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8.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theme/theme69.xml" ContentType="application/vnd.openxmlformats-officedocument.theme+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70.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theme/theme71.xml" ContentType="application/vnd.openxmlformats-officedocument.theme+xml"/>
  <Override PartName="/ppt/theme/theme72.xml" ContentType="application/vnd.openxmlformats-officedocument.theme+xml"/>
  <Override PartName="/ppt/theme/theme7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8.xml" ContentType="application/vnd.openxmlformats-officedocument.presentationml.tags+xml"/>
  <Override PartName="/ppt/notesSlides/notesSlide72.xml" ContentType="application/vnd.openxmlformats-officedocument.presentationml.notesSlide+xml"/>
  <Override PartName="/ppt/tags/tag9.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 id="2147488846" r:id="rId68"/>
    <p:sldMasterId id="2147488849" r:id="rId69"/>
    <p:sldMasterId id="2147488862" r:id="rId70"/>
    <p:sldMasterId id="2147488874" r:id="rId71"/>
  </p:sldMasterIdLst>
  <p:notesMasterIdLst>
    <p:notesMasterId r:id="rId397"/>
  </p:notesMasterIdLst>
  <p:handoutMasterIdLst>
    <p:handoutMasterId r:id="rId398"/>
  </p:handoutMasterIdLst>
  <p:sldIdLst>
    <p:sldId id="6879" r:id="rId72"/>
    <p:sldId id="6850" r:id="rId73"/>
    <p:sldId id="6851" r:id="rId74"/>
    <p:sldId id="6852" r:id="rId75"/>
    <p:sldId id="2690" r:id="rId76"/>
    <p:sldId id="656" r:id="rId77"/>
    <p:sldId id="5603" r:id="rId78"/>
    <p:sldId id="3581" r:id="rId79"/>
    <p:sldId id="3582" r:id="rId80"/>
    <p:sldId id="3609" r:id="rId81"/>
    <p:sldId id="4145" r:id="rId82"/>
    <p:sldId id="3583" r:id="rId83"/>
    <p:sldId id="3614" r:id="rId84"/>
    <p:sldId id="3615" r:id="rId85"/>
    <p:sldId id="6854" r:id="rId86"/>
    <p:sldId id="6855" r:id="rId87"/>
    <p:sldId id="6856" r:id="rId88"/>
    <p:sldId id="6857" r:id="rId89"/>
    <p:sldId id="6858" r:id="rId90"/>
    <p:sldId id="6881" r:id="rId91"/>
    <p:sldId id="6882" r:id="rId92"/>
    <p:sldId id="6859" r:id="rId93"/>
    <p:sldId id="6860" r:id="rId94"/>
    <p:sldId id="6861" r:id="rId95"/>
    <p:sldId id="6862" r:id="rId96"/>
    <p:sldId id="6576" r:id="rId97"/>
    <p:sldId id="6883" r:id="rId98"/>
    <p:sldId id="6863" r:id="rId99"/>
    <p:sldId id="3584" r:id="rId100"/>
    <p:sldId id="3585" r:id="rId101"/>
    <p:sldId id="3586" r:id="rId102"/>
    <p:sldId id="3848" r:id="rId103"/>
    <p:sldId id="3712" r:id="rId104"/>
    <p:sldId id="6894" r:id="rId105"/>
    <p:sldId id="6895" r:id="rId106"/>
    <p:sldId id="3943" r:id="rId107"/>
    <p:sldId id="3944" r:id="rId108"/>
    <p:sldId id="3945" r:id="rId109"/>
    <p:sldId id="3946" r:id="rId110"/>
    <p:sldId id="3947" r:id="rId111"/>
    <p:sldId id="3948" r:id="rId112"/>
    <p:sldId id="3719" r:id="rId113"/>
    <p:sldId id="3950" r:id="rId114"/>
    <p:sldId id="3720" r:id="rId115"/>
    <p:sldId id="4860" r:id="rId116"/>
    <p:sldId id="3721" r:id="rId117"/>
    <p:sldId id="3722" r:id="rId118"/>
    <p:sldId id="4894" r:id="rId119"/>
    <p:sldId id="4895" r:id="rId120"/>
    <p:sldId id="4699" r:id="rId121"/>
    <p:sldId id="5521" r:id="rId122"/>
    <p:sldId id="5924" r:id="rId123"/>
    <p:sldId id="5923" r:id="rId124"/>
    <p:sldId id="5036" r:id="rId125"/>
    <p:sldId id="3723" r:id="rId126"/>
    <p:sldId id="6795" r:id="rId127"/>
    <p:sldId id="5938" r:id="rId128"/>
    <p:sldId id="5654" r:id="rId129"/>
    <p:sldId id="5941" r:id="rId130"/>
    <p:sldId id="5942" r:id="rId131"/>
    <p:sldId id="5943" r:id="rId132"/>
    <p:sldId id="6864" r:id="rId133"/>
    <p:sldId id="6865" r:id="rId134"/>
    <p:sldId id="6866" r:id="rId135"/>
    <p:sldId id="6867" r:id="rId136"/>
    <p:sldId id="6884" r:id="rId137"/>
    <p:sldId id="6796" r:id="rId138"/>
    <p:sldId id="6797" r:id="rId139"/>
    <p:sldId id="6798" r:id="rId140"/>
    <p:sldId id="6868" r:id="rId141"/>
    <p:sldId id="1863" r:id="rId142"/>
    <p:sldId id="5045" r:id="rId143"/>
    <p:sldId id="4899" r:id="rId144"/>
    <p:sldId id="3958" r:id="rId145"/>
    <p:sldId id="3978" r:id="rId146"/>
    <p:sldId id="4901" r:id="rId147"/>
    <p:sldId id="5951" r:id="rId148"/>
    <p:sldId id="5029" r:id="rId149"/>
    <p:sldId id="5028" r:id="rId150"/>
    <p:sldId id="5971" r:id="rId151"/>
    <p:sldId id="3855" r:id="rId152"/>
    <p:sldId id="5952" r:id="rId153"/>
    <p:sldId id="5006" r:id="rId154"/>
    <p:sldId id="5963" r:id="rId155"/>
    <p:sldId id="5972" r:id="rId156"/>
    <p:sldId id="5973" r:id="rId157"/>
    <p:sldId id="5974" r:id="rId158"/>
    <p:sldId id="6793" r:id="rId159"/>
    <p:sldId id="6803" r:id="rId160"/>
    <p:sldId id="6505" r:id="rId161"/>
    <p:sldId id="6655" r:id="rId162"/>
    <p:sldId id="6869" r:id="rId163"/>
    <p:sldId id="6870" r:id="rId164"/>
    <p:sldId id="6801" r:id="rId165"/>
    <p:sldId id="6802" r:id="rId166"/>
    <p:sldId id="6871" r:id="rId167"/>
    <p:sldId id="6804" r:id="rId168"/>
    <p:sldId id="6808" r:id="rId169"/>
    <p:sldId id="5908" r:id="rId170"/>
    <p:sldId id="6799" r:id="rId171"/>
    <p:sldId id="5910" r:id="rId172"/>
    <p:sldId id="5956" r:id="rId173"/>
    <p:sldId id="5912" r:id="rId174"/>
    <p:sldId id="5957" r:id="rId175"/>
    <p:sldId id="5958" r:id="rId176"/>
    <p:sldId id="5959" r:id="rId177"/>
    <p:sldId id="5913" r:id="rId178"/>
    <p:sldId id="5918" r:id="rId179"/>
    <p:sldId id="5960" r:id="rId180"/>
    <p:sldId id="6800" r:id="rId181"/>
    <p:sldId id="6805" r:id="rId182"/>
    <p:sldId id="6506" r:id="rId183"/>
    <p:sldId id="6807" r:id="rId184"/>
    <p:sldId id="6301" r:id="rId185"/>
    <p:sldId id="1208" r:id="rId186"/>
    <p:sldId id="1174" r:id="rId187"/>
    <p:sldId id="1179" r:id="rId188"/>
    <p:sldId id="1175" r:id="rId189"/>
    <p:sldId id="1180" r:id="rId190"/>
    <p:sldId id="1206" r:id="rId191"/>
    <p:sldId id="1190" r:id="rId192"/>
    <p:sldId id="1218" r:id="rId193"/>
    <p:sldId id="6809" r:id="rId194"/>
    <p:sldId id="6806" r:id="rId195"/>
    <p:sldId id="6297" r:id="rId196"/>
    <p:sldId id="718" r:id="rId197"/>
    <p:sldId id="6811" r:id="rId198"/>
    <p:sldId id="692" r:id="rId199"/>
    <p:sldId id="6812" r:id="rId200"/>
    <p:sldId id="721" r:id="rId201"/>
    <p:sldId id="727" r:id="rId202"/>
    <p:sldId id="710" r:id="rId203"/>
    <p:sldId id="1008" r:id="rId204"/>
    <p:sldId id="1025" r:id="rId205"/>
    <p:sldId id="712" r:id="rId206"/>
    <p:sldId id="1034" r:id="rId207"/>
    <p:sldId id="6813" r:id="rId208"/>
    <p:sldId id="6887" r:id="rId209"/>
    <p:sldId id="6904" r:id="rId210"/>
    <p:sldId id="6905" r:id="rId211"/>
    <p:sldId id="1109" r:id="rId212"/>
    <p:sldId id="6810" r:id="rId213"/>
    <p:sldId id="6047" r:id="rId214"/>
    <p:sldId id="6847" r:id="rId215"/>
    <p:sldId id="660" r:id="rId216"/>
    <p:sldId id="645" r:id="rId217"/>
    <p:sldId id="672" r:id="rId218"/>
    <p:sldId id="999" r:id="rId219"/>
    <p:sldId id="6888" r:id="rId220"/>
    <p:sldId id="616" r:id="rId221"/>
    <p:sldId id="611" r:id="rId222"/>
    <p:sldId id="998" r:id="rId223"/>
    <p:sldId id="995" r:id="rId224"/>
    <p:sldId id="6829" r:id="rId225"/>
    <p:sldId id="5964" r:id="rId226"/>
    <p:sldId id="5755" r:id="rId227"/>
    <p:sldId id="5756" r:id="rId228"/>
    <p:sldId id="5757" r:id="rId229"/>
    <p:sldId id="6824" r:id="rId230"/>
    <p:sldId id="6825" r:id="rId231"/>
    <p:sldId id="6826" r:id="rId232"/>
    <p:sldId id="6848" r:id="rId233"/>
    <p:sldId id="6823" r:id="rId234"/>
    <p:sldId id="6849" r:id="rId235"/>
    <p:sldId id="6885" r:id="rId236"/>
    <p:sldId id="6906" r:id="rId237"/>
    <p:sldId id="7068" r:id="rId238"/>
    <p:sldId id="7066" r:id="rId239"/>
    <p:sldId id="6909" r:id="rId240"/>
    <p:sldId id="6893" r:id="rId241"/>
    <p:sldId id="6907" r:id="rId242"/>
    <p:sldId id="1239" r:id="rId243"/>
    <p:sldId id="1269" r:id="rId244"/>
    <p:sldId id="1094" r:id="rId245"/>
    <p:sldId id="7067" r:id="rId246"/>
    <p:sldId id="7064" r:id="rId247"/>
    <p:sldId id="7065" r:id="rId248"/>
    <p:sldId id="5920" r:id="rId249"/>
    <p:sldId id="4879" r:id="rId250"/>
    <p:sldId id="4948" r:id="rId251"/>
    <p:sldId id="6827" r:id="rId252"/>
    <p:sldId id="6830" r:id="rId253"/>
    <p:sldId id="6828" r:id="rId254"/>
    <p:sldId id="6872" r:id="rId255"/>
    <p:sldId id="6897" r:id="rId256"/>
    <p:sldId id="6908" r:id="rId257"/>
    <p:sldId id="6873" r:id="rId258"/>
    <p:sldId id="6874" r:id="rId259"/>
    <p:sldId id="6613" r:id="rId260"/>
    <p:sldId id="6875" r:id="rId261"/>
    <p:sldId id="6876" r:id="rId262"/>
    <p:sldId id="6877" r:id="rId263"/>
    <p:sldId id="6878" r:id="rId264"/>
    <p:sldId id="6902" r:id="rId265"/>
    <p:sldId id="6899" r:id="rId266"/>
    <p:sldId id="6900" r:id="rId267"/>
    <p:sldId id="6901" r:id="rId268"/>
    <p:sldId id="5215" r:id="rId269"/>
    <p:sldId id="6889" r:id="rId270"/>
    <p:sldId id="6890" r:id="rId271"/>
    <p:sldId id="6891" r:id="rId272"/>
    <p:sldId id="5875" r:id="rId273"/>
    <p:sldId id="5934" r:id="rId274"/>
    <p:sldId id="5935" r:id="rId275"/>
    <p:sldId id="6819" r:id="rId276"/>
    <p:sldId id="5880" r:id="rId277"/>
    <p:sldId id="5881" r:id="rId278"/>
    <p:sldId id="5042" r:id="rId279"/>
    <p:sldId id="5043" r:id="rId280"/>
    <p:sldId id="6814" r:id="rId281"/>
    <p:sldId id="6821" r:id="rId282"/>
    <p:sldId id="5217" r:id="rId283"/>
    <p:sldId id="5775" r:id="rId284"/>
    <p:sldId id="5776" r:id="rId285"/>
    <p:sldId id="5700" r:id="rId286"/>
    <p:sldId id="6659" r:id="rId287"/>
    <p:sldId id="6896" r:id="rId288"/>
    <p:sldId id="7072" r:id="rId289"/>
    <p:sldId id="7073" r:id="rId290"/>
    <p:sldId id="7075" r:id="rId291"/>
    <p:sldId id="7077" r:id="rId292"/>
    <p:sldId id="5214" r:id="rId293"/>
    <p:sldId id="1053" r:id="rId294"/>
    <p:sldId id="1170" r:id="rId295"/>
    <p:sldId id="7070" r:id="rId296"/>
    <p:sldId id="1176" r:id="rId297"/>
    <p:sldId id="5970" r:id="rId298"/>
    <p:sldId id="5939" r:id="rId299"/>
    <p:sldId id="5782" r:id="rId300"/>
    <p:sldId id="4900" r:id="rId301"/>
    <p:sldId id="5038" r:id="rId302"/>
    <p:sldId id="3604" r:id="rId303"/>
    <p:sldId id="5916" r:id="rId304"/>
    <p:sldId id="257" r:id="rId305"/>
    <p:sldId id="544" r:id="rId306"/>
    <p:sldId id="535" r:id="rId307"/>
    <p:sldId id="517" r:id="rId308"/>
    <p:sldId id="533" r:id="rId309"/>
    <p:sldId id="587" r:id="rId310"/>
    <p:sldId id="524" r:id="rId311"/>
    <p:sldId id="589" r:id="rId312"/>
    <p:sldId id="552" r:id="rId313"/>
    <p:sldId id="569" r:id="rId314"/>
    <p:sldId id="570" r:id="rId315"/>
    <p:sldId id="571" r:id="rId316"/>
    <p:sldId id="553" r:id="rId317"/>
    <p:sldId id="511" r:id="rId318"/>
    <p:sldId id="557" r:id="rId319"/>
    <p:sldId id="5961" r:id="rId320"/>
    <p:sldId id="5754" r:id="rId321"/>
    <p:sldId id="492" r:id="rId322"/>
    <p:sldId id="555" r:id="rId323"/>
    <p:sldId id="556" r:id="rId324"/>
    <p:sldId id="583" r:id="rId325"/>
    <p:sldId id="518" r:id="rId326"/>
    <p:sldId id="536" r:id="rId327"/>
    <p:sldId id="526" r:id="rId328"/>
    <p:sldId id="501" r:id="rId329"/>
    <p:sldId id="531" r:id="rId330"/>
    <p:sldId id="505" r:id="rId331"/>
    <p:sldId id="585" r:id="rId332"/>
    <p:sldId id="522" r:id="rId333"/>
    <p:sldId id="504" r:id="rId334"/>
    <p:sldId id="507" r:id="rId335"/>
    <p:sldId id="506" r:id="rId336"/>
    <p:sldId id="500" r:id="rId337"/>
    <p:sldId id="573" r:id="rId338"/>
    <p:sldId id="510" r:id="rId339"/>
    <p:sldId id="549" r:id="rId340"/>
    <p:sldId id="548" r:id="rId341"/>
    <p:sldId id="547" r:id="rId342"/>
    <p:sldId id="546" r:id="rId343"/>
    <p:sldId id="543" r:id="rId344"/>
    <p:sldId id="534" r:id="rId345"/>
    <p:sldId id="5781" r:id="rId346"/>
    <p:sldId id="5587" r:id="rId347"/>
    <p:sldId id="5511" r:id="rId348"/>
    <p:sldId id="5512" r:id="rId349"/>
    <p:sldId id="5589" r:id="rId350"/>
    <p:sldId id="5931" r:id="rId351"/>
    <p:sldId id="5596" r:id="rId352"/>
    <p:sldId id="5891" r:id="rId353"/>
    <p:sldId id="5892" r:id="rId354"/>
    <p:sldId id="5893" r:id="rId355"/>
    <p:sldId id="5895" r:id="rId356"/>
    <p:sldId id="5894" r:id="rId357"/>
    <p:sldId id="5896" r:id="rId358"/>
    <p:sldId id="5897" r:id="rId359"/>
    <p:sldId id="5898" r:id="rId360"/>
    <p:sldId id="5899" r:id="rId361"/>
    <p:sldId id="5900" r:id="rId362"/>
    <p:sldId id="5901" r:id="rId363"/>
    <p:sldId id="5902" r:id="rId364"/>
    <p:sldId id="5903" r:id="rId365"/>
    <p:sldId id="5904" r:id="rId366"/>
    <p:sldId id="5905" r:id="rId367"/>
    <p:sldId id="5906" r:id="rId368"/>
    <p:sldId id="5965" r:id="rId369"/>
    <p:sldId id="5966" r:id="rId370"/>
    <p:sldId id="5967" r:id="rId371"/>
    <p:sldId id="5513" r:id="rId372"/>
    <p:sldId id="5932" r:id="rId373"/>
    <p:sldId id="5933" r:id="rId374"/>
    <p:sldId id="5488" r:id="rId375"/>
    <p:sldId id="5486" r:id="rId376"/>
    <p:sldId id="5487" r:id="rId377"/>
    <p:sldId id="5886" r:id="rId378"/>
    <p:sldId id="6818" r:id="rId379"/>
    <p:sldId id="6815" r:id="rId380"/>
    <p:sldId id="6816" r:id="rId381"/>
    <p:sldId id="6820" r:id="rId382"/>
    <p:sldId id="4861" r:id="rId383"/>
    <p:sldId id="4862" r:id="rId384"/>
    <p:sldId id="4863" r:id="rId385"/>
    <p:sldId id="2408" r:id="rId386"/>
    <p:sldId id="2409" r:id="rId387"/>
    <p:sldId id="4864" r:id="rId388"/>
    <p:sldId id="2406" r:id="rId389"/>
    <p:sldId id="2410" r:id="rId390"/>
    <p:sldId id="4865" r:id="rId391"/>
    <p:sldId id="4893" r:id="rId392"/>
    <p:sldId id="5066" r:id="rId393"/>
    <p:sldId id="5067" r:id="rId394"/>
    <p:sldId id="475" r:id="rId395"/>
    <p:sldId id="5030" r:id="rId39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1A5712"/>
    <a:srgbClr val="0000FF"/>
    <a:srgbClr val="711A6A"/>
    <a:srgbClr val="8C0000"/>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09" autoAdjust="0"/>
    <p:restoredTop sz="93146" autoAdjust="0"/>
  </p:normalViewPr>
  <p:slideViewPr>
    <p:cSldViewPr>
      <p:cViewPr varScale="1">
        <p:scale>
          <a:sx n="103" d="100"/>
          <a:sy n="103" d="100"/>
        </p:scale>
        <p:origin x="2192"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6.xml"/><Relationship Id="rId299" Type="http://schemas.openxmlformats.org/officeDocument/2006/relationships/slide" Target="slides/slide228.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8.xml"/><Relationship Id="rId324" Type="http://schemas.openxmlformats.org/officeDocument/2006/relationships/slide" Target="slides/slide253.xml"/><Relationship Id="rId366" Type="http://schemas.openxmlformats.org/officeDocument/2006/relationships/slide" Target="slides/slide295.xml"/><Relationship Id="rId170" Type="http://schemas.openxmlformats.org/officeDocument/2006/relationships/slide" Target="slides/slide99.xml"/><Relationship Id="rId226" Type="http://schemas.openxmlformats.org/officeDocument/2006/relationships/slide" Target="slides/slide155.xml"/><Relationship Id="rId268" Type="http://schemas.openxmlformats.org/officeDocument/2006/relationships/slide" Target="slides/slide197.xml"/><Relationship Id="rId32" Type="http://schemas.openxmlformats.org/officeDocument/2006/relationships/slideMaster" Target="slideMasters/slideMaster32.xml"/><Relationship Id="rId74" Type="http://schemas.openxmlformats.org/officeDocument/2006/relationships/slide" Target="slides/slide3.xml"/><Relationship Id="rId128" Type="http://schemas.openxmlformats.org/officeDocument/2006/relationships/slide" Target="slides/slide57.xml"/><Relationship Id="rId335" Type="http://schemas.openxmlformats.org/officeDocument/2006/relationships/slide" Target="slides/slide264.xml"/><Relationship Id="rId377" Type="http://schemas.openxmlformats.org/officeDocument/2006/relationships/slide" Target="slides/slide306.xml"/><Relationship Id="rId5" Type="http://schemas.openxmlformats.org/officeDocument/2006/relationships/slideMaster" Target="slideMasters/slideMaster5.xml"/><Relationship Id="rId181" Type="http://schemas.openxmlformats.org/officeDocument/2006/relationships/slide" Target="slides/slide110.xml"/><Relationship Id="rId237" Type="http://schemas.openxmlformats.org/officeDocument/2006/relationships/slide" Target="slides/slide166.xml"/><Relationship Id="rId402" Type="http://schemas.openxmlformats.org/officeDocument/2006/relationships/theme" Target="theme/theme1.xml"/><Relationship Id="rId279" Type="http://schemas.openxmlformats.org/officeDocument/2006/relationships/slide" Target="slides/slide208.xml"/><Relationship Id="rId43" Type="http://schemas.openxmlformats.org/officeDocument/2006/relationships/slideMaster" Target="slideMasters/slideMaster43.xml"/><Relationship Id="rId139" Type="http://schemas.openxmlformats.org/officeDocument/2006/relationships/slide" Target="slides/slide68.xml"/><Relationship Id="rId290" Type="http://schemas.openxmlformats.org/officeDocument/2006/relationships/slide" Target="slides/slide219.xml"/><Relationship Id="rId304" Type="http://schemas.openxmlformats.org/officeDocument/2006/relationships/slide" Target="slides/slide233.xml"/><Relationship Id="rId346" Type="http://schemas.openxmlformats.org/officeDocument/2006/relationships/slide" Target="slides/slide275.xml"/><Relationship Id="rId388" Type="http://schemas.openxmlformats.org/officeDocument/2006/relationships/slide" Target="slides/slide317.xml"/><Relationship Id="rId85" Type="http://schemas.openxmlformats.org/officeDocument/2006/relationships/slide" Target="slides/slide14.xml"/><Relationship Id="rId150" Type="http://schemas.openxmlformats.org/officeDocument/2006/relationships/slide" Target="slides/slide79.xml"/><Relationship Id="rId192" Type="http://schemas.openxmlformats.org/officeDocument/2006/relationships/slide" Target="slides/slide121.xml"/><Relationship Id="rId206" Type="http://schemas.openxmlformats.org/officeDocument/2006/relationships/slide" Target="slides/slide135.xml"/><Relationship Id="rId248" Type="http://schemas.openxmlformats.org/officeDocument/2006/relationships/slide" Target="slides/slide177.xml"/><Relationship Id="rId12" Type="http://schemas.openxmlformats.org/officeDocument/2006/relationships/slideMaster" Target="slideMasters/slideMaster12.xml"/><Relationship Id="rId108" Type="http://schemas.openxmlformats.org/officeDocument/2006/relationships/slide" Target="slides/slide37.xml"/><Relationship Id="rId315" Type="http://schemas.openxmlformats.org/officeDocument/2006/relationships/slide" Target="slides/slide244.xml"/><Relationship Id="rId357" Type="http://schemas.openxmlformats.org/officeDocument/2006/relationships/slide" Target="slides/slide286.xml"/><Relationship Id="rId54" Type="http://schemas.openxmlformats.org/officeDocument/2006/relationships/slideMaster" Target="slideMasters/slideMaster54.xml"/><Relationship Id="rId96" Type="http://schemas.openxmlformats.org/officeDocument/2006/relationships/slide" Target="slides/slide25.xml"/><Relationship Id="rId161" Type="http://schemas.openxmlformats.org/officeDocument/2006/relationships/slide" Target="slides/slide90.xml"/><Relationship Id="rId217" Type="http://schemas.openxmlformats.org/officeDocument/2006/relationships/slide" Target="slides/slide146.xml"/><Relationship Id="rId399" Type="http://schemas.openxmlformats.org/officeDocument/2006/relationships/commentAuthors" Target="commentAuthors.xml"/><Relationship Id="rId259" Type="http://schemas.openxmlformats.org/officeDocument/2006/relationships/slide" Target="slides/slide188.xml"/><Relationship Id="rId23" Type="http://schemas.openxmlformats.org/officeDocument/2006/relationships/slideMaster" Target="slideMasters/slideMaster23.xml"/><Relationship Id="rId119" Type="http://schemas.openxmlformats.org/officeDocument/2006/relationships/slide" Target="slides/slide48.xml"/><Relationship Id="rId270" Type="http://schemas.openxmlformats.org/officeDocument/2006/relationships/slide" Target="slides/slide199.xml"/><Relationship Id="rId326" Type="http://schemas.openxmlformats.org/officeDocument/2006/relationships/slide" Target="slides/slide255.xml"/><Relationship Id="rId65" Type="http://schemas.openxmlformats.org/officeDocument/2006/relationships/slideMaster" Target="slideMasters/slideMaster65.xml"/><Relationship Id="rId130" Type="http://schemas.openxmlformats.org/officeDocument/2006/relationships/slide" Target="slides/slide59.xml"/><Relationship Id="rId368" Type="http://schemas.openxmlformats.org/officeDocument/2006/relationships/slide" Target="slides/slide297.xml"/><Relationship Id="rId172" Type="http://schemas.openxmlformats.org/officeDocument/2006/relationships/slide" Target="slides/slide101.xml"/><Relationship Id="rId228" Type="http://schemas.openxmlformats.org/officeDocument/2006/relationships/slide" Target="slides/slide157.xml"/><Relationship Id="rId281" Type="http://schemas.openxmlformats.org/officeDocument/2006/relationships/slide" Target="slides/slide210.xml"/><Relationship Id="rId337" Type="http://schemas.openxmlformats.org/officeDocument/2006/relationships/slide" Target="slides/slide266.xml"/><Relationship Id="rId34" Type="http://schemas.openxmlformats.org/officeDocument/2006/relationships/slideMaster" Target="slideMasters/slideMaster34.xml"/><Relationship Id="rId76" Type="http://schemas.openxmlformats.org/officeDocument/2006/relationships/slide" Target="slides/slide5.xml"/><Relationship Id="rId141" Type="http://schemas.openxmlformats.org/officeDocument/2006/relationships/slide" Target="slides/slide70.xml"/><Relationship Id="rId379" Type="http://schemas.openxmlformats.org/officeDocument/2006/relationships/slide" Target="slides/slide308.xml"/><Relationship Id="rId7" Type="http://schemas.openxmlformats.org/officeDocument/2006/relationships/slideMaster" Target="slideMasters/slideMaster7.xml"/><Relationship Id="rId183" Type="http://schemas.openxmlformats.org/officeDocument/2006/relationships/slide" Target="slides/slide112.xml"/><Relationship Id="rId239" Type="http://schemas.openxmlformats.org/officeDocument/2006/relationships/slide" Target="slides/slide168.xml"/><Relationship Id="rId390" Type="http://schemas.openxmlformats.org/officeDocument/2006/relationships/slide" Target="slides/slide319.xml"/><Relationship Id="rId250" Type="http://schemas.openxmlformats.org/officeDocument/2006/relationships/slide" Target="slides/slide179.xml"/><Relationship Id="rId292" Type="http://schemas.openxmlformats.org/officeDocument/2006/relationships/slide" Target="slides/slide221.xml"/><Relationship Id="rId306" Type="http://schemas.openxmlformats.org/officeDocument/2006/relationships/slide" Target="slides/slide235.xml"/><Relationship Id="rId45" Type="http://schemas.openxmlformats.org/officeDocument/2006/relationships/slideMaster" Target="slideMasters/slideMaster45.xml"/><Relationship Id="rId87" Type="http://schemas.openxmlformats.org/officeDocument/2006/relationships/slide" Target="slides/slide16.xml"/><Relationship Id="rId110" Type="http://schemas.openxmlformats.org/officeDocument/2006/relationships/slide" Target="slides/slide39.xml"/><Relationship Id="rId348" Type="http://schemas.openxmlformats.org/officeDocument/2006/relationships/slide" Target="slides/slide277.xml"/><Relationship Id="rId152" Type="http://schemas.openxmlformats.org/officeDocument/2006/relationships/slide" Target="slides/slide81.xml"/><Relationship Id="rId194" Type="http://schemas.openxmlformats.org/officeDocument/2006/relationships/slide" Target="slides/slide123.xml"/><Relationship Id="rId208" Type="http://schemas.openxmlformats.org/officeDocument/2006/relationships/slide" Target="slides/slide137.xml"/><Relationship Id="rId261" Type="http://schemas.openxmlformats.org/officeDocument/2006/relationships/slide" Target="slides/slide190.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6.xml"/><Relationship Id="rId359" Type="http://schemas.openxmlformats.org/officeDocument/2006/relationships/slide" Target="slides/slide288.xml"/><Relationship Id="rId98" Type="http://schemas.openxmlformats.org/officeDocument/2006/relationships/slide" Target="slides/slide27.xml"/><Relationship Id="rId121" Type="http://schemas.openxmlformats.org/officeDocument/2006/relationships/slide" Target="slides/slide50.xml"/><Relationship Id="rId163" Type="http://schemas.openxmlformats.org/officeDocument/2006/relationships/slide" Target="slides/slide92.xml"/><Relationship Id="rId219" Type="http://schemas.openxmlformats.org/officeDocument/2006/relationships/slide" Target="slides/slide148.xml"/><Relationship Id="rId370" Type="http://schemas.openxmlformats.org/officeDocument/2006/relationships/slide" Target="slides/slide299.xml"/><Relationship Id="rId230" Type="http://schemas.openxmlformats.org/officeDocument/2006/relationships/slide" Target="slides/slide159.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1.xml"/><Relationship Id="rId328" Type="http://schemas.openxmlformats.org/officeDocument/2006/relationships/slide" Target="slides/slide257.xml"/><Relationship Id="rId132" Type="http://schemas.openxmlformats.org/officeDocument/2006/relationships/slide" Target="slides/slide61.xml"/><Relationship Id="rId174" Type="http://schemas.openxmlformats.org/officeDocument/2006/relationships/slide" Target="slides/slide103.xml"/><Relationship Id="rId381" Type="http://schemas.openxmlformats.org/officeDocument/2006/relationships/slide" Target="slides/slide310.xml"/><Relationship Id="rId241" Type="http://schemas.openxmlformats.org/officeDocument/2006/relationships/slide" Target="slides/slide170.xml"/><Relationship Id="rId36" Type="http://schemas.openxmlformats.org/officeDocument/2006/relationships/slideMaster" Target="slideMasters/slideMaster36.xml"/><Relationship Id="rId283" Type="http://schemas.openxmlformats.org/officeDocument/2006/relationships/slide" Target="slides/slide212.xml"/><Relationship Id="rId339" Type="http://schemas.openxmlformats.org/officeDocument/2006/relationships/slide" Target="slides/slide268.xml"/><Relationship Id="rId78" Type="http://schemas.openxmlformats.org/officeDocument/2006/relationships/slide" Target="slides/slide7.xml"/><Relationship Id="rId101" Type="http://schemas.openxmlformats.org/officeDocument/2006/relationships/slide" Target="slides/slide30.xml"/><Relationship Id="rId143" Type="http://schemas.openxmlformats.org/officeDocument/2006/relationships/slide" Target="slides/slide72.xml"/><Relationship Id="rId185" Type="http://schemas.openxmlformats.org/officeDocument/2006/relationships/slide" Target="slides/slide114.xml"/><Relationship Id="rId350" Type="http://schemas.openxmlformats.org/officeDocument/2006/relationships/slide" Target="slides/slide279.xml"/><Relationship Id="rId9" Type="http://schemas.openxmlformats.org/officeDocument/2006/relationships/slideMaster" Target="slideMasters/slideMaster9.xml"/><Relationship Id="rId210" Type="http://schemas.openxmlformats.org/officeDocument/2006/relationships/slide" Target="slides/slide139.xml"/><Relationship Id="rId392" Type="http://schemas.openxmlformats.org/officeDocument/2006/relationships/slide" Target="slides/slide321.xml"/><Relationship Id="rId252" Type="http://schemas.openxmlformats.org/officeDocument/2006/relationships/slide" Target="slides/slide181.xml"/><Relationship Id="rId294" Type="http://schemas.openxmlformats.org/officeDocument/2006/relationships/slide" Target="slides/slide223.xml"/><Relationship Id="rId308" Type="http://schemas.openxmlformats.org/officeDocument/2006/relationships/slide" Target="slides/slide237.xml"/><Relationship Id="rId47" Type="http://schemas.openxmlformats.org/officeDocument/2006/relationships/slideMaster" Target="slideMasters/slideMaster47.xml"/><Relationship Id="rId89" Type="http://schemas.openxmlformats.org/officeDocument/2006/relationships/slide" Target="slides/slide18.xml"/><Relationship Id="rId112" Type="http://schemas.openxmlformats.org/officeDocument/2006/relationships/slide" Target="slides/slide41.xml"/><Relationship Id="rId154" Type="http://schemas.openxmlformats.org/officeDocument/2006/relationships/slide" Target="slides/slide83.xml"/><Relationship Id="rId361" Type="http://schemas.openxmlformats.org/officeDocument/2006/relationships/slide" Target="slides/slide290.xml"/><Relationship Id="rId196" Type="http://schemas.openxmlformats.org/officeDocument/2006/relationships/slide" Target="slides/slide125.xml"/><Relationship Id="rId16" Type="http://schemas.openxmlformats.org/officeDocument/2006/relationships/slideMaster" Target="slideMasters/slideMaster16.xml"/><Relationship Id="rId221" Type="http://schemas.openxmlformats.org/officeDocument/2006/relationships/slide" Target="slides/slide150.xml"/><Relationship Id="rId263" Type="http://schemas.openxmlformats.org/officeDocument/2006/relationships/slide" Target="slides/slide192.xml"/><Relationship Id="rId319" Type="http://schemas.openxmlformats.org/officeDocument/2006/relationships/slide" Target="slides/slide248.xml"/><Relationship Id="rId58" Type="http://schemas.openxmlformats.org/officeDocument/2006/relationships/slideMaster" Target="slideMasters/slideMaster58.xml"/><Relationship Id="rId123" Type="http://schemas.openxmlformats.org/officeDocument/2006/relationships/slide" Target="slides/slide52.xml"/><Relationship Id="rId330" Type="http://schemas.openxmlformats.org/officeDocument/2006/relationships/slide" Target="slides/slide259.xml"/><Relationship Id="rId90" Type="http://schemas.openxmlformats.org/officeDocument/2006/relationships/slide" Target="slides/slide19.xml"/><Relationship Id="rId165" Type="http://schemas.openxmlformats.org/officeDocument/2006/relationships/slide" Target="slides/slide94.xml"/><Relationship Id="rId186" Type="http://schemas.openxmlformats.org/officeDocument/2006/relationships/slide" Target="slides/slide115.xml"/><Relationship Id="rId351" Type="http://schemas.openxmlformats.org/officeDocument/2006/relationships/slide" Target="slides/slide280.xml"/><Relationship Id="rId372" Type="http://schemas.openxmlformats.org/officeDocument/2006/relationships/slide" Target="slides/slide301.xml"/><Relationship Id="rId393" Type="http://schemas.openxmlformats.org/officeDocument/2006/relationships/slide" Target="slides/slide322.xml"/><Relationship Id="rId211" Type="http://schemas.openxmlformats.org/officeDocument/2006/relationships/slide" Target="slides/slide140.xml"/><Relationship Id="rId232" Type="http://schemas.openxmlformats.org/officeDocument/2006/relationships/slide" Target="slides/slide161.xml"/><Relationship Id="rId253" Type="http://schemas.openxmlformats.org/officeDocument/2006/relationships/slide" Target="slides/slide182.xml"/><Relationship Id="rId274" Type="http://schemas.openxmlformats.org/officeDocument/2006/relationships/slide" Target="slides/slide203.xml"/><Relationship Id="rId295" Type="http://schemas.openxmlformats.org/officeDocument/2006/relationships/slide" Target="slides/slide224.xml"/><Relationship Id="rId309" Type="http://schemas.openxmlformats.org/officeDocument/2006/relationships/slide" Target="slides/slide238.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2.xml"/><Relationship Id="rId134" Type="http://schemas.openxmlformats.org/officeDocument/2006/relationships/slide" Target="slides/slide63.xml"/><Relationship Id="rId320" Type="http://schemas.openxmlformats.org/officeDocument/2006/relationships/slide" Target="slides/slide249.xml"/><Relationship Id="rId80" Type="http://schemas.openxmlformats.org/officeDocument/2006/relationships/slide" Target="slides/slide9.xml"/><Relationship Id="rId155" Type="http://schemas.openxmlformats.org/officeDocument/2006/relationships/slide" Target="slides/slide84.xml"/><Relationship Id="rId176" Type="http://schemas.openxmlformats.org/officeDocument/2006/relationships/slide" Target="slides/slide105.xml"/><Relationship Id="rId197" Type="http://schemas.openxmlformats.org/officeDocument/2006/relationships/slide" Target="slides/slide126.xml"/><Relationship Id="rId341" Type="http://schemas.openxmlformats.org/officeDocument/2006/relationships/slide" Target="slides/slide270.xml"/><Relationship Id="rId362" Type="http://schemas.openxmlformats.org/officeDocument/2006/relationships/slide" Target="slides/slide291.xml"/><Relationship Id="rId383" Type="http://schemas.openxmlformats.org/officeDocument/2006/relationships/slide" Target="slides/slide312.xml"/><Relationship Id="rId201" Type="http://schemas.openxmlformats.org/officeDocument/2006/relationships/slide" Target="slides/slide130.xml"/><Relationship Id="rId222" Type="http://schemas.openxmlformats.org/officeDocument/2006/relationships/slide" Target="slides/slide151.xml"/><Relationship Id="rId243" Type="http://schemas.openxmlformats.org/officeDocument/2006/relationships/slide" Target="slides/slide172.xml"/><Relationship Id="rId264" Type="http://schemas.openxmlformats.org/officeDocument/2006/relationships/slide" Target="slides/slide193.xml"/><Relationship Id="rId285" Type="http://schemas.openxmlformats.org/officeDocument/2006/relationships/slide" Target="slides/slide21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2.xml"/><Relationship Id="rId124" Type="http://schemas.openxmlformats.org/officeDocument/2006/relationships/slide" Target="slides/slide53.xml"/><Relationship Id="rId310" Type="http://schemas.openxmlformats.org/officeDocument/2006/relationships/slide" Target="slides/slide239.xml"/><Relationship Id="rId70" Type="http://schemas.openxmlformats.org/officeDocument/2006/relationships/slideMaster" Target="slideMasters/slideMaster70.xml"/><Relationship Id="rId91" Type="http://schemas.openxmlformats.org/officeDocument/2006/relationships/slide" Target="slides/slide20.xml"/><Relationship Id="rId145" Type="http://schemas.openxmlformats.org/officeDocument/2006/relationships/slide" Target="slides/slide74.xml"/><Relationship Id="rId166" Type="http://schemas.openxmlformats.org/officeDocument/2006/relationships/slide" Target="slides/slide95.xml"/><Relationship Id="rId187" Type="http://schemas.openxmlformats.org/officeDocument/2006/relationships/slide" Target="slides/slide116.xml"/><Relationship Id="rId331" Type="http://schemas.openxmlformats.org/officeDocument/2006/relationships/slide" Target="slides/slide260.xml"/><Relationship Id="rId352" Type="http://schemas.openxmlformats.org/officeDocument/2006/relationships/slide" Target="slides/slide281.xml"/><Relationship Id="rId373" Type="http://schemas.openxmlformats.org/officeDocument/2006/relationships/slide" Target="slides/slide302.xml"/><Relationship Id="rId394" Type="http://schemas.openxmlformats.org/officeDocument/2006/relationships/slide" Target="slides/slide323.xml"/><Relationship Id="rId1" Type="http://schemas.openxmlformats.org/officeDocument/2006/relationships/slideMaster" Target="slideMasters/slideMaster1.xml"/><Relationship Id="rId212" Type="http://schemas.openxmlformats.org/officeDocument/2006/relationships/slide" Target="slides/slide141.xml"/><Relationship Id="rId233" Type="http://schemas.openxmlformats.org/officeDocument/2006/relationships/slide" Target="slides/slide162.xml"/><Relationship Id="rId254" Type="http://schemas.openxmlformats.org/officeDocument/2006/relationships/slide" Target="slides/slide18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3.xml"/><Relationship Id="rId275" Type="http://schemas.openxmlformats.org/officeDocument/2006/relationships/slide" Target="slides/slide204.xml"/><Relationship Id="rId296" Type="http://schemas.openxmlformats.org/officeDocument/2006/relationships/slide" Target="slides/slide225.xml"/><Relationship Id="rId300" Type="http://schemas.openxmlformats.org/officeDocument/2006/relationships/slide" Target="slides/slide229.xml"/><Relationship Id="rId60" Type="http://schemas.openxmlformats.org/officeDocument/2006/relationships/slideMaster" Target="slideMasters/slideMaster60.xml"/><Relationship Id="rId81" Type="http://schemas.openxmlformats.org/officeDocument/2006/relationships/slide" Target="slides/slide10.xml"/><Relationship Id="rId135" Type="http://schemas.openxmlformats.org/officeDocument/2006/relationships/slide" Target="slides/slide64.xml"/><Relationship Id="rId156" Type="http://schemas.openxmlformats.org/officeDocument/2006/relationships/slide" Target="slides/slide85.xml"/><Relationship Id="rId177" Type="http://schemas.openxmlformats.org/officeDocument/2006/relationships/slide" Target="slides/slide106.xml"/><Relationship Id="rId198" Type="http://schemas.openxmlformats.org/officeDocument/2006/relationships/slide" Target="slides/slide127.xml"/><Relationship Id="rId321" Type="http://schemas.openxmlformats.org/officeDocument/2006/relationships/slide" Target="slides/slide250.xml"/><Relationship Id="rId342" Type="http://schemas.openxmlformats.org/officeDocument/2006/relationships/slide" Target="slides/slide271.xml"/><Relationship Id="rId363" Type="http://schemas.openxmlformats.org/officeDocument/2006/relationships/slide" Target="slides/slide292.xml"/><Relationship Id="rId384" Type="http://schemas.openxmlformats.org/officeDocument/2006/relationships/slide" Target="slides/slide313.xml"/><Relationship Id="rId202" Type="http://schemas.openxmlformats.org/officeDocument/2006/relationships/slide" Target="slides/slide131.xml"/><Relationship Id="rId223" Type="http://schemas.openxmlformats.org/officeDocument/2006/relationships/slide" Target="slides/slide152.xml"/><Relationship Id="rId244" Type="http://schemas.openxmlformats.org/officeDocument/2006/relationships/slide" Target="slides/slide17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4.xml"/><Relationship Id="rId286" Type="http://schemas.openxmlformats.org/officeDocument/2006/relationships/slide" Target="slides/slide215.xml"/><Relationship Id="rId50" Type="http://schemas.openxmlformats.org/officeDocument/2006/relationships/slideMaster" Target="slideMasters/slideMaster50.xml"/><Relationship Id="rId104" Type="http://schemas.openxmlformats.org/officeDocument/2006/relationships/slide" Target="slides/slide33.xml"/><Relationship Id="rId125" Type="http://schemas.openxmlformats.org/officeDocument/2006/relationships/slide" Target="slides/slide54.xml"/><Relationship Id="rId146" Type="http://schemas.openxmlformats.org/officeDocument/2006/relationships/slide" Target="slides/slide75.xml"/><Relationship Id="rId167" Type="http://schemas.openxmlformats.org/officeDocument/2006/relationships/slide" Target="slides/slide96.xml"/><Relationship Id="rId188" Type="http://schemas.openxmlformats.org/officeDocument/2006/relationships/slide" Target="slides/slide117.xml"/><Relationship Id="rId311" Type="http://schemas.openxmlformats.org/officeDocument/2006/relationships/slide" Target="slides/slide240.xml"/><Relationship Id="rId332" Type="http://schemas.openxmlformats.org/officeDocument/2006/relationships/slide" Target="slides/slide261.xml"/><Relationship Id="rId353" Type="http://schemas.openxmlformats.org/officeDocument/2006/relationships/slide" Target="slides/slide282.xml"/><Relationship Id="rId374" Type="http://schemas.openxmlformats.org/officeDocument/2006/relationships/slide" Target="slides/slide303.xml"/><Relationship Id="rId395" Type="http://schemas.openxmlformats.org/officeDocument/2006/relationships/slide" Target="slides/slide324.xml"/><Relationship Id="rId71" Type="http://schemas.openxmlformats.org/officeDocument/2006/relationships/slideMaster" Target="slideMasters/slideMaster71.xml"/><Relationship Id="rId92" Type="http://schemas.openxmlformats.org/officeDocument/2006/relationships/slide" Target="slides/slide21.xml"/><Relationship Id="rId213" Type="http://schemas.openxmlformats.org/officeDocument/2006/relationships/slide" Target="slides/slide142.xml"/><Relationship Id="rId234" Type="http://schemas.openxmlformats.org/officeDocument/2006/relationships/slide" Target="slides/slide16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4.xml"/><Relationship Id="rId276" Type="http://schemas.openxmlformats.org/officeDocument/2006/relationships/slide" Target="slides/slide205.xml"/><Relationship Id="rId297" Type="http://schemas.openxmlformats.org/officeDocument/2006/relationships/slide" Target="slides/slide226.xml"/><Relationship Id="rId40" Type="http://schemas.openxmlformats.org/officeDocument/2006/relationships/slideMaster" Target="slideMasters/slideMaster40.xml"/><Relationship Id="rId115" Type="http://schemas.openxmlformats.org/officeDocument/2006/relationships/slide" Target="slides/slide44.xml"/><Relationship Id="rId136" Type="http://schemas.openxmlformats.org/officeDocument/2006/relationships/slide" Target="slides/slide65.xml"/><Relationship Id="rId157" Type="http://schemas.openxmlformats.org/officeDocument/2006/relationships/slide" Target="slides/slide86.xml"/><Relationship Id="rId178" Type="http://schemas.openxmlformats.org/officeDocument/2006/relationships/slide" Target="slides/slide107.xml"/><Relationship Id="rId301" Type="http://schemas.openxmlformats.org/officeDocument/2006/relationships/slide" Target="slides/slide230.xml"/><Relationship Id="rId322" Type="http://schemas.openxmlformats.org/officeDocument/2006/relationships/slide" Target="slides/slide251.xml"/><Relationship Id="rId343" Type="http://schemas.openxmlformats.org/officeDocument/2006/relationships/slide" Target="slides/slide272.xml"/><Relationship Id="rId364" Type="http://schemas.openxmlformats.org/officeDocument/2006/relationships/slide" Target="slides/slide293.xml"/><Relationship Id="rId61" Type="http://schemas.openxmlformats.org/officeDocument/2006/relationships/slideMaster" Target="slideMasters/slideMaster61.xml"/><Relationship Id="rId82" Type="http://schemas.openxmlformats.org/officeDocument/2006/relationships/slide" Target="slides/slide11.xml"/><Relationship Id="rId199" Type="http://schemas.openxmlformats.org/officeDocument/2006/relationships/slide" Target="slides/slide128.xml"/><Relationship Id="rId203" Type="http://schemas.openxmlformats.org/officeDocument/2006/relationships/slide" Target="slides/slide132.xml"/><Relationship Id="rId385" Type="http://schemas.openxmlformats.org/officeDocument/2006/relationships/slide" Target="slides/slide314.xml"/><Relationship Id="rId19" Type="http://schemas.openxmlformats.org/officeDocument/2006/relationships/slideMaster" Target="slideMasters/slideMaster19.xml"/><Relationship Id="rId224" Type="http://schemas.openxmlformats.org/officeDocument/2006/relationships/slide" Target="slides/slide153.xml"/><Relationship Id="rId245" Type="http://schemas.openxmlformats.org/officeDocument/2006/relationships/slide" Target="slides/slide174.xml"/><Relationship Id="rId266" Type="http://schemas.openxmlformats.org/officeDocument/2006/relationships/slide" Target="slides/slide195.xml"/><Relationship Id="rId287" Type="http://schemas.openxmlformats.org/officeDocument/2006/relationships/slide" Target="slides/slide216.xml"/><Relationship Id="rId30" Type="http://schemas.openxmlformats.org/officeDocument/2006/relationships/slideMaster" Target="slideMasters/slideMaster30.xml"/><Relationship Id="rId105" Type="http://schemas.openxmlformats.org/officeDocument/2006/relationships/slide" Target="slides/slide34.xml"/><Relationship Id="rId126" Type="http://schemas.openxmlformats.org/officeDocument/2006/relationships/slide" Target="slides/slide55.xml"/><Relationship Id="rId147" Type="http://schemas.openxmlformats.org/officeDocument/2006/relationships/slide" Target="slides/slide76.xml"/><Relationship Id="rId168" Type="http://schemas.openxmlformats.org/officeDocument/2006/relationships/slide" Target="slides/slide97.xml"/><Relationship Id="rId312" Type="http://schemas.openxmlformats.org/officeDocument/2006/relationships/slide" Target="slides/slide241.xml"/><Relationship Id="rId333" Type="http://schemas.openxmlformats.org/officeDocument/2006/relationships/slide" Target="slides/slide262.xml"/><Relationship Id="rId354" Type="http://schemas.openxmlformats.org/officeDocument/2006/relationships/slide" Target="slides/slide283.xml"/><Relationship Id="rId51" Type="http://schemas.openxmlformats.org/officeDocument/2006/relationships/slideMaster" Target="slideMasters/slideMaster51.xml"/><Relationship Id="rId72" Type="http://schemas.openxmlformats.org/officeDocument/2006/relationships/slide" Target="slides/slide1.xml"/><Relationship Id="rId93" Type="http://schemas.openxmlformats.org/officeDocument/2006/relationships/slide" Target="slides/slide22.xml"/><Relationship Id="rId189" Type="http://schemas.openxmlformats.org/officeDocument/2006/relationships/slide" Target="slides/slide118.xml"/><Relationship Id="rId375" Type="http://schemas.openxmlformats.org/officeDocument/2006/relationships/slide" Target="slides/slide304.xml"/><Relationship Id="rId396" Type="http://schemas.openxmlformats.org/officeDocument/2006/relationships/slide" Target="slides/slide325.xml"/><Relationship Id="rId3" Type="http://schemas.openxmlformats.org/officeDocument/2006/relationships/slideMaster" Target="slideMasters/slideMaster3.xml"/><Relationship Id="rId214" Type="http://schemas.openxmlformats.org/officeDocument/2006/relationships/slide" Target="slides/slide143.xml"/><Relationship Id="rId235" Type="http://schemas.openxmlformats.org/officeDocument/2006/relationships/slide" Target="slides/slide164.xml"/><Relationship Id="rId256" Type="http://schemas.openxmlformats.org/officeDocument/2006/relationships/slide" Target="slides/slide185.xml"/><Relationship Id="rId277" Type="http://schemas.openxmlformats.org/officeDocument/2006/relationships/slide" Target="slides/slide206.xml"/><Relationship Id="rId298" Type="http://schemas.openxmlformats.org/officeDocument/2006/relationships/slide" Target="slides/slide227.xml"/><Relationship Id="rId400" Type="http://schemas.openxmlformats.org/officeDocument/2006/relationships/presProps" Target="presProps.xml"/><Relationship Id="rId116" Type="http://schemas.openxmlformats.org/officeDocument/2006/relationships/slide" Target="slides/slide45.xml"/><Relationship Id="rId137" Type="http://schemas.openxmlformats.org/officeDocument/2006/relationships/slide" Target="slides/slide66.xml"/><Relationship Id="rId158" Type="http://schemas.openxmlformats.org/officeDocument/2006/relationships/slide" Target="slides/slide87.xml"/><Relationship Id="rId302" Type="http://schemas.openxmlformats.org/officeDocument/2006/relationships/slide" Target="slides/slide231.xml"/><Relationship Id="rId323" Type="http://schemas.openxmlformats.org/officeDocument/2006/relationships/slide" Target="slides/slide252.xml"/><Relationship Id="rId344" Type="http://schemas.openxmlformats.org/officeDocument/2006/relationships/slide" Target="slides/slide27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2.xml"/><Relationship Id="rId179" Type="http://schemas.openxmlformats.org/officeDocument/2006/relationships/slide" Target="slides/slide108.xml"/><Relationship Id="rId365" Type="http://schemas.openxmlformats.org/officeDocument/2006/relationships/slide" Target="slides/slide294.xml"/><Relationship Id="rId386" Type="http://schemas.openxmlformats.org/officeDocument/2006/relationships/slide" Target="slides/slide315.xml"/><Relationship Id="rId190" Type="http://schemas.openxmlformats.org/officeDocument/2006/relationships/slide" Target="slides/slide119.xml"/><Relationship Id="rId204" Type="http://schemas.openxmlformats.org/officeDocument/2006/relationships/slide" Target="slides/slide133.xml"/><Relationship Id="rId225" Type="http://schemas.openxmlformats.org/officeDocument/2006/relationships/slide" Target="slides/slide154.xml"/><Relationship Id="rId246" Type="http://schemas.openxmlformats.org/officeDocument/2006/relationships/slide" Target="slides/slide175.xml"/><Relationship Id="rId267" Type="http://schemas.openxmlformats.org/officeDocument/2006/relationships/slide" Target="slides/slide196.xml"/><Relationship Id="rId288" Type="http://schemas.openxmlformats.org/officeDocument/2006/relationships/slide" Target="slides/slide217.xml"/><Relationship Id="rId106" Type="http://schemas.openxmlformats.org/officeDocument/2006/relationships/slide" Target="slides/slide35.xml"/><Relationship Id="rId127" Type="http://schemas.openxmlformats.org/officeDocument/2006/relationships/slide" Target="slides/slide56.xml"/><Relationship Id="rId313" Type="http://schemas.openxmlformats.org/officeDocument/2006/relationships/slide" Target="slides/slide24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2.xml"/><Relationship Id="rId94" Type="http://schemas.openxmlformats.org/officeDocument/2006/relationships/slide" Target="slides/slide23.xml"/><Relationship Id="rId148" Type="http://schemas.openxmlformats.org/officeDocument/2006/relationships/slide" Target="slides/slide77.xml"/><Relationship Id="rId169" Type="http://schemas.openxmlformats.org/officeDocument/2006/relationships/slide" Target="slides/slide98.xml"/><Relationship Id="rId334" Type="http://schemas.openxmlformats.org/officeDocument/2006/relationships/slide" Target="slides/slide263.xml"/><Relationship Id="rId355" Type="http://schemas.openxmlformats.org/officeDocument/2006/relationships/slide" Target="slides/slide284.xml"/><Relationship Id="rId376" Type="http://schemas.openxmlformats.org/officeDocument/2006/relationships/slide" Target="slides/slide305.xml"/><Relationship Id="rId397" Type="http://schemas.openxmlformats.org/officeDocument/2006/relationships/notesMaster" Target="notesMasters/notesMaster1.xml"/><Relationship Id="rId4" Type="http://schemas.openxmlformats.org/officeDocument/2006/relationships/slideMaster" Target="slideMasters/slideMaster4.xml"/><Relationship Id="rId180" Type="http://schemas.openxmlformats.org/officeDocument/2006/relationships/slide" Target="slides/slide109.xml"/><Relationship Id="rId215" Type="http://schemas.openxmlformats.org/officeDocument/2006/relationships/slide" Target="slides/slide144.xml"/><Relationship Id="rId236" Type="http://schemas.openxmlformats.org/officeDocument/2006/relationships/slide" Target="slides/slide165.xml"/><Relationship Id="rId257" Type="http://schemas.openxmlformats.org/officeDocument/2006/relationships/slide" Target="slides/slide186.xml"/><Relationship Id="rId278" Type="http://schemas.openxmlformats.org/officeDocument/2006/relationships/slide" Target="slides/slide207.xml"/><Relationship Id="rId401" Type="http://schemas.openxmlformats.org/officeDocument/2006/relationships/viewProps" Target="viewProps.xml"/><Relationship Id="rId303" Type="http://schemas.openxmlformats.org/officeDocument/2006/relationships/slide" Target="slides/slide232.xml"/><Relationship Id="rId42" Type="http://schemas.openxmlformats.org/officeDocument/2006/relationships/slideMaster" Target="slideMasters/slideMaster42.xml"/><Relationship Id="rId84" Type="http://schemas.openxmlformats.org/officeDocument/2006/relationships/slide" Target="slides/slide13.xml"/><Relationship Id="rId138" Type="http://schemas.openxmlformats.org/officeDocument/2006/relationships/slide" Target="slides/slide67.xml"/><Relationship Id="rId345" Type="http://schemas.openxmlformats.org/officeDocument/2006/relationships/slide" Target="slides/slide274.xml"/><Relationship Id="rId387" Type="http://schemas.openxmlformats.org/officeDocument/2006/relationships/slide" Target="slides/slide316.xml"/><Relationship Id="rId191" Type="http://schemas.openxmlformats.org/officeDocument/2006/relationships/slide" Target="slides/slide120.xml"/><Relationship Id="rId205" Type="http://schemas.openxmlformats.org/officeDocument/2006/relationships/slide" Target="slides/slide134.xml"/><Relationship Id="rId247" Type="http://schemas.openxmlformats.org/officeDocument/2006/relationships/slide" Target="slides/slide176.xml"/><Relationship Id="rId107" Type="http://schemas.openxmlformats.org/officeDocument/2006/relationships/slide" Target="slides/slide36.xml"/><Relationship Id="rId289" Type="http://schemas.openxmlformats.org/officeDocument/2006/relationships/slide" Target="slides/slide218.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8.xml"/><Relationship Id="rId314" Type="http://schemas.openxmlformats.org/officeDocument/2006/relationships/slide" Target="slides/slide243.xml"/><Relationship Id="rId356" Type="http://schemas.openxmlformats.org/officeDocument/2006/relationships/slide" Target="slides/slide285.xml"/><Relationship Id="rId398" Type="http://schemas.openxmlformats.org/officeDocument/2006/relationships/handoutMaster" Target="handoutMasters/handoutMaster1.xml"/><Relationship Id="rId95" Type="http://schemas.openxmlformats.org/officeDocument/2006/relationships/slide" Target="slides/slide24.xml"/><Relationship Id="rId160" Type="http://schemas.openxmlformats.org/officeDocument/2006/relationships/slide" Target="slides/slide89.xml"/><Relationship Id="rId216" Type="http://schemas.openxmlformats.org/officeDocument/2006/relationships/slide" Target="slides/slide145.xml"/><Relationship Id="rId258" Type="http://schemas.openxmlformats.org/officeDocument/2006/relationships/slide" Target="slides/slide187.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7.xml"/><Relationship Id="rId325" Type="http://schemas.openxmlformats.org/officeDocument/2006/relationships/slide" Target="slides/slide254.xml"/><Relationship Id="rId367" Type="http://schemas.openxmlformats.org/officeDocument/2006/relationships/slide" Target="slides/slide296.xml"/><Relationship Id="rId171" Type="http://schemas.openxmlformats.org/officeDocument/2006/relationships/slide" Target="slides/slide100.xml"/><Relationship Id="rId227" Type="http://schemas.openxmlformats.org/officeDocument/2006/relationships/slide" Target="slides/slide156.xml"/><Relationship Id="rId269" Type="http://schemas.openxmlformats.org/officeDocument/2006/relationships/slide" Target="slides/slide198.xml"/><Relationship Id="rId33" Type="http://schemas.openxmlformats.org/officeDocument/2006/relationships/slideMaster" Target="slideMasters/slideMaster33.xml"/><Relationship Id="rId129" Type="http://schemas.openxmlformats.org/officeDocument/2006/relationships/slide" Target="slides/slide58.xml"/><Relationship Id="rId280" Type="http://schemas.openxmlformats.org/officeDocument/2006/relationships/slide" Target="slides/slide209.xml"/><Relationship Id="rId336" Type="http://schemas.openxmlformats.org/officeDocument/2006/relationships/slide" Target="slides/slide265.xml"/><Relationship Id="rId75" Type="http://schemas.openxmlformats.org/officeDocument/2006/relationships/slide" Target="slides/slide4.xml"/><Relationship Id="rId140" Type="http://schemas.openxmlformats.org/officeDocument/2006/relationships/slide" Target="slides/slide69.xml"/><Relationship Id="rId182" Type="http://schemas.openxmlformats.org/officeDocument/2006/relationships/slide" Target="slides/slide111.xml"/><Relationship Id="rId378" Type="http://schemas.openxmlformats.org/officeDocument/2006/relationships/slide" Target="slides/slide307.xml"/><Relationship Id="rId403" Type="http://schemas.openxmlformats.org/officeDocument/2006/relationships/tableStyles" Target="tableStyles.xml"/><Relationship Id="rId6" Type="http://schemas.openxmlformats.org/officeDocument/2006/relationships/slideMaster" Target="slideMasters/slideMaster6.xml"/><Relationship Id="rId238" Type="http://schemas.openxmlformats.org/officeDocument/2006/relationships/slide" Target="slides/slide167.xml"/><Relationship Id="rId291" Type="http://schemas.openxmlformats.org/officeDocument/2006/relationships/slide" Target="slides/slide220.xml"/><Relationship Id="rId305" Type="http://schemas.openxmlformats.org/officeDocument/2006/relationships/slide" Target="slides/slide234.xml"/><Relationship Id="rId347" Type="http://schemas.openxmlformats.org/officeDocument/2006/relationships/slide" Target="slides/slide276.xml"/><Relationship Id="rId44" Type="http://schemas.openxmlformats.org/officeDocument/2006/relationships/slideMaster" Target="slideMasters/slideMaster44.xml"/><Relationship Id="rId86" Type="http://schemas.openxmlformats.org/officeDocument/2006/relationships/slide" Target="slides/slide15.xml"/><Relationship Id="rId151" Type="http://schemas.openxmlformats.org/officeDocument/2006/relationships/slide" Target="slides/slide80.xml"/><Relationship Id="rId389" Type="http://schemas.openxmlformats.org/officeDocument/2006/relationships/slide" Target="slides/slide318.xml"/><Relationship Id="rId193" Type="http://schemas.openxmlformats.org/officeDocument/2006/relationships/slide" Target="slides/slide122.xml"/><Relationship Id="rId207" Type="http://schemas.openxmlformats.org/officeDocument/2006/relationships/slide" Target="slides/slide136.xml"/><Relationship Id="rId249" Type="http://schemas.openxmlformats.org/officeDocument/2006/relationships/slide" Target="slides/slide178.xml"/><Relationship Id="rId13" Type="http://schemas.openxmlformats.org/officeDocument/2006/relationships/slideMaster" Target="slideMasters/slideMaster13.xml"/><Relationship Id="rId109" Type="http://schemas.openxmlformats.org/officeDocument/2006/relationships/slide" Target="slides/slide38.xml"/><Relationship Id="rId260" Type="http://schemas.openxmlformats.org/officeDocument/2006/relationships/slide" Target="slides/slide189.xml"/><Relationship Id="rId316" Type="http://schemas.openxmlformats.org/officeDocument/2006/relationships/slide" Target="slides/slide245.xml"/><Relationship Id="rId55" Type="http://schemas.openxmlformats.org/officeDocument/2006/relationships/slideMaster" Target="slideMasters/slideMaster55.xml"/><Relationship Id="rId97" Type="http://schemas.openxmlformats.org/officeDocument/2006/relationships/slide" Target="slides/slide26.xml"/><Relationship Id="rId120" Type="http://schemas.openxmlformats.org/officeDocument/2006/relationships/slide" Target="slides/slide49.xml"/><Relationship Id="rId358" Type="http://schemas.openxmlformats.org/officeDocument/2006/relationships/slide" Target="slides/slide287.xml"/><Relationship Id="rId162" Type="http://schemas.openxmlformats.org/officeDocument/2006/relationships/slide" Target="slides/slide91.xml"/><Relationship Id="rId218" Type="http://schemas.openxmlformats.org/officeDocument/2006/relationships/slide" Target="slides/slide147.xml"/><Relationship Id="rId271" Type="http://schemas.openxmlformats.org/officeDocument/2006/relationships/slide" Target="slides/slide200.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0.xml"/><Relationship Id="rId327" Type="http://schemas.openxmlformats.org/officeDocument/2006/relationships/slide" Target="slides/slide256.xml"/><Relationship Id="rId369" Type="http://schemas.openxmlformats.org/officeDocument/2006/relationships/slide" Target="slides/slide298.xml"/><Relationship Id="rId173" Type="http://schemas.openxmlformats.org/officeDocument/2006/relationships/slide" Target="slides/slide102.xml"/><Relationship Id="rId229" Type="http://schemas.openxmlformats.org/officeDocument/2006/relationships/slide" Target="slides/slide158.xml"/><Relationship Id="rId380" Type="http://schemas.openxmlformats.org/officeDocument/2006/relationships/slide" Target="slides/slide309.xml"/><Relationship Id="rId240" Type="http://schemas.openxmlformats.org/officeDocument/2006/relationships/slide" Target="slides/slide169.xml"/><Relationship Id="rId35" Type="http://schemas.openxmlformats.org/officeDocument/2006/relationships/slideMaster" Target="slideMasters/slideMaster35.xml"/><Relationship Id="rId77" Type="http://schemas.openxmlformats.org/officeDocument/2006/relationships/slide" Target="slides/slide6.xml"/><Relationship Id="rId100" Type="http://schemas.openxmlformats.org/officeDocument/2006/relationships/slide" Target="slides/slide29.xml"/><Relationship Id="rId282" Type="http://schemas.openxmlformats.org/officeDocument/2006/relationships/slide" Target="slides/slide211.xml"/><Relationship Id="rId338" Type="http://schemas.openxmlformats.org/officeDocument/2006/relationships/slide" Target="slides/slide267.xml"/><Relationship Id="rId8" Type="http://schemas.openxmlformats.org/officeDocument/2006/relationships/slideMaster" Target="slideMasters/slideMaster8.xml"/><Relationship Id="rId142" Type="http://schemas.openxmlformats.org/officeDocument/2006/relationships/slide" Target="slides/slide71.xml"/><Relationship Id="rId184" Type="http://schemas.openxmlformats.org/officeDocument/2006/relationships/slide" Target="slides/slide113.xml"/><Relationship Id="rId391" Type="http://schemas.openxmlformats.org/officeDocument/2006/relationships/slide" Target="slides/slide320.xml"/><Relationship Id="rId251" Type="http://schemas.openxmlformats.org/officeDocument/2006/relationships/slide" Target="slides/slide180.xml"/><Relationship Id="rId46" Type="http://schemas.openxmlformats.org/officeDocument/2006/relationships/slideMaster" Target="slideMasters/slideMaster46.xml"/><Relationship Id="rId293" Type="http://schemas.openxmlformats.org/officeDocument/2006/relationships/slide" Target="slides/slide222.xml"/><Relationship Id="rId307" Type="http://schemas.openxmlformats.org/officeDocument/2006/relationships/slide" Target="slides/slide236.xml"/><Relationship Id="rId349" Type="http://schemas.openxmlformats.org/officeDocument/2006/relationships/slide" Target="slides/slide278.xml"/><Relationship Id="rId88" Type="http://schemas.openxmlformats.org/officeDocument/2006/relationships/slide" Target="slides/slide17.xml"/><Relationship Id="rId111" Type="http://schemas.openxmlformats.org/officeDocument/2006/relationships/slide" Target="slides/slide40.xml"/><Relationship Id="rId153" Type="http://schemas.openxmlformats.org/officeDocument/2006/relationships/slide" Target="slides/slide82.xml"/><Relationship Id="rId195" Type="http://schemas.openxmlformats.org/officeDocument/2006/relationships/slide" Target="slides/slide124.xml"/><Relationship Id="rId209" Type="http://schemas.openxmlformats.org/officeDocument/2006/relationships/slide" Target="slides/slide138.xml"/><Relationship Id="rId360" Type="http://schemas.openxmlformats.org/officeDocument/2006/relationships/slide" Target="slides/slide289.xml"/><Relationship Id="rId220" Type="http://schemas.openxmlformats.org/officeDocument/2006/relationships/slide" Target="slides/slide149.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1.xml"/><Relationship Id="rId318" Type="http://schemas.openxmlformats.org/officeDocument/2006/relationships/slide" Target="slides/slide247.xml"/><Relationship Id="rId99" Type="http://schemas.openxmlformats.org/officeDocument/2006/relationships/slide" Target="slides/slide28.xml"/><Relationship Id="rId122" Type="http://schemas.openxmlformats.org/officeDocument/2006/relationships/slide" Target="slides/slide51.xml"/><Relationship Id="rId164" Type="http://schemas.openxmlformats.org/officeDocument/2006/relationships/slide" Target="slides/slide93.xml"/><Relationship Id="rId371" Type="http://schemas.openxmlformats.org/officeDocument/2006/relationships/slide" Target="slides/slide300.xml"/><Relationship Id="rId26" Type="http://schemas.openxmlformats.org/officeDocument/2006/relationships/slideMaster" Target="slideMasters/slideMaster26.xml"/><Relationship Id="rId231" Type="http://schemas.openxmlformats.org/officeDocument/2006/relationships/slide" Target="slides/slide160.xml"/><Relationship Id="rId273" Type="http://schemas.openxmlformats.org/officeDocument/2006/relationships/slide" Target="slides/slide202.xml"/><Relationship Id="rId329" Type="http://schemas.openxmlformats.org/officeDocument/2006/relationships/slide" Target="slides/slide258.xml"/><Relationship Id="rId68" Type="http://schemas.openxmlformats.org/officeDocument/2006/relationships/slideMaster" Target="slideMasters/slideMaster68.xml"/><Relationship Id="rId133" Type="http://schemas.openxmlformats.org/officeDocument/2006/relationships/slide" Target="slides/slide62.xml"/><Relationship Id="rId175" Type="http://schemas.openxmlformats.org/officeDocument/2006/relationships/slide" Target="slides/slide104.xml"/><Relationship Id="rId340" Type="http://schemas.openxmlformats.org/officeDocument/2006/relationships/slide" Target="slides/slide269.xml"/><Relationship Id="rId200" Type="http://schemas.openxmlformats.org/officeDocument/2006/relationships/slide" Target="slides/slide129.xml"/><Relationship Id="rId382" Type="http://schemas.openxmlformats.org/officeDocument/2006/relationships/slide" Target="slides/slide311.xml"/><Relationship Id="rId242" Type="http://schemas.openxmlformats.org/officeDocument/2006/relationships/slide" Target="slides/slide171.xml"/><Relationship Id="rId284" Type="http://schemas.openxmlformats.org/officeDocument/2006/relationships/slide" Target="slides/slide213.xml"/><Relationship Id="rId37" Type="http://schemas.openxmlformats.org/officeDocument/2006/relationships/slideMaster" Target="slideMasters/slideMaster37.xml"/><Relationship Id="rId79" Type="http://schemas.openxmlformats.org/officeDocument/2006/relationships/slide" Target="slides/slide8.xml"/><Relationship Id="rId102" Type="http://schemas.openxmlformats.org/officeDocument/2006/relationships/slide" Target="slides/slide31.xml"/><Relationship Id="rId144" Type="http://schemas.openxmlformats.org/officeDocument/2006/relationships/slide" Target="slides/slide7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10/6/22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10/6/22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also explain two improvements for defense mechanisms in this slide, but you can find more in the paper [CLICK]</a:t>
            </a:r>
          </a:p>
          <a:p>
            <a:r>
              <a:rPr lang="en-US" dirty="0"/>
              <a:t>The first improvement leverages the variation across rows [CLICK]</a:t>
            </a:r>
          </a:p>
          <a:p>
            <a:r>
              <a:rPr lang="en-US" dirty="0"/>
              <a:t>We observe that 90% of the rows do not experience bit flips until the activation count reaches the double </a:t>
            </a:r>
            <a:r>
              <a:rPr lang="en-US" dirty="0" err="1"/>
              <a:t>Hcfirst</a:t>
            </a:r>
            <a:r>
              <a:rPr lang="en-US" dirty="0"/>
              <a:t> of the 10% of the rows.[CLICK]</a:t>
            </a:r>
          </a:p>
          <a:p>
            <a:endParaRPr lang="en-US" dirty="0"/>
          </a:p>
          <a:p>
            <a:r>
              <a:rPr lang="en-US" dirty="0"/>
              <a:t>Therefore, we can reduce the aggressiveness of defense mechanisms for 90% of the rows, which can reduce the area overheads of state-of-the-art defense mechanisms: [CLICK] </a:t>
            </a:r>
            <a:r>
              <a:rPr lang="en-US" dirty="0" err="1"/>
              <a:t>BlockHammer</a:t>
            </a:r>
            <a:r>
              <a:rPr lang="en-US" dirty="0"/>
              <a:t> and [CLICK] Graphene, by 33 and 80%, respectively [CLICK]</a:t>
            </a:r>
          </a:p>
          <a:p>
            <a:endParaRPr lang="en-US" dirty="0"/>
          </a:p>
          <a:p>
            <a:r>
              <a:rPr lang="en-US" dirty="0"/>
              <a:t>The second example leverages the variation in RowHammer vulnerability with temperature [CLICK]</a:t>
            </a:r>
          </a:p>
          <a:p>
            <a:r>
              <a:rPr lang="en-US" dirty="0"/>
              <a:t>We show that DRAM cells experience bit flips in bounded temperature ranges [CLICK]</a:t>
            </a:r>
          </a:p>
          <a:p>
            <a:r>
              <a:rPr lang="en-US" dirty="0"/>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09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BlockHammer does not need this information [CLICK]</a:t>
            </a:r>
          </a:p>
          <a:p>
            <a:r>
              <a:rPr lang="en-US" dirty="0"/>
              <a:t>It detects an attack using area-efficient Bloom filters [CLICK]</a:t>
            </a:r>
          </a:p>
          <a:p>
            <a:r>
              <a:rPr lang="en-US" dirty="0"/>
              <a:t>And selectively throttles the attack’s memory accesses from within the memory controller [CLICK]</a:t>
            </a:r>
          </a:p>
          <a:p>
            <a:r>
              <a:rPr lang="en-US" dirty="0"/>
              <a:t>Due to throttling, the row’s activation count cannot reach critical levels, and no bit flip occurs [CLICK]</a:t>
            </a:r>
          </a:p>
          <a:p>
            <a:r>
              <a:rPr lang="en-US" dirty="0"/>
              <a:t>BlockHammer can optionally inform the system software about the attack for higher-level countermeasures [CLICK]</a:t>
            </a:r>
          </a:p>
          <a:p>
            <a:r>
              <a:rPr lang="en-US" dirty="0"/>
              <a:t>BlockHammer achieves all of these without needing proprietary information of or modifications to commodity DRAM chips, thereby overcoming the compatibility challenge[CLICK]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0195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full paper has more information about[CLICK]</a:t>
            </a:r>
            <a:endParaRPr lang="en-US" b="0" dirty="0"/>
          </a:p>
          <a:p>
            <a:r>
              <a:rPr lang="en-US" b="0" baseline="0" dirty="0"/>
              <a:t>Bloom filter-based area-efficient RowHammer detection[CLICK]</a:t>
            </a:r>
          </a:p>
          <a:p>
            <a:r>
              <a:rPr lang="en-US" b="0" baseline="0" dirty="0"/>
              <a:t>A mathematical security proof, showing that BlockHammer deterministically prevents RowHammer bit flips [CLICK]</a:t>
            </a:r>
          </a:p>
          <a:p>
            <a:r>
              <a:rPr lang="en-US" b="0" baseline="0" dirty="0"/>
              <a:t>How </a:t>
            </a:r>
            <a:r>
              <a:rPr lang="en-US" b="0" baseline="0"/>
              <a:t>BlockHammer prevents </a:t>
            </a:r>
            <a:r>
              <a:rPr lang="en-US" b="0" baseline="0" dirty="0"/>
              <a:t>new and emerging many-sided attacks [CLICK]</a:t>
            </a:r>
          </a:p>
          <a:p>
            <a:r>
              <a:rPr lang="en-US" b="0" baseline="0" dirty="0"/>
              <a:t>An optional system integration for reporting detected attacks to system software with high accuracy [CLICK]</a:t>
            </a:r>
          </a:p>
          <a:p>
            <a:r>
              <a:rPr lang="en-US" b="0" baseline="0" dirty="0"/>
              <a:t>And a hardware complexity analysis [CLICK]</a:t>
            </a:r>
          </a:p>
          <a:p>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8900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In summary, BlockHammer is the first work to practically enable throttling-based RowHammer mitigation and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implemented solely in the memory controller without requiring proprietary information of or modifications to DRAM chips [CLICK]</a:t>
            </a:r>
          </a:p>
          <a:p>
            <a:r>
              <a:rPr lang="en-US" b="0" baseline="0" dirty="0"/>
              <a:t>It overcomes both scalability and compatibility challenges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further aid future research and development, we make BlockHammer’s source code freely and openly available </a:t>
            </a:r>
          </a:p>
          <a:p>
            <a:endParaRPr lang="en-US" b="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475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Self-Managing DRAM, or SMD for short.</a:t>
            </a:r>
          </a:p>
          <a:p>
            <a:endParaRPr lang="en-US" dirty="0"/>
          </a:p>
          <a:p>
            <a:r>
              <a:rPr lang="en-US" dirty="0"/>
              <a:t>[CLICK] The key idea of SMD is to prevent the memory controller from accessing DRAM regions that are under maintenance by rejecting row activation commands</a:t>
            </a:r>
          </a:p>
          <a:p>
            <a:endParaRPr lang="en-US" dirty="0"/>
          </a:p>
          <a:p>
            <a:r>
              <a:rPr lang="en-US" dirty="0"/>
              <a:t>[CLICK] To provide a DRAM chip with the ability to reject an activate command, SMD slightly extends the existing interface between the memory controller and the DRAM chips. [CLICK] SMD adds a single negative-acknowledgment (ACT_NACK) pin to a DRAM chip, which the chip uses to signal the memory controller that it rejects the latest activate command.</a:t>
            </a:r>
          </a:p>
          <a:p>
            <a:endParaRPr lang="en-US" dirty="0"/>
          </a:p>
          <a:p>
            <a:r>
              <a:rPr lang="en-US" dirty="0"/>
              <a:t>[CLICK] Leveraging SMD’s ability to reject an activate command, a maintenance operation can be implemented completely within a DRAM chip</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812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Self-Managing DRAM architecture, we develop various maintenance mechanisms.</a:t>
            </a:r>
          </a:p>
          <a:p>
            <a:endParaRPr lang="en-US" dirty="0"/>
          </a:p>
          <a:p>
            <a:r>
              <a:rPr lang="en-US" dirty="0"/>
              <a:t>[CLICK] For DRAM refresh, [CLICK] we develop Fixed-Rate Refresh (SMD-FR), which uniformly refreshes all DRAM rows with a fixed refresh period.</a:t>
            </a:r>
          </a:p>
          <a:p>
            <a:r>
              <a:rPr lang="en-US" dirty="0"/>
              <a:t>[CLICK] Also, we develop Variable Rate Refresh (SMD-VR), which uses retention profiling information to skip refreshing rows that can retain their data correctly for extended periods.</a:t>
            </a:r>
          </a:p>
          <a:p>
            <a:endParaRPr lang="en-US" dirty="0"/>
          </a:p>
          <a:p>
            <a:r>
              <a:rPr lang="en-US" dirty="0"/>
              <a:t>[CLICK] For RowHammer Protection, [CLICK] we develop Probabilistic RowHammer Protection (SMD-PRP), which performs neighbor row refresh with a small probability on every row activation.</a:t>
            </a:r>
          </a:p>
          <a:p>
            <a:r>
              <a:rPr lang="en-US" dirty="0"/>
              <a:t>[CLICK] Second, we develop Deterministic RowHammer Protection (SMD-DRP), which identifies frequently activated rows and refreshes only their neighbor rows when needed.</a:t>
            </a:r>
          </a:p>
          <a:p>
            <a:endParaRPr lang="en-US" dirty="0"/>
          </a:p>
          <a:p>
            <a:r>
              <a:rPr lang="en-US" dirty="0"/>
              <a:t>[CLICK] Last, we develop a mechanism for memory scrubbing. [CLICK] SMD-MS periodically scans the entire DRAM for errors and corrects them.</a:t>
            </a:r>
          </a:p>
          <a:p>
            <a:endParaRPr lang="en-US" dirty="0"/>
          </a:p>
          <a:p>
            <a:r>
              <a:rPr lang="en-US" dirty="0"/>
              <a:t>Thanks to SMD, we all these mechanisms can be implemented completely within DRAM and they can operate together.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9748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endParaRPr lang="en-US" sz="500" dirty="0"/>
          </a:p>
          <a:p>
            <a:r>
              <a:rPr lang="en-US" sz="500" dirty="0"/>
              <a:t>[CLICK] The three major DRAM maintenance operations are refresh, RowHammer protection, and memory scrubbing.</a:t>
            </a:r>
          </a:p>
          <a:p>
            <a:endParaRPr lang="en-US" sz="500" dirty="0"/>
          </a:p>
          <a:p>
            <a:r>
              <a:rPr lang="en-US" sz="500" dirty="0"/>
              <a:t>[CLICK] We observe that implementing new and efficient maintenance mechanisms often requires difficult-to-realize changes in various system components, including the DRAM interface and the memory controller.</a:t>
            </a:r>
          </a:p>
          <a:p>
            <a:endParaRPr lang="en-US" sz="500" dirty="0"/>
          </a:p>
          <a:p>
            <a:r>
              <a:rPr lang="en-US" sz="500" dirty="0"/>
              <a:t>[CLICK] In this work, our goal is to first, ease the process of enabling new DRAM maintenance operations in DRAM and</a:t>
            </a:r>
          </a:p>
          <a:p>
            <a:r>
              <a:rPr lang="en-US" sz="500" dirty="0"/>
              <a:t>[CLICK] enable more efficient in-DRAM maintenance operations</a:t>
            </a:r>
          </a:p>
          <a:p>
            <a:endParaRPr lang="en-US" sz="500" dirty="0"/>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for refresh, RowHammer protection, and memory scrubbing achieve significant performance and energy efficiency benefits compared to conventional DDR4 DRAM.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08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9521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2998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5744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1798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10/6/22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10/6/22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873047"/>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960528900"/>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6BA8-5A0E-1294-5159-40D70F59304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H"/>
          </a:p>
        </p:txBody>
      </p:sp>
      <p:sp>
        <p:nvSpPr>
          <p:cNvPr id="3" name="Subtitle 2">
            <a:extLst>
              <a:ext uri="{FF2B5EF4-FFF2-40B4-BE49-F238E27FC236}">
                <a16:creationId xmlns:a16="http://schemas.microsoft.com/office/drawing/2014/main" id="{B6D15136-4E79-47C4-4ACC-A3D88E28D1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5FC6FBD0-D1A5-3031-C9B3-F9FA160AEAA5}"/>
              </a:ext>
            </a:extLst>
          </p:cNvPr>
          <p:cNvSpPr>
            <a:spLocks noGrp="1"/>
          </p:cNvSpPr>
          <p:nvPr>
            <p:ph type="dt" sz="half" idx="10"/>
          </p:nvPr>
        </p:nvSpPr>
        <p:spPr/>
        <p:txBody>
          <a:bodyPr/>
          <a:lstStyle/>
          <a:p>
            <a:fld id="{08ADC5F0-EFB2-4C8A-AC6E-A3DC6897BEA1}" type="datetime8">
              <a:rPr lang="en-CH" smtClean="0"/>
              <a:t>10/6/22 8:15 PM</a:t>
            </a:fld>
            <a:endParaRPr lang="en-CH"/>
          </a:p>
        </p:txBody>
      </p:sp>
      <p:sp>
        <p:nvSpPr>
          <p:cNvPr id="5" name="Footer Placeholder 4">
            <a:extLst>
              <a:ext uri="{FF2B5EF4-FFF2-40B4-BE49-F238E27FC236}">
                <a16:creationId xmlns:a16="http://schemas.microsoft.com/office/drawing/2014/main" id="{5E20B122-A88B-6A83-40EF-C417FD8BB9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611FEDD-F290-81E4-4D6B-627759E2BBD4}"/>
              </a:ext>
            </a:extLst>
          </p:cNvPr>
          <p:cNvSpPr>
            <a:spLocks noGrp="1"/>
          </p:cNvSpPr>
          <p:nvPr>
            <p:ph type="sldNum" sz="quarter" idx="12"/>
          </p:nvPr>
        </p:nvSpPr>
        <p:spPr>
          <a:xfrm>
            <a:off x="6910955" y="6356350"/>
            <a:ext cx="2057400" cy="365125"/>
          </a:xfrm>
        </p:spPr>
        <p:txBody>
          <a:bodyPr/>
          <a:lstStyle>
            <a:lvl1pPr>
              <a:defRPr sz="1050">
                <a:solidFill>
                  <a:schemeClr val="tx1"/>
                </a:solidFill>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90794926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F151-574D-293F-15FA-92C00B5AE9EA}"/>
              </a:ext>
            </a:extLst>
          </p:cNvPr>
          <p:cNvSpPr>
            <a:spLocks noGrp="1"/>
          </p:cNvSpPr>
          <p:nvPr>
            <p:ph type="title"/>
          </p:nvPr>
        </p:nvSpPr>
        <p:spPr>
          <a:xfrm>
            <a:off x="1" y="1"/>
            <a:ext cx="9144000" cy="681036"/>
          </a:xfrm>
          <a:solidFill>
            <a:schemeClr val="accent2">
              <a:lumMod val="50000"/>
            </a:schemeClr>
          </a:solidFill>
          <a:ln>
            <a:noFill/>
          </a:ln>
        </p:spPr>
        <p:txBody>
          <a:bodyPr/>
          <a:lstStyle>
            <a:lvl1pPr marL="126206" indent="0">
              <a:defRPr b="1">
                <a:solidFill>
                  <a:schemeClr val="bg1"/>
                </a:solidFill>
              </a:defRPr>
            </a:lvl1pPr>
          </a:lstStyle>
          <a:p>
            <a:r>
              <a:rPr lang="en-US" dirty="0"/>
              <a:t>Click to edit Master title style</a:t>
            </a:r>
            <a:endParaRPr lang="en-CH" dirty="0"/>
          </a:p>
        </p:txBody>
      </p:sp>
      <p:sp>
        <p:nvSpPr>
          <p:cNvPr id="3" name="Content Placeholder 2">
            <a:extLst>
              <a:ext uri="{FF2B5EF4-FFF2-40B4-BE49-F238E27FC236}">
                <a16:creationId xmlns:a16="http://schemas.microsoft.com/office/drawing/2014/main" id="{97A6607E-0C9E-E9D4-4DC4-36B694960AD2}"/>
              </a:ext>
            </a:extLst>
          </p:cNvPr>
          <p:cNvSpPr>
            <a:spLocks noGrp="1"/>
          </p:cNvSpPr>
          <p:nvPr>
            <p:ph idx="1"/>
          </p:nvPr>
        </p:nvSpPr>
        <p:spPr>
          <a:xfrm>
            <a:off x="157294" y="843305"/>
            <a:ext cx="8776982" cy="53336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6482D1F3-AF43-3032-0815-01A1080E6286}"/>
              </a:ext>
            </a:extLst>
          </p:cNvPr>
          <p:cNvSpPr>
            <a:spLocks noGrp="1"/>
          </p:cNvSpPr>
          <p:nvPr>
            <p:ph type="dt" sz="half" idx="10"/>
          </p:nvPr>
        </p:nvSpPr>
        <p:spPr/>
        <p:txBody>
          <a:bodyPr/>
          <a:lstStyle/>
          <a:p>
            <a:fld id="{73F9FE01-BB53-4137-9A0E-13B3E968FBBB}" type="datetime8">
              <a:rPr lang="en-CH" smtClean="0"/>
              <a:t>10/6/22 8:15 PM</a:t>
            </a:fld>
            <a:endParaRPr lang="en-CH"/>
          </a:p>
        </p:txBody>
      </p:sp>
      <p:sp>
        <p:nvSpPr>
          <p:cNvPr id="5" name="Footer Placeholder 4">
            <a:extLst>
              <a:ext uri="{FF2B5EF4-FFF2-40B4-BE49-F238E27FC236}">
                <a16:creationId xmlns:a16="http://schemas.microsoft.com/office/drawing/2014/main" id="{AB8B0EA1-DA52-49DD-7282-C83FA3BFD253}"/>
              </a:ext>
            </a:extLst>
          </p:cNvPr>
          <p:cNvSpPr>
            <a:spLocks noGrp="1"/>
          </p:cNvSpPr>
          <p:nvPr>
            <p:ph type="ftr" sz="quarter" idx="11"/>
          </p:nvPr>
        </p:nvSpPr>
        <p:spPr/>
        <p:txBody>
          <a:bodyPr/>
          <a:lstStyle/>
          <a:p>
            <a:endParaRPr lang="en-CH"/>
          </a:p>
        </p:txBody>
      </p:sp>
      <p:pic>
        <p:nvPicPr>
          <p:cNvPr id="7" name="Graphic 6">
            <a:extLst>
              <a:ext uri="{FF2B5EF4-FFF2-40B4-BE49-F238E27FC236}">
                <a16:creationId xmlns:a16="http://schemas.microsoft.com/office/drawing/2014/main" id="{A7C1CC70-A46B-5F0F-78C4-D068F856C6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707" y="6518618"/>
            <a:ext cx="832180" cy="255085"/>
          </a:xfrm>
          <a:prstGeom prst="rect">
            <a:avLst/>
          </a:prstGeom>
        </p:spPr>
      </p:pic>
      <p:sp>
        <p:nvSpPr>
          <p:cNvPr id="8" name="Slide Number Placeholder 5">
            <a:extLst>
              <a:ext uri="{FF2B5EF4-FFF2-40B4-BE49-F238E27FC236}">
                <a16:creationId xmlns:a16="http://schemas.microsoft.com/office/drawing/2014/main" id="{BC5EE9DF-A784-C713-8BD3-597B120B3C3A}"/>
              </a:ext>
            </a:extLst>
          </p:cNvPr>
          <p:cNvSpPr txBox="1">
            <a:spLocks/>
          </p:cNvSpPr>
          <p:nvPr userDrawn="1"/>
        </p:nvSpPr>
        <p:spPr>
          <a:xfrm>
            <a:off x="6910955" y="6356350"/>
            <a:ext cx="2057400" cy="365125"/>
          </a:xfrm>
          <a:prstGeom prst="rect">
            <a:avLst/>
          </a:prstGeom>
        </p:spPr>
        <p:txBody>
          <a:bodyPr vert="horz" lIns="68580" tIns="34290" rIns="68580" bIns="34290" rtlCol="0" anchor="ctr"/>
          <a:lstStyle>
            <a:defPPr>
              <a:defRPr lang="en-CH"/>
            </a:defPPr>
            <a:lvl1pPr marL="0" algn="r" defTabSz="914400" rtl="0" eaLnBrk="1" latinLnBrk="0" hangingPunct="1">
              <a:defRPr sz="1400" kern="1200">
                <a:solidFill>
                  <a:schemeClr val="tx1"/>
                </a:solidFill>
                <a:latin typeface="Cambria" panose="02040503050406030204" pitchFamily="18" charset="0"/>
                <a:ea typeface="Cambria"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0D841-AE03-4072-8645-558D16E4E90D}" type="slidenum">
              <a:rPr lang="en-CH" sz="1350" b="1" smtClean="0">
                <a:solidFill>
                  <a:schemeClr val="accent2">
                    <a:lumMod val="50000"/>
                  </a:schemeClr>
                </a:solidFill>
              </a:rPr>
              <a:pPr/>
              <a:t>‹#›</a:t>
            </a:fld>
            <a:endParaRPr lang="en-CH" sz="1350" b="1" dirty="0">
              <a:solidFill>
                <a:schemeClr val="accent2">
                  <a:lumMod val="50000"/>
                </a:schemeClr>
              </a:solidFill>
            </a:endParaRPr>
          </a:p>
        </p:txBody>
      </p:sp>
    </p:spTree>
    <p:extLst>
      <p:ext uri="{BB962C8B-B14F-4D97-AF65-F5344CB8AC3E}">
        <p14:creationId xmlns:p14="http://schemas.microsoft.com/office/powerpoint/2010/main" val="3828165761"/>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4F5FD3F-CA6E-77D9-852A-97717DA53F01}"/>
              </a:ext>
            </a:extLst>
          </p:cNvPr>
          <p:cNvCxnSpPr>
            <a:cxnSpLocks/>
          </p:cNvCxnSpPr>
          <p:nvPr userDrawn="1"/>
        </p:nvCxnSpPr>
        <p:spPr>
          <a:xfrm>
            <a:off x="0" y="4477732"/>
            <a:ext cx="2410905" cy="0"/>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AC3111-BCF9-CD82-3E20-BDB30841DACF}"/>
              </a:ext>
            </a:extLst>
          </p:cNvPr>
          <p:cNvSpPr>
            <a:spLocks noGrp="1"/>
          </p:cNvSpPr>
          <p:nvPr>
            <p:ph type="title"/>
          </p:nvPr>
        </p:nvSpPr>
        <p:spPr>
          <a:xfrm>
            <a:off x="623888" y="1709739"/>
            <a:ext cx="7886700" cy="2852737"/>
          </a:xfrm>
        </p:spPr>
        <p:txBody>
          <a:bodyPr anchor="b">
            <a:normAutofit/>
          </a:bodyPr>
          <a:lstStyle>
            <a:lvl1pPr>
              <a:defRPr sz="4950"/>
            </a:lvl1p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4275CF36-7DCE-25D2-BE65-3AFD8F701ED9}"/>
              </a:ext>
            </a:extLst>
          </p:cNvPr>
          <p:cNvSpPr>
            <a:spLocks noGrp="1"/>
          </p:cNvSpPr>
          <p:nvPr>
            <p:ph type="body" idx="1"/>
          </p:nvPr>
        </p:nvSpPr>
        <p:spPr>
          <a:xfrm>
            <a:off x="623888" y="4779390"/>
            <a:ext cx="7886700" cy="1310260"/>
          </a:xfrm>
        </p:spPr>
        <p:txBody>
          <a:bodyPr>
            <a:normAutofit/>
          </a:bodyPr>
          <a:lstStyle>
            <a:lvl1pPr marL="0" indent="0">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042C7F-3A07-F117-B574-039769003665}"/>
              </a:ext>
            </a:extLst>
          </p:cNvPr>
          <p:cNvSpPr>
            <a:spLocks noGrp="1"/>
          </p:cNvSpPr>
          <p:nvPr>
            <p:ph type="dt" sz="half" idx="10"/>
          </p:nvPr>
        </p:nvSpPr>
        <p:spPr/>
        <p:txBody>
          <a:bodyPr/>
          <a:lstStyle/>
          <a:p>
            <a:fld id="{E8356BFF-8413-41CC-9EB5-6E62F767A530}" type="datetime8">
              <a:rPr lang="en-CH" smtClean="0"/>
              <a:t>10/6/22 8:15 PM</a:t>
            </a:fld>
            <a:endParaRPr lang="en-CH"/>
          </a:p>
        </p:txBody>
      </p:sp>
      <p:sp>
        <p:nvSpPr>
          <p:cNvPr id="5" name="Footer Placeholder 4">
            <a:extLst>
              <a:ext uri="{FF2B5EF4-FFF2-40B4-BE49-F238E27FC236}">
                <a16:creationId xmlns:a16="http://schemas.microsoft.com/office/drawing/2014/main" id="{7557B032-B5F3-2BB6-CE9B-7E937A9A2DAB}"/>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AE9D815-5743-AABC-A2EB-775D4223568C}"/>
              </a:ext>
            </a:extLst>
          </p:cNvPr>
          <p:cNvSpPr>
            <a:spLocks noGrp="1"/>
          </p:cNvSpPr>
          <p:nvPr>
            <p:ph type="sldNum" sz="quarter" idx="12"/>
          </p:nvPr>
        </p:nvSpPr>
        <p:spPr/>
        <p:txBody>
          <a:bodyPr/>
          <a:lstStyle/>
          <a:p>
            <a:fld id="{BE50D841-AE03-4072-8645-558D16E4E90D}" type="slidenum">
              <a:rPr lang="en-CH" smtClean="0"/>
              <a:t>‹#›</a:t>
            </a:fld>
            <a:endParaRPr lang="en-CH"/>
          </a:p>
        </p:txBody>
      </p:sp>
      <p:sp>
        <p:nvSpPr>
          <p:cNvPr id="10" name="Flowchart: Document 9">
            <a:extLst>
              <a:ext uri="{FF2B5EF4-FFF2-40B4-BE49-F238E27FC236}">
                <a16:creationId xmlns:a16="http://schemas.microsoft.com/office/drawing/2014/main" id="{8BD1F7D0-16E0-F2BD-AED6-4AF163E6088E}"/>
              </a:ext>
            </a:extLst>
          </p:cNvPr>
          <p:cNvSpPr/>
          <p:nvPr userDrawn="1"/>
        </p:nvSpPr>
        <p:spPr>
          <a:xfrm>
            <a:off x="84842" y="-9427"/>
            <a:ext cx="374715" cy="801278"/>
          </a:xfrm>
          <a:prstGeom prst="flowChartDocumen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500635259"/>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B05B-E4CE-DBD1-A248-DBE8B14115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7AF00136-E6C3-46F2-833F-16CAA5749B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990ED900-30B7-A217-A717-6E274CBA3A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6D125900-E3C6-B714-D23D-E6F1479D4B6E}"/>
              </a:ext>
            </a:extLst>
          </p:cNvPr>
          <p:cNvSpPr>
            <a:spLocks noGrp="1"/>
          </p:cNvSpPr>
          <p:nvPr>
            <p:ph type="dt" sz="half" idx="10"/>
          </p:nvPr>
        </p:nvSpPr>
        <p:spPr/>
        <p:txBody>
          <a:bodyPr/>
          <a:lstStyle/>
          <a:p>
            <a:fld id="{0B67CA9A-39F3-49DC-9B19-80B2109FD5BC}" type="datetime8">
              <a:rPr lang="en-CH" smtClean="0"/>
              <a:t>10/6/22 8:15 PM</a:t>
            </a:fld>
            <a:endParaRPr lang="en-CH"/>
          </a:p>
        </p:txBody>
      </p:sp>
      <p:sp>
        <p:nvSpPr>
          <p:cNvPr id="6" name="Footer Placeholder 5">
            <a:extLst>
              <a:ext uri="{FF2B5EF4-FFF2-40B4-BE49-F238E27FC236}">
                <a16:creationId xmlns:a16="http://schemas.microsoft.com/office/drawing/2014/main" id="{A0BBE290-A7B5-E6F9-9CDF-B63F1669863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7041E910-EA5C-DA10-1ABB-2FF1DF3BBC8E}"/>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38075974"/>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D827-F3E7-BAD1-1467-BA19329D977A}"/>
              </a:ext>
            </a:extLst>
          </p:cNvPr>
          <p:cNvSpPr>
            <a:spLocks noGrp="1"/>
          </p:cNvSpPr>
          <p:nvPr>
            <p:ph type="title"/>
          </p:nvPr>
        </p:nvSpPr>
        <p:spPr>
          <a:xfrm>
            <a:off x="629841" y="365126"/>
            <a:ext cx="78867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826C5CFF-BE71-55F8-48D0-907B6A0C091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D4493-80F6-8E2C-BCAB-FF9A0A06B4F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DD0507B-A970-9788-1881-B6A6A314B8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1B720-3D79-5A08-654C-39CBD040B4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A0AED7BB-2959-18D7-33FB-FCEEF698C259}"/>
              </a:ext>
            </a:extLst>
          </p:cNvPr>
          <p:cNvSpPr>
            <a:spLocks noGrp="1"/>
          </p:cNvSpPr>
          <p:nvPr>
            <p:ph type="dt" sz="half" idx="10"/>
          </p:nvPr>
        </p:nvSpPr>
        <p:spPr/>
        <p:txBody>
          <a:bodyPr/>
          <a:lstStyle/>
          <a:p>
            <a:fld id="{5E5C58E9-D159-43EE-885E-334484516EA4}" type="datetime8">
              <a:rPr lang="en-CH" smtClean="0"/>
              <a:t>10/6/22 8:15 PM</a:t>
            </a:fld>
            <a:endParaRPr lang="en-CH"/>
          </a:p>
        </p:txBody>
      </p:sp>
      <p:sp>
        <p:nvSpPr>
          <p:cNvPr id="8" name="Footer Placeholder 7">
            <a:extLst>
              <a:ext uri="{FF2B5EF4-FFF2-40B4-BE49-F238E27FC236}">
                <a16:creationId xmlns:a16="http://schemas.microsoft.com/office/drawing/2014/main" id="{BEC82384-1C81-AC3C-73F3-D16EAE2E5732}"/>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6EA9BFB1-4808-8F74-6C39-29D878745BC5}"/>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328964"/>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03F-1355-7471-830E-22A4C2223EC1}"/>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5DA0B4AA-874F-D15F-4D66-3A2484F55787}"/>
              </a:ext>
            </a:extLst>
          </p:cNvPr>
          <p:cNvSpPr>
            <a:spLocks noGrp="1"/>
          </p:cNvSpPr>
          <p:nvPr>
            <p:ph type="dt" sz="half" idx="10"/>
          </p:nvPr>
        </p:nvSpPr>
        <p:spPr/>
        <p:txBody>
          <a:bodyPr/>
          <a:lstStyle/>
          <a:p>
            <a:fld id="{CDC9BC93-A3EB-4325-9254-A7FBDA65A138}" type="datetime8">
              <a:rPr lang="en-CH" smtClean="0"/>
              <a:t>10/6/22 8:15 PM</a:t>
            </a:fld>
            <a:endParaRPr lang="en-CH"/>
          </a:p>
        </p:txBody>
      </p:sp>
      <p:sp>
        <p:nvSpPr>
          <p:cNvPr id="4" name="Footer Placeholder 3">
            <a:extLst>
              <a:ext uri="{FF2B5EF4-FFF2-40B4-BE49-F238E27FC236}">
                <a16:creationId xmlns:a16="http://schemas.microsoft.com/office/drawing/2014/main" id="{01C743E3-619A-4CF9-3CE8-3643733FB94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4D76B73-94F9-6A1B-32F0-EA974F1E5E17}"/>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01065052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2A32E2-66B0-F24C-146B-C88782195FF8}"/>
              </a:ext>
            </a:extLst>
          </p:cNvPr>
          <p:cNvSpPr>
            <a:spLocks noGrp="1"/>
          </p:cNvSpPr>
          <p:nvPr>
            <p:ph type="dt" sz="half" idx="10"/>
          </p:nvPr>
        </p:nvSpPr>
        <p:spPr/>
        <p:txBody>
          <a:bodyPr/>
          <a:lstStyle/>
          <a:p>
            <a:fld id="{9D4CE406-89A3-4591-AB16-4291EE11909C}" type="datetime8">
              <a:rPr lang="en-CH" smtClean="0"/>
              <a:t>10/6/22 8:15 PM</a:t>
            </a:fld>
            <a:endParaRPr lang="en-CH"/>
          </a:p>
        </p:txBody>
      </p:sp>
      <p:sp>
        <p:nvSpPr>
          <p:cNvPr id="3" name="Footer Placeholder 2">
            <a:extLst>
              <a:ext uri="{FF2B5EF4-FFF2-40B4-BE49-F238E27FC236}">
                <a16:creationId xmlns:a16="http://schemas.microsoft.com/office/drawing/2014/main" id="{69327D76-7E6D-3F2D-3BAA-E1C563EC860C}"/>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5F5168-1AEC-7DC1-6B32-D8B92E8E4FF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447166368"/>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DCE0-77CA-2CEF-2897-9033A1B813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51D41BD6-6AD4-02A0-017B-EF14B7DE84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5842688E-2242-1738-E3AB-228F904AE36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007E14E-F5CF-685E-7054-C517283506F7}"/>
              </a:ext>
            </a:extLst>
          </p:cNvPr>
          <p:cNvSpPr>
            <a:spLocks noGrp="1"/>
          </p:cNvSpPr>
          <p:nvPr>
            <p:ph type="dt" sz="half" idx="10"/>
          </p:nvPr>
        </p:nvSpPr>
        <p:spPr/>
        <p:txBody>
          <a:bodyPr/>
          <a:lstStyle/>
          <a:p>
            <a:fld id="{AA33AA57-598A-4E0C-B8F6-2E6A4C7AB212}" type="datetime8">
              <a:rPr lang="en-CH" smtClean="0"/>
              <a:t>10/6/22 8:15 PM</a:t>
            </a:fld>
            <a:endParaRPr lang="en-CH"/>
          </a:p>
        </p:txBody>
      </p:sp>
      <p:sp>
        <p:nvSpPr>
          <p:cNvPr id="6" name="Footer Placeholder 5">
            <a:extLst>
              <a:ext uri="{FF2B5EF4-FFF2-40B4-BE49-F238E27FC236}">
                <a16:creationId xmlns:a16="http://schemas.microsoft.com/office/drawing/2014/main" id="{5E4D76D8-D6DD-B781-DADF-5C12F656CEC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F682F4B-7675-8EC6-96E9-1B5584146A98}"/>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551750"/>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07F2-FB4A-EEC6-ED04-F6845C21BE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2E9C00B8-98E4-39AA-E54A-DD7B0679621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15998F6E-EFCC-F21E-D971-4D185242CE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90164-F638-2497-8418-FF3D37429E12}"/>
              </a:ext>
            </a:extLst>
          </p:cNvPr>
          <p:cNvSpPr>
            <a:spLocks noGrp="1"/>
          </p:cNvSpPr>
          <p:nvPr>
            <p:ph type="dt" sz="half" idx="10"/>
          </p:nvPr>
        </p:nvSpPr>
        <p:spPr/>
        <p:txBody>
          <a:bodyPr/>
          <a:lstStyle/>
          <a:p>
            <a:fld id="{E652EBB5-C89B-4A28-9143-9709F5B9ADA5}" type="datetime8">
              <a:rPr lang="en-CH" smtClean="0"/>
              <a:t>10/6/22 8:15 PM</a:t>
            </a:fld>
            <a:endParaRPr lang="en-CH"/>
          </a:p>
        </p:txBody>
      </p:sp>
      <p:sp>
        <p:nvSpPr>
          <p:cNvPr id="6" name="Footer Placeholder 5">
            <a:extLst>
              <a:ext uri="{FF2B5EF4-FFF2-40B4-BE49-F238E27FC236}">
                <a16:creationId xmlns:a16="http://schemas.microsoft.com/office/drawing/2014/main" id="{6AC03FFE-96ED-4535-3BF8-21C38020201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BA97DD62-FFAB-6132-CFC1-C9159D6EA4E1}"/>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171176624"/>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5C75-DB3C-8B71-5EFB-1217822E8AE6}"/>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D1F73FFA-CD47-0E9C-D965-F2EAF274F4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AC54AA40-A471-0126-A23F-3FD1EA56BCE4}"/>
              </a:ext>
            </a:extLst>
          </p:cNvPr>
          <p:cNvSpPr>
            <a:spLocks noGrp="1"/>
          </p:cNvSpPr>
          <p:nvPr>
            <p:ph type="dt" sz="half" idx="10"/>
          </p:nvPr>
        </p:nvSpPr>
        <p:spPr/>
        <p:txBody>
          <a:bodyPr/>
          <a:lstStyle/>
          <a:p>
            <a:fld id="{906955B1-B60E-40A2-8D3F-34F43AF6F706}" type="datetime8">
              <a:rPr lang="en-CH" smtClean="0"/>
              <a:t>10/6/22 8:15 PM</a:t>
            </a:fld>
            <a:endParaRPr lang="en-CH"/>
          </a:p>
        </p:txBody>
      </p:sp>
      <p:sp>
        <p:nvSpPr>
          <p:cNvPr id="5" name="Footer Placeholder 4">
            <a:extLst>
              <a:ext uri="{FF2B5EF4-FFF2-40B4-BE49-F238E27FC236}">
                <a16:creationId xmlns:a16="http://schemas.microsoft.com/office/drawing/2014/main" id="{06620C9B-B268-E6E0-DF80-7BFE3D8A9E0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374FC10-B11C-0F23-0BA7-9FEB9E96DDF9}"/>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2904856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240703-78EB-22C6-A493-944A929EBF3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5B01C05-7466-DD31-35CC-C9C9098529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88153B2-23FE-DB3E-C492-7661377B931D}"/>
              </a:ext>
            </a:extLst>
          </p:cNvPr>
          <p:cNvSpPr>
            <a:spLocks noGrp="1"/>
          </p:cNvSpPr>
          <p:nvPr>
            <p:ph type="dt" sz="half" idx="10"/>
          </p:nvPr>
        </p:nvSpPr>
        <p:spPr/>
        <p:txBody>
          <a:bodyPr/>
          <a:lstStyle/>
          <a:p>
            <a:fld id="{17EE0A70-6B3A-4CFB-BE13-06F3E884DBE7}" type="datetime8">
              <a:rPr lang="en-CH" smtClean="0"/>
              <a:t>10/6/22 8:15 PM</a:t>
            </a:fld>
            <a:endParaRPr lang="en-CH"/>
          </a:p>
        </p:txBody>
      </p:sp>
      <p:sp>
        <p:nvSpPr>
          <p:cNvPr id="5" name="Footer Placeholder 4">
            <a:extLst>
              <a:ext uri="{FF2B5EF4-FFF2-40B4-BE49-F238E27FC236}">
                <a16:creationId xmlns:a16="http://schemas.microsoft.com/office/drawing/2014/main" id="{61AA8C82-2CD3-76D4-3931-D99F4FCD9C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D2C3D64-6D99-9E3C-5439-361F294B8CB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21649360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733141"/>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248666905"/>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59539261"/>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4977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8.xml.rels><?xml version="1.0" encoding="UTF-8" standalone="yes"?>
<Relationships xmlns="http://schemas.openxmlformats.org/package/2006/relationships"><Relationship Id="rId3" Type="http://schemas.openxmlformats.org/officeDocument/2006/relationships/theme" Target="../theme/theme68.xml"/><Relationship Id="rId2" Type="http://schemas.openxmlformats.org/officeDocument/2006/relationships/slideLayout" Target="../slideLayouts/slideLayout697.xml"/><Relationship Id="rId1" Type="http://schemas.openxmlformats.org/officeDocument/2006/relationships/slideLayout" Target="../slideLayouts/slideLayout696.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theme" Target="../theme/theme69.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slideLayout" Target="../slideLayouts/slideLayout709.xml"/><Relationship Id="rId2" Type="http://schemas.openxmlformats.org/officeDocument/2006/relationships/slideLayout" Target="../slideLayouts/slideLayout699.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17.xml"/><Relationship Id="rId3" Type="http://schemas.openxmlformats.org/officeDocument/2006/relationships/slideLayout" Target="../slideLayouts/slideLayout712.xml"/><Relationship Id="rId7" Type="http://schemas.openxmlformats.org/officeDocument/2006/relationships/slideLayout" Target="../slideLayouts/slideLayout716.xml"/><Relationship Id="rId12" Type="http://schemas.openxmlformats.org/officeDocument/2006/relationships/theme" Target="../theme/theme70.xml"/><Relationship Id="rId2" Type="http://schemas.openxmlformats.org/officeDocument/2006/relationships/slideLayout" Target="../slideLayouts/slideLayout711.xml"/><Relationship Id="rId1" Type="http://schemas.openxmlformats.org/officeDocument/2006/relationships/slideLayout" Target="../slideLayouts/slideLayout710.xml"/><Relationship Id="rId6" Type="http://schemas.openxmlformats.org/officeDocument/2006/relationships/slideLayout" Target="../slideLayouts/slideLayout715.xml"/><Relationship Id="rId11" Type="http://schemas.openxmlformats.org/officeDocument/2006/relationships/slideLayout" Target="../slideLayouts/slideLayout720.xml"/><Relationship Id="rId5" Type="http://schemas.openxmlformats.org/officeDocument/2006/relationships/slideLayout" Target="../slideLayouts/slideLayout714.xml"/><Relationship Id="rId10" Type="http://schemas.openxmlformats.org/officeDocument/2006/relationships/slideLayout" Target="../slideLayouts/slideLayout719.xml"/><Relationship Id="rId4" Type="http://schemas.openxmlformats.org/officeDocument/2006/relationships/slideLayout" Target="../slideLayouts/slideLayout713.xml"/><Relationship Id="rId9" Type="http://schemas.openxmlformats.org/officeDocument/2006/relationships/slideLayout" Target="../slideLayouts/slideLayout718.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23.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5" Type="http://schemas.openxmlformats.org/officeDocument/2006/relationships/theme" Target="../theme/theme71.xml"/><Relationship Id="rId4" Type="http://schemas.openxmlformats.org/officeDocument/2006/relationships/slideLayout" Target="../slideLayouts/slideLayout7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2022. 10. 6.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10/6/22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4503"/>
      </p:ext>
    </p:extLst>
  </p:cSld>
  <p:clrMap bg1="lt1" tx1="dk1" bg2="lt2" tx2="dk2" accent1="accent1" accent2="accent2" accent3="accent3" accent4="accent4" accent5="accent5" accent6="accent6" hlink="hlink" folHlink="folHlink"/>
  <p:sldLayoutIdLst>
    <p:sldLayoutId id="2147488847" r:id="rId1"/>
    <p:sldLayoutId id="214748884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49D98-1624-573E-9A2A-35BA471BEEA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CF473AD1-E004-2E0D-5251-53B74A7833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BB9A09AF-F923-4F09-962A-9E6A7DEBA1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Cambria" panose="02040503050406030204" pitchFamily="18" charset="0"/>
                <a:ea typeface="Cambria" panose="02040503050406030204" pitchFamily="18" charset="0"/>
              </a:defRPr>
            </a:lvl1pPr>
          </a:lstStyle>
          <a:p>
            <a:fld id="{E3B925B6-4057-409D-B8AB-2A4BD4F6D2C9}" type="datetime8">
              <a:rPr lang="en-CH" smtClean="0"/>
              <a:t>10/6/22 8:15 PM</a:t>
            </a:fld>
            <a:endParaRPr lang="en-CH"/>
          </a:p>
        </p:txBody>
      </p:sp>
      <p:sp>
        <p:nvSpPr>
          <p:cNvPr id="5" name="Footer Placeholder 4">
            <a:extLst>
              <a:ext uri="{FF2B5EF4-FFF2-40B4-BE49-F238E27FC236}">
                <a16:creationId xmlns:a16="http://schemas.microsoft.com/office/drawing/2014/main" id="{AF507569-DC0D-2B76-B1FA-DB48DCBD5DE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Cambria" panose="02040503050406030204" pitchFamily="18" charset="0"/>
                <a:ea typeface="Cambria" panose="02040503050406030204" pitchFamily="18" charset="0"/>
              </a:defRPr>
            </a:lvl1pPr>
          </a:lstStyle>
          <a:p>
            <a:endParaRPr lang="en-CH"/>
          </a:p>
        </p:txBody>
      </p:sp>
      <p:sp>
        <p:nvSpPr>
          <p:cNvPr id="6" name="Slide Number Placeholder 5">
            <a:extLst>
              <a:ext uri="{FF2B5EF4-FFF2-40B4-BE49-F238E27FC236}">
                <a16:creationId xmlns:a16="http://schemas.microsoft.com/office/drawing/2014/main" id="{1E198E07-6055-22FA-2A9D-DF4D2AAB344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Cambria" panose="02040503050406030204" pitchFamily="18" charset="0"/>
                <a:ea typeface="Cambria" panose="02040503050406030204" pitchFamily="18" charset="0"/>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325548340"/>
      </p:ext>
    </p:extLst>
  </p:cSld>
  <p:clrMap bg1="lt1" tx1="dk1" bg2="lt2" tx2="dk2" accent1="accent1" accent2="accent2" accent3="accent3" accent4="accent4" accent5="accent5" accent6="accent6" hlink="hlink" folHlink="folHlink"/>
  <p:sldLayoutIdLst>
    <p:sldLayoutId id="2147488863" r:id="rId1"/>
    <p:sldLayoutId id="2147488864" r:id="rId2"/>
    <p:sldLayoutId id="2147488865" r:id="rId3"/>
    <p:sldLayoutId id="2147488866" r:id="rId4"/>
    <p:sldLayoutId id="2147488867" r:id="rId5"/>
    <p:sldLayoutId id="2147488868" r:id="rId6"/>
    <p:sldLayoutId id="2147488869" r:id="rId7"/>
    <p:sldLayoutId id="2147488870" r:id="rId8"/>
    <p:sldLayoutId id="2147488871" r:id="rId9"/>
    <p:sldLayoutId id="2147488872" r:id="rId10"/>
    <p:sldLayoutId id="214748887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Cambria" panose="02040503050406030204" pitchFamily="18" charset="0"/>
          <a:ea typeface="Cambria" panose="02040503050406030204" pitchFamily="18"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mbria" panose="02040503050406030204" pitchFamily="18" charset="0"/>
          <a:ea typeface="Cambria" panose="02040503050406030204" pitchFamily="18"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mbria" panose="02040503050406030204" pitchFamily="18" charset="0"/>
          <a:ea typeface="Cambria" panose="02040503050406030204" pitchFamily="18"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931445"/>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22.xml"/></Relationships>
</file>

<file path=ppt/slides/_rels/slide7.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7.png"/><Relationship Id="rId4" Type="http://schemas.openxmlformats.org/officeDocument/2006/relationships/hyperlink" Target="http://users.ece.cmu.edu/~omutlu/pub/liu_isca12_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8.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30.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1.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2.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3.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4.png"/><Relationship Id="rId4" Type="http://schemas.openxmlformats.org/officeDocument/2006/relationships/hyperlink" Target="https://github.com/CMU-SAFARI/EINSi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5.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6.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4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8.pn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79.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79.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16.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67.xml"/><Relationship Id="rId4" Type="http://schemas.openxmlformats.org/officeDocument/2006/relationships/image" Target="../media/image66.png"/></Relationships>
</file>

<file path=ppt/slides/_rels/slide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67.xml"/></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2.jpg"/></Relationships>
</file>

<file path=ppt/slides/_rels/slide6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4.jpg"/></Relationships>
</file>

<file path=ppt/slides/_rels/slide6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6.jp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9.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2.jpg"/><Relationship Id="rId1" Type="http://schemas.openxmlformats.org/officeDocument/2006/relationships/slideLayout" Target="../slideLayouts/slideLayout248.xml"/></Relationships>
</file>

<file path=ppt/slides/_rels/slide8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67.xml"/></Relationships>
</file>

<file path=ppt/slides/_rels/slide8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4.jpeg"/><Relationship Id="rId1" Type="http://schemas.openxmlformats.org/officeDocument/2006/relationships/slideLayout" Target="../slideLayouts/slideLayout467.xml"/><Relationship Id="rId4" Type="http://schemas.openxmlformats.org/officeDocument/2006/relationships/image" Target="../media/image85.png"/></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6.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9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10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1.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63.xml"/></Relationships>
</file>

<file path=ppt/slides/_rels/slide10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63.xml"/><Relationship Id="rId4" Type="http://schemas.openxmlformats.org/officeDocument/2006/relationships/image" Target="../media/image95.png"/></Relationships>
</file>

<file path=ppt/slides/_rels/slide10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1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1.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12.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14.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00.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5.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svg"/><Relationship Id="rId3" Type="http://schemas.openxmlformats.org/officeDocument/2006/relationships/notesSlide" Target="../notesSlides/notesSlide36.xml"/><Relationship Id="rId7" Type="http://schemas.openxmlformats.org/officeDocument/2006/relationships/image" Target="../media/image104.svg"/><Relationship Id="rId12" Type="http://schemas.openxmlformats.org/officeDocument/2006/relationships/image" Target="../media/image109.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s>
</file>

<file path=ppt/slides/_rels/slide116.xml.rels><?xml version="1.0" encoding="UTF-8" standalone="yes"?>
<Relationships xmlns="http://schemas.openxmlformats.org/package/2006/relationships"><Relationship Id="rId8" Type="http://schemas.openxmlformats.org/officeDocument/2006/relationships/image" Target="../media/image115.emf"/><Relationship Id="rId3" Type="http://schemas.openxmlformats.org/officeDocument/2006/relationships/notesSlide" Target="../notesSlides/notesSlide37.xml"/><Relationship Id="rId7" Type="http://schemas.openxmlformats.org/officeDocument/2006/relationships/image" Target="../media/image114.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13.emf"/><Relationship Id="rId11" Type="http://schemas.openxmlformats.org/officeDocument/2006/relationships/image" Target="../media/image118.emf"/><Relationship Id="rId5" Type="http://schemas.openxmlformats.org/officeDocument/2006/relationships/image" Target="../media/image112.emf"/><Relationship Id="rId10" Type="http://schemas.openxmlformats.org/officeDocument/2006/relationships/image" Target="../media/image117.emf"/><Relationship Id="rId4" Type="http://schemas.openxmlformats.org/officeDocument/2006/relationships/image" Target="../media/image111.emf"/><Relationship Id="rId9" Type="http://schemas.openxmlformats.org/officeDocument/2006/relationships/image" Target="../media/image116.emf"/></Relationships>
</file>

<file path=ppt/slides/_rels/slide11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18.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svg"/><Relationship Id="rId3" Type="http://schemas.openxmlformats.org/officeDocument/2006/relationships/notesSlide" Target="../notesSlides/notesSlide39.xml"/><Relationship Id="rId7" Type="http://schemas.openxmlformats.org/officeDocument/2006/relationships/image" Target="../media/image104.svg"/><Relationship Id="rId12" Type="http://schemas.openxmlformats.org/officeDocument/2006/relationships/image" Target="../media/image109.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20.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21.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22.pn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23.png"/></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00.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26.png"/><Relationship Id="rId4" Type="http://schemas.openxmlformats.org/officeDocument/2006/relationships/image" Target="../media/image125.png"/></Relationships>
</file>

<file path=ppt/slides/_rels/slide12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2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7.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9.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140.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132.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57.xml"/><Relationship Id="rId1" Type="http://schemas.openxmlformats.org/officeDocument/2006/relationships/slideLayout" Target="../slideLayouts/slideLayout697.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9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21.xml"/></Relationships>
</file>

<file path=ppt/slides/_rels/slide143.xml.rels><?xml version="1.0" encoding="UTF-8" standalone="yes"?>
<Relationships xmlns="http://schemas.openxmlformats.org/package/2006/relationships"><Relationship Id="rId8" Type="http://schemas.openxmlformats.org/officeDocument/2006/relationships/hyperlink" Target="https://people.inf.ethz.ch/omutlu/pub/BlockHammer-IntelHardwareSecurityAcademicAwards-short-talk.pptx" TargetMode="External"/><Relationship Id="rId13" Type="http://schemas.openxmlformats.org/officeDocument/2006/relationships/hyperlink" Target="https://github.com/CMU-SAFARI/BlockHammer"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12" Type="http://schemas.openxmlformats.org/officeDocument/2006/relationships/hyperlink" Target="https://www.youtube.com/watch?v=5TymwquygZM"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11" Type="http://schemas.openxmlformats.org/officeDocument/2006/relationships/hyperlink" Target="https://www.youtube.com/watch?v=h0WiOTVIH70&amp;list=PL5Q2soXY2Zi8_VVChACnON4sfh2bJ5IrD&amp;index=124"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hyperlink" Target="https://www.youtube.com/watch?v=4Y01N1BhWv4&amp;list=PL5Q2soXY2Zi8_VVChACnON4sfh2bJ5IrD&amp;index=102" TargetMode="External"/><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people.inf.ethz.ch/omutlu/pub/BlockHammer-IntelHardwareSecurityAcademicAwards-short-talk.pdf" TargetMode="External"/><Relationship Id="rId14" Type="http://schemas.openxmlformats.org/officeDocument/2006/relationships/image" Target="../media/image136.tiff"/></Relationships>
</file>

<file path=ppt/slides/_rels/slide144.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141.gif"/><Relationship Id="rId2" Type="http://schemas.openxmlformats.org/officeDocument/2006/relationships/notesSlide" Target="../notesSlides/notesSlide60.xml"/><Relationship Id="rId1" Type="http://schemas.openxmlformats.org/officeDocument/2006/relationships/slideLayout" Target="../slideLayouts/slideLayout660.xml"/><Relationship Id="rId6" Type="http://schemas.openxmlformats.org/officeDocument/2006/relationships/image" Target="../media/image140.gif"/><Relationship Id="rId5" Type="http://schemas.openxmlformats.org/officeDocument/2006/relationships/image" Target="../media/image139.png"/><Relationship Id="rId4" Type="http://schemas.openxmlformats.org/officeDocument/2006/relationships/image" Target="../media/image138.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60.xml"/></Relationships>
</file>

<file path=ppt/slides/_rels/slide148.xml.rels><?xml version="1.0" encoding="UTF-8" standalone="yes"?>
<Relationships xmlns="http://schemas.openxmlformats.org/package/2006/relationships"><Relationship Id="rId3" Type="http://schemas.openxmlformats.org/officeDocument/2006/relationships/image" Target="../media/image142.jpeg"/><Relationship Id="rId7" Type="http://schemas.openxmlformats.org/officeDocument/2006/relationships/hyperlink" Target="https://pixabay.com/en/warning-sign-slow-traffic-safety-36602/" TargetMode="External"/><Relationship Id="rId2" Type="http://schemas.openxmlformats.org/officeDocument/2006/relationships/notesSlide" Target="../notesSlides/notesSlide64.xml"/><Relationship Id="rId1" Type="http://schemas.openxmlformats.org/officeDocument/2006/relationships/slideLayout" Target="../slideLayouts/slideLayout660.xml"/><Relationship Id="rId6" Type="http://schemas.openxmlformats.org/officeDocument/2006/relationships/image" Target="../media/image144.png"/><Relationship Id="rId5" Type="http://schemas.microsoft.com/office/2007/relationships/hdphoto" Target="../media/hdphoto2.wdp"/><Relationship Id="rId4" Type="http://schemas.openxmlformats.org/officeDocument/2006/relationships/image" Target="../media/image143.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60.xml"/></Relationships>
</file>

<file path=ppt/slides/_rels/slide15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66.xml"/><Relationship Id="rId1" Type="http://schemas.openxmlformats.org/officeDocument/2006/relationships/slideLayout" Target="../slideLayouts/slideLayout660.xml"/><Relationship Id="rId4" Type="http://schemas.openxmlformats.org/officeDocument/2006/relationships/image" Target="../media/image146.png"/></Relationships>
</file>

<file path=ppt/slides/_rels/slide15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7.xml"/><Relationship Id="rId1" Type="http://schemas.openxmlformats.org/officeDocument/2006/relationships/slideLayout" Target="../slideLayouts/slideLayout660.xml"/></Relationships>
</file>

<file path=ppt/slides/_rels/slide15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68.xml"/><Relationship Id="rId1" Type="http://schemas.openxmlformats.org/officeDocument/2006/relationships/slideLayout" Target="../slideLayouts/slideLayout660.xml"/><Relationship Id="rId4" Type="http://schemas.openxmlformats.org/officeDocument/2006/relationships/hyperlink" Target="https://arxiv.org/pdf/2102.05981.pdf" TargetMode="External"/></Relationships>
</file>

<file path=ppt/slides/_rels/slide153.xml.rels><?xml version="1.0" encoding="UTF-8" standalone="yes"?>
<Relationships xmlns="http://schemas.openxmlformats.org/package/2006/relationships"><Relationship Id="rId3" Type="http://schemas.openxmlformats.org/officeDocument/2006/relationships/hyperlink" Target="https://github.com/CMU-SAFARI/BlockHammer" TargetMode="External"/><Relationship Id="rId2" Type="http://schemas.openxmlformats.org/officeDocument/2006/relationships/notesSlide" Target="../notesSlides/notesSlide69.xml"/><Relationship Id="rId1" Type="http://schemas.openxmlformats.org/officeDocument/2006/relationships/slideLayout" Target="../slideLayouts/slideLayout660.xml"/><Relationship Id="rId4" Type="http://schemas.openxmlformats.org/officeDocument/2006/relationships/image" Target="../media/image149.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66.xml"/></Relationships>
</file>

<file path=ppt/slides/_rels/slide15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63.xml"/></Relationships>
</file>

<file path=ppt/slides/_rels/slide15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563.xml"/></Relationships>
</file>

<file path=ppt/slides/_rels/slide15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563.xml"/></Relationships>
</file>

<file path=ppt/slides/_rels/slide160.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63.xml"/></Relationships>
</file>

<file path=ppt/slides/_rels/slide161.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563.xml"/></Relationships>
</file>

<file path=ppt/slides/_rels/slide162.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563.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16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563.xml"/></Relationships>
</file>

<file path=ppt/slides/_rels/slide164.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563.xml"/><Relationship Id="rId4" Type="http://schemas.openxmlformats.org/officeDocument/2006/relationships/image" Target="../media/image167.png"/></Relationships>
</file>

<file path=ppt/slides/_rels/slide165.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png"/><Relationship Id="rId1" Type="http://schemas.openxmlformats.org/officeDocument/2006/relationships/slideLayout" Target="../slideLayouts/slideLayout563.xml"/><Relationship Id="rId4" Type="http://schemas.openxmlformats.org/officeDocument/2006/relationships/image" Target="../media/image170.png"/></Relationships>
</file>

<file path=ppt/slides/_rels/slide16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563.xml"/></Relationships>
</file>

<file path=ppt/slides/_rels/slide167.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563.xml"/><Relationship Id="rId4" Type="http://schemas.openxmlformats.org/officeDocument/2006/relationships/image" Target="../media/image175.png"/></Relationships>
</file>

<file path=ppt/slides/_rels/slide16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563.xml"/><Relationship Id="rId4" Type="http://schemas.openxmlformats.org/officeDocument/2006/relationships/image" Target="../media/image178.png"/></Relationships>
</file>

<file path=ppt/slides/_rels/slide169.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563.xml"/></Relationships>
</file>

<file path=ppt/slides/_rels/slide170.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563.xml"/></Relationships>
</file>

<file path=ppt/slides/_rels/slide17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11.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11.xml"/><Relationship Id="rId1" Type="http://schemas.openxmlformats.org/officeDocument/2006/relationships/tags" Target="../tags/tag8.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711.xml"/><Relationship Id="rId1" Type="http://schemas.openxmlformats.org/officeDocument/2006/relationships/tags" Target="../tags/tag9.xml"/></Relationships>
</file>

<file path=ppt/slides/_rels/slide175.xml.rels><?xml version="1.0" encoding="UTF-8" standalone="yes"?>
<Relationships xmlns="http://schemas.openxmlformats.org/package/2006/relationships"><Relationship Id="rId3" Type="http://schemas.openxmlformats.org/officeDocument/2006/relationships/hyperlink" Target="https://www.youtube.com/watch?v=mGa6-vpExbE" TargetMode="External"/><Relationship Id="rId2" Type="http://schemas.openxmlformats.org/officeDocument/2006/relationships/image" Target="../media/image182.png"/><Relationship Id="rId1" Type="http://schemas.openxmlformats.org/officeDocument/2006/relationships/slideLayout" Target="../slideLayouts/slideLayout563.xml"/></Relationships>
</file>

<file path=ppt/slides/_rels/slide17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63.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66.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66.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85.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563.xml"/></Relationships>
</file>

<file path=ppt/slides/_rels/slide18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8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67.xml"/></Relationships>
</file>

<file path=ppt/slides/_rels/slide1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9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191.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125.xml"/></Relationships>
</file>

<file path=ppt/slides/_rels/slide192.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125.xml"/></Relationships>
</file>

<file path=ppt/slides/_rels/slide193.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125.xml"/></Relationships>
</file>

<file path=ppt/slides/_rels/slide194.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25.xml"/></Relationships>
</file>

<file path=ppt/slides/_rels/slide195.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125.xml"/></Relationships>
</file>

<file path=ppt/slides/_rels/slide196.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125.xml"/></Relationships>
</file>

<file path=ppt/slides/_rels/slide197.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12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9.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00.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48.xml"/></Relationships>
</file>

<file path=ppt/slides/_rels/slide20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248.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66.xml"/></Relationships>
</file>

<file path=ppt/slides/_rels/slide203.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96.png"/></Relationships>
</file>

<file path=ppt/slides/_rels/slide204.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4.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20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1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211.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2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8.xml"/><Relationship Id="rId1" Type="http://schemas.openxmlformats.org/officeDocument/2006/relationships/slideLayout" Target="../slideLayouts/slideLayout248.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14.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2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9.png"/><Relationship Id="rId1" Type="http://schemas.openxmlformats.org/officeDocument/2006/relationships/slideLayout" Target="../slideLayouts/slideLayout722.xml"/><Relationship Id="rId6" Type="http://schemas.openxmlformats.org/officeDocument/2006/relationships/hyperlink" Target="https://safari.ethz.ch/safari-newsletter-january-2021/" TargetMode="External"/><Relationship Id="rId5" Type="http://schemas.openxmlformats.org/officeDocument/2006/relationships/image" Target="../media/image200.jpeg"/><Relationship Id="rId4" Type="http://schemas.openxmlformats.org/officeDocument/2006/relationships/hyperlink" Target="http://www.safari.ethz.ch/" TargetMode="External"/></Relationships>
</file>

<file path=ppt/slides/_rels/slide216.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17.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62.xml"/><Relationship Id="rId6" Type="http://schemas.openxmlformats.org/officeDocument/2006/relationships/image" Target="../media/image202.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18.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www.youtube.com/onurmutlulectures" TargetMode="External"/><Relationship Id="rId7" Type="http://schemas.openxmlformats.org/officeDocument/2006/relationships/hyperlink" Target="https://www.youtube.com/watch?v=cpXdE3HwvK0&amp;list=PL5Q2soXY2Zi97Ya5DEUpMpO2bbAoaG7c6" TargetMode="External"/><Relationship Id="rId2" Type="http://schemas.openxmlformats.org/officeDocument/2006/relationships/image" Target="../media/image203.png"/><Relationship Id="rId1" Type="http://schemas.openxmlformats.org/officeDocument/2006/relationships/slideLayout" Target="../slideLayouts/slideLayout662.xml"/><Relationship Id="rId6" Type="http://schemas.openxmlformats.org/officeDocument/2006/relationships/hyperlink" Target="https://safari.ethz.ch/digitaltechnik/spring2021/doku.php?id=schedule" TargetMode="External"/><Relationship Id="rId5" Type="http://schemas.openxmlformats.org/officeDocument/2006/relationships/hyperlink" Target="https://safari.ethz.ch/architecture/fall2021/doku.php?id=schedule"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LbC0EZY8yw4&amp;list=PL5Q2soXY2Zi_uej3aY39YB5pfW4SJ7LlN" TargetMode="External"/></Relationships>
</file>

<file path=ppt/slides/_rels/slide219.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4.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20.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5.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2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8.png"/><Relationship Id="rId2" Type="http://schemas.openxmlformats.org/officeDocument/2006/relationships/notesSlide" Target="../notesSlides/notesSlide81.xml"/><Relationship Id="rId1" Type="http://schemas.openxmlformats.org/officeDocument/2006/relationships/slideLayout" Target="../slideLayouts/slideLayout501.xml"/><Relationship Id="rId6" Type="http://schemas.openxmlformats.org/officeDocument/2006/relationships/image" Target="../media/image207.png"/><Relationship Id="rId5" Type="http://schemas.openxmlformats.org/officeDocument/2006/relationships/image" Target="../media/image206.emf"/><Relationship Id="rId4" Type="http://schemas.openxmlformats.org/officeDocument/2006/relationships/image" Target="../media/image8.svg"/></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02.xml"/></Relationships>
</file>

<file path=ppt/slides/_rels/slide225.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502.xml"/></Relationships>
</file>

<file path=ppt/slides/_rels/slide2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8.png"/><Relationship Id="rId2" Type="http://schemas.openxmlformats.org/officeDocument/2006/relationships/notesSlide" Target="../notesSlides/notesSlide83.xml"/><Relationship Id="rId1" Type="http://schemas.openxmlformats.org/officeDocument/2006/relationships/slideLayout" Target="../slideLayouts/slideLayout501.xml"/><Relationship Id="rId6" Type="http://schemas.openxmlformats.org/officeDocument/2006/relationships/image" Target="../media/image207.png"/><Relationship Id="rId5" Type="http://schemas.openxmlformats.org/officeDocument/2006/relationships/image" Target="../media/image206.emf"/><Relationship Id="rId4" Type="http://schemas.openxmlformats.org/officeDocument/2006/relationships/image" Target="../media/image8.svg"/></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6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91.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66.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91.xml"/></Relationships>
</file>

<file path=ppt/slides/_rels/slide231.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48.xml"/></Relationships>
</file>

<file path=ppt/slides/_rels/slide232.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248.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66.xml"/></Relationships>
</file>

<file path=ppt/slides/_rels/slide234.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89.xml"/><Relationship Id="rId1" Type="http://schemas.openxmlformats.org/officeDocument/2006/relationships/slideLayout" Target="../slideLayouts/slideLayout501.xml"/><Relationship Id="rId6" Type="http://schemas.openxmlformats.org/officeDocument/2006/relationships/image" Target="../media/image211.jpeg"/><Relationship Id="rId5" Type="http://schemas.openxmlformats.org/officeDocument/2006/relationships/image" Target="../media/image8.svg"/><Relationship Id="rId4" Type="http://schemas.openxmlformats.org/officeDocument/2006/relationships/image" Target="../media/image7.png"/></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75.xml"/></Relationships>
</file>

<file path=ppt/slides/_rels/slide2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237.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92.xml"/><Relationship Id="rId1" Type="http://schemas.openxmlformats.org/officeDocument/2006/relationships/slideLayout" Target="../slideLayouts/slideLayout575.xml"/></Relationships>
</file>

<file path=ppt/slides/_rels/slide23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93.xml"/><Relationship Id="rId1" Type="http://schemas.openxmlformats.org/officeDocument/2006/relationships/slideLayout" Target="../slideLayouts/slideLayout575.xml"/></Relationships>
</file>

<file path=ppt/slides/_rels/slide239.xml.rels><?xml version="1.0" encoding="UTF-8" standalone="yes"?>
<Relationships xmlns="http://schemas.openxmlformats.org/package/2006/relationships"><Relationship Id="rId3" Type="http://schemas.openxmlformats.org/officeDocument/2006/relationships/image" Target="../media/image212.emf"/><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240.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95.xml"/><Relationship Id="rId1" Type="http://schemas.openxmlformats.org/officeDocument/2006/relationships/slideLayout" Target="../slideLayouts/slideLayout575.xml"/></Relationships>
</file>

<file path=ppt/slides/_rels/slide241.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75.xml"/></Relationships>
</file>

<file path=ppt/slides/_rels/slide243.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98.xml"/><Relationship Id="rId1" Type="http://schemas.openxmlformats.org/officeDocument/2006/relationships/slideLayout" Target="../slideLayouts/slideLayout575.xml"/><Relationship Id="rId6" Type="http://schemas.openxmlformats.org/officeDocument/2006/relationships/image" Target="../media/image216.emf"/><Relationship Id="rId11" Type="http://schemas.openxmlformats.org/officeDocument/2006/relationships/image" Target="../media/image221.emf"/><Relationship Id="rId5" Type="http://schemas.openxmlformats.org/officeDocument/2006/relationships/image" Target="../media/image215.emf"/><Relationship Id="rId10" Type="http://schemas.openxmlformats.org/officeDocument/2006/relationships/image" Target="../media/image220.emf"/><Relationship Id="rId4" Type="http://schemas.openxmlformats.org/officeDocument/2006/relationships/image" Target="../media/image214.emf"/><Relationship Id="rId9" Type="http://schemas.openxmlformats.org/officeDocument/2006/relationships/image" Target="../media/image219.emf"/></Relationships>
</file>

<file path=ppt/slides/_rels/slide244.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99.xml"/><Relationship Id="rId1" Type="http://schemas.openxmlformats.org/officeDocument/2006/relationships/slideLayout" Target="../slideLayouts/slideLayout575.xml"/><Relationship Id="rId6" Type="http://schemas.openxmlformats.org/officeDocument/2006/relationships/image" Target="../media/image216.emf"/><Relationship Id="rId11" Type="http://schemas.openxmlformats.org/officeDocument/2006/relationships/image" Target="../media/image221.emf"/><Relationship Id="rId5" Type="http://schemas.openxmlformats.org/officeDocument/2006/relationships/image" Target="../media/image215.emf"/><Relationship Id="rId10" Type="http://schemas.openxmlformats.org/officeDocument/2006/relationships/image" Target="../media/image220.emf"/><Relationship Id="rId4" Type="http://schemas.openxmlformats.org/officeDocument/2006/relationships/image" Target="../media/image214.emf"/><Relationship Id="rId9" Type="http://schemas.openxmlformats.org/officeDocument/2006/relationships/image" Target="../media/image219.emf"/></Relationships>
</file>

<file path=ppt/slides/_rels/slide245.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100.xml"/><Relationship Id="rId1" Type="http://schemas.openxmlformats.org/officeDocument/2006/relationships/slideLayout" Target="../slideLayouts/slideLayout575.xml"/><Relationship Id="rId6" Type="http://schemas.openxmlformats.org/officeDocument/2006/relationships/image" Target="../media/image216.emf"/><Relationship Id="rId11" Type="http://schemas.openxmlformats.org/officeDocument/2006/relationships/image" Target="../media/image221.emf"/><Relationship Id="rId5" Type="http://schemas.openxmlformats.org/officeDocument/2006/relationships/image" Target="../media/image215.emf"/><Relationship Id="rId10" Type="http://schemas.openxmlformats.org/officeDocument/2006/relationships/image" Target="../media/image220.emf"/><Relationship Id="rId4" Type="http://schemas.openxmlformats.org/officeDocument/2006/relationships/image" Target="../media/image214.emf"/><Relationship Id="rId9" Type="http://schemas.openxmlformats.org/officeDocument/2006/relationships/image" Target="../media/image219.emf"/></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48.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103.xml"/><Relationship Id="rId1" Type="http://schemas.openxmlformats.org/officeDocument/2006/relationships/slideLayout" Target="../slideLayouts/slideLayout574.xml"/><Relationship Id="rId6" Type="http://schemas.openxmlformats.org/officeDocument/2006/relationships/image" Target="../media/image211.jpeg"/><Relationship Id="rId5" Type="http://schemas.openxmlformats.org/officeDocument/2006/relationships/image" Target="../media/image8.svg"/><Relationship Id="rId4" Type="http://schemas.openxmlformats.org/officeDocument/2006/relationships/image" Target="../media/image7.png"/></Relationships>
</file>

<file path=ppt/slides/_rels/slide24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5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0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75.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75.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55.xml.rels><?xml version="1.0" encoding="UTF-8" standalone="yes"?>
<Relationships xmlns="http://schemas.openxmlformats.org/package/2006/relationships"><Relationship Id="rId3" Type="http://schemas.openxmlformats.org/officeDocument/2006/relationships/image" Target="../media/image222.emf"/><Relationship Id="rId2" Type="http://schemas.openxmlformats.org/officeDocument/2006/relationships/notesSlide" Target="../notesSlides/notesSlide108.xml"/><Relationship Id="rId1" Type="http://schemas.openxmlformats.org/officeDocument/2006/relationships/slideLayout" Target="../slideLayouts/slideLayout575.xml"/><Relationship Id="rId4" Type="http://schemas.openxmlformats.org/officeDocument/2006/relationships/image" Target="../media/image223.emf"/></Relationships>
</file>

<file path=ppt/slides/_rels/slide256.xml.rels><?xml version="1.0" encoding="UTF-8" standalone="yes"?>
<Relationships xmlns="http://schemas.openxmlformats.org/package/2006/relationships"><Relationship Id="rId3" Type="http://schemas.openxmlformats.org/officeDocument/2006/relationships/image" Target="../media/image222.emf"/><Relationship Id="rId2" Type="http://schemas.openxmlformats.org/officeDocument/2006/relationships/notesSlide" Target="../notesSlides/notesSlide109.xml"/><Relationship Id="rId1" Type="http://schemas.openxmlformats.org/officeDocument/2006/relationships/slideLayout" Target="../slideLayouts/slideLayout575.xml"/><Relationship Id="rId4" Type="http://schemas.openxmlformats.org/officeDocument/2006/relationships/image" Target="../media/image223.emf"/></Relationships>
</file>

<file path=ppt/slides/_rels/slide257.xml.rels><?xml version="1.0" encoding="UTF-8" standalone="yes"?>
<Relationships xmlns="http://schemas.openxmlformats.org/package/2006/relationships"><Relationship Id="rId3" Type="http://schemas.openxmlformats.org/officeDocument/2006/relationships/image" Target="../media/image224.emf"/><Relationship Id="rId2" Type="http://schemas.openxmlformats.org/officeDocument/2006/relationships/notesSlide" Target="../notesSlides/notesSlide110.xml"/><Relationship Id="rId1" Type="http://schemas.openxmlformats.org/officeDocument/2006/relationships/slideLayout" Target="../slideLayouts/slideLayout575.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75.xml"/></Relationships>
</file>

<file path=ppt/slides/_rels/slide259.xml.rels><?xml version="1.0" encoding="UTF-8" standalone="yes"?>
<Relationships xmlns="http://schemas.openxmlformats.org/package/2006/relationships"><Relationship Id="rId3" Type="http://schemas.openxmlformats.org/officeDocument/2006/relationships/image" Target="../media/image225.emf"/><Relationship Id="rId2" Type="http://schemas.openxmlformats.org/officeDocument/2006/relationships/notesSlide" Target="../notesSlides/notesSlide112.xml"/><Relationship Id="rId1" Type="http://schemas.openxmlformats.org/officeDocument/2006/relationships/slideLayout" Target="../slideLayouts/slideLayout575.xml"/></Relationships>
</file>

<file path=ppt/slides/_rels/slide260.xml.rels><?xml version="1.0" encoding="UTF-8" standalone="yes"?>
<Relationships xmlns="http://schemas.openxmlformats.org/package/2006/relationships"><Relationship Id="rId3" Type="http://schemas.openxmlformats.org/officeDocument/2006/relationships/image" Target="../media/image226.emf"/><Relationship Id="rId2" Type="http://schemas.openxmlformats.org/officeDocument/2006/relationships/notesSlide" Target="../notesSlides/notesSlide113.xml"/><Relationship Id="rId1" Type="http://schemas.openxmlformats.org/officeDocument/2006/relationships/slideLayout" Target="../slideLayouts/slideLayout575.xml"/></Relationships>
</file>

<file path=ppt/slides/_rels/slide261.xml.rels><?xml version="1.0" encoding="UTF-8" standalone="yes"?>
<Relationships xmlns="http://schemas.openxmlformats.org/package/2006/relationships"><Relationship Id="rId3" Type="http://schemas.openxmlformats.org/officeDocument/2006/relationships/image" Target="../media/image227.emf"/><Relationship Id="rId2" Type="http://schemas.openxmlformats.org/officeDocument/2006/relationships/notesSlide" Target="../notesSlides/notesSlide114.xml"/><Relationship Id="rId1" Type="http://schemas.openxmlformats.org/officeDocument/2006/relationships/slideLayout" Target="../slideLayouts/slideLayout575.xml"/></Relationships>
</file>

<file path=ppt/slides/_rels/slide262.xml.rels><?xml version="1.0" encoding="UTF-8" standalone="yes"?>
<Relationships xmlns="http://schemas.openxmlformats.org/package/2006/relationships"><Relationship Id="rId3" Type="http://schemas.openxmlformats.org/officeDocument/2006/relationships/image" Target="../media/image227.emf"/><Relationship Id="rId2" Type="http://schemas.openxmlformats.org/officeDocument/2006/relationships/notesSlide" Target="../notesSlides/notesSlide115.xml"/><Relationship Id="rId1" Type="http://schemas.openxmlformats.org/officeDocument/2006/relationships/slideLayout" Target="../slideLayouts/slideLayout575.xml"/></Relationships>
</file>

<file path=ppt/slides/_rels/slide263.xml.rels><?xml version="1.0" encoding="UTF-8" standalone="yes"?>
<Relationships xmlns="http://schemas.openxmlformats.org/package/2006/relationships"><Relationship Id="rId3" Type="http://schemas.openxmlformats.org/officeDocument/2006/relationships/image" Target="../media/image228.emf"/><Relationship Id="rId2" Type="http://schemas.openxmlformats.org/officeDocument/2006/relationships/notesSlide" Target="../notesSlides/notesSlide116.xml"/><Relationship Id="rId1" Type="http://schemas.openxmlformats.org/officeDocument/2006/relationships/slideLayout" Target="../slideLayouts/slideLayout575.xml"/><Relationship Id="rId4" Type="http://schemas.openxmlformats.org/officeDocument/2006/relationships/image" Target="../media/image229.emf"/></Relationships>
</file>

<file path=ppt/slides/_rels/slide264.xml.rels><?xml version="1.0" encoding="UTF-8" standalone="yes"?>
<Relationships xmlns="http://schemas.openxmlformats.org/package/2006/relationships"><Relationship Id="rId3" Type="http://schemas.openxmlformats.org/officeDocument/2006/relationships/image" Target="../media/image229.emf"/><Relationship Id="rId2" Type="http://schemas.openxmlformats.org/officeDocument/2006/relationships/notesSlide" Target="../notesSlides/notesSlide117.xml"/><Relationship Id="rId1" Type="http://schemas.openxmlformats.org/officeDocument/2006/relationships/slideLayout" Target="../slideLayouts/slideLayout575.xml"/></Relationships>
</file>

<file path=ppt/slides/_rels/slide265.xml.rels><?xml version="1.0" encoding="UTF-8" standalone="yes"?>
<Relationships xmlns="http://schemas.openxmlformats.org/package/2006/relationships"><Relationship Id="rId3" Type="http://schemas.openxmlformats.org/officeDocument/2006/relationships/image" Target="../media/image212.emf"/><Relationship Id="rId2" Type="http://schemas.openxmlformats.org/officeDocument/2006/relationships/notesSlide" Target="../notesSlides/notesSlide118.xml"/><Relationship Id="rId1" Type="http://schemas.openxmlformats.org/officeDocument/2006/relationships/slideLayout" Target="../slideLayouts/slideLayout575.xml"/></Relationships>
</file>

<file path=ppt/slides/_rels/slide266.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19.xml"/><Relationship Id="rId1" Type="http://schemas.openxmlformats.org/officeDocument/2006/relationships/slideLayout" Target="../slideLayouts/slideLayout575.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75.xml"/></Relationships>
</file>

<file path=ppt/slides/_rels/slide268.xml.rels><?xml version="1.0" encoding="UTF-8" standalone="yes"?>
<Relationships xmlns="http://schemas.openxmlformats.org/package/2006/relationships"><Relationship Id="rId3" Type="http://schemas.openxmlformats.org/officeDocument/2006/relationships/image" Target="../media/image213.emf"/><Relationship Id="rId2" Type="http://schemas.openxmlformats.org/officeDocument/2006/relationships/notesSlide" Target="../notesSlides/notesSlide121.xml"/><Relationship Id="rId1" Type="http://schemas.openxmlformats.org/officeDocument/2006/relationships/slideLayout" Target="../slideLayouts/slideLayout575.xml"/><Relationship Id="rId6" Type="http://schemas.openxmlformats.org/officeDocument/2006/relationships/image" Target="../media/image221.emf"/><Relationship Id="rId5" Type="http://schemas.openxmlformats.org/officeDocument/2006/relationships/image" Target="../media/image220.emf"/><Relationship Id="rId4" Type="http://schemas.openxmlformats.org/officeDocument/2006/relationships/image" Target="../media/image214.emf"/></Relationships>
</file>

<file path=ppt/slides/_rels/slide269.xml.rels><?xml version="1.0" encoding="UTF-8" standalone="yes"?>
<Relationships xmlns="http://schemas.openxmlformats.org/package/2006/relationships"><Relationship Id="rId3" Type="http://schemas.openxmlformats.org/officeDocument/2006/relationships/image" Target="../media/image213.emf"/><Relationship Id="rId7" Type="http://schemas.openxmlformats.org/officeDocument/2006/relationships/image" Target="../media/image220.emf"/><Relationship Id="rId2" Type="http://schemas.openxmlformats.org/officeDocument/2006/relationships/notesSlide" Target="../notesSlides/notesSlide122.xml"/><Relationship Id="rId1" Type="http://schemas.openxmlformats.org/officeDocument/2006/relationships/slideLayout" Target="../slideLayouts/slideLayout575.xml"/><Relationship Id="rId6" Type="http://schemas.openxmlformats.org/officeDocument/2006/relationships/image" Target="../media/image221.emf"/><Relationship Id="rId5" Type="http://schemas.openxmlformats.org/officeDocument/2006/relationships/image" Target="../media/image215.emf"/><Relationship Id="rId4" Type="http://schemas.openxmlformats.org/officeDocument/2006/relationships/image" Target="../media/image214.emf"/></Relationships>
</file>

<file path=ppt/slides/_rels/slide270.xml.rels><?xml version="1.0" encoding="UTF-8" standalone="yes"?>
<Relationships xmlns="http://schemas.openxmlformats.org/package/2006/relationships"><Relationship Id="rId8" Type="http://schemas.openxmlformats.org/officeDocument/2006/relationships/image" Target="../media/image221.emf"/><Relationship Id="rId3" Type="http://schemas.openxmlformats.org/officeDocument/2006/relationships/image" Target="../media/image213.emf"/><Relationship Id="rId7" Type="http://schemas.openxmlformats.org/officeDocument/2006/relationships/image" Target="../media/image220.emf"/><Relationship Id="rId2" Type="http://schemas.openxmlformats.org/officeDocument/2006/relationships/notesSlide" Target="../notesSlides/notesSlide123.xml"/><Relationship Id="rId1" Type="http://schemas.openxmlformats.org/officeDocument/2006/relationships/slideLayout" Target="../slideLayouts/slideLayout575.xml"/><Relationship Id="rId6" Type="http://schemas.openxmlformats.org/officeDocument/2006/relationships/image" Target="../media/image216.emf"/><Relationship Id="rId5" Type="http://schemas.openxmlformats.org/officeDocument/2006/relationships/image" Target="../media/image215.emf"/><Relationship Id="rId4" Type="http://schemas.openxmlformats.org/officeDocument/2006/relationships/image" Target="../media/image214.emf"/></Relationships>
</file>

<file path=ppt/slides/_rels/slide271.xml.rels><?xml version="1.0" encoding="UTF-8" standalone="yes"?>
<Relationships xmlns="http://schemas.openxmlformats.org/package/2006/relationships"><Relationship Id="rId8" Type="http://schemas.openxmlformats.org/officeDocument/2006/relationships/image" Target="../media/image220.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124.xml"/><Relationship Id="rId1" Type="http://schemas.openxmlformats.org/officeDocument/2006/relationships/slideLayout" Target="../slideLayouts/slideLayout575.xml"/><Relationship Id="rId6" Type="http://schemas.openxmlformats.org/officeDocument/2006/relationships/image" Target="../media/image216.emf"/><Relationship Id="rId5" Type="http://schemas.openxmlformats.org/officeDocument/2006/relationships/image" Target="../media/image215.emf"/><Relationship Id="rId4" Type="http://schemas.openxmlformats.org/officeDocument/2006/relationships/image" Target="../media/image214.emf"/><Relationship Id="rId9" Type="http://schemas.openxmlformats.org/officeDocument/2006/relationships/image" Target="../media/image221.emf"/></Relationships>
</file>

<file path=ppt/slides/_rels/slide272.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125.xml"/><Relationship Id="rId1" Type="http://schemas.openxmlformats.org/officeDocument/2006/relationships/slideLayout" Target="../slideLayouts/slideLayout575.xml"/><Relationship Id="rId6" Type="http://schemas.openxmlformats.org/officeDocument/2006/relationships/image" Target="../media/image216.emf"/><Relationship Id="rId5" Type="http://schemas.openxmlformats.org/officeDocument/2006/relationships/image" Target="../media/image215.emf"/><Relationship Id="rId10" Type="http://schemas.openxmlformats.org/officeDocument/2006/relationships/image" Target="../media/image221.emf"/><Relationship Id="rId4" Type="http://schemas.openxmlformats.org/officeDocument/2006/relationships/image" Target="../media/image214.emf"/><Relationship Id="rId9" Type="http://schemas.openxmlformats.org/officeDocument/2006/relationships/image" Target="../media/image220.emf"/></Relationships>
</file>

<file path=ppt/slides/_rels/slide273.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126.xml"/><Relationship Id="rId1" Type="http://schemas.openxmlformats.org/officeDocument/2006/relationships/slideLayout" Target="../slideLayouts/slideLayout575.xml"/><Relationship Id="rId6" Type="http://schemas.openxmlformats.org/officeDocument/2006/relationships/image" Target="../media/image216.emf"/><Relationship Id="rId11" Type="http://schemas.openxmlformats.org/officeDocument/2006/relationships/image" Target="../media/image221.emf"/><Relationship Id="rId5" Type="http://schemas.openxmlformats.org/officeDocument/2006/relationships/image" Target="../media/image215.emf"/><Relationship Id="rId10" Type="http://schemas.openxmlformats.org/officeDocument/2006/relationships/image" Target="../media/image220.emf"/><Relationship Id="rId4" Type="http://schemas.openxmlformats.org/officeDocument/2006/relationships/image" Target="../media/image214.emf"/><Relationship Id="rId9" Type="http://schemas.openxmlformats.org/officeDocument/2006/relationships/image" Target="../media/image219.emf"/></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75.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39.xml"/></Relationships>
</file>

<file path=ppt/slides/_rels/slide276.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540.xml"/></Relationships>
</file>

<file path=ppt/slides/_rels/slide277.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540.xml"/><Relationship Id="rId4" Type="http://schemas.openxmlformats.org/officeDocument/2006/relationships/image" Target="../media/image234.png"/></Relationships>
</file>

<file path=ppt/slides/_rels/slide278.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540.xml"/></Relationships>
</file>

<file path=ppt/slides/_rels/slide279.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540.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82.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540.xml"/></Relationships>
</file>

<file path=ppt/slides/_rels/slide283.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540.xml"/></Relationships>
</file>

<file path=ppt/slides/_rels/slide284.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540.xml"/></Relationships>
</file>

<file path=ppt/slides/_rels/slide285.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540.xml"/></Relationships>
</file>

<file path=ppt/slides/_rels/slide286.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540.xml"/></Relationships>
</file>

<file path=ppt/slides/_rels/slide287.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540.xml"/></Relationships>
</file>

<file path=ppt/slides/_rels/slide28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540.xml"/></Relationships>
</file>

<file path=ppt/slides/_rels/slide289.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540.xml"/><Relationship Id="rId4" Type="http://schemas.openxmlformats.org/officeDocument/2006/relationships/image" Target="../media/image253.png"/></Relationships>
</file>

<file path=ppt/slides/_rels/slide290.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540.xml"/></Relationships>
</file>

<file path=ppt/slides/_rels/slide291.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540.xml"/></Relationships>
</file>

<file path=ppt/slides/_rels/slide292.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540.xml"/></Relationships>
</file>

<file path=ppt/slides/_rels/slide293.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540.xml"/></Relationships>
</file>

<file path=ppt/slides/_rels/slide294.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540.xml"/><Relationship Id="rId4" Type="http://schemas.openxmlformats.org/officeDocument/2006/relationships/image" Target="../media/image261.png"/></Relationships>
</file>

<file path=ppt/slides/_rels/slide295.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540.xml"/></Relationships>
</file>

<file path=ppt/slides/_rels/slide296.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540.xml"/></Relationships>
</file>

<file path=ppt/slides/_rels/slide297.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540.xml"/><Relationship Id="rId5" Type="http://schemas.openxmlformats.org/officeDocument/2006/relationships/image" Target="../media/image268.png"/><Relationship Id="rId4" Type="http://schemas.openxmlformats.org/officeDocument/2006/relationships/image" Target="../media/image267.png"/></Relationships>
</file>

<file path=ppt/slides/_rels/slide298.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540.xml"/></Relationships>
</file>

<file path=ppt/slides/_rels/slide299.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540.xml"/></Relationships>
</file>

<file path=ppt/slides/_rels/slide300.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540.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302.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03.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04.xml.rels><?xml version="1.0" encoding="UTF-8" standalone="yes"?>
<Relationships xmlns="http://schemas.openxmlformats.org/package/2006/relationships"><Relationship Id="rId2" Type="http://schemas.openxmlformats.org/officeDocument/2006/relationships/image" Target="../media/image273.tiff"/><Relationship Id="rId1" Type="http://schemas.openxmlformats.org/officeDocument/2006/relationships/slideLayout" Target="../slideLayouts/slideLayout13.xml"/></Relationships>
</file>

<file path=ppt/slides/_rels/slide305.xml.rels><?xml version="1.0" encoding="UTF-8" standalone="yes"?>
<Relationships xmlns="http://schemas.openxmlformats.org/package/2006/relationships"><Relationship Id="rId2" Type="http://schemas.openxmlformats.org/officeDocument/2006/relationships/image" Target="../media/image274.JPG"/><Relationship Id="rId1" Type="http://schemas.openxmlformats.org/officeDocument/2006/relationships/slideLayout" Target="../slideLayouts/slideLayout588.xml"/></Relationships>
</file>

<file path=ppt/slides/_rels/slide306.xml.rels><?xml version="1.0" encoding="UTF-8" standalone="yes"?>
<Relationships xmlns="http://schemas.openxmlformats.org/package/2006/relationships"><Relationship Id="rId2" Type="http://schemas.openxmlformats.org/officeDocument/2006/relationships/image" Target="../media/image275.JPG"/><Relationship Id="rId1" Type="http://schemas.openxmlformats.org/officeDocument/2006/relationships/slideLayout" Target="../slideLayouts/slideLayout588.xml"/></Relationships>
</file>

<file path=ppt/slides/_rels/slide307.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39.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310.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77.png"/><Relationship Id="rId1" Type="http://schemas.openxmlformats.org/officeDocument/2006/relationships/slideLayout" Target="../slideLayouts/slideLayout528.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39.xml"/></Relationships>
</file>

<file path=ppt/slides/_rels/slide312.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313.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314.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315.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316.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317.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318.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319.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320.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321.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322.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80.png"/><Relationship Id="rId4" Type="http://schemas.openxmlformats.org/officeDocument/2006/relationships/image" Target="../media/image279.png"/></Relationships>
</file>

<file path=ppt/slides/_rels/slide323.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82.png"/></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674.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October 2022</a:t>
            </a:r>
          </a:p>
          <a:p>
            <a:r>
              <a:rPr lang="en-US" sz="2200" dirty="0"/>
              <a:t>Northwestern University</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How Safe &amp; Secure Are Our Platforms? </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a:xfrm>
            <a:off x="228600" y="928464"/>
            <a:ext cx="8610600" cy="48768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wp</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7" name="TextBox 6">
            <a:extLst>
              <a:ext uri="{FF2B5EF4-FFF2-40B4-BE49-F238E27FC236}">
                <a16:creationId xmlns:a16="http://schemas.microsoft.com/office/drawing/2014/main" id="{F93EC50B-1A1B-CDB4-B11C-CF0FCD0D93CF}"/>
              </a:ext>
            </a:extLst>
          </p:cNvPr>
          <p:cNvSpPr txBox="1"/>
          <p:nvPr/>
        </p:nvSpPr>
        <p:spPr>
          <a:xfrm>
            <a:off x="251520" y="5847655"/>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38630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4000" b="0" i="0" u="none" strike="noStrike" kern="1200" cap="none" spc="0" normalizeH="0" baseline="0" noProof="0" dirty="0" err="1">
                <a:ln>
                  <a:noFill/>
                </a:ln>
                <a:solidFill>
                  <a:prstClr val="black"/>
                </a:solidFill>
                <a:effectLst/>
                <a:uLnTx/>
                <a:uFillTx/>
                <a:latin typeface="Calibri Light"/>
                <a:ea typeface="ＭＳ Ｐゴシック" charset="0"/>
                <a:cs typeface="ＭＳ Ｐゴシック" charset="0"/>
              </a:rPr>
              <a:t>Wordline</a:t>
            </a:r>
            <a:endPar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70</a:t>
            </a:fld>
            <a:endParaRPr lang="en-US" altLang="en-US"/>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73</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Need coordination between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for </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BlockHammer</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3919773126"/>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86525929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Reducing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voltage can </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reduce RowHammer vulnerability    </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without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significantly affecting </a:t>
            </a:r>
            <a:r>
              <a:rPr kumimoji="0" lang="en-US" sz="1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144335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40271"/>
            <a:ext cx="8610600" cy="5153025"/>
          </a:xfrm>
        </p:spPr>
        <p:txBody>
          <a:bodyPr/>
          <a:lstStyle/>
          <a:p>
            <a:r>
              <a:rPr lang="en-US" sz="1500" dirty="0"/>
              <a:t>A. </a:t>
            </a:r>
            <a:r>
              <a:rPr lang="en-US" sz="1500" dirty="0" err="1"/>
              <a:t>Giray</a:t>
            </a:r>
            <a:r>
              <a:rPr lang="en-US" sz="1500" dirty="0"/>
              <a:t> </a:t>
            </a:r>
            <a:r>
              <a:rPr lang="en-US" sz="1500" dirty="0" err="1"/>
              <a:t>Yaglikci</a:t>
            </a:r>
            <a:r>
              <a:rPr lang="en-US" sz="1500" dirty="0"/>
              <a:t>, Minesh Patel, </a:t>
            </a:r>
            <a:r>
              <a:rPr lang="en-US" sz="1500" dirty="0" err="1"/>
              <a:t>Jeremie</a:t>
            </a:r>
            <a:r>
              <a:rPr lang="en-US" sz="1500" dirty="0"/>
              <a:t> S. Kim, </a:t>
            </a:r>
            <a:r>
              <a:rPr lang="en-US" sz="1500" dirty="0" err="1"/>
              <a:t>Roknoddin</a:t>
            </a:r>
            <a:r>
              <a:rPr lang="en-US" sz="1500" dirty="0"/>
              <a:t> Azizi, </a:t>
            </a:r>
            <a:r>
              <a:rPr lang="en-US" sz="1500" dirty="0" err="1"/>
              <a:t>Ataberk</a:t>
            </a:r>
            <a:r>
              <a:rPr lang="en-US" sz="1500" dirty="0"/>
              <a:t> </a:t>
            </a:r>
            <a:r>
              <a:rPr lang="en-US" sz="1500" dirty="0" err="1"/>
              <a:t>Olgun</a:t>
            </a:r>
            <a:r>
              <a:rPr lang="en-US" sz="1500" dirty="0"/>
              <a:t>, Lois </a:t>
            </a:r>
            <a:r>
              <a:rPr lang="en-US" sz="1500" dirty="0" err="1"/>
              <a:t>Orosa</a:t>
            </a:r>
            <a:r>
              <a:rPr lang="en-US" sz="1500" dirty="0"/>
              <a:t>, Hasan Hassan, </a:t>
            </a:r>
            <a:r>
              <a:rPr lang="en-US" sz="1500" dirty="0" err="1"/>
              <a:t>Jisung</a:t>
            </a:r>
            <a:r>
              <a:rPr lang="en-US" sz="1500" dirty="0"/>
              <a:t> Park, Konstantinos </a:t>
            </a:r>
            <a:r>
              <a:rPr lang="en-US" sz="1500" dirty="0" err="1"/>
              <a:t>Kanellopoulos</a:t>
            </a:r>
            <a:r>
              <a:rPr lang="en-US" sz="1500" dirty="0"/>
              <a:t>, Taha </a:t>
            </a:r>
            <a:r>
              <a:rPr lang="en-US" sz="1500" dirty="0" err="1"/>
              <a:t>Shahroodi</a:t>
            </a:r>
            <a:r>
              <a:rPr lang="en-US" sz="1500" dirty="0"/>
              <a:t>, </a:t>
            </a:r>
            <a:r>
              <a:rPr lang="en-US" sz="1500" dirty="0" err="1"/>
              <a:t>Saugata</a:t>
            </a:r>
            <a:r>
              <a:rPr lang="en-US" sz="1500" dirty="0"/>
              <a:t>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500" dirty="0"/>
            </a:br>
            <a:r>
              <a:rPr lang="en-US" sz="1500" i="1" dirty="0"/>
              <a:t>Proceedings of the </a:t>
            </a:r>
            <a:r>
              <a:rPr lang="en-US" sz="1500" i="1" dirty="0">
                <a:hlinkClick r:id="rId3"/>
              </a:rPr>
              <a:t>27th International Symposium on High-Performance Computer Architecture</a:t>
            </a:r>
            <a:r>
              <a:rPr lang="en-US" sz="1500" i="1" dirty="0"/>
              <a:t> (</a:t>
            </a:r>
            <a:r>
              <a:rPr lang="en-US" sz="1500" b="1" i="1" dirty="0"/>
              <a:t>HPCA</a:t>
            </a:r>
            <a:r>
              <a:rPr lang="en-US" sz="1500" i="1" dirty="0"/>
              <a:t>)</a:t>
            </a:r>
            <a:r>
              <a:rPr lang="en-US" sz="1500" dirty="0"/>
              <a:t>, Virtual, February-March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Intel Hardware Security Academic Awards Short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(22 minutes)]</a:t>
            </a:r>
            <a:br>
              <a:rPr lang="en-US" sz="1500" dirty="0"/>
            </a:br>
            <a:r>
              <a:rPr lang="en-US" sz="1500" dirty="0"/>
              <a:t>[</a:t>
            </a:r>
            <a:r>
              <a:rPr lang="en-US" sz="1500" dirty="0">
                <a:hlinkClick r:id="rId11"/>
              </a:rPr>
              <a:t>Short Talk Video</a:t>
            </a:r>
            <a:r>
              <a:rPr lang="en-US" sz="1500" dirty="0"/>
              <a:t> (7 minutes)]</a:t>
            </a:r>
            <a:br>
              <a:rPr lang="en-US" sz="1500" dirty="0"/>
            </a:br>
            <a:r>
              <a:rPr lang="en-US" sz="1500" dirty="0"/>
              <a:t>[</a:t>
            </a:r>
            <a:r>
              <a:rPr lang="en-US" sz="1500" dirty="0">
                <a:hlinkClick r:id="rId12"/>
              </a:rPr>
              <a:t>Intel Hardware Security Academic Awards Short Talk Video</a:t>
            </a:r>
            <a:r>
              <a:rPr lang="en-US" sz="1500" dirty="0"/>
              <a:t> (2 minutes)]</a:t>
            </a:r>
            <a:br>
              <a:rPr lang="en-US" sz="1500" dirty="0"/>
            </a:br>
            <a:r>
              <a:rPr lang="en-US" sz="1500" dirty="0"/>
              <a:t>[</a:t>
            </a:r>
            <a:r>
              <a:rPr lang="en-US" sz="1500" dirty="0">
                <a:hlinkClick r:id="rId13"/>
              </a:rPr>
              <a:t>BlockHammer Source Code</a:t>
            </a:r>
            <a:r>
              <a:rPr lang="en-US" sz="1500" dirty="0"/>
              <a:t>]</a:t>
            </a:r>
            <a:br>
              <a:rPr lang="en-US" sz="1500" dirty="0"/>
            </a:br>
            <a:r>
              <a:rPr lang="en-US" sz="1500" b="1" i="1" dirty="0">
                <a:solidFill>
                  <a:srgbClr val="FF0000"/>
                </a:solidFill>
              </a:rPr>
              <a:t>Intel Hardware Security Academic Award Finalist (one of 4 finalists out of 34 nominations)</a:t>
            </a:r>
            <a:endParaRPr lang="en-US" sz="1500" dirty="0">
              <a:solidFill>
                <a:srgbClr val="FF0000"/>
              </a:solidFill>
            </a:endParaRPr>
          </a:p>
          <a:p>
            <a:pPr marL="0" indent="0">
              <a:buNone/>
            </a:pPr>
            <a:endParaRPr lang="en-US" sz="15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4"/>
          <a:stretch>
            <a:fillRect/>
          </a:stretch>
        </p:blipFill>
        <p:spPr>
          <a:xfrm>
            <a:off x="0" y="502732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930E5E-65D3-10CF-7A17-BAC0EC34F78D}"/>
              </a:ext>
            </a:extLst>
          </p:cNvPr>
          <p:cNvSpPr txBox="1"/>
          <p:nvPr/>
        </p:nvSpPr>
        <p:spPr>
          <a:xfrm>
            <a:off x="206438" y="1802480"/>
            <a:ext cx="9057743" cy="3477875"/>
          </a:xfrm>
          <a:custGeom>
            <a:avLst/>
            <a:gdLst>
              <a:gd name="connsiteX0" fmla="*/ 0 w 5588848"/>
              <a:gd name="connsiteY0" fmla="*/ 0 h 3170099"/>
              <a:gd name="connsiteX1" fmla="*/ 5588848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848" h="3170099">
                <a:moveTo>
                  <a:pt x="0" y="0"/>
                </a:moveTo>
                <a:lnTo>
                  <a:pt x="4603011" y="0"/>
                </a:lnTo>
                <a:cubicBezTo>
                  <a:pt x="4631585" y="928112"/>
                  <a:pt x="5260236" y="2113399"/>
                  <a:pt x="5588848" y="3170099"/>
                </a:cubicBezTo>
                <a:lnTo>
                  <a:pt x="0" y="3170099"/>
                </a:lnTo>
                <a:lnTo>
                  <a:pt x="0" y="0"/>
                </a:lnTo>
                <a:close/>
              </a:path>
            </a:pathLst>
          </a:cu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RowHammer attack hammers Row 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detects a RowHammer</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attack using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area-efficient Bloom filters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selectively throttles  accesses</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within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the memory controller</a:t>
            </a: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 not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occur</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can </a:t>
            </a: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optionally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inform the system software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about the attack</a:t>
            </a:r>
          </a:p>
        </p:txBody>
      </p:sp>
      <p:pic>
        <p:nvPicPr>
          <p:cNvPr id="5122" name="Picture 2" descr="Amazon.com: Intel Xeon Processor 3.20 GHz, 1M Cache, 800 MHz FSB SL7PF  64-bit : Electronics">
            <a:extLst>
              <a:ext uri="{FF2B5EF4-FFF2-40B4-BE49-F238E27FC236}">
                <a16:creationId xmlns:a16="http://schemas.microsoft.com/office/drawing/2014/main" id="{B16772AB-0316-384E-DE1D-1F296F7C7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19" y="508542"/>
            <a:ext cx="1306124" cy="1207439"/>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5">
            <a:extLst>
              <a:ext uri="{FF2B5EF4-FFF2-40B4-BE49-F238E27FC236}">
                <a16:creationId xmlns:a16="http://schemas.microsoft.com/office/drawing/2014/main" id="{7D3AE913-815C-3FCE-D63A-C0BFAB60EEDF}"/>
              </a:ext>
            </a:extLst>
          </p:cNvPr>
          <p:cNvPicPr>
            <a:picLocks noGrp="1" noChangeAspect="1"/>
          </p:cNvPicPr>
          <p:nvPr>
            <p:ph idx="1"/>
          </p:nvPr>
        </p:nvPicPr>
        <p:blipFill rotWithShape="1">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rcRect t="24275" b="24263"/>
          <a:stretch/>
        </p:blipFill>
        <p:spPr>
          <a:xfrm>
            <a:off x="6324520" y="538101"/>
            <a:ext cx="2214241" cy="1139496"/>
          </a:xfrm>
        </p:spPr>
      </p:pic>
      <p:cxnSp>
        <p:nvCxnSpPr>
          <p:cNvPr id="20" name="Straight Arrow Connector 19">
            <a:extLst>
              <a:ext uri="{FF2B5EF4-FFF2-40B4-BE49-F238E27FC236}">
                <a16:creationId xmlns:a16="http://schemas.microsoft.com/office/drawing/2014/main" id="{ED3B6AA4-E41A-8DE4-25F0-A336F75F4715}"/>
              </a:ext>
            </a:extLst>
          </p:cNvPr>
          <p:cNvCxnSpPr>
            <a:cxnSpLocks/>
            <a:stCxn id="5122" idx="3"/>
            <a:endCxn id="3" idx="1"/>
          </p:cNvCxnSpPr>
          <p:nvPr/>
        </p:nvCxnSpPr>
        <p:spPr>
          <a:xfrm flipV="1">
            <a:off x="1939743" y="1107849"/>
            <a:ext cx="4384777" cy="441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D768F03-F134-719E-F0B6-4468265BE372}"/>
              </a:ext>
            </a:extLst>
          </p:cNvPr>
          <p:cNvSpPr txBox="1"/>
          <p:nvPr/>
        </p:nvSpPr>
        <p:spPr>
          <a:xfrm>
            <a:off x="6972397" y="3936427"/>
            <a:ext cx="123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Layout</a:t>
            </a:r>
          </a:p>
        </p:txBody>
      </p:sp>
      <p:grpSp>
        <p:nvGrpSpPr>
          <p:cNvPr id="44" name="Group 43">
            <a:extLst>
              <a:ext uri="{FF2B5EF4-FFF2-40B4-BE49-F238E27FC236}">
                <a16:creationId xmlns:a16="http://schemas.microsoft.com/office/drawing/2014/main" id="{72C2228F-8A06-6610-2176-385CC5110032}"/>
              </a:ext>
            </a:extLst>
          </p:cNvPr>
          <p:cNvGrpSpPr/>
          <p:nvPr/>
        </p:nvGrpSpPr>
        <p:grpSpPr>
          <a:xfrm>
            <a:off x="5066331" y="1705459"/>
            <a:ext cx="3065232" cy="2232564"/>
            <a:chOff x="5066331" y="2817901"/>
            <a:chExt cx="3065232" cy="2232564"/>
          </a:xfrm>
        </p:grpSpPr>
        <p:sp>
          <p:nvSpPr>
            <p:cNvPr id="49" name="Rectangle 48">
              <a:extLst>
                <a:ext uri="{FF2B5EF4-FFF2-40B4-BE49-F238E27FC236}">
                  <a16:creationId xmlns:a16="http://schemas.microsoft.com/office/drawing/2014/main" id="{31B2AECB-0CF9-83DF-7340-62F56DA30404}"/>
                </a:ext>
              </a:extLst>
            </p:cNvPr>
            <p:cNvSpPr/>
            <p:nvPr/>
          </p:nvSpPr>
          <p:spPr>
            <a:xfrm>
              <a:off x="7051563" y="4257754"/>
              <a:ext cx="1080000" cy="288000"/>
            </a:xfrm>
            <a:prstGeom prst="rect">
              <a:avLst/>
            </a:prstGeom>
            <a:solidFill>
              <a:schemeClr val="accent5">
                <a:lumMod val="20000"/>
                <a:lumOff val="80000"/>
              </a:schemeClr>
            </a:solid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Row A</a:t>
              </a:r>
            </a:p>
          </p:txBody>
        </p:sp>
        <p:sp>
          <p:nvSpPr>
            <p:cNvPr id="29" name="Rectangle 28">
              <a:extLst>
                <a:ext uri="{FF2B5EF4-FFF2-40B4-BE49-F238E27FC236}">
                  <a16:creationId xmlns:a16="http://schemas.microsoft.com/office/drawing/2014/main" id="{48E7312B-A273-832F-F67C-EA4911FE60DE}"/>
                </a:ext>
              </a:extLst>
            </p:cNvPr>
            <p:cNvSpPr/>
            <p:nvPr/>
          </p:nvSpPr>
          <p:spPr>
            <a:xfrm>
              <a:off x="7051563" y="2817901"/>
              <a:ext cx="1080000" cy="2232564"/>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558FE610-6E7C-EF0D-342F-2857D1D49A6A}"/>
                </a:ext>
              </a:extLst>
            </p:cNvPr>
            <p:cNvCxnSpPr>
              <a:cxnSpLocks/>
              <a:endCxn id="49" idx="1"/>
            </p:cNvCxnSpPr>
            <p:nvPr/>
          </p:nvCxnSpPr>
          <p:spPr>
            <a:xfrm>
              <a:off x="5066331" y="3202530"/>
              <a:ext cx="1985232" cy="1199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 name="Picture 11" descr="A yellow sign with black text&#10;&#10;Description automatically generated with medium confidence">
            <a:extLst>
              <a:ext uri="{FF2B5EF4-FFF2-40B4-BE49-F238E27FC236}">
                <a16:creationId xmlns:a16="http://schemas.microsoft.com/office/drawing/2014/main" id="{28A12EC4-6686-FDAF-5B1F-3505A80224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24043" y="1952598"/>
            <a:ext cx="1244735" cy="1244735"/>
          </a:xfrm>
          <a:prstGeom prst="rect">
            <a:avLst/>
          </a:prstGeom>
        </p:spPr>
      </p:pic>
      <p:cxnSp>
        <p:nvCxnSpPr>
          <p:cNvPr id="21" name="Straight Arrow Connector 20">
            <a:extLst>
              <a:ext uri="{FF2B5EF4-FFF2-40B4-BE49-F238E27FC236}">
                <a16:creationId xmlns:a16="http://schemas.microsoft.com/office/drawing/2014/main" id="{39353CED-01A3-435A-3FAB-6845C33FB912}"/>
              </a:ext>
            </a:extLst>
          </p:cNvPr>
          <p:cNvCxnSpPr>
            <a:cxnSpLocks/>
          </p:cNvCxnSpPr>
          <p:nvPr/>
        </p:nvCxnSpPr>
        <p:spPr>
          <a:xfrm flipV="1">
            <a:off x="5264727" y="2886332"/>
            <a:ext cx="277091" cy="4876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A1FB5505-B296-1724-F478-5EF6BA9ADF7D}"/>
              </a:ext>
            </a:extLst>
          </p:cNvPr>
          <p:cNvSpPr/>
          <p:nvPr/>
        </p:nvSpPr>
        <p:spPr>
          <a:xfrm>
            <a:off x="0" y="5327187"/>
            <a:ext cx="9144000" cy="1080000"/>
          </a:xfrm>
          <a:prstGeom prst="rect">
            <a:avLst/>
          </a:prstGeom>
          <a:solidFill>
            <a:schemeClr val="accent1">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is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compatible with commodity DRAM chips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No need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proprietary info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or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modifications</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40" name="Rectangle 39">
            <a:extLst>
              <a:ext uri="{FF2B5EF4-FFF2-40B4-BE49-F238E27FC236}">
                <a16:creationId xmlns:a16="http://schemas.microsoft.com/office/drawing/2014/main" id="{4C01B8A1-DA04-2B22-EB3C-B3EDC4AD6E32}"/>
              </a:ext>
            </a:extLst>
          </p:cNvPr>
          <p:cNvSpPr/>
          <p:nvPr/>
        </p:nvSpPr>
        <p:spPr>
          <a:xfrm>
            <a:off x="7051563" y="2886332"/>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C280B8B-F7A7-A61F-D8A7-A5E3F23CD412}"/>
              </a:ext>
            </a:extLst>
          </p:cNvPr>
          <p:cNvSpPr/>
          <p:nvPr/>
        </p:nvSpPr>
        <p:spPr>
          <a:xfrm>
            <a:off x="7051563" y="3433468"/>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D8245221-1BA3-B0EB-7CA9-48839A5758F5}"/>
              </a:ext>
            </a:extLst>
          </p:cNvPr>
          <p:cNvSpPr txBox="1">
            <a:spLocks/>
          </p:cNvSpPr>
          <p:nvPr/>
        </p:nvSpPr>
        <p:spPr>
          <a:xfrm>
            <a:off x="75991" y="50574"/>
            <a:ext cx="9057744" cy="541098"/>
          </a:xfrm>
          <a:prstGeom prst="rect">
            <a:avLst/>
          </a:prstGeom>
        </p:spPr>
        <p:txBody>
          <a:bodyPr anchor="ctr">
            <a:normAutofit/>
          </a:bodyP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j-ea"/>
                <a:cs typeface="+mj-cs"/>
              </a:rPr>
              <a:t>BlockHammer: Practical Throttling-based Mechanism</a:t>
            </a:r>
          </a:p>
        </p:txBody>
      </p:sp>
    </p:spTree>
    <p:extLst>
      <p:ext uri="{BB962C8B-B14F-4D97-AF65-F5344CB8AC3E}">
        <p14:creationId xmlns:p14="http://schemas.microsoft.com/office/powerpoint/2010/main" val="262477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0" grpId="0"/>
      <p:bldP spid="76" grpId="0" animBg="1"/>
      <p:bldP spid="40" grpId="0" animBg="1"/>
      <p:bldP spid="41"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 </a:t>
            </a:r>
            <a:r>
              <a:rPr lang="en-US" dirty="0" err="1"/>
              <a:t>BlockHammer</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across four desirable properties</a:t>
            </a:r>
            <a:endParaRPr lang="en-US" sz="2000" b="1" dirty="0">
              <a:solidFill>
                <a:srgbClr val="00B050"/>
              </a:solidFill>
            </a:endParaRP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9E71F5-A98E-27C5-E29D-0D096F615340}"/>
              </a:ext>
            </a:extLst>
          </p:cNvPr>
          <p:cNvSpPr/>
          <p:nvPr/>
        </p:nvSpPr>
        <p:spPr>
          <a:xfrm>
            <a:off x="298006" y="4672929"/>
            <a:ext cx="2333024" cy="156044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75000"/>
                  </a:schemeClr>
                </a:solidFill>
                <a:latin typeface="Cambria" panose="02040503050406030204" pitchFamily="18" charset="0"/>
              </a:rPr>
              <a:t>BlockHammer</a:t>
            </a:r>
            <a:r>
              <a:rPr lang="en-US" b="1" dirty="0">
                <a:solidFill>
                  <a:sysClr val="windowText" lastClr="000000"/>
                </a:solidFill>
                <a:latin typeface="Cambria" panose="02040503050406030204" pitchFamily="18" charset="0"/>
              </a:rPr>
              <a:t> is the </a:t>
            </a:r>
            <a:r>
              <a:rPr lang="en-US" b="1" dirty="0">
                <a:solidFill>
                  <a:srgbClr val="C00000"/>
                </a:solidFill>
                <a:latin typeface="Cambria" panose="02040503050406030204" pitchFamily="18" charset="0"/>
              </a:rPr>
              <a:t>only</a:t>
            </a:r>
            <a:r>
              <a:rPr lang="en-US" b="1" dirty="0">
                <a:solidFill>
                  <a:sysClr val="windowText" lastClr="000000"/>
                </a:solidFill>
                <a:latin typeface="Cambria" panose="02040503050406030204" pitchFamily="18" charset="0"/>
              </a:rPr>
              <a:t> </a:t>
            </a:r>
            <a:r>
              <a:rPr lang="en-US" b="1" dirty="0">
                <a:solidFill>
                  <a:srgbClr val="C00000"/>
                </a:solidFill>
                <a:latin typeface="Cambria" panose="02040503050406030204" pitchFamily="18" charset="0"/>
              </a:rPr>
              <a:t>solution</a:t>
            </a:r>
            <a:r>
              <a:rPr lang="en-US" b="1" dirty="0">
                <a:solidFill>
                  <a:sysClr val="windowText" lastClr="000000"/>
                </a:solidFill>
                <a:latin typeface="Cambria" panose="02040503050406030204" pitchFamily="18" charset="0"/>
              </a:rPr>
              <a:t> that </a:t>
            </a:r>
            <a:r>
              <a:rPr lang="en-US" b="1" dirty="0">
                <a:solidFill>
                  <a:srgbClr val="00B050"/>
                </a:solidFill>
                <a:latin typeface="Cambria" panose="02040503050406030204" pitchFamily="18" charset="0"/>
              </a:rPr>
              <a:t>satisfies </a:t>
            </a:r>
            <a:br>
              <a:rPr lang="en-US" b="1" dirty="0">
                <a:solidFill>
                  <a:srgbClr val="00B050"/>
                </a:solidFill>
                <a:latin typeface="Cambria" panose="02040503050406030204" pitchFamily="18" charset="0"/>
              </a:rPr>
            </a:br>
            <a:r>
              <a:rPr lang="en-US" b="1" dirty="0">
                <a:solidFill>
                  <a:schemeClr val="accent5">
                    <a:lumMod val="75000"/>
                  </a:schemeClr>
                </a:solidFill>
                <a:latin typeface="Cambria" panose="02040503050406030204" pitchFamily="18" charset="0"/>
              </a:rPr>
              <a:t>all four desirable properties</a:t>
            </a:r>
          </a:p>
        </p:txBody>
      </p:sp>
      <p:cxnSp>
        <p:nvCxnSpPr>
          <p:cNvPr id="5" name="Elbow Connector 4">
            <a:extLst>
              <a:ext uri="{FF2B5EF4-FFF2-40B4-BE49-F238E27FC236}">
                <a16:creationId xmlns:a16="http://schemas.microsoft.com/office/drawing/2014/main" id="{CDFF76CF-97B1-C959-06AD-F1E8BF9FB40C}"/>
              </a:ext>
            </a:extLst>
          </p:cNvPr>
          <p:cNvCxnSpPr>
            <a:cxnSpLocks/>
            <a:endCxn id="4" idx="2"/>
          </p:cNvCxnSpPr>
          <p:nvPr/>
        </p:nvCxnSpPr>
        <p:spPr>
          <a:xfrm rot="10800000">
            <a:off x="1464519" y="6233369"/>
            <a:ext cx="3621057" cy="22596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P spid="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More in the Paper: </a:t>
            </a:r>
            <a:r>
              <a:rPr lang="en-US" sz="2800" dirty="0" err="1">
                <a:solidFill>
                  <a:schemeClr val="accent5">
                    <a:lumMod val="75000"/>
                  </a:schemeClr>
                </a:solidFill>
              </a:rPr>
              <a:t>BlockHammer</a:t>
            </a:r>
            <a:endParaRPr lang="en-US" sz="28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757239"/>
            <a:ext cx="8987622" cy="5684540"/>
          </a:xfrm>
        </p:spPr>
        <p:txBody>
          <a:bodyPr/>
          <a:lstStyle/>
          <a:p>
            <a:pPr>
              <a:spcBef>
                <a:spcPts val="0"/>
              </a:spcBef>
              <a:spcAft>
                <a:spcPts val="1800"/>
              </a:spcAft>
              <a:buClr>
                <a:schemeClr val="tx1"/>
              </a:buClr>
            </a:pPr>
            <a:r>
              <a:rPr lang="en-US" sz="2000" dirty="0"/>
              <a:t>Using </a:t>
            </a:r>
            <a:r>
              <a:rPr lang="en-US" sz="2000" b="1" dirty="0">
                <a:solidFill>
                  <a:schemeClr val="accent2">
                    <a:lumMod val="75000"/>
                  </a:schemeClr>
                </a:solidFill>
              </a:rPr>
              <a:t>area-efficient Bloom filters </a:t>
            </a:r>
            <a:r>
              <a:rPr lang="en-US" sz="2000" dirty="0"/>
              <a:t>for</a:t>
            </a:r>
            <a:r>
              <a:rPr lang="en-US" sz="2000" dirty="0">
                <a:solidFill>
                  <a:schemeClr val="accent2">
                    <a:lumMod val="75000"/>
                  </a:schemeClr>
                </a:solidFill>
              </a:rPr>
              <a:t> </a:t>
            </a:r>
            <a:r>
              <a:rPr lang="en-US" sz="2000" dirty="0"/>
              <a:t>RowHammer detection</a:t>
            </a:r>
          </a:p>
          <a:p>
            <a:pPr>
              <a:spcBef>
                <a:spcPts val="0"/>
              </a:spcBef>
              <a:spcAft>
                <a:spcPts val="600"/>
              </a:spcAft>
              <a:buClr>
                <a:schemeClr val="tx1"/>
              </a:buClr>
            </a:pPr>
            <a:r>
              <a:rPr lang="en-US" sz="2000" dirty="0"/>
              <a:t>Security Proof</a:t>
            </a:r>
          </a:p>
          <a:p>
            <a:pPr lvl="1">
              <a:spcBef>
                <a:spcPts val="0"/>
              </a:spcBef>
              <a:spcAft>
                <a:spcPts val="600"/>
              </a:spcAft>
              <a:buClr>
                <a:schemeClr val="tx1"/>
              </a:buClr>
            </a:pPr>
            <a:r>
              <a:rPr lang="en-US" sz="1800" dirty="0"/>
              <a:t>Mathematically represent </a:t>
            </a:r>
            <a:r>
              <a:rPr lang="en-US" sz="1800" b="1" dirty="0">
                <a:solidFill>
                  <a:schemeClr val="accent5">
                    <a:lumMod val="75000"/>
                  </a:schemeClr>
                </a:solidFill>
              </a:rPr>
              <a:t>all possible </a:t>
            </a:r>
            <a:r>
              <a:rPr lang="en-US" sz="1800" dirty="0"/>
              <a:t>access patterns </a:t>
            </a:r>
          </a:p>
          <a:p>
            <a:pPr lvl="1">
              <a:spcBef>
                <a:spcPts val="0"/>
              </a:spcBef>
              <a:spcAft>
                <a:spcPts val="1800"/>
              </a:spcAft>
              <a:buClr>
                <a:schemeClr val="tx1"/>
              </a:buClr>
            </a:pPr>
            <a:r>
              <a:rPr lang="en-US" sz="1800" b="1" dirty="0">
                <a:solidFill>
                  <a:srgbClr val="00B050"/>
                </a:solidFill>
              </a:rPr>
              <a:t>No row can be activated high-enough times</a:t>
            </a:r>
            <a:r>
              <a:rPr lang="en-US" sz="1800" dirty="0">
                <a:solidFill>
                  <a:srgbClr val="00B050"/>
                </a:solidFill>
              </a:rPr>
              <a:t> </a:t>
            </a:r>
            <a:r>
              <a:rPr lang="en-US" sz="1800" dirty="0"/>
              <a:t>to induce bit-flips</a:t>
            </a:r>
          </a:p>
          <a:p>
            <a:pPr>
              <a:lnSpc>
                <a:spcPct val="100000"/>
              </a:lnSpc>
              <a:spcBef>
                <a:spcPts val="0"/>
              </a:spcBef>
              <a:spcAft>
                <a:spcPts val="600"/>
              </a:spcAft>
              <a:buClr>
                <a:schemeClr val="tx1"/>
              </a:buClr>
            </a:pPr>
            <a:r>
              <a:rPr lang="en-US" sz="2000" dirty="0"/>
              <a:t>BlockHammer prevents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p>
          <a:p>
            <a:pPr lvl="1">
              <a:lnSpc>
                <a:spcPct val="100000"/>
              </a:lnSpc>
              <a:spcBef>
                <a:spcPts val="0"/>
              </a:spcBef>
              <a:spcAft>
                <a:spcPts val="600"/>
              </a:spcAft>
              <a:buClr>
                <a:schemeClr val="tx1"/>
              </a:buClr>
            </a:pPr>
            <a:r>
              <a:rPr lang="en-US" sz="1800" dirty="0" err="1"/>
              <a:t>TRRespass</a:t>
            </a:r>
            <a:r>
              <a:rPr lang="en-US" sz="1800" dirty="0"/>
              <a:t> [</a:t>
            </a:r>
            <a:r>
              <a:rPr lang="en-US" sz="1800" dirty="0" err="1"/>
              <a:t>Frigo</a:t>
            </a:r>
            <a:r>
              <a:rPr lang="en-US" sz="1800" dirty="0"/>
              <a:t>+, S&amp;P’20]</a:t>
            </a:r>
          </a:p>
          <a:p>
            <a:pPr lvl="1">
              <a:lnSpc>
                <a:spcPct val="100000"/>
              </a:lnSpc>
              <a:spcBef>
                <a:spcPts val="0"/>
              </a:spcBef>
              <a:spcAft>
                <a:spcPts val="600"/>
              </a:spcAft>
              <a:buClr>
                <a:schemeClr val="tx1"/>
              </a:buClr>
            </a:pPr>
            <a:r>
              <a:rPr lang="en-US" sz="1800" dirty="0"/>
              <a:t>U-TRR [Hassan+, MICRO’21]</a:t>
            </a:r>
          </a:p>
          <a:p>
            <a:pPr lvl="1">
              <a:lnSpc>
                <a:spcPct val="100000"/>
              </a:lnSpc>
              <a:spcBef>
                <a:spcPts val="0"/>
              </a:spcBef>
              <a:spcAft>
                <a:spcPts val="600"/>
              </a:spcAft>
              <a:buClr>
                <a:schemeClr val="tx1"/>
              </a:buClr>
            </a:pPr>
            <a:r>
              <a:rPr lang="en-US" sz="1800" dirty="0" err="1"/>
              <a:t>BlackSmith</a:t>
            </a:r>
            <a:r>
              <a:rPr lang="en-US" sz="1800" dirty="0"/>
              <a:t> [</a:t>
            </a:r>
            <a:r>
              <a:rPr lang="en-US" sz="1800" dirty="0" err="1"/>
              <a:t>Jattke</a:t>
            </a:r>
            <a:r>
              <a:rPr lang="en-US" sz="1800" dirty="0"/>
              <a:t>+, S&amp;P’22]</a:t>
            </a:r>
          </a:p>
          <a:p>
            <a:pPr lvl="1">
              <a:lnSpc>
                <a:spcPct val="100000"/>
              </a:lnSpc>
              <a:spcBef>
                <a:spcPts val="0"/>
              </a:spcBef>
              <a:spcAft>
                <a:spcPts val="1800"/>
              </a:spcAft>
              <a:buClr>
                <a:schemeClr val="tx1"/>
              </a:buClr>
            </a:pPr>
            <a:r>
              <a:rPr lang="en-US" sz="1800" dirty="0"/>
              <a:t>Half-Double [</a:t>
            </a:r>
            <a:r>
              <a:rPr lang="en-US" sz="1800" dirty="0" err="1"/>
              <a:t>Kogler</a:t>
            </a:r>
            <a:r>
              <a:rPr lang="en-US" sz="1800" dirty="0"/>
              <a:t>+, USENIX Security’22]</a:t>
            </a:r>
            <a:endParaRPr lang="en-US" sz="2000" dirty="0"/>
          </a:p>
          <a:p>
            <a:pPr>
              <a:lnSpc>
                <a:spcPct val="100000"/>
              </a:lnSpc>
              <a:spcBef>
                <a:spcPts val="0"/>
              </a:spcBef>
              <a:spcAft>
                <a:spcPts val="600"/>
              </a:spcAft>
              <a:buClr>
                <a:schemeClr val="tx1"/>
              </a:buClr>
            </a:pPr>
            <a:r>
              <a:rPr lang="en-US" sz="2000" dirty="0"/>
              <a:t>System Integration </a:t>
            </a:r>
          </a:p>
          <a:p>
            <a:pPr lvl="1">
              <a:lnSpc>
                <a:spcPct val="100000"/>
              </a:lnSpc>
              <a:spcBef>
                <a:spcPts val="0"/>
              </a:spcBef>
              <a:spcAft>
                <a:spcPts val="600"/>
              </a:spcAft>
              <a:buClr>
                <a:schemeClr val="tx1"/>
              </a:buClr>
            </a:pPr>
            <a:r>
              <a:rPr lang="en-US" sz="1800" b="1" dirty="0">
                <a:solidFill>
                  <a:schemeClr val="accent2">
                    <a:lumMod val="75000"/>
                  </a:schemeClr>
                </a:solidFill>
              </a:rPr>
              <a:t>BlockHammer</a:t>
            </a:r>
            <a:r>
              <a:rPr lang="en-US" sz="1800" dirty="0"/>
              <a:t> can detect </a:t>
            </a:r>
            <a:r>
              <a:rPr lang="en-US" sz="1800" b="1" dirty="0">
                <a:solidFill>
                  <a:srgbClr val="C00000"/>
                </a:solidFill>
              </a:rPr>
              <a:t>RowHammer attacks </a:t>
            </a:r>
            <a:r>
              <a:rPr lang="en-US" sz="1800" dirty="0"/>
              <a:t>with </a:t>
            </a:r>
            <a:r>
              <a:rPr lang="en-US" sz="1800" b="1" dirty="0">
                <a:solidFill>
                  <a:srgbClr val="00B050"/>
                </a:solidFill>
              </a:rPr>
              <a:t>high accuracy </a:t>
            </a:r>
            <a:br>
              <a:rPr lang="en-US" sz="1800" dirty="0"/>
            </a:br>
            <a:r>
              <a:rPr lang="en-US" sz="1800" dirty="0"/>
              <a:t>and </a:t>
            </a:r>
            <a:r>
              <a:rPr lang="en-US" sz="1800" b="1" dirty="0">
                <a:solidFill>
                  <a:schemeClr val="accent5">
                    <a:lumMod val="75000"/>
                  </a:schemeClr>
                </a:solidFill>
              </a:rPr>
              <a:t>inform system software</a:t>
            </a:r>
          </a:p>
          <a:p>
            <a:pPr lvl="1">
              <a:lnSpc>
                <a:spcPct val="100000"/>
              </a:lnSpc>
              <a:spcBef>
                <a:spcPts val="0"/>
              </a:spcBef>
              <a:spcAft>
                <a:spcPts val="1800"/>
              </a:spcAft>
              <a:buClr>
                <a:schemeClr val="tx1"/>
              </a:buClr>
            </a:pPr>
            <a:r>
              <a:rPr lang="en-US" sz="1800" dirty="0"/>
              <a:t>Measures </a:t>
            </a:r>
            <a:r>
              <a:rPr lang="en-US" sz="1800" b="1" dirty="0"/>
              <a:t>RowHammer likelihood of each thread </a:t>
            </a:r>
          </a:p>
          <a:p>
            <a:pPr>
              <a:lnSpc>
                <a:spcPct val="100000"/>
              </a:lnSpc>
              <a:spcBef>
                <a:spcPts val="0"/>
              </a:spcBef>
              <a:spcAft>
                <a:spcPts val="1800"/>
              </a:spcAft>
              <a:buClr>
                <a:schemeClr val="tx1"/>
              </a:buClr>
            </a:pPr>
            <a:r>
              <a:rPr lang="en-US" sz="2000" b="1" dirty="0">
                <a:solidFill>
                  <a:srgbClr val="7030A0"/>
                </a:solidFill>
              </a:rPr>
              <a:t>Hardware complexity </a:t>
            </a:r>
            <a:r>
              <a:rPr lang="en-US" sz="2000" dirty="0"/>
              <a:t>analysis</a:t>
            </a:r>
          </a:p>
        </p:txBody>
      </p:sp>
      <p:grpSp>
        <p:nvGrpSpPr>
          <p:cNvPr id="7" name="Group 6">
            <a:extLst>
              <a:ext uri="{FF2B5EF4-FFF2-40B4-BE49-F238E27FC236}">
                <a16:creationId xmlns:a16="http://schemas.microsoft.com/office/drawing/2014/main" id="{C0C818C9-4DCE-5F48-BF90-AB65DE76FC78}"/>
              </a:ext>
            </a:extLst>
          </p:cNvPr>
          <p:cNvGrpSpPr/>
          <p:nvPr/>
        </p:nvGrpSpPr>
        <p:grpSpPr>
          <a:xfrm>
            <a:off x="7723128" y="252636"/>
            <a:ext cx="1183322" cy="1552125"/>
            <a:chOff x="4083903" y="4889654"/>
            <a:chExt cx="1183322" cy="1552125"/>
          </a:xfrm>
        </p:grpSpPr>
        <p:pic>
          <p:nvPicPr>
            <p:cNvPr id="11" name="Picture 2">
              <a:extLst>
                <a:ext uri="{FF2B5EF4-FFF2-40B4-BE49-F238E27FC236}">
                  <a16:creationId xmlns:a16="http://schemas.microsoft.com/office/drawing/2014/main" id="{BD98622A-0DC7-5325-0D71-9F38F5F20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29" t="6570" r="7152" b="6700"/>
            <a:stretch/>
          </p:blipFill>
          <p:spPr bwMode="auto">
            <a:xfrm>
              <a:off x="4095044" y="4889654"/>
              <a:ext cx="1161040" cy="1184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117C2FD-272F-32A6-57A8-0560E790F98C}"/>
                </a:ext>
              </a:extLst>
            </p:cNvPr>
            <p:cNvSpPr txBox="1"/>
            <p:nvPr/>
          </p:nvSpPr>
          <p:spPr>
            <a:xfrm>
              <a:off x="4083903"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Full Paper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9388410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Summary: </a:t>
            </a:r>
            <a:r>
              <a:rPr lang="en-US" sz="2800" dirty="0" err="1">
                <a:solidFill>
                  <a:schemeClr val="accent5">
                    <a:lumMod val="75000"/>
                  </a:schemeClr>
                </a:solidFill>
              </a:rPr>
              <a:t>BlockHammer</a:t>
            </a:r>
            <a:endParaRPr lang="en-US" sz="24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591672"/>
            <a:ext cx="8987622" cy="5850107"/>
          </a:xfrm>
        </p:spPr>
        <p:txBody>
          <a:bodyPr/>
          <a:lstStyle/>
          <a:p>
            <a:pPr>
              <a:lnSpc>
                <a:spcPct val="100000"/>
              </a:lnSpc>
              <a:spcBef>
                <a:spcPts val="0"/>
              </a:spcBef>
              <a:spcAft>
                <a:spcPts val="3600"/>
              </a:spcAft>
            </a:pPr>
            <a:r>
              <a:rPr lang="en-US" sz="2400" dirty="0"/>
              <a:t>BlockHammer is </a:t>
            </a:r>
            <a:r>
              <a:rPr lang="en-US" sz="2400" b="1" dirty="0">
                <a:solidFill>
                  <a:srgbClr val="00B050"/>
                </a:solidFill>
              </a:rPr>
              <a:t>the first work to practically enable </a:t>
            </a:r>
            <a:br>
              <a:rPr lang="en-US" sz="2400" b="1" dirty="0">
                <a:solidFill>
                  <a:srgbClr val="00B050"/>
                </a:solidFill>
              </a:rPr>
            </a:br>
            <a:r>
              <a:rPr lang="en-US" sz="2400" b="1" dirty="0">
                <a:solidFill>
                  <a:srgbClr val="C55A11"/>
                </a:solidFill>
              </a:rPr>
              <a:t>throttling-based RowHammer mitigation </a:t>
            </a:r>
          </a:p>
          <a:p>
            <a:pPr>
              <a:lnSpc>
                <a:spcPct val="100000"/>
              </a:lnSpc>
              <a:spcBef>
                <a:spcPts val="0"/>
              </a:spcBef>
              <a:spcAft>
                <a:spcPts val="3600"/>
              </a:spcAft>
            </a:pPr>
            <a:r>
              <a:rPr lang="en-US" sz="2400" dirty="0"/>
              <a:t>BlockHammer is implemented in </a:t>
            </a:r>
            <a:r>
              <a:rPr lang="en-US" sz="2400" b="1" dirty="0">
                <a:solidFill>
                  <a:schemeClr val="accent5">
                    <a:lumMod val="75000"/>
                  </a:schemeClr>
                </a:solidFill>
              </a:rPr>
              <a:t>the memory controller </a:t>
            </a:r>
            <a:br>
              <a:rPr lang="en-US" sz="2400" b="1" dirty="0">
                <a:solidFill>
                  <a:schemeClr val="accent5">
                    <a:lumMod val="75000"/>
                  </a:schemeClr>
                </a:solidFill>
              </a:rPr>
            </a:br>
            <a:r>
              <a:rPr lang="en-US" sz="2400" dirty="0"/>
              <a:t>(</a:t>
            </a:r>
            <a:r>
              <a:rPr lang="en-US" sz="2400" i="1" dirty="0">
                <a:solidFill>
                  <a:srgbClr val="7030A0"/>
                </a:solidFill>
              </a:rPr>
              <a:t>no</a:t>
            </a:r>
            <a:r>
              <a:rPr lang="en-US" sz="2400" i="1" dirty="0"/>
              <a:t> </a:t>
            </a:r>
            <a:r>
              <a:rPr lang="en-US" sz="2400" i="1" dirty="0">
                <a:solidFill>
                  <a:srgbClr val="7030A0"/>
                </a:solidFill>
              </a:rPr>
              <a:t>proprietary information of / </a:t>
            </a:r>
            <a:r>
              <a:rPr lang="en-US" sz="2400" i="1" dirty="0">
                <a:solidFill>
                  <a:srgbClr val="00B050"/>
                </a:solidFill>
              </a:rPr>
              <a:t>no</a:t>
            </a:r>
            <a:r>
              <a:rPr lang="en-US" sz="2400" i="1" dirty="0"/>
              <a:t> </a:t>
            </a:r>
            <a:r>
              <a:rPr lang="en-US" sz="2400" i="1" dirty="0">
                <a:solidFill>
                  <a:srgbClr val="00B050"/>
                </a:solidFill>
              </a:rPr>
              <a:t>modifications </a:t>
            </a:r>
            <a:r>
              <a:rPr lang="en-US" sz="2400" dirty="0">
                <a:solidFill>
                  <a:srgbClr val="00B050"/>
                </a:solidFill>
              </a:rPr>
              <a:t>to</a:t>
            </a:r>
            <a:r>
              <a:rPr lang="en-US" sz="2400" dirty="0">
                <a:solidFill>
                  <a:srgbClr val="EC6362"/>
                </a:solidFill>
              </a:rPr>
              <a:t> </a:t>
            </a:r>
            <a:r>
              <a:rPr lang="en-US" sz="2400" dirty="0"/>
              <a:t>DRAM chips)</a:t>
            </a:r>
            <a:endParaRPr lang="en-US" sz="2400" b="1" dirty="0">
              <a:solidFill>
                <a:srgbClr val="C55A11"/>
              </a:solidFill>
            </a:endParaRPr>
          </a:p>
          <a:p>
            <a:pPr>
              <a:lnSpc>
                <a:spcPct val="100000"/>
              </a:lnSpc>
              <a:spcBef>
                <a:spcPts val="0"/>
              </a:spcBef>
              <a:spcAft>
                <a:spcPts val="3600"/>
              </a:spcAft>
            </a:pPr>
            <a:r>
              <a:rPr lang="en-US" sz="2400" dirty="0"/>
              <a:t>BlockHammer is </a:t>
            </a:r>
            <a:r>
              <a:rPr lang="en-US" sz="2400" i="1" dirty="0"/>
              <a:t>both</a:t>
            </a:r>
            <a:r>
              <a:rPr lang="en-US" sz="2400" dirty="0"/>
              <a:t> </a:t>
            </a:r>
            <a:r>
              <a:rPr lang="en-US" sz="2400" b="1" dirty="0">
                <a:solidFill>
                  <a:srgbClr val="7030A0"/>
                </a:solidFill>
              </a:rPr>
              <a:t>scalable with worsening RowHammer </a:t>
            </a:r>
            <a:br>
              <a:rPr lang="en-US" sz="2400" b="1" dirty="0">
                <a:solidFill>
                  <a:srgbClr val="7030A0"/>
                </a:solidFill>
              </a:rPr>
            </a:br>
            <a:r>
              <a:rPr lang="en-US" sz="2400" dirty="0"/>
              <a:t>and </a:t>
            </a:r>
            <a:r>
              <a:rPr lang="en-US" sz="2400" b="1" dirty="0">
                <a:solidFill>
                  <a:schemeClr val="accent2">
                    <a:lumMod val="75000"/>
                  </a:schemeClr>
                </a:solidFill>
              </a:rPr>
              <a:t>compatible with commodity DRAM chips</a:t>
            </a:r>
            <a:endParaRPr lang="en-US" sz="2400" b="1" dirty="0">
              <a:solidFill>
                <a:srgbClr val="00B050"/>
              </a:solidFill>
            </a:endParaRPr>
          </a:p>
          <a:p>
            <a:pPr>
              <a:lnSpc>
                <a:spcPct val="100000"/>
              </a:lnSpc>
              <a:spcBef>
                <a:spcPts val="0"/>
              </a:spcBef>
              <a:spcAft>
                <a:spcPts val="3600"/>
              </a:spcAft>
            </a:pPr>
            <a:r>
              <a:rPr lang="en-US" sz="2400" dirty="0"/>
              <a:t>BlockHammer is </a:t>
            </a:r>
            <a:r>
              <a:rPr lang="en-US" sz="2400" b="1" dirty="0">
                <a:solidFill>
                  <a:srgbClr val="C00000"/>
                </a:solidFill>
              </a:rPr>
              <a:t>open-source</a:t>
            </a:r>
            <a:r>
              <a:rPr lang="en-US" sz="2400" dirty="0">
                <a:solidFill>
                  <a:srgbClr val="7030A0"/>
                </a:solidFill>
              </a:rPr>
              <a:t> </a:t>
            </a:r>
            <a:r>
              <a:rPr lang="en-US" sz="2400" dirty="0"/>
              <a:t>along with </a:t>
            </a:r>
            <a:r>
              <a:rPr lang="en-US" sz="2400" b="1" dirty="0"/>
              <a:t>six state-of-the-art mechanisms</a:t>
            </a:r>
            <a:r>
              <a:rPr lang="en-US" sz="2200" b="1" dirty="0">
                <a:solidFill>
                  <a:srgbClr val="7030A0"/>
                </a:solidFill>
              </a:rPr>
              <a:t>: </a:t>
            </a:r>
            <a:r>
              <a:rPr lang="en-US" sz="2200" dirty="0">
                <a:solidFill>
                  <a:srgbClr val="C00000"/>
                </a:solidFill>
                <a:hlinkClick r:id="rId3"/>
              </a:rPr>
              <a:t>https://github.com/CMU-SAFARI/BlockHammer</a:t>
            </a:r>
            <a:endParaRPr lang="en-US" sz="2200" dirty="0">
              <a:solidFill>
                <a:srgbClr val="C00000"/>
              </a:solidFill>
            </a:endParaRPr>
          </a:p>
          <a:p>
            <a:pPr>
              <a:lnSpc>
                <a:spcPct val="100000"/>
              </a:lnSpc>
              <a:spcBef>
                <a:spcPts val="0"/>
              </a:spcBef>
            </a:pPr>
            <a:endParaRPr lang="en-US" sz="2600" dirty="0">
              <a:solidFill>
                <a:srgbClr val="C00000"/>
              </a:solidFill>
            </a:endParaRPr>
          </a:p>
        </p:txBody>
      </p:sp>
      <p:grpSp>
        <p:nvGrpSpPr>
          <p:cNvPr id="11" name="Group 10">
            <a:extLst>
              <a:ext uri="{FF2B5EF4-FFF2-40B4-BE49-F238E27FC236}">
                <a16:creationId xmlns:a16="http://schemas.microsoft.com/office/drawing/2014/main" id="{24639144-7223-11C6-DA34-CD21CE0D6F90}"/>
              </a:ext>
            </a:extLst>
          </p:cNvPr>
          <p:cNvGrpSpPr/>
          <p:nvPr/>
        </p:nvGrpSpPr>
        <p:grpSpPr>
          <a:xfrm>
            <a:off x="3980339" y="5152044"/>
            <a:ext cx="1183322" cy="1546919"/>
            <a:chOff x="5807787" y="4894860"/>
            <a:chExt cx="1183322" cy="1546919"/>
          </a:xfrm>
        </p:grpSpPr>
        <p:pic>
          <p:nvPicPr>
            <p:cNvPr id="3" name="Picture 2">
              <a:extLst>
                <a:ext uri="{FF2B5EF4-FFF2-40B4-BE49-F238E27FC236}">
                  <a16:creationId xmlns:a16="http://schemas.microsoft.com/office/drawing/2014/main" id="{1F800304-06E0-9D6C-248A-540A60325972}"/>
                </a:ext>
              </a:extLst>
            </p:cNvPr>
            <p:cNvPicPr>
              <a:picLocks noChangeAspect="1"/>
            </p:cNvPicPr>
            <p:nvPr/>
          </p:nvPicPr>
          <p:blipFill>
            <a:blip r:embed="rId4"/>
            <a:stretch>
              <a:fillRect/>
            </a:stretch>
          </p:blipFill>
          <p:spPr>
            <a:xfrm>
              <a:off x="5807787" y="4894860"/>
              <a:ext cx="1183322" cy="1177587"/>
            </a:xfrm>
            <a:prstGeom prst="rect">
              <a:avLst/>
            </a:prstGeom>
          </p:spPr>
        </p:pic>
        <p:sp>
          <p:nvSpPr>
            <p:cNvPr id="5" name="TextBox 4">
              <a:extLst>
                <a:ext uri="{FF2B5EF4-FFF2-40B4-BE49-F238E27FC236}">
                  <a16:creationId xmlns:a16="http://schemas.microsoft.com/office/drawing/2014/main" id="{68680BA3-31C8-A83F-BC85-8CFB85B72D73}"/>
                </a:ext>
              </a:extLst>
            </p:cNvPr>
            <p:cNvSpPr txBox="1"/>
            <p:nvPr/>
          </p:nvSpPr>
          <p:spPr>
            <a:xfrm>
              <a:off x="5807787"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Source</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72303406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429000"/>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893464" y="3995095"/>
            <a:ext cx="7280870" cy="735441"/>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1115616" y="4855949"/>
            <a:ext cx="6557673" cy="950873"/>
          </a:xfrm>
          <a:prstGeom prst="rect">
            <a:avLst/>
          </a:prstGeom>
        </p:spPr>
      </p:pic>
      <p:pic>
        <p:nvPicPr>
          <p:cNvPr id="9" name="Picture 8">
            <a:extLst>
              <a:ext uri="{FF2B5EF4-FFF2-40B4-BE49-F238E27FC236}">
                <a16:creationId xmlns:a16="http://schemas.microsoft.com/office/drawing/2014/main" id="{3A02F9DB-8C48-8B3B-7518-E24283F729D3}"/>
              </a:ext>
            </a:extLst>
          </p:cNvPr>
          <p:cNvPicPr>
            <a:picLocks noChangeAspect="1"/>
          </p:cNvPicPr>
          <p:nvPr/>
        </p:nvPicPr>
        <p:blipFill>
          <a:blip r:embed="rId6"/>
          <a:stretch>
            <a:fillRect/>
          </a:stretch>
        </p:blipFill>
        <p:spPr>
          <a:xfrm>
            <a:off x="685800" y="5857830"/>
            <a:ext cx="7772400" cy="686810"/>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163</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165</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74093D0-3003-2C4D-2E6D-AED8D70B6F1F}"/>
              </a:ext>
            </a:extLst>
          </p:cNvPr>
          <p:cNvPicPr>
            <a:picLocks noChangeAspect="1"/>
          </p:cNvPicPr>
          <p:nvPr/>
        </p:nvPicPr>
        <p:blipFill>
          <a:blip r:embed="rId2"/>
          <a:stretch>
            <a:fillRect/>
          </a:stretch>
        </p:blipFill>
        <p:spPr>
          <a:xfrm>
            <a:off x="933450" y="4184228"/>
            <a:ext cx="7277100" cy="2197100"/>
          </a:xfrm>
          <a:prstGeom prst="rect">
            <a:avLst/>
          </a:prstGeom>
        </p:spPr>
      </p:pic>
      <p:pic>
        <p:nvPicPr>
          <p:cNvPr id="8" name="Picture 7">
            <a:extLst>
              <a:ext uri="{FF2B5EF4-FFF2-40B4-BE49-F238E27FC236}">
                <a16:creationId xmlns:a16="http://schemas.microsoft.com/office/drawing/2014/main" id="{61E769A1-762C-45C8-8290-2B119464BD40}"/>
              </a:ext>
            </a:extLst>
          </p:cNvPr>
          <p:cNvPicPr>
            <a:picLocks noChangeAspect="1"/>
          </p:cNvPicPr>
          <p:nvPr/>
        </p:nvPicPr>
        <p:blipFill>
          <a:blip r:embed="rId3"/>
          <a:stretch>
            <a:fillRect/>
          </a:stretch>
        </p:blipFill>
        <p:spPr>
          <a:xfrm>
            <a:off x="2386149" y="969962"/>
            <a:ext cx="4295502" cy="2972376"/>
          </a:xfrm>
          <a:prstGeom prst="rect">
            <a:avLst/>
          </a:prstGeom>
        </p:spPr>
      </p:pic>
    </p:spTree>
    <p:extLst>
      <p:ext uri="{BB962C8B-B14F-4D97-AF65-F5344CB8AC3E}">
        <p14:creationId xmlns:p14="http://schemas.microsoft.com/office/powerpoint/2010/main" val="368542565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(VI)</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A0A855A-E4DF-5E9C-174E-DAF3C265B961}"/>
              </a:ext>
            </a:extLst>
          </p:cNvPr>
          <p:cNvPicPr>
            <a:picLocks noChangeAspect="1"/>
          </p:cNvPicPr>
          <p:nvPr/>
        </p:nvPicPr>
        <p:blipFill>
          <a:blip r:embed="rId2"/>
          <a:stretch>
            <a:fillRect/>
          </a:stretch>
        </p:blipFill>
        <p:spPr>
          <a:xfrm>
            <a:off x="882650" y="1124744"/>
            <a:ext cx="7378700" cy="2260600"/>
          </a:xfrm>
          <a:prstGeom prst="rect">
            <a:avLst/>
          </a:prstGeom>
        </p:spPr>
      </p:pic>
      <p:pic>
        <p:nvPicPr>
          <p:cNvPr id="7" name="Picture 6">
            <a:extLst>
              <a:ext uri="{FF2B5EF4-FFF2-40B4-BE49-F238E27FC236}">
                <a16:creationId xmlns:a16="http://schemas.microsoft.com/office/drawing/2014/main" id="{410B0EAD-B07A-B30C-3985-DA1D0C13FBC4}"/>
              </a:ext>
            </a:extLst>
          </p:cNvPr>
          <p:cNvPicPr>
            <a:picLocks noChangeAspect="1"/>
          </p:cNvPicPr>
          <p:nvPr/>
        </p:nvPicPr>
        <p:blipFill>
          <a:blip r:embed="rId3"/>
          <a:stretch>
            <a:fillRect/>
          </a:stretch>
        </p:blipFill>
        <p:spPr>
          <a:xfrm>
            <a:off x="685800" y="3968396"/>
            <a:ext cx="7772400" cy="684740"/>
          </a:xfrm>
          <a:prstGeom prst="rect">
            <a:avLst/>
          </a:prstGeom>
        </p:spPr>
      </p:pic>
      <p:pic>
        <p:nvPicPr>
          <p:cNvPr id="9" name="Picture 8">
            <a:extLst>
              <a:ext uri="{FF2B5EF4-FFF2-40B4-BE49-F238E27FC236}">
                <a16:creationId xmlns:a16="http://schemas.microsoft.com/office/drawing/2014/main" id="{F0F77083-2A5B-0FAD-BD2F-C34B178C93D7}"/>
              </a:ext>
            </a:extLst>
          </p:cNvPr>
          <p:cNvPicPr>
            <a:picLocks noChangeAspect="1"/>
          </p:cNvPicPr>
          <p:nvPr/>
        </p:nvPicPr>
        <p:blipFill>
          <a:blip r:embed="rId4"/>
          <a:stretch>
            <a:fillRect/>
          </a:stretch>
        </p:blipFill>
        <p:spPr>
          <a:xfrm>
            <a:off x="685800" y="5192532"/>
            <a:ext cx="7772400" cy="684740"/>
          </a:xfrm>
          <a:prstGeom prst="rect">
            <a:avLst/>
          </a:prstGeom>
        </p:spPr>
      </p:pic>
    </p:spTree>
    <p:extLst>
      <p:ext uri="{BB962C8B-B14F-4D97-AF65-F5344CB8AC3E}">
        <p14:creationId xmlns:p14="http://schemas.microsoft.com/office/powerpoint/2010/main" val="1811702608"/>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6029-0F02-14FA-F155-D29E5D717DEE}"/>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2A15146F-2BAE-1FAC-9B9A-CC12D9AD2F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ADF8C77-B234-F763-749D-27BAFA6F5746}"/>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168</a:t>
            </a:fld>
            <a:endParaRPr lang="en-US">
              <a:solidFill>
                <a:srgbClr val="000000"/>
              </a:solidFill>
            </a:endParaRPr>
          </a:p>
        </p:txBody>
      </p:sp>
      <p:pic>
        <p:nvPicPr>
          <p:cNvPr id="5" name="Picture 4">
            <a:extLst>
              <a:ext uri="{FF2B5EF4-FFF2-40B4-BE49-F238E27FC236}">
                <a16:creationId xmlns:a16="http://schemas.microsoft.com/office/drawing/2014/main" id="{5B41ABF5-42E5-0E8C-6368-037F22ADB9DD}"/>
              </a:ext>
            </a:extLst>
          </p:cNvPr>
          <p:cNvPicPr>
            <a:picLocks noChangeAspect="1"/>
          </p:cNvPicPr>
          <p:nvPr/>
        </p:nvPicPr>
        <p:blipFill>
          <a:blip r:embed="rId2"/>
          <a:stretch>
            <a:fillRect/>
          </a:stretch>
        </p:blipFill>
        <p:spPr>
          <a:xfrm>
            <a:off x="517204" y="3504164"/>
            <a:ext cx="7943228" cy="1220980"/>
          </a:xfrm>
          <a:prstGeom prst="rect">
            <a:avLst/>
          </a:prstGeom>
        </p:spPr>
      </p:pic>
      <p:pic>
        <p:nvPicPr>
          <p:cNvPr id="6" name="Picture 5">
            <a:extLst>
              <a:ext uri="{FF2B5EF4-FFF2-40B4-BE49-F238E27FC236}">
                <a16:creationId xmlns:a16="http://schemas.microsoft.com/office/drawing/2014/main" id="{CB3BC4B9-EA7D-0CAC-F0BE-891591899632}"/>
              </a:ext>
            </a:extLst>
          </p:cNvPr>
          <p:cNvPicPr>
            <a:picLocks noChangeAspect="1"/>
          </p:cNvPicPr>
          <p:nvPr/>
        </p:nvPicPr>
        <p:blipFill>
          <a:blip r:embed="rId3"/>
          <a:stretch>
            <a:fillRect/>
          </a:stretch>
        </p:blipFill>
        <p:spPr>
          <a:xfrm>
            <a:off x="2411760" y="970041"/>
            <a:ext cx="3744416" cy="2386951"/>
          </a:xfrm>
          <a:prstGeom prst="rect">
            <a:avLst/>
          </a:prstGeom>
        </p:spPr>
      </p:pic>
      <p:pic>
        <p:nvPicPr>
          <p:cNvPr id="7" name="Picture 6">
            <a:extLst>
              <a:ext uri="{FF2B5EF4-FFF2-40B4-BE49-F238E27FC236}">
                <a16:creationId xmlns:a16="http://schemas.microsoft.com/office/drawing/2014/main" id="{066D7462-6F9A-6237-104E-A67079E91C01}"/>
              </a:ext>
            </a:extLst>
          </p:cNvPr>
          <p:cNvPicPr>
            <a:picLocks noChangeAspect="1"/>
          </p:cNvPicPr>
          <p:nvPr/>
        </p:nvPicPr>
        <p:blipFill>
          <a:blip r:embed="rId4"/>
          <a:stretch>
            <a:fillRect/>
          </a:stretch>
        </p:blipFill>
        <p:spPr>
          <a:xfrm>
            <a:off x="589212" y="4935451"/>
            <a:ext cx="7943228" cy="1510332"/>
          </a:xfrm>
          <a:prstGeom prst="rect">
            <a:avLst/>
          </a:prstGeom>
        </p:spPr>
      </p:pic>
    </p:spTree>
    <p:extLst>
      <p:ext uri="{BB962C8B-B14F-4D97-AF65-F5344CB8AC3E}">
        <p14:creationId xmlns:p14="http://schemas.microsoft.com/office/powerpoint/2010/main" val="3046165776"/>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p:txBody>
          <a:bodyPr/>
          <a:lstStyle/>
          <a:p>
            <a:r>
              <a:rPr lang="en-US" b="1" dirty="0">
                <a:solidFill>
                  <a:srgbClr val="0432FF"/>
                </a:solidFill>
              </a:rPr>
              <a:t>To appear at MICRO 2022</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2772886-797E-1DFE-1F59-19128DD4C7A4}"/>
              </a:ext>
            </a:extLst>
          </p:cNvPr>
          <p:cNvPicPr>
            <a:picLocks noChangeAspect="1"/>
          </p:cNvPicPr>
          <p:nvPr/>
        </p:nvPicPr>
        <p:blipFill>
          <a:blip r:embed="rId2"/>
          <a:stretch>
            <a:fillRect/>
          </a:stretch>
        </p:blipFill>
        <p:spPr>
          <a:xfrm>
            <a:off x="110292" y="2780928"/>
            <a:ext cx="8998212" cy="1872208"/>
          </a:xfrm>
          <a:prstGeom prst="rect">
            <a:avLst/>
          </a:prstGeom>
        </p:spPr>
      </p:pic>
    </p:spTree>
    <p:extLst>
      <p:ext uri="{BB962C8B-B14F-4D97-AF65-F5344CB8AC3E}">
        <p14:creationId xmlns:p14="http://schemas.microsoft.com/office/powerpoint/2010/main" val="4183199076"/>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(IX)</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419829497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4AC-67BE-C422-6CF1-C1C178E7DB8E}"/>
              </a:ext>
            </a:extLst>
          </p:cNvPr>
          <p:cNvSpPr>
            <a:spLocks noGrp="1"/>
          </p:cNvSpPr>
          <p:nvPr>
            <p:ph type="title"/>
          </p:nvPr>
        </p:nvSpPr>
        <p:spPr/>
        <p:txBody>
          <a:bodyPr>
            <a:normAutofit/>
          </a:bodyPr>
          <a:lstStyle/>
          <a:p>
            <a:r>
              <a:rPr lang="en-US" dirty="0"/>
              <a:t>Self-Managing DRAM: Overview</a:t>
            </a:r>
            <a:endParaRPr lang="en-CH" dirty="0"/>
          </a:p>
        </p:txBody>
      </p:sp>
      <p:sp>
        <p:nvSpPr>
          <p:cNvPr id="4" name="Content Placeholder 2">
            <a:extLst>
              <a:ext uri="{FF2B5EF4-FFF2-40B4-BE49-F238E27FC236}">
                <a16:creationId xmlns:a16="http://schemas.microsoft.com/office/drawing/2014/main" id="{97B81E0B-3AF5-96F9-5436-973E5C6DAB05}"/>
              </a:ext>
            </a:extLst>
          </p:cNvPr>
          <p:cNvSpPr txBox="1">
            <a:spLocks/>
          </p:cNvSpPr>
          <p:nvPr/>
        </p:nvSpPr>
        <p:spPr>
          <a:xfrm>
            <a:off x="0" y="1260748"/>
            <a:ext cx="9143999" cy="80010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3600" b="1" dirty="0">
                <a:solidFill>
                  <a:prstClr val="black"/>
                </a:solidFill>
                <a:latin typeface="Cambria"/>
              </a:rPr>
              <a:t>Self-Managing DRAM (SMD)</a:t>
            </a:r>
            <a:endParaRPr lang="en-US" sz="2400" b="1" dirty="0">
              <a:solidFill>
                <a:prstClr val="black"/>
              </a:solidFill>
              <a:latin typeface="Cambria"/>
            </a:endParaRPr>
          </a:p>
          <a:p>
            <a:pPr marL="0" indent="0" algn="ctr" defTabSz="685800">
              <a:spcBef>
                <a:spcPts val="750"/>
              </a:spcBef>
              <a:buNone/>
            </a:pPr>
            <a:r>
              <a:rPr lang="en-US" sz="2400" dirty="0">
                <a:solidFill>
                  <a:prstClr val="black"/>
                </a:solidFill>
                <a:latin typeface="Cambria"/>
              </a:rPr>
              <a:t>enables autonomous in-DRAM maintenance operations</a:t>
            </a:r>
            <a:endParaRPr lang="en-CH" sz="2400" dirty="0">
              <a:solidFill>
                <a:prstClr val="black"/>
              </a:solidFill>
              <a:latin typeface="Cambria"/>
            </a:endParaRPr>
          </a:p>
        </p:txBody>
      </p:sp>
      <p:grpSp>
        <p:nvGrpSpPr>
          <p:cNvPr id="16" name="Group 15">
            <a:extLst>
              <a:ext uri="{FF2B5EF4-FFF2-40B4-BE49-F238E27FC236}">
                <a16:creationId xmlns:a16="http://schemas.microsoft.com/office/drawing/2014/main" id="{E97AF66D-D877-F91C-3B20-9A1A246FE891}"/>
              </a:ext>
            </a:extLst>
          </p:cNvPr>
          <p:cNvGrpSpPr/>
          <p:nvPr/>
        </p:nvGrpSpPr>
        <p:grpSpPr>
          <a:xfrm>
            <a:off x="3323484" y="4480118"/>
            <a:ext cx="2762990" cy="533058"/>
            <a:chOff x="4431312" y="4642761"/>
            <a:chExt cx="3683987" cy="710744"/>
          </a:xfrm>
        </p:grpSpPr>
        <p:sp>
          <p:nvSpPr>
            <p:cNvPr id="26" name="TextBox 25">
              <a:extLst>
                <a:ext uri="{FF2B5EF4-FFF2-40B4-BE49-F238E27FC236}">
                  <a16:creationId xmlns:a16="http://schemas.microsoft.com/office/drawing/2014/main" id="{2E2778F5-7BDE-16D6-623C-E0DB50D5CDA2}"/>
                </a:ext>
              </a:extLst>
            </p:cNvPr>
            <p:cNvSpPr txBox="1"/>
            <p:nvPr/>
          </p:nvSpPr>
          <p:spPr>
            <a:xfrm>
              <a:off x="5501448" y="4953395"/>
              <a:ext cx="1676400" cy="400110"/>
            </a:xfrm>
            <a:prstGeom prst="rect">
              <a:avLst/>
            </a:prstGeom>
            <a:noFill/>
          </p:spPr>
          <p:txBody>
            <a:bodyPr wrap="square" rtlCol="0">
              <a:spAutoFit/>
            </a:bodyPr>
            <a:lstStyle/>
            <a:p>
              <a:pPr defTabSz="685800"/>
              <a:r>
                <a:rPr lang="en-US" sz="1350" dirty="0">
                  <a:solidFill>
                    <a:srgbClr val="0070C0"/>
                  </a:solidFill>
                  <a:latin typeface="Cambria"/>
                </a:rPr>
                <a:t>ACT_NACK pin</a:t>
              </a:r>
              <a:endParaRPr lang="en-CH" sz="1350" dirty="0">
                <a:solidFill>
                  <a:srgbClr val="0070C0"/>
                </a:solidFill>
                <a:latin typeface="Cambria"/>
              </a:endParaRPr>
            </a:p>
          </p:txBody>
        </p:sp>
        <p:cxnSp>
          <p:nvCxnSpPr>
            <p:cNvPr id="41" name="Connector: Elbow 40">
              <a:extLst>
                <a:ext uri="{FF2B5EF4-FFF2-40B4-BE49-F238E27FC236}">
                  <a16:creationId xmlns:a16="http://schemas.microsoft.com/office/drawing/2014/main" id="{BBD8AFCC-E35E-6F3C-BA14-E034E7A3FAE1}"/>
                </a:ext>
              </a:extLst>
            </p:cNvPr>
            <p:cNvCxnSpPr>
              <a:stCxn id="8" idx="2"/>
              <a:endCxn id="6" idx="2"/>
            </p:cNvCxnSpPr>
            <p:nvPr/>
          </p:nvCxnSpPr>
          <p:spPr>
            <a:xfrm rot="5400000" flipH="1">
              <a:off x="6216156" y="2857917"/>
              <a:ext cx="114300" cy="3683987"/>
            </a:xfrm>
            <a:prstGeom prst="bentConnector3">
              <a:avLst>
                <a:gd name="adj1" fmla="val -266667"/>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85913A1-25DC-B674-02B7-E3E60303C213}"/>
              </a:ext>
            </a:extLst>
          </p:cNvPr>
          <p:cNvGrpSpPr/>
          <p:nvPr/>
        </p:nvGrpSpPr>
        <p:grpSpPr>
          <a:xfrm>
            <a:off x="2694835" y="3765741"/>
            <a:ext cx="3934565" cy="823181"/>
            <a:chOff x="3593113" y="3690261"/>
            <a:chExt cx="5246087" cy="1097575"/>
          </a:xfrm>
        </p:grpSpPr>
        <p:sp>
          <p:nvSpPr>
            <p:cNvPr id="6" name="Rounded Rectangle 7">
              <a:extLst>
                <a:ext uri="{FF2B5EF4-FFF2-40B4-BE49-F238E27FC236}">
                  <a16:creationId xmlns:a16="http://schemas.microsoft.com/office/drawing/2014/main" id="{85F2DAB4-3561-F556-EB2E-521228A98B5E}"/>
                </a:ext>
              </a:extLst>
            </p:cNvPr>
            <p:cNvSpPr/>
            <p:nvPr/>
          </p:nvSpPr>
          <p:spPr bwMode="auto">
            <a:xfrm>
              <a:off x="3593113" y="3918860"/>
              <a:ext cx="1676400" cy="723900"/>
            </a:xfrm>
            <a:prstGeom prst="roundRect">
              <a:avLst/>
            </a:prstGeom>
            <a:solidFill>
              <a:srgbClr val="EEA0A2"/>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Memory Controller</a:t>
              </a:r>
            </a:p>
          </p:txBody>
        </p:sp>
        <p:sp>
          <p:nvSpPr>
            <p:cNvPr id="8" name="Rounded Rectangle 7">
              <a:extLst>
                <a:ext uri="{FF2B5EF4-FFF2-40B4-BE49-F238E27FC236}">
                  <a16:creationId xmlns:a16="http://schemas.microsoft.com/office/drawing/2014/main" id="{BBF704FE-E0C6-F07F-4D61-01D9D861AC64}"/>
                </a:ext>
              </a:extLst>
            </p:cNvPr>
            <p:cNvSpPr/>
            <p:nvPr/>
          </p:nvSpPr>
          <p:spPr bwMode="auto">
            <a:xfrm>
              <a:off x="7391400" y="3690261"/>
              <a:ext cx="1447800" cy="1066799"/>
            </a:xfrm>
            <a:prstGeom prst="round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DRAM</a:t>
              </a:r>
              <a:br>
                <a:rPr lang="en-US" b="1" dirty="0">
                  <a:solidFill>
                    <a:prstClr val="black"/>
                  </a:solidFill>
                  <a:latin typeface="Cambria"/>
                </a:rPr>
              </a:br>
              <a:r>
                <a:rPr lang="en-US" b="1" dirty="0">
                  <a:solidFill>
                    <a:prstClr val="black"/>
                  </a:solidFill>
                  <a:latin typeface="Cambria"/>
                </a:rPr>
                <a:t>Chip</a:t>
              </a:r>
            </a:p>
          </p:txBody>
        </p:sp>
        <p:cxnSp>
          <p:nvCxnSpPr>
            <p:cNvPr id="18" name="Straight Arrow Connector 17">
              <a:extLst>
                <a:ext uri="{FF2B5EF4-FFF2-40B4-BE49-F238E27FC236}">
                  <a16:creationId xmlns:a16="http://schemas.microsoft.com/office/drawing/2014/main" id="{3C3409F8-6494-A9B8-A389-84B2B390D6B4}"/>
                </a:ext>
              </a:extLst>
            </p:cNvPr>
            <p:cNvCxnSpPr>
              <a:cxnSpLocks/>
            </p:cNvCxnSpPr>
            <p:nvPr/>
          </p:nvCxnSpPr>
          <p:spPr>
            <a:xfrm>
              <a:off x="5306737" y="4142018"/>
              <a:ext cx="2059539" cy="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1E902BE-725E-D3B8-4AB6-6DC292127E9F}"/>
                </a:ext>
              </a:extLst>
            </p:cNvPr>
            <p:cNvSpPr txBox="1"/>
            <p:nvPr/>
          </p:nvSpPr>
          <p:spPr>
            <a:xfrm>
              <a:off x="5498305" y="3778128"/>
              <a:ext cx="1676400" cy="400109"/>
            </a:xfrm>
            <a:prstGeom prst="rect">
              <a:avLst/>
            </a:prstGeom>
            <a:noFill/>
          </p:spPr>
          <p:txBody>
            <a:bodyPr wrap="square" rtlCol="0">
              <a:spAutoFit/>
            </a:bodyPr>
            <a:lstStyle/>
            <a:p>
              <a:pPr defTabSz="685800"/>
              <a:r>
                <a:rPr lang="en-US" sz="1350" dirty="0">
                  <a:solidFill>
                    <a:prstClr val="black">
                      <a:lumMod val="75000"/>
                      <a:lumOff val="25000"/>
                    </a:prstClr>
                  </a:solidFill>
                  <a:latin typeface="Cambria"/>
                </a:rPr>
                <a:t>command bus</a:t>
              </a:r>
              <a:endParaRPr lang="en-CH" sz="1350" dirty="0">
                <a:solidFill>
                  <a:prstClr val="black">
                    <a:lumMod val="75000"/>
                    <a:lumOff val="25000"/>
                  </a:prstClr>
                </a:solidFill>
                <a:latin typeface="Cambria"/>
              </a:endParaRPr>
            </a:p>
          </p:txBody>
        </p:sp>
        <p:cxnSp>
          <p:nvCxnSpPr>
            <p:cNvPr id="38" name="Straight Arrow Connector 37">
              <a:extLst>
                <a:ext uri="{FF2B5EF4-FFF2-40B4-BE49-F238E27FC236}">
                  <a16:creationId xmlns:a16="http://schemas.microsoft.com/office/drawing/2014/main" id="{20AEB7FB-E443-F896-7E01-033917C99CC8}"/>
                </a:ext>
              </a:extLst>
            </p:cNvPr>
            <p:cNvCxnSpPr>
              <a:cxnSpLocks/>
            </p:cNvCxnSpPr>
            <p:nvPr/>
          </p:nvCxnSpPr>
          <p:spPr>
            <a:xfrm>
              <a:off x="5304059" y="4428837"/>
              <a:ext cx="205953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131375A-CDE6-9C01-5D25-C4A8DBD284CB}"/>
                </a:ext>
              </a:extLst>
            </p:cNvPr>
            <p:cNvSpPr txBox="1"/>
            <p:nvPr/>
          </p:nvSpPr>
          <p:spPr>
            <a:xfrm>
              <a:off x="5486208" y="4387727"/>
              <a:ext cx="1676400" cy="400109"/>
            </a:xfrm>
            <a:prstGeom prst="rect">
              <a:avLst/>
            </a:prstGeom>
            <a:noFill/>
          </p:spPr>
          <p:txBody>
            <a:bodyPr wrap="square" rtlCol="0">
              <a:spAutoFit/>
            </a:bodyPr>
            <a:lstStyle/>
            <a:p>
              <a:pPr algn="ctr" defTabSz="685800"/>
              <a:r>
                <a:rPr lang="en-US" sz="1350" dirty="0">
                  <a:solidFill>
                    <a:prstClr val="black"/>
                  </a:solidFill>
                  <a:latin typeface="Cambria"/>
                </a:rPr>
                <a:t>data bus</a:t>
              </a:r>
              <a:endParaRPr lang="en-CH" sz="1350" dirty="0">
                <a:solidFill>
                  <a:prstClr val="black"/>
                </a:solidFill>
                <a:latin typeface="Cambria"/>
              </a:endParaRPr>
            </a:p>
          </p:txBody>
        </p:sp>
        <p:cxnSp>
          <p:nvCxnSpPr>
            <p:cNvPr id="43" name="Straight Connector 42">
              <a:extLst>
                <a:ext uri="{FF2B5EF4-FFF2-40B4-BE49-F238E27FC236}">
                  <a16:creationId xmlns:a16="http://schemas.microsoft.com/office/drawing/2014/main" id="{CC8B1AE1-CA61-A3C5-D9E4-CF35E4486546}"/>
                </a:ext>
              </a:extLst>
            </p:cNvPr>
            <p:cNvCxnSpPr>
              <a:cxnSpLocks/>
            </p:cNvCxnSpPr>
            <p:nvPr/>
          </p:nvCxnSpPr>
          <p:spPr>
            <a:xfrm flipV="1">
              <a:off x="6182819" y="4102950"/>
              <a:ext cx="108759" cy="89023"/>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EA65F7F-360C-D86A-8261-F75C79F26390}"/>
                </a:ext>
              </a:extLst>
            </p:cNvPr>
            <p:cNvCxnSpPr>
              <a:cxnSpLocks/>
            </p:cNvCxnSpPr>
            <p:nvPr/>
          </p:nvCxnSpPr>
          <p:spPr>
            <a:xfrm flipV="1">
              <a:off x="6182819" y="4381216"/>
              <a:ext cx="108759" cy="890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Diagonal Corners Snipped 4">
            <a:extLst>
              <a:ext uri="{FF2B5EF4-FFF2-40B4-BE49-F238E27FC236}">
                <a16:creationId xmlns:a16="http://schemas.microsoft.com/office/drawing/2014/main" id="{537B13AC-CA46-2719-1485-86318C30AAC2}"/>
              </a:ext>
            </a:extLst>
          </p:cNvPr>
          <p:cNvSpPr/>
          <p:nvPr/>
        </p:nvSpPr>
        <p:spPr>
          <a:xfrm>
            <a:off x="400053" y="5439374"/>
            <a:ext cx="8303080" cy="725930"/>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250" dirty="0">
                <a:solidFill>
                  <a:prstClr val="black"/>
                </a:solidFill>
                <a:latin typeface="Cambria"/>
              </a:rPr>
              <a:t>Leveraging the ability to </a:t>
            </a:r>
            <a:r>
              <a:rPr lang="en-US" sz="2250" i="1" dirty="0">
                <a:solidFill>
                  <a:prstClr val="black"/>
                </a:solidFill>
                <a:latin typeface="Cambria"/>
              </a:rPr>
              <a:t>reject an ACT</a:t>
            </a:r>
            <a:r>
              <a:rPr lang="en-US" sz="2250" b="1" dirty="0">
                <a:solidFill>
                  <a:prstClr val="black"/>
                </a:solidFill>
                <a:latin typeface="Cambria"/>
              </a:rPr>
              <a:t>, </a:t>
            </a:r>
            <a:r>
              <a:rPr lang="en-US" sz="2250" dirty="0">
                <a:solidFill>
                  <a:prstClr val="black"/>
                </a:solidFill>
                <a:latin typeface="Cambria"/>
              </a:rPr>
              <a:t>a</a:t>
            </a:r>
            <a:r>
              <a:rPr lang="en-US" sz="2250" dirty="0">
                <a:solidFill>
                  <a:prstClr val="white"/>
                </a:solidFill>
                <a:latin typeface="Cambria"/>
              </a:rPr>
              <a:t> </a:t>
            </a:r>
            <a:r>
              <a:rPr lang="en-US" sz="2250" dirty="0">
                <a:solidFill>
                  <a:srgbClr val="5B9BD5">
                    <a:lumMod val="75000"/>
                  </a:srgbClr>
                </a:solidFill>
                <a:latin typeface="Cambria"/>
              </a:rPr>
              <a:t>maintenance operation</a:t>
            </a:r>
            <a:r>
              <a:rPr lang="en-US" sz="2250" dirty="0">
                <a:solidFill>
                  <a:prstClr val="white"/>
                </a:solidFill>
                <a:latin typeface="Cambria"/>
              </a:rPr>
              <a:t> </a:t>
            </a:r>
            <a:br>
              <a:rPr lang="en-US" sz="2250" dirty="0">
                <a:solidFill>
                  <a:prstClr val="white"/>
                </a:solidFill>
                <a:latin typeface="Cambria"/>
              </a:rPr>
            </a:br>
            <a:r>
              <a:rPr lang="en-US" sz="2250" dirty="0">
                <a:solidFill>
                  <a:prstClr val="black"/>
                </a:solidFill>
                <a:latin typeface="Cambria"/>
              </a:rPr>
              <a:t>can be implemented </a:t>
            </a:r>
            <a:r>
              <a:rPr lang="en-US" sz="2250" i="1" dirty="0">
                <a:solidFill>
                  <a:srgbClr val="009900"/>
                </a:solidFill>
                <a:latin typeface="Cambria"/>
              </a:rPr>
              <a:t>completely</a:t>
            </a:r>
            <a:r>
              <a:rPr lang="en-US" sz="2250" dirty="0">
                <a:solidFill>
                  <a:srgbClr val="009900"/>
                </a:solidFill>
                <a:latin typeface="Cambria"/>
              </a:rPr>
              <a:t> within a DRAM chip</a:t>
            </a:r>
          </a:p>
        </p:txBody>
      </p:sp>
      <p:grpSp>
        <p:nvGrpSpPr>
          <p:cNvPr id="14" name="Group 13">
            <a:extLst>
              <a:ext uri="{FF2B5EF4-FFF2-40B4-BE49-F238E27FC236}">
                <a16:creationId xmlns:a16="http://schemas.microsoft.com/office/drawing/2014/main" id="{3D220A37-26DE-A791-55A3-65A4DCEDAFB0}"/>
              </a:ext>
            </a:extLst>
          </p:cNvPr>
          <p:cNvGrpSpPr/>
          <p:nvPr/>
        </p:nvGrpSpPr>
        <p:grpSpPr>
          <a:xfrm>
            <a:off x="24494" y="2403342"/>
            <a:ext cx="8613321" cy="1148825"/>
            <a:chOff x="32658" y="2061455"/>
            <a:chExt cx="11484428" cy="1531767"/>
          </a:xfrm>
        </p:grpSpPr>
        <p:sp>
          <p:nvSpPr>
            <p:cNvPr id="12" name="TextBox 11">
              <a:extLst>
                <a:ext uri="{FF2B5EF4-FFF2-40B4-BE49-F238E27FC236}">
                  <a16:creationId xmlns:a16="http://schemas.microsoft.com/office/drawing/2014/main" id="{5AA8AF7A-4430-3F6E-926F-48E54ABC607A}"/>
                </a:ext>
              </a:extLst>
            </p:cNvPr>
            <p:cNvSpPr txBox="1"/>
            <p:nvPr/>
          </p:nvSpPr>
          <p:spPr>
            <a:xfrm>
              <a:off x="32658" y="2061455"/>
              <a:ext cx="2286000" cy="553997"/>
            </a:xfrm>
            <a:prstGeom prst="rect">
              <a:avLst/>
            </a:prstGeom>
            <a:noFill/>
          </p:spPr>
          <p:txBody>
            <a:bodyPr wrap="square" rtlCol="0">
              <a:spAutoFit/>
            </a:bodyPr>
            <a:lstStyle/>
            <a:p>
              <a:pPr algn="ctr" defTabSz="685800"/>
              <a:r>
                <a:rPr lang="en-US" sz="2100" b="1" dirty="0">
                  <a:solidFill>
                    <a:prstClr val="black"/>
                  </a:solidFill>
                  <a:latin typeface="Cambria"/>
                </a:rPr>
                <a:t>Key Idea:</a:t>
              </a:r>
              <a:endParaRPr lang="en-CH" sz="2100" b="1" dirty="0">
                <a:solidFill>
                  <a:prstClr val="black"/>
                </a:solidFill>
                <a:latin typeface="Cambria"/>
              </a:endParaRPr>
            </a:p>
          </p:txBody>
        </p:sp>
        <p:sp>
          <p:nvSpPr>
            <p:cNvPr id="13" name="Rectangle: Diagonal Corners Snipped 12">
              <a:extLst>
                <a:ext uri="{FF2B5EF4-FFF2-40B4-BE49-F238E27FC236}">
                  <a16:creationId xmlns:a16="http://schemas.microsoft.com/office/drawing/2014/main" id="{0FBB49D4-9971-D65F-D0DD-E3218D7671CB}"/>
                </a:ext>
              </a:extLst>
            </p:cNvPr>
            <p:cNvSpPr/>
            <p:nvPr/>
          </p:nvSpPr>
          <p:spPr>
            <a:xfrm>
              <a:off x="202580" y="2566094"/>
              <a:ext cx="11314506" cy="1027128"/>
            </a:xfrm>
            <a:prstGeom prst="snip2DiagRect">
              <a:avLst>
                <a:gd name="adj1" fmla="val 0"/>
                <a:gd name="adj2" fmla="val 34544"/>
              </a:avLst>
            </a:prstGeom>
            <a:solidFill>
              <a:schemeClr val="accent6">
                <a:lumMod val="20000"/>
                <a:lumOff val="80000"/>
              </a:schemeClr>
            </a:solidFill>
            <a:ln w="47625" cap="flat" cmpd="thinThick">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100" dirty="0">
                  <a:solidFill>
                    <a:prstClr val="black"/>
                  </a:solidFill>
                  <a:latin typeface="Cambria"/>
                </a:rPr>
                <a:t> Prevent the memory controller from accessing DRAM regions that are</a:t>
              </a:r>
              <a:br>
                <a:rPr lang="en-US" sz="2100" dirty="0">
                  <a:solidFill>
                    <a:prstClr val="black"/>
                  </a:solidFill>
                  <a:latin typeface="Cambria"/>
                </a:rPr>
              </a:br>
              <a:r>
                <a:rPr lang="en-US" sz="2100" i="1" dirty="0">
                  <a:solidFill>
                    <a:prstClr val="black"/>
                  </a:solidFill>
                  <a:latin typeface="Cambria"/>
                </a:rPr>
                <a:t>under maintenance</a:t>
              </a:r>
              <a:r>
                <a:rPr lang="en-US" sz="2100" dirty="0">
                  <a:solidFill>
                    <a:prstClr val="black"/>
                  </a:solidFill>
                  <a:latin typeface="Cambria"/>
                </a:rPr>
                <a:t> by </a:t>
              </a:r>
              <a:r>
                <a:rPr lang="en-US" sz="2100" dirty="0">
                  <a:solidFill>
                    <a:srgbClr val="C00000"/>
                  </a:solidFill>
                  <a:latin typeface="Cambria"/>
                </a:rPr>
                <a:t>rejecting</a:t>
              </a:r>
              <a:r>
                <a:rPr lang="en-US" sz="2100" dirty="0">
                  <a:solidFill>
                    <a:prstClr val="black"/>
                  </a:solidFill>
                  <a:latin typeface="Cambria"/>
                </a:rPr>
                <a:t> row activation (</a:t>
              </a:r>
              <a:r>
                <a:rPr lang="en-US" sz="2100" dirty="0">
                  <a:solidFill>
                    <a:srgbClr val="0070C0"/>
                  </a:solidFill>
                  <a:latin typeface="Cambria"/>
                </a:rPr>
                <a:t>ACT</a:t>
              </a:r>
              <a:r>
                <a:rPr lang="en-US" sz="2100" dirty="0">
                  <a:solidFill>
                    <a:prstClr val="black"/>
                  </a:solidFill>
                  <a:latin typeface="Cambria"/>
                </a:rPr>
                <a:t>) commands</a:t>
              </a:r>
              <a:endParaRPr lang="en-CH" sz="2100" dirty="0">
                <a:solidFill>
                  <a:prstClr val="black"/>
                </a:solidFill>
                <a:latin typeface="Cambria"/>
              </a:endParaRPr>
            </a:p>
          </p:txBody>
        </p:sp>
      </p:grpSp>
    </p:spTree>
    <p:extLst>
      <p:ext uri="{BB962C8B-B14F-4D97-AF65-F5344CB8AC3E}">
        <p14:creationId xmlns:p14="http://schemas.microsoft.com/office/powerpoint/2010/main" val="142448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9DCDE97-02FB-9FDB-01AC-416810C4F947}"/>
              </a:ext>
            </a:extLst>
          </p:cNvPr>
          <p:cNvSpPr/>
          <p:nvPr/>
        </p:nvSpPr>
        <p:spPr>
          <a:xfrm>
            <a:off x="0" y="4967565"/>
            <a:ext cx="9144000" cy="614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2" name="Rectangle 11">
            <a:extLst>
              <a:ext uri="{FF2B5EF4-FFF2-40B4-BE49-F238E27FC236}">
                <a16:creationId xmlns:a16="http://schemas.microsoft.com/office/drawing/2014/main" id="{E5B29132-A5F7-3214-35B5-29B8513F6C12}"/>
              </a:ext>
            </a:extLst>
          </p:cNvPr>
          <p:cNvSpPr/>
          <p:nvPr/>
        </p:nvSpPr>
        <p:spPr>
          <a:xfrm>
            <a:off x="1" y="2991954"/>
            <a:ext cx="9144000" cy="156371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1" name="Rectangle 10">
            <a:extLst>
              <a:ext uri="{FF2B5EF4-FFF2-40B4-BE49-F238E27FC236}">
                <a16:creationId xmlns:a16="http://schemas.microsoft.com/office/drawing/2014/main" id="{5BEE0D95-A0B0-CF92-36C5-08CDAC191446}"/>
              </a:ext>
            </a:extLst>
          </p:cNvPr>
          <p:cNvSpPr/>
          <p:nvPr/>
        </p:nvSpPr>
        <p:spPr>
          <a:xfrm>
            <a:off x="1" y="1196752"/>
            <a:ext cx="9144000" cy="14004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2" name="Title 1">
            <a:extLst>
              <a:ext uri="{FF2B5EF4-FFF2-40B4-BE49-F238E27FC236}">
                <a16:creationId xmlns:a16="http://schemas.microsoft.com/office/drawing/2014/main" id="{2D9CE1CA-6019-1134-3F74-2E75551AEE17}"/>
              </a:ext>
            </a:extLst>
          </p:cNvPr>
          <p:cNvSpPr>
            <a:spLocks noGrp="1"/>
          </p:cNvSpPr>
          <p:nvPr>
            <p:ph type="title"/>
          </p:nvPr>
        </p:nvSpPr>
        <p:spPr/>
        <p:txBody>
          <a:bodyPr>
            <a:normAutofit/>
          </a:bodyPr>
          <a:lstStyle/>
          <a:p>
            <a:r>
              <a:rPr lang="en-US" dirty="0"/>
              <a:t>SMD-Based Maintenance Mechanisms</a:t>
            </a:r>
            <a:endParaRPr lang="en-CH" dirty="0"/>
          </a:p>
        </p:txBody>
      </p:sp>
      <p:sp>
        <p:nvSpPr>
          <p:cNvPr id="4" name="TextBox 3">
            <a:extLst>
              <a:ext uri="{FF2B5EF4-FFF2-40B4-BE49-F238E27FC236}">
                <a16:creationId xmlns:a16="http://schemas.microsoft.com/office/drawing/2014/main" id="{090BD27F-CFBF-995B-743A-436B90B04D8D}"/>
              </a:ext>
            </a:extLst>
          </p:cNvPr>
          <p:cNvSpPr txBox="1"/>
          <p:nvPr/>
        </p:nvSpPr>
        <p:spPr>
          <a:xfrm>
            <a:off x="-7765" y="1549509"/>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DRAM </a:t>
            </a:r>
          </a:p>
          <a:p>
            <a:pPr algn="ctr" defTabSz="685800">
              <a:lnSpc>
                <a:spcPts val="1800"/>
              </a:lnSpc>
            </a:pPr>
            <a:r>
              <a:rPr lang="en-US" sz="2100" b="1" dirty="0">
                <a:solidFill>
                  <a:prstClr val="black"/>
                </a:solidFill>
                <a:latin typeface="Cambria"/>
              </a:rPr>
              <a:t>Refresh</a:t>
            </a:r>
            <a:endParaRPr lang="en-CH" sz="2100" b="1" dirty="0">
              <a:solidFill>
                <a:prstClr val="black"/>
              </a:solidFill>
              <a:latin typeface="Cambria"/>
            </a:endParaRPr>
          </a:p>
        </p:txBody>
      </p:sp>
      <p:sp>
        <p:nvSpPr>
          <p:cNvPr id="5" name="TextBox 4">
            <a:extLst>
              <a:ext uri="{FF2B5EF4-FFF2-40B4-BE49-F238E27FC236}">
                <a16:creationId xmlns:a16="http://schemas.microsoft.com/office/drawing/2014/main" id="{4CE70165-AFA9-C1C5-E711-6C87CEC70685}"/>
              </a:ext>
            </a:extLst>
          </p:cNvPr>
          <p:cNvSpPr txBox="1"/>
          <p:nvPr/>
        </p:nvSpPr>
        <p:spPr>
          <a:xfrm>
            <a:off x="-7763" y="3470051"/>
            <a:ext cx="182890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RowHammer Protection</a:t>
            </a:r>
            <a:endParaRPr lang="en-CH" sz="2100" b="1" dirty="0">
              <a:solidFill>
                <a:prstClr val="black"/>
              </a:solidFill>
              <a:latin typeface="Cambria"/>
            </a:endParaRPr>
          </a:p>
        </p:txBody>
      </p:sp>
      <p:sp>
        <p:nvSpPr>
          <p:cNvPr id="6" name="TextBox 5">
            <a:extLst>
              <a:ext uri="{FF2B5EF4-FFF2-40B4-BE49-F238E27FC236}">
                <a16:creationId xmlns:a16="http://schemas.microsoft.com/office/drawing/2014/main" id="{70F551A5-8FEA-CBB9-B287-B3C6423881E8}"/>
              </a:ext>
            </a:extLst>
          </p:cNvPr>
          <p:cNvSpPr txBox="1"/>
          <p:nvPr/>
        </p:nvSpPr>
        <p:spPr>
          <a:xfrm>
            <a:off x="-7764" y="5041544"/>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Memory </a:t>
            </a:r>
            <a:br>
              <a:rPr lang="en-US" sz="2100" b="1" dirty="0">
                <a:solidFill>
                  <a:prstClr val="black"/>
                </a:solidFill>
                <a:latin typeface="Cambria"/>
              </a:rPr>
            </a:br>
            <a:r>
              <a:rPr lang="en-US" sz="2100" b="1" dirty="0">
                <a:solidFill>
                  <a:prstClr val="black"/>
                </a:solidFill>
                <a:latin typeface="Cambria"/>
              </a:rPr>
              <a:t>Scrubbing</a:t>
            </a:r>
            <a:endParaRPr lang="en-CH" sz="2100" b="1" dirty="0">
              <a:solidFill>
                <a:prstClr val="black"/>
              </a:solidFill>
              <a:latin typeface="Cambria"/>
            </a:endParaRPr>
          </a:p>
        </p:txBody>
      </p:sp>
      <p:sp>
        <p:nvSpPr>
          <p:cNvPr id="7" name="TextBox 6">
            <a:extLst>
              <a:ext uri="{FF2B5EF4-FFF2-40B4-BE49-F238E27FC236}">
                <a16:creationId xmlns:a16="http://schemas.microsoft.com/office/drawing/2014/main" id="{A32ACD8E-1C7C-6915-B72C-DFDFC830BE93}"/>
              </a:ext>
            </a:extLst>
          </p:cNvPr>
          <p:cNvSpPr txBox="1"/>
          <p:nvPr/>
        </p:nvSpPr>
        <p:spPr>
          <a:xfrm>
            <a:off x="2261508" y="1203260"/>
            <a:ext cx="2732995"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Fixed Rate (SMD-FR)</a:t>
            </a:r>
            <a:endParaRPr lang="en-CH" b="1" dirty="0">
              <a:solidFill>
                <a:srgbClr val="70AD47">
                  <a:lumMod val="50000"/>
                </a:srgbClr>
              </a:solidFill>
              <a:latin typeface="Cambria"/>
            </a:endParaRPr>
          </a:p>
        </p:txBody>
      </p:sp>
      <p:sp>
        <p:nvSpPr>
          <p:cNvPr id="8" name="TextBox 7">
            <a:extLst>
              <a:ext uri="{FF2B5EF4-FFF2-40B4-BE49-F238E27FC236}">
                <a16:creationId xmlns:a16="http://schemas.microsoft.com/office/drawing/2014/main" id="{EA0C1039-CF13-F185-6C70-CEC35F2A4D4E}"/>
              </a:ext>
            </a:extLst>
          </p:cNvPr>
          <p:cNvSpPr txBox="1"/>
          <p:nvPr/>
        </p:nvSpPr>
        <p:spPr>
          <a:xfrm>
            <a:off x="5602741" y="1203260"/>
            <a:ext cx="3131003"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Variable Rate (SMD-VR)</a:t>
            </a:r>
            <a:endParaRPr lang="en-CH" b="1" dirty="0">
              <a:solidFill>
                <a:srgbClr val="70AD47">
                  <a:lumMod val="50000"/>
                </a:srgbClr>
              </a:solidFill>
              <a:latin typeface="Cambria"/>
            </a:endParaRPr>
          </a:p>
        </p:txBody>
      </p:sp>
      <p:sp>
        <p:nvSpPr>
          <p:cNvPr id="9" name="TextBox 8">
            <a:extLst>
              <a:ext uri="{FF2B5EF4-FFF2-40B4-BE49-F238E27FC236}">
                <a16:creationId xmlns:a16="http://schemas.microsoft.com/office/drawing/2014/main" id="{51F5064C-5121-F28C-59E0-D177A0BF8742}"/>
              </a:ext>
            </a:extLst>
          </p:cNvPr>
          <p:cNvSpPr txBox="1"/>
          <p:nvPr/>
        </p:nvSpPr>
        <p:spPr>
          <a:xfrm>
            <a:off x="2261508" y="1715163"/>
            <a:ext cx="3112634" cy="553998"/>
          </a:xfrm>
          <a:prstGeom prst="rect">
            <a:avLst/>
          </a:prstGeom>
          <a:noFill/>
        </p:spPr>
        <p:txBody>
          <a:bodyPr wrap="square" rtlCol="0" anchor="ctr">
            <a:spAutoFit/>
          </a:bodyPr>
          <a:lstStyle/>
          <a:p>
            <a:pPr algn="ctr" defTabSz="685800"/>
            <a:r>
              <a:rPr lang="en-US" sz="1500" b="1" i="1" dirty="0">
                <a:solidFill>
                  <a:prstClr val="black"/>
                </a:solidFill>
                <a:latin typeface="Cambria"/>
              </a:rPr>
              <a:t>uniformly</a:t>
            </a:r>
            <a:r>
              <a:rPr lang="en-US" sz="1500" i="1" dirty="0">
                <a:solidFill>
                  <a:prstClr val="black"/>
                </a:solidFill>
                <a:latin typeface="Cambria"/>
              </a:rPr>
              <a:t> refreshes </a:t>
            </a:r>
            <a:r>
              <a:rPr lang="en-US" sz="1500" b="1" i="1" dirty="0">
                <a:solidFill>
                  <a:prstClr val="black"/>
                </a:solidFill>
                <a:latin typeface="Cambria"/>
              </a:rPr>
              <a:t>all</a:t>
            </a:r>
            <a:r>
              <a:rPr lang="en-US" sz="1500" i="1" dirty="0">
                <a:solidFill>
                  <a:prstClr val="black"/>
                </a:solidFill>
                <a:latin typeface="Cambria"/>
              </a:rPr>
              <a:t> DRAM rows with a </a:t>
            </a:r>
            <a:r>
              <a:rPr lang="en-US" sz="1500" b="1" i="1" dirty="0">
                <a:solidFill>
                  <a:prstClr val="black"/>
                </a:solidFill>
                <a:latin typeface="Cambria"/>
              </a:rPr>
              <a:t>fixed</a:t>
            </a:r>
            <a:r>
              <a:rPr lang="en-US" sz="1500" i="1" dirty="0">
                <a:solidFill>
                  <a:prstClr val="black"/>
                </a:solidFill>
                <a:latin typeface="Cambria"/>
              </a:rPr>
              <a:t> refresh period</a:t>
            </a:r>
            <a:endParaRPr lang="en-CH" sz="1500" i="1" dirty="0">
              <a:solidFill>
                <a:prstClr val="black"/>
              </a:solidFill>
              <a:latin typeface="Cambria"/>
            </a:endParaRPr>
          </a:p>
        </p:txBody>
      </p:sp>
      <p:sp>
        <p:nvSpPr>
          <p:cNvPr id="10" name="TextBox 9">
            <a:extLst>
              <a:ext uri="{FF2B5EF4-FFF2-40B4-BE49-F238E27FC236}">
                <a16:creationId xmlns:a16="http://schemas.microsoft.com/office/drawing/2014/main" id="{501D614E-6F76-E474-082D-C0EB445B424B}"/>
              </a:ext>
            </a:extLst>
          </p:cNvPr>
          <p:cNvSpPr txBox="1"/>
          <p:nvPr/>
        </p:nvSpPr>
        <p:spPr>
          <a:xfrm>
            <a:off x="5470072" y="1622116"/>
            <a:ext cx="3396343" cy="784830"/>
          </a:xfrm>
          <a:prstGeom prst="rect">
            <a:avLst/>
          </a:prstGeom>
          <a:noFill/>
        </p:spPr>
        <p:txBody>
          <a:bodyPr wrap="square" rtlCol="0">
            <a:spAutoFit/>
          </a:bodyPr>
          <a:lstStyle/>
          <a:p>
            <a:pPr algn="ctr" defTabSz="685800"/>
            <a:r>
              <a:rPr lang="en-US" sz="1500" b="1" i="1" dirty="0">
                <a:solidFill>
                  <a:prstClr val="black"/>
                </a:solidFill>
                <a:latin typeface="Cambria"/>
              </a:rPr>
              <a:t>skips</a:t>
            </a:r>
            <a:r>
              <a:rPr lang="en-US" sz="1500" i="1" dirty="0">
                <a:solidFill>
                  <a:prstClr val="black"/>
                </a:solidFill>
                <a:latin typeface="Cambria"/>
              </a:rPr>
              <a:t> refreshing rows that </a:t>
            </a:r>
            <a:br>
              <a:rPr lang="en-US" sz="1500" i="1" dirty="0">
                <a:solidFill>
                  <a:prstClr val="black"/>
                </a:solidFill>
                <a:latin typeface="Cambria"/>
              </a:rPr>
            </a:br>
            <a:r>
              <a:rPr lang="en-US" sz="1500" i="1" dirty="0">
                <a:solidFill>
                  <a:prstClr val="black"/>
                </a:solidFill>
                <a:latin typeface="Cambria"/>
              </a:rPr>
              <a:t>can </a:t>
            </a:r>
            <a:r>
              <a:rPr lang="en-US" sz="1500" b="1" i="1" dirty="0">
                <a:solidFill>
                  <a:prstClr val="black"/>
                </a:solidFill>
                <a:latin typeface="Cambria"/>
              </a:rPr>
              <a:t>retain their data for longer</a:t>
            </a:r>
            <a:r>
              <a:rPr lang="en-US" sz="1500" i="1" dirty="0">
                <a:solidFill>
                  <a:prstClr val="black"/>
                </a:solidFill>
                <a:latin typeface="Cambria"/>
              </a:rPr>
              <a:t> than </a:t>
            </a:r>
            <a:br>
              <a:rPr lang="en-US" sz="1500" i="1" dirty="0">
                <a:solidFill>
                  <a:prstClr val="black"/>
                </a:solidFill>
                <a:latin typeface="Cambria"/>
              </a:rPr>
            </a:br>
            <a:r>
              <a:rPr lang="en-US" sz="1500" i="1" dirty="0">
                <a:solidFill>
                  <a:prstClr val="black"/>
                </a:solidFill>
                <a:latin typeface="Cambria"/>
              </a:rPr>
              <a:t>the default refresh period</a:t>
            </a:r>
            <a:endParaRPr lang="en-CH" sz="1500" i="1" dirty="0">
              <a:solidFill>
                <a:prstClr val="black"/>
              </a:solidFill>
              <a:latin typeface="Cambria"/>
            </a:endParaRPr>
          </a:p>
        </p:txBody>
      </p:sp>
      <p:cxnSp>
        <p:nvCxnSpPr>
          <p:cNvPr id="15" name="Straight Connector 14">
            <a:extLst>
              <a:ext uri="{FF2B5EF4-FFF2-40B4-BE49-F238E27FC236}">
                <a16:creationId xmlns:a16="http://schemas.microsoft.com/office/drawing/2014/main" id="{DB6FC566-3F7A-DBC5-367B-BB2C5CE71515}"/>
              </a:ext>
            </a:extLst>
          </p:cNvPr>
          <p:cNvCxnSpPr/>
          <p:nvPr/>
        </p:nvCxnSpPr>
        <p:spPr>
          <a:xfrm>
            <a:off x="5390471" y="1252247"/>
            <a:ext cx="0" cy="128778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4E0176-34B1-FAD6-CCF6-83DB85605A8C}"/>
              </a:ext>
            </a:extLst>
          </p:cNvPr>
          <p:cNvCxnSpPr>
            <a:cxnSpLocks/>
          </p:cNvCxnSpPr>
          <p:nvPr/>
        </p:nvCxnSpPr>
        <p:spPr>
          <a:xfrm>
            <a:off x="5398634" y="3088272"/>
            <a:ext cx="0" cy="13775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4E2041-F257-43BD-1C39-A28641B398D8}"/>
              </a:ext>
            </a:extLst>
          </p:cNvPr>
          <p:cNvSpPr txBox="1"/>
          <p:nvPr/>
        </p:nvSpPr>
        <p:spPr>
          <a:xfrm>
            <a:off x="2261508" y="3034696"/>
            <a:ext cx="2732995" cy="646331"/>
          </a:xfrm>
          <a:prstGeom prst="rect">
            <a:avLst/>
          </a:prstGeom>
          <a:noFill/>
        </p:spPr>
        <p:txBody>
          <a:bodyPr wrap="square" rtlCol="0">
            <a:spAutoFit/>
          </a:bodyPr>
          <a:lstStyle/>
          <a:p>
            <a:pPr algn="ctr" defTabSz="685800"/>
            <a:r>
              <a:rPr lang="en-US" b="1" dirty="0">
                <a:solidFill>
                  <a:srgbClr val="C00000"/>
                </a:solidFill>
                <a:latin typeface="Cambria"/>
              </a:rPr>
              <a:t>Probabilistic (SMD-PRP)</a:t>
            </a:r>
            <a:endParaRPr lang="en-CH" b="1" dirty="0">
              <a:solidFill>
                <a:srgbClr val="C00000"/>
              </a:solidFill>
              <a:latin typeface="Cambria"/>
            </a:endParaRPr>
          </a:p>
        </p:txBody>
      </p:sp>
      <p:sp>
        <p:nvSpPr>
          <p:cNvPr id="21" name="TextBox 20">
            <a:extLst>
              <a:ext uri="{FF2B5EF4-FFF2-40B4-BE49-F238E27FC236}">
                <a16:creationId xmlns:a16="http://schemas.microsoft.com/office/drawing/2014/main" id="{B97CDD66-C423-CC0A-629E-6DA55A115303}"/>
              </a:ext>
            </a:extLst>
          </p:cNvPr>
          <p:cNvSpPr txBox="1"/>
          <p:nvPr/>
        </p:nvSpPr>
        <p:spPr>
          <a:xfrm>
            <a:off x="5702754" y="3034696"/>
            <a:ext cx="2951388" cy="369332"/>
          </a:xfrm>
          <a:prstGeom prst="rect">
            <a:avLst/>
          </a:prstGeom>
          <a:noFill/>
        </p:spPr>
        <p:txBody>
          <a:bodyPr wrap="square" rtlCol="0">
            <a:spAutoFit/>
          </a:bodyPr>
          <a:lstStyle/>
          <a:p>
            <a:pPr algn="ctr" defTabSz="685800"/>
            <a:r>
              <a:rPr lang="en-US" b="1" dirty="0">
                <a:solidFill>
                  <a:srgbClr val="C00000"/>
                </a:solidFill>
                <a:latin typeface="Cambria"/>
              </a:rPr>
              <a:t>Deterministic (SMD-DRP)</a:t>
            </a:r>
            <a:endParaRPr lang="en-CH" b="1" dirty="0">
              <a:solidFill>
                <a:srgbClr val="C00000"/>
              </a:solidFill>
              <a:latin typeface="Cambria"/>
            </a:endParaRPr>
          </a:p>
        </p:txBody>
      </p:sp>
      <p:sp>
        <p:nvSpPr>
          <p:cNvPr id="23" name="TextBox 22">
            <a:extLst>
              <a:ext uri="{FF2B5EF4-FFF2-40B4-BE49-F238E27FC236}">
                <a16:creationId xmlns:a16="http://schemas.microsoft.com/office/drawing/2014/main" id="{8AA8E988-3ED3-E4FC-CE8E-E256AB7134E3}"/>
              </a:ext>
            </a:extLst>
          </p:cNvPr>
          <p:cNvSpPr txBox="1"/>
          <p:nvPr/>
        </p:nvSpPr>
        <p:spPr>
          <a:xfrm>
            <a:off x="5636404" y="3369403"/>
            <a:ext cx="3224894" cy="1015663"/>
          </a:xfrm>
          <a:prstGeom prst="rect">
            <a:avLst/>
          </a:prstGeom>
          <a:noFill/>
        </p:spPr>
        <p:txBody>
          <a:bodyPr wrap="square" rtlCol="0" anchor="ctr">
            <a:spAutoFit/>
          </a:bodyPr>
          <a:lstStyle/>
          <a:p>
            <a:pPr algn="ctr" defTabSz="685800"/>
            <a:r>
              <a:rPr lang="en-US" sz="1500" b="1" i="1" dirty="0">
                <a:solidFill>
                  <a:prstClr val="black"/>
                </a:solidFill>
                <a:latin typeface="Cambria"/>
              </a:rPr>
              <a:t>keeps track </a:t>
            </a:r>
            <a:r>
              <a:rPr lang="en-US" sz="1500" i="1" dirty="0">
                <a:solidFill>
                  <a:prstClr val="black"/>
                </a:solidFill>
                <a:latin typeface="Cambria"/>
              </a:rPr>
              <a:t>of most </a:t>
            </a:r>
            <a:br>
              <a:rPr lang="en-US" sz="1500" i="1" dirty="0">
                <a:solidFill>
                  <a:prstClr val="black"/>
                </a:solidFill>
                <a:latin typeface="Cambria"/>
              </a:rPr>
            </a:br>
            <a:r>
              <a:rPr lang="en-US" sz="1500" b="1" i="1" dirty="0">
                <a:solidFill>
                  <a:prstClr val="black"/>
                </a:solidFill>
                <a:latin typeface="Cambria"/>
              </a:rPr>
              <a:t>frequently</a:t>
            </a:r>
            <a:r>
              <a:rPr lang="en-US" sz="1500" i="1" dirty="0">
                <a:solidFill>
                  <a:prstClr val="black"/>
                </a:solidFill>
                <a:latin typeface="Cambria"/>
              </a:rPr>
              <a:t> </a:t>
            </a:r>
            <a:r>
              <a:rPr lang="en-US" sz="1500" b="1" i="1" dirty="0">
                <a:solidFill>
                  <a:prstClr val="black"/>
                </a:solidFill>
                <a:latin typeface="Cambria"/>
              </a:rPr>
              <a:t>activated</a:t>
            </a:r>
            <a:r>
              <a:rPr lang="en-US" sz="1500" i="1" dirty="0">
                <a:solidFill>
                  <a:prstClr val="black"/>
                </a:solidFill>
                <a:latin typeface="Cambria"/>
              </a:rPr>
              <a:t> rows and </a:t>
            </a:r>
            <a:br>
              <a:rPr lang="en-US" sz="1500" i="1" dirty="0">
                <a:solidFill>
                  <a:prstClr val="black"/>
                </a:solidFill>
                <a:latin typeface="Cambria"/>
              </a:rPr>
            </a:br>
            <a:r>
              <a:rPr lang="en-US" sz="1500" i="1" dirty="0">
                <a:solidFill>
                  <a:prstClr val="black"/>
                </a:solidFill>
                <a:latin typeface="Cambria"/>
              </a:rPr>
              <a:t>performs </a:t>
            </a:r>
            <a:r>
              <a:rPr lang="en-US" sz="1500" b="1" i="1" dirty="0">
                <a:solidFill>
                  <a:prstClr val="black"/>
                </a:solidFill>
                <a:latin typeface="Cambria"/>
              </a:rPr>
              <a:t>neighbor</a:t>
            </a:r>
            <a:r>
              <a:rPr lang="en-US" sz="1500" i="1" dirty="0">
                <a:solidFill>
                  <a:prstClr val="black"/>
                </a:solidFill>
                <a:latin typeface="Cambria"/>
              </a:rPr>
              <a:t> row refresh when </a:t>
            </a:r>
            <a:br>
              <a:rPr lang="en-US" sz="1500" i="1" dirty="0">
                <a:solidFill>
                  <a:prstClr val="black"/>
                </a:solidFill>
                <a:latin typeface="Cambria"/>
              </a:rPr>
            </a:br>
            <a:r>
              <a:rPr lang="en-US" sz="1500" i="1" dirty="0">
                <a:solidFill>
                  <a:prstClr val="black"/>
                </a:solidFill>
                <a:latin typeface="Cambria"/>
              </a:rPr>
              <a:t>activation count threshold is exceeded</a:t>
            </a:r>
            <a:endParaRPr lang="en-CH" sz="788" i="1" dirty="0">
              <a:solidFill>
                <a:prstClr val="black"/>
              </a:solidFill>
              <a:latin typeface="Cambria"/>
            </a:endParaRPr>
          </a:p>
        </p:txBody>
      </p:sp>
      <p:sp>
        <p:nvSpPr>
          <p:cNvPr id="24" name="TextBox 23">
            <a:extLst>
              <a:ext uri="{FF2B5EF4-FFF2-40B4-BE49-F238E27FC236}">
                <a16:creationId xmlns:a16="http://schemas.microsoft.com/office/drawing/2014/main" id="{F6FDA59C-C7F8-B044-A3B3-233B6E84BBA7}"/>
              </a:ext>
            </a:extLst>
          </p:cNvPr>
          <p:cNvSpPr txBox="1"/>
          <p:nvPr/>
        </p:nvSpPr>
        <p:spPr>
          <a:xfrm>
            <a:off x="3706585" y="4941168"/>
            <a:ext cx="3551465" cy="369332"/>
          </a:xfrm>
          <a:prstGeom prst="rect">
            <a:avLst/>
          </a:prstGeom>
          <a:noFill/>
        </p:spPr>
        <p:txBody>
          <a:bodyPr wrap="square" rtlCol="0">
            <a:spAutoFit/>
          </a:bodyPr>
          <a:lstStyle/>
          <a:p>
            <a:pPr algn="ctr" defTabSz="685800"/>
            <a:r>
              <a:rPr lang="en-US" b="1" dirty="0">
                <a:solidFill>
                  <a:srgbClr val="FFC000">
                    <a:lumMod val="50000"/>
                  </a:srgbClr>
                </a:solidFill>
                <a:latin typeface="Cambria"/>
              </a:rPr>
              <a:t>Periodic Scrubbing (SMD-MS)</a:t>
            </a:r>
            <a:endParaRPr lang="en-CH" b="1" dirty="0">
              <a:solidFill>
                <a:srgbClr val="FFC000">
                  <a:lumMod val="50000"/>
                </a:srgbClr>
              </a:solidFill>
              <a:latin typeface="Cambria"/>
            </a:endParaRPr>
          </a:p>
        </p:txBody>
      </p:sp>
      <p:sp>
        <p:nvSpPr>
          <p:cNvPr id="25" name="TextBox 24">
            <a:extLst>
              <a:ext uri="{FF2B5EF4-FFF2-40B4-BE49-F238E27FC236}">
                <a16:creationId xmlns:a16="http://schemas.microsoft.com/office/drawing/2014/main" id="{EAE6FC4A-39F5-98A0-B8D7-591DA3298231}"/>
              </a:ext>
            </a:extLst>
          </p:cNvPr>
          <p:cNvSpPr txBox="1"/>
          <p:nvPr/>
        </p:nvSpPr>
        <p:spPr>
          <a:xfrm>
            <a:off x="2952648" y="5223916"/>
            <a:ext cx="5367514" cy="323165"/>
          </a:xfrm>
          <a:prstGeom prst="rect">
            <a:avLst/>
          </a:prstGeom>
          <a:noFill/>
        </p:spPr>
        <p:txBody>
          <a:bodyPr wrap="square" rtlCol="0" anchor="ctr">
            <a:spAutoFit/>
          </a:bodyPr>
          <a:lstStyle/>
          <a:p>
            <a:pPr algn="ctr" defTabSz="685800"/>
            <a:r>
              <a:rPr lang="en-US" sz="1500" i="1" dirty="0">
                <a:solidFill>
                  <a:prstClr val="black"/>
                </a:solidFill>
                <a:latin typeface="Cambria"/>
              </a:rPr>
              <a:t>periodically </a:t>
            </a:r>
            <a:r>
              <a:rPr lang="en-US" sz="1500" b="1" i="1" dirty="0">
                <a:solidFill>
                  <a:prstClr val="black"/>
                </a:solidFill>
                <a:latin typeface="Cambria"/>
              </a:rPr>
              <a:t>scans</a:t>
            </a:r>
            <a:r>
              <a:rPr lang="en-US" sz="1500" i="1" dirty="0">
                <a:solidFill>
                  <a:prstClr val="black"/>
                </a:solidFill>
                <a:latin typeface="Cambria"/>
              </a:rPr>
              <a:t> the </a:t>
            </a:r>
            <a:r>
              <a:rPr lang="en-US" sz="1500" b="1" i="1" dirty="0">
                <a:solidFill>
                  <a:prstClr val="black"/>
                </a:solidFill>
                <a:latin typeface="Cambria"/>
              </a:rPr>
              <a:t>entire</a:t>
            </a:r>
            <a:r>
              <a:rPr lang="en-US" sz="1500" i="1" dirty="0">
                <a:solidFill>
                  <a:prstClr val="black"/>
                </a:solidFill>
                <a:latin typeface="Cambria"/>
              </a:rPr>
              <a:t> DRAM for errors and corrects them</a:t>
            </a:r>
            <a:endParaRPr lang="en-CH" sz="788" i="1" dirty="0">
              <a:solidFill>
                <a:prstClr val="black"/>
              </a:solidFill>
              <a:latin typeface="Cambria"/>
            </a:endParaRPr>
          </a:p>
        </p:txBody>
      </p:sp>
      <p:sp>
        <p:nvSpPr>
          <p:cNvPr id="26" name="TextBox 25">
            <a:extLst>
              <a:ext uri="{FF2B5EF4-FFF2-40B4-BE49-F238E27FC236}">
                <a16:creationId xmlns:a16="http://schemas.microsoft.com/office/drawing/2014/main" id="{AD660E4D-5D6A-2A34-9D25-544A46531F6C}"/>
              </a:ext>
            </a:extLst>
          </p:cNvPr>
          <p:cNvSpPr txBox="1"/>
          <p:nvPr/>
        </p:nvSpPr>
        <p:spPr>
          <a:xfrm>
            <a:off x="2189050" y="3518770"/>
            <a:ext cx="3112634" cy="784830"/>
          </a:xfrm>
          <a:prstGeom prst="rect">
            <a:avLst/>
          </a:prstGeom>
          <a:noFill/>
        </p:spPr>
        <p:txBody>
          <a:bodyPr wrap="square" rtlCol="0" anchor="ctr">
            <a:spAutoFit/>
          </a:bodyPr>
          <a:lstStyle/>
          <a:p>
            <a:pPr algn="ctr" defTabSz="685800"/>
            <a:r>
              <a:rPr lang="en-US" sz="1500" i="1" dirty="0">
                <a:solidFill>
                  <a:prstClr val="black"/>
                </a:solidFill>
                <a:latin typeface="Cambria"/>
              </a:rPr>
              <a:t>Performs </a:t>
            </a:r>
            <a:r>
              <a:rPr lang="en-US" sz="1500" b="1" i="1" dirty="0">
                <a:solidFill>
                  <a:prstClr val="black"/>
                </a:solidFill>
                <a:latin typeface="Cambria"/>
              </a:rPr>
              <a:t>neighbor row refresh </a:t>
            </a:r>
            <a:br>
              <a:rPr lang="en-US" sz="1500" i="1" dirty="0">
                <a:solidFill>
                  <a:prstClr val="black"/>
                </a:solidFill>
                <a:latin typeface="Cambria"/>
              </a:rPr>
            </a:br>
            <a:r>
              <a:rPr lang="en-US" sz="1500" i="1" dirty="0">
                <a:solidFill>
                  <a:prstClr val="black"/>
                </a:solidFill>
                <a:latin typeface="Cambria"/>
              </a:rPr>
              <a:t>with </a:t>
            </a:r>
            <a:r>
              <a:rPr lang="en-US" sz="1500" b="1" i="1" dirty="0">
                <a:solidFill>
                  <a:prstClr val="black"/>
                </a:solidFill>
                <a:latin typeface="Cambria"/>
              </a:rPr>
              <a:t>a small probability </a:t>
            </a:r>
            <a:br>
              <a:rPr lang="en-US" sz="1500" i="1" dirty="0">
                <a:solidFill>
                  <a:prstClr val="black"/>
                </a:solidFill>
                <a:latin typeface="Cambria"/>
              </a:rPr>
            </a:br>
            <a:r>
              <a:rPr lang="en-US" sz="1500" i="1" dirty="0">
                <a:solidFill>
                  <a:prstClr val="black"/>
                </a:solidFill>
                <a:latin typeface="Cambria"/>
              </a:rPr>
              <a:t>on every row activation</a:t>
            </a:r>
            <a:endParaRPr lang="en-CH" sz="1050" b="1" i="1" dirty="0">
              <a:solidFill>
                <a:prstClr val="black"/>
              </a:solidFill>
              <a:latin typeface="Cambria"/>
            </a:endParaRPr>
          </a:p>
        </p:txBody>
      </p:sp>
    </p:spTree>
    <p:custDataLst>
      <p:tags r:id="rId1"/>
    </p:custDataLst>
    <p:extLst>
      <p:ext uri="{BB962C8B-B14F-4D97-AF65-F5344CB8AC3E}">
        <p14:creationId xmlns:p14="http://schemas.microsoft.com/office/powerpoint/2010/main" val="612322893"/>
      </p:ext>
    </p:extLst>
  </p:cSld>
  <p:clrMapOvr>
    <a:masterClrMapping/>
  </p:clrMapOvr>
  <mc:AlternateContent xmlns:mc="http://schemas.openxmlformats.org/markup-compatibility/2006" xmlns:p14="http://schemas.microsoft.com/office/powerpoint/2010/main">
    <mc:Choice Requires="p14">
      <p:transition spd="slow" p14:dur="2000" advTm="55630"/>
    </mc:Choice>
    <mc:Fallback xmlns="">
      <p:transition spd="slow" advTm="5563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Self-Managing DRAM: Summary</a:t>
            </a:r>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2204864"/>
            <a:ext cx="9144000" cy="346937"/>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Implementing new </a:t>
            </a:r>
            <a:r>
              <a:rPr lang="en-US" sz="1800" b="1" dirty="0">
                <a:solidFill>
                  <a:prstClr val="black"/>
                </a:solidFill>
                <a:latin typeface="Cambria"/>
                <a:ea typeface="Tahoma" panose="020B0604030504040204" pitchFamily="34" charset="0"/>
                <a:cs typeface="Tahoma" panose="020B0604030504040204" pitchFamily="34" charset="0"/>
              </a:rPr>
              <a:t>maintenance mechanisms</a:t>
            </a:r>
            <a:r>
              <a:rPr lang="en-US" sz="1800" dirty="0">
                <a:solidFill>
                  <a:prstClr val="black"/>
                </a:solidFill>
                <a:latin typeface="Cambria"/>
                <a:ea typeface="Tahoma" panose="020B0604030504040204" pitchFamily="34" charset="0"/>
                <a:cs typeface="Tahoma" panose="020B0604030504040204" pitchFamily="34" charset="0"/>
              </a:rPr>
              <a:t> often requires </a:t>
            </a:r>
            <a:r>
              <a:rPr lang="en-US" sz="1800" dirty="0">
                <a:solidFill>
                  <a:srgbClr val="C00000"/>
                </a:solidFill>
                <a:latin typeface="Cambria"/>
                <a:ea typeface="Tahoma" panose="020B0604030504040204" pitchFamily="34" charset="0"/>
                <a:cs typeface="Tahoma" panose="020B0604030504040204" pitchFamily="34" charset="0"/>
              </a:rPr>
              <a:t>difficult-to-realize</a:t>
            </a:r>
            <a:r>
              <a:rPr lang="en-US" sz="1800" dirty="0">
                <a:solidFill>
                  <a:prstClr val="black"/>
                </a:solidFill>
                <a:latin typeface="Cambria"/>
                <a:ea typeface="Tahoma" panose="020B0604030504040204" pitchFamily="34" charset="0"/>
                <a:cs typeface="Tahoma" panose="020B0604030504040204" pitchFamily="34" charset="0"/>
              </a:rPr>
              <a:t> </a:t>
            </a:r>
            <a:r>
              <a:rPr lang="en-US" sz="1800" dirty="0">
                <a:solidFill>
                  <a:srgbClr val="C00000"/>
                </a:solidFill>
                <a:latin typeface="Cambria"/>
                <a:ea typeface="Tahoma" panose="020B0604030504040204" pitchFamily="34" charset="0"/>
                <a:cs typeface="Tahoma" panose="020B0604030504040204" pitchFamily="34" charset="0"/>
              </a:rPr>
              <a:t>changes</a:t>
            </a:r>
            <a:endParaRPr lang="en-US" sz="1800" b="1" dirty="0">
              <a:solidFill>
                <a:srgbClr val="C00000"/>
              </a:solidFill>
              <a:latin typeface="Cambria"/>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7BC1A4B6-7CA7-E5DD-1669-0A6C63789790}"/>
              </a:ext>
            </a:extLst>
          </p:cNvPr>
          <p:cNvSpPr txBox="1">
            <a:spLocks/>
          </p:cNvSpPr>
          <p:nvPr/>
        </p:nvSpPr>
        <p:spPr>
          <a:xfrm>
            <a:off x="0" y="908720"/>
            <a:ext cx="9144000" cy="944994"/>
          </a:xfrm>
          <a:prstGeom prst="rect">
            <a:avLst/>
          </a:prstGeom>
          <a:solidFill>
            <a:schemeClr val="bg1">
              <a:lumMod val="95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500" dirty="0">
                <a:solidFill>
                  <a:prstClr val="black"/>
                </a:solidFill>
                <a:latin typeface="Cambria"/>
                <a:ea typeface="Tahoma" panose="020B0604030504040204" pitchFamily="34" charset="0"/>
                <a:cs typeface="Tahoma" panose="020B0604030504040204" pitchFamily="34" charset="0"/>
              </a:rPr>
              <a:t>The three major DRAM maintenance operations:</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Refresh</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RowHammer Protection</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Memory Scrubbing</a:t>
            </a:r>
          </a:p>
        </p:txBody>
      </p:sp>
      <p:sp>
        <p:nvSpPr>
          <p:cNvPr id="39" name="Content Placeholder 2">
            <a:extLst>
              <a:ext uri="{FF2B5EF4-FFF2-40B4-BE49-F238E27FC236}">
                <a16:creationId xmlns:a16="http://schemas.microsoft.com/office/drawing/2014/main" id="{6BF499EC-2519-774C-C78F-5AE30DCFE854}"/>
              </a:ext>
            </a:extLst>
          </p:cNvPr>
          <p:cNvSpPr txBox="1">
            <a:spLocks/>
          </p:cNvSpPr>
          <p:nvPr/>
        </p:nvSpPr>
        <p:spPr>
          <a:xfrm>
            <a:off x="0" y="2924944"/>
            <a:ext cx="1477736"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Our Goal</a:t>
            </a:r>
          </a:p>
        </p:txBody>
      </p:sp>
      <p:grpSp>
        <p:nvGrpSpPr>
          <p:cNvPr id="9" name="Group 8">
            <a:extLst>
              <a:ext uri="{FF2B5EF4-FFF2-40B4-BE49-F238E27FC236}">
                <a16:creationId xmlns:a16="http://schemas.microsoft.com/office/drawing/2014/main" id="{ED9297F8-2626-70B6-9B95-586F3B256CF5}"/>
              </a:ext>
            </a:extLst>
          </p:cNvPr>
          <p:cNvGrpSpPr/>
          <p:nvPr/>
        </p:nvGrpSpPr>
        <p:grpSpPr>
          <a:xfrm>
            <a:off x="0" y="3221908"/>
            <a:ext cx="9144000" cy="346937"/>
            <a:chOff x="-1524000" y="3643960"/>
            <a:chExt cx="12192000" cy="462582"/>
          </a:xfrm>
        </p:grpSpPr>
        <p:sp>
          <p:nvSpPr>
            <p:cNvPr id="41" name="Content Placeholder 2">
              <a:extLst>
                <a:ext uri="{FF2B5EF4-FFF2-40B4-BE49-F238E27FC236}">
                  <a16:creationId xmlns:a16="http://schemas.microsoft.com/office/drawing/2014/main" id="{44C11BDE-68A0-CEC6-6277-7F3F356A4A6F}"/>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Ease the process of enabling new 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8" name="Oval 7">
              <a:extLst>
                <a:ext uri="{FF2B5EF4-FFF2-40B4-BE49-F238E27FC236}">
                  <a16:creationId xmlns:a16="http://schemas.microsoft.com/office/drawing/2014/main" id="{7E6C2F83-184C-87DB-CE8A-13292D3D7E48}"/>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1</a:t>
              </a:r>
              <a:endParaRPr lang="en-CH" b="1" dirty="0">
                <a:solidFill>
                  <a:srgbClr val="70AD47">
                    <a:lumMod val="50000"/>
                  </a:srgbClr>
                </a:solidFill>
                <a:latin typeface="Cambria"/>
              </a:endParaRPr>
            </a:p>
          </p:txBody>
        </p:sp>
      </p:grpSp>
      <p:grpSp>
        <p:nvGrpSpPr>
          <p:cNvPr id="42" name="Group 41">
            <a:extLst>
              <a:ext uri="{FF2B5EF4-FFF2-40B4-BE49-F238E27FC236}">
                <a16:creationId xmlns:a16="http://schemas.microsoft.com/office/drawing/2014/main" id="{E4432EFC-D38E-D8E3-FA59-EB1D05574ACD}"/>
              </a:ext>
            </a:extLst>
          </p:cNvPr>
          <p:cNvGrpSpPr/>
          <p:nvPr/>
        </p:nvGrpSpPr>
        <p:grpSpPr>
          <a:xfrm>
            <a:off x="0" y="3583201"/>
            <a:ext cx="9144000" cy="346937"/>
            <a:chOff x="-1524000" y="3643960"/>
            <a:chExt cx="12192000" cy="462582"/>
          </a:xfrm>
        </p:grpSpPr>
        <p:sp>
          <p:nvSpPr>
            <p:cNvPr id="43" name="Content Placeholder 2">
              <a:extLst>
                <a:ext uri="{FF2B5EF4-FFF2-40B4-BE49-F238E27FC236}">
                  <a16:creationId xmlns:a16="http://schemas.microsoft.com/office/drawing/2014/main" id="{95FC69F7-5FFB-8D4E-0BD4-4BA0190052A5}"/>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Enable more efficient in-DRAM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44" name="Oval 43">
              <a:extLst>
                <a:ext uri="{FF2B5EF4-FFF2-40B4-BE49-F238E27FC236}">
                  <a16:creationId xmlns:a16="http://schemas.microsoft.com/office/drawing/2014/main" id="{2F74F6D1-CC85-63CD-FA41-3DC28CE2F256}"/>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2</a:t>
              </a:r>
              <a:endParaRPr lang="en-CH" b="1" dirty="0">
                <a:solidFill>
                  <a:srgbClr val="70AD47">
                    <a:lumMod val="50000"/>
                  </a:srgbClr>
                </a:solidFill>
                <a:latin typeface="Cambria"/>
              </a:endParaRPr>
            </a:p>
          </p:txBody>
        </p:sp>
      </p:grpSp>
      <p:sp>
        <p:nvSpPr>
          <p:cNvPr id="45" name="Content Placeholder 2">
            <a:extLst>
              <a:ext uri="{FF2B5EF4-FFF2-40B4-BE49-F238E27FC236}">
                <a16:creationId xmlns:a16="http://schemas.microsoft.com/office/drawing/2014/main" id="{8E6F10D1-B950-3746-1A16-244243F85759}"/>
              </a:ext>
            </a:extLst>
          </p:cNvPr>
          <p:cNvSpPr txBox="1">
            <a:spLocks/>
          </p:cNvSpPr>
          <p:nvPr/>
        </p:nvSpPr>
        <p:spPr>
          <a:xfrm>
            <a:off x="2588079" y="4437112"/>
            <a:ext cx="3584122"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Self-Managing DRAM (SMD)</a:t>
            </a:r>
          </a:p>
        </p:txBody>
      </p:sp>
      <p:sp>
        <p:nvSpPr>
          <p:cNvPr id="51" name="Content Placeholder 2">
            <a:extLst>
              <a:ext uri="{FF2B5EF4-FFF2-40B4-BE49-F238E27FC236}">
                <a16:creationId xmlns:a16="http://schemas.microsoft.com/office/drawing/2014/main" id="{0E12945D-DF96-6D1C-AF3D-04BA61A0DBA6}"/>
              </a:ext>
            </a:extLst>
          </p:cNvPr>
          <p:cNvSpPr txBox="1">
            <a:spLocks/>
          </p:cNvSpPr>
          <p:nvPr/>
        </p:nvSpPr>
        <p:spPr>
          <a:xfrm>
            <a:off x="0" y="4763593"/>
            <a:ext cx="9144000" cy="567464"/>
          </a:xfrm>
          <a:prstGeom prst="rect">
            <a:avLst/>
          </a:prstGeom>
          <a:solidFill>
            <a:schemeClr val="accent5">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Enables implementing new </a:t>
            </a:r>
            <a:r>
              <a:rPr lang="en-US" sz="1800" b="1" dirty="0">
                <a:solidFill>
                  <a:prstClr val="black"/>
                </a:solidFill>
                <a:latin typeface="Cambria"/>
                <a:ea typeface="Tahoma" panose="020B0604030504040204" pitchFamily="34" charset="0"/>
                <a:cs typeface="Tahoma" panose="020B0604030504040204" pitchFamily="34" charset="0"/>
              </a:rPr>
              <a:t>in-DRAM</a:t>
            </a:r>
            <a:r>
              <a:rPr lang="en-US" sz="1800" dirty="0">
                <a:solidFill>
                  <a:prstClr val="black"/>
                </a:solidFill>
                <a:latin typeface="Cambria"/>
                <a:ea typeface="Tahoma" panose="020B0604030504040204" pitchFamily="34" charset="0"/>
                <a:cs typeface="Tahoma" panose="020B0604030504040204" pitchFamily="34" charset="0"/>
              </a:rPr>
              <a:t> maintenance mechanisms </a:t>
            </a:r>
            <a:br>
              <a:rPr lang="en-US" sz="1800" dirty="0">
                <a:solidFill>
                  <a:prstClr val="black"/>
                </a:solidFill>
                <a:latin typeface="Cambria"/>
                <a:ea typeface="Tahoma" panose="020B0604030504040204" pitchFamily="34" charset="0"/>
                <a:cs typeface="Tahoma" panose="020B0604030504040204" pitchFamily="34" charset="0"/>
              </a:rPr>
            </a:br>
            <a:r>
              <a:rPr lang="en-US" sz="1800" dirty="0">
                <a:solidFill>
                  <a:prstClr val="black"/>
                </a:solidFill>
                <a:latin typeface="Cambria"/>
                <a:ea typeface="Tahoma" panose="020B0604030504040204" pitchFamily="34" charset="0"/>
                <a:cs typeface="Tahoma" panose="020B0604030504040204" pitchFamily="34" charset="0"/>
              </a:rPr>
              <a:t>with </a:t>
            </a:r>
            <a:r>
              <a:rPr lang="en-US" sz="1800" b="1" dirty="0">
                <a:solidFill>
                  <a:srgbClr val="70AD47">
                    <a:lumMod val="50000"/>
                  </a:srgbClr>
                </a:solidFill>
                <a:latin typeface="Cambria"/>
                <a:ea typeface="Tahoma" panose="020B0604030504040204" pitchFamily="34" charset="0"/>
                <a:cs typeface="Tahoma" panose="020B0604030504040204" pitchFamily="34" charset="0"/>
              </a:rPr>
              <a:t>no further changes </a:t>
            </a:r>
            <a:r>
              <a:rPr lang="en-US" sz="1800" dirty="0">
                <a:solidFill>
                  <a:prstClr val="black"/>
                </a:solidFill>
                <a:latin typeface="Cambria"/>
                <a:ea typeface="Tahoma" panose="020B0604030504040204" pitchFamily="34" charset="0"/>
                <a:cs typeface="Tahoma" panose="020B0604030504040204" pitchFamily="34" charset="0"/>
              </a:rPr>
              <a:t>in the </a:t>
            </a:r>
            <a:r>
              <a:rPr lang="en-US" sz="1800" i="1" dirty="0">
                <a:solidFill>
                  <a:prstClr val="black"/>
                </a:solidFill>
                <a:latin typeface="Cambria"/>
                <a:ea typeface="Tahoma" panose="020B0604030504040204" pitchFamily="34" charset="0"/>
                <a:cs typeface="Tahoma" panose="020B0604030504040204" pitchFamily="34" charset="0"/>
              </a:rPr>
              <a:t>DRAM interface </a:t>
            </a:r>
            <a:r>
              <a:rPr lang="en-US" sz="1800" dirty="0">
                <a:solidFill>
                  <a:prstClr val="black"/>
                </a:solidFill>
                <a:latin typeface="Cambria"/>
                <a:ea typeface="Tahoma" panose="020B0604030504040204" pitchFamily="34" charset="0"/>
                <a:cs typeface="Tahoma" panose="020B0604030504040204" pitchFamily="34" charset="0"/>
              </a:rPr>
              <a:t>and </a:t>
            </a:r>
            <a:r>
              <a:rPr lang="en-US" sz="1800" i="1" dirty="0">
                <a:solidFill>
                  <a:prstClr val="black"/>
                </a:solidFill>
                <a:latin typeface="Cambria"/>
                <a:ea typeface="Tahoma" panose="020B0604030504040204" pitchFamily="34" charset="0"/>
                <a:cs typeface="Tahoma" panose="020B0604030504040204" pitchFamily="34" charset="0"/>
              </a:rPr>
              <a:t>memory controller</a:t>
            </a:r>
            <a:endParaRPr lang="en-US" sz="1800" b="1" i="1" dirty="0">
              <a:solidFill>
                <a:prstClr val="black"/>
              </a:solidFill>
              <a:latin typeface="Cambria"/>
              <a:ea typeface="Tahoma" panose="020B0604030504040204" pitchFamily="34" charset="0"/>
              <a:cs typeface="Tahoma" panose="020B0604030504040204" pitchFamily="34" charset="0"/>
            </a:endParaRPr>
          </a:p>
        </p:txBody>
      </p:sp>
      <p:sp>
        <p:nvSpPr>
          <p:cNvPr id="10" name="Rectangle: Diagonal Corners Snipped 9">
            <a:extLst>
              <a:ext uri="{FF2B5EF4-FFF2-40B4-BE49-F238E27FC236}">
                <a16:creationId xmlns:a16="http://schemas.microsoft.com/office/drawing/2014/main" id="{9DAE7BB7-5F51-412A-BE20-C0EF4E8AC3C2}"/>
              </a:ext>
            </a:extLst>
          </p:cNvPr>
          <p:cNvSpPr/>
          <p:nvPr/>
        </p:nvSpPr>
        <p:spPr>
          <a:xfrm>
            <a:off x="767444" y="5813864"/>
            <a:ext cx="7617278" cy="567464"/>
          </a:xfrm>
          <a:prstGeom prst="snip2Diag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dirty="0">
                <a:solidFill>
                  <a:prstClr val="black"/>
                </a:solidFill>
                <a:latin typeface="Cambria"/>
              </a:rPr>
              <a:t>SMD-based </a:t>
            </a:r>
            <a:r>
              <a:rPr lang="en-US" i="1" dirty="0">
                <a:solidFill>
                  <a:prstClr val="black"/>
                </a:solidFill>
                <a:latin typeface="Cambria"/>
              </a:rPr>
              <a:t>refresh</a:t>
            </a:r>
            <a:r>
              <a:rPr lang="en-US" dirty="0">
                <a:solidFill>
                  <a:prstClr val="black"/>
                </a:solidFill>
                <a:latin typeface="Cambria"/>
              </a:rPr>
              <a:t>, </a:t>
            </a:r>
            <a:r>
              <a:rPr lang="en-US" i="1" dirty="0">
                <a:solidFill>
                  <a:prstClr val="black"/>
                </a:solidFill>
                <a:latin typeface="Cambria"/>
              </a:rPr>
              <a:t>RowHammer protection</a:t>
            </a:r>
            <a:r>
              <a:rPr lang="en-US" dirty="0">
                <a:solidFill>
                  <a:prstClr val="black"/>
                </a:solidFill>
                <a:latin typeface="Cambria"/>
              </a:rPr>
              <a:t>, and </a:t>
            </a:r>
            <a:r>
              <a:rPr lang="en-US" i="1" dirty="0">
                <a:solidFill>
                  <a:prstClr val="black"/>
                </a:solidFill>
                <a:latin typeface="Cambria"/>
              </a:rPr>
              <a:t>scrubbing</a:t>
            </a:r>
            <a:r>
              <a:rPr lang="en-US" dirty="0">
                <a:solidFill>
                  <a:prstClr val="black"/>
                </a:solidFill>
                <a:latin typeface="Cambria"/>
              </a:rPr>
              <a:t> achieve </a:t>
            </a:r>
            <a:br>
              <a:rPr lang="en-US" dirty="0">
                <a:solidFill>
                  <a:prstClr val="black"/>
                </a:solidFill>
                <a:latin typeface="Cambria"/>
              </a:rPr>
            </a:br>
            <a:r>
              <a:rPr lang="en-US" b="1" dirty="0">
                <a:solidFill>
                  <a:srgbClr val="70AD47">
                    <a:lumMod val="50000"/>
                  </a:srgbClr>
                </a:solidFill>
                <a:latin typeface="Cambria"/>
              </a:rPr>
              <a:t>9.2% speedup</a:t>
            </a:r>
            <a:r>
              <a:rPr lang="en-US" dirty="0">
                <a:solidFill>
                  <a:prstClr val="black"/>
                </a:solidFill>
                <a:latin typeface="Cambria"/>
              </a:rPr>
              <a:t> and </a:t>
            </a:r>
            <a:r>
              <a:rPr lang="en-US" b="1" dirty="0">
                <a:solidFill>
                  <a:srgbClr val="70AD47">
                    <a:lumMod val="50000"/>
                  </a:srgbClr>
                </a:solidFill>
                <a:latin typeface="Cambria"/>
              </a:rPr>
              <a:t>6.2% lower DRAM energy </a:t>
            </a:r>
            <a:r>
              <a:rPr lang="en-US" dirty="0">
                <a:solidFill>
                  <a:prstClr val="black"/>
                </a:solidFill>
                <a:latin typeface="Cambria"/>
              </a:rPr>
              <a:t>vs. conventional DRAM</a:t>
            </a:r>
            <a:endParaRPr lang="en-CH" dirty="0">
              <a:solidFill>
                <a:prstClr val="black"/>
              </a:solidFill>
              <a:latin typeface="Cambria"/>
            </a:endParaRPr>
          </a:p>
        </p:txBody>
      </p:sp>
    </p:spTree>
    <p:custDataLst>
      <p:tags r:id="rId1"/>
    </p:custDataLst>
    <p:extLst>
      <p:ext uri="{BB962C8B-B14F-4D97-AF65-F5344CB8AC3E}">
        <p14:creationId xmlns:p14="http://schemas.microsoft.com/office/powerpoint/2010/main" val="869776108"/>
      </p:ext>
    </p:extLst>
  </p:cSld>
  <p:clrMapOvr>
    <a:masterClrMapping/>
  </p:clrMapOvr>
  <mc:AlternateContent xmlns:mc="http://schemas.openxmlformats.org/markup-compatibility/2006" xmlns:p14="http://schemas.microsoft.com/office/powerpoint/2010/main">
    <mc:Choice Requires="p14">
      <p:transition spd="slow" p14:dur="2000" advTm="44860"/>
    </mc:Choice>
    <mc:Fallback xmlns="">
      <p:transition spd="slow" advTm="4486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CAB1-8607-B7FE-2B75-EA488417A137}"/>
              </a:ext>
            </a:extLst>
          </p:cNvPr>
          <p:cNvSpPr>
            <a:spLocks noGrp="1"/>
          </p:cNvSpPr>
          <p:nvPr>
            <p:ph type="title"/>
          </p:nvPr>
        </p:nvSpPr>
        <p:spPr/>
        <p:txBody>
          <a:bodyPr/>
          <a:lstStyle/>
          <a:p>
            <a:r>
              <a:rPr lang="en-US" dirty="0"/>
              <a:t>Talk on Self-Managing DRAM</a:t>
            </a:r>
          </a:p>
        </p:txBody>
      </p:sp>
      <p:sp>
        <p:nvSpPr>
          <p:cNvPr id="3" name="Content Placeholder 2">
            <a:extLst>
              <a:ext uri="{FF2B5EF4-FFF2-40B4-BE49-F238E27FC236}">
                <a16:creationId xmlns:a16="http://schemas.microsoft.com/office/drawing/2014/main" id="{831E2709-07F0-213A-C340-5D328F49D59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1DDCE2E-B8A4-D1AC-1872-EF3B0B428E9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13220511-0E65-0990-3385-8F05664D4D5B}"/>
              </a:ext>
            </a:extLst>
          </p:cNvPr>
          <p:cNvPicPr>
            <a:picLocks noChangeAspect="1"/>
          </p:cNvPicPr>
          <p:nvPr/>
        </p:nvPicPr>
        <p:blipFill>
          <a:blip r:embed="rId2"/>
          <a:stretch>
            <a:fillRect/>
          </a:stretch>
        </p:blipFill>
        <p:spPr>
          <a:xfrm>
            <a:off x="685800" y="973212"/>
            <a:ext cx="7772400" cy="5396994"/>
          </a:xfrm>
          <a:prstGeom prst="rect">
            <a:avLst/>
          </a:prstGeom>
        </p:spPr>
      </p:pic>
      <p:sp>
        <p:nvSpPr>
          <p:cNvPr id="6" name="TextBox 5">
            <a:extLst>
              <a:ext uri="{FF2B5EF4-FFF2-40B4-BE49-F238E27FC236}">
                <a16:creationId xmlns:a16="http://schemas.microsoft.com/office/drawing/2014/main" id="{09948AC6-830F-A13A-7D7C-B35EB98B3CD0}"/>
              </a:ext>
            </a:extLst>
          </p:cNvPr>
          <p:cNvSpPr txBox="1"/>
          <p:nvPr/>
        </p:nvSpPr>
        <p:spPr>
          <a:xfrm>
            <a:off x="1692739" y="6475883"/>
            <a:ext cx="6320961" cy="369332"/>
          </a:xfrm>
          <a:prstGeom prst="rect">
            <a:avLst/>
          </a:prstGeom>
          <a:noFill/>
        </p:spPr>
        <p:txBody>
          <a:bodyPr wrap="none" rtlCol="0">
            <a:spAutoFit/>
          </a:bodyPr>
          <a:lstStyle/>
          <a:p>
            <a:r>
              <a:rPr lang="en-US" b="1" dirty="0">
                <a:solidFill>
                  <a:srgbClr val="0432FF"/>
                </a:solidFill>
                <a:hlinkClick r:id="rId3">
                  <a:extLst>
                    <a:ext uri="{A12FA001-AC4F-418D-AE19-62706E023703}">
                      <ahyp:hlinkClr xmlns:ahyp="http://schemas.microsoft.com/office/drawing/2018/hyperlinkcolor" val="tx"/>
                    </a:ext>
                  </a:extLst>
                </a:hlinkClick>
              </a:rPr>
              <a:t>https://www.youtube.com/watch?v=mGa6-vpExbE</a:t>
            </a:r>
            <a:r>
              <a:rPr lang="en-US" b="1" dirty="0">
                <a:solidFill>
                  <a:srgbClr val="0432FF"/>
                </a:solidFill>
              </a:rPr>
              <a:t> </a:t>
            </a:r>
          </a:p>
        </p:txBody>
      </p:sp>
    </p:spTree>
    <p:extLst>
      <p:ext uri="{BB962C8B-B14F-4D97-AF65-F5344CB8AC3E}">
        <p14:creationId xmlns:p14="http://schemas.microsoft.com/office/powerpoint/2010/main" val="311374372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Much More in Our Preprint…</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3024287045"/>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2023 </a:t>
            </a:r>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28267B20-A48B-66DD-02DB-864E61412748}"/>
              </a:ext>
            </a:extLst>
          </p:cNvPr>
          <p:cNvPicPr>
            <a:picLocks noChangeAspect="1"/>
          </p:cNvPicPr>
          <p:nvPr/>
        </p:nvPicPr>
        <p:blipFill>
          <a:blip r:embed="rId2"/>
          <a:stretch>
            <a:fillRect/>
          </a:stretch>
        </p:blipFill>
        <p:spPr>
          <a:xfrm>
            <a:off x="34799" y="4653136"/>
            <a:ext cx="9109201" cy="1506131"/>
          </a:xfrm>
          <a:prstGeom prst="rect">
            <a:avLst/>
          </a:prstGeom>
        </p:spPr>
      </p:pic>
      <p:pic>
        <p:nvPicPr>
          <p:cNvPr id="7" name="Picture 6">
            <a:extLst>
              <a:ext uri="{FF2B5EF4-FFF2-40B4-BE49-F238E27FC236}">
                <a16:creationId xmlns:a16="http://schemas.microsoft.com/office/drawing/2014/main" id="{80ED73AC-47B1-76B6-2176-7BCECC9CDE6B}"/>
              </a:ext>
            </a:extLst>
          </p:cNvPr>
          <p:cNvPicPr>
            <a:picLocks noChangeAspect="1"/>
          </p:cNvPicPr>
          <p:nvPr/>
        </p:nvPicPr>
        <p:blipFill>
          <a:blip r:embed="rId3"/>
          <a:stretch>
            <a:fillRect/>
          </a:stretch>
        </p:blipFill>
        <p:spPr>
          <a:xfrm>
            <a:off x="685800" y="1340768"/>
            <a:ext cx="7772400" cy="2084082"/>
          </a:xfrm>
          <a:prstGeom prst="rect">
            <a:avLst/>
          </a:prstGeom>
        </p:spPr>
      </p:pic>
    </p:spTree>
    <p:extLst>
      <p:ext uri="{BB962C8B-B14F-4D97-AF65-F5344CB8AC3E}">
        <p14:creationId xmlns:p14="http://schemas.microsoft.com/office/powerpoint/2010/main" val="140464985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a:xfrm>
            <a:off x="35496" y="188640"/>
            <a:ext cx="9239944" cy="884238"/>
          </a:xfrm>
        </p:spPr>
        <p:txBody>
          <a:bodyPr/>
          <a:lstStyle/>
          <a:p>
            <a:r>
              <a:rPr lang="en-US" sz="3400" dirty="0"/>
              <a:t>Better Communication Between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53732566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sz="3800" dirty="0"/>
              <a:t>Better Coordination of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1689901905"/>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lvl="0">
              <a:defRPr/>
            </a:pPr>
            <a:r>
              <a:rPr lang="en-US" sz="600" dirty="0">
                <a:solidFill>
                  <a:srgbClr val="000000"/>
                </a:solidFill>
                <a:latin typeface="Calibri"/>
                <a:ea typeface="ＭＳ Ｐゴシック" panose="020B0600070205080204" pitchFamily="34" charset="-128"/>
                <a:cs typeface="Calibri"/>
              </a:rPr>
              <a:t>https://</a:t>
            </a:r>
            <a:r>
              <a:rPr lang="en-US" sz="600" dirty="0" err="1">
                <a:solidFill>
                  <a:srgbClr val="000000"/>
                </a:solidFill>
                <a:latin typeface="Calibri"/>
                <a:ea typeface="ＭＳ Ｐゴシック" panose="020B0600070205080204" pitchFamily="34" charset="-128"/>
                <a:cs typeface="Calibri"/>
              </a:rPr>
              <a:t>www.post-gazette.com</a:t>
            </a:r>
            <a:r>
              <a:rPr lang="en-US" sz="600" dirty="0">
                <a:solidFill>
                  <a:srgbClr val="000000"/>
                </a:solidFill>
                <a:latin typeface="Calibri"/>
                <a:ea typeface="ＭＳ Ｐゴシック" panose="020B0600070205080204" pitchFamily="34" charset="-128"/>
                <a:cs typeface="Calibri"/>
              </a:rPr>
              <a:t>/local/city/2022/01/28/pittsburgh-bridge-collapse-forbes-braddock-avenue-point-breeze-squirrel-hill/stories/202201280075</a:t>
            </a:r>
            <a:endPar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351679046"/>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www.reuters.com</a:t>
            </a:r>
            <a:r>
              <a:rPr lang="en-US" sz="1000" dirty="0">
                <a:solidFill>
                  <a:srgbClr val="000000"/>
                </a:solidFill>
                <a:latin typeface="Calibri"/>
                <a:ea typeface="ＭＳ Ｐゴシック" panose="020B0600070205080204" pitchFamily="34" charset="-128"/>
                <a:cs typeface="Calibri"/>
              </a:rPr>
              <a:t>/world/us/biden-highlight-manufacturing-jobs-gdp-growth-pittsburgh-2022-01-28/</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15630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usa.streetsblog.org</a:t>
            </a:r>
            <a:r>
              <a:rPr lang="en-US" sz="1000" dirty="0">
                <a:solidFill>
                  <a:srgbClr val="000000"/>
                </a:solidFill>
                <a:latin typeface="Calibri"/>
                <a:ea typeface="ＭＳ Ｐゴシック" panose="020B0600070205080204" pitchFamily="34" charset="-128"/>
                <a:cs typeface="Calibri"/>
              </a:rPr>
              <a:t>/2022/01/28/pittsburgh-bridge-collapse-underscores-urgent-need-for-fix-it-first-policy/</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3689089364"/>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www.npr.org</a:t>
            </a:r>
            <a:r>
              <a:rPr lang="en-US" sz="1000" dirty="0">
                <a:solidFill>
                  <a:srgbClr val="000000"/>
                </a:solidFill>
                <a:latin typeface="Calibri"/>
                <a:ea typeface="ＭＳ Ｐゴシック" panose="020B0600070205080204" pitchFamily="34" charset="-128"/>
                <a:cs typeface="Calibri"/>
              </a:rPr>
              <a:t>/2022/01/28/1076343656/</a:t>
            </a:r>
            <a:r>
              <a:rPr lang="en-US" sz="1000" dirty="0" err="1">
                <a:solidFill>
                  <a:srgbClr val="000000"/>
                </a:solidFill>
                <a:latin typeface="Calibri"/>
                <a:ea typeface="ＭＳ Ｐゴシック" panose="020B0600070205080204" pitchFamily="34" charset="-128"/>
                <a:cs typeface="Calibri"/>
              </a:rPr>
              <a:t>pittsburgh</a:t>
            </a:r>
            <a:r>
              <a:rPr lang="en-US" sz="1000" dirty="0">
                <a:solidFill>
                  <a:srgbClr val="000000"/>
                </a:solidFill>
                <a:latin typeface="Calibri"/>
                <a:ea typeface="ＭＳ Ｐゴシック" panose="020B0600070205080204" pitchFamily="34" charset="-128"/>
                <a:cs typeface="Calibri"/>
              </a:rPr>
              <a:t>-bridge-collapse-</a:t>
            </a:r>
            <a:r>
              <a:rPr lang="en-US" sz="1000" dirty="0" err="1">
                <a:solidFill>
                  <a:srgbClr val="000000"/>
                </a:solidFill>
                <a:latin typeface="Calibri"/>
                <a:ea typeface="ＭＳ Ｐゴシック" panose="020B0600070205080204" pitchFamily="34" charset="-128"/>
                <a:cs typeface="Calibri"/>
              </a:rPr>
              <a:t>biden</a:t>
            </a:r>
            <a:r>
              <a:rPr lang="en-US" sz="1000" dirty="0">
                <a:solidFill>
                  <a:srgbClr val="000000"/>
                </a:solidFill>
                <a:latin typeface="Calibri"/>
                <a:ea typeface="ＭＳ Ｐゴシック" panose="020B0600070205080204" pitchFamily="34" charset="-128"/>
                <a:cs typeface="Calibri"/>
              </a:rPr>
              <a:t>-visit</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495958"/>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r>
              <a:rPr lang="en-US" b="1" dirty="0">
                <a:solidFill>
                  <a:srgbClr val="0000FF"/>
                </a:solidFill>
                <a:hlinkClick r:id="rId7">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spTree>
    <p:extLst>
      <p:ext uri="{BB962C8B-B14F-4D97-AF65-F5344CB8AC3E}">
        <p14:creationId xmlns:p14="http://schemas.microsoft.com/office/powerpoint/2010/main" val="313823046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2"/>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4">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6">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7">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9">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2</a:t>
            </a:r>
            <a:r>
              <a:rPr kumimoji="0" lang="en-US" sz="1400" b="0" i="0" u="none" strike="noStrike" kern="0" cap="none" spc="0" normalizeH="0" baseline="30000" noProof="0" dirty="0">
                <a:ln>
                  <a:noFill/>
                </a:ln>
                <a:solidFill>
                  <a:srgbClr val="000000"/>
                </a:solidFill>
                <a:effectLst/>
                <a:uLnTx/>
                <a:uFillTx/>
                <a:latin typeface="Tahoma"/>
              </a:rPr>
              <a:t>nd</a:t>
            </a:r>
            <a:r>
              <a:rPr kumimoji="0" lang="en-US" sz="1400" b="0" i="0" u="none" strike="noStrike" kern="0" cap="none" spc="0" normalizeH="0" baseline="0" noProof="0" dirty="0">
                <a:ln>
                  <a:noFill/>
                </a:ln>
                <a:solidFill>
                  <a:srgbClr val="000000"/>
                </a:solidFill>
                <a:effectLst/>
                <a:uLnTx/>
                <a:uFillTx/>
                <a:latin typeface="Tahoma"/>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821317459"/>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SoftMC</a:t>
            </a:r>
            <a:br>
              <a:rPr lang="en-US" sz="2800" b="1" dirty="0"/>
            </a:br>
            <a:r>
              <a:rPr lang="en-US" sz="2400" b="1" dirty="0"/>
              <a:t>FPGA-Based Exploration of DRAM and </a:t>
            </a:r>
            <a:r>
              <a:rPr lang="en-US" sz="2400" b="1" dirty="0" err="1"/>
              <a:t>RowHammer</a:t>
            </a:r>
            <a:r>
              <a:rPr lang="en-US" sz="2400" b="1" dirty="0"/>
              <a:t>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383246730"/>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Ramulator</a:t>
            </a:r>
            <a:br>
              <a:rPr lang="en-US" sz="2800" b="1" dirty="0"/>
            </a:br>
            <a:r>
              <a:rPr lang="en-US" sz="24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511725131"/>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October 2022</a:t>
            </a:r>
          </a:p>
          <a:p>
            <a:r>
              <a:rPr lang="en-US" sz="2200" dirty="0"/>
              <a:t>Northwestern University</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34086186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6155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914CF-9AF1-19B2-3AFC-F743477672A5}"/>
              </a:ext>
            </a:extLst>
          </p:cNvPr>
          <p:cNvSpPr>
            <a:spLocks noGrp="1"/>
          </p:cNvSpPr>
          <p:nvPr>
            <p:ph type="title"/>
          </p:nvPr>
        </p:nvSpPr>
        <p:spPr/>
        <p:txBody>
          <a:bodyPr/>
          <a:lstStyle/>
          <a:p>
            <a:r>
              <a:rPr lang="en-US" dirty="0"/>
              <a:t>Executive Summary</a:t>
            </a:r>
          </a:p>
        </p:txBody>
      </p:sp>
      <p:sp>
        <p:nvSpPr>
          <p:cNvPr id="3" name="Content Placeholder 2">
            <a:extLst>
              <a:ext uri="{FF2B5EF4-FFF2-40B4-BE49-F238E27FC236}">
                <a16:creationId xmlns:a16="http://schemas.microsoft.com/office/drawing/2014/main" id="{847BB7A7-E86F-AF7F-C9AE-E561AD1A9549}"/>
              </a:ext>
            </a:extLst>
          </p:cNvPr>
          <p:cNvSpPr>
            <a:spLocks noGrp="1"/>
          </p:cNvSpPr>
          <p:nvPr>
            <p:ph idx="1"/>
          </p:nvPr>
        </p:nvSpPr>
        <p:spPr>
          <a:xfrm>
            <a:off x="75990" y="903767"/>
            <a:ext cx="8987621" cy="5550196"/>
          </a:xfrm>
        </p:spPr>
        <p:txBody>
          <a:bodyPr>
            <a:normAutofit fontScale="55000" lnSpcReduction="20000"/>
          </a:bodyPr>
          <a:lstStyle/>
          <a:p>
            <a:pPr>
              <a:lnSpc>
                <a:spcPct val="110000"/>
              </a:lnSpc>
              <a:spcAft>
                <a:spcPts val="600"/>
              </a:spcAft>
            </a:pPr>
            <a:r>
              <a:rPr lang="en-US" b="1" u="sng" dirty="0">
                <a:solidFill>
                  <a:srgbClr val="C00000"/>
                </a:solidFill>
              </a:rPr>
              <a:t>Problem:</a:t>
            </a:r>
            <a:r>
              <a:rPr lang="en-US" b="1" dirty="0">
                <a:solidFill>
                  <a:srgbClr val="C00000"/>
                </a:solidFill>
              </a:rPr>
              <a:t> </a:t>
            </a:r>
            <a:r>
              <a:rPr lang="en-US" i="1" dirty="0">
                <a:solidFill>
                  <a:srgbClr val="C00000"/>
                </a:solidFill>
              </a:rPr>
              <a:t>Periodic</a:t>
            </a:r>
            <a:r>
              <a:rPr lang="en-US" dirty="0">
                <a:solidFill>
                  <a:srgbClr val="C00000"/>
                </a:solidFill>
              </a:rPr>
              <a:t> and </a:t>
            </a:r>
            <a:r>
              <a:rPr lang="en-US" i="1" dirty="0">
                <a:solidFill>
                  <a:srgbClr val="C00000"/>
                </a:solidFill>
              </a:rPr>
              <a:t>preventive</a:t>
            </a:r>
            <a:r>
              <a:rPr lang="en-US" dirty="0">
                <a:solidFill>
                  <a:srgbClr val="C00000"/>
                </a:solidFill>
              </a:rPr>
              <a:t> refreshes cause </a:t>
            </a:r>
            <a:r>
              <a:rPr lang="en-US" b="1" dirty="0">
                <a:solidFill>
                  <a:srgbClr val="C00000"/>
                </a:solidFill>
              </a:rPr>
              <a:t>increasingly</a:t>
            </a:r>
            <a:r>
              <a:rPr lang="en-US" dirty="0">
                <a:solidFill>
                  <a:srgbClr val="C00000"/>
                </a:solidFill>
              </a:rPr>
              <a:t> </a:t>
            </a:r>
            <a:r>
              <a:rPr lang="en-US" b="1" dirty="0">
                <a:solidFill>
                  <a:srgbClr val="C00000"/>
                </a:solidFill>
              </a:rPr>
              <a:t>significant performance degradation </a:t>
            </a:r>
            <a:r>
              <a:rPr lang="en-US" dirty="0">
                <a:solidFill>
                  <a:srgbClr val="C00000"/>
                </a:solidFill>
              </a:rPr>
              <a:t>as DRAM chip density increases</a:t>
            </a:r>
          </a:p>
          <a:p>
            <a:pPr>
              <a:lnSpc>
                <a:spcPct val="110000"/>
              </a:lnSpc>
              <a:spcAft>
                <a:spcPts val="600"/>
              </a:spcAft>
            </a:pPr>
            <a:r>
              <a:rPr lang="en-US" b="1" u="sng" dirty="0">
                <a:solidFill>
                  <a:schemeClr val="accent5">
                    <a:lumMod val="75000"/>
                  </a:schemeClr>
                </a:solidFill>
              </a:rPr>
              <a:t>Goal:</a:t>
            </a:r>
            <a:r>
              <a:rPr lang="en-US" b="1" dirty="0">
                <a:solidFill>
                  <a:schemeClr val="accent5">
                    <a:lumMod val="75000"/>
                  </a:schemeClr>
                </a:solidFill>
              </a:rPr>
              <a:t> </a:t>
            </a:r>
            <a:r>
              <a:rPr lang="en-US" dirty="0">
                <a:solidFill>
                  <a:schemeClr val="accent5">
                    <a:lumMod val="75000"/>
                  </a:schemeClr>
                </a:solidFill>
              </a:rPr>
              <a:t>Reduce the </a:t>
            </a:r>
            <a:r>
              <a:rPr lang="en-US" b="1" dirty="0">
                <a:solidFill>
                  <a:schemeClr val="accent5">
                    <a:lumMod val="75000"/>
                  </a:schemeClr>
                </a:solidFill>
              </a:rPr>
              <a:t>performance overhead </a:t>
            </a:r>
            <a:r>
              <a:rPr lang="en-US" dirty="0">
                <a:solidFill>
                  <a:schemeClr val="accent5">
                    <a:lumMod val="75000"/>
                  </a:schemeClr>
                </a:solidFill>
              </a:rPr>
              <a:t>of </a:t>
            </a:r>
            <a:r>
              <a:rPr lang="en-US" i="1" dirty="0">
                <a:solidFill>
                  <a:schemeClr val="accent5">
                    <a:lumMod val="75000"/>
                  </a:schemeClr>
                </a:solidFill>
              </a:rPr>
              <a:t>periodic </a:t>
            </a:r>
            <a:r>
              <a:rPr lang="en-US" dirty="0">
                <a:solidFill>
                  <a:schemeClr val="accent5">
                    <a:lumMod val="75000"/>
                  </a:schemeClr>
                </a:solidFill>
              </a:rPr>
              <a:t>and </a:t>
            </a:r>
            <a:r>
              <a:rPr lang="en-US" i="1" dirty="0">
                <a:solidFill>
                  <a:schemeClr val="accent5">
                    <a:lumMod val="75000"/>
                  </a:schemeClr>
                </a:solidFill>
              </a:rPr>
              <a:t>preventive </a:t>
            </a:r>
            <a:r>
              <a:rPr lang="en-US" dirty="0">
                <a:solidFill>
                  <a:schemeClr val="accent5">
                    <a:lumMod val="75000"/>
                  </a:schemeClr>
                </a:solidFill>
              </a:rPr>
              <a:t>refreshes in off-the-shelf DRAM chips</a:t>
            </a:r>
          </a:p>
          <a:p>
            <a:pPr>
              <a:lnSpc>
                <a:spcPct val="110000"/>
              </a:lnSpc>
              <a:spcAft>
                <a:spcPts val="600"/>
              </a:spcAft>
            </a:pPr>
            <a:r>
              <a:rPr lang="en-US" b="1" u="sng" dirty="0">
                <a:solidFill>
                  <a:srgbClr val="00B050"/>
                </a:solidFill>
              </a:rPr>
              <a:t>Key Idea:</a:t>
            </a:r>
            <a:r>
              <a:rPr lang="en-US" b="1" dirty="0">
                <a:solidFill>
                  <a:srgbClr val="00B050"/>
                </a:solidFill>
              </a:rPr>
              <a:t> </a:t>
            </a:r>
            <a:r>
              <a:rPr lang="en-US" i="1" dirty="0">
                <a:solidFill>
                  <a:srgbClr val="00B050"/>
                </a:solidFill>
              </a:rPr>
              <a:t>Refresh</a:t>
            </a:r>
            <a:r>
              <a:rPr lang="en-US" dirty="0">
                <a:solidFill>
                  <a:srgbClr val="00B050"/>
                </a:solidFill>
              </a:rPr>
              <a:t> a DRAM row </a:t>
            </a:r>
            <a:r>
              <a:rPr lang="en-US" b="1" dirty="0">
                <a:solidFill>
                  <a:srgbClr val="00B050"/>
                </a:solidFill>
              </a:rPr>
              <a:t>concurrently with </a:t>
            </a:r>
            <a:r>
              <a:rPr lang="en-US" i="1" dirty="0">
                <a:solidFill>
                  <a:srgbClr val="00B050"/>
                </a:solidFill>
              </a:rPr>
              <a:t>refreshing</a:t>
            </a:r>
            <a:r>
              <a:rPr lang="en-US" dirty="0">
                <a:solidFill>
                  <a:srgbClr val="00B050"/>
                </a:solidFill>
              </a:rPr>
              <a:t> or </a:t>
            </a:r>
            <a:r>
              <a:rPr lang="en-US" i="1" dirty="0">
                <a:solidFill>
                  <a:srgbClr val="00B050"/>
                </a:solidFill>
              </a:rPr>
              <a:t>activating</a:t>
            </a:r>
            <a:r>
              <a:rPr lang="en-US" dirty="0">
                <a:solidFill>
                  <a:srgbClr val="00B050"/>
                </a:solidFill>
              </a:rPr>
              <a:t> another row </a:t>
            </a:r>
            <a:r>
              <a:rPr lang="en-US" b="1" dirty="0">
                <a:solidFill>
                  <a:srgbClr val="00B050"/>
                </a:solidFill>
              </a:rPr>
              <a:t>in the same bank</a:t>
            </a:r>
            <a:r>
              <a:rPr lang="en-US" dirty="0">
                <a:solidFill>
                  <a:srgbClr val="00B050"/>
                </a:solidFill>
              </a:rPr>
              <a:t>, leveraging subarray-level parallelism</a:t>
            </a:r>
          </a:p>
          <a:p>
            <a:pPr>
              <a:lnSpc>
                <a:spcPct val="110000"/>
              </a:lnSpc>
            </a:pPr>
            <a:r>
              <a:rPr lang="en-US" b="1" u="sng" dirty="0">
                <a:solidFill>
                  <a:schemeClr val="accent2">
                    <a:lumMod val="75000"/>
                  </a:schemeClr>
                </a:solidFill>
              </a:rPr>
              <a:t>HiRA:</a:t>
            </a:r>
            <a:r>
              <a:rPr lang="en-US" dirty="0">
                <a:solidFill>
                  <a:schemeClr val="accent2">
                    <a:lumMod val="75000"/>
                  </a:schemeClr>
                </a:solidFill>
              </a:rPr>
              <a:t> Hidden Row Activation </a:t>
            </a:r>
          </a:p>
          <a:p>
            <a:pPr lvl="1">
              <a:lnSpc>
                <a:spcPct val="110000"/>
              </a:lnSpc>
            </a:pPr>
            <a:r>
              <a:rPr lang="en-US" sz="2100" b="1" dirty="0">
                <a:solidFill>
                  <a:schemeClr val="accent2">
                    <a:lumMod val="75000"/>
                  </a:schemeClr>
                </a:solidFill>
              </a:rPr>
              <a:t>Concurrently</a:t>
            </a:r>
            <a:r>
              <a:rPr lang="en-US" sz="2100" dirty="0">
                <a:solidFill>
                  <a:schemeClr val="accent2">
                    <a:lumMod val="75000"/>
                  </a:schemeClr>
                </a:solidFill>
              </a:rPr>
              <a:t> opens two rows in </a:t>
            </a:r>
            <a:r>
              <a:rPr lang="en-US" sz="2100" i="1" dirty="0">
                <a:solidFill>
                  <a:schemeClr val="accent2">
                    <a:lumMod val="75000"/>
                  </a:schemeClr>
                </a:solidFill>
              </a:rPr>
              <a:t>electrically isolated subarrays</a:t>
            </a:r>
            <a:r>
              <a:rPr lang="en-US" sz="2100" dirty="0">
                <a:solidFill>
                  <a:schemeClr val="accent2">
                    <a:lumMod val="75000"/>
                  </a:schemeClr>
                </a:solidFill>
              </a:rPr>
              <a:t> in </a:t>
            </a:r>
            <a:r>
              <a:rPr lang="en-US" sz="2100" b="1" dirty="0">
                <a:solidFill>
                  <a:schemeClr val="accent2">
                    <a:lumMod val="75000"/>
                  </a:schemeClr>
                </a:solidFill>
              </a:rPr>
              <a:t>quick succession</a:t>
            </a:r>
          </a:p>
          <a:p>
            <a:pPr lvl="1">
              <a:lnSpc>
                <a:spcPct val="110000"/>
              </a:lnSpc>
              <a:spcAft>
                <a:spcPts val="600"/>
              </a:spcAft>
            </a:pPr>
            <a:r>
              <a:rPr lang="en-US" sz="2100" i="1" dirty="0">
                <a:solidFill>
                  <a:schemeClr val="accent2">
                    <a:lumMod val="75000"/>
                  </a:schemeClr>
                </a:solidFill>
              </a:rPr>
              <a:t>Refreshes </a:t>
            </a:r>
            <a:r>
              <a:rPr lang="en-US" sz="2100" dirty="0">
                <a:solidFill>
                  <a:schemeClr val="accent2">
                    <a:lumMod val="75000"/>
                  </a:schemeClr>
                </a:solidFill>
              </a:rPr>
              <a:t>a DRAM row </a:t>
            </a:r>
            <a:r>
              <a:rPr lang="en-US" sz="2100" b="1" dirty="0">
                <a:solidFill>
                  <a:schemeClr val="accent2">
                    <a:lumMod val="75000"/>
                  </a:schemeClr>
                </a:solidFill>
              </a:rPr>
              <a:t>concurrently with </a:t>
            </a:r>
            <a:r>
              <a:rPr lang="en-US" sz="2100" i="1" dirty="0">
                <a:solidFill>
                  <a:schemeClr val="accent2">
                    <a:lumMod val="75000"/>
                  </a:schemeClr>
                </a:solidFill>
              </a:rPr>
              <a:t>refreshing </a:t>
            </a:r>
            <a:r>
              <a:rPr lang="en-US" sz="2100" dirty="0">
                <a:solidFill>
                  <a:schemeClr val="accent2">
                    <a:lumMod val="75000"/>
                  </a:schemeClr>
                </a:solidFill>
              </a:rPr>
              <a:t>or </a:t>
            </a:r>
            <a:r>
              <a:rPr lang="en-US" sz="2100" i="1" dirty="0">
                <a:solidFill>
                  <a:schemeClr val="accent2">
                    <a:lumMod val="75000"/>
                  </a:schemeClr>
                </a:solidFill>
              </a:rPr>
              <a:t>activating </a:t>
            </a:r>
            <a:r>
              <a:rPr lang="en-US" sz="2100" dirty="0">
                <a:solidFill>
                  <a:schemeClr val="accent2">
                    <a:lumMod val="75000"/>
                  </a:schemeClr>
                </a:solidFill>
              </a:rPr>
              <a:t>any of the </a:t>
            </a:r>
            <a:br>
              <a:rPr lang="en-US" sz="2100" dirty="0">
                <a:solidFill>
                  <a:schemeClr val="accent2">
                    <a:lumMod val="75000"/>
                  </a:schemeClr>
                </a:solidFill>
              </a:rPr>
            </a:br>
            <a:r>
              <a:rPr lang="en-US" sz="2100" b="1" dirty="0">
                <a:solidFill>
                  <a:schemeClr val="accent2">
                    <a:lumMod val="75000"/>
                  </a:schemeClr>
                </a:solidFill>
              </a:rPr>
              <a:t>32% of the rows </a:t>
            </a:r>
            <a:r>
              <a:rPr lang="en-US" sz="2100" dirty="0">
                <a:solidFill>
                  <a:schemeClr val="accent2">
                    <a:lumMod val="75000"/>
                  </a:schemeClr>
                </a:solidFill>
              </a:rPr>
              <a:t>in the same bank</a:t>
            </a:r>
          </a:p>
          <a:p>
            <a:pPr lvl="1">
              <a:lnSpc>
                <a:spcPct val="110000"/>
              </a:lnSpc>
              <a:spcAft>
                <a:spcPts val="600"/>
              </a:spcAft>
            </a:pPr>
            <a:r>
              <a:rPr lang="en-US" sz="2100" b="1" dirty="0">
                <a:solidFill>
                  <a:schemeClr val="accent2">
                    <a:lumMod val="75000"/>
                  </a:schemeClr>
                </a:solidFill>
              </a:rPr>
              <a:t>51.4% reduction </a:t>
            </a:r>
            <a:r>
              <a:rPr lang="en-US" sz="2100" dirty="0">
                <a:solidFill>
                  <a:schemeClr val="accent2">
                    <a:lumMod val="75000"/>
                  </a:schemeClr>
                </a:solidFill>
              </a:rPr>
              <a:t>on the </a:t>
            </a:r>
            <a:r>
              <a:rPr lang="en-US" sz="2100" i="1" dirty="0">
                <a:solidFill>
                  <a:schemeClr val="accent2">
                    <a:lumMod val="75000"/>
                  </a:schemeClr>
                </a:solidFill>
              </a:rPr>
              <a:t>overall latency </a:t>
            </a:r>
            <a:r>
              <a:rPr lang="en-US" sz="2100" dirty="0">
                <a:solidFill>
                  <a:schemeClr val="accent2">
                    <a:lumMod val="75000"/>
                  </a:schemeClr>
                </a:solidFill>
              </a:rPr>
              <a:t>of refreshing two rows</a:t>
            </a:r>
          </a:p>
          <a:p>
            <a:pPr>
              <a:lnSpc>
                <a:spcPct val="110000"/>
              </a:lnSpc>
            </a:pPr>
            <a:r>
              <a:rPr lang="en-US" b="1" u="sng" dirty="0">
                <a:solidFill>
                  <a:srgbClr val="7030A0"/>
                </a:solidFill>
              </a:rPr>
              <a:t>HiRA-MC:</a:t>
            </a:r>
            <a:r>
              <a:rPr lang="en-US" b="1" dirty="0">
                <a:solidFill>
                  <a:srgbClr val="7030A0"/>
                </a:solidFill>
              </a:rPr>
              <a:t> </a:t>
            </a:r>
            <a:r>
              <a:rPr lang="en-US" dirty="0">
                <a:solidFill>
                  <a:srgbClr val="7030A0"/>
                </a:solidFill>
              </a:rPr>
              <a:t>Buffers refresh requests for a time slack to leverage the parallelism HiRA provides </a:t>
            </a:r>
          </a:p>
          <a:p>
            <a:pPr lvl="1">
              <a:lnSpc>
                <a:spcPct val="110000"/>
              </a:lnSpc>
            </a:pPr>
            <a:r>
              <a:rPr lang="en-US" sz="2100" b="1" dirty="0">
                <a:solidFill>
                  <a:srgbClr val="7030A0"/>
                </a:solidFill>
              </a:rPr>
              <a:t>12.6% speedup </a:t>
            </a:r>
            <a:r>
              <a:rPr lang="en-US" sz="2100" dirty="0">
                <a:solidFill>
                  <a:srgbClr val="7030A0"/>
                </a:solidFill>
              </a:rPr>
              <a:t>by reducing </a:t>
            </a:r>
            <a:r>
              <a:rPr lang="en-US" sz="2100" i="1" dirty="0">
                <a:solidFill>
                  <a:srgbClr val="7030A0"/>
                </a:solidFill>
              </a:rPr>
              <a:t>periodic</a:t>
            </a:r>
            <a:r>
              <a:rPr lang="en-US" sz="2100" dirty="0">
                <a:solidFill>
                  <a:srgbClr val="7030A0"/>
                </a:solidFill>
              </a:rPr>
              <a:t> refresh’s performance overheads</a:t>
            </a:r>
          </a:p>
          <a:p>
            <a:pPr lvl="1">
              <a:lnSpc>
                <a:spcPct val="110000"/>
              </a:lnSpc>
              <a:spcAft>
                <a:spcPts val="600"/>
              </a:spcAft>
            </a:pPr>
            <a:r>
              <a:rPr lang="en-US" sz="2100" b="1" dirty="0">
                <a:solidFill>
                  <a:srgbClr val="7030A0"/>
                </a:solidFill>
              </a:rPr>
              <a:t>3.73x speedup </a:t>
            </a:r>
            <a:r>
              <a:rPr lang="en-US" sz="2100" dirty="0">
                <a:solidFill>
                  <a:srgbClr val="7030A0"/>
                </a:solidFill>
              </a:rPr>
              <a:t>by reducing </a:t>
            </a:r>
            <a:r>
              <a:rPr lang="en-US" sz="2100" i="1" dirty="0">
                <a:solidFill>
                  <a:srgbClr val="7030A0"/>
                </a:solidFill>
              </a:rPr>
              <a:t>preventive</a:t>
            </a:r>
            <a:r>
              <a:rPr lang="en-US" sz="2100" dirty="0">
                <a:solidFill>
                  <a:srgbClr val="7030A0"/>
                </a:solidFill>
              </a:rPr>
              <a:t> refresh’s performance overheads</a:t>
            </a:r>
          </a:p>
        </p:txBody>
      </p:sp>
    </p:spTree>
    <p:extLst>
      <p:ext uri="{BB962C8B-B14F-4D97-AF65-F5344CB8AC3E}">
        <p14:creationId xmlns:p14="http://schemas.microsoft.com/office/powerpoint/2010/main" val="390968490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EE7049-0E7C-8461-26D6-5F540DB0D8C5}"/>
              </a:ext>
            </a:extLst>
          </p:cNvPr>
          <p:cNvPicPr>
            <a:picLocks noChangeAspect="1"/>
          </p:cNvPicPr>
          <p:nvPr/>
        </p:nvPicPr>
        <p:blipFill>
          <a:blip r:embed="rId2"/>
          <a:stretch>
            <a:fillRect/>
          </a:stretch>
        </p:blipFill>
        <p:spPr>
          <a:xfrm>
            <a:off x="685800" y="1264662"/>
            <a:ext cx="7772400" cy="4328676"/>
          </a:xfrm>
          <a:prstGeom prst="rect">
            <a:avLst/>
          </a:prstGeom>
          <a:ln>
            <a:solidFill>
              <a:schemeClr val="tx1"/>
            </a:solidFill>
          </a:ln>
        </p:spPr>
      </p:pic>
    </p:spTree>
    <p:extLst>
      <p:ext uri="{BB962C8B-B14F-4D97-AF65-F5344CB8AC3E}">
        <p14:creationId xmlns:p14="http://schemas.microsoft.com/office/powerpoint/2010/main" val="245544132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15167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ags/tag8.xml><?xml version="1.0" encoding="utf-8"?>
<p:tagLst xmlns:a="http://schemas.openxmlformats.org/drawingml/2006/main" xmlns:r="http://schemas.openxmlformats.org/officeDocument/2006/relationships" xmlns:p="http://schemas.openxmlformats.org/presentationml/2006/main">
  <p:tag name="TIMING" val="|4.9|1.3|6.4|9.6|1.8|7.6|9.4|1.2"/>
</p:tagLst>
</file>

<file path=ppt/tags/tag9.xml><?xml version="1.0" encoding="utf-8"?>
<p:tagLst xmlns:a="http://schemas.openxmlformats.org/drawingml/2006/main" xmlns:r="http://schemas.openxmlformats.org/officeDocument/2006/relationships" xmlns:p="http://schemas.openxmlformats.org/presentationml/2006/main">
  <p:tag name="TIMING" val="|1.4|4.8|9.2|6.1|2.3|10.2"/>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218041</TotalTime>
  <Words>25912</Words>
  <Application>Microsoft Macintosh PowerPoint</Application>
  <PresentationFormat>On-screen Show (4:3)</PresentationFormat>
  <Paragraphs>3153</Paragraphs>
  <Slides>325</Slides>
  <Notes>133</Notes>
  <HiddenSlides>0</HiddenSlides>
  <MMClips>0</MMClips>
  <ScaleCrop>false</ScaleCrop>
  <HeadingPairs>
    <vt:vector size="6" baseType="variant">
      <vt:variant>
        <vt:lpstr>Fonts Used</vt:lpstr>
      </vt:variant>
      <vt:variant>
        <vt:i4>16</vt:i4>
      </vt:variant>
      <vt:variant>
        <vt:lpstr>Theme</vt:lpstr>
      </vt:variant>
      <vt:variant>
        <vt:i4>71</vt:i4>
      </vt:variant>
      <vt:variant>
        <vt:lpstr>Slide Titles</vt:lpstr>
      </vt:variant>
      <vt:variant>
        <vt:i4>325</vt:i4>
      </vt:variant>
    </vt:vector>
  </HeadingPairs>
  <TitlesOfParts>
    <vt:vector size="412" baseType="lpstr">
      <vt:lpstr>Adobe Garamond Pro</vt:lpstr>
      <vt:lpstr>Arial</vt:lpstr>
      <vt:lpstr>Arial Narrow</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5_Office Theme</vt:lpstr>
      <vt:lpstr>31_Edge</vt:lpstr>
      <vt:lpstr>10_Office Theme</vt:lpstr>
      <vt:lpstr>11_Office Theme</vt:lpstr>
      <vt:lpstr> The Story of RowHammer </vt:lpstr>
      <vt:lpstr>How Reliable/Secure/Safe is This Bridge?</vt:lpstr>
      <vt:lpstr>Collapse of the “Galloping Gertie”</vt:lpstr>
      <vt:lpstr>How Secure Are These People?</vt:lpstr>
      <vt:lpstr>How Safe &amp; Secure Are Our Platforms? </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Updated DRAM Testing Infrastructure</vt:lpstr>
      <vt:lpstr>Summary</vt:lpstr>
      <vt:lpstr>New RowHammer Solutions</vt:lpstr>
      <vt:lpstr>BlockHammer Solution in 2021</vt:lpstr>
      <vt:lpstr>RowHammer Solution Approaches</vt:lpstr>
      <vt:lpstr>Two Key Challenges</vt:lpstr>
      <vt:lpstr>Our Goal</vt:lpstr>
      <vt:lpstr>BlockHammer  Key Idea</vt:lpstr>
      <vt:lpstr>PowerPoint Presentation</vt:lpstr>
      <vt:lpstr>BlockHammer  Overview of Approach</vt:lpstr>
      <vt:lpstr>Evaluation: BlockHammer Scaling with RowHammer Vulnerability</vt:lpstr>
      <vt:lpstr>Key Results: BlockHammer</vt:lpstr>
      <vt:lpstr>More in the Paper: BlockHammer</vt:lpstr>
      <vt:lpstr>Summary: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RowHammer in 2022 (VI)</vt:lpstr>
      <vt:lpstr>RowHammer in 2022 (VII)</vt:lpstr>
      <vt:lpstr>RowHammer in 2022 (VII)</vt:lpstr>
      <vt:lpstr>RowHammer in 2022 (VIII)</vt:lpstr>
      <vt:lpstr>RowHammer in 2022 (IX)</vt:lpstr>
      <vt:lpstr>Self-Managing DRAM: Overview</vt:lpstr>
      <vt:lpstr>SMD-Based Maintenance Mechanisms</vt:lpstr>
      <vt:lpstr>Self-Managing DRAM: Summary</vt:lpstr>
      <vt:lpstr>Talk on Self-Managing DRAM</vt:lpstr>
      <vt:lpstr>Much More in Our Preprint…</vt:lpstr>
      <vt:lpstr>RowHammer in 2023 </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Better Communication Between DRAM &amp; Controller</vt:lpstr>
      <vt:lpstr>Better Coordination of DRAM &amp; Controller</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PowerPoint Presentation</vt:lpstr>
      <vt:lpstr>SAFARI Research Group</vt:lpstr>
      <vt:lpstr>Comp Arch (Fall 2021)</vt:lpstr>
      <vt:lpstr>DDCA (Spring 2022)</vt:lpstr>
      <vt:lpstr>Projects &amp; Seminars: SoftMC FPGA-Based Exploration of DRAM and RowHammer (Fall 2022)</vt:lpstr>
      <vt:lpstr>Projects &amp; Seminars: Ramulator Exploration of Emerging Memory Systems (Fall 2022)</vt:lpstr>
      <vt:lpstr> The Story of RowHammer </vt:lpstr>
      <vt:lpstr>Backup Slides for Further Info</vt:lpstr>
      <vt:lpstr>HiRA: Hidden Row Activation  for Reducing Refresh Latency of Off-the-Shelf DRAM Chips</vt:lpstr>
      <vt:lpstr>Executive Summary</vt:lpstr>
      <vt:lpstr>PowerPoint Presentation</vt:lpstr>
      <vt:lpstr>HiRA: Hidden Row Activation  for Reducing Refresh Latency of Off-the-Shelf DRAM Chips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2938</cp:revision>
  <cp:lastPrinted>2017-12-05T03:30:35Z</cp:lastPrinted>
  <dcterms:created xsi:type="dcterms:W3CDTF">2010-10-08T20:41:54Z</dcterms:created>
  <dcterms:modified xsi:type="dcterms:W3CDTF">2022-10-07T01:16:30Z</dcterms:modified>
</cp:coreProperties>
</file>