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5.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1.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2.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3.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theme/theme54.xml" ContentType="application/vnd.openxmlformats-officedocument.theme+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media/image110.jpg" ContentType="image/png"/>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xml" ContentType="application/vnd.openxmlformats-officedocument.presentationml.tags+xml"/>
  <Override PartName="/ppt/notesSlides/notesSlide58.xml" ContentType="application/vnd.openxmlformats-officedocument.presentationml.notesSlide+xml"/>
  <Override PartName="/ppt/tags/tag2.xml" ContentType="application/vnd.openxmlformats-officedocument.presentationml.tags+xml"/>
  <Override PartName="/ppt/notesSlides/notesSlide59.xml" ContentType="application/vnd.openxmlformats-officedocument.presentationml.notesSlide+xml"/>
  <Override PartName="/ppt/tags/tag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4.xml" ContentType="application/vnd.openxmlformats-officedocument.presentationml.tags+xml"/>
  <Override PartName="/ppt/notesSlides/notesSlide63.xml" ContentType="application/vnd.openxmlformats-officedocument.presentationml.notesSlide+xml"/>
  <Override PartName="/ppt/tags/tag5.xml" ContentType="application/vnd.openxmlformats-officedocument.presentationml.tags+xml"/>
  <Override PartName="/ppt/notesSlides/notesSlide64.xml" ContentType="application/vnd.openxmlformats-officedocument.presentationml.notesSlide+xml"/>
  <Override PartName="/ppt/tags/tag6.xml" ContentType="application/vnd.openxmlformats-officedocument.presentationml.tags+xml"/>
  <Override PartName="/ppt/notesSlides/notesSlide65.xml" ContentType="application/vnd.openxmlformats-officedocument.presentationml.notesSlide+xml"/>
  <Override PartName="/ppt/tags/tag7.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56" r:id="rId41"/>
    <p:sldMasterId id="2147488369" r:id="rId42"/>
    <p:sldMasterId id="2147488381" r:id="rId43"/>
    <p:sldMasterId id="2147488393" r:id="rId44"/>
    <p:sldMasterId id="2147488405" r:id="rId45"/>
    <p:sldMasterId id="2147488417" r:id="rId46"/>
    <p:sldMasterId id="2147488430" r:id="rId47"/>
    <p:sldMasterId id="2147488442" r:id="rId48"/>
    <p:sldMasterId id="2147488455" r:id="rId49"/>
    <p:sldMasterId id="2147488468" r:id="rId50"/>
    <p:sldMasterId id="2147488480" r:id="rId51"/>
    <p:sldMasterId id="2147488483" r:id="rId52"/>
    <p:sldMasterId id="2147488495" r:id="rId53"/>
    <p:sldMasterId id="2147488507" r:id="rId54"/>
    <p:sldMasterId id="2147488520" r:id="rId55"/>
  </p:sldMasterIdLst>
  <p:notesMasterIdLst>
    <p:notesMasterId r:id="rId277"/>
  </p:notesMasterIdLst>
  <p:handoutMasterIdLst>
    <p:handoutMasterId r:id="rId278"/>
  </p:handoutMasterIdLst>
  <p:sldIdLst>
    <p:sldId id="5119" r:id="rId56"/>
    <p:sldId id="656" r:id="rId57"/>
    <p:sldId id="5035" r:id="rId58"/>
    <p:sldId id="5032" r:id="rId59"/>
    <p:sldId id="5033" r:id="rId60"/>
    <p:sldId id="5034" r:id="rId61"/>
    <p:sldId id="3295" r:id="rId62"/>
    <p:sldId id="3296" r:id="rId63"/>
    <p:sldId id="3297" r:id="rId64"/>
    <p:sldId id="4847" r:id="rId65"/>
    <p:sldId id="4848" r:id="rId66"/>
    <p:sldId id="3845" r:id="rId67"/>
    <p:sldId id="4853" r:id="rId68"/>
    <p:sldId id="4851" r:id="rId69"/>
    <p:sldId id="4852" r:id="rId70"/>
    <p:sldId id="5125" r:id="rId71"/>
    <p:sldId id="5126" r:id="rId72"/>
    <p:sldId id="5138" r:id="rId73"/>
    <p:sldId id="4854" r:id="rId74"/>
    <p:sldId id="5038" r:id="rId75"/>
    <p:sldId id="3604" r:id="rId76"/>
    <p:sldId id="3581" r:id="rId77"/>
    <p:sldId id="3582" r:id="rId78"/>
    <p:sldId id="3609" r:id="rId79"/>
    <p:sldId id="4145" r:id="rId80"/>
    <p:sldId id="3583" r:id="rId81"/>
    <p:sldId id="3614" r:id="rId82"/>
    <p:sldId id="3615" r:id="rId83"/>
    <p:sldId id="4146" r:id="rId84"/>
    <p:sldId id="2476" r:id="rId85"/>
    <p:sldId id="4961" r:id="rId86"/>
    <p:sldId id="3584" r:id="rId87"/>
    <p:sldId id="3585" r:id="rId88"/>
    <p:sldId id="3586" r:id="rId89"/>
    <p:sldId id="3848" r:id="rId90"/>
    <p:sldId id="3710" r:id="rId91"/>
    <p:sldId id="3711" r:id="rId92"/>
    <p:sldId id="3712" r:id="rId93"/>
    <p:sldId id="660" r:id="rId94"/>
    <p:sldId id="661" r:id="rId95"/>
    <p:sldId id="3943" r:id="rId96"/>
    <p:sldId id="3944" r:id="rId97"/>
    <p:sldId id="3945" r:id="rId98"/>
    <p:sldId id="3946" r:id="rId99"/>
    <p:sldId id="3947" r:id="rId100"/>
    <p:sldId id="3948" r:id="rId101"/>
    <p:sldId id="3719" r:id="rId102"/>
    <p:sldId id="3950" r:id="rId103"/>
    <p:sldId id="3720" r:id="rId104"/>
    <p:sldId id="4860" r:id="rId105"/>
    <p:sldId id="4861" r:id="rId106"/>
    <p:sldId id="4862" r:id="rId107"/>
    <p:sldId id="4863" r:id="rId108"/>
    <p:sldId id="2408" r:id="rId109"/>
    <p:sldId id="2409" r:id="rId110"/>
    <p:sldId id="4864" r:id="rId111"/>
    <p:sldId id="2406" r:id="rId112"/>
    <p:sldId id="2410" r:id="rId113"/>
    <p:sldId id="4865" r:id="rId114"/>
    <p:sldId id="4893" r:id="rId115"/>
    <p:sldId id="5066" r:id="rId116"/>
    <p:sldId id="5067" r:id="rId117"/>
    <p:sldId id="475" r:id="rId118"/>
    <p:sldId id="3721" r:id="rId119"/>
    <p:sldId id="3722" r:id="rId120"/>
    <p:sldId id="4894" r:id="rId121"/>
    <p:sldId id="4895" r:id="rId122"/>
    <p:sldId id="4699" r:id="rId123"/>
    <p:sldId id="5036" r:id="rId124"/>
    <p:sldId id="3723" r:id="rId125"/>
    <p:sldId id="4968" r:id="rId126"/>
    <p:sldId id="4969" r:id="rId127"/>
    <p:sldId id="4970" r:id="rId128"/>
    <p:sldId id="4971" r:id="rId129"/>
    <p:sldId id="5037" r:id="rId130"/>
    <p:sldId id="4972" r:id="rId131"/>
    <p:sldId id="4973" r:id="rId132"/>
    <p:sldId id="4974" r:id="rId133"/>
    <p:sldId id="4975" r:id="rId134"/>
    <p:sldId id="4976" r:id="rId135"/>
    <p:sldId id="4977" r:id="rId136"/>
    <p:sldId id="4978" r:id="rId137"/>
    <p:sldId id="4979" r:id="rId138"/>
    <p:sldId id="4980" r:id="rId139"/>
    <p:sldId id="5222" r:id="rId140"/>
    <p:sldId id="1863" r:id="rId141"/>
    <p:sldId id="5045" r:id="rId142"/>
    <p:sldId id="4899" r:id="rId143"/>
    <p:sldId id="4900" r:id="rId144"/>
    <p:sldId id="3958" r:id="rId145"/>
    <p:sldId id="3978" r:id="rId146"/>
    <p:sldId id="4901" r:id="rId147"/>
    <p:sldId id="4943" r:id="rId148"/>
    <p:sldId id="5029" r:id="rId149"/>
    <p:sldId id="5028" r:id="rId150"/>
    <p:sldId id="3602" r:id="rId151"/>
    <p:sldId id="3855" r:id="rId152"/>
    <p:sldId id="3726" r:id="rId153"/>
    <p:sldId id="4879" r:id="rId154"/>
    <p:sldId id="5065" r:id="rId155"/>
    <p:sldId id="4945" r:id="rId156"/>
    <p:sldId id="4946" r:id="rId157"/>
    <p:sldId id="4947" r:id="rId158"/>
    <p:sldId id="4948" r:id="rId159"/>
    <p:sldId id="5139" r:id="rId160"/>
    <p:sldId id="4949" r:id="rId161"/>
    <p:sldId id="4950" r:id="rId162"/>
    <p:sldId id="4951" r:id="rId163"/>
    <p:sldId id="4952" r:id="rId164"/>
    <p:sldId id="4953" r:id="rId165"/>
    <p:sldId id="4954" r:id="rId166"/>
    <p:sldId id="4955" r:id="rId167"/>
    <p:sldId id="4957" r:id="rId168"/>
    <p:sldId id="4958" r:id="rId169"/>
    <p:sldId id="4959" r:id="rId170"/>
    <p:sldId id="4960" r:id="rId171"/>
    <p:sldId id="5140" r:id="rId172"/>
    <p:sldId id="4962" r:id="rId173"/>
    <p:sldId id="4963" r:id="rId174"/>
    <p:sldId id="4964" r:id="rId175"/>
    <p:sldId id="4965" r:id="rId176"/>
    <p:sldId id="4966" r:id="rId177"/>
    <p:sldId id="4967" r:id="rId178"/>
    <p:sldId id="5141" r:id="rId179"/>
    <p:sldId id="5030" r:id="rId180"/>
    <p:sldId id="4826" r:id="rId181"/>
    <p:sldId id="2473" r:id="rId182"/>
    <p:sldId id="4983" r:id="rId183"/>
    <p:sldId id="5069" r:id="rId184"/>
    <p:sldId id="5070" r:id="rId185"/>
    <p:sldId id="4986" r:id="rId186"/>
    <p:sldId id="3985" r:id="rId187"/>
    <p:sldId id="5041" r:id="rId188"/>
    <p:sldId id="5058" r:id="rId189"/>
    <p:sldId id="5059" r:id="rId190"/>
    <p:sldId id="5060" r:id="rId191"/>
    <p:sldId id="5215" r:id="rId192"/>
    <p:sldId id="5039" r:id="rId193"/>
    <p:sldId id="5207" r:id="rId194"/>
    <p:sldId id="5208" r:id="rId195"/>
    <p:sldId id="461" r:id="rId196"/>
    <p:sldId id="464" r:id="rId197"/>
    <p:sldId id="5209" r:id="rId198"/>
    <p:sldId id="5210" r:id="rId199"/>
    <p:sldId id="5211" r:id="rId200"/>
    <p:sldId id="4827" r:id="rId201"/>
    <p:sldId id="5174" r:id="rId202"/>
    <p:sldId id="5216" r:id="rId203"/>
    <p:sldId id="5042" r:id="rId204"/>
    <p:sldId id="5047" r:id="rId205"/>
    <p:sldId id="5046" r:id="rId206"/>
    <p:sldId id="5061" r:id="rId207"/>
    <p:sldId id="5043" r:id="rId208"/>
    <p:sldId id="5212" r:id="rId209"/>
    <p:sldId id="5217" r:id="rId210"/>
    <p:sldId id="5218" r:id="rId211"/>
    <p:sldId id="3037" r:id="rId212"/>
    <p:sldId id="2678" r:id="rId213"/>
    <p:sldId id="5214" r:id="rId214"/>
    <p:sldId id="4956" r:id="rId215"/>
    <p:sldId id="4982" r:id="rId216"/>
    <p:sldId id="4987" r:id="rId217"/>
    <p:sldId id="4988" r:id="rId218"/>
    <p:sldId id="4866" r:id="rId219"/>
    <p:sldId id="4867" r:id="rId220"/>
    <p:sldId id="4868" r:id="rId221"/>
    <p:sldId id="4874" r:id="rId222"/>
    <p:sldId id="4942" r:id="rId223"/>
    <p:sldId id="4989" r:id="rId224"/>
    <p:sldId id="4876" r:id="rId225"/>
    <p:sldId id="4855" r:id="rId226"/>
    <p:sldId id="4856" r:id="rId227"/>
    <p:sldId id="4857" r:id="rId228"/>
    <p:sldId id="4880" r:id="rId229"/>
    <p:sldId id="973" r:id="rId230"/>
    <p:sldId id="4994" r:id="rId231"/>
    <p:sldId id="4995" r:id="rId232"/>
    <p:sldId id="4996" r:id="rId233"/>
    <p:sldId id="4997" r:id="rId234"/>
    <p:sldId id="4998" r:id="rId235"/>
    <p:sldId id="4999" r:id="rId236"/>
    <p:sldId id="4881" r:id="rId237"/>
    <p:sldId id="5000" r:id="rId238"/>
    <p:sldId id="5001" r:id="rId239"/>
    <p:sldId id="5002" r:id="rId240"/>
    <p:sldId id="5003" r:id="rId241"/>
    <p:sldId id="5004" r:id="rId242"/>
    <p:sldId id="5005" r:id="rId243"/>
    <p:sldId id="5006" r:id="rId244"/>
    <p:sldId id="5007" r:id="rId245"/>
    <p:sldId id="5008" r:id="rId246"/>
    <p:sldId id="5009" r:id="rId247"/>
    <p:sldId id="5010" r:id="rId248"/>
    <p:sldId id="5011" r:id="rId249"/>
    <p:sldId id="5012" r:id="rId250"/>
    <p:sldId id="5013" r:id="rId251"/>
    <p:sldId id="5014" r:id="rId252"/>
    <p:sldId id="5015" r:id="rId253"/>
    <p:sldId id="5016" r:id="rId254"/>
    <p:sldId id="5017" r:id="rId255"/>
    <p:sldId id="5018" r:id="rId256"/>
    <p:sldId id="5019" r:id="rId257"/>
    <p:sldId id="5020" r:id="rId258"/>
    <p:sldId id="5021" r:id="rId259"/>
    <p:sldId id="5022" r:id="rId260"/>
    <p:sldId id="5023" r:id="rId261"/>
    <p:sldId id="5024" r:id="rId262"/>
    <p:sldId id="5025" r:id="rId263"/>
    <p:sldId id="4884" r:id="rId264"/>
    <p:sldId id="4885" r:id="rId265"/>
    <p:sldId id="4886" r:id="rId266"/>
    <p:sldId id="4887" r:id="rId267"/>
    <p:sldId id="4888" r:id="rId268"/>
    <p:sldId id="4889" r:id="rId269"/>
    <p:sldId id="4890" r:id="rId270"/>
    <p:sldId id="4891" r:id="rId271"/>
    <p:sldId id="4892" r:id="rId272"/>
    <p:sldId id="4939" r:id="rId273"/>
    <p:sldId id="4940" r:id="rId274"/>
    <p:sldId id="2886" r:id="rId275"/>
    <p:sldId id="3972" r:id="rId27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A6A"/>
    <a:srgbClr val="8C0000"/>
    <a:srgbClr val="0000FF"/>
    <a:srgbClr val="1A5712"/>
    <a:srgbClr val="CC8D2A"/>
    <a:srgbClr val="0432FF"/>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43" autoAdjust="0"/>
    <p:restoredTop sz="94393" autoAdjust="0"/>
  </p:normalViewPr>
  <p:slideViewPr>
    <p:cSldViewPr>
      <p:cViewPr varScale="1">
        <p:scale>
          <a:sx n="87" d="100"/>
          <a:sy n="87" d="100"/>
        </p:scale>
        <p:origin x="125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2.xml"/><Relationship Id="rId21" Type="http://schemas.openxmlformats.org/officeDocument/2006/relationships/slideMaster" Target="slideMasters/slideMaster21.xml"/><Relationship Id="rId63" Type="http://schemas.openxmlformats.org/officeDocument/2006/relationships/slide" Target="slides/slide8.xml"/><Relationship Id="rId159" Type="http://schemas.openxmlformats.org/officeDocument/2006/relationships/slide" Target="slides/slide104.xml"/><Relationship Id="rId170" Type="http://schemas.openxmlformats.org/officeDocument/2006/relationships/slide" Target="slides/slide115.xml"/><Relationship Id="rId226" Type="http://schemas.openxmlformats.org/officeDocument/2006/relationships/slide" Target="slides/slide171.xml"/><Relationship Id="rId268" Type="http://schemas.openxmlformats.org/officeDocument/2006/relationships/slide" Target="slides/slide213.xml"/><Relationship Id="rId32" Type="http://schemas.openxmlformats.org/officeDocument/2006/relationships/slideMaster" Target="slideMasters/slideMaster32.xml"/><Relationship Id="rId74" Type="http://schemas.openxmlformats.org/officeDocument/2006/relationships/slide" Target="slides/slide19.xml"/><Relationship Id="rId128" Type="http://schemas.openxmlformats.org/officeDocument/2006/relationships/slide" Target="slides/slide73.xml"/><Relationship Id="rId5" Type="http://schemas.openxmlformats.org/officeDocument/2006/relationships/slideMaster" Target="slideMasters/slideMaster5.xml"/><Relationship Id="rId181" Type="http://schemas.openxmlformats.org/officeDocument/2006/relationships/slide" Target="slides/slide126.xml"/><Relationship Id="rId237" Type="http://schemas.openxmlformats.org/officeDocument/2006/relationships/slide" Target="slides/slide182.xml"/><Relationship Id="rId279" Type="http://schemas.openxmlformats.org/officeDocument/2006/relationships/presProps" Target="presProp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9.xml"/><Relationship Id="rId118" Type="http://schemas.openxmlformats.org/officeDocument/2006/relationships/slide" Target="slides/slide63.xml"/><Relationship Id="rId139" Type="http://schemas.openxmlformats.org/officeDocument/2006/relationships/slide" Target="slides/slide84.xml"/><Relationship Id="rId85" Type="http://schemas.openxmlformats.org/officeDocument/2006/relationships/slide" Target="slides/slide30.xml"/><Relationship Id="rId150" Type="http://schemas.openxmlformats.org/officeDocument/2006/relationships/slide" Target="slides/slide95.xml"/><Relationship Id="rId171" Type="http://schemas.openxmlformats.org/officeDocument/2006/relationships/slide" Target="slides/slide116.xml"/><Relationship Id="rId192" Type="http://schemas.openxmlformats.org/officeDocument/2006/relationships/slide" Target="slides/slide137.xml"/><Relationship Id="rId206" Type="http://schemas.openxmlformats.org/officeDocument/2006/relationships/slide" Target="slides/slide151.xml"/><Relationship Id="rId227" Type="http://schemas.openxmlformats.org/officeDocument/2006/relationships/slide" Target="slides/slide172.xml"/><Relationship Id="rId248" Type="http://schemas.openxmlformats.org/officeDocument/2006/relationships/slide" Target="slides/slide193.xml"/><Relationship Id="rId269" Type="http://schemas.openxmlformats.org/officeDocument/2006/relationships/slide" Target="slides/slide214.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3.xml"/><Relationship Id="rId129" Type="http://schemas.openxmlformats.org/officeDocument/2006/relationships/slide" Target="slides/slide74.xml"/><Relationship Id="rId280" Type="http://schemas.openxmlformats.org/officeDocument/2006/relationships/viewProps" Target="viewProps.xml"/><Relationship Id="rId54" Type="http://schemas.openxmlformats.org/officeDocument/2006/relationships/slideMaster" Target="slideMasters/slideMaster54.xml"/><Relationship Id="rId75" Type="http://schemas.openxmlformats.org/officeDocument/2006/relationships/slide" Target="slides/slide20.xml"/><Relationship Id="rId96" Type="http://schemas.openxmlformats.org/officeDocument/2006/relationships/slide" Target="slides/slide41.xml"/><Relationship Id="rId140" Type="http://schemas.openxmlformats.org/officeDocument/2006/relationships/slide" Target="slides/slide85.xml"/><Relationship Id="rId161" Type="http://schemas.openxmlformats.org/officeDocument/2006/relationships/slide" Target="slides/slide106.xml"/><Relationship Id="rId182" Type="http://schemas.openxmlformats.org/officeDocument/2006/relationships/slide" Target="slides/slide127.xml"/><Relationship Id="rId217" Type="http://schemas.openxmlformats.org/officeDocument/2006/relationships/slide" Target="slides/slide162.xml"/><Relationship Id="rId6" Type="http://schemas.openxmlformats.org/officeDocument/2006/relationships/slideMaster" Target="slideMasters/slideMaster6.xml"/><Relationship Id="rId238" Type="http://schemas.openxmlformats.org/officeDocument/2006/relationships/slide" Target="slides/slide183.xml"/><Relationship Id="rId259" Type="http://schemas.openxmlformats.org/officeDocument/2006/relationships/slide" Target="slides/slide204.xml"/><Relationship Id="rId23" Type="http://schemas.openxmlformats.org/officeDocument/2006/relationships/slideMaster" Target="slideMasters/slideMaster23.xml"/><Relationship Id="rId119" Type="http://schemas.openxmlformats.org/officeDocument/2006/relationships/slide" Target="slides/slide64.xml"/><Relationship Id="rId270" Type="http://schemas.openxmlformats.org/officeDocument/2006/relationships/slide" Target="slides/slide215.xml"/><Relationship Id="rId44" Type="http://schemas.openxmlformats.org/officeDocument/2006/relationships/slideMaster" Target="slideMasters/slideMaster44.xml"/><Relationship Id="rId65" Type="http://schemas.openxmlformats.org/officeDocument/2006/relationships/slide" Target="slides/slide10.xml"/><Relationship Id="rId86" Type="http://schemas.openxmlformats.org/officeDocument/2006/relationships/slide" Target="slides/slide31.xml"/><Relationship Id="rId130" Type="http://schemas.openxmlformats.org/officeDocument/2006/relationships/slide" Target="slides/slide75.xml"/><Relationship Id="rId151" Type="http://schemas.openxmlformats.org/officeDocument/2006/relationships/slide" Target="slides/slide96.xml"/><Relationship Id="rId172" Type="http://schemas.openxmlformats.org/officeDocument/2006/relationships/slide" Target="slides/slide117.xml"/><Relationship Id="rId193" Type="http://schemas.openxmlformats.org/officeDocument/2006/relationships/slide" Target="slides/slide138.xml"/><Relationship Id="rId207" Type="http://schemas.openxmlformats.org/officeDocument/2006/relationships/slide" Target="slides/slide152.xml"/><Relationship Id="rId228" Type="http://schemas.openxmlformats.org/officeDocument/2006/relationships/slide" Target="slides/slide173.xml"/><Relationship Id="rId249" Type="http://schemas.openxmlformats.org/officeDocument/2006/relationships/slide" Target="slides/slide194.xml"/><Relationship Id="rId13" Type="http://schemas.openxmlformats.org/officeDocument/2006/relationships/slideMaster" Target="slideMasters/slideMaster13.xml"/><Relationship Id="rId109" Type="http://schemas.openxmlformats.org/officeDocument/2006/relationships/slide" Target="slides/slide54.xml"/><Relationship Id="rId260" Type="http://schemas.openxmlformats.org/officeDocument/2006/relationships/slide" Target="slides/slide205.xml"/><Relationship Id="rId281" Type="http://schemas.openxmlformats.org/officeDocument/2006/relationships/theme" Target="theme/theme1.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21.xml"/><Relationship Id="rId97" Type="http://schemas.openxmlformats.org/officeDocument/2006/relationships/slide" Target="slides/slide42.xml"/><Relationship Id="rId120" Type="http://schemas.openxmlformats.org/officeDocument/2006/relationships/slide" Target="slides/slide65.xml"/><Relationship Id="rId141" Type="http://schemas.openxmlformats.org/officeDocument/2006/relationships/slide" Target="slides/slide86.xml"/><Relationship Id="rId7" Type="http://schemas.openxmlformats.org/officeDocument/2006/relationships/slideMaster" Target="slideMasters/slideMaster7.xml"/><Relationship Id="rId162" Type="http://schemas.openxmlformats.org/officeDocument/2006/relationships/slide" Target="slides/slide107.xml"/><Relationship Id="rId183" Type="http://schemas.openxmlformats.org/officeDocument/2006/relationships/slide" Target="slides/slide128.xml"/><Relationship Id="rId218" Type="http://schemas.openxmlformats.org/officeDocument/2006/relationships/slide" Target="slides/slide163.xml"/><Relationship Id="rId239" Type="http://schemas.openxmlformats.org/officeDocument/2006/relationships/slide" Target="slides/slide184.xml"/><Relationship Id="rId250" Type="http://schemas.openxmlformats.org/officeDocument/2006/relationships/slide" Target="slides/slide195.xml"/><Relationship Id="rId271" Type="http://schemas.openxmlformats.org/officeDocument/2006/relationships/slide" Target="slides/slide216.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1.xml"/><Relationship Id="rId87" Type="http://schemas.openxmlformats.org/officeDocument/2006/relationships/slide" Target="slides/slide32.xml"/><Relationship Id="rId110" Type="http://schemas.openxmlformats.org/officeDocument/2006/relationships/slide" Target="slides/slide55.xml"/><Relationship Id="rId131" Type="http://schemas.openxmlformats.org/officeDocument/2006/relationships/slide" Target="slides/slide76.xml"/><Relationship Id="rId152" Type="http://schemas.openxmlformats.org/officeDocument/2006/relationships/slide" Target="slides/slide97.xml"/><Relationship Id="rId173" Type="http://schemas.openxmlformats.org/officeDocument/2006/relationships/slide" Target="slides/slide118.xml"/><Relationship Id="rId194" Type="http://schemas.openxmlformats.org/officeDocument/2006/relationships/slide" Target="slides/slide139.xml"/><Relationship Id="rId208" Type="http://schemas.openxmlformats.org/officeDocument/2006/relationships/slide" Target="slides/slide153.xml"/><Relationship Id="rId229" Type="http://schemas.openxmlformats.org/officeDocument/2006/relationships/slide" Target="slides/slide174.xml"/><Relationship Id="rId240" Type="http://schemas.openxmlformats.org/officeDocument/2006/relationships/slide" Target="slides/slide185.xml"/><Relationship Id="rId261" Type="http://schemas.openxmlformats.org/officeDocument/2006/relationships/slide" Target="slides/slide206.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1.xml"/><Relationship Id="rId77" Type="http://schemas.openxmlformats.org/officeDocument/2006/relationships/slide" Target="slides/slide22.xml"/><Relationship Id="rId100" Type="http://schemas.openxmlformats.org/officeDocument/2006/relationships/slide" Target="slides/slide45.xml"/><Relationship Id="rId282" Type="http://schemas.openxmlformats.org/officeDocument/2006/relationships/tableStyles" Target="tableStyles.xml"/><Relationship Id="rId8" Type="http://schemas.openxmlformats.org/officeDocument/2006/relationships/slideMaster" Target="slideMasters/slideMaster8.xml"/><Relationship Id="rId98" Type="http://schemas.openxmlformats.org/officeDocument/2006/relationships/slide" Target="slides/slide43.xml"/><Relationship Id="rId121" Type="http://schemas.openxmlformats.org/officeDocument/2006/relationships/slide" Target="slides/slide66.xml"/><Relationship Id="rId142" Type="http://schemas.openxmlformats.org/officeDocument/2006/relationships/slide" Target="slides/slide87.xml"/><Relationship Id="rId163" Type="http://schemas.openxmlformats.org/officeDocument/2006/relationships/slide" Target="slides/slide108.xml"/><Relationship Id="rId184" Type="http://schemas.openxmlformats.org/officeDocument/2006/relationships/slide" Target="slides/slide129.xml"/><Relationship Id="rId219" Type="http://schemas.openxmlformats.org/officeDocument/2006/relationships/slide" Target="slides/slide164.xml"/><Relationship Id="rId230" Type="http://schemas.openxmlformats.org/officeDocument/2006/relationships/slide" Target="slides/slide175.xml"/><Relationship Id="rId251" Type="http://schemas.openxmlformats.org/officeDocument/2006/relationships/slide" Target="slides/slide19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2.xml"/><Relationship Id="rId272" Type="http://schemas.openxmlformats.org/officeDocument/2006/relationships/slide" Target="slides/slide217.xml"/><Relationship Id="rId88" Type="http://schemas.openxmlformats.org/officeDocument/2006/relationships/slide" Target="slides/slide33.xml"/><Relationship Id="rId111" Type="http://schemas.openxmlformats.org/officeDocument/2006/relationships/slide" Target="slides/slide56.xml"/><Relationship Id="rId132" Type="http://schemas.openxmlformats.org/officeDocument/2006/relationships/slide" Target="slides/slide77.xml"/><Relationship Id="rId153" Type="http://schemas.openxmlformats.org/officeDocument/2006/relationships/slide" Target="slides/slide98.xml"/><Relationship Id="rId174" Type="http://schemas.openxmlformats.org/officeDocument/2006/relationships/slide" Target="slides/slide119.xml"/><Relationship Id="rId195" Type="http://schemas.openxmlformats.org/officeDocument/2006/relationships/slide" Target="slides/slide140.xml"/><Relationship Id="rId209" Type="http://schemas.openxmlformats.org/officeDocument/2006/relationships/slide" Target="slides/slide154.xml"/><Relationship Id="rId220" Type="http://schemas.openxmlformats.org/officeDocument/2006/relationships/slide" Target="slides/slide165.xml"/><Relationship Id="rId241" Type="http://schemas.openxmlformats.org/officeDocument/2006/relationships/slide" Target="slides/slide186.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2.xml"/><Relationship Id="rId262" Type="http://schemas.openxmlformats.org/officeDocument/2006/relationships/slide" Target="slides/slide207.xml"/><Relationship Id="rId78" Type="http://schemas.openxmlformats.org/officeDocument/2006/relationships/slide" Target="slides/slide23.xml"/><Relationship Id="rId99" Type="http://schemas.openxmlformats.org/officeDocument/2006/relationships/slide" Target="slides/slide44.xml"/><Relationship Id="rId101" Type="http://schemas.openxmlformats.org/officeDocument/2006/relationships/slide" Target="slides/slide46.xml"/><Relationship Id="rId122" Type="http://schemas.openxmlformats.org/officeDocument/2006/relationships/slide" Target="slides/slide67.xml"/><Relationship Id="rId143" Type="http://schemas.openxmlformats.org/officeDocument/2006/relationships/slide" Target="slides/slide88.xml"/><Relationship Id="rId164" Type="http://schemas.openxmlformats.org/officeDocument/2006/relationships/slide" Target="slides/slide109.xml"/><Relationship Id="rId185" Type="http://schemas.openxmlformats.org/officeDocument/2006/relationships/slide" Target="slides/slide130.xml"/><Relationship Id="rId9" Type="http://schemas.openxmlformats.org/officeDocument/2006/relationships/slideMaster" Target="slideMasters/slideMaster9.xml"/><Relationship Id="rId210" Type="http://schemas.openxmlformats.org/officeDocument/2006/relationships/slide" Target="slides/slide155.xml"/><Relationship Id="rId26" Type="http://schemas.openxmlformats.org/officeDocument/2006/relationships/slideMaster" Target="slideMasters/slideMaster26.xml"/><Relationship Id="rId231" Type="http://schemas.openxmlformats.org/officeDocument/2006/relationships/slide" Target="slides/slide176.xml"/><Relationship Id="rId252" Type="http://schemas.openxmlformats.org/officeDocument/2006/relationships/slide" Target="slides/slide197.xml"/><Relationship Id="rId273" Type="http://schemas.openxmlformats.org/officeDocument/2006/relationships/slide" Target="slides/slide218.xml"/><Relationship Id="rId47" Type="http://schemas.openxmlformats.org/officeDocument/2006/relationships/slideMaster" Target="slideMasters/slideMaster47.xml"/><Relationship Id="rId68" Type="http://schemas.openxmlformats.org/officeDocument/2006/relationships/slide" Target="slides/slide13.xml"/><Relationship Id="rId89" Type="http://schemas.openxmlformats.org/officeDocument/2006/relationships/slide" Target="slides/slide34.xml"/><Relationship Id="rId112" Type="http://schemas.openxmlformats.org/officeDocument/2006/relationships/slide" Target="slides/slide57.xml"/><Relationship Id="rId133" Type="http://schemas.openxmlformats.org/officeDocument/2006/relationships/slide" Target="slides/slide78.xml"/><Relationship Id="rId154" Type="http://schemas.openxmlformats.org/officeDocument/2006/relationships/slide" Target="slides/slide99.xml"/><Relationship Id="rId175" Type="http://schemas.openxmlformats.org/officeDocument/2006/relationships/slide" Target="slides/slide120.xml"/><Relationship Id="rId196" Type="http://schemas.openxmlformats.org/officeDocument/2006/relationships/slide" Target="slides/slide141.xml"/><Relationship Id="rId200" Type="http://schemas.openxmlformats.org/officeDocument/2006/relationships/slide" Target="slides/slide145.xml"/><Relationship Id="rId16" Type="http://schemas.openxmlformats.org/officeDocument/2006/relationships/slideMaster" Target="slideMasters/slideMaster16.xml"/><Relationship Id="rId221" Type="http://schemas.openxmlformats.org/officeDocument/2006/relationships/slide" Target="slides/slide166.xml"/><Relationship Id="rId242" Type="http://schemas.openxmlformats.org/officeDocument/2006/relationships/slide" Target="slides/slide187.xml"/><Relationship Id="rId263" Type="http://schemas.openxmlformats.org/officeDocument/2006/relationships/slide" Target="slides/slide208.xml"/><Relationship Id="rId37" Type="http://schemas.openxmlformats.org/officeDocument/2006/relationships/slideMaster" Target="slideMasters/slideMaster37.xml"/><Relationship Id="rId58" Type="http://schemas.openxmlformats.org/officeDocument/2006/relationships/slide" Target="slides/slide3.xml"/><Relationship Id="rId79" Type="http://schemas.openxmlformats.org/officeDocument/2006/relationships/slide" Target="slides/slide24.xml"/><Relationship Id="rId102" Type="http://schemas.openxmlformats.org/officeDocument/2006/relationships/slide" Target="slides/slide47.xml"/><Relationship Id="rId123" Type="http://schemas.openxmlformats.org/officeDocument/2006/relationships/slide" Target="slides/slide68.xml"/><Relationship Id="rId144" Type="http://schemas.openxmlformats.org/officeDocument/2006/relationships/slide" Target="slides/slide89.xml"/><Relationship Id="rId90" Type="http://schemas.openxmlformats.org/officeDocument/2006/relationships/slide" Target="slides/slide35.xml"/><Relationship Id="rId165" Type="http://schemas.openxmlformats.org/officeDocument/2006/relationships/slide" Target="slides/slide110.xml"/><Relationship Id="rId186" Type="http://schemas.openxmlformats.org/officeDocument/2006/relationships/slide" Target="slides/slide131.xml"/><Relationship Id="rId211" Type="http://schemas.openxmlformats.org/officeDocument/2006/relationships/slide" Target="slides/slide156.xml"/><Relationship Id="rId232" Type="http://schemas.openxmlformats.org/officeDocument/2006/relationships/slide" Target="slides/slide177.xml"/><Relationship Id="rId253" Type="http://schemas.openxmlformats.org/officeDocument/2006/relationships/slide" Target="slides/slide198.xml"/><Relationship Id="rId274" Type="http://schemas.openxmlformats.org/officeDocument/2006/relationships/slide" Target="slides/slide219.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4.xml"/><Relationship Id="rId113" Type="http://schemas.openxmlformats.org/officeDocument/2006/relationships/slide" Target="slides/slide58.xml"/><Relationship Id="rId134" Type="http://schemas.openxmlformats.org/officeDocument/2006/relationships/slide" Target="slides/slide79.xml"/><Relationship Id="rId80" Type="http://schemas.openxmlformats.org/officeDocument/2006/relationships/slide" Target="slides/slide25.xml"/><Relationship Id="rId155" Type="http://schemas.openxmlformats.org/officeDocument/2006/relationships/slide" Target="slides/slide100.xml"/><Relationship Id="rId176" Type="http://schemas.openxmlformats.org/officeDocument/2006/relationships/slide" Target="slides/slide121.xml"/><Relationship Id="rId197" Type="http://schemas.openxmlformats.org/officeDocument/2006/relationships/slide" Target="slides/slide142.xml"/><Relationship Id="rId201" Type="http://schemas.openxmlformats.org/officeDocument/2006/relationships/slide" Target="slides/slide146.xml"/><Relationship Id="rId222" Type="http://schemas.openxmlformats.org/officeDocument/2006/relationships/slide" Target="slides/slide167.xml"/><Relationship Id="rId243" Type="http://schemas.openxmlformats.org/officeDocument/2006/relationships/slide" Target="slides/slide188.xml"/><Relationship Id="rId264" Type="http://schemas.openxmlformats.org/officeDocument/2006/relationships/slide" Target="slides/slide20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4.xml"/><Relationship Id="rId103" Type="http://schemas.openxmlformats.org/officeDocument/2006/relationships/slide" Target="slides/slide48.xml"/><Relationship Id="rId124" Type="http://schemas.openxmlformats.org/officeDocument/2006/relationships/slide" Target="slides/slide69.xml"/><Relationship Id="rId70" Type="http://schemas.openxmlformats.org/officeDocument/2006/relationships/slide" Target="slides/slide15.xml"/><Relationship Id="rId91" Type="http://schemas.openxmlformats.org/officeDocument/2006/relationships/slide" Target="slides/slide36.xml"/><Relationship Id="rId145" Type="http://schemas.openxmlformats.org/officeDocument/2006/relationships/slide" Target="slides/slide90.xml"/><Relationship Id="rId166" Type="http://schemas.openxmlformats.org/officeDocument/2006/relationships/slide" Target="slides/slide111.xml"/><Relationship Id="rId187" Type="http://schemas.openxmlformats.org/officeDocument/2006/relationships/slide" Target="slides/slide132.xml"/><Relationship Id="rId1" Type="http://schemas.openxmlformats.org/officeDocument/2006/relationships/slideMaster" Target="slideMasters/slideMaster1.xml"/><Relationship Id="rId212" Type="http://schemas.openxmlformats.org/officeDocument/2006/relationships/slide" Target="slides/slide157.xml"/><Relationship Id="rId233" Type="http://schemas.openxmlformats.org/officeDocument/2006/relationships/slide" Target="slides/slide178.xml"/><Relationship Id="rId254" Type="http://schemas.openxmlformats.org/officeDocument/2006/relationships/slide" Target="slides/slide199.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9.xml"/><Relationship Id="rId275" Type="http://schemas.openxmlformats.org/officeDocument/2006/relationships/slide" Target="slides/slide220.xml"/><Relationship Id="rId60" Type="http://schemas.openxmlformats.org/officeDocument/2006/relationships/slide" Target="slides/slide5.xml"/><Relationship Id="rId81" Type="http://schemas.openxmlformats.org/officeDocument/2006/relationships/slide" Target="slides/slide26.xml"/><Relationship Id="rId135" Type="http://schemas.openxmlformats.org/officeDocument/2006/relationships/slide" Target="slides/slide80.xml"/><Relationship Id="rId156" Type="http://schemas.openxmlformats.org/officeDocument/2006/relationships/slide" Target="slides/slide101.xml"/><Relationship Id="rId177" Type="http://schemas.openxmlformats.org/officeDocument/2006/relationships/slide" Target="slides/slide122.xml"/><Relationship Id="rId198" Type="http://schemas.openxmlformats.org/officeDocument/2006/relationships/slide" Target="slides/slide143.xml"/><Relationship Id="rId202" Type="http://schemas.openxmlformats.org/officeDocument/2006/relationships/slide" Target="slides/slide147.xml"/><Relationship Id="rId223" Type="http://schemas.openxmlformats.org/officeDocument/2006/relationships/slide" Target="slides/slide168.xml"/><Relationship Id="rId244" Type="http://schemas.openxmlformats.org/officeDocument/2006/relationships/slide" Target="slides/slide189.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10.xml"/><Relationship Id="rId50" Type="http://schemas.openxmlformats.org/officeDocument/2006/relationships/slideMaster" Target="slideMasters/slideMaster50.xml"/><Relationship Id="rId104" Type="http://schemas.openxmlformats.org/officeDocument/2006/relationships/slide" Target="slides/slide49.xml"/><Relationship Id="rId125" Type="http://schemas.openxmlformats.org/officeDocument/2006/relationships/slide" Target="slides/slide70.xml"/><Relationship Id="rId146" Type="http://schemas.openxmlformats.org/officeDocument/2006/relationships/slide" Target="slides/slide91.xml"/><Relationship Id="rId167" Type="http://schemas.openxmlformats.org/officeDocument/2006/relationships/slide" Target="slides/slide112.xml"/><Relationship Id="rId188" Type="http://schemas.openxmlformats.org/officeDocument/2006/relationships/slide" Target="slides/slide133.xml"/><Relationship Id="rId71" Type="http://schemas.openxmlformats.org/officeDocument/2006/relationships/slide" Target="slides/slide16.xml"/><Relationship Id="rId92" Type="http://schemas.openxmlformats.org/officeDocument/2006/relationships/slide" Target="slides/slide37.xml"/><Relationship Id="rId213" Type="http://schemas.openxmlformats.org/officeDocument/2006/relationships/slide" Target="slides/slide158.xml"/><Relationship Id="rId234" Type="http://schemas.openxmlformats.org/officeDocument/2006/relationships/slide" Target="slides/slide17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0.xml"/><Relationship Id="rId276" Type="http://schemas.openxmlformats.org/officeDocument/2006/relationships/slide" Target="slides/slide221.xml"/><Relationship Id="rId40" Type="http://schemas.openxmlformats.org/officeDocument/2006/relationships/slideMaster" Target="slideMasters/slideMaster40.xml"/><Relationship Id="rId115" Type="http://schemas.openxmlformats.org/officeDocument/2006/relationships/slide" Target="slides/slide60.xml"/><Relationship Id="rId136" Type="http://schemas.openxmlformats.org/officeDocument/2006/relationships/slide" Target="slides/slide81.xml"/><Relationship Id="rId157" Type="http://schemas.openxmlformats.org/officeDocument/2006/relationships/slide" Target="slides/slide102.xml"/><Relationship Id="rId178" Type="http://schemas.openxmlformats.org/officeDocument/2006/relationships/slide" Target="slides/slide123.xml"/><Relationship Id="rId61" Type="http://schemas.openxmlformats.org/officeDocument/2006/relationships/slide" Target="slides/slide6.xml"/><Relationship Id="rId82" Type="http://schemas.openxmlformats.org/officeDocument/2006/relationships/slide" Target="slides/slide27.xml"/><Relationship Id="rId199" Type="http://schemas.openxmlformats.org/officeDocument/2006/relationships/slide" Target="slides/slide144.xml"/><Relationship Id="rId203" Type="http://schemas.openxmlformats.org/officeDocument/2006/relationships/slide" Target="slides/slide148.xml"/><Relationship Id="rId19" Type="http://schemas.openxmlformats.org/officeDocument/2006/relationships/slideMaster" Target="slideMasters/slideMaster19.xml"/><Relationship Id="rId224" Type="http://schemas.openxmlformats.org/officeDocument/2006/relationships/slide" Target="slides/slide169.xml"/><Relationship Id="rId245" Type="http://schemas.openxmlformats.org/officeDocument/2006/relationships/slide" Target="slides/slide190.xml"/><Relationship Id="rId266" Type="http://schemas.openxmlformats.org/officeDocument/2006/relationships/slide" Target="slides/slide211.xml"/><Relationship Id="rId30" Type="http://schemas.openxmlformats.org/officeDocument/2006/relationships/slideMaster" Target="slideMasters/slideMaster30.xml"/><Relationship Id="rId105" Type="http://schemas.openxmlformats.org/officeDocument/2006/relationships/slide" Target="slides/slide50.xml"/><Relationship Id="rId126" Type="http://schemas.openxmlformats.org/officeDocument/2006/relationships/slide" Target="slides/slide71.xml"/><Relationship Id="rId147" Type="http://schemas.openxmlformats.org/officeDocument/2006/relationships/slide" Target="slides/slide92.xml"/><Relationship Id="rId168" Type="http://schemas.openxmlformats.org/officeDocument/2006/relationships/slide" Target="slides/slide113.xml"/><Relationship Id="rId51" Type="http://schemas.openxmlformats.org/officeDocument/2006/relationships/slideMaster" Target="slideMasters/slideMaster51.xml"/><Relationship Id="rId72" Type="http://schemas.openxmlformats.org/officeDocument/2006/relationships/slide" Target="slides/slide17.xml"/><Relationship Id="rId93" Type="http://schemas.openxmlformats.org/officeDocument/2006/relationships/slide" Target="slides/slide38.xml"/><Relationship Id="rId189" Type="http://schemas.openxmlformats.org/officeDocument/2006/relationships/slide" Target="slides/slide134.xml"/><Relationship Id="rId3" Type="http://schemas.openxmlformats.org/officeDocument/2006/relationships/slideMaster" Target="slideMasters/slideMaster3.xml"/><Relationship Id="rId214" Type="http://schemas.openxmlformats.org/officeDocument/2006/relationships/slide" Target="slides/slide159.xml"/><Relationship Id="rId235" Type="http://schemas.openxmlformats.org/officeDocument/2006/relationships/slide" Target="slides/slide180.xml"/><Relationship Id="rId256" Type="http://schemas.openxmlformats.org/officeDocument/2006/relationships/slide" Target="slides/slide201.xml"/><Relationship Id="rId277" Type="http://schemas.openxmlformats.org/officeDocument/2006/relationships/notesMaster" Target="notesMasters/notesMaster1.xml"/><Relationship Id="rId116" Type="http://schemas.openxmlformats.org/officeDocument/2006/relationships/slide" Target="slides/slide61.xml"/><Relationship Id="rId137" Type="http://schemas.openxmlformats.org/officeDocument/2006/relationships/slide" Target="slides/slide82.xml"/><Relationship Id="rId158" Type="http://schemas.openxmlformats.org/officeDocument/2006/relationships/slide" Target="slides/slide10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7.xml"/><Relationship Id="rId83" Type="http://schemas.openxmlformats.org/officeDocument/2006/relationships/slide" Target="slides/slide28.xml"/><Relationship Id="rId179" Type="http://schemas.openxmlformats.org/officeDocument/2006/relationships/slide" Target="slides/slide124.xml"/><Relationship Id="rId190" Type="http://schemas.openxmlformats.org/officeDocument/2006/relationships/slide" Target="slides/slide135.xml"/><Relationship Id="rId204" Type="http://schemas.openxmlformats.org/officeDocument/2006/relationships/slide" Target="slides/slide149.xml"/><Relationship Id="rId225" Type="http://schemas.openxmlformats.org/officeDocument/2006/relationships/slide" Target="slides/slide170.xml"/><Relationship Id="rId246" Type="http://schemas.openxmlformats.org/officeDocument/2006/relationships/slide" Target="slides/slide191.xml"/><Relationship Id="rId267" Type="http://schemas.openxmlformats.org/officeDocument/2006/relationships/slide" Target="slides/slide212.xml"/><Relationship Id="rId106" Type="http://schemas.openxmlformats.org/officeDocument/2006/relationships/slide" Target="slides/slide51.xml"/><Relationship Id="rId127" Type="http://schemas.openxmlformats.org/officeDocument/2006/relationships/slide" Target="slides/slide7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8.xml"/><Relationship Id="rId94" Type="http://schemas.openxmlformats.org/officeDocument/2006/relationships/slide" Target="slides/slide39.xml"/><Relationship Id="rId148" Type="http://schemas.openxmlformats.org/officeDocument/2006/relationships/slide" Target="slides/slide93.xml"/><Relationship Id="rId169" Type="http://schemas.openxmlformats.org/officeDocument/2006/relationships/slide" Target="slides/slide114.xml"/><Relationship Id="rId4" Type="http://schemas.openxmlformats.org/officeDocument/2006/relationships/slideMaster" Target="slideMasters/slideMaster4.xml"/><Relationship Id="rId180" Type="http://schemas.openxmlformats.org/officeDocument/2006/relationships/slide" Target="slides/slide125.xml"/><Relationship Id="rId215" Type="http://schemas.openxmlformats.org/officeDocument/2006/relationships/slide" Target="slides/slide160.xml"/><Relationship Id="rId236" Type="http://schemas.openxmlformats.org/officeDocument/2006/relationships/slide" Target="slides/slide181.xml"/><Relationship Id="rId257" Type="http://schemas.openxmlformats.org/officeDocument/2006/relationships/slide" Target="slides/slide202.xml"/><Relationship Id="rId278" Type="http://schemas.openxmlformats.org/officeDocument/2006/relationships/handoutMaster" Target="handoutMasters/handoutMaster1.xml"/><Relationship Id="rId42" Type="http://schemas.openxmlformats.org/officeDocument/2006/relationships/slideMaster" Target="slideMasters/slideMaster42.xml"/><Relationship Id="rId84" Type="http://schemas.openxmlformats.org/officeDocument/2006/relationships/slide" Target="slides/slide29.xml"/><Relationship Id="rId138" Type="http://schemas.openxmlformats.org/officeDocument/2006/relationships/slide" Target="slides/slide83.xml"/><Relationship Id="rId191" Type="http://schemas.openxmlformats.org/officeDocument/2006/relationships/slide" Target="slides/slide136.xml"/><Relationship Id="rId205" Type="http://schemas.openxmlformats.org/officeDocument/2006/relationships/slide" Target="slides/slide150.xml"/><Relationship Id="rId247" Type="http://schemas.openxmlformats.org/officeDocument/2006/relationships/slide" Target="slides/slide192.xml"/><Relationship Id="rId107" Type="http://schemas.openxmlformats.org/officeDocument/2006/relationships/slide" Target="slides/slide5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94.xml"/><Relationship Id="rId95" Type="http://schemas.openxmlformats.org/officeDocument/2006/relationships/slide" Target="slides/slide40.xml"/><Relationship Id="rId160" Type="http://schemas.openxmlformats.org/officeDocument/2006/relationships/slide" Target="slides/slide105.xml"/><Relationship Id="rId216" Type="http://schemas.openxmlformats.org/officeDocument/2006/relationships/slide" Target="slides/slide161.xml"/><Relationship Id="rId258" Type="http://schemas.openxmlformats.org/officeDocument/2006/relationships/slide" Target="slides/slide203.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4/29/19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4/29/19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120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3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935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54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2440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620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59127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4369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88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0622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71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347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19974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445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6028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83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77757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7168612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631194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757892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876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8884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01616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33997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241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910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78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95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1050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1978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81927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838341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9754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86462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63F22A-D283-BD47-9E59-796EDCCC2D37}"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4493402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A34B16A-A8BD-244A-A6C6-576159C115D6}"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3193219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DC9ADEB-8BBF-1542-A789-E3417689B7C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961111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51D6164-23B8-B046-BED0-9C1285A065B8}"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6365280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A1A3721-F261-6E4E-AC12-4A172EDBF29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093648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3212D5-35D4-D540-A8DC-0FFC637E356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095178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81B18DF-D3E9-1B4A-AA18-92767ACC8EF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489218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B7274C-C746-1245-8EC9-47D814B7B19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777440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C48932-6149-C740-8971-A25EA3723FB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325746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E1217C-28FF-D34A-9FE1-C109057AC2E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4012657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03AB9CB-DE53-BF46-ADB8-1FDD70EFBE7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5255029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ln/>
        </p:spPr>
      </p:sp>
      <p:sp>
        <p:nvSpPr>
          <p:cNvPr id="313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RDR exploits each cell’s read disturb resistance. </a:t>
            </a:r>
          </a:p>
          <a:p>
            <a:r>
              <a:rPr lang="en-US" altLang="en-US">
                <a:latin typeface="Arial" charset="0"/>
                <a:ea typeface="ＭＳ Ｐゴシック" charset="-128"/>
              </a:rPr>
              <a:t>Because of process variation, each cell can be classified as either disturb resistant or disturb prone.</a:t>
            </a:r>
          </a:p>
          <a:p>
            <a:r>
              <a:rPr lang="en-US" altLang="en-US">
                <a:latin typeface="Arial" charset="0"/>
                <a:ea typeface="ＭＳ Ｐゴシック" charset="-128"/>
              </a:rPr>
              <a:t>After the same amount of read disturbs, the threshold voltage of a disturb-resistant cell does not change much, but the threshold voltage change of a disturb-prone cell is high.</a:t>
            </a:r>
          </a:p>
        </p:txBody>
      </p:sp>
      <p:sp>
        <p:nvSpPr>
          <p:cNvPr id="313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E1B6AA-D03F-394B-8F13-3F8818C44026}"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8635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ln/>
        </p:spPr>
      </p:sp>
      <p:sp>
        <p:nvSpPr>
          <p:cNvPr id="315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As our fourth observation, we find some flash cells are more prone to read disturb.</a:t>
            </a:r>
          </a:p>
          <a:p>
            <a:r>
              <a:rPr lang="en-US" altLang="en-US">
                <a:latin typeface="Arial" charset="0"/>
                <a:ea typeface="ＭＳ Ｐゴシック" charset="-128"/>
              </a:rPr>
              <a:t>Now lets look at an example of the erased and P1 state.</a:t>
            </a:r>
          </a:p>
          <a:p>
            <a:r>
              <a:rPr lang="en-US" altLang="en-US">
                <a:latin typeface="Arial" charset="0"/>
                <a:ea typeface="ＭＳ Ｐゴシック" charset="-128"/>
              </a:rPr>
              <a:t>With no read disturb, the threshold voltage of disturb prone and resistant cells are randomly distributed.</a:t>
            </a:r>
          </a:p>
          <a:p>
            <a:r>
              <a:rPr lang="en-US" altLang="en-US">
                <a:latin typeface="Arial" charset="0"/>
                <a:ea typeface="ＭＳ Ｐゴシック" charset="-128"/>
              </a:rPr>
              <a:t>After a significant amount of read disturb, the cells redistribute because of read disturb.</a:t>
            </a:r>
          </a:p>
          <a:p>
            <a:r>
              <a:rPr lang="en-US" altLang="en-US">
                <a:latin typeface="Arial" charset="0"/>
                <a:ea typeface="ＭＳ Ｐゴシック" charset="-128"/>
              </a:rPr>
              <a:t>At this point, we can see that disturb-prone cells have higher threshold voltages within each state,</a:t>
            </a:r>
          </a:p>
          <a:p>
            <a:r>
              <a:rPr lang="en-US" altLang="en-US">
                <a:latin typeface="Arial" charset="0"/>
                <a:ea typeface="ＭＳ Ｐゴシック" charset="-128"/>
              </a:rPr>
              <a:t>And disturb-resistant cells have lower threshold voltages.</a:t>
            </a:r>
          </a:p>
          <a:p>
            <a:r>
              <a:rPr lang="en-US" altLang="en-US">
                <a:latin typeface="Arial" charset="0"/>
                <a:ea typeface="ＭＳ Ｐゴシック" charset="-128"/>
              </a:rPr>
              <a:t>Now, if we look at the cells susceptible to errors, which are cells with threshold voltage closer to the boundary.</a:t>
            </a:r>
          </a:p>
          <a:p>
            <a:r>
              <a:rPr lang="en-US" altLang="en-US">
                <a:latin typeface="Arial" charset="0"/>
                <a:ea typeface="ＭＳ Ｐゴシック" charset="-128"/>
              </a:rPr>
              <a:t>The disturb-prone cells are from the erased state, and the disturb-resistant cells are from the P1 state.</a:t>
            </a:r>
          </a:p>
        </p:txBody>
      </p:sp>
      <p:sp>
        <p:nvSpPr>
          <p:cNvPr id="315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49E0505-953E-2B42-9D41-653C021C3D5F}"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677326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ln/>
        </p:spPr>
      </p:sp>
      <p:sp>
        <p:nvSpPr>
          <p:cNvPr id="317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Based on this finding, we propose read disturb oriented error recovery to identify disturb-prone and resistant cells after a failure has happened to recover from read disturb errors.</a:t>
            </a:r>
          </a:p>
          <a:p>
            <a:r>
              <a:rPr lang="en-US" altLang="en-US">
                <a:latin typeface="Arial" charset="0"/>
                <a:ea typeface="ＭＳ Ｐゴシック" charset="-128"/>
              </a:rPr>
              <a:t>After an uncorrectable flash error, the following steps are triggered.</a:t>
            </a:r>
          </a:p>
          <a:p>
            <a:endParaRPr lang="en-US" altLang="en-US">
              <a:latin typeface="Arial" charset="0"/>
              <a:ea typeface="ＭＳ Ｐゴシック" charset="-128"/>
            </a:endParaRPr>
          </a:p>
        </p:txBody>
      </p:sp>
      <p:sp>
        <p:nvSpPr>
          <p:cNvPr id="317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EC825F-F971-CF4F-8BC4-3424B71EDA79}"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250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93563759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44533561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13217173"/>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71258641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92558548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25705411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10424684"/>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1820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57285312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7065193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024074479"/>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383869855"/>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58259819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55817286"/>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3277935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45196667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0740691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4397590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015338875"/>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24008719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7863710"/>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858403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586838"/>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71243654"/>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21027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736377045"/>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5995731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3172453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27500869"/>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7415801"/>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116642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50992266"/>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853639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3868361"/>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98859908"/>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6869581"/>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667219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06681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529330"/>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993176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9482101"/>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57933341"/>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3669706"/>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575356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5533166"/>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4/29/19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2863401"/>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4/29/19</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3812511850"/>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4/29/19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2611899876"/>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4/29/19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4151627772"/>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4/29/19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1378000343"/>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4/29/19</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141387889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4/29/19</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593019811"/>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4/29/19</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577770374"/>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4/29/19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1016106311"/>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4/29/19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2266234233"/>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4/29/19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122692068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4/29/19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286583939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fld id="{3D111DDF-CE5D-1340-85B9-7351368DD73F}" type="datetime1">
              <a:rPr lang="en-US" altLang="en-US"/>
              <a:pPr/>
              <a:t>4/29/19</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454D8C8-9E63-0C4A-8A55-49D6B9D26701}" type="slidenum">
              <a:rPr lang="en-US" altLang="en-US"/>
              <a:pPr/>
              <a:t>‹#›</a:t>
            </a:fld>
            <a:endParaRPr lang="en-US" altLang="en-US"/>
          </a:p>
        </p:txBody>
      </p:sp>
    </p:spTree>
    <p:extLst>
      <p:ext uri="{BB962C8B-B14F-4D97-AF65-F5344CB8AC3E}">
        <p14:creationId xmlns:p14="http://schemas.microsoft.com/office/powerpoint/2010/main" val="1152240987"/>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CF71410-AE3B-6E4B-9A5B-19AA1965431B}" type="datetime1">
              <a:rPr lang="en-US" altLang="en-US"/>
              <a:pPr/>
              <a:t>4/29/19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1E747-192E-A44E-A44A-7265100F09F9}" type="slidenum">
              <a:rPr lang="en-US" altLang="en-US"/>
              <a:pPr/>
              <a:t>‹#›</a:t>
            </a:fld>
            <a:endParaRPr lang="en-US" altLang="en-US"/>
          </a:p>
        </p:txBody>
      </p:sp>
    </p:spTree>
    <p:extLst>
      <p:ext uri="{BB962C8B-B14F-4D97-AF65-F5344CB8AC3E}">
        <p14:creationId xmlns:p14="http://schemas.microsoft.com/office/powerpoint/2010/main" val="17362917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1354E26-1947-C543-B500-1CEB277D005A}" type="datetime1">
              <a:rPr lang="en-US" altLang="en-US"/>
              <a:pPr/>
              <a:t>4/29/19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C1A456-7885-A347-A29B-DA5894AF9982}" type="slidenum">
              <a:rPr lang="en-US" altLang="en-US"/>
              <a:pPr/>
              <a:t>‹#›</a:t>
            </a:fld>
            <a:endParaRPr lang="en-US" altLang="en-US"/>
          </a:p>
        </p:txBody>
      </p:sp>
    </p:spTree>
    <p:extLst>
      <p:ext uri="{BB962C8B-B14F-4D97-AF65-F5344CB8AC3E}">
        <p14:creationId xmlns:p14="http://schemas.microsoft.com/office/powerpoint/2010/main" val="316482205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C3DCAB24-E800-874A-B7BC-1E00ADD730CE}" type="datetime1">
              <a:rPr lang="en-US" altLang="en-US"/>
              <a:pPr/>
              <a:t>4/29/19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F4456-6352-8045-AE1E-DE67907047B4}" type="slidenum">
              <a:rPr lang="en-US" altLang="en-US"/>
              <a:pPr/>
              <a:t>‹#›</a:t>
            </a:fld>
            <a:endParaRPr lang="en-US" altLang="en-US"/>
          </a:p>
        </p:txBody>
      </p:sp>
    </p:spTree>
    <p:extLst>
      <p:ext uri="{BB962C8B-B14F-4D97-AF65-F5344CB8AC3E}">
        <p14:creationId xmlns:p14="http://schemas.microsoft.com/office/powerpoint/2010/main" val="2466905015"/>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8F5A82B1-3786-084B-B556-367AAB5F9380}" type="datetime1">
              <a:rPr lang="en-US" altLang="en-US"/>
              <a:pPr/>
              <a:t>4/29/19</a:t>
            </a:fld>
            <a:endParaRPr lang="en-US" alt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E845778B-260E-5145-A11E-483F092793C6}" type="slidenum">
              <a:rPr lang="en-US" altLang="en-US"/>
              <a:pPr/>
              <a:t>‹#›</a:t>
            </a:fld>
            <a:endParaRPr lang="en-US" altLang="en-US"/>
          </a:p>
        </p:txBody>
      </p:sp>
    </p:spTree>
    <p:extLst>
      <p:ext uri="{BB962C8B-B14F-4D97-AF65-F5344CB8AC3E}">
        <p14:creationId xmlns:p14="http://schemas.microsoft.com/office/powerpoint/2010/main" val="2005675224"/>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3BC6F92-476E-FC4B-B973-3C532C371110}" type="datetime1">
              <a:rPr lang="en-US" altLang="en-US"/>
              <a:pPr/>
              <a:t>4/29/19</a:t>
            </a:fld>
            <a:endParaRPr lang="en-US" alt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70557A78-AC88-674B-8A8F-E0F389E5B577}" type="slidenum">
              <a:rPr lang="en-US" altLang="en-US"/>
              <a:pPr/>
              <a:t>‹#›</a:t>
            </a:fld>
            <a:endParaRPr lang="en-US" altLang="en-US"/>
          </a:p>
        </p:txBody>
      </p:sp>
    </p:spTree>
    <p:extLst>
      <p:ext uri="{BB962C8B-B14F-4D97-AF65-F5344CB8AC3E}">
        <p14:creationId xmlns:p14="http://schemas.microsoft.com/office/powerpoint/2010/main" val="7399778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7F6214-8C79-F74D-BA3A-189A98CB02B0}" type="datetime1">
              <a:rPr lang="en-US" altLang="en-US"/>
              <a:pPr/>
              <a:t>4/29/19</a:t>
            </a:fld>
            <a:endParaRPr lang="en-US" alt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16A05079-38FD-A04B-AB14-542A94C2DCFA}" type="slidenum">
              <a:rPr lang="en-US" altLang="en-US"/>
              <a:pPr/>
              <a:t>‹#›</a:t>
            </a:fld>
            <a:endParaRPr lang="en-US" altLang="en-US"/>
          </a:p>
        </p:txBody>
      </p:sp>
    </p:spTree>
    <p:extLst>
      <p:ext uri="{BB962C8B-B14F-4D97-AF65-F5344CB8AC3E}">
        <p14:creationId xmlns:p14="http://schemas.microsoft.com/office/powerpoint/2010/main" val="1385305092"/>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C43FA56-75FC-2841-A04A-ECE6CE5774A3}" type="datetime1">
              <a:rPr lang="en-US" altLang="en-US"/>
              <a:pPr/>
              <a:t>4/29/19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74280B98-C087-4744-84A9-033277D89F1C}" type="slidenum">
              <a:rPr lang="en-US" altLang="en-US"/>
              <a:pPr/>
              <a:t>‹#›</a:t>
            </a:fld>
            <a:endParaRPr lang="en-US" altLang="en-US"/>
          </a:p>
        </p:txBody>
      </p:sp>
    </p:spTree>
    <p:extLst>
      <p:ext uri="{BB962C8B-B14F-4D97-AF65-F5344CB8AC3E}">
        <p14:creationId xmlns:p14="http://schemas.microsoft.com/office/powerpoint/2010/main" val="49354311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FDDD366-4DDD-E748-83C5-AAEE8F2448F1}" type="datetime1">
              <a:rPr lang="en-US" altLang="en-US"/>
              <a:pPr/>
              <a:t>4/29/19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0EA406B8-FD82-FD41-A471-0D4C70A4C927}" type="slidenum">
              <a:rPr lang="en-US" altLang="en-US"/>
              <a:pPr/>
              <a:t>‹#›</a:t>
            </a:fld>
            <a:endParaRPr lang="en-US" altLang="en-US"/>
          </a:p>
        </p:txBody>
      </p:sp>
    </p:spTree>
    <p:extLst>
      <p:ext uri="{BB962C8B-B14F-4D97-AF65-F5344CB8AC3E}">
        <p14:creationId xmlns:p14="http://schemas.microsoft.com/office/powerpoint/2010/main" val="3020674799"/>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E1F07FC-4604-DD45-AF64-BFDF2DBEAD05}" type="datetime1">
              <a:rPr lang="en-US" altLang="en-US"/>
              <a:pPr/>
              <a:t>4/29/19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8147A3-0760-8042-8A5E-B148C5E904A2}" type="slidenum">
              <a:rPr lang="en-US" altLang="en-US"/>
              <a:pPr/>
              <a:t>‹#›</a:t>
            </a:fld>
            <a:endParaRPr lang="en-US" altLang="en-US"/>
          </a:p>
        </p:txBody>
      </p:sp>
    </p:spTree>
    <p:extLst>
      <p:ext uri="{BB962C8B-B14F-4D97-AF65-F5344CB8AC3E}">
        <p14:creationId xmlns:p14="http://schemas.microsoft.com/office/powerpoint/2010/main" val="240103987"/>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9296F80-6DFD-1740-9124-3482C86291DA}" type="datetime1">
              <a:rPr lang="en-US" altLang="en-US"/>
              <a:pPr/>
              <a:t>4/29/19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5FEF165-1051-E24D-83E6-262B47BF529D}" type="slidenum">
              <a:rPr lang="en-US" altLang="en-US"/>
              <a:pPr/>
              <a:t>‹#›</a:t>
            </a:fld>
            <a:endParaRPr lang="en-US" altLang="en-US"/>
          </a:p>
        </p:txBody>
      </p:sp>
    </p:spTree>
    <p:extLst>
      <p:ext uri="{BB962C8B-B14F-4D97-AF65-F5344CB8AC3E}">
        <p14:creationId xmlns:p14="http://schemas.microsoft.com/office/powerpoint/2010/main" val="1974436480"/>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57139561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297785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408070184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027289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18780968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06895766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58655949"/>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13431827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4139231802"/>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4881293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775034998"/>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3803814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0204712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31828820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74067169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12398837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1197011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4111294615"/>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41338764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9095038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7730546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409830581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3302671358"/>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64473477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92536162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image" Target="../media/image1.png"/><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24.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image" Target="../media/image1.png"/><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theme" Target="../theme/theme26.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theme" Target="../theme/theme29.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46.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2.xml"/><Relationship Id="rId3" Type="http://schemas.openxmlformats.org/officeDocument/2006/relationships/slideLayout" Target="../slideLayouts/slideLayout527.xml"/><Relationship Id="rId7" Type="http://schemas.openxmlformats.org/officeDocument/2006/relationships/slideLayout" Target="../slideLayouts/slideLayout531.xml"/><Relationship Id="rId12" Type="http://schemas.openxmlformats.org/officeDocument/2006/relationships/theme" Target="../theme/theme49.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6" Type="http://schemas.openxmlformats.org/officeDocument/2006/relationships/slideLayout" Target="../slideLayouts/slideLayout530.xml"/><Relationship Id="rId11" Type="http://schemas.openxmlformats.org/officeDocument/2006/relationships/slideLayout" Target="../slideLayouts/slideLayout535.xml"/><Relationship Id="rId5" Type="http://schemas.openxmlformats.org/officeDocument/2006/relationships/slideLayout" Target="../slideLayouts/slideLayout529.xml"/><Relationship Id="rId10" Type="http://schemas.openxmlformats.org/officeDocument/2006/relationships/slideLayout" Target="../slideLayouts/slideLayout534.xml"/><Relationship Id="rId4" Type="http://schemas.openxmlformats.org/officeDocument/2006/relationships/slideLayout" Target="../slideLayouts/slideLayout528.xml"/><Relationship Id="rId9"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theme" Target="../theme/theme50.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3" Type="http://schemas.openxmlformats.org/officeDocument/2006/relationships/theme" Target="../theme/theme51.xml"/><Relationship Id="rId2" Type="http://schemas.openxmlformats.org/officeDocument/2006/relationships/slideLayout" Target="../slideLayouts/slideLayout548.xml"/><Relationship Id="rId1"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image" Target="../media/image1.png"/><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theme" Target="../theme/theme52.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7.xml"/><Relationship Id="rId13" Type="http://schemas.openxmlformats.org/officeDocument/2006/relationships/image" Target="../media/image1.png"/><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theme" Target="../theme/theme53.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theme" Target="../theme/theme54.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slideLayout" Target="../slideLayouts/slideLayout582.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0.xml"/><Relationship Id="rId13" Type="http://schemas.openxmlformats.org/officeDocument/2006/relationships/slideLayout" Target="../slideLayouts/slideLayout595.xml"/><Relationship Id="rId3" Type="http://schemas.openxmlformats.org/officeDocument/2006/relationships/slideLayout" Target="../slideLayouts/slideLayout585.xml"/><Relationship Id="rId7" Type="http://schemas.openxmlformats.org/officeDocument/2006/relationships/slideLayout" Target="../slideLayouts/slideLayout589.xml"/><Relationship Id="rId12" Type="http://schemas.openxmlformats.org/officeDocument/2006/relationships/slideLayout" Target="../slideLayouts/slideLayout594.xml"/><Relationship Id="rId2" Type="http://schemas.openxmlformats.org/officeDocument/2006/relationships/slideLayout" Target="../slideLayouts/slideLayout584.xml"/><Relationship Id="rId1" Type="http://schemas.openxmlformats.org/officeDocument/2006/relationships/slideLayout" Target="../slideLayouts/slideLayout583.xml"/><Relationship Id="rId6" Type="http://schemas.openxmlformats.org/officeDocument/2006/relationships/slideLayout" Target="../slideLayouts/slideLayout588.xml"/><Relationship Id="rId11" Type="http://schemas.openxmlformats.org/officeDocument/2006/relationships/slideLayout" Target="../slideLayouts/slideLayout593.xml"/><Relationship Id="rId5" Type="http://schemas.openxmlformats.org/officeDocument/2006/relationships/slideLayout" Target="../slideLayouts/slideLayout587.xml"/><Relationship Id="rId10" Type="http://schemas.openxmlformats.org/officeDocument/2006/relationships/slideLayout" Target="../slideLayouts/slideLayout592.xml"/><Relationship Id="rId4" Type="http://schemas.openxmlformats.org/officeDocument/2006/relationships/slideLayout" Target="../slideLayouts/slideLayout586.xml"/><Relationship Id="rId9" Type="http://schemas.openxmlformats.org/officeDocument/2006/relationships/slideLayout" Target="../slideLayouts/slideLayout591.xml"/><Relationship Id="rId14" Type="http://schemas.openxmlformats.org/officeDocument/2006/relationships/theme" Target="../theme/theme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846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589251269"/>
      </p:ext>
    </p:extLst>
  </p:cSld>
  <p:clrMap bg1="lt1" tx1="dk1" bg2="lt2" tx2="dk2" accent1="accent1" accent2="accent2" accent3="accent3" accent4="accent4" accent5="accent5" accent6="accent6" hlink="hlink" folHlink="folHlink"/>
  <p:sldLayoutIdLst>
    <p:sldLayoutId id="2147488357" r:id="rId1"/>
    <p:sldLayoutId id="2147488358" r:id="rId2"/>
    <p:sldLayoutId id="2147488359" r:id="rId3"/>
    <p:sldLayoutId id="2147488360" r:id="rId4"/>
    <p:sldLayoutId id="2147488361" r:id="rId5"/>
    <p:sldLayoutId id="2147488362" r:id="rId6"/>
    <p:sldLayoutId id="2147488363" r:id="rId7"/>
    <p:sldLayoutId id="2147488364" r:id="rId8"/>
    <p:sldLayoutId id="2147488365" r:id="rId9"/>
    <p:sldLayoutId id="2147488366" r:id="rId10"/>
    <p:sldLayoutId id="2147488367" r:id="rId11"/>
    <p:sldLayoutId id="214748836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0426590"/>
      </p:ext>
    </p:extLst>
  </p:cSld>
  <p:clrMap bg1="lt1" tx1="dk1" bg2="lt2" tx2="dk2" accent1="accent1" accent2="accent2" accent3="accent3" accent4="accent4" accent5="accent5" accent6="accent6" hlink="hlink" folHlink="folHlink"/>
  <p:sldLayoutIdLst>
    <p:sldLayoutId id="2147488370" r:id="rId1"/>
    <p:sldLayoutId id="2147488371" r:id="rId2"/>
    <p:sldLayoutId id="2147488372" r:id="rId3"/>
    <p:sldLayoutId id="2147488373" r:id="rId4"/>
    <p:sldLayoutId id="2147488374" r:id="rId5"/>
    <p:sldLayoutId id="2147488375" r:id="rId6"/>
    <p:sldLayoutId id="2147488376" r:id="rId7"/>
    <p:sldLayoutId id="2147488377" r:id="rId8"/>
    <p:sldLayoutId id="2147488378" r:id="rId9"/>
    <p:sldLayoutId id="2147488379" r:id="rId10"/>
    <p:sldLayoutId id="214748838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2898299689"/>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4/29/19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45213547"/>
      </p:ext>
    </p:extLst>
  </p:cSld>
  <p:clrMap bg1="lt1" tx1="dk1" bg2="lt2" tx2="dk2" accent1="accent1" accent2="accent2" accent3="accent3" accent4="accent4" accent5="accent5" accent6="accent6" hlink="hlink" folHlink="folHlink"/>
  <p:sldLayoutIdLst>
    <p:sldLayoutId id="2147488469" r:id="rId1"/>
    <p:sldLayoutId id="2147488470" r:id="rId2"/>
    <p:sldLayoutId id="2147488471" r:id="rId3"/>
    <p:sldLayoutId id="2147488472" r:id="rId4"/>
    <p:sldLayoutId id="2147488473" r:id="rId5"/>
    <p:sldLayoutId id="2147488474" r:id="rId6"/>
    <p:sldLayoutId id="2147488475" r:id="rId7"/>
    <p:sldLayoutId id="2147488476" r:id="rId8"/>
    <p:sldLayoutId id="2147488477" r:id="rId9"/>
    <p:sldLayoutId id="2147488478" r:id="rId10"/>
    <p:sldLayoutId id="214748847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4/29/19</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12970"/>
      </p:ext>
    </p:extLst>
  </p:cSld>
  <p:clrMap bg1="lt1" tx1="dk1" bg2="lt2" tx2="dk2" accent1="accent1" accent2="accent2" accent3="accent3" accent4="accent4" accent5="accent5" accent6="accent6" hlink="hlink" folHlink="folHlink"/>
  <p:sldLayoutIdLst>
    <p:sldLayoutId id="2147488484" r:id="rId1"/>
    <p:sldLayoutId id="2147488485" r:id="rId2"/>
    <p:sldLayoutId id="2147488486" r:id="rId3"/>
    <p:sldLayoutId id="2147488487" r:id="rId4"/>
    <p:sldLayoutId id="2147488488" r:id="rId5"/>
    <p:sldLayoutId id="2147488489" r:id="rId6"/>
    <p:sldLayoutId id="2147488490" r:id="rId7"/>
    <p:sldLayoutId id="2147488491" r:id="rId8"/>
    <p:sldLayoutId id="2147488492" r:id="rId9"/>
    <p:sldLayoutId id="2147488493" r:id="rId10"/>
    <p:sldLayoutId id="2147488494"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A4751BC5-B0E0-E443-8949-067518C160A5}" type="datetime1">
              <a:rPr lang="en-US" altLang="en-US" smtClean="0">
                <a:ea typeface="ＭＳ Ｐゴシック" charset="-128"/>
              </a:rPr>
              <a:pPr fontAlgn="base">
                <a:spcBef>
                  <a:spcPct val="0"/>
                </a:spcBef>
                <a:spcAft>
                  <a:spcPct val="0"/>
                </a:spcAft>
              </a:pPr>
              <a:t>4/29/19</a:t>
            </a:fld>
            <a:endParaRPr lang="en-US" altLang="en-US">
              <a:ea typeface="ＭＳ Ｐゴシック" charset="-128"/>
            </a:endParaRPr>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2AAF45EC-5E16-644D-A730-B617B7486FE1}"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460880"/>
      </p:ext>
    </p:extLst>
  </p:cSld>
  <p:clrMap bg1="lt1" tx1="dk1" bg2="lt2" tx2="dk2" accent1="accent1" accent2="accent2" accent3="accent3" accent4="accent4" accent5="accent5" accent6="accent6" hlink="hlink" folHlink="folHlink"/>
  <p:sldLayoutIdLst>
    <p:sldLayoutId id="2147488496" r:id="rId1"/>
    <p:sldLayoutId id="2147488497" r:id="rId2"/>
    <p:sldLayoutId id="2147488498" r:id="rId3"/>
    <p:sldLayoutId id="2147488499" r:id="rId4"/>
    <p:sldLayoutId id="2147488500" r:id="rId5"/>
    <p:sldLayoutId id="2147488501" r:id="rId6"/>
    <p:sldLayoutId id="2147488502" r:id="rId7"/>
    <p:sldLayoutId id="2147488503" r:id="rId8"/>
    <p:sldLayoutId id="2147488504" r:id="rId9"/>
    <p:sldLayoutId id="2147488505" r:id="rId10"/>
    <p:sldLayoutId id="2147488506"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443523440"/>
      </p:ext>
    </p:extLst>
  </p:cSld>
  <p:clrMap bg1="lt1" tx1="dk1" bg2="lt2" tx2="dk2" accent1="accent1" accent2="accent2" accent3="accent3" accent4="accent4" accent5="accent5" accent6="accent6" hlink="hlink" folHlink="folHlink"/>
  <p:sldLayoutIdLst>
    <p:sldLayoutId id="2147488508" r:id="rId1"/>
    <p:sldLayoutId id="2147488509" r:id="rId2"/>
    <p:sldLayoutId id="2147488510" r:id="rId3"/>
    <p:sldLayoutId id="2147488511" r:id="rId4"/>
    <p:sldLayoutId id="2147488512" r:id="rId5"/>
    <p:sldLayoutId id="2147488513" r:id="rId6"/>
    <p:sldLayoutId id="2147488514" r:id="rId7"/>
    <p:sldLayoutId id="2147488515" r:id="rId8"/>
    <p:sldLayoutId id="2147488516" r:id="rId9"/>
    <p:sldLayoutId id="2147488517" r:id="rId10"/>
    <p:sldLayoutId id="2147488518" r:id="rId11"/>
    <p:sldLayoutId id="214748851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78233337"/>
      </p:ext>
    </p:extLst>
  </p:cSld>
  <p:clrMap bg1="lt1" tx1="dk1" bg2="lt2" tx2="dk2" accent1="accent1" accent2="accent2" accent3="accent3" accent4="accent4" accent5="accent5" accent6="accent6" hlink="hlink" folHlink="folHlink"/>
  <p:sldLayoutIdLst>
    <p:sldLayoutId id="2147488521" r:id="rId1"/>
    <p:sldLayoutId id="2147488522" r:id="rId2"/>
    <p:sldLayoutId id="2147488523" r:id="rId3"/>
    <p:sldLayoutId id="2147488524" r:id="rId4"/>
    <p:sldLayoutId id="2147488525" r:id="rId5"/>
    <p:sldLayoutId id="2147488526" r:id="rId6"/>
    <p:sldLayoutId id="2147488527" r:id="rId7"/>
    <p:sldLayoutId id="2147488528" r:id="rId8"/>
    <p:sldLayoutId id="2147488529" r:id="rId9"/>
    <p:sldLayoutId id="2147488530" r:id="rId10"/>
    <p:sldLayoutId id="2147488531" r:id="rId11"/>
    <p:sldLayoutId id="2147488532" r:id="rId12"/>
    <p:sldLayoutId id="2147488533"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2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9.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9.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5.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58.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469.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9.xml"/><Relationship Id="rId1" Type="http://schemas.openxmlformats.org/officeDocument/2006/relationships/slideLayout" Target="../slideLayouts/slideLayout469.xml"/><Relationship Id="rId4" Type="http://schemas.openxmlformats.org/officeDocument/2006/relationships/image" Target="../media/image46.jpg"/></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469.xml"/><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469.xml"/><Relationship Id="rId4" Type="http://schemas.openxmlformats.org/officeDocument/2006/relationships/image" Target="../media/image4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48.jpe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9.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91.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491.xml"/><Relationship Id="rId5" Type="http://schemas.openxmlformats.org/officeDocument/2006/relationships/image" Target="../media/image54.png"/><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91.xml"/><Relationship Id="rId4" Type="http://schemas.openxmlformats.org/officeDocument/2006/relationships/hyperlink" Target="http://dl.acm.org/citation.cfm?doid=2872362.2872390"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91.xml"/></Relationships>
</file>

<file path=ppt/slides/_rels/slide54.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91.xml"/></Relationships>
</file>

<file path=ppt/slides/_rels/slide55.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91.xml"/></Relationships>
</file>

<file path=ppt/slides/_rels/slide56.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91.xml"/></Relationships>
</file>

<file path=ppt/slides/_rels/slide57.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91.xml"/></Relationships>
</file>

<file path=ppt/slides/_rels/slide58.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91.xml"/></Relationships>
</file>

<file path=ppt/slides/_rels/slide59.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91.xml"/></Relationships>
</file>

<file path=ppt/slides/_rels/slide60.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91.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5" Type="http://schemas.openxmlformats.org/officeDocument/2006/relationships/image" Target="../media/image57.png"/><Relationship Id="rId4" Type="http://schemas.openxmlformats.org/officeDocument/2006/relationships/image" Target="../media/image56.png"/></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4" Type="http://schemas.openxmlformats.org/officeDocument/2006/relationships/image" Target="../media/image59.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3.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lab.dsst.io/32c3-slides/7197.html" TargetMode="Externa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4.xml"/></Relationships>
</file>

<file path=ppt/slides/_rels/slide6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14.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14.xml"/><Relationship Id="rId4" Type="http://schemas.openxmlformats.org/officeDocument/2006/relationships/image" Target="../media/image68.png"/></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91.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9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6.xml"/></Relationships>
</file>

<file path=ppt/slides/_rels/slide7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2.xml"/></Relationships>
</file>

<file path=ppt/slides/_rels/slide76.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3.xml"/><Relationship Id="rId1" Type="http://schemas.openxmlformats.org/officeDocument/2006/relationships/slideLayout" Target="../slideLayouts/slideLayout526.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4.xml"/><Relationship Id="rId1" Type="http://schemas.openxmlformats.org/officeDocument/2006/relationships/slideLayout" Target="../slideLayouts/slideLayout526.xml"/><Relationship Id="rId4" Type="http://schemas.openxmlformats.org/officeDocument/2006/relationships/image" Target="../media/image75.jpg"/></Relationships>
</file>

<file path=ppt/slides/_rels/slide7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5.xml"/><Relationship Id="rId1" Type="http://schemas.openxmlformats.org/officeDocument/2006/relationships/slideLayout" Target="../slideLayouts/slideLayout526.xml"/><Relationship Id="rId4" Type="http://schemas.openxmlformats.org/officeDocument/2006/relationships/image" Target="../media/image77.jpg"/></Relationships>
</file>

<file path=ppt/slides/_rels/slide7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6.xml"/><Relationship Id="rId1" Type="http://schemas.openxmlformats.org/officeDocument/2006/relationships/slideLayout" Target="../slideLayouts/slideLayout526.xml"/><Relationship Id="rId4" Type="http://schemas.openxmlformats.org/officeDocument/2006/relationships/image" Target="../media/image79.jp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2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26.xml"/></Relationships>
</file>

<file path=ppt/slides/_rels/slide83.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0.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1.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 Id="rId4" Type="http://schemas.openxmlformats.org/officeDocument/2006/relationships/image" Target="../media/image82.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9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9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6.xml"/></Relationships>
</file>

<file path=ppt/slides/_rels/slide9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support.apple.com/en-gb/HT204934" TargetMode="External"/><Relationship Id="rId1" Type="http://schemas.openxmlformats.org/officeDocument/2006/relationships/slideLayout" Target="../slideLayouts/slideLayout49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2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26.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9.xml"/></Relationships>
</file>

<file path=ppt/slides/_rels/slide95.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5.jpg"/><Relationship Id="rId1" Type="http://schemas.openxmlformats.org/officeDocument/2006/relationships/slideLayout" Target="../slideLayouts/slideLayout249.xm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0.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9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9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90.xml"/></Relationships>
</file>

<file path=ppt/slides/_rels/slide10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1.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0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49.xml"/></Relationships>
</file>

<file path=ppt/slides/_rels/slide1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7.xml"/><Relationship Id="rId1" Type="http://schemas.openxmlformats.org/officeDocument/2006/relationships/slideLayout" Target="../slideLayouts/slideLayout24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1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9.xml"/><Relationship Id="rId1" Type="http://schemas.openxmlformats.org/officeDocument/2006/relationships/slideLayout" Target="../slideLayouts/slideLayout249.xml"/></Relationships>
</file>

<file path=ppt/slides/_rels/slide114.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49.xml"/></Relationships>
</file>

<file path=ppt/slides/_rels/slide1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1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49.xml"/></Relationships>
</file>

<file path=ppt/slides/_rels/slide11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3.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37.xml"/></Relationships>
</file>

<file path=ppt/slides/_rels/slide11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1.xml"/><Relationship Id="rId1" Type="http://schemas.openxmlformats.org/officeDocument/2006/relationships/slideLayout" Target="../slideLayouts/slideLayout537.xml"/><Relationship Id="rId4" Type="http://schemas.openxmlformats.org/officeDocument/2006/relationships/image" Target="../media/image91.png"/></Relationships>
</file>

<file path=ppt/slides/_rels/slide1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avatar-dram-refresh_dsn15.pdf" TargetMode="External"/><Relationship Id="rId1" Type="http://schemas.openxmlformats.org/officeDocument/2006/relationships/slideLayout" Target="../slideLayouts/slideLayout249.xml"/><Relationship Id="rId6" Type="http://schemas.openxmlformats.org/officeDocument/2006/relationships/image" Target="../media/image92.png"/><Relationship Id="rId5" Type="http://schemas.openxmlformats.org/officeDocument/2006/relationships/hyperlink" Target="https://people.inf.ethz.ch/omutlu/pub/avatar-dram-refresh_dsn15-talk.pdf" TargetMode="External"/><Relationship Id="rId4" Type="http://schemas.openxmlformats.org/officeDocument/2006/relationships/hyperlink" Target="https://people.inf.ethz.ch/omutlu/pub/avatar-dram-refresh_dsn15-talk.pptx"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49.xml"/><Relationship Id="rId6" Type="http://schemas.openxmlformats.org/officeDocument/2006/relationships/image" Target="../media/image93.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22.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49.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94.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95.png"/><Relationship Id="rId1" Type="http://schemas.openxmlformats.org/officeDocument/2006/relationships/slideLayout" Target="../slideLayouts/slideLayout24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90.xml"/></Relationships>
</file>

<file path=ppt/slides/_rels/slide1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7.emf"/><Relationship Id="rId1" Type="http://schemas.openxmlformats.org/officeDocument/2006/relationships/slideLayout" Target="../slideLayouts/slideLayout49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91.xml"/></Relationships>
</file>

<file path=ppt/slides/_rels/slide1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13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26.xml"/></Relationships>
</file>

<file path=ppt/slides/_rels/slide135.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126.xml"/></Relationships>
</file>

<file path=ppt/slides/_rels/slide13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2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4.xml"/><Relationship Id="rId1" Type="http://schemas.openxmlformats.org/officeDocument/2006/relationships/slideLayout" Target="../slideLayouts/slideLayout547.xml"/><Relationship Id="rId5" Type="http://schemas.openxmlformats.org/officeDocument/2006/relationships/image" Target="../media/image103.png"/><Relationship Id="rId4" Type="http://schemas.openxmlformats.org/officeDocument/2006/relationships/image" Target="../media/image102.jpe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4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48.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48.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48.xml"/></Relationships>
</file>

<file path=ppt/slides/_rels/slide14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9.xml"/><Relationship Id="rId1" Type="http://schemas.openxmlformats.org/officeDocument/2006/relationships/slideLayout" Target="../slideLayouts/slideLayout547.xml"/><Relationship Id="rId5" Type="http://schemas.openxmlformats.org/officeDocument/2006/relationships/image" Target="../media/image103.png"/><Relationship Id="rId4" Type="http://schemas.openxmlformats.org/officeDocument/2006/relationships/image" Target="../media/image102.jpeg"/></Relationships>
</file>

<file path=ppt/slides/_rels/slide145.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104.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49.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4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05.png"/></Relationships>
</file>

<file path=ppt/slides/_rels/slide1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54.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 Id="rId4" Type="http://schemas.openxmlformats.org/officeDocument/2006/relationships/image" Target="../media/image82.png"/></Relationships>
</file>

<file path=ppt/slides/_rels/slide1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249.xml"/></Relationships>
</file>

<file path=ppt/slides/_rels/slide15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7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7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249.xml"/></Relationships>
</file>

<file path=ppt/slides/_rels/slide161.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110.jpg"/><Relationship Id="rId2" Type="http://schemas.openxmlformats.org/officeDocument/2006/relationships/notesSlide" Target="../notesSlides/notesSlide54.xml"/><Relationship Id="rId1" Type="http://schemas.openxmlformats.org/officeDocument/2006/relationships/slideLayout" Target="../slideLayouts/slideLayout547.xml"/><Relationship Id="rId6" Type="http://schemas.openxmlformats.org/officeDocument/2006/relationships/image" Target="../media/image109.png"/><Relationship Id="rId5" Type="http://schemas.openxmlformats.org/officeDocument/2006/relationships/image" Target="../media/image103.png"/><Relationship Id="rId4" Type="http://schemas.openxmlformats.org/officeDocument/2006/relationships/image" Target="../media/image102.jpeg"/></Relationships>
</file>

<file path=ppt/slides/_rels/slide1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91.xml"/></Relationships>
</file>

<file path=ppt/slides/_rels/slide16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6.jpeg"/><Relationship Id="rId1" Type="http://schemas.openxmlformats.org/officeDocument/2006/relationships/slideLayout" Target="../slideLayouts/slideLayout491.xml"/><Relationship Id="rId4" Type="http://schemas.openxmlformats.org/officeDocument/2006/relationships/image" Target="../media/image111.png"/></Relationships>
</file>

<file path=ppt/slides/_rels/slide164.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12.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7.emf"/><Relationship Id="rId1" Type="http://schemas.openxmlformats.org/officeDocument/2006/relationships/slideLayout" Target="../slideLayouts/slideLayout491.xml"/></Relationships>
</file>

<file path=ppt/slides/_rels/slide166.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13.png"/></Relationships>
</file>

<file path=ppt/slides/_rels/slide167.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14.png"/></Relationships>
</file>

<file path=ppt/slides/_rels/slide168.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70.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90.xml"/></Relationships>
</file>

<file path=ppt/slides/_rels/slide17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26.xml"/></Relationships>
</file>

<file path=ppt/slides/_rels/slide17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9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error-patterns_date12.pdf" TargetMode="External"/><Relationship Id="rId1" Type="http://schemas.openxmlformats.org/officeDocument/2006/relationships/slideLayout" Target="../slideLayouts/slideLayout13.xml"/><Relationship Id="rId5" Type="http://schemas.openxmlformats.org/officeDocument/2006/relationships/image" Target="../media/image123.png"/><Relationship Id="rId4" Type="http://schemas.openxmlformats.org/officeDocument/2006/relationships/hyperlink" Target="http://users.ece.cmu.edu/~omutlu/pub/cai_date12_talk.ppt"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flash-correct-and-refresh_iccd12.pdf" TargetMode="External"/><Relationship Id="rId1" Type="http://schemas.openxmlformats.org/officeDocument/2006/relationships/slideLayout" Target="../slideLayouts/slideLayout13.xml"/><Relationship Id="rId6" Type="http://schemas.openxmlformats.org/officeDocument/2006/relationships/image" Target="../media/image124.png"/><Relationship Id="rId5" Type="http://schemas.openxmlformats.org/officeDocument/2006/relationships/hyperlink" Target="https://people.inf.ethz.ch/omutlu/pub/mutlu_iccd12_talk.pdf" TargetMode="External"/><Relationship Id="rId4" Type="http://schemas.openxmlformats.org/officeDocument/2006/relationships/hyperlink" Target="https://people.inf.ethz.ch/omutlu/pub/mutlu_iccd12_talk.ppt" TargetMode="External"/></Relationships>
</file>

<file path=ppt/slides/_rels/slide188.xml.rels><?xml version="1.0" encoding="UTF-8" standalone="yes"?>
<Relationships xmlns="http://schemas.openxmlformats.org/package/2006/relationships"><Relationship Id="rId2" Type="http://schemas.openxmlformats.org/officeDocument/2006/relationships/image" Target="../media/image125.tiff"/><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6.jpeg"/><Relationship Id="rId1" Type="http://schemas.openxmlformats.org/officeDocument/2006/relationships/slideLayout" Target="../slideLayouts/slideLayout491.xml"/><Relationship Id="rId4" Type="http://schemas.openxmlformats.org/officeDocument/2006/relationships/image" Target="../media/image111.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90.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54.xml"/><Relationship Id="rId1" Type="http://schemas.openxmlformats.org/officeDocument/2006/relationships/tags" Target="../tags/tag1.xml"/><Relationship Id="rId4" Type="http://schemas.openxmlformats.org/officeDocument/2006/relationships/image" Target="../media/image126.jpeg"/></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54.xml"/><Relationship Id="rId1" Type="http://schemas.openxmlformats.org/officeDocument/2006/relationships/tags" Target="../tags/tag2.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54.xml"/><Relationship Id="rId1" Type="http://schemas.openxmlformats.org/officeDocument/2006/relationships/tags" Target="../tags/tag3.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54.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54.xml"/></Relationships>
</file>

<file path=ppt/slides/_rels/slide19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54.xml"/><Relationship Id="rId1" Type="http://schemas.openxmlformats.org/officeDocument/2006/relationships/tags" Target="../tags/tag4.xml"/></Relationships>
</file>

<file path=ppt/slides/_rels/slide19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54.xml"/><Relationship Id="rId1" Type="http://schemas.openxmlformats.org/officeDocument/2006/relationships/tags" Target="../tags/tag5.xml"/></Relationships>
</file>

<file path=ppt/slides/_rels/slide19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54.xml"/><Relationship Id="rId1" Type="http://schemas.openxmlformats.org/officeDocument/2006/relationships/tags" Target="../tags/tag6.xml"/></Relationships>
</file>

<file path=ppt/slides/_rels/slide199.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50.xml"/><Relationship Id="rId1" Type="http://schemas.openxmlformats.org/officeDocument/2006/relationships/tags" Target="../tags/tag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65.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65.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61.xml"/></Relationships>
</file>

<file path=ppt/slides/_rels/slide203.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flash-read-disturb-errors_dsn15.pdf" TargetMode="External"/><Relationship Id="rId1" Type="http://schemas.openxmlformats.org/officeDocument/2006/relationships/slideLayout" Target="../slideLayouts/slideLayout572.xml"/><Relationship Id="rId4" Type="http://schemas.openxmlformats.org/officeDocument/2006/relationships/image" Target="../media/image127.png"/></Relationships>
</file>

<file path=ppt/slides/_rels/slide204.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2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206.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97.emf"/><Relationship Id="rId1" Type="http://schemas.openxmlformats.org/officeDocument/2006/relationships/slideLayout" Target="../slideLayouts/slideLayout491.xml"/></Relationships>
</file>

<file path=ppt/slides/_rels/slide20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6.jpeg"/><Relationship Id="rId1" Type="http://schemas.openxmlformats.org/officeDocument/2006/relationships/slideLayout" Target="../slideLayouts/slideLayout491.xml"/><Relationship Id="rId4" Type="http://schemas.openxmlformats.org/officeDocument/2006/relationships/image" Target="../media/image111.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8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71.xml"/></Relationships>
</file>

<file path=ppt/slides/_rels/slide21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572.xml"/></Relationships>
</file>

<file path=ppt/slides/_rels/slide211.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572.xml"/><Relationship Id="rId5" Type="http://schemas.openxmlformats.org/officeDocument/2006/relationships/image" Target="../media/image129.png"/><Relationship Id="rId4" Type="http://schemas.openxmlformats.org/officeDocument/2006/relationships/hyperlink" Target="http://users.ece.cmu.edu/~omutlu/pub/cai_date13_talk.ppt"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30.png"/><Relationship Id="rId2" Type="http://schemas.openxmlformats.org/officeDocument/2006/relationships/hyperlink" Target="http://users.ece.cmu.edu/~omutlu/pub/flash-programming-interference_iccd13.pdf" TargetMode="External"/><Relationship Id="rId1" Type="http://schemas.openxmlformats.org/officeDocument/2006/relationships/slideLayout" Target="../slideLayouts/slideLayout572.xml"/><Relationship Id="rId6" Type="http://schemas.openxmlformats.org/officeDocument/2006/relationships/hyperlink" Target="http://users.ece.cmu.edu/~omutlu/pub/cai_iccd13_lightning-talk.pdf" TargetMode="External"/><Relationship Id="rId5" Type="http://schemas.openxmlformats.org/officeDocument/2006/relationships/hyperlink" Target="http://users.ece.cmu.edu/~omutlu/pub/cai_iccd13_talk.pdf" TargetMode="External"/><Relationship Id="rId4" Type="http://schemas.openxmlformats.org/officeDocument/2006/relationships/hyperlink" Target="http://users.ece.cmu.edu/~omutlu/pub/cai_iccd13_talk.pptx" TargetMode="External"/></Relationships>
</file>

<file path=ppt/slides/_rels/slide213.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2" Type="http://schemas.openxmlformats.org/officeDocument/2006/relationships/hyperlink" Target="http://users.ece.cmu.edu/~omutlu/pub/neighbor-assisted-error-correction-in-flash_sigmetrics14.pdf" TargetMode="External"/><Relationship Id="rId1" Type="http://schemas.openxmlformats.org/officeDocument/2006/relationships/slideLayout" Target="../slideLayouts/slideLayout572.xml"/><Relationship Id="rId6" Type="http://schemas.openxmlformats.org/officeDocument/2006/relationships/image" Target="../media/image131.png"/><Relationship Id="rId5" Type="http://schemas.openxmlformats.org/officeDocument/2006/relationships/hyperlink" Target="http://users.ece.cmu.edu/~omutlu/pub/neighbor-assisted-error-correction-in-flash_cai_sigmetrics14-talk.pdf" TargetMode="External"/><Relationship Id="rId4" Type="http://schemas.openxmlformats.org/officeDocument/2006/relationships/hyperlink" Target="http://users.ece.cmu.edu/~omutlu/pub/neighbor-assisted-error-correction-in-flash_cai_sigmetrics14-talk.ppt"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darksilicon.org/hpca/" TargetMode="External"/><Relationship Id="rId2" Type="http://schemas.openxmlformats.org/officeDocument/2006/relationships/hyperlink" Target="http://users.ece.cmu.edu/~omutlu/pub/flash-memory-data-retention_hpca15.pdf" TargetMode="External"/><Relationship Id="rId1" Type="http://schemas.openxmlformats.org/officeDocument/2006/relationships/slideLayout" Target="../slideLayouts/slideLayout572.xml"/><Relationship Id="rId6" Type="http://schemas.openxmlformats.org/officeDocument/2006/relationships/image" Target="../media/image132.png"/><Relationship Id="rId5" Type="http://schemas.openxmlformats.org/officeDocument/2006/relationships/hyperlink" Target="http://users.ece.cmu.edu/~omutlu/pub/flash-memory-data-retention_yixin_hpca15-talk.pdf" TargetMode="External"/><Relationship Id="rId4" Type="http://schemas.openxmlformats.org/officeDocument/2006/relationships/hyperlink" Target="http://users.ece.cmu.edu/~omutlu/pub/flash-memory-data-retention_yixin_hpca15-talk.pptx" TargetMode="External"/></Relationships>
</file>

<file path=ppt/slides/_rels/slide215.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2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16.xml.rels><?xml version="1.0" encoding="UTF-8" standalone="yes"?>
<Relationships xmlns="http://schemas.openxmlformats.org/package/2006/relationships"><Relationship Id="rId8" Type="http://schemas.openxmlformats.org/officeDocument/2006/relationships/hyperlink" Target="https://people.inf.ethz.ch/omutlu/pub/flash-memory-programming-vulnerabilities_hpca17-lightning-talk.pptx" TargetMode="External"/><Relationship Id="rId3" Type="http://schemas.openxmlformats.org/officeDocument/2006/relationships/image" Target="../media/image134.png"/><Relationship Id="rId7" Type="http://schemas.openxmlformats.org/officeDocument/2006/relationships/hyperlink" Target="https://people.inf.ethz.ch/omutlu/pub/flash-memory-programming-vulnerabilities_hpca17-talk.pdf" TargetMode="External"/><Relationship Id="rId2" Type="http://schemas.openxmlformats.org/officeDocument/2006/relationships/image" Target="../media/image133.png"/><Relationship Id="rId1" Type="http://schemas.openxmlformats.org/officeDocument/2006/relationships/slideLayout" Target="../slideLayouts/slideLayout572.xml"/><Relationship Id="rId6" Type="http://schemas.openxmlformats.org/officeDocument/2006/relationships/hyperlink" Target="https://people.inf.ethz.ch/omutlu/pub/flash-memory-programming-vulnerabilities_hpca17-talk.pptx" TargetMode="External"/><Relationship Id="rId5" Type="http://schemas.openxmlformats.org/officeDocument/2006/relationships/hyperlink" Target="https://hpca2017.org/" TargetMode="External"/><Relationship Id="rId4" Type="http://schemas.openxmlformats.org/officeDocument/2006/relationships/hyperlink" Target="https://people.inf.ethz.ch/omutlu/pub/flash-memory-programming-vulnerabilities_hpca17.pdf" TargetMode="External"/><Relationship Id="rId9" Type="http://schemas.openxmlformats.org/officeDocument/2006/relationships/hyperlink" Target="https://people.inf.ethz.ch/omutlu/pub/flash-memory-programming-vulnerabilities_hpca17-lightning-talk.pdf"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http://www.comsoc.org/jsac" TargetMode="External"/><Relationship Id="rId2" Type="http://schemas.openxmlformats.org/officeDocument/2006/relationships/hyperlink" Target="https://people.inf.ethz.ch/omutlu/pub/online-nand-flash-memory-channel-model_jsac16.pdf" TargetMode="External"/><Relationship Id="rId1" Type="http://schemas.openxmlformats.org/officeDocument/2006/relationships/slideLayout" Target="../slideLayouts/slideLayout572.xml"/><Relationship Id="rId4" Type="http://schemas.openxmlformats.org/officeDocument/2006/relationships/image" Target="../media/image135.png"/></Relationships>
</file>

<file path=ppt/slides/_rels/slide218.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13.png"/></Relationships>
</file>

<file path=ppt/slides/_rels/slide219.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14.png"/></Relationships>
</file>

<file path=ppt/slides/_rels/slide2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6.png"/><Relationship Id="rId1" Type="http://schemas.openxmlformats.org/officeDocument/2006/relationships/slideLayout" Target="../slideLayouts/slideLayout435.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April 2019</a:t>
            </a:r>
          </a:p>
          <a:p>
            <a:r>
              <a:rPr lang="en-US" sz="2200" dirty="0"/>
              <a:t>NYU ECE Colloquium</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506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Mazlow's</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Needs.svg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/w/</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=7964065</a:t>
            </a:r>
          </a:p>
        </p:txBody>
      </p:sp>
    </p:spTree>
    <p:extLst>
      <p:ext uri="{BB962C8B-B14F-4D97-AF65-F5344CB8AC3E}">
        <p14:creationId xmlns:p14="http://schemas.microsoft.com/office/powerpoint/2010/main" val="13931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8137514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3101789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805625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18222297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13291709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78129186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CDE87C-4DFB-8147-A2EF-37268286C75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063138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096BAB-925E-464D-8476-CD2FB218257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4710523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2783546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2ED14-562A-7B41-81C5-4AADBA53F90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923814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DRAM Is Critical for Performance &amp; Energy</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9607305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DRAM Is Critical for Performance &amp; Energy</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40469109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300450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12007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567379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BE99A2B-29DD-5A4F-B100-24CE86C78E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64561503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0654196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9238027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93454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1405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030051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174444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12252047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24295959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9661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86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5489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96671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6274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95570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4632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89040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43951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14744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8127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39161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4268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93935538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3321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184138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523313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6410609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907575194"/>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303062017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5418267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217127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94004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34857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1364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5909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27521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07659068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8835301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85</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107580592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88</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03712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34956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19336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62411681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74450495"/>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800" dirty="0"/>
              <a:t>Future of RowHammer &amp;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94977824"/>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0477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475922243"/>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xmlns=""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7645271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772816"/>
            <a:ext cx="8428037" cy="822325"/>
          </a:xfrm>
        </p:spPr>
        <p:txBody>
          <a:bodyPr/>
          <a:lstStyle/>
          <a:p>
            <a:pPr algn="ctr" eaLnBrk="1" hangingPunct="1"/>
            <a:r>
              <a:rPr lang="en-US" sz="5000" dirty="0">
                <a:latin typeface="Garamond" charset="0"/>
              </a:rPr>
              <a:t>Data Retention Errors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9354876"/>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95468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206512292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33139589"/>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41689240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99918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59093508"/>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32677399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4245888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798471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20282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2272484434"/>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630858548"/>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54479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9825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2"/>
              </a:rPr>
              <a:t>"AVATAR: A Variable-Retention-Time (VRT) Aware Refresh for DRAM Systems"</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6"/>
          <a:stretch>
            <a:fillRect/>
          </a:stretch>
        </p:blipFill>
        <p:spPr>
          <a:xfrm>
            <a:off x="0" y="3933056"/>
            <a:ext cx="9144000" cy="1642219"/>
          </a:xfrm>
          <a:prstGeom prst="rect">
            <a:avLst/>
          </a:prstGeom>
        </p:spPr>
      </p:pic>
    </p:spTree>
    <p:extLst>
      <p:ext uri="{BB962C8B-B14F-4D97-AF65-F5344CB8AC3E}">
        <p14:creationId xmlns:p14="http://schemas.microsoft.com/office/powerpoint/2010/main" val="890679620"/>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19337505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85785210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04012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789334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315965031"/>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NAND Flash Memory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1910597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120906980"/>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974986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8591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14587"/>
            <a:ext cx="8428037" cy="822325"/>
          </a:xfrm>
        </p:spPr>
        <p:txBody>
          <a:bodyPr/>
          <a:lstStyle/>
          <a:p>
            <a:pPr algn="ctr" eaLnBrk="1" hangingPunct="1"/>
            <a:r>
              <a:rPr lang="en-US" sz="5000" dirty="0">
                <a:latin typeface="Garamond" charset="0"/>
              </a:rPr>
              <a:t>Memory Is Not Only Bad</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66277473"/>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324193"/>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116640904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258172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662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67962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has high entropy &amp;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417649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616581"/>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427955593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a:t>
            </a:r>
            <a:r>
              <a:rPr lang="en-US" sz="2000" u="sng" dirty="0"/>
              <a:t>Onur Mutlu</a:t>
            </a:r>
            <a:r>
              <a:rPr lang="en-US" sz="2000" dirty="0"/>
              <a:t>,</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a:p>
            <a:pPr marL="0" indent="0">
              <a:buNone/>
            </a:pPr>
            <a:br>
              <a:rPr lang="en-US" sz="2000" dirty="0"/>
            </a:br>
            <a:endParaRPr lang="en-US" sz="20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696780"/>
            <a:ext cx="9144000" cy="2180492"/>
          </a:xfrm>
          <a:prstGeom prst="rect">
            <a:avLst/>
          </a:prstGeom>
        </p:spPr>
      </p:pic>
    </p:spTree>
    <p:extLst>
      <p:ext uri="{BB962C8B-B14F-4D97-AF65-F5344CB8AC3E}">
        <p14:creationId xmlns:p14="http://schemas.microsoft.com/office/powerpoint/2010/main" val="3568054605"/>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2103124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3712417096"/>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4BAB-A5C5-EB44-944B-FE8FAFB62789}"/>
              </a:ext>
            </a:extLst>
          </p:cNvPr>
          <p:cNvSpPr>
            <a:spLocks noGrp="1"/>
          </p:cNvSpPr>
          <p:nvPr>
            <p:ph type="title"/>
          </p:nvPr>
        </p:nvSpPr>
        <p:spPr/>
        <p:txBody>
          <a:bodyPr/>
          <a:lstStyle/>
          <a:p>
            <a:r>
              <a:rPr lang="en-US" dirty="0"/>
              <a:t>For Some Other Time … </a:t>
            </a:r>
          </a:p>
        </p:txBody>
      </p:sp>
      <p:sp>
        <p:nvSpPr>
          <p:cNvPr id="4" name="Slide Number Placeholder 3">
            <a:extLst>
              <a:ext uri="{FF2B5EF4-FFF2-40B4-BE49-F238E27FC236}">
                <a16:creationId xmlns:a16="http://schemas.microsoft.com/office/drawing/2014/main" id="{40F25310-1F19-6640-A7AA-5244091B7666}"/>
              </a:ext>
            </a:extLst>
          </p:cNvPr>
          <p:cNvSpPr>
            <a:spLocks noGrp="1"/>
          </p:cNvSpPr>
          <p:nvPr>
            <p:ph type="sldNum" sz="quarter" idx="11"/>
          </p:nvPr>
        </p:nvSpPr>
        <p:spPr/>
        <p:txBody>
          <a:bodyPr/>
          <a:lstStyle/>
          <a:p>
            <a:fld id="{323594FA-E141-4234-AE05-360401972BE7}" type="slidenum">
              <a:rPr lang="en-US" altLang="en-US" smtClean="0"/>
              <a:pPr/>
              <a:t>148</a:t>
            </a:fld>
            <a:endParaRPr lang="en-US" altLang="en-US"/>
          </a:p>
        </p:txBody>
      </p:sp>
      <p:pic>
        <p:nvPicPr>
          <p:cNvPr id="3" name="Picture 2">
            <a:extLst>
              <a:ext uri="{FF2B5EF4-FFF2-40B4-BE49-F238E27FC236}">
                <a16:creationId xmlns:a16="http://schemas.microsoft.com/office/drawing/2014/main" id="{3F29E643-227E-784C-A0D8-2DA321D7223F}"/>
              </a:ext>
            </a:extLst>
          </p:cNvPr>
          <p:cNvPicPr>
            <a:picLocks noChangeAspect="1"/>
          </p:cNvPicPr>
          <p:nvPr/>
        </p:nvPicPr>
        <p:blipFill>
          <a:blip r:embed="rId2"/>
          <a:stretch>
            <a:fillRect/>
          </a:stretch>
        </p:blipFill>
        <p:spPr>
          <a:xfrm>
            <a:off x="899592" y="1096888"/>
            <a:ext cx="7190557" cy="5068416"/>
          </a:xfrm>
          <a:prstGeom prst="rect">
            <a:avLst/>
          </a:prstGeom>
        </p:spPr>
      </p:pic>
    </p:spTree>
    <p:extLst>
      <p:ext uri="{BB962C8B-B14F-4D97-AF65-F5344CB8AC3E}">
        <p14:creationId xmlns:p14="http://schemas.microsoft.com/office/powerpoint/2010/main" val="350416835"/>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56140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2705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249407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DRAM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154</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29238384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April 2019</a:t>
            </a:r>
          </a:p>
          <a:p>
            <a:r>
              <a:rPr lang="en-US" sz="2200" dirty="0"/>
              <a:t>NYU ECE Colloquium</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425505809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78125129"/>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ETH Zurich</a:t>
            </a:r>
          </a:p>
          <a:p>
            <a:r>
              <a:rPr lang="en-US" dirty="0"/>
              <a:t>Alibaba, AMD, Google, Facebook, HP Labs, Huawei, IBM, Intel, Microsoft, Nvidia, Oracle, Qualcomm, Rambus, Samsung, Seagate, VMware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97181314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8480068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408373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168236697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PIEEE’17, HPCA’18, SIGMETRICS’18]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127631579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Understanding Flash Memory Reliability</a:t>
            </a:r>
            <a:endParaRPr lang="en-US" sz="3000" b="1" dirty="0"/>
          </a:p>
        </p:txBody>
      </p:sp>
    </p:spTree>
    <p:extLst>
      <p:ext uri="{BB962C8B-B14F-4D97-AF65-F5344CB8AC3E}">
        <p14:creationId xmlns:p14="http://schemas.microsoft.com/office/powerpoint/2010/main" val="2526220048"/>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307429428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659999111"/>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113183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427822801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solidFill>
                  <a:srgbClr val="006633"/>
                </a:solidFill>
              </a:rPr>
              <a:t>Potential NAND Flash Memory Vulnerabilities</a:t>
            </a:r>
            <a:endParaRPr lang="en-US" sz="35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0346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584475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1744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8180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00082517"/>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87100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Flash Memory</a:t>
            </a:r>
            <a:br>
              <a:rPr lang="en-US" sz="5000" dirty="0">
                <a:latin typeface="Garamond" charset="0"/>
              </a:rPr>
            </a:br>
            <a:r>
              <a:rPr lang="en-US" sz="5000" dirty="0">
                <a:latin typeface="Garamond" charset="0"/>
              </a:rPr>
              <a:t>Reliability and Security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8731513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E2A71C-AAD6-1343-AD29-0DFA78FE85A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45056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solidFill>
                <a:effectLst/>
                <a:uLnTx/>
                <a:uFillTx/>
                <a:latin typeface="Arial" charset="0"/>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CMOS scaling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349DB7D-5EF2-3747-9747-0A1E16FC5B8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89243438"/>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srgbClr val="000000"/>
                </a:solidFill>
                <a:effectLst/>
                <a:uLnTx/>
                <a:uFillTx/>
                <a:latin typeface="Arial" charset="0"/>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Writing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the full capacity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of the drive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10 times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for 5 years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&gt; 50k P/E cycles</a:t>
            </a:r>
          </a:p>
        </p:txBody>
      </p:sp>
      <p:sp>
        <p:nvSpPr>
          <p:cNvPr id="208905"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B08329-B652-724B-978B-915F0D48DA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96049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21095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0627D4-C87F-CD43-AD6C-67E22DBAAE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8089291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Memory</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Signal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Error</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Raw Bit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Uncorrectable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BER &lt; 10</a:t>
              </a:r>
              <a:r>
                <a:rPr kumimoji="0" lang="en-US" sz="1800" b="0" i="0" u="none" strike="noStrike" kern="1200" cap="none" spc="0" normalizeH="0" baseline="30000" noProof="0">
                  <a:ln>
                    <a:noFill/>
                  </a:ln>
                  <a:solidFill>
                    <a:srgbClr val="000000"/>
                  </a:solidFill>
                  <a:effectLst/>
                  <a:uLnTx/>
                  <a:uFillTx/>
                  <a:latin typeface="Arial" charset="0"/>
                  <a:ea typeface="ＭＳ Ｐゴシック" charset="0"/>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Arial" charset="0"/>
                <a:ea typeface="ＭＳ Ｐゴシック" charset="0"/>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Lower</a:t>
            </a:r>
          </a:p>
        </p:txBody>
      </p:sp>
      <p:sp>
        <p:nvSpPr>
          <p:cNvPr id="211980"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6C87E67-9A24-9A4D-9794-E3D0DFA14B4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Better</a:t>
            </a:r>
          </a:p>
        </p:txBody>
      </p:sp>
    </p:spTree>
    <p:extLst>
      <p:ext uri="{BB962C8B-B14F-4D97-AF65-F5344CB8AC3E}">
        <p14:creationId xmlns:p14="http://schemas.microsoft.com/office/powerpoint/2010/main" val="793341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42918764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P spid="37"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dirty="0">
                <a:latin typeface="Tahoma" charset="0"/>
              </a:rPr>
              <a:t>Goals:</a:t>
            </a:r>
          </a:p>
          <a:p>
            <a:pPr lvl="1"/>
            <a:r>
              <a:rPr lang="en-US" dirty="0">
                <a:solidFill>
                  <a:srgbClr val="0000FF"/>
                </a:solidFill>
                <a:latin typeface="Tahoma" charset="0"/>
              </a:rPr>
              <a:t>Understand error mechanisms and develop reliable predictive models </a:t>
            </a:r>
            <a:r>
              <a:rPr lang="en-US" dirty="0">
                <a:latin typeface="Tahoma" charset="0"/>
              </a:rPr>
              <a:t>for MLC NAND flash memory errors</a:t>
            </a:r>
          </a:p>
          <a:p>
            <a:pPr lvl="1"/>
            <a:r>
              <a:rPr lang="en-US" dirty="0">
                <a:solidFill>
                  <a:srgbClr val="0000FF"/>
                </a:solidFill>
                <a:latin typeface="Tahoma" charset="0"/>
              </a:rPr>
              <a:t>Develop efficient error management techniques </a:t>
            </a:r>
            <a:r>
              <a:rPr lang="en-US" dirty="0">
                <a:latin typeface="Tahoma" charset="0"/>
              </a:rPr>
              <a:t>to mitigate errors and improve flash reliability and endurance</a:t>
            </a:r>
          </a:p>
          <a:p>
            <a:endParaRPr lang="en-US" dirty="0">
              <a:latin typeface="Tahoma" charset="0"/>
            </a:endParaRPr>
          </a:p>
          <a:p>
            <a:r>
              <a:rPr lang="en-US" dirty="0">
                <a:latin typeface="Tahoma" charset="0"/>
              </a:rPr>
              <a:t>Approach:</a:t>
            </a:r>
          </a:p>
          <a:p>
            <a:pPr lvl="1"/>
            <a:r>
              <a:rPr lang="en-US" dirty="0">
                <a:latin typeface="Tahoma" charset="0"/>
              </a:rPr>
              <a:t>Solid </a:t>
            </a:r>
            <a:r>
              <a:rPr lang="en-US" dirty="0">
                <a:solidFill>
                  <a:srgbClr val="FF0000"/>
                </a:solidFill>
                <a:latin typeface="Tahoma" charset="0"/>
              </a:rPr>
              <a:t>experimental analyses of errors in real MLC NAND flash </a:t>
            </a:r>
            <a:r>
              <a:rPr lang="en-US" dirty="0">
                <a:latin typeface="Tahoma" charset="0"/>
              </a:rPr>
              <a:t>memory </a:t>
            </a:r>
            <a:r>
              <a:rPr lang="en-US" dirty="0">
                <a:latin typeface="Tahoma" charset="0"/>
                <a:sym typeface="Wingdings" charset="0"/>
              </a:rPr>
              <a:t> drive the understanding and models</a:t>
            </a:r>
          </a:p>
          <a:p>
            <a:pPr lvl="1"/>
            <a:r>
              <a:rPr lang="en-US" dirty="0">
                <a:solidFill>
                  <a:srgbClr val="FF0000"/>
                </a:solidFill>
                <a:latin typeface="Tahoma" charset="0"/>
                <a:sym typeface="Wingdings" charset="0"/>
              </a:rPr>
              <a:t>Understanding, models, and creativity </a:t>
            </a:r>
            <a:r>
              <a:rPr lang="en-US" dirty="0">
                <a:latin typeface="Tahoma" charset="0"/>
                <a:sym typeface="Wingdings" charset="0"/>
              </a:rPr>
              <a:t> drive the new techniques</a:t>
            </a:r>
            <a:endParaRPr lang="en-US" dirty="0">
              <a:latin typeface="Tahoma" charset="0"/>
            </a:endParaRPr>
          </a:p>
          <a:p>
            <a:pPr lvl="1"/>
            <a:endParaRPr lang="en-US" dirty="0">
              <a:latin typeface="Tahoma" charset="0"/>
            </a:endParaRP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E853FF-C699-1F45-9011-37D75239EA8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4955432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solidFill>
                  <a:srgbClr val="006633"/>
                </a:solidFill>
                <a:latin typeface="Garamond" charset="0"/>
              </a:rPr>
              <a:t>Experimental Testing Platform</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05724335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F11EBAE-8EF2-2C41-8609-8DC2CFFBA5B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2813579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8E76C40-A8C2-6749-A54E-AD8A0DE3FDE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Cai et al., </a:t>
            </a: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Error Patterns in MLC NAND Flash Memory</a:t>
            </a: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 DATE 2012.</a:t>
            </a:r>
          </a:p>
        </p:txBody>
      </p:sp>
    </p:spTree>
    <p:extLst>
      <p:ext uri="{BB962C8B-B14F-4D97-AF65-F5344CB8AC3E}">
        <p14:creationId xmlns:p14="http://schemas.microsoft.com/office/powerpoint/2010/main" val="251317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latin typeface="Tahoma" charset="0"/>
                <a:hlinkClick r:id="rId2"/>
              </a:rPr>
              <a:t>"Error Patterns in MLC NAND Flash Memory: Measurement, Characterization, and Analysis"</a:t>
            </a:r>
            <a:r>
              <a:rPr lang="en-US" dirty="0">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C5A756-10A1-6C48-8C00-705E2B8E71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413953834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to Retention Errors</a:t>
            </a:r>
          </a:p>
        </p:txBody>
      </p:sp>
      <p:sp>
        <p:nvSpPr>
          <p:cNvPr id="3" name="Content Placeholder 2"/>
          <p:cNvSpPr>
            <a:spLocks noGrp="1"/>
          </p:cNvSpPr>
          <p:nvPr>
            <p:ph idx="1"/>
          </p:nvPr>
        </p:nvSpPr>
        <p:spPr>
          <a:xfrm>
            <a:off x="228600" y="1124744"/>
            <a:ext cx="8610600" cy="4979640"/>
          </a:xfrm>
        </p:spPr>
        <p:txBody>
          <a:bodyPr/>
          <a:lstStyle/>
          <a:p>
            <a:r>
              <a:rPr lang="en-US" dirty="0"/>
              <a:t>Refresh periodically</a:t>
            </a:r>
          </a:p>
          <a:p>
            <a:endParaRPr lang="en-US" dirty="0"/>
          </a:p>
          <a:p>
            <a:r>
              <a:rPr lang="en-US" dirty="0"/>
              <a:t>Change the period based on P/E cycle </a:t>
            </a:r>
            <a:r>
              <a:rPr lang="en-US" dirty="0" err="1"/>
              <a:t>wearout</a:t>
            </a:r>
            <a:endParaRPr lang="en-US" dirty="0"/>
          </a:p>
          <a:p>
            <a:pPr lvl="1"/>
            <a:r>
              <a:rPr lang="en-US" dirty="0"/>
              <a:t>Refresh more often at higher P/E cycles</a:t>
            </a:r>
          </a:p>
          <a:p>
            <a:endParaRPr lang="en-US" dirty="0"/>
          </a:p>
          <a:p>
            <a:r>
              <a:rPr lang="en-US" dirty="0"/>
              <a:t>Use a combination of </a:t>
            </a:r>
            <a:r>
              <a:rPr lang="en-US" dirty="0">
                <a:solidFill>
                  <a:srgbClr val="0000FF"/>
                </a:solidFill>
              </a:rPr>
              <a:t>in-place </a:t>
            </a:r>
            <a:r>
              <a:rPr lang="en-US" dirty="0"/>
              <a:t>and </a:t>
            </a:r>
            <a:r>
              <a:rPr lang="en-US" dirty="0">
                <a:solidFill>
                  <a:srgbClr val="0000FF"/>
                </a:solidFill>
              </a:rPr>
              <a:t>remapping-based </a:t>
            </a:r>
            <a:r>
              <a:rPr lang="en-US" dirty="0"/>
              <a:t>refresh</a:t>
            </a:r>
          </a:p>
          <a:p>
            <a:endParaRPr lang="en-US" dirty="0"/>
          </a:p>
          <a:p>
            <a:endParaRPr lang="en-US" dirty="0"/>
          </a:p>
          <a:p>
            <a:r>
              <a:rPr lang="en-US" dirty="0"/>
              <a:t>Cai et al. “</a:t>
            </a:r>
            <a:r>
              <a:rPr lang="en-US" dirty="0">
                <a:solidFill>
                  <a:srgbClr val="0000FF"/>
                </a:solidFill>
              </a:rPr>
              <a:t>Flash Correct-and-Refresh: Retention-Aware Error Management for Increased Flash Memory Lifetime</a:t>
            </a:r>
            <a:r>
              <a:rPr lang="en-US" dirty="0"/>
              <a:t>”, ICCD 2012.</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91516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Flash Correct-and-Refresh </a:t>
            </a:r>
            <a:r>
              <a:rPr lang="en-US" sz="3200" b="1" dirty="0"/>
              <a:t>[ICCD’12]</a:t>
            </a:r>
          </a:p>
        </p:txBody>
      </p:sp>
      <p:sp>
        <p:nvSpPr>
          <p:cNvPr id="3" name="Content Placeholder 2"/>
          <p:cNvSpPr>
            <a:spLocks noGrp="1"/>
          </p:cNvSpPr>
          <p:nvPr>
            <p:ph idx="1"/>
          </p:nvPr>
        </p:nvSpPr>
        <p:spPr>
          <a:xfrm>
            <a:off x="228600" y="1124744"/>
            <a:ext cx="8610600" cy="4979640"/>
          </a:xfrm>
        </p:spPr>
        <p:txBody>
          <a:bodyPr/>
          <a:lstStyle/>
          <a:p>
            <a:r>
              <a:rPr lang="en-US" sz="2000" dirty="0"/>
              <a:t>Yu Cai, </a:t>
            </a:r>
            <a:r>
              <a:rPr lang="en-US" sz="2000" dirty="0" err="1"/>
              <a:t>Gulay</a:t>
            </a:r>
            <a:r>
              <a:rPr lang="en-US" sz="2000" dirty="0"/>
              <a:t> </a:t>
            </a:r>
            <a:r>
              <a:rPr lang="en-US" sz="2000" dirty="0" err="1"/>
              <a:t>Yalcin</a:t>
            </a:r>
            <a:r>
              <a:rPr lang="en-US" sz="2000" dirty="0"/>
              <a:t>, Onur Mutlu, Erich F. </a:t>
            </a:r>
            <a:r>
              <a:rPr lang="en-US" sz="2000" dirty="0" err="1"/>
              <a:t>Haratsch</a:t>
            </a:r>
            <a:r>
              <a:rPr lang="en-US" sz="2000" dirty="0"/>
              <a:t>, Adrian Cristal, Osman </a:t>
            </a:r>
            <a:r>
              <a:rPr lang="en-US" sz="2000" dirty="0" err="1"/>
              <a:t>Unsal</a:t>
            </a:r>
            <a:r>
              <a:rPr lang="en-US" sz="2000" dirty="0"/>
              <a:t>, and Ken Mai,</a:t>
            </a:r>
            <a:br>
              <a:rPr lang="en-US" sz="2000" dirty="0"/>
            </a:br>
            <a:r>
              <a:rPr lang="en-US" sz="2000" b="1" dirty="0">
                <a:hlinkClick r:id="rId2"/>
              </a:rPr>
              <a:t>"Flash Correct-and-Refresh: Retention-Aware Error Management for Increased Flash Memory Lifetime"</a:t>
            </a:r>
            <a:br>
              <a:rPr lang="en-US" sz="2000" dirty="0"/>
            </a:br>
            <a:r>
              <a:rPr lang="en-US" sz="2000" i="1" dirty="0"/>
              <a:t>Proceedings of the </a:t>
            </a:r>
            <a:r>
              <a:rPr lang="en-US" sz="2000" i="1" dirty="0">
                <a:hlinkClick r:id="rId3"/>
              </a:rPr>
              <a:t>30th IEEE International Conference on Computer Design</a:t>
            </a:r>
            <a:r>
              <a:rPr lang="en-US" sz="2000" i="1" dirty="0"/>
              <a:t> (</a:t>
            </a:r>
            <a:r>
              <a:rPr lang="en-US" sz="2000" b="1" i="1" dirty="0"/>
              <a:t>ICCD</a:t>
            </a:r>
            <a:r>
              <a:rPr lang="en-US" sz="2000" i="1" dirty="0"/>
              <a:t>)</a:t>
            </a:r>
            <a:r>
              <a:rPr lang="en-US" sz="2000" dirty="0"/>
              <a:t>, Montreal, Quebec, Canada, September 2012. </a:t>
            </a:r>
            <a:r>
              <a:rPr lang="en-US" sz="2000" dirty="0">
                <a:hlinkClick r:id="rId4"/>
              </a:rPr>
              <a:t>Slides (ppt)</a:t>
            </a:r>
            <a:r>
              <a:rPr lang="en-US" sz="2000" dirty="0">
                <a:hlinkClick r:id="rId5"/>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3836494"/>
            <a:ext cx="9144000" cy="2112786"/>
          </a:xfrm>
          <a:prstGeom prst="rect">
            <a:avLst/>
          </a:prstGeom>
        </p:spPr>
      </p:pic>
    </p:spTree>
    <p:extLst>
      <p:ext uri="{BB962C8B-B14F-4D97-AF65-F5344CB8AC3E}">
        <p14:creationId xmlns:p14="http://schemas.microsoft.com/office/powerpoint/2010/main" val="1346171462"/>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63312625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Tree>
    <p:extLst>
      <p:ext uri="{BB962C8B-B14F-4D97-AF65-F5344CB8AC3E}">
        <p14:creationId xmlns:p14="http://schemas.microsoft.com/office/powerpoint/2010/main" val="1078612901"/>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One Issue: Read Disturb in Flash Memory</a:t>
            </a:r>
          </a:p>
        </p:txBody>
      </p:sp>
      <p:sp>
        <p:nvSpPr>
          <p:cNvPr id="256002" name="Content Placeholder 2"/>
          <p:cNvSpPr>
            <a:spLocks noGrp="1"/>
          </p:cNvSpPr>
          <p:nvPr>
            <p:ph idx="1"/>
          </p:nvPr>
        </p:nvSpPr>
        <p:spPr>
          <a:xfrm>
            <a:off x="228600" y="1055688"/>
            <a:ext cx="8610600" cy="5192712"/>
          </a:xfrm>
        </p:spPr>
        <p:txBody>
          <a:bodyPr/>
          <a:lstStyle/>
          <a:p>
            <a:r>
              <a:rPr lang="en-US" dirty="0">
                <a:latin typeface="Tahoma" charset="0"/>
              </a:rPr>
              <a:t>All scaled memories are prone to read disturb errors</a:t>
            </a:r>
          </a:p>
          <a:p>
            <a:endParaRPr lang="en-US" dirty="0">
              <a:latin typeface="Tahoma" charset="0"/>
            </a:endParaRPr>
          </a:p>
          <a:p>
            <a:r>
              <a:rPr lang="en-US" dirty="0">
                <a:latin typeface="Tahoma" charset="0"/>
              </a:rPr>
              <a:t>DRAM</a:t>
            </a:r>
          </a:p>
          <a:p>
            <a:r>
              <a:rPr lang="en-US" dirty="0">
                <a:latin typeface="Tahoma" charset="0"/>
              </a:rPr>
              <a:t>SRAM</a:t>
            </a:r>
          </a:p>
          <a:p>
            <a:r>
              <a:rPr lang="en-US" dirty="0">
                <a:latin typeface="Tahoma" charset="0"/>
              </a:rPr>
              <a:t>Hard Disks: Adjacent Track Interference</a:t>
            </a:r>
          </a:p>
          <a:p>
            <a:r>
              <a:rPr lang="en-US" dirty="0">
                <a:latin typeface="Tahoma" charset="0"/>
              </a:rPr>
              <a:t>NAND Flash</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4187068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0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a14="http://schemas.microsoft.com/office/drawing/2010/main" xmlns="">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AF4636-A662-B64F-9DC7-C5F87E7AE8A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322440928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0"/>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1"/>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2"/>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3"/>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extLst>
                  <a:ext uri="{0D108BD9-81ED-4DB2-BD59-A6C34878D82A}">
                    <a16:rowId xmlns:a16="http://schemas.microsoft.com/office/drawing/2014/main" val="10004"/>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5"/>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6"/>
                  </a:ext>
                </a:extLst>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extLst>
                  <a:ext uri="{0D108BD9-81ED-4DB2-BD59-A6C34878D82A}">
                    <a16:rowId xmlns:a16="http://schemas.microsoft.com/office/drawing/2014/main" val="10007"/>
                  </a:ext>
                </a:extLst>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027A8D-1323-994F-9FF2-8ED90404E46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Column</a:t>
            </a:r>
          </a:p>
        </p:txBody>
      </p:sp>
    </p:spTree>
    <p:custDataLst>
      <p:tags r:id="rId1"/>
    </p:custDataLst>
    <p:extLst>
      <p:ext uri="{BB962C8B-B14F-4D97-AF65-F5344CB8AC3E}">
        <p14:creationId xmlns:p14="http://schemas.microsoft.com/office/powerpoint/2010/main" val="10158424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Floating Gate Transistor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err="1">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err="1">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2.5 V</a:t>
            </a:r>
          </a:p>
        </p:txBody>
      </p:sp>
      <p:sp>
        <p:nvSpPr>
          <p:cNvPr id="26727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ADDF3E-DCCD-534F-AF72-8E885048EA5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307246358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8E9E-0794-AB42-90A8-55FBB22B4597}"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spTree>
    <p:extLst>
      <p:ext uri="{BB962C8B-B14F-4D97-AF65-F5344CB8AC3E}">
        <p14:creationId xmlns:p14="http://schemas.microsoft.com/office/powerpoint/2010/main" val="401841308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FA2294-A763-6F4F-8C69-365F9A7EE623}"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spTree>
    <p:extLst>
      <p:ext uri="{BB962C8B-B14F-4D97-AF65-F5344CB8AC3E}">
        <p14:creationId xmlns:p14="http://schemas.microsoft.com/office/powerpoint/2010/main" val="253428493"/>
      </p:ext>
    </p:extLst>
  </p:cSld>
  <p:clrMapOvr>
    <a:masterClrMapping/>
  </p:clrMapOvr>
  <p:transition spd="slow"/>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3" name="TextBox 2"/>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6D1E706-D33F-9145-94D0-77477036B81D}"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Tree>
    <p:custDataLst>
      <p:tags r:id="rId1"/>
    </p:custDataLst>
    <p:extLst>
      <p:ext uri="{BB962C8B-B14F-4D97-AF65-F5344CB8AC3E}">
        <p14:creationId xmlns:p14="http://schemas.microsoft.com/office/powerpoint/2010/main" val="14880032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C8181F-60E9-2445-9F07-EED147A49496}"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11738375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88" name="TextBox 187"/>
          <p:cNvSpPr txBox="1"/>
          <p:nvPr/>
        </p:nvSpPr>
        <p:spPr>
          <a:xfrm>
            <a:off x="979488" y="6396038"/>
            <a:ext cx="8240712"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D8C927-3C1A-594C-9E7F-68C36B80AD42}"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122747875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dirty="0">
                <a:latin typeface="Calibri" charset="0"/>
              </a:rPr>
              <a:t>Executive Summary [DSN’15]</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Apply 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read</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rPr>
              <a:t>Repeated application of </a:t>
            </a:r>
            <a:r>
              <a:rPr lang="en-US" sz="2400" i="1" spc="-150" dirty="0" err="1">
                <a:solidFill>
                  <a:srgbClr val="FF0000"/>
                </a:solidFill>
                <a:sym typeface="Wingdings" panose="05000000000000000000" pitchFamily="2" charset="2"/>
              </a:rPr>
              <a:t>V</a:t>
            </a:r>
            <a:r>
              <a:rPr lang="en-US" sz="2400" i="1" spc="-150" baseline="-25000" dirty="0" err="1">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a:solidFill>
                  <a:srgbClr val="FF0000"/>
                </a:solidFill>
                <a:ea typeface="+mn-ea"/>
              </a:rPr>
              <a:t>can alter stored values in unread pages</a:t>
            </a:r>
          </a:p>
          <a:p>
            <a:pPr marL="182880" indent="-182880" eaLnBrk="1" fontAlgn="auto" hangingPunct="1">
              <a:spcAft>
                <a:spcPts val="0"/>
              </a:spcAft>
              <a:buClr>
                <a:prstClr val="black"/>
              </a:buClr>
              <a:buFont typeface="Arial" pitchFamily="34" charset="0"/>
              <a:buChar char="•"/>
              <a:defRPr/>
            </a:pPr>
            <a:endParaRPr lang="en-US" sz="800" dirty="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prone to 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ea typeface="+mn-ea"/>
                <a:cs typeface="+mn-cs"/>
              </a:rPr>
              <a:t>Technique 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a:solidFill>
                  <a:prstClr val="black"/>
                </a:solidFill>
                <a:ea typeface="+mn-ea"/>
              </a:rPr>
              <a:t>V</a:t>
            </a:r>
            <a:r>
              <a:rPr lang="en-US" sz="2400" baseline="-25000" dirty="0" err="1">
                <a:solidFill>
                  <a:prstClr val="black"/>
                </a:solidFill>
                <a:ea typeface="+mn-ea"/>
              </a:rPr>
              <a:t>pass</a:t>
            </a:r>
            <a:r>
              <a:rPr lang="en-US" sz="2400" baseline="-25000" dirty="0">
                <a:solidFill>
                  <a:prstClr val="black"/>
                </a:solidFill>
                <a:ea typeface="+mn-ea"/>
              </a:rPr>
              <a:t> </a:t>
            </a:r>
            <a:r>
              <a:rPr lang="en-US" sz="2400" dirty="0">
                <a:solidFill>
                  <a:prstClr val="black"/>
                </a:solidFill>
                <a:ea typeface="+mn-ea"/>
              </a:rPr>
              <a:t>per block</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solidFill>
                  <a:srgbClr val="000000"/>
                </a:solidFill>
                <a:ea typeface="+mn-ea"/>
                <a:cs typeface="+mn-cs"/>
              </a:rPr>
              <a:t>Technique 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19C2D1-B1A1-A048-8394-5D276675F714}"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272030568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4"/>
          <p:cNvSpPr>
            <a:spLocks noGrp="1"/>
          </p:cNvSpPr>
          <p:nvPr>
            <p:ph type="title"/>
          </p:nvPr>
        </p:nvSpPr>
        <p:spPr/>
        <p:txBody>
          <a:bodyPr/>
          <a:lstStyle/>
          <a:p>
            <a:pPr eaLnBrk="1" hangingPunct="1"/>
            <a:r>
              <a:rPr lang="en-US" altLang="en-US" dirty="0">
                <a:ea typeface="ＭＳ Ｐゴシック" charset="-128"/>
              </a:rPr>
              <a:t>Read Disturb Prone vs. Resistant Cells</a:t>
            </a:r>
          </a:p>
        </p:txBody>
      </p:sp>
      <p:sp>
        <p:nvSpPr>
          <p:cNvPr id="312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0ADEE51-741B-6245-9CFB-CADA85613FF0}"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10" name="Rounded Rectangle 9"/>
          <p:cNvSpPr/>
          <p:nvPr/>
        </p:nvSpPr>
        <p:spPr>
          <a:xfrm>
            <a:off x="3663950" y="261620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R</a:t>
            </a:r>
          </a:p>
        </p:txBody>
      </p:sp>
      <p:sp>
        <p:nvSpPr>
          <p:cNvPr id="11" name="Rounded Rectangle 10"/>
          <p:cNvSpPr/>
          <p:nvPr/>
        </p:nvSpPr>
        <p:spPr>
          <a:xfrm>
            <a:off x="3663950" y="3938588"/>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12" name="Rectangle 11"/>
          <p:cNvSpPr/>
          <p:nvPr/>
        </p:nvSpPr>
        <p:spPr>
          <a:xfrm>
            <a:off x="468313" y="2513013"/>
            <a:ext cx="3227387" cy="58578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00B050"/>
                </a:solidFill>
                <a:effectLst/>
                <a:uLnTx/>
                <a:uFillTx/>
                <a:latin typeface="Calibri"/>
                <a:ea typeface="Dotum" pitchFamily="34" charset="-127"/>
                <a:cs typeface="+mn-cs"/>
              </a:rPr>
              <a:t>R</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esistant</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13" name="Rectangle 12"/>
          <p:cNvSpPr/>
          <p:nvPr/>
        </p:nvSpPr>
        <p:spPr>
          <a:xfrm>
            <a:off x="468313" y="3829050"/>
            <a:ext cx="2751137" cy="58420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FF0000"/>
                </a:solidFill>
                <a:effectLst/>
                <a:uLnTx/>
                <a:uFillTx/>
                <a:latin typeface="Calibri"/>
                <a:ea typeface="Dotum" pitchFamily="34" charset="-127"/>
                <a:cs typeface="+mn-cs"/>
              </a:rPr>
              <a:t>P</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rone</a:t>
            </a:r>
          </a:p>
        </p:txBody>
      </p:sp>
      <p:cxnSp>
        <p:nvCxnSpPr>
          <p:cNvPr id="15" name="Straight Arrow Connector 14"/>
          <p:cNvCxnSpPr/>
          <p:nvPr/>
        </p:nvCxnSpPr>
        <p:spPr>
          <a:xfrm>
            <a:off x="4121150" y="2846388"/>
            <a:ext cx="128428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150" y="4179888"/>
            <a:ext cx="3556000" cy="317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1" name="Rectangle 20"/>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22" name="Straight Arrow Connector 21"/>
          <p:cNvCxnSpPr/>
          <p:nvPr/>
        </p:nvCxnSpPr>
        <p:spPr>
          <a:xfrm flipV="1">
            <a:off x="87313" y="1912938"/>
            <a:ext cx="0" cy="435451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975" y="6267450"/>
            <a:ext cx="909002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550" y="1974850"/>
            <a:ext cx="1609725" cy="8318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4735513" y="3597275"/>
            <a:ext cx="2143125" cy="461963"/>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5" name="Rounded Rectangle 24"/>
          <p:cNvSpPr/>
          <p:nvPr/>
        </p:nvSpPr>
        <p:spPr>
          <a:xfrm>
            <a:off x="3663950" y="2613025"/>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1" name="Rounded Rectangle 30"/>
          <p:cNvSpPr/>
          <p:nvPr/>
        </p:nvSpPr>
        <p:spPr>
          <a:xfrm>
            <a:off x="3663950" y="3938588"/>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Tree>
    <p:extLst>
      <p:ext uri="{BB962C8B-B14F-4D97-AF65-F5344CB8AC3E}">
        <p14:creationId xmlns:p14="http://schemas.microsoft.com/office/powerpoint/2010/main" val="19571944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nodeType="afterGroup">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79525"/>
          </a:xfrm>
        </p:spPr>
        <p:txBody>
          <a:bodyPr rtlCol="0">
            <a:normAutofit fontScale="90000"/>
          </a:bodyPr>
          <a:lstStyle/>
          <a:p>
            <a:pPr eaLnBrk="1" fontAlgn="auto" hangingPunct="1">
              <a:spcAft>
                <a:spcPts val="0"/>
              </a:spcAft>
              <a:defRPr/>
            </a:pPr>
            <a:r>
              <a:rPr lang="en-US" dirty="0">
                <a:ea typeface="+mj-ea"/>
                <a:cs typeface="+mj-cs"/>
              </a:rPr>
              <a:t>Observation 2: Some Flash Cells Are</a:t>
            </a:r>
            <a:br>
              <a:rPr lang="en-US" dirty="0">
                <a:ea typeface="+mj-ea"/>
                <a:cs typeface="+mj-cs"/>
              </a:rPr>
            </a:br>
            <a:r>
              <a:rPr lang="en-US" dirty="0">
                <a:ea typeface="+mj-ea"/>
                <a:cs typeface="+mj-cs"/>
              </a:rPr>
              <a:t>More Prone to Read Disturb</a:t>
            </a:r>
          </a:p>
        </p:txBody>
      </p:sp>
      <p:sp>
        <p:nvSpPr>
          <p:cNvPr id="3143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E60B42-C28B-3C4B-AC2C-8640A08C6182}"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grpSp>
        <p:nvGrpSpPr>
          <p:cNvPr id="314371" name="Group 10"/>
          <p:cNvGrpSpPr>
            <a:grpSpLocks/>
          </p:cNvGrpSpPr>
          <p:nvPr/>
        </p:nvGrpSpPr>
        <p:grpSpPr bwMode="auto">
          <a:xfrm>
            <a:off x="6923088" y="2579688"/>
            <a:ext cx="1366837" cy="584200"/>
            <a:chOff x="1959274" y="1776987"/>
            <a:chExt cx="1366754" cy="584775"/>
          </a:xfrm>
        </p:grpSpPr>
        <p:sp>
          <p:nvSpPr>
            <p:cNvPr id="13" name="Rectangle 12"/>
            <p:cNvSpPr/>
            <p:nvPr/>
          </p:nvSpPr>
          <p:spPr>
            <a:xfrm>
              <a:off x="1959274" y="1840550"/>
              <a:ext cx="457172" cy="45765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nvSpPr>
          <p:spPr>
            <a:xfrm>
              <a:off x="2368824" y="1776987"/>
              <a:ext cx="957204"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P1</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grpSp>
        <p:nvGrpSpPr>
          <p:cNvPr id="314372" name="Group 14"/>
          <p:cNvGrpSpPr>
            <a:grpSpLocks/>
          </p:cNvGrpSpPr>
          <p:nvPr/>
        </p:nvGrpSpPr>
        <p:grpSpPr bwMode="auto">
          <a:xfrm>
            <a:off x="2763838" y="2579688"/>
            <a:ext cx="1365250" cy="584200"/>
            <a:chOff x="1959274" y="1776987"/>
            <a:chExt cx="1366754" cy="584775"/>
          </a:xfrm>
        </p:grpSpPr>
        <p:sp>
          <p:nvSpPr>
            <p:cNvPr id="16" name="Oval 15"/>
            <p:cNvSpPr/>
            <p:nvPr/>
          </p:nvSpPr>
          <p:spPr>
            <a:xfrm>
              <a:off x="1959274" y="1840550"/>
              <a:ext cx="457704" cy="45765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2367710" y="1776987"/>
              <a:ext cx="958318"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ER</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sp>
        <p:nvSpPr>
          <p:cNvPr id="26" name="Rectangle 25"/>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18" name="Straight Arrow Connector 17"/>
          <p:cNvCxnSpPr/>
          <p:nvPr/>
        </p:nvCxnSpPr>
        <p:spPr>
          <a:xfrm>
            <a:off x="1663700" y="4854575"/>
            <a:ext cx="228441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625" y="5702300"/>
            <a:ext cx="2924175"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4700" y="4851400"/>
            <a:ext cx="174466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088" y="5688013"/>
            <a:ext cx="113506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338" y="462280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3" name="Rectangle 22"/>
          <p:cNvSpPr/>
          <p:nvPr/>
        </p:nvSpPr>
        <p:spPr>
          <a:xfrm flipH="1">
            <a:off x="6443663" y="5451475"/>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4" name="Oval 23"/>
          <p:cNvSpPr/>
          <p:nvPr/>
        </p:nvSpPr>
        <p:spPr>
          <a:xfrm flipH="1">
            <a:off x="1173163" y="462280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5" name="Oval 24"/>
          <p:cNvSpPr/>
          <p:nvPr/>
        </p:nvSpPr>
        <p:spPr>
          <a:xfrm flipH="1">
            <a:off x="2249488" y="5451475"/>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9" name="Freeform 28"/>
          <p:cNvSpPr/>
          <p:nvPr/>
        </p:nvSpPr>
        <p:spPr>
          <a:xfrm flipH="1">
            <a:off x="119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29"/>
          <p:cNvSpPr/>
          <p:nvPr/>
        </p:nvSpPr>
        <p:spPr>
          <a:xfrm flipH="1">
            <a:off x="4310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31"/>
          <p:cNvSpPr/>
          <p:nvPr/>
        </p:nvSpPr>
        <p:spPr>
          <a:xfrm flipH="1">
            <a:off x="373063" y="3441700"/>
            <a:ext cx="6223000" cy="282575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p:cNvSpPr/>
          <p:nvPr/>
        </p:nvSpPr>
        <p:spPr>
          <a:xfrm flipH="1">
            <a:off x="4654550" y="3284538"/>
            <a:ext cx="4822825" cy="298291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flipH="1">
            <a:off x="6215063" y="408146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5" name="Rectangle 34"/>
          <p:cNvSpPr/>
          <p:nvPr/>
        </p:nvSpPr>
        <p:spPr>
          <a:xfrm flipH="1">
            <a:off x="5367338" y="4618038"/>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6" name="Rectangle 35"/>
          <p:cNvSpPr/>
          <p:nvPr/>
        </p:nvSpPr>
        <p:spPr>
          <a:xfrm flipH="1">
            <a:off x="4760913" y="575151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7" name="Rectangle 36"/>
          <p:cNvSpPr/>
          <p:nvPr/>
        </p:nvSpPr>
        <p:spPr>
          <a:xfrm flipH="1">
            <a:off x="6443663" y="5451475"/>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8" name="Oval 37"/>
          <p:cNvSpPr/>
          <p:nvPr/>
        </p:nvSpPr>
        <p:spPr>
          <a:xfrm flipH="1">
            <a:off x="2020888" y="408146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9" name="Oval 38"/>
          <p:cNvSpPr/>
          <p:nvPr/>
        </p:nvSpPr>
        <p:spPr>
          <a:xfrm flipH="1">
            <a:off x="1171575" y="462280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
        <p:nvSpPr>
          <p:cNvPr id="40" name="Oval 39"/>
          <p:cNvSpPr/>
          <p:nvPr/>
        </p:nvSpPr>
        <p:spPr>
          <a:xfrm flipH="1">
            <a:off x="566738" y="575151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41" name="Oval 40"/>
          <p:cNvSpPr/>
          <p:nvPr/>
        </p:nvSpPr>
        <p:spPr>
          <a:xfrm flipH="1">
            <a:off x="2246313" y="5451475"/>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cxnSp>
        <p:nvCxnSpPr>
          <p:cNvPr id="28" name="Straight Arrow Connector 27"/>
          <p:cNvCxnSpPr/>
          <p:nvPr/>
        </p:nvCxnSpPr>
        <p:spPr>
          <a:xfrm flipV="1">
            <a:off x="87313" y="1912938"/>
            <a:ext cx="0" cy="43545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975" y="6267450"/>
            <a:ext cx="909002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7075" y="1628775"/>
            <a:ext cx="7854950" cy="74612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Disturb-prone cells have higher threshold voltages</a:t>
            </a:r>
          </a:p>
        </p:txBody>
      </p:sp>
      <p:sp>
        <p:nvSpPr>
          <p:cNvPr id="44" name="Rounded Rectangle 43"/>
          <p:cNvSpPr/>
          <p:nvPr/>
        </p:nvSpPr>
        <p:spPr>
          <a:xfrm>
            <a:off x="727075" y="2460625"/>
            <a:ext cx="7854950" cy="7461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Disturb-resistant cells have lower threshold voltages</a:t>
            </a:r>
          </a:p>
        </p:txBody>
      </p:sp>
      <p:sp>
        <p:nvSpPr>
          <p:cNvPr id="46" name="Rectangle 45"/>
          <p:cNvSpPr/>
          <p:nvPr/>
        </p:nvSpPr>
        <p:spPr>
          <a:xfrm>
            <a:off x="763588" y="1114425"/>
            <a:ext cx="3732212" cy="52228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srgbClr val="0000FF"/>
                </a:solidFill>
                <a:effectLst/>
                <a:uLnTx/>
                <a:uFillTx/>
                <a:latin typeface="Calibri"/>
                <a:ea typeface="Dotum" pitchFamily="34" charset="-127"/>
                <a:cs typeface="+mn-cs"/>
              </a:rPr>
              <a:t>After 250K read disturbs:</a:t>
            </a:r>
            <a:endParaRPr kumimoji="0" lang="ko-KR" altLang="ko-KR" sz="2800" b="0" i="0" u="none" strike="noStrike" kern="1200" cap="none" spc="0" normalizeH="0" baseline="0" noProof="0" dirty="0">
              <a:ln>
                <a:noFill/>
              </a:ln>
              <a:solidFill>
                <a:srgbClr val="0000FF"/>
              </a:solidFill>
              <a:effectLst/>
              <a:uLnTx/>
              <a:uFillTx/>
              <a:latin typeface="Calibri"/>
              <a:ea typeface="Dotum" pitchFamily="34" charset="-127"/>
              <a:cs typeface="+mn-cs"/>
            </a:endParaRPr>
          </a:p>
        </p:txBody>
      </p:sp>
      <p:sp>
        <p:nvSpPr>
          <p:cNvPr id="5" name="Freeform 4"/>
          <p:cNvSpPr/>
          <p:nvPr/>
        </p:nvSpPr>
        <p:spPr>
          <a:xfrm>
            <a:off x="3667125" y="4518025"/>
            <a:ext cx="2532063" cy="1685925"/>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236788" y="5195888"/>
            <a:ext cx="236220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a:ea typeface="+mn-ea"/>
                <a:cs typeface="+mn-cs"/>
              </a:rPr>
              <a:t>Disturb-prone</a:t>
            </a:r>
            <a:br>
              <a:rPr kumimoji="0" lang="en-US" sz="2800" b="0" i="0" u="none" strike="noStrike" kern="1200" cap="none" spc="0" normalizeH="0" baseline="0" noProof="0" dirty="0">
                <a:ln>
                  <a:noFill/>
                </a:ln>
                <a:solidFill>
                  <a:srgbClr val="FF0000"/>
                </a:solidFill>
                <a:effectLst/>
                <a:uLnTx/>
                <a:uFillTx/>
                <a:latin typeface="Calibri"/>
                <a:ea typeface="+mn-ea"/>
                <a:cs typeface="+mn-cs"/>
              </a:rPr>
            </a:br>
            <a:r>
              <a:rPr kumimoji="0" lang="en-US" sz="28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rPr>
              <a:t>ER state</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Freeform 6"/>
          <p:cNvSpPr/>
          <p:nvPr/>
        </p:nvSpPr>
        <p:spPr>
          <a:xfrm>
            <a:off x="4443413" y="3775075"/>
            <a:ext cx="2495550" cy="2778125"/>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6107113" y="5008563"/>
            <a:ext cx="266065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50"/>
                </a:solidFill>
                <a:effectLst/>
                <a:uLnTx/>
                <a:uFillTx/>
                <a:latin typeface="Calibri"/>
                <a:ea typeface="+mn-ea"/>
                <a:cs typeface="+mn-cs"/>
              </a:rPr>
              <a:t>Disturb-resistant</a:t>
            </a:r>
            <a:br>
              <a:rPr kumimoji="0" lang="en-US" sz="2800" b="0" i="0" u="none" strike="noStrike" kern="1200" cap="none" spc="0" normalizeH="0" baseline="0" noProof="0" dirty="0">
                <a:ln>
                  <a:noFill/>
                </a:ln>
                <a:solidFill>
                  <a:srgbClr val="00B050"/>
                </a:solidFill>
                <a:effectLst/>
                <a:uLnTx/>
                <a:uFillTx/>
                <a:latin typeface="Calibri"/>
                <a:ea typeface="+mn-ea"/>
                <a:cs typeface="+mn-cs"/>
              </a:rPr>
            </a:br>
            <a:r>
              <a:rPr kumimoji="0" lang="en-US" sz="2800" b="0" i="0" u="none" strike="noStrike" kern="1200" cap="none" spc="0" normalizeH="0" baseline="0" noProof="0" dirty="0">
                <a:ln>
                  <a:noFill/>
                </a:ln>
                <a:solidFill>
                  <a:srgbClr val="00B050"/>
                </a:solidFill>
                <a:effectLst/>
                <a:uLnTx/>
                <a:uFillTx/>
                <a:latin typeface="Calibri"/>
                <a:ea typeface="+mn-ea"/>
                <a:cs typeface="+mn-cs"/>
                <a:sym typeface="Wingdings" panose="05000000000000000000" pitchFamily="2" charset="2"/>
              </a:rPr>
              <a:t>P1 state</a:t>
            </a:r>
            <a:endParaRPr kumimoji="0" lang="en-US" sz="2800" b="0"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0" name="Straight Connector 9"/>
          <p:cNvCxnSpPr/>
          <p:nvPr/>
        </p:nvCxnSpPr>
        <p:spPr>
          <a:xfrm>
            <a:off x="5383213" y="3284538"/>
            <a:ext cx="0" cy="29829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71294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nodeType="afterGroup">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nodeType="afterGroup">
                            <p:stCondLst>
                              <p:cond delay="2500"/>
                            </p:stCondLst>
                            <p:childTnLst>
                              <p:par>
                                <p:cTn id="26" presetID="10"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6" grpId="0"/>
      <p:bldP spid="42"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Read Disturb Oriented Error Recovery (RDR)</a:t>
            </a:r>
          </a:p>
        </p:txBody>
      </p:sp>
      <p:sp>
        <p:nvSpPr>
          <p:cNvPr id="4" name="Content Placeholder 3"/>
          <p:cNvSpPr>
            <a:spLocks noGrp="1"/>
          </p:cNvSpPr>
          <p:nvPr>
            <p:ph idx="1"/>
          </p:nvPr>
        </p:nvSpPr>
        <p:spPr/>
        <p:txBody>
          <a:bodyPr/>
          <a:lstStyle/>
          <a:p>
            <a:pPr eaLnBrk="1" hangingPunct="1"/>
            <a:r>
              <a:rPr lang="en-US" altLang="en-US">
                <a:ea typeface="ＭＳ Ｐゴシック" charset="-128"/>
              </a:rPr>
              <a:t>Triggered by an uncorrectable flash error</a:t>
            </a:r>
          </a:p>
          <a:p>
            <a:pPr lvl="1" eaLnBrk="1" hangingPunct="1"/>
            <a:r>
              <a:rPr lang="en-US" altLang="en-US">
                <a:solidFill>
                  <a:schemeClr val="accent1"/>
                </a:solidFill>
                <a:ea typeface="ＭＳ Ｐゴシック" charset="-128"/>
              </a:rPr>
              <a:t>Back up </a:t>
            </a:r>
            <a:r>
              <a:rPr lang="en-US" altLang="en-US">
                <a:ea typeface="ＭＳ Ｐゴシック" charset="-128"/>
              </a:rPr>
              <a:t>all valid data in the faulty block</a:t>
            </a:r>
          </a:p>
          <a:p>
            <a:pPr lvl="1" eaLnBrk="1" hangingPunct="1"/>
            <a:r>
              <a:rPr lang="en-US" altLang="en-US">
                <a:solidFill>
                  <a:schemeClr val="accent1"/>
                </a:solidFill>
                <a:ea typeface="ＭＳ Ｐゴシック" charset="-128"/>
              </a:rPr>
              <a:t>Disturb </a:t>
            </a:r>
            <a:r>
              <a:rPr lang="en-US" altLang="en-US">
                <a:ea typeface="ＭＳ Ｐゴシック" charset="-128"/>
              </a:rPr>
              <a:t>the faulty page </a:t>
            </a:r>
            <a:r>
              <a:rPr lang="en-US" altLang="en-US">
                <a:solidFill>
                  <a:schemeClr val="accent1"/>
                </a:solidFill>
                <a:ea typeface="ＭＳ Ｐゴシック" charset="-128"/>
              </a:rPr>
              <a:t>100K</a:t>
            </a:r>
            <a:r>
              <a:rPr lang="en-US" altLang="en-US">
                <a:ea typeface="ＭＳ Ｐゴシック" charset="-128"/>
              </a:rPr>
              <a:t> times (more)</a:t>
            </a:r>
          </a:p>
          <a:p>
            <a:pPr lvl="1" eaLnBrk="1" hangingPunct="1"/>
            <a:r>
              <a:rPr lang="en-US" altLang="en-US">
                <a:solidFill>
                  <a:schemeClr val="accent1"/>
                </a:solidFill>
                <a:ea typeface="ＭＳ Ｐゴシック" charset="-128"/>
              </a:rPr>
              <a:t>Compare</a:t>
            </a:r>
            <a:r>
              <a:rPr lang="en-US" altLang="en-US">
                <a:ea typeface="ＭＳ Ｐゴシック" charset="-128"/>
              </a:rPr>
              <a:t> V</a:t>
            </a:r>
            <a:r>
              <a:rPr lang="en-US" altLang="en-US" baseline="-25000">
                <a:ea typeface="ＭＳ Ｐゴシック" charset="-128"/>
              </a:rPr>
              <a:t>th</a:t>
            </a:r>
            <a:r>
              <a:rPr lang="en-US" altLang="en-US">
                <a:ea typeface="ＭＳ Ｐゴシック" charset="-128"/>
              </a:rPr>
              <a:t>’s before and after read disturb</a:t>
            </a:r>
          </a:p>
          <a:p>
            <a:pPr lvl="1" eaLnBrk="1" hangingPunct="1"/>
            <a:r>
              <a:rPr lang="en-US" altLang="en-US">
                <a:solidFill>
                  <a:schemeClr val="accent1"/>
                </a:solidFill>
                <a:ea typeface="ＭＳ Ｐゴシック" charset="-128"/>
              </a:rPr>
              <a:t>Select</a:t>
            </a:r>
            <a:r>
              <a:rPr lang="en-US" altLang="en-US">
                <a:ea typeface="ＭＳ Ｐゴシック" charset="-128"/>
              </a:rPr>
              <a:t> cells susceptible to flash errors (V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&lt;V</a:t>
            </a:r>
            <a:r>
              <a:rPr lang="en-US" altLang="en-US" baseline="-25000">
                <a:ea typeface="ＭＳ Ｐゴシック" charset="-128"/>
              </a:rPr>
              <a:t>th</a:t>
            </a:r>
            <a:r>
              <a:rPr lang="en-US" altLang="en-US">
                <a:ea typeface="ＭＳ Ｐゴシック" charset="-128"/>
              </a:rPr>
              <a:t>&lt;V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a:t>
            </a:r>
          </a:p>
          <a:p>
            <a:pPr lvl="1" eaLnBrk="1" hangingPunct="1"/>
            <a:r>
              <a:rPr lang="en-US" altLang="en-US">
                <a:solidFill>
                  <a:schemeClr val="accent1"/>
                </a:solidFill>
                <a:ea typeface="ＭＳ Ｐゴシック" charset="-128"/>
              </a:rPr>
              <a:t>Predict</a:t>
            </a:r>
            <a:r>
              <a:rPr lang="en-US" altLang="en-US">
                <a:ea typeface="ＭＳ Ｐゴシック" charset="-128"/>
              </a:rPr>
              <a:t> among these susceptible cells</a:t>
            </a:r>
          </a:p>
          <a:p>
            <a:pPr lvl="2" eaLnBrk="1" hangingPunct="1"/>
            <a:r>
              <a:rPr lang="en-US" altLang="en-US">
                <a:ea typeface="ＭＳ Ｐゴシック" charset="-128"/>
              </a:rPr>
              <a:t>Cells with more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disturb-prone </a:t>
            </a:r>
            <a:r>
              <a:rPr lang="en-US" altLang="en-US">
                <a:solidFill>
                  <a:schemeClr val="accent1"/>
                </a:solidFill>
                <a:ea typeface="ＭＳ Ｐゴシック" charset="-128"/>
                <a:sym typeface="Wingdings" charset="2"/>
              </a:rPr>
              <a:t> Higher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a:p>
            <a:pPr lvl="2" eaLnBrk="1" hangingPunct="1"/>
            <a:r>
              <a:rPr lang="en-US" altLang="en-US">
                <a:ea typeface="ＭＳ Ｐゴシック" charset="-128"/>
              </a:rPr>
              <a:t>Cells with less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disturb-resistant </a:t>
            </a:r>
            <a:r>
              <a:rPr lang="en-US" altLang="en-US">
                <a:solidFill>
                  <a:schemeClr val="accent1"/>
                </a:solidFill>
                <a:ea typeface="ＭＳ Ｐゴシック" charset="-128"/>
                <a:sym typeface="Wingdings" charset="2"/>
              </a:rPr>
              <a:t> Lower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p:txBody>
      </p:sp>
      <p:sp>
        <p:nvSpPr>
          <p:cNvPr id="316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A43C377-6231-2546-89F2-CD5D971522D7}"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5" name="TextBox 4"/>
          <p:cNvSpPr txBox="1"/>
          <p:nvPr/>
        </p:nvSpPr>
        <p:spPr>
          <a:xfrm>
            <a:off x="231775" y="5416550"/>
            <a:ext cx="7683500" cy="8302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Reduces total </a:t>
            </a:r>
            <a:r>
              <a:rPr kumimoji="0" lang="en-US" sz="2400" b="0" i="0" u="none" strike="noStrike" kern="1200" cap="none" spc="0" normalizeH="0" baseline="0" noProof="0">
                <a:ln>
                  <a:noFill/>
                </a:ln>
                <a:solidFill>
                  <a:srgbClr val="0000FF"/>
                </a:solidFill>
                <a:effectLst/>
                <a:uLnTx/>
                <a:uFillTx/>
                <a:latin typeface="Calibri"/>
                <a:ea typeface="+mn-ea"/>
                <a:cs typeface="+mn-cs"/>
              </a:rPr>
              <a:t>error count </a:t>
            </a:r>
            <a:r>
              <a:rPr kumimoji="0" lang="en-US" sz="2400" b="0" i="0" u="none" strike="noStrike" kern="1200" cap="none" spc="0" normalizeH="0" baseline="0" noProof="0" dirty="0">
                <a:ln>
                  <a:noFill/>
                </a:ln>
                <a:solidFill>
                  <a:srgbClr val="0000FF"/>
                </a:solidFill>
                <a:effectLst/>
                <a:uLnTx/>
                <a:uFillTx/>
                <a:latin typeface="Calibri"/>
                <a:ea typeface="+mn-ea"/>
                <a:cs typeface="+mn-cs"/>
              </a:rPr>
              <a:t>by up to 36% @ 1M read disturbs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ECC can be used to correct the remaining errors</a:t>
            </a:r>
          </a:p>
        </p:txBody>
      </p:sp>
    </p:spTree>
    <p:extLst>
      <p:ext uri="{BB962C8B-B14F-4D97-AF65-F5344CB8AC3E}">
        <p14:creationId xmlns:p14="http://schemas.microsoft.com/office/powerpoint/2010/main" val="23932965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a:xfrm>
            <a:off x="180528" y="152400"/>
            <a:ext cx="9144000" cy="1066800"/>
          </a:xfrm>
        </p:spPr>
        <p:txBody>
          <a:bodyPr/>
          <a:lstStyle/>
          <a:p>
            <a:r>
              <a:rPr lang="en-US" dirty="0">
                <a:latin typeface="Garamond" charset="0"/>
              </a:rPr>
              <a:t>More on Flash Read Disturb Errors</a:t>
            </a:r>
            <a:r>
              <a:rPr lang="en-US" sz="3200" b="1" dirty="0">
                <a:latin typeface="Garamond" charset="0"/>
              </a:rPr>
              <a:t> [DSN’15]</a:t>
            </a:r>
          </a:p>
        </p:txBody>
      </p:sp>
      <p:sp>
        <p:nvSpPr>
          <p:cNvPr id="256002" name="Content Placeholder 2"/>
          <p:cNvSpPr>
            <a:spLocks noGrp="1"/>
          </p:cNvSpPr>
          <p:nvPr>
            <p:ph idx="1"/>
          </p:nvPr>
        </p:nvSpPr>
        <p:spPr>
          <a:xfrm>
            <a:off x="228600" y="1055688"/>
            <a:ext cx="8610600" cy="5192712"/>
          </a:xfrm>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4"/>
          <a:stretch>
            <a:fillRect/>
          </a:stretch>
        </p:blipFill>
        <p:spPr>
          <a:xfrm>
            <a:off x="0" y="4213019"/>
            <a:ext cx="9144000" cy="1808269"/>
          </a:xfrm>
          <a:prstGeom prst="rect">
            <a:avLst/>
          </a:prstGeom>
        </p:spPr>
      </p:pic>
    </p:spTree>
    <p:extLst>
      <p:ext uri="{BB962C8B-B14F-4D97-AF65-F5344CB8AC3E}">
        <p14:creationId xmlns:p14="http://schemas.microsoft.com/office/powerpoint/2010/main" val="490217975"/>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Large-Scale SSD Error Analysis </a:t>
            </a:r>
            <a:r>
              <a:rPr lang="en-US" sz="2300" b="1" dirty="0">
                <a:solidFill>
                  <a:srgbClr val="006633"/>
                </a:solidFill>
                <a:latin typeface="Garamond" charset="0"/>
              </a:rPr>
              <a:t>[SIGMETRICS’15]</a:t>
            </a:r>
            <a:endParaRPr lang="en-US" sz="2300" dirty="0"/>
          </a:p>
        </p:txBody>
      </p:sp>
      <p:sp>
        <p:nvSpPr>
          <p:cNvPr id="3" name="Content Placeholder 2"/>
          <p:cNvSpPr>
            <a:spLocks noGrp="1"/>
          </p:cNvSpPr>
          <p:nvPr>
            <p:ph idx="1"/>
          </p:nvPr>
        </p:nvSpPr>
        <p:spPr/>
        <p:txBody>
          <a:bodyPr/>
          <a:lstStyle/>
          <a:p>
            <a:r>
              <a:rPr lang="en-US" dirty="0">
                <a:solidFill>
                  <a:srgbClr val="0000FF"/>
                </a:solidFill>
              </a:rPr>
              <a:t>First large-scale field study of flash memory errors</a:t>
            </a:r>
          </a:p>
          <a:p>
            <a:endParaRPr lang="en-US" sz="2200" dirty="0">
              <a:solidFill>
                <a:srgbClr val="0000FF"/>
              </a:solidFill>
            </a:endParaRPr>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3382232935"/>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solidFill>
                  <a:srgbClr val="006633"/>
                </a:solidFill>
              </a:rPr>
              <a:t>Another Lecture: NAND Flash Reliability</a:t>
            </a:r>
            <a:endParaRPr lang="en-US" sz="42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863885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937512239"/>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dirty="0"/>
              <a:t>NAND Flash Errors: A Modern Survey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88144971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48396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Works on Flash Memory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1040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 </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89795311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dirty="0">
                <a:latin typeface="Garamond" charset="0"/>
              </a:rPr>
              <a:t>Threshold Voltage Distribution</a:t>
            </a: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1FF60C-2D8A-1345-BC30-FDA3D120B9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15837" y="4365104"/>
            <a:ext cx="9144000" cy="1710047"/>
          </a:xfrm>
          <a:prstGeom prst="rect">
            <a:avLst/>
          </a:prstGeom>
        </p:spPr>
      </p:pic>
    </p:spTree>
    <p:extLst>
      <p:ext uri="{BB962C8B-B14F-4D97-AF65-F5344CB8AC3E}">
        <p14:creationId xmlns:p14="http://schemas.microsoft.com/office/powerpoint/2010/main" val="297750127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228600" y="152400"/>
            <a:ext cx="8915400" cy="1066800"/>
          </a:xfrm>
        </p:spPr>
        <p:txBody>
          <a:bodyPr/>
          <a:lstStyle/>
          <a:p>
            <a:r>
              <a:rPr lang="en-US" dirty="0">
                <a:latin typeface="Garamond" charset="0"/>
              </a:rPr>
              <a:t>Program Interference and </a:t>
            </a:r>
            <a:r>
              <a:rPr lang="en-US" dirty="0" err="1">
                <a:latin typeface="Garamond" charset="0"/>
              </a:rPr>
              <a:t>Vref</a:t>
            </a:r>
            <a:r>
              <a:rPr lang="en-US" dirty="0">
                <a:latin typeface="Garamond" charset="0"/>
              </a:rPr>
              <a:t> Prediction</a:t>
            </a:r>
          </a:p>
        </p:txBody>
      </p:sp>
      <p:sp>
        <p:nvSpPr>
          <p:cNvPr id="266242"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662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66C632-2AB3-BE41-B63C-DC9C0093198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7"/>
          <a:stretch>
            <a:fillRect/>
          </a:stretch>
        </p:blipFill>
        <p:spPr>
          <a:xfrm>
            <a:off x="0" y="4509120"/>
            <a:ext cx="9144000" cy="1751960"/>
          </a:xfrm>
          <a:prstGeom prst="rect">
            <a:avLst/>
          </a:prstGeom>
        </p:spPr>
      </p:pic>
    </p:spTree>
    <p:extLst>
      <p:ext uri="{BB962C8B-B14F-4D97-AF65-F5344CB8AC3E}">
        <p14:creationId xmlns:p14="http://schemas.microsoft.com/office/powerpoint/2010/main" val="309437196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dirty="0">
                <a:latin typeface="Garamond" charset="0"/>
              </a:rPr>
              <a:t>Neighbor-Assisted Error Correction</a:t>
            </a:r>
          </a:p>
        </p:txBody>
      </p:sp>
      <p:sp>
        <p:nvSpPr>
          <p:cNvPr id="280578"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 </a:t>
            </a:r>
            <a:r>
              <a:rPr lang="en-US" sz="2200" dirty="0" err="1">
                <a:latin typeface="Tahoma" charset="0"/>
              </a:rPr>
              <a:t>Haratsch</a:t>
            </a:r>
            <a:r>
              <a:rPr lang="en-US" sz="2200" dirty="0">
                <a:latin typeface="Tahoma" charset="0"/>
              </a:rPr>
              <a:t>, Osman </a:t>
            </a:r>
            <a:r>
              <a:rPr lang="en-US" sz="2200" dirty="0" err="1">
                <a:latin typeface="Tahoma" charset="0"/>
              </a:rPr>
              <a:t>Unsal</a:t>
            </a:r>
            <a:r>
              <a:rPr lang="en-US" sz="2200" dirty="0">
                <a:latin typeface="Tahoma" charset="0"/>
              </a:rPr>
              <a:t>, Adrian Cristal, and Ken Mai,</a:t>
            </a:r>
            <a:br>
              <a:rPr lang="en-US" sz="2200" dirty="0">
                <a:latin typeface="Tahoma" charset="0"/>
              </a:rPr>
            </a:br>
            <a:r>
              <a:rPr lang="en-US" sz="2200" b="1" dirty="0">
                <a:latin typeface="Tahoma" charset="0"/>
                <a:hlinkClick r:id="rId2"/>
              </a:rPr>
              <a:t>"Neighbor-Cell Assisted Error Correction for MLC NAND Flash Memories"</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ACM International Conference on Measurement and Modeling of Computer Systems </a:t>
            </a:r>
            <a:r>
              <a:rPr lang="en-US" sz="2200" i="1" dirty="0">
                <a:latin typeface="Tahoma" charset="0"/>
              </a:rPr>
              <a:t>(</a:t>
            </a:r>
            <a:r>
              <a:rPr lang="en-US" sz="2200" b="1" i="1" dirty="0">
                <a:latin typeface="Tahoma" charset="0"/>
              </a:rPr>
              <a:t>SIGMETRICS</a:t>
            </a:r>
            <a:r>
              <a:rPr lang="en-US" sz="2200" i="1" dirty="0">
                <a:latin typeface="Tahoma" charset="0"/>
              </a:rPr>
              <a:t>)</a:t>
            </a:r>
            <a:r>
              <a:rPr lang="en-US" sz="2200" dirty="0">
                <a:latin typeface="Tahoma" charset="0"/>
              </a:rPr>
              <a:t>, Austin, TX, June 2014.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86FEB7-C7BC-2442-889E-F00F9BCF27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6"/>
          <a:stretch>
            <a:fillRect/>
          </a:stretch>
        </p:blipFill>
        <p:spPr>
          <a:xfrm>
            <a:off x="0" y="4221088"/>
            <a:ext cx="9144000" cy="2018805"/>
          </a:xfrm>
          <a:prstGeom prst="rect">
            <a:avLst/>
          </a:prstGeom>
        </p:spPr>
      </p:pic>
    </p:spTree>
    <p:extLst>
      <p:ext uri="{BB962C8B-B14F-4D97-AF65-F5344CB8AC3E}">
        <p14:creationId xmlns:p14="http://schemas.microsoft.com/office/powerpoint/2010/main" val="125650749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Data Retention</a:t>
            </a: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3" name="Picture 2"/>
          <p:cNvPicPr>
            <a:picLocks noChangeAspect="1"/>
          </p:cNvPicPr>
          <p:nvPr/>
        </p:nvPicPr>
        <p:blipFill>
          <a:blip r:embed="rId6"/>
          <a:stretch>
            <a:fillRect/>
          </a:stretch>
        </p:blipFill>
        <p:spPr>
          <a:xfrm>
            <a:off x="0" y="4077072"/>
            <a:ext cx="9144000" cy="2061523"/>
          </a:xfrm>
          <a:prstGeom prst="rect">
            <a:avLst/>
          </a:prstGeom>
        </p:spPr>
      </p:pic>
    </p:spTree>
    <p:extLst>
      <p:ext uri="{BB962C8B-B14F-4D97-AF65-F5344CB8AC3E}">
        <p14:creationId xmlns:p14="http://schemas.microsoft.com/office/powerpoint/2010/main" val="229682510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SSD Error Analysis in the Field</a:t>
            </a:r>
          </a:p>
        </p:txBody>
      </p:sp>
      <p:sp>
        <p:nvSpPr>
          <p:cNvPr id="3" name="Content Placeholder 2"/>
          <p:cNvSpPr>
            <a:spLocks noGrp="1"/>
          </p:cNvSpPr>
          <p:nvPr>
            <p:ph idx="1"/>
          </p:nvPr>
        </p:nvSpPr>
        <p:spPr/>
        <p:txBody>
          <a:bodyPr/>
          <a:lstStyle/>
          <a:p>
            <a:r>
              <a:rPr lang="en-US" sz="2200" dirty="0">
                <a:solidFill>
                  <a:srgbClr val="0000FF"/>
                </a:solidFill>
              </a:rPr>
              <a:t>First large-scale field study of flash memory errors</a:t>
            </a:r>
          </a:p>
          <a:p>
            <a:r>
              <a:rPr lang="en-US" sz="2200" dirty="0"/>
              <a:t>Justin 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99018754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Flash Memory Programming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2"/>
          <a:stretch>
            <a:fillRect/>
          </a:stretch>
        </p:blipFill>
        <p:spPr>
          <a:xfrm>
            <a:off x="0" y="4559137"/>
            <a:ext cx="9144000" cy="814079"/>
          </a:xfrm>
          <a:prstGeom prst="rect">
            <a:avLst/>
          </a:prstGeom>
        </p:spPr>
      </p:pic>
      <p:pic>
        <p:nvPicPr>
          <p:cNvPr id="7" name="Picture 6"/>
          <p:cNvPicPr>
            <a:picLocks noChangeAspect="1"/>
          </p:cNvPicPr>
          <p:nvPr/>
        </p:nvPicPr>
        <p:blipFill>
          <a:blip r:embed="rId3"/>
          <a:stretch>
            <a:fillRect/>
          </a:stretch>
        </p:blipFill>
        <p:spPr>
          <a:xfrm>
            <a:off x="0" y="5529541"/>
            <a:ext cx="9144000" cy="635763"/>
          </a:xfrm>
          <a:prstGeom prst="rect">
            <a:avLst/>
          </a:prstGeom>
        </p:spPr>
      </p:pic>
      <p:sp>
        <p:nvSpPr>
          <p:cNvPr id="8" name="Content Placeholder 2"/>
          <p:cNvSpPr>
            <a:spLocks noGrp="1"/>
          </p:cNvSpPr>
          <p:nvPr>
            <p:ph idx="1"/>
          </p:nvPr>
        </p:nvSpPr>
        <p:spPr>
          <a:xfrm>
            <a:off x="228600" y="1055688"/>
            <a:ext cx="8915400" cy="5037608"/>
          </a:xfrm>
        </p:spPr>
        <p:txBody>
          <a:bodyPr/>
          <a:lstStyle/>
          <a:p>
            <a:r>
              <a:rPr lang="en-US" sz="2000" dirty="0"/>
              <a:t>Yu Cai, </a:t>
            </a:r>
            <a:r>
              <a:rPr lang="en-US" sz="2000" dirty="0" err="1"/>
              <a:t>Saugata</a:t>
            </a:r>
            <a:r>
              <a:rPr lang="en-US" sz="2000" dirty="0"/>
              <a:t> </a:t>
            </a:r>
            <a:r>
              <a:rPr lang="en-US" sz="2000" dirty="0" err="1"/>
              <a:t>Ghose</a:t>
            </a:r>
            <a:r>
              <a:rPr lang="en-US" sz="2000" dirty="0"/>
              <a:t>, </a:t>
            </a:r>
            <a:r>
              <a:rPr lang="en-US" sz="2000" dirty="0" err="1"/>
              <a:t>Yixin</a:t>
            </a:r>
            <a:r>
              <a:rPr lang="en-US" sz="2000" dirty="0"/>
              <a:t> Luo, Ken Mai, </a:t>
            </a:r>
            <a:r>
              <a:rPr lang="en-US" sz="2000" u="sng" dirty="0"/>
              <a:t>Onur Mutlu</a:t>
            </a:r>
            <a:r>
              <a:rPr lang="en-US" sz="2000" dirty="0"/>
              <a:t>, and Erich F. </a:t>
            </a:r>
            <a:r>
              <a:rPr lang="en-US" sz="2000" dirty="0" err="1"/>
              <a:t>Haratsch</a:t>
            </a:r>
            <a:r>
              <a:rPr lang="en-US" sz="2000" dirty="0"/>
              <a:t>,</a:t>
            </a:r>
            <a:br>
              <a:rPr lang="en-US" sz="2000" dirty="0"/>
            </a:br>
            <a:r>
              <a:rPr lang="en-US" sz="2000" b="1" dirty="0">
                <a:hlinkClick r:id="rId4"/>
              </a:rPr>
              <a:t>"Vulnerabilities in MLC NAND Flash Memory Programming: Experimental Analysis, Exploits, and Mitigation Techniques"</a:t>
            </a:r>
            <a:r>
              <a:rPr lang="en-US" sz="2000" dirty="0"/>
              <a:t> </a:t>
            </a:r>
            <a:br>
              <a:rPr lang="en-US" sz="2000" dirty="0"/>
            </a:br>
            <a:r>
              <a:rPr lang="en-US" sz="2000" i="1" dirty="0"/>
              <a:t>Proceedings of the </a:t>
            </a:r>
            <a:r>
              <a:rPr lang="en-US" sz="2000" i="1" dirty="0">
                <a:hlinkClick r:id="rId5"/>
              </a:rPr>
              <a:t>23rd International Symposium on High-Performance Computer Architecture</a:t>
            </a:r>
            <a:r>
              <a:rPr lang="en-US" sz="2000" i="1" dirty="0"/>
              <a:t> (</a:t>
            </a:r>
            <a:r>
              <a:rPr lang="en-US" sz="2000" b="1" i="1" dirty="0"/>
              <a:t>HPCA</a:t>
            </a:r>
            <a:r>
              <a:rPr lang="en-US" sz="2000" i="1" dirty="0"/>
              <a:t>) Industrial Session</a:t>
            </a:r>
            <a:r>
              <a:rPr lang="en-US" sz="2000" dirty="0"/>
              <a:t>, Austin, TX, USA, February 2017.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 [</a:t>
            </a:r>
            <a:r>
              <a:rPr lang="en-US" sz="2000" dirty="0">
                <a:hlinkClick r:id="rId8"/>
              </a:rPr>
              <a:t>Lightning Session Slides (pptx)</a:t>
            </a:r>
            <a:r>
              <a:rPr lang="en-US" sz="2000" dirty="0"/>
              <a:t> </a:t>
            </a:r>
            <a:r>
              <a:rPr lang="en-US" sz="2000" dirty="0">
                <a:hlinkClick r:id="rId9"/>
              </a:rPr>
              <a:t>(pdf)</a:t>
            </a:r>
            <a:r>
              <a:rPr lang="en-US" sz="2000" dirty="0"/>
              <a:t>] </a:t>
            </a:r>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Tree>
    <p:extLst>
      <p:ext uri="{BB962C8B-B14F-4D97-AF65-F5344CB8AC3E}">
        <p14:creationId xmlns:p14="http://schemas.microsoft.com/office/powerpoint/2010/main" val="143288277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Accurate and Online Channel Modeling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1055688"/>
            <a:ext cx="8915400" cy="5037608"/>
          </a:xfrm>
        </p:spPr>
        <p:txBody>
          <a:bodyPr/>
          <a:lstStyle/>
          <a:p>
            <a:r>
              <a:rPr lang="en-US" sz="2000" dirty="0" err="1"/>
              <a:t>Yixin</a:t>
            </a:r>
            <a:r>
              <a:rPr lang="en-US" sz="2000" dirty="0"/>
              <a:t> Luo, </a:t>
            </a:r>
            <a:r>
              <a:rPr lang="en-US" sz="2000" dirty="0" err="1"/>
              <a:t>Saugata</a:t>
            </a:r>
            <a:r>
              <a:rPr lang="en-US" sz="2000" dirty="0"/>
              <a:t> </a:t>
            </a:r>
            <a:r>
              <a:rPr lang="en-US" sz="2000" dirty="0" err="1"/>
              <a:t>Ghose</a:t>
            </a:r>
            <a:r>
              <a:rPr lang="en-US" sz="2000" dirty="0"/>
              <a:t>,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"Enabling Accurate and Practical Online Flash Channel Modeling for Modern MLC NAND Flash Memory"</a:t>
            </a:r>
            <a:br>
              <a:rPr lang="en-US" sz="2000" dirty="0"/>
            </a:br>
            <a:r>
              <a:rPr lang="en-US" sz="2000" i="1" dirty="0"/>
              <a:t>to appear in </a:t>
            </a:r>
            <a:r>
              <a:rPr lang="en-US" sz="2000" i="1" dirty="0">
                <a:hlinkClick r:id="rId3"/>
              </a:rPr>
              <a:t>IEEE Journal on Selected Areas in Communications</a:t>
            </a:r>
            <a:r>
              <a:rPr lang="en-US" sz="2000" i="1" dirty="0"/>
              <a:t> (</a:t>
            </a:r>
            <a:r>
              <a:rPr lang="en-US" sz="2000" b="1" i="1" dirty="0"/>
              <a:t>JSAC</a:t>
            </a:r>
            <a:r>
              <a:rPr lang="en-US" sz="2000" i="1" dirty="0"/>
              <a:t>)</a:t>
            </a:r>
            <a:r>
              <a:rPr lang="en-US" sz="2000" dirty="0"/>
              <a:t>, 2016. </a:t>
            </a:r>
            <a:endParaRPr lang="en-US" dirty="0">
              <a:latin typeface="Tahoma" charset="0"/>
            </a:endParaRPr>
          </a:p>
          <a:p>
            <a:endParaRPr lang="en-US" dirty="0">
              <a:latin typeface="Tahoma" charset="0"/>
            </a:endParaRPr>
          </a:p>
          <a:p>
            <a:endParaRPr lang="en-US" dirty="0">
              <a:latin typeface="Tahoma" charset="0"/>
            </a:endParaRPr>
          </a:p>
        </p:txBody>
      </p:sp>
      <p:pic>
        <p:nvPicPr>
          <p:cNvPr id="3" name="Picture 2"/>
          <p:cNvPicPr>
            <a:picLocks noChangeAspect="1"/>
          </p:cNvPicPr>
          <p:nvPr/>
        </p:nvPicPr>
        <p:blipFill>
          <a:blip r:embed="rId4"/>
          <a:stretch>
            <a:fillRect/>
          </a:stretch>
        </p:blipFill>
        <p:spPr>
          <a:xfrm>
            <a:off x="292100" y="3726780"/>
            <a:ext cx="8559800" cy="2222500"/>
          </a:xfrm>
          <a:prstGeom prst="rect">
            <a:avLst/>
          </a:prstGeom>
        </p:spPr>
      </p:pic>
    </p:spTree>
    <p:extLst>
      <p:ext uri="{BB962C8B-B14F-4D97-AF65-F5344CB8AC3E}">
        <p14:creationId xmlns:p14="http://schemas.microsoft.com/office/powerpoint/2010/main" val="1100655380"/>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3692346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3585953025"/>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4598C-5A2F-5E46-8E0D-A0FDA29590CD}"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829687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8694062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8.3"/>
</p:tagLst>
</file>

<file path=ppt/tags/tag2.xml><?xml version="1.0" encoding="utf-8"?>
<p:tagLst xmlns:a="http://schemas.openxmlformats.org/drawingml/2006/main" xmlns:r="http://schemas.openxmlformats.org/officeDocument/2006/relationships" xmlns:p="http://schemas.openxmlformats.org/presentationml/2006/main">
  <p:tag name="TIMING" val="|24.9|0.8|1.5|1|1"/>
</p:tagLst>
</file>

<file path=ppt/tags/tag3.xml><?xml version="1.0" encoding="utf-8"?>
<p:tagLst xmlns:a="http://schemas.openxmlformats.org/drawingml/2006/main" xmlns:r="http://schemas.openxmlformats.org/officeDocument/2006/relationships" xmlns:p="http://schemas.openxmlformats.org/presentationml/2006/main">
  <p:tag name="TIMING" val="|37.7"/>
</p:tagLst>
</file>

<file path=ppt/tags/tag4.xml><?xml version="1.0" encoding="utf-8"?>
<p:tagLst xmlns:a="http://schemas.openxmlformats.org/drawingml/2006/main" xmlns:r="http://schemas.openxmlformats.org/officeDocument/2006/relationships" xmlns:p="http://schemas.openxmlformats.org/presentationml/2006/main">
  <p:tag name="TIMING" val="|14.4|20.5|11.3"/>
</p:tagLst>
</file>

<file path=ppt/tags/tag5.xml><?xml version="1.0" encoding="utf-8"?>
<p:tagLst xmlns:a="http://schemas.openxmlformats.org/drawingml/2006/main" xmlns:r="http://schemas.openxmlformats.org/officeDocument/2006/relationships" xmlns:p="http://schemas.openxmlformats.org/presentationml/2006/main">
  <p:tag name="TIMING" val="|12.8|11.1"/>
</p:tagLst>
</file>

<file path=ppt/tags/tag6.xml><?xml version="1.0" encoding="utf-8"?>
<p:tagLst xmlns:a="http://schemas.openxmlformats.org/drawingml/2006/main" xmlns:r="http://schemas.openxmlformats.org/officeDocument/2006/relationships" xmlns:p="http://schemas.openxmlformats.org/presentationml/2006/main">
  <p:tag name="TIMING" val="|3.7|3.2"/>
</p:tagLst>
</file>

<file path=ppt/tags/tag7.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8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198127</TotalTime>
  <Words>13072</Words>
  <Application>Microsoft Macintosh PowerPoint</Application>
  <PresentationFormat>On-screen Show (4:3)</PresentationFormat>
  <Paragraphs>2190</Paragraphs>
  <Slides>221</Slides>
  <Notes>69</Notes>
  <HiddenSlides>0</HiddenSlides>
  <MMClips>0</MMClips>
  <ScaleCrop>false</ScaleCrop>
  <HeadingPairs>
    <vt:vector size="6" baseType="variant">
      <vt:variant>
        <vt:lpstr>Fonts Used</vt:lpstr>
      </vt:variant>
      <vt:variant>
        <vt:i4>21</vt:i4>
      </vt:variant>
      <vt:variant>
        <vt:lpstr>Theme</vt:lpstr>
      </vt:variant>
      <vt:variant>
        <vt:i4>55</vt:i4>
      </vt:variant>
      <vt:variant>
        <vt:lpstr>Slide Titles</vt:lpstr>
      </vt:variant>
      <vt:variant>
        <vt:i4>221</vt:i4>
      </vt:variant>
    </vt:vector>
  </HeadingPairs>
  <TitlesOfParts>
    <vt:vector size="297" baseType="lpstr">
      <vt:lpstr>Dotum</vt:lpstr>
      <vt:lpstr>굴림</vt:lpstr>
      <vt:lpstr>ＭＳ Ｐゴシック</vt:lpstr>
      <vt:lpstr>ＭＳ Ｐゴシック</vt:lpstr>
      <vt:lpstr>宋体</vt:lpstr>
      <vt:lpstr>宋体</vt:lpstr>
      <vt:lpstr>Adobe Garamond Pro</vt:lpstr>
      <vt:lpstr>Arial</vt:lpstr>
      <vt:lpstr>Calibri</vt:lpstr>
      <vt:lpstr>Calibri Light</vt:lpstr>
      <vt:lpstr>Cambria</vt:lpstr>
      <vt:lpstr>Cambria Math</vt:lpstr>
      <vt:lpstr>Courier New</vt:lpstr>
      <vt:lpstr>Futura Medium</vt:lpstr>
      <vt:lpstr>Garamond</vt:lpstr>
      <vt:lpstr>Gill Sans MT</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19_Edge</vt:lpstr>
      <vt:lpstr>4_sesha-theme</vt:lpstr>
      <vt:lpstr>12_Office Theme</vt:lpstr>
      <vt:lpstr>15_Office Theme</vt:lpstr>
      <vt:lpstr>25_Office Theme</vt:lpstr>
      <vt:lpstr>95_Edge</vt:lpstr>
      <vt:lpstr>1_Office Theme</vt:lpstr>
      <vt:lpstr>2_Edge</vt:lpstr>
      <vt:lpstr>Office Theme</vt:lpstr>
      <vt:lpstr>7_Office Theme</vt:lpstr>
      <vt:lpstr>3_Office Theme</vt:lpstr>
      <vt:lpstr>8_Office Theme</vt:lpstr>
      <vt:lpstr>5_Office Theme</vt:lpstr>
      <vt:lpstr>42_Edge</vt:lpstr>
      <vt:lpstr>65_Edge</vt:lpstr>
      <vt:lpstr>RowHammer and Beyond</vt:lpstr>
      <vt:lpstr>The Story of RowHammer </vt:lpstr>
      <vt:lpstr>Maslow’s (Human) Hierarchy of Needs</vt:lpstr>
      <vt:lpstr>How Reliable/Secure/Safe is This Bridge?</vt:lpstr>
      <vt:lpstr>Collapse of the “Galloping Gertie”</vt:lpstr>
      <vt:lpstr>How Secure Are These People?</vt:lpstr>
      <vt:lpstr>The Main Memory System</vt:lpstr>
      <vt:lpstr>The Main Memory System</vt:lpstr>
      <vt:lpstr>The Main Memory System</vt:lpstr>
      <vt:lpstr>Major Trends Affecting Main Memory (I)</vt:lpstr>
      <vt:lpstr>Major Trends Affecting Main Memory (II)</vt:lpstr>
      <vt:lpstr>DRAM Capacity, Bandwidth, Latency Trends</vt:lpstr>
      <vt:lpstr>Major Trends Affecting Main Memory (III)</vt:lpstr>
      <vt:lpstr>DRAM Is Critical for Performance &amp; Energy</vt:lpstr>
      <vt:lpstr>DRAM Is Critical for Performance &amp; Energy</vt:lpstr>
      <vt:lpstr>PowerPoint Presentation</vt:lpstr>
      <vt:lpstr>PowerPoint Presentation</vt:lpstr>
      <vt:lpstr>PowerPoint Presentation</vt:lpstr>
      <vt:lpstr>Major Trends Affecting Main Memory (IV)</vt:lpstr>
      <vt:lpstr>Industry Is Writing Papers About It, Too</vt:lpstr>
      <vt:lpstr>Industry Is Writing Papers About It, Too</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Analysis of Data Retention Failures [ISCA’13]</vt:lpstr>
      <vt:lpstr>Mitigation of Retention Issues [SIGMETRICS’14]</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vt:lpstr>
      <vt:lpstr>Understanding RowHammer</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Retrospective on RowHammer &amp; Future</vt:lpstr>
      <vt:lpstr>A More Recent RowHammer Retrospective</vt:lpstr>
      <vt:lpstr>RowHammer Solutions</vt:lpstr>
      <vt:lpstr>Two Types of RowHammer Solutions</vt:lpstr>
      <vt:lpstr>Some Potential Solutions (ISCA 2014)</vt:lpstr>
      <vt:lpstr>Naive Solutions</vt:lpstr>
      <vt:lpstr>Apple’s Patch for RowHammer</vt:lpstr>
      <vt:lpstr>Our Best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Future Memory Reliability/Security Challenges</vt:lpstr>
      <vt:lpstr>Future of RowHammer &amp; Memory Reliability</vt:lpstr>
      <vt:lpstr>Future of Main Memory</vt:lpstr>
      <vt:lpstr>Large-Scale Failure Analysis of DRAM Chips</vt:lpstr>
      <vt:lpstr>PowerPoint Presentation</vt:lpstr>
      <vt:lpstr>Future of Main Memory Security</vt:lpstr>
      <vt:lpstr>Data Retention Errors</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An Example VRT Cell</vt:lpstr>
      <vt:lpstr>Variable Retention Time</vt:lpstr>
      <vt:lpstr>Industry Is Writing Papers About It, Too</vt:lpstr>
      <vt:lpstr>Industry Is Writing Papers About It, Too</vt:lpstr>
      <vt:lpstr>Mitigation of Retention Issues [SIGMETRICS’14]</vt:lpstr>
      <vt:lpstr>Towards an Online Profiling System</vt:lpstr>
      <vt:lpstr>Towards an Online Profiling System</vt:lpstr>
      <vt:lpstr>Handling Variable Retention Time [DSN’15] </vt:lpstr>
      <vt:lpstr>Handling Data-Dependent Failures [DSN’16]  </vt:lpstr>
      <vt:lpstr>Handling Data-Dependent Failures [MICRO’17]  </vt:lpstr>
      <vt:lpstr>Handling Both DPD and VRT [ISCA’17]</vt:lpstr>
      <vt:lpstr>The Takeaway, Reinforced</vt:lpstr>
      <vt:lpstr>Keeping Future Memory Secure</vt:lpstr>
      <vt:lpstr>NAND Flash Memory Vulnerabilities</vt:lpstr>
      <vt:lpstr>NAND Flash Vulnerabilities [HPCA’17]</vt:lpstr>
      <vt:lpstr>How Do We Keep Memory Secure?</vt:lpstr>
      <vt:lpstr>Solution Direction: Principled Designs</vt:lpstr>
      <vt:lpstr>Architecting Future Memory for Security </vt:lpstr>
      <vt:lpstr>PowerPoint Presentation</vt:lpstr>
      <vt:lpstr>Understand and Model with Experiments (Flash)</vt:lpstr>
      <vt:lpstr>Recall: Collapse of the “Galloping Gertie”</vt:lpstr>
      <vt:lpstr>Another Example (1994)</vt:lpstr>
      <vt:lpstr>Yet Another Example (2007)</vt:lpstr>
      <vt:lpstr>A More Recent Example (2018)</vt:lpstr>
      <vt:lpstr>The Takeaway, Again</vt:lpstr>
      <vt:lpstr>Memory Is Not Only Bad</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D-RaNGe: Using Commodity DRAM Devices  to Generate True Random Numbers  with Low Latency and High Throughput</vt:lpstr>
      <vt:lpstr>DRAM Latency True Random Number Generator</vt:lpstr>
      <vt:lpstr>DRAM Latency PUFs</vt:lpstr>
      <vt:lpstr>Quickly Destroying In-Memory Data</vt:lpstr>
      <vt:lpstr>For Some Other Time … </vt:lpstr>
      <vt:lpstr>Conclusion</vt:lpstr>
      <vt:lpstr>RowHammer, Revisited</vt:lpstr>
      <vt:lpstr>RowHammer: Retrospective</vt:lpstr>
      <vt:lpstr>Perhaps Most Importantly…</vt:lpstr>
      <vt:lpstr>Summary: RowHammer</vt:lpstr>
      <vt:lpstr>For More on RowHammer…</vt:lpstr>
      <vt:lpstr>PowerPoint Presentation</vt:lpstr>
      <vt:lpstr>RowHammer and Beyond</vt:lpstr>
      <vt:lpstr>Acknowledgments</vt:lpstr>
      <vt:lpstr>Funding Acknowledgments</vt:lpstr>
      <vt:lpstr>Backup Slides for Further Info</vt:lpstr>
      <vt:lpstr>Modern DRAM Retention Time Distribution</vt:lpstr>
      <vt:lpstr>The DRAM Latency PUF:   Quickly Evaluating Physical Unclonable Functions  by Exploiting the Latency-Reliability Tradeoff  in Modern Commodity DRAM Devices</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Potential NAND Flash Memory Vulnerabilities</vt:lpstr>
      <vt:lpstr>There are Two Other Solution Directions</vt:lpstr>
      <vt:lpstr>More on Heterogeneous-Reliability Memory</vt:lpstr>
      <vt:lpstr>Major Trends Affecting Main Memory (V)</vt:lpstr>
      <vt:lpstr>Major Trends Affecting Main Memory (V)</vt:lpstr>
      <vt:lpstr>Major Trend: Hybrid Main Memory</vt:lpstr>
      <vt:lpstr>Flash Memory Reliability and Security</vt:lpstr>
      <vt:lpstr>Limits of Charge Memory</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Error Types</vt:lpstr>
      <vt:lpstr>Observations: Flash Error Analysis</vt:lpstr>
      <vt:lpstr>More on Flash Error Analysis</vt:lpstr>
      <vt:lpstr>Solution to Retention Errors</vt:lpstr>
      <vt:lpstr>Flash Correct-and-Refresh [ICCD’12]</vt:lpstr>
      <vt:lpstr>Many Errors and Their Mitigation [PIEEE’17]</vt:lpstr>
      <vt:lpstr>Many Errors and Their Mitigation [PIEEE’17]</vt:lpstr>
      <vt:lpstr>One Issue: Read Disturb in Flash Memory</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Executive Summary [DSN’15]</vt:lpstr>
      <vt:lpstr>Read Disturb Prone vs. Resistant Cells</vt:lpstr>
      <vt:lpstr>Observation 2: Some Flash Cells Are More Prone to Read Disturb</vt:lpstr>
      <vt:lpstr>Read Disturb Oriented Error Recovery (RDR)</vt:lpstr>
      <vt:lpstr>More on Flash Read Disturb Errors [DSN’15]</vt:lpstr>
      <vt:lpstr>Large-Scale SSD Error Analysis [SIGMETRICS’15]</vt:lpstr>
      <vt:lpstr>Another Lecture: NAND Flash Reliability</vt:lpstr>
      <vt:lpstr>NAND Flash Vulnerabilities [HPCA’17]</vt:lpstr>
      <vt:lpstr>NAND Flash Errors: A Modern Survey </vt:lpstr>
      <vt:lpstr>Summary: Memory Reliability and Security</vt:lpstr>
      <vt:lpstr>Other Works on Flash Memory</vt:lpstr>
      <vt:lpstr>NAND Flash Error Model</vt:lpstr>
      <vt:lpstr>Threshold Voltage Distribution</vt:lpstr>
      <vt:lpstr>Program Interference and Vref Prediction</vt:lpstr>
      <vt:lpstr>Neighbor-Assisted Error Correction</vt:lpstr>
      <vt:lpstr>Data Retention</vt:lpstr>
      <vt:lpstr>SSD Error Analysis in the Field</vt:lpstr>
      <vt:lpstr>Flash Memory Programming Vulnerabilities</vt:lpstr>
      <vt:lpstr>Accurate and Online Channel Modeling</vt:lpstr>
      <vt:lpstr>3D NAND Flash Reliability I [HPCA’18] </vt:lpstr>
      <vt:lpstr>3D NAND Flash Reliability II [SIGMETRICS’18] </vt:lpstr>
      <vt:lpstr>Memory System: A Shared Resource View</vt:lpstr>
      <vt:lpstr>Challenge and Opportunity for Future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2787</cp:revision>
  <cp:lastPrinted>2017-12-05T03:30:35Z</cp:lastPrinted>
  <dcterms:created xsi:type="dcterms:W3CDTF">2010-10-08T20:41:54Z</dcterms:created>
  <dcterms:modified xsi:type="dcterms:W3CDTF">2019-04-28T22:38:59Z</dcterms:modified>
</cp:coreProperties>
</file>