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theme/theme27.xml" ContentType="application/vnd.openxmlformats-officedocument.theme+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8.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theme/theme30.xml" ContentType="application/vnd.openxmlformats-officedocument.theme+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31.xml" ContentType="application/vnd.openxmlformats-officedocument.theme+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theme/theme32.xml" ContentType="application/vnd.openxmlformats-officedocument.theme+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theme/theme33.xml" ContentType="application/vnd.openxmlformats-officedocument.theme+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theme/theme34.xml" ContentType="application/vnd.openxmlformats-officedocument.theme+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theme/theme35.xml" ContentType="application/vnd.openxmlformats-officedocument.theme+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theme/theme36.xml" ContentType="application/vnd.openxmlformats-officedocument.theme+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37.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theme/theme38.xml" ContentType="application/vnd.openxmlformats-officedocument.theme+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theme/theme47.xml" ContentType="application/vnd.openxmlformats-officedocument.theme+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8.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theme/theme49.xml" ContentType="application/vnd.openxmlformats-officedocument.theme+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50.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theme/theme51.xml" ContentType="application/vnd.openxmlformats-officedocument.theme+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2.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3.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4.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5.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theme/theme56.xml" ContentType="application/vnd.openxmlformats-officedocument.theme+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7.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theme/theme58.xml" ContentType="application/vnd.openxmlformats-officedocument.theme+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theme/theme59.xml" ContentType="application/vnd.openxmlformats-officedocument.theme+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theme/theme60.xml" ContentType="application/vnd.openxmlformats-officedocument.theme+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theme/theme61.xml" ContentType="application/vnd.openxmlformats-officedocument.theme+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theme/theme62.xml" ContentType="application/vnd.openxmlformats-officedocument.theme+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3.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4.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5.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6.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theme/theme67.xml" ContentType="application/vnd.openxmlformats-officedocument.theme+xml"/>
  <Override PartName="/ppt/theme/theme68.xml" ContentType="application/vnd.openxmlformats-officedocument.theme+xml"/>
  <Override PartName="/ppt/theme/theme6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3.xml" ContentType="application/vnd.openxmlformats-officedocument.presentationml.tags+xml"/>
  <Override PartName="/ppt/notesSlides/notesSlide39.xml" ContentType="application/vnd.openxmlformats-officedocument.presentationml.notesSlide+xml"/>
  <Override PartName="/ppt/tags/tag4.xml" ContentType="application/vnd.openxmlformats-officedocument.presentationml.tags+xml"/>
  <Override PartName="/ppt/notesSlides/notesSlide40.xml" ContentType="application/vnd.openxmlformats-officedocument.presentationml.notesSlide+xml"/>
  <Override PartName="/ppt/tags/tag5.xml" ContentType="application/vnd.openxmlformats-officedocument.presentationml.tags+xml"/>
  <Override PartName="/ppt/notesSlides/notesSlide41.xml" ContentType="application/vnd.openxmlformats-officedocument.presentationml.notesSlide+xml"/>
  <Override PartName="/ppt/tags/tag6.xml" ContentType="application/vnd.openxmlformats-officedocument.presentationml.tags+xml"/>
  <Override PartName="/ppt/notesSlides/notesSlide42.xml" ContentType="application/vnd.openxmlformats-officedocument.presentationml.notesSlide+xml"/>
  <Override PartName="/ppt/tags/tag7.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comment1.xml" ContentType="application/vnd.openxmlformats-officedocument.presentationml.comment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594" r:id="rId26"/>
    <p:sldMasterId id="2147486871" r:id="rId27"/>
    <p:sldMasterId id="2147487120" r:id="rId28"/>
    <p:sldMasterId id="2147487144" r:id="rId29"/>
    <p:sldMasterId id="2147487194" r:id="rId30"/>
    <p:sldMasterId id="2147487206" r:id="rId31"/>
    <p:sldMasterId id="2147487258" r:id="rId32"/>
    <p:sldMasterId id="2147487574" r:id="rId33"/>
    <p:sldMasterId id="2147487623" r:id="rId34"/>
    <p:sldMasterId id="2147487743" r:id="rId35"/>
    <p:sldMasterId id="2147488085" r:id="rId36"/>
    <p:sldMasterId id="2147488097" r:id="rId37"/>
    <p:sldMasterId id="2147488265" r:id="rId38"/>
    <p:sldMasterId id="2147488331" r:id="rId39"/>
    <p:sldMasterId id="2147488343" r:id="rId40"/>
    <p:sldMasterId id="2147488381" r:id="rId41"/>
    <p:sldMasterId id="2147488393" r:id="rId42"/>
    <p:sldMasterId id="2147488405" r:id="rId43"/>
    <p:sldMasterId id="2147488417" r:id="rId44"/>
    <p:sldMasterId id="2147488442" r:id="rId45"/>
    <p:sldMasterId id="2147488455" r:id="rId46"/>
    <p:sldMasterId id="2147488480" r:id="rId47"/>
    <p:sldMasterId id="2147488547" r:id="rId48"/>
    <p:sldMasterId id="2147488560" r:id="rId49"/>
    <p:sldMasterId id="2147488573" r:id="rId50"/>
    <p:sldMasterId id="2147488599" r:id="rId51"/>
    <p:sldMasterId id="2147488661" r:id="rId52"/>
    <p:sldMasterId id="2147488674" r:id="rId53"/>
    <p:sldMasterId id="2147488687" r:id="rId54"/>
    <p:sldMasterId id="2147488713" r:id="rId55"/>
    <p:sldMasterId id="2147488725" r:id="rId56"/>
    <p:sldMasterId id="2147488738" r:id="rId57"/>
    <p:sldMasterId id="2147488750" r:id="rId58"/>
    <p:sldMasterId id="2147488762" r:id="rId59"/>
    <p:sldMasterId id="2147488775" r:id="rId60"/>
    <p:sldMasterId id="2147488778" r:id="rId61"/>
    <p:sldMasterId id="2147488790" r:id="rId62"/>
    <p:sldMasterId id="2147488802" r:id="rId63"/>
    <p:sldMasterId id="2147488805" r:id="rId64"/>
    <p:sldMasterId id="2147488808" r:id="rId65"/>
    <p:sldMasterId id="2147488821" r:id="rId66"/>
    <p:sldMasterId id="2147488833" r:id="rId67"/>
  </p:sldMasterIdLst>
  <p:notesMasterIdLst>
    <p:notesMasterId r:id="rId360"/>
  </p:notesMasterIdLst>
  <p:handoutMasterIdLst>
    <p:handoutMasterId r:id="rId361"/>
  </p:handoutMasterIdLst>
  <p:sldIdLst>
    <p:sldId id="6879" r:id="rId68"/>
    <p:sldId id="6850" r:id="rId69"/>
    <p:sldId id="6851" r:id="rId70"/>
    <p:sldId id="6852" r:id="rId71"/>
    <p:sldId id="656" r:id="rId72"/>
    <p:sldId id="5603" r:id="rId73"/>
    <p:sldId id="3581" r:id="rId74"/>
    <p:sldId id="3582" r:id="rId75"/>
    <p:sldId id="3609" r:id="rId76"/>
    <p:sldId id="4145" r:id="rId77"/>
    <p:sldId id="3583" r:id="rId78"/>
    <p:sldId id="3614" r:id="rId79"/>
    <p:sldId id="3615" r:id="rId80"/>
    <p:sldId id="6853" r:id="rId81"/>
    <p:sldId id="6854" r:id="rId82"/>
    <p:sldId id="6855" r:id="rId83"/>
    <p:sldId id="6856" r:id="rId84"/>
    <p:sldId id="6857" r:id="rId85"/>
    <p:sldId id="6858" r:id="rId86"/>
    <p:sldId id="6881" r:id="rId87"/>
    <p:sldId id="6882" r:id="rId88"/>
    <p:sldId id="6859" r:id="rId89"/>
    <p:sldId id="6860" r:id="rId90"/>
    <p:sldId id="6861" r:id="rId91"/>
    <p:sldId id="6862" r:id="rId92"/>
    <p:sldId id="6576" r:id="rId93"/>
    <p:sldId id="6883" r:id="rId94"/>
    <p:sldId id="6863" r:id="rId95"/>
    <p:sldId id="3584" r:id="rId96"/>
    <p:sldId id="3585" r:id="rId97"/>
    <p:sldId id="3586" r:id="rId98"/>
    <p:sldId id="3848" r:id="rId99"/>
    <p:sldId id="3712" r:id="rId100"/>
    <p:sldId id="5936" r:id="rId101"/>
    <p:sldId id="5937" r:id="rId102"/>
    <p:sldId id="3943" r:id="rId103"/>
    <p:sldId id="3944" r:id="rId104"/>
    <p:sldId id="3945" r:id="rId105"/>
    <p:sldId id="3946" r:id="rId106"/>
    <p:sldId id="3947" r:id="rId107"/>
    <p:sldId id="3948" r:id="rId108"/>
    <p:sldId id="3719" r:id="rId109"/>
    <p:sldId id="3950" r:id="rId110"/>
    <p:sldId id="3720" r:id="rId111"/>
    <p:sldId id="6894" r:id="rId112"/>
    <p:sldId id="3721" r:id="rId113"/>
    <p:sldId id="3722" r:id="rId114"/>
    <p:sldId id="4894" r:id="rId115"/>
    <p:sldId id="4895" r:id="rId116"/>
    <p:sldId id="4699" r:id="rId117"/>
    <p:sldId id="5521" r:id="rId118"/>
    <p:sldId id="5924" r:id="rId119"/>
    <p:sldId id="5923" r:id="rId120"/>
    <p:sldId id="5036" r:id="rId121"/>
    <p:sldId id="3723" r:id="rId122"/>
    <p:sldId id="6795" r:id="rId123"/>
    <p:sldId id="5938" r:id="rId124"/>
    <p:sldId id="5654" r:id="rId125"/>
    <p:sldId id="5941" r:id="rId126"/>
    <p:sldId id="5942" r:id="rId127"/>
    <p:sldId id="5943" r:id="rId128"/>
    <p:sldId id="6864" r:id="rId129"/>
    <p:sldId id="6865" r:id="rId130"/>
    <p:sldId id="6866" r:id="rId131"/>
    <p:sldId id="6867" r:id="rId132"/>
    <p:sldId id="6884" r:id="rId133"/>
    <p:sldId id="6796" r:id="rId134"/>
    <p:sldId id="6797" r:id="rId135"/>
    <p:sldId id="6798" r:id="rId136"/>
    <p:sldId id="6868" r:id="rId137"/>
    <p:sldId id="1863" r:id="rId138"/>
    <p:sldId id="5045" r:id="rId139"/>
    <p:sldId id="4899" r:id="rId140"/>
    <p:sldId id="3958" r:id="rId141"/>
    <p:sldId id="3978" r:id="rId142"/>
    <p:sldId id="4901" r:id="rId143"/>
    <p:sldId id="5951" r:id="rId144"/>
    <p:sldId id="5029" r:id="rId145"/>
    <p:sldId id="5028" r:id="rId146"/>
    <p:sldId id="5971" r:id="rId147"/>
    <p:sldId id="3855" r:id="rId148"/>
    <p:sldId id="5952" r:id="rId149"/>
    <p:sldId id="5006" r:id="rId150"/>
    <p:sldId id="5963" r:id="rId151"/>
    <p:sldId id="5972" r:id="rId152"/>
    <p:sldId id="5973" r:id="rId153"/>
    <p:sldId id="5974" r:id="rId154"/>
    <p:sldId id="6793" r:id="rId155"/>
    <p:sldId id="6803" r:id="rId156"/>
    <p:sldId id="6505" r:id="rId157"/>
    <p:sldId id="6655" r:id="rId158"/>
    <p:sldId id="6869" r:id="rId159"/>
    <p:sldId id="6870" r:id="rId160"/>
    <p:sldId id="6801" r:id="rId161"/>
    <p:sldId id="6802" r:id="rId162"/>
    <p:sldId id="6871" r:id="rId163"/>
    <p:sldId id="6804" r:id="rId164"/>
    <p:sldId id="6808" r:id="rId165"/>
    <p:sldId id="5908" r:id="rId166"/>
    <p:sldId id="6799" r:id="rId167"/>
    <p:sldId id="5910" r:id="rId168"/>
    <p:sldId id="5956" r:id="rId169"/>
    <p:sldId id="5912" r:id="rId170"/>
    <p:sldId id="5957" r:id="rId171"/>
    <p:sldId id="5958" r:id="rId172"/>
    <p:sldId id="5959" r:id="rId173"/>
    <p:sldId id="5913" r:id="rId174"/>
    <p:sldId id="5918" r:id="rId175"/>
    <p:sldId id="5960" r:id="rId176"/>
    <p:sldId id="6800" r:id="rId177"/>
    <p:sldId id="6805" r:id="rId178"/>
    <p:sldId id="6506" r:id="rId179"/>
    <p:sldId id="6807" r:id="rId180"/>
    <p:sldId id="6301" r:id="rId181"/>
    <p:sldId id="1208" r:id="rId182"/>
    <p:sldId id="1174" r:id="rId183"/>
    <p:sldId id="1179" r:id="rId184"/>
    <p:sldId id="1175" r:id="rId185"/>
    <p:sldId id="1180" r:id="rId186"/>
    <p:sldId id="1206" r:id="rId187"/>
    <p:sldId id="1190" r:id="rId188"/>
    <p:sldId id="1218" r:id="rId189"/>
    <p:sldId id="6809" r:id="rId190"/>
    <p:sldId id="6806" r:id="rId191"/>
    <p:sldId id="6297" r:id="rId192"/>
    <p:sldId id="718" r:id="rId193"/>
    <p:sldId id="6811" r:id="rId194"/>
    <p:sldId id="692" r:id="rId195"/>
    <p:sldId id="6812" r:id="rId196"/>
    <p:sldId id="721" r:id="rId197"/>
    <p:sldId id="727" r:id="rId198"/>
    <p:sldId id="710" r:id="rId199"/>
    <p:sldId id="1008" r:id="rId200"/>
    <p:sldId id="1025" r:id="rId201"/>
    <p:sldId id="712" r:id="rId202"/>
    <p:sldId id="1034" r:id="rId203"/>
    <p:sldId id="6813" r:id="rId204"/>
    <p:sldId id="6887" r:id="rId205"/>
    <p:sldId id="6886" r:id="rId206"/>
    <p:sldId id="6841" r:id="rId207"/>
    <p:sldId id="6810" r:id="rId208"/>
    <p:sldId id="6047" r:id="rId209"/>
    <p:sldId id="6847" r:id="rId210"/>
    <p:sldId id="660" r:id="rId211"/>
    <p:sldId id="645" r:id="rId212"/>
    <p:sldId id="672" r:id="rId213"/>
    <p:sldId id="6888" r:id="rId214"/>
    <p:sldId id="616" r:id="rId215"/>
    <p:sldId id="611" r:id="rId216"/>
    <p:sldId id="6829" r:id="rId217"/>
    <p:sldId id="5964" r:id="rId218"/>
    <p:sldId id="5755" r:id="rId219"/>
    <p:sldId id="5756" r:id="rId220"/>
    <p:sldId id="5757" r:id="rId221"/>
    <p:sldId id="6824" r:id="rId222"/>
    <p:sldId id="6825" r:id="rId223"/>
    <p:sldId id="6826" r:id="rId224"/>
    <p:sldId id="6823" r:id="rId225"/>
    <p:sldId id="6849" r:id="rId226"/>
    <p:sldId id="6848" r:id="rId227"/>
    <p:sldId id="6885" r:id="rId228"/>
    <p:sldId id="6893" r:id="rId229"/>
    <p:sldId id="5920" r:id="rId230"/>
    <p:sldId id="4879" r:id="rId231"/>
    <p:sldId id="4948" r:id="rId232"/>
    <p:sldId id="6827" r:id="rId233"/>
    <p:sldId id="6830" r:id="rId234"/>
    <p:sldId id="6828" r:id="rId235"/>
    <p:sldId id="6872" r:id="rId236"/>
    <p:sldId id="6873" r:id="rId237"/>
    <p:sldId id="6874" r:id="rId238"/>
    <p:sldId id="6613" r:id="rId239"/>
    <p:sldId id="6875" r:id="rId240"/>
    <p:sldId id="6876" r:id="rId241"/>
    <p:sldId id="6877" r:id="rId242"/>
    <p:sldId id="6878" r:id="rId243"/>
    <p:sldId id="5215" r:id="rId244"/>
    <p:sldId id="6889" r:id="rId245"/>
    <p:sldId id="6890" r:id="rId246"/>
    <p:sldId id="6891" r:id="rId247"/>
    <p:sldId id="5875" r:id="rId248"/>
    <p:sldId id="5934" r:id="rId249"/>
    <p:sldId id="5935" r:id="rId250"/>
    <p:sldId id="6819" r:id="rId251"/>
    <p:sldId id="5880" r:id="rId252"/>
    <p:sldId id="5881" r:id="rId253"/>
    <p:sldId id="5042" r:id="rId254"/>
    <p:sldId id="5043" r:id="rId255"/>
    <p:sldId id="6814" r:id="rId256"/>
    <p:sldId id="6821" r:id="rId257"/>
    <p:sldId id="5217" r:id="rId258"/>
    <p:sldId id="5775" r:id="rId259"/>
    <p:sldId id="5776" r:id="rId260"/>
    <p:sldId id="6659" r:id="rId261"/>
    <p:sldId id="6892" r:id="rId262"/>
    <p:sldId id="5214" r:id="rId263"/>
    <p:sldId id="5970" r:id="rId264"/>
    <p:sldId id="5939" r:id="rId265"/>
    <p:sldId id="5782" r:id="rId266"/>
    <p:sldId id="4900" r:id="rId267"/>
    <p:sldId id="5916" r:id="rId268"/>
    <p:sldId id="257" r:id="rId269"/>
    <p:sldId id="544" r:id="rId270"/>
    <p:sldId id="535" r:id="rId271"/>
    <p:sldId id="517" r:id="rId272"/>
    <p:sldId id="533" r:id="rId273"/>
    <p:sldId id="587" r:id="rId274"/>
    <p:sldId id="524" r:id="rId275"/>
    <p:sldId id="589" r:id="rId276"/>
    <p:sldId id="552" r:id="rId277"/>
    <p:sldId id="569" r:id="rId278"/>
    <p:sldId id="570" r:id="rId279"/>
    <p:sldId id="571" r:id="rId280"/>
    <p:sldId id="553" r:id="rId281"/>
    <p:sldId id="511" r:id="rId282"/>
    <p:sldId id="557" r:id="rId283"/>
    <p:sldId id="5961" r:id="rId284"/>
    <p:sldId id="5754" r:id="rId285"/>
    <p:sldId id="492" r:id="rId286"/>
    <p:sldId id="555" r:id="rId287"/>
    <p:sldId id="556" r:id="rId288"/>
    <p:sldId id="583" r:id="rId289"/>
    <p:sldId id="518" r:id="rId290"/>
    <p:sldId id="536" r:id="rId291"/>
    <p:sldId id="526" r:id="rId292"/>
    <p:sldId id="501" r:id="rId293"/>
    <p:sldId id="531" r:id="rId294"/>
    <p:sldId id="505" r:id="rId295"/>
    <p:sldId id="585" r:id="rId296"/>
    <p:sldId id="522" r:id="rId297"/>
    <p:sldId id="504" r:id="rId298"/>
    <p:sldId id="507" r:id="rId299"/>
    <p:sldId id="506" r:id="rId300"/>
    <p:sldId id="500" r:id="rId301"/>
    <p:sldId id="573" r:id="rId302"/>
    <p:sldId id="510" r:id="rId303"/>
    <p:sldId id="549" r:id="rId304"/>
    <p:sldId id="548" r:id="rId305"/>
    <p:sldId id="547" r:id="rId306"/>
    <p:sldId id="546" r:id="rId307"/>
    <p:sldId id="543" r:id="rId308"/>
    <p:sldId id="534" r:id="rId309"/>
    <p:sldId id="5781" r:id="rId310"/>
    <p:sldId id="5587" r:id="rId311"/>
    <p:sldId id="5511" r:id="rId312"/>
    <p:sldId id="5512" r:id="rId313"/>
    <p:sldId id="5589" r:id="rId314"/>
    <p:sldId id="5931" r:id="rId315"/>
    <p:sldId id="5596" r:id="rId316"/>
    <p:sldId id="5891" r:id="rId317"/>
    <p:sldId id="5892" r:id="rId318"/>
    <p:sldId id="5893" r:id="rId319"/>
    <p:sldId id="5895" r:id="rId320"/>
    <p:sldId id="5894" r:id="rId321"/>
    <p:sldId id="5896" r:id="rId322"/>
    <p:sldId id="5897" r:id="rId323"/>
    <p:sldId id="5898" r:id="rId324"/>
    <p:sldId id="5899" r:id="rId325"/>
    <p:sldId id="5900" r:id="rId326"/>
    <p:sldId id="5901" r:id="rId327"/>
    <p:sldId id="5902" r:id="rId328"/>
    <p:sldId id="5903" r:id="rId329"/>
    <p:sldId id="5904" r:id="rId330"/>
    <p:sldId id="5905" r:id="rId331"/>
    <p:sldId id="5906" r:id="rId332"/>
    <p:sldId id="5965" r:id="rId333"/>
    <p:sldId id="5966" r:id="rId334"/>
    <p:sldId id="5967" r:id="rId335"/>
    <p:sldId id="5513" r:id="rId336"/>
    <p:sldId id="5932" r:id="rId337"/>
    <p:sldId id="5933" r:id="rId338"/>
    <p:sldId id="5488" r:id="rId339"/>
    <p:sldId id="5486" r:id="rId340"/>
    <p:sldId id="5487" r:id="rId341"/>
    <p:sldId id="5886" r:id="rId342"/>
    <p:sldId id="6818" r:id="rId343"/>
    <p:sldId id="6815" r:id="rId344"/>
    <p:sldId id="6816" r:id="rId345"/>
    <p:sldId id="6820" r:id="rId346"/>
    <p:sldId id="4861" r:id="rId347"/>
    <p:sldId id="4862" r:id="rId348"/>
    <p:sldId id="4863" r:id="rId349"/>
    <p:sldId id="2408" r:id="rId350"/>
    <p:sldId id="2409" r:id="rId351"/>
    <p:sldId id="4864" r:id="rId352"/>
    <p:sldId id="2406" r:id="rId353"/>
    <p:sldId id="2410" r:id="rId354"/>
    <p:sldId id="4865" r:id="rId355"/>
    <p:sldId id="4893" r:id="rId356"/>
    <p:sldId id="5066" r:id="rId357"/>
    <p:sldId id="5067" r:id="rId358"/>
    <p:sldId id="475" r:id="rId35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H" lastIdx="2" clrIdx="0">
    <p:extLst>
      <p:ext uri="{19B8F6BF-5375-455C-9EA6-DF929625EA0E}">
        <p15:presenceInfo xmlns:p15="http://schemas.microsoft.com/office/powerpoint/2012/main" userId="S::mpatel@ethz.ch::6a2c18ab-280a-4d17-9acd-93b2f4ff5d5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711A6A"/>
    <a:srgbClr val="8C0000"/>
    <a:srgbClr val="1A5712"/>
    <a:srgbClr val="CC8D2A"/>
    <a:srgbClr val="FF00C4"/>
    <a:srgbClr val="948A54"/>
    <a:srgbClr val="2A55D6"/>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3" autoAdjust="0"/>
    <p:restoredTop sz="92993" autoAdjust="0"/>
  </p:normalViewPr>
  <p:slideViewPr>
    <p:cSldViewPr>
      <p:cViewPr varScale="1">
        <p:scale>
          <a:sx n="119" d="100"/>
          <a:sy n="119" d="100"/>
        </p:scale>
        <p:origin x="848"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0.xml"/><Relationship Id="rId299" Type="http://schemas.openxmlformats.org/officeDocument/2006/relationships/slide" Target="slides/slide232.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2.xml"/><Relationship Id="rId324" Type="http://schemas.openxmlformats.org/officeDocument/2006/relationships/slide" Target="slides/slide257.xml"/><Relationship Id="rId366" Type="http://schemas.openxmlformats.org/officeDocument/2006/relationships/tableStyles" Target="tableStyles.xml"/><Relationship Id="rId170" Type="http://schemas.openxmlformats.org/officeDocument/2006/relationships/slide" Target="slides/slide103.xml"/><Relationship Id="rId226" Type="http://schemas.openxmlformats.org/officeDocument/2006/relationships/slide" Target="slides/slide159.xml"/><Relationship Id="rId268" Type="http://schemas.openxmlformats.org/officeDocument/2006/relationships/slide" Target="slides/slide201.xml"/><Relationship Id="rId32" Type="http://schemas.openxmlformats.org/officeDocument/2006/relationships/slideMaster" Target="slideMasters/slideMaster32.xml"/><Relationship Id="rId74" Type="http://schemas.openxmlformats.org/officeDocument/2006/relationships/slide" Target="slides/slide7.xml"/><Relationship Id="rId128" Type="http://schemas.openxmlformats.org/officeDocument/2006/relationships/slide" Target="slides/slide61.xml"/><Relationship Id="rId335" Type="http://schemas.openxmlformats.org/officeDocument/2006/relationships/slide" Target="slides/slide268.xml"/><Relationship Id="rId5" Type="http://schemas.openxmlformats.org/officeDocument/2006/relationships/slideMaster" Target="slideMasters/slideMaster5.xml"/><Relationship Id="rId181" Type="http://schemas.openxmlformats.org/officeDocument/2006/relationships/slide" Target="slides/slide114.xml"/><Relationship Id="rId237" Type="http://schemas.openxmlformats.org/officeDocument/2006/relationships/slide" Target="slides/slide170.xml"/><Relationship Id="rId279" Type="http://schemas.openxmlformats.org/officeDocument/2006/relationships/slide" Target="slides/slide212.xml"/><Relationship Id="rId43" Type="http://schemas.openxmlformats.org/officeDocument/2006/relationships/slideMaster" Target="slideMasters/slideMaster43.xml"/><Relationship Id="rId139" Type="http://schemas.openxmlformats.org/officeDocument/2006/relationships/slide" Target="slides/slide72.xml"/><Relationship Id="rId290" Type="http://schemas.openxmlformats.org/officeDocument/2006/relationships/slide" Target="slides/slide223.xml"/><Relationship Id="rId304" Type="http://schemas.openxmlformats.org/officeDocument/2006/relationships/slide" Target="slides/slide237.xml"/><Relationship Id="rId346" Type="http://schemas.openxmlformats.org/officeDocument/2006/relationships/slide" Target="slides/slide279.xml"/><Relationship Id="rId85" Type="http://schemas.openxmlformats.org/officeDocument/2006/relationships/slide" Target="slides/slide18.xml"/><Relationship Id="rId150" Type="http://schemas.openxmlformats.org/officeDocument/2006/relationships/slide" Target="slides/slide83.xml"/><Relationship Id="rId192" Type="http://schemas.openxmlformats.org/officeDocument/2006/relationships/slide" Target="slides/slide125.xml"/><Relationship Id="rId206" Type="http://schemas.openxmlformats.org/officeDocument/2006/relationships/slide" Target="slides/slide139.xml"/><Relationship Id="rId248" Type="http://schemas.openxmlformats.org/officeDocument/2006/relationships/slide" Target="slides/slide181.xml"/><Relationship Id="rId12" Type="http://schemas.openxmlformats.org/officeDocument/2006/relationships/slideMaster" Target="slideMasters/slideMaster12.xml"/><Relationship Id="rId108" Type="http://schemas.openxmlformats.org/officeDocument/2006/relationships/slide" Target="slides/slide41.xml"/><Relationship Id="rId315" Type="http://schemas.openxmlformats.org/officeDocument/2006/relationships/slide" Target="slides/slide248.xml"/><Relationship Id="rId357" Type="http://schemas.openxmlformats.org/officeDocument/2006/relationships/slide" Target="slides/slide290.xml"/><Relationship Id="rId54" Type="http://schemas.openxmlformats.org/officeDocument/2006/relationships/slideMaster" Target="slideMasters/slideMaster54.xml"/><Relationship Id="rId96" Type="http://schemas.openxmlformats.org/officeDocument/2006/relationships/slide" Target="slides/slide29.xml"/><Relationship Id="rId161" Type="http://schemas.openxmlformats.org/officeDocument/2006/relationships/slide" Target="slides/slide94.xml"/><Relationship Id="rId217" Type="http://schemas.openxmlformats.org/officeDocument/2006/relationships/slide" Target="slides/slide150.xml"/><Relationship Id="rId259" Type="http://schemas.openxmlformats.org/officeDocument/2006/relationships/slide" Target="slides/slide192.xml"/><Relationship Id="rId23" Type="http://schemas.openxmlformats.org/officeDocument/2006/relationships/slideMaster" Target="slideMasters/slideMaster23.xml"/><Relationship Id="rId119" Type="http://schemas.openxmlformats.org/officeDocument/2006/relationships/slide" Target="slides/slide52.xml"/><Relationship Id="rId270" Type="http://schemas.openxmlformats.org/officeDocument/2006/relationships/slide" Target="slides/slide203.xml"/><Relationship Id="rId326" Type="http://schemas.openxmlformats.org/officeDocument/2006/relationships/slide" Target="slides/slide259.xml"/><Relationship Id="rId65" Type="http://schemas.openxmlformats.org/officeDocument/2006/relationships/slideMaster" Target="slideMasters/slideMaster65.xml"/><Relationship Id="rId130" Type="http://schemas.openxmlformats.org/officeDocument/2006/relationships/slide" Target="slides/slide63.xml"/><Relationship Id="rId172" Type="http://schemas.openxmlformats.org/officeDocument/2006/relationships/slide" Target="slides/slide105.xml"/><Relationship Id="rId228" Type="http://schemas.openxmlformats.org/officeDocument/2006/relationships/slide" Target="slides/slide161.xml"/><Relationship Id="rId281" Type="http://schemas.openxmlformats.org/officeDocument/2006/relationships/slide" Target="slides/slide214.xml"/><Relationship Id="rId337" Type="http://schemas.openxmlformats.org/officeDocument/2006/relationships/slide" Target="slides/slide270.xml"/><Relationship Id="rId34" Type="http://schemas.openxmlformats.org/officeDocument/2006/relationships/slideMaster" Target="slideMasters/slideMaster34.xml"/><Relationship Id="rId76" Type="http://schemas.openxmlformats.org/officeDocument/2006/relationships/slide" Target="slides/slide9.xml"/><Relationship Id="rId141" Type="http://schemas.openxmlformats.org/officeDocument/2006/relationships/slide" Target="slides/slide74.xml"/><Relationship Id="rId7" Type="http://schemas.openxmlformats.org/officeDocument/2006/relationships/slideMaster" Target="slideMasters/slideMaster7.xml"/><Relationship Id="rId183" Type="http://schemas.openxmlformats.org/officeDocument/2006/relationships/slide" Target="slides/slide116.xml"/><Relationship Id="rId239" Type="http://schemas.openxmlformats.org/officeDocument/2006/relationships/slide" Target="slides/slide172.xml"/><Relationship Id="rId250" Type="http://schemas.openxmlformats.org/officeDocument/2006/relationships/slide" Target="slides/slide183.xml"/><Relationship Id="rId292" Type="http://schemas.openxmlformats.org/officeDocument/2006/relationships/slide" Target="slides/slide225.xml"/><Relationship Id="rId306" Type="http://schemas.openxmlformats.org/officeDocument/2006/relationships/slide" Target="slides/slide239.xml"/><Relationship Id="rId45" Type="http://schemas.openxmlformats.org/officeDocument/2006/relationships/slideMaster" Target="slideMasters/slideMaster45.xml"/><Relationship Id="rId87" Type="http://schemas.openxmlformats.org/officeDocument/2006/relationships/slide" Target="slides/slide20.xml"/><Relationship Id="rId110" Type="http://schemas.openxmlformats.org/officeDocument/2006/relationships/slide" Target="slides/slide43.xml"/><Relationship Id="rId348" Type="http://schemas.openxmlformats.org/officeDocument/2006/relationships/slide" Target="slides/slide281.xml"/><Relationship Id="rId152" Type="http://schemas.openxmlformats.org/officeDocument/2006/relationships/slide" Target="slides/slide85.xml"/><Relationship Id="rId194" Type="http://schemas.openxmlformats.org/officeDocument/2006/relationships/slide" Target="slides/slide127.xml"/><Relationship Id="rId208" Type="http://schemas.openxmlformats.org/officeDocument/2006/relationships/slide" Target="slides/slide141.xml"/><Relationship Id="rId261" Type="http://schemas.openxmlformats.org/officeDocument/2006/relationships/slide" Target="slides/slide194.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50.xml"/><Relationship Id="rId359" Type="http://schemas.openxmlformats.org/officeDocument/2006/relationships/slide" Target="slides/slide292.xml"/><Relationship Id="rId98" Type="http://schemas.openxmlformats.org/officeDocument/2006/relationships/slide" Target="slides/slide31.xml"/><Relationship Id="rId121" Type="http://schemas.openxmlformats.org/officeDocument/2006/relationships/slide" Target="slides/slide54.xml"/><Relationship Id="rId163" Type="http://schemas.openxmlformats.org/officeDocument/2006/relationships/slide" Target="slides/slide96.xml"/><Relationship Id="rId219" Type="http://schemas.openxmlformats.org/officeDocument/2006/relationships/slide" Target="slides/slide152.xml"/><Relationship Id="rId230" Type="http://schemas.openxmlformats.org/officeDocument/2006/relationships/slide" Target="slides/slide163.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205.xml"/><Relationship Id="rId328" Type="http://schemas.openxmlformats.org/officeDocument/2006/relationships/slide" Target="slides/slide261.xml"/><Relationship Id="rId132" Type="http://schemas.openxmlformats.org/officeDocument/2006/relationships/slide" Target="slides/slide65.xml"/><Relationship Id="rId174" Type="http://schemas.openxmlformats.org/officeDocument/2006/relationships/slide" Target="slides/slide107.xml"/><Relationship Id="rId220" Type="http://schemas.openxmlformats.org/officeDocument/2006/relationships/slide" Target="slides/slide153.xml"/><Relationship Id="rId241" Type="http://schemas.openxmlformats.org/officeDocument/2006/relationships/slide" Target="slides/slide17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5.xml"/><Relationship Id="rId283" Type="http://schemas.openxmlformats.org/officeDocument/2006/relationships/slide" Target="slides/slide216.xml"/><Relationship Id="rId318" Type="http://schemas.openxmlformats.org/officeDocument/2006/relationships/slide" Target="slides/slide251.xml"/><Relationship Id="rId339" Type="http://schemas.openxmlformats.org/officeDocument/2006/relationships/slide" Target="slides/slide272.xml"/><Relationship Id="rId78" Type="http://schemas.openxmlformats.org/officeDocument/2006/relationships/slide" Target="slides/slide11.xml"/><Relationship Id="rId99" Type="http://schemas.openxmlformats.org/officeDocument/2006/relationships/slide" Target="slides/slide32.xml"/><Relationship Id="rId101" Type="http://schemas.openxmlformats.org/officeDocument/2006/relationships/slide" Target="slides/slide34.xml"/><Relationship Id="rId122" Type="http://schemas.openxmlformats.org/officeDocument/2006/relationships/slide" Target="slides/slide55.xml"/><Relationship Id="rId143" Type="http://schemas.openxmlformats.org/officeDocument/2006/relationships/slide" Target="slides/slide76.xml"/><Relationship Id="rId164" Type="http://schemas.openxmlformats.org/officeDocument/2006/relationships/slide" Target="slides/slide97.xml"/><Relationship Id="rId185" Type="http://schemas.openxmlformats.org/officeDocument/2006/relationships/slide" Target="slides/slide118.xml"/><Relationship Id="rId350" Type="http://schemas.openxmlformats.org/officeDocument/2006/relationships/slide" Target="slides/slide283.xml"/><Relationship Id="rId9" Type="http://schemas.openxmlformats.org/officeDocument/2006/relationships/slideMaster" Target="slideMasters/slideMaster9.xml"/><Relationship Id="rId210" Type="http://schemas.openxmlformats.org/officeDocument/2006/relationships/slide" Target="slides/slide143.xml"/><Relationship Id="rId26" Type="http://schemas.openxmlformats.org/officeDocument/2006/relationships/slideMaster" Target="slideMasters/slideMaster26.xml"/><Relationship Id="rId231" Type="http://schemas.openxmlformats.org/officeDocument/2006/relationships/slide" Target="slides/slide164.xml"/><Relationship Id="rId252" Type="http://schemas.openxmlformats.org/officeDocument/2006/relationships/slide" Target="slides/slide185.xml"/><Relationship Id="rId273" Type="http://schemas.openxmlformats.org/officeDocument/2006/relationships/slide" Target="slides/slide206.xml"/><Relationship Id="rId294" Type="http://schemas.openxmlformats.org/officeDocument/2006/relationships/slide" Target="slides/slide227.xml"/><Relationship Id="rId308" Type="http://schemas.openxmlformats.org/officeDocument/2006/relationships/slide" Target="slides/slide241.xml"/><Relationship Id="rId329" Type="http://schemas.openxmlformats.org/officeDocument/2006/relationships/slide" Target="slides/slide262.xml"/><Relationship Id="rId47" Type="http://schemas.openxmlformats.org/officeDocument/2006/relationships/slideMaster" Target="slideMasters/slideMaster47.xml"/><Relationship Id="rId68" Type="http://schemas.openxmlformats.org/officeDocument/2006/relationships/slide" Target="slides/slide1.xml"/><Relationship Id="rId89" Type="http://schemas.openxmlformats.org/officeDocument/2006/relationships/slide" Target="slides/slide22.xml"/><Relationship Id="rId112" Type="http://schemas.openxmlformats.org/officeDocument/2006/relationships/slide" Target="slides/slide45.xml"/><Relationship Id="rId133" Type="http://schemas.openxmlformats.org/officeDocument/2006/relationships/slide" Target="slides/slide66.xml"/><Relationship Id="rId154" Type="http://schemas.openxmlformats.org/officeDocument/2006/relationships/slide" Target="slides/slide87.xml"/><Relationship Id="rId175" Type="http://schemas.openxmlformats.org/officeDocument/2006/relationships/slide" Target="slides/slide108.xml"/><Relationship Id="rId340" Type="http://schemas.openxmlformats.org/officeDocument/2006/relationships/slide" Target="slides/slide273.xml"/><Relationship Id="rId361" Type="http://schemas.openxmlformats.org/officeDocument/2006/relationships/handoutMaster" Target="handoutMasters/handoutMaster1.xml"/><Relationship Id="rId196" Type="http://schemas.openxmlformats.org/officeDocument/2006/relationships/slide" Target="slides/slide129.xml"/><Relationship Id="rId200" Type="http://schemas.openxmlformats.org/officeDocument/2006/relationships/slide" Target="slides/slide133.xml"/><Relationship Id="rId16" Type="http://schemas.openxmlformats.org/officeDocument/2006/relationships/slideMaster" Target="slideMasters/slideMaster16.xml"/><Relationship Id="rId221" Type="http://schemas.openxmlformats.org/officeDocument/2006/relationships/slide" Target="slides/slide154.xml"/><Relationship Id="rId242" Type="http://schemas.openxmlformats.org/officeDocument/2006/relationships/slide" Target="slides/slide175.xml"/><Relationship Id="rId263" Type="http://schemas.openxmlformats.org/officeDocument/2006/relationships/slide" Target="slides/slide196.xml"/><Relationship Id="rId284" Type="http://schemas.openxmlformats.org/officeDocument/2006/relationships/slide" Target="slides/slide217.xml"/><Relationship Id="rId319" Type="http://schemas.openxmlformats.org/officeDocument/2006/relationships/slide" Target="slides/slide252.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2.xml"/><Relationship Id="rId102" Type="http://schemas.openxmlformats.org/officeDocument/2006/relationships/slide" Target="slides/slide35.xml"/><Relationship Id="rId123" Type="http://schemas.openxmlformats.org/officeDocument/2006/relationships/slide" Target="slides/slide56.xml"/><Relationship Id="rId144" Type="http://schemas.openxmlformats.org/officeDocument/2006/relationships/slide" Target="slides/slide77.xml"/><Relationship Id="rId330" Type="http://schemas.openxmlformats.org/officeDocument/2006/relationships/slide" Target="slides/slide263.xml"/><Relationship Id="rId90" Type="http://schemas.openxmlformats.org/officeDocument/2006/relationships/slide" Target="slides/slide23.xml"/><Relationship Id="rId165" Type="http://schemas.openxmlformats.org/officeDocument/2006/relationships/slide" Target="slides/slide98.xml"/><Relationship Id="rId186" Type="http://schemas.openxmlformats.org/officeDocument/2006/relationships/slide" Target="slides/slide119.xml"/><Relationship Id="rId351" Type="http://schemas.openxmlformats.org/officeDocument/2006/relationships/slide" Target="slides/slide284.xml"/><Relationship Id="rId211" Type="http://schemas.openxmlformats.org/officeDocument/2006/relationships/slide" Target="slides/slide144.xml"/><Relationship Id="rId232" Type="http://schemas.openxmlformats.org/officeDocument/2006/relationships/slide" Target="slides/slide165.xml"/><Relationship Id="rId253" Type="http://schemas.openxmlformats.org/officeDocument/2006/relationships/slide" Target="slides/slide186.xml"/><Relationship Id="rId274" Type="http://schemas.openxmlformats.org/officeDocument/2006/relationships/slide" Target="slides/slide207.xml"/><Relationship Id="rId295" Type="http://schemas.openxmlformats.org/officeDocument/2006/relationships/slide" Target="slides/slide228.xml"/><Relationship Id="rId309" Type="http://schemas.openxmlformats.org/officeDocument/2006/relationships/slide" Target="slides/slide242.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xml"/><Relationship Id="rId113" Type="http://schemas.openxmlformats.org/officeDocument/2006/relationships/slide" Target="slides/slide46.xml"/><Relationship Id="rId134" Type="http://schemas.openxmlformats.org/officeDocument/2006/relationships/slide" Target="slides/slide67.xml"/><Relationship Id="rId320" Type="http://schemas.openxmlformats.org/officeDocument/2006/relationships/slide" Target="slides/slide253.xml"/><Relationship Id="rId80" Type="http://schemas.openxmlformats.org/officeDocument/2006/relationships/slide" Target="slides/slide13.xml"/><Relationship Id="rId155" Type="http://schemas.openxmlformats.org/officeDocument/2006/relationships/slide" Target="slides/slide88.xml"/><Relationship Id="rId176" Type="http://schemas.openxmlformats.org/officeDocument/2006/relationships/slide" Target="slides/slide109.xml"/><Relationship Id="rId197" Type="http://schemas.openxmlformats.org/officeDocument/2006/relationships/slide" Target="slides/slide130.xml"/><Relationship Id="rId341" Type="http://schemas.openxmlformats.org/officeDocument/2006/relationships/slide" Target="slides/slide274.xml"/><Relationship Id="rId362" Type="http://schemas.openxmlformats.org/officeDocument/2006/relationships/commentAuthors" Target="commentAuthors.xml"/><Relationship Id="rId201" Type="http://schemas.openxmlformats.org/officeDocument/2006/relationships/slide" Target="slides/slide134.xml"/><Relationship Id="rId222" Type="http://schemas.openxmlformats.org/officeDocument/2006/relationships/slide" Target="slides/slide155.xml"/><Relationship Id="rId243" Type="http://schemas.openxmlformats.org/officeDocument/2006/relationships/slide" Target="slides/slide176.xml"/><Relationship Id="rId264" Type="http://schemas.openxmlformats.org/officeDocument/2006/relationships/slide" Target="slides/slide197.xml"/><Relationship Id="rId285" Type="http://schemas.openxmlformats.org/officeDocument/2006/relationships/slide" Target="slides/slide218.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6.xml"/><Relationship Id="rId124" Type="http://schemas.openxmlformats.org/officeDocument/2006/relationships/slide" Target="slides/slide57.xml"/><Relationship Id="rId310" Type="http://schemas.openxmlformats.org/officeDocument/2006/relationships/slide" Target="slides/slide243.xml"/><Relationship Id="rId70" Type="http://schemas.openxmlformats.org/officeDocument/2006/relationships/slide" Target="slides/slide3.xml"/><Relationship Id="rId91" Type="http://schemas.openxmlformats.org/officeDocument/2006/relationships/slide" Target="slides/slide24.xml"/><Relationship Id="rId145" Type="http://schemas.openxmlformats.org/officeDocument/2006/relationships/slide" Target="slides/slide78.xml"/><Relationship Id="rId166" Type="http://schemas.openxmlformats.org/officeDocument/2006/relationships/slide" Target="slides/slide99.xml"/><Relationship Id="rId187" Type="http://schemas.openxmlformats.org/officeDocument/2006/relationships/slide" Target="slides/slide120.xml"/><Relationship Id="rId331" Type="http://schemas.openxmlformats.org/officeDocument/2006/relationships/slide" Target="slides/slide264.xml"/><Relationship Id="rId352" Type="http://schemas.openxmlformats.org/officeDocument/2006/relationships/slide" Target="slides/slide285.xml"/><Relationship Id="rId1" Type="http://schemas.openxmlformats.org/officeDocument/2006/relationships/slideMaster" Target="slideMasters/slideMaster1.xml"/><Relationship Id="rId212" Type="http://schemas.openxmlformats.org/officeDocument/2006/relationships/slide" Target="slides/slide145.xml"/><Relationship Id="rId233" Type="http://schemas.openxmlformats.org/officeDocument/2006/relationships/slide" Target="slides/slide166.xml"/><Relationship Id="rId254" Type="http://schemas.openxmlformats.org/officeDocument/2006/relationships/slide" Target="slides/slide187.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7.xml"/><Relationship Id="rId275" Type="http://schemas.openxmlformats.org/officeDocument/2006/relationships/slide" Target="slides/slide208.xml"/><Relationship Id="rId296" Type="http://schemas.openxmlformats.org/officeDocument/2006/relationships/slide" Target="slides/slide229.xml"/><Relationship Id="rId300" Type="http://schemas.openxmlformats.org/officeDocument/2006/relationships/slide" Target="slides/slide233.xml"/><Relationship Id="rId60" Type="http://schemas.openxmlformats.org/officeDocument/2006/relationships/slideMaster" Target="slideMasters/slideMaster60.xml"/><Relationship Id="rId81" Type="http://schemas.openxmlformats.org/officeDocument/2006/relationships/slide" Target="slides/slide14.xml"/><Relationship Id="rId135" Type="http://schemas.openxmlformats.org/officeDocument/2006/relationships/slide" Target="slides/slide68.xml"/><Relationship Id="rId156" Type="http://schemas.openxmlformats.org/officeDocument/2006/relationships/slide" Target="slides/slide89.xml"/><Relationship Id="rId177" Type="http://schemas.openxmlformats.org/officeDocument/2006/relationships/slide" Target="slides/slide110.xml"/><Relationship Id="rId198" Type="http://schemas.openxmlformats.org/officeDocument/2006/relationships/slide" Target="slides/slide131.xml"/><Relationship Id="rId321" Type="http://schemas.openxmlformats.org/officeDocument/2006/relationships/slide" Target="slides/slide254.xml"/><Relationship Id="rId342" Type="http://schemas.openxmlformats.org/officeDocument/2006/relationships/slide" Target="slides/slide275.xml"/><Relationship Id="rId363" Type="http://schemas.openxmlformats.org/officeDocument/2006/relationships/presProps" Target="presProps.xml"/><Relationship Id="rId202" Type="http://schemas.openxmlformats.org/officeDocument/2006/relationships/slide" Target="slides/slide135.xml"/><Relationship Id="rId223" Type="http://schemas.openxmlformats.org/officeDocument/2006/relationships/slide" Target="slides/slide156.xml"/><Relationship Id="rId244" Type="http://schemas.openxmlformats.org/officeDocument/2006/relationships/slide" Target="slides/slide17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8.xml"/><Relationship Id="rId286" Type="http://schemas.openxmlformats.org/officeDocument/2006/relationships/slide" Target="slides/slide219.xml"/><Relationship Id="rId50" Type="http://schemas.openxmlformats.org/officeDocument/2006/relationships/slideMaster" Target="slideMasters/slideMaster50.xml"/><Relationship Id="rId104" Type="http://schemas.openxmlformats.org/officeDocument/2006/relationships/slide" Target="slides/slide37.xml"/><Relationship Id="rId125" Type="http://schemas.openxmlformats.org/officeDocument/2006/relationships/slide" Target="slides/slide58.xml"/><Relationship Id="rId146" Type="http://schemas.openxmlformats.org/officeDocument/2006/relationships/slide" Target="slides/slide79.xml"/><Relationship Id="rId167" Type="http://schemas.openxmlformats.org/officeDocument/2006/relationships/slide" Target="slides/slide100.xml"/><Relationship Id="rId188" Type="http://schemas.openxmlformats.org/officeDocument/2006/relationships/slide" Target="slides/slide121.xml"/><Relationship Id="rId311" Type="http://schemas.openxmlformats.org/officeDocument/2006/relationships/slide" Target="slides/slide244.xml"/><Relationship Id="rId332" Type="http://schemas.openxmlformats.org/officeDocument/2006/relationships/slide" Target="slides/slide265.xml"/><Relationship Id="rId353" Type="http://schemas.openxmlformats.org/officeDocument/2006/relationships/slide" Target="slides/slide286.xml"/><Relationship Id="rId71" Type="http://schemas.openxmlformats.org/officeDocument/2006/relationships/slide" Target="slides/slide4.xml"/><Relationship Id="rId92" Type="http://schemas.openxmlformats.org/officeDocument/2006/relationships/slide" Target="slides/slide25.xml"/><Relationship Id="rId213" Type="http://schemas.openxmlformats.org/officeDocument/2006/relationships/slide" Target="slides/slide146.xml"/><Relationship Id="rId234" Type="http://schemas.openxmlformats.org/officeDocument/2006/relationships/slide" Target="slides/slide16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8.xml"/><Relationship Id="rId276" Type="http://schemas.openxmlformats.org/officeDocument/2006/relationships/slide" Target="slides/slide209.xml"/><Relationship Id="rId297" Type="http://schemas.openxmlformats.org/officeDocument/2006/relationships/slide" Target="slides/slide230.xml"/><Relationship Id="rId40" Type="http://schemas.openxmlformats.org/officeDocument/2006/relationships/slideMaster" Target="slideMasters/slideMaster40.xml"/><Relationship Id="rId115" Type="http://schemas.openxmlformats.org/officeDocument/2006/relationships/slide" Target="slides/slide48.xml"/><Relationship Id="rId136" Type="http://schemas.openxmlformats.org/officeDocument/2006/relationships/slide" Target="slides/slide69.xml"/><Relationship Id="rId157" Type="http://schemas.openxmlformats.org/officeDocument/2006/relationships/slide" Target="slides/slide90.xml"/><Relationship Id="rId178" Type="http://schemas.openxmlformats.org/officeDocument/2006/relationships/slide" Target="slides/slide111.xml"/><Relationship Id="rId301" Type="http://schemas.openxmlformats.org/officeDocument/2006/relationships/slide" Target="slides/slide234.xml"/><Relationship Id="rId322" Type="http://schemas.openxmlformats.org/officeDocument/2006/relationships/slide" Target="slides/slide255.xml"/><Relationship Id="rId343" Type="http://schemas.openxmlformats.org/officeDocument/2006/relationships/slide" Target="slides/slide276.xml"/><Relationship Id="rId364" Type="http://schemas.openxmlformats.org/officeDocument/2006/relationships/viewProps" Target="viewProps.xml"/><Relationship Id="rId61" Type="http://schemas.openxmlformats.org/officeDocument/2006/relationships/slideMaster" Target="slideMasters/slideMaster61.xml"/><Relationship Id="rId82" Type="http://schemas.openxmlformats.org/officeDocument/2006/relationships/slide" Target="slides/slide15.xml"/><Relationship Id="rId199" Type="http://schemas.openxmlformats.org/officeDocument/2006/relationships/slide" Target="slides/slide132.xml"/><Relationship Id="rId203" Type="http://schemas.openxmlformats.org/officeDocument/2006/relationships/slide" Target="slides/slide136.xml"/><Relationship Id="rId19" Type="http://schemas.openxmlformats.org/officeDocument/2006/relationships/slideMaster" Target="slideMasters/slideMaster19.xml"/><Relationship Id="rId224" Type="http://schemas.openxmlformats.org/officeDocument/2006/relationships/slide" Target="slides/slide157.xml"/><Relationship Id="rId245" Type="http://schemas.openxmlformats.org/officeDocument/2006/relationships/slide" Target="slides/slide178.xml"/><Relationship Id="rId266" Type="http://schemas.openxmlformats.org/officeDocument/2006/relationships/slide" Target="slides/slide199.xml"/><Relationship Id="rId287" Type="http://schemas.openxmlformats.org/officeDocument/2006/relationships/slide" Target="slides/slide220.xml"/><Relationship Id="rId30" Type="http://schemas.openxmlformats.org/officeDocument/2006/relationships/slideMaster" Target="slideMasters/slideMaster30.xml"/><Relationship Id="rId105" Type="http://schemas.openxmlformats.org/officeDocument/2006/relationships/slide" Target="slides/slide38.xml"/><Relationship Id="rId126" Type="http://schemas.openxmlformats.org/officeDocument/2006/relationships/slide" Target="slides/slide59.xml"/><Relationship Id="rId147" Type="http://schemas.openxmlformats.org/officeDocument/2006/relationships/slide" Target="slides/slide80.xml"/><Relationship Id="rId168" Type="http://schemas.openxmlformats.org/officeDocument/2006/relationships/slide" Target="slides/slide101.xml"/><Relationship Id="rId312" Type="http://schemas.openxmlformats.org/officeDocument/2006/relationships/slide" Target="slides/slide245.xml"/><Relationship Id="rId333" Type="http://schemas.openxmlformats.org/officeDocument/2006/relationships/slide" Target="slides/slide266.xml"/><Relationship Id="rId354" Type="http://schemas.openxmlformats.org/officeDocument/2006/relationships/slide" Target="slides/slide287.xml"/><Relationship Id="rId51" Type="http://schemas.openxmlformats.org/officeDocument/2006/relationships/slideMaster" Target="slideMasters/slideMaster51.xml"/><Relationship Id="rId72" Type="http://schemas.openxmlformats.org/officeDocument/2006/relationships/slide" Target="slides/slide5.xml"/><Relationship Id="rId93" Type="http://schemas.openxmlformats.org/officeDocument/2006/relationships/slide" Target="slides/slide26.xml"/><Relationship Id="rId189" Type="http://schemas.openxmlformats.org/officeDocument/2006/relationships/slide" Target="slides/slide122.xml"/><Relationship Id="rId3" Type="http://schemas.openxmlformats.org/officeDocument/2006/relationships/slideMaster" Target="slideMasters/slideMaster3.xml"/><Relationship Id="rId214" Type="http://schemas.openxmlformats.org/officeDocument/2006/relationships/slide" Target="slides/slide147.xml"/><Relationship Id="rId235" Type="http://schemas.openxmlformats.org/officeDocument/2006/relationships/slide" Target="slides/slide168.xml"/><Relationship Id="rId256" Type="http://schemas.openxmlformats.org/officeDocument/2006/relationships/slide" Target="slides/slide189.xml"/><Relationship Id="rId277" Type="http://schemas.openxmlformats.org/officeDocument/2006/relationships/slide" Target="slides/slide210.xml"/><Relationship Id="rId298" Type="http://schemas.openxmlformats.org/officeDocument/2006/relationships/slide" Target="slides/slide231.xml"/><Relationship Id="rId116" Type="http://schemas.openxmlformats.org/officeDocument/2006/relationships/slide" Target="slides/slide49.xml"/><Relationship Id="rId137" Type="http://schemas.openxmlformats.org/officeDocument/2006/relationships/slide" Target="slides/slide70.xml"/><Relationship Id="rId158" Type="http://schemas.openxmlformats.org/officeDocument/2006/relationships/slide" Target="slides/slide91.xml"/><Relationship Id="rId302" Type="http://schemas.openxmlformats.org/officeDocument/2006/relationships/slide" Target="slides/slide235.xml"/><Relationship Id="rId323" Type="http://schemas.openxmlformats.org/officeDocument/2006/relationships/slide" Target="slides/slide256.xml"/><Relationship Id="rId344" Type="http://schemas.openxmlformats.org/officeDocument/2006/relationships/slide" Target="slides/slide27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6.xml"/><Relationship Id="rId179" Type="http://schemas.openxmlformats.org/officeDocument/2006/relationships/slide" Target="slides/slide112.xml"/><Relationship Id="rId365" Type="http://schemas.openxmlformats.org/officeDocument/2006/relationships/theme" Target="theme/theme1.xml"/><Relationship Id="rId190" Type="http://schemas.openxmlformats.org/officeDocument/2006/relationships/slide" Target="slides/slide123.xml"/><Relationship Id="rId204" Type="http://schemas.openxmlformats.org/officeDocument/2006/relationships/slide" Target="slides/slide137.xml"/><Relationship Id="rId225" Type="http://schemas.openxmlformats.org/officeDocument/2006/relationships/slide" Target="slides/slide158.xml"/><Relationship Id="rId246" Type="http://schemas.openxmlformats.org/officeDocument/2006/relationships/slide" Target="slides/slide179.xml"/><Relationship Id="rId267" Type="http://schemas.openxmlformats.org/officeDocument/2006/relationships/slide" Target="slides/slide200.xml"/><Relationship Id="rId288" Type="http://schemas.openxmlformats.org/officeDocument/2006/relationships/slide" Target="slides/slide221.xml"/><Relationship Id="rId106" Type="http://schemas.openxmlformats.org/officeDocument/2006/relationships/slide" Target="slides/slide39.xml"/><Relationship Id="rId127" Type="http://schemas.openxmlformats.org/officeDocument/2006/relationships/slide" Target="slides/slide60.xml"/><Relationship Id="rId313" Type="http://schemas.openxmlformats.org/officeDocument/2006/relationships/slide" Target="slides/slide24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6.xml"/><Relationship Id="rId94" Type="http://schemas.openxmlformats.org/officeDocument/2006/relationships/slide" Target="slides/slide27.xml"/><Relationship Id="rId148" Type="http://schemas.openxmlformats.org/officeDocument/2006/relationships/slide" Target="slides/slide81.xml"/><Relationship Id="rId169" Type="http://schemas.openxmlformats.org/officeDocument/2006/relationships/slide" Target="slides/slide102.xml"/><Relationship Id="rId334" Type="http://schemas.openxmlformats.org/officeDocument/2006/relationships/slide" Target="slides/slide267.xml"/><Relationship Id="rId355" Type="http://schemas.openxmlformats.org/officeDocument/2006/relationships/slide" Target="slides/slide288.xml"/><Relationship Id="rId4" Type="http://schemas.openxmlformats.org/officeDocument/2006/relationships/slideMaster" Target="slideMasters/slideMaster4.xml"/><Relationship Id="rId180" Type="http://schemas.openxmlformats.org/officeDocument/2006/relationships/slide" Target="slides/slide113.xml"/><Relationship Id="rId215" Type="http://schemas.openxmlformats.org/officeDocument/2006/relationships/slide" Target="slides/slide148.xml"/><Relationship Id="rId236" Type="http://schemas.openxmlformats.org/officeDocument/2006/relationships/slide" Target="slides/slide169.xml"/><Relationship Id="rId257" Type="http://schemas.openxmlformats.org/officeDocument/2006/relationships/slide" Target="slides/slide190.xml"/><Relationship Id="rId278" Type="http://schemas.openxmlformats.org/officeDocument/2006/relationships/slide" Target="slides/slide211.xml"/><Relationship Id="rId303" Type="http://schemas.openxmlformats.org/officeDocument/2006/relationships/slide" Target="slides/slide236.xml"/><Relationship Id="rId42" Type="http://schemas.openxmlformats.org/officeDocument/2006/relationships/slideMaster" Target="slideMasters/slideMaster42.xml"/><Relationship Id="rId84" Type="http://schemas.openxmlformats.org/officeDocument/2006/relationships/slide" Target="slides/slide17.xml"/><Relationship Id="rId138" Type="http://schemas.openxmlformats.org/officeDocument/2006/relationships/slide" Target="slides/slide71.xml"/><Relationship Id="rId345" Type="http://schemas.openxmlformats.org/officeDocument/2006/relationships/slide" Target="slides/slide278.xml"/><Relationship Id="rId191" Type="http://schemas.openxmlformats.org/officeDocument/2006/relationships/slide" Target="slides/slide124.xml"/><Relationship Id="rId205" Type="http://schemas.openxmlformats.org/officeDocument/2006/relationships/slide" Target="slides/slide138.xml"/><Relationship Id="rId247" Type="http://schemas.openxmlformats.org/officeDocument/2006/relationships/slide" Target="slides/slide180.xml"/><Relationship Id="rId107" Type="http://schemas.openxmlformats.org/officeDocument/2006/relationships/slide" Target="slides/slide40.xml"/><Relationship Id="rId289" Type="http://schemas.openxmlformats.org/officeDocument/2006/relationships/slide" Target="slides/slide22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2.xml"/><Relationship Id="rId314" Type="http://schemas.openxmlformats.org/officeDocument/2006/relationships/slide" Target="slides/slide247.xml"/><Relationship Id="rId356" Type="http://schemas.openxmlformats.org/officeDocument/2006/relationships/slide" Target="slides/slide289.xml"/><Relationship Id="rId95" Type="http://schemas.openxmlformats.org/officeDocument/2006/relationships/slide" Target="slides/slide28.xml"/><Relationship Id="rId160" Type="http://schemas.openxmlformats.org/officeDocument/2006/relationships/slide" Target="slides/slide93.xml"/><Relationship Id="rId216" Type="http://schemas.openxmlformats.org/officeDocument/2006/relationships/slide" Target="slides/slide149.xml"/><Relationship Id="rId258" Type="http://schemas.openxmlformats.org/officeDocument/2006/relationships/slide" Target="slides/slide191.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1.xml"/><Relationship Id="rId325" Type="http://schemas.openxmlformats.org/officeDocument/2006/relationships/slide" Target="slides/slide258.xml"/><Relationship Id="rId171" Type="http://schemas.openxmlformats.org/officeDocument/2006/relationships/slide" Target="slides/slide104.xml"/><Relationship Id="rId227" Type="http://schemas.openxmlformats.org/officeDocument/2006/relationships/slide" Target="slides/slide160.xml"/><Relationship Id="rId269" Type="http://schemas.openxmlformats.org/officeDocument/2006/relationships/slide" Target="slides/slide202.xml"/><Relationship Id="rId33" Type="http://schemas.openxmlformats.org/officeDocument/2006/relationships/slideMaster" Target="slideMasters/slideMaster33.xml"/><Relationship Id="rId129" Type="http://schemas.openxmlformats.org/officeDocument/2006/relationships/slide" Target="slides/slide62.xml"/><Relationship Id="rId280" Type="http://schemas.openxmlformats.org/officeDocument/2006/relationships/slide" Target="slides/slide213.xml"/><Relationship Id="rId336" Type="http://schemas.openxmlformats.org/officeDocument/2006/relationships/slide" Target="slides/slide269.xml"/><Relationship Id="rId75" Type="http://schemas.openxmlformats.org/officeDocument/2006/relationships/slide" Target="slides/slide8.xml"/><Relationship Id="rId140" Type="http://schemas.openxmlformats.org/officeDocument/2006/relationships/slide" Target="slides/slide73.xml"/><Relationship Id="rId182" Type="http://schemas.openxmlformats.org/officeDocument/2006/relationships/slide" Target="slides/slide115.xml"/><Relationship Id="rId6" Type="http://schemas.openxmlformats.org/officeDocument/2006/relationships/slideMaster" Target="slideMasters/slideMaster6.xml"/><Relationship Id="rId238" Type="http://schemas.openxmlformats.org/officeDocument/2006/relationships/slide" Target="slides/slide171.xml"/><Relationship Id="rId291" Type="http://schemas.openxmlformats.org/officeDocument/2006/relationships/slide" Target="slides/slide224.xml"/><Relationship Id="rId305" Type="http://schemas.openxmlformats.org/officeDocument/2006/relationships/slide" Target="slides/slide238.xml"/><Relationship Id="rId347" Type="http://schemas.openxmlformats.org/officeDocument/2006/relationships/slide" Target="slides/slide280.xml"/><Relationship Id="rId44" Type="http://schemas.openxmlformats.org/officeDocument/2006/relationships/slideMaster" Target="slideMasters/slideMaster44.xml"/><Relationship Id="rId86" Type="http://schemas.openxmlformats.org/officeDocument/2006/relationships/slide" Target="slides/slide19.xml"/><Relationship Id="rId151" Type="http://schemas.openxmlformats.org/officeDocument/2006/relationships/slide" Target="slides/slide84.xml"/><Relationship Id="rId193" Type="http://schemas.openxmlformats.org/officeDocument/2006/relationships/slide" Target="slides/slide126.xml"/><Relationship Id="rId207" Type="http://schemas.openxmlformats.org/officeDocument/2006/relationships/slide" Target="slides/slide140.xml"/><Relationship Id="rId249" Type="http://schemas.openxmlformats.org/officeDocument/2006/relationships/slide" Target="slides/slide182.xml"/><Relationship Id="rId13" Type="http://schemas.openxmlformats.org/officeDocument/2006/relationships/slideMaster" Target="slideMasters/slideMaster13.xml"/><Relationship Id="rId109" Type="http://schemas.openxmlformats.org/officeDocument/2006/relationships/slide" Target="slides/slide42.xml"/><Relationship Id="rId260" Type="http://schemas.openxmlformats.org/officeDocument/2006/relationships/slide" Target="slides/slide193.xml"/><Relationship Id="rId316" Type="http://schemas.openxmlformats.org/officeDocument/2006/relationships/slide" Target="slides/slide249.xml"/><Relationship Id="rId55" Type="http://schemas.openxmlformats.org/officeDocument/2006/relationships/slideMaster" Target="slideMasters/slideMaster55.xml"/><Relationship Id="rId97" Type="http://schemas.openxmlformats.org/officeDocument/2006/relationships/slide" Target="slides/slide30.xml"/><Relationship Id="rId120" Type="http://schemas.openxmlformats.org/officeDocument/2006/relationships/slide" Target="slides/slide53.xml"/><Relationship Id="rId358" Type="http://schemas.openxmlformats.org/officeDocument/2006/relationships/slide" Target="slides/slide291.xml"/><Relationship Id="rId162" Type="http://schemas.openxmlformats.org/officeDocument/2006/relationships/slide" Target="slides/slide95.xml"/><Relationship Id="rId218" Type="http://schemas.openxmlformats.org/officeDocument/2006/relationships/slide" Target="slides/slide151.xml"/><Relationship Id="rId271" Type="http://schemas.openxmlformats.org/officeDocument/2006/relationships/slide" Target="slides/slide204.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64.xml"/><Relationship Id="rId327" Type="http://schemas.openxmlformats.org/officeDocument/2006/relationships/slide" Target="slides/slide260.xml"/><Relationship Id="rId173" Type="http://schemas.openxmlformats.org/officeDocument/2006/relationships/slide" Target="slides/slide106.xml"/><Relationship Id="rId229" Type="http://schemas.openxmlformats.org/officeDocument/2006/relationships/slide" Target="slides/slide162.xml"/><Relationship Id="rId240" Type="http://schemas.openxmlformats.org/officeDocument/2006/relationships/slide" Target="slides/slide173.xml"/><Relationship Id="rId35" Type="http://schemas.openxmlformats.org/officeDocument/2006/relationships/slideMaster" Target="slideMasters/slideMaster35.xml"/><Relationship Id="rId77" Type="http://schemas.openxmlformats.org/officeDocument/2006/relationships/slide" Target="slides/slide10.xml"/><Relationship Id="rId100" Type="http://schemas.openxmlformats.org/officeDocument/2006/relationships/slide" Target="slides/slide33.xml"/><Relationship Id="rId282" Type="http://schemas.openxmlformats.org/officeDocument/2006/relationships/slide" Target="slides/slide215.xml"/><Relationship Id="rId338" Type="http://schemas.openxmlformats.org/officeDocument/2006/relationships/slide" Target="slides/slide271.xml"/><Relationship Id="rId8" Type="http://schemas.openxmlformats.org/officeDocument/2006/relationships/slideMaster" Target="slideMasters/slideMaster8.xml"/><Relationship Id="rId142" Type="http://schemas.openxmlformats.org/officeDocument/2006/relationships/slide" Target="slides/slide75.xml"/><Relationship Id="rId184" Type="http://schemas.openxmlformats.org/officeDocument/2006/relationships/slide" Target="slides/slide117.xml"/><Relationship Id="rId251" Type="http://schemas.openxmlformats.org/officeDocument/2006/relationships/slide" Target="slides/slide184.xml"/><Relationship Id="rId46" Type="http://schemas.openxmlformats.org/officeDocument/2006/relationships/slideMaster" Target="slideMasters/slideMaster46.xml"/><Relationship Id="rId293" Type="http://schemas.openxmlformats.org/officeDocument/2006/relationships/slide" Target="slides/slide226.xml"/><Relationship Id="rId307" Type="http://schemas.openxmlformats.org/officeDocument/2006/relationships/slide" Target="slides/slide240.xml"/><Relationship Id="rId349" Type="http://schemas.openxmlformats.org/officeDocument/2006/relationships/slide" Target="slides/slide282.xml"/><Relationship Id="rId88" Type="http://schemas.openxmlformats.org/officeDocument/2006/relationships/slide" Target="slides/slide21.xml"/><Relationship Id="rId111" Type="http://schemas.openxmlformats.org/officeDocument/2006/relationships/slide" Target="slides/slide44.xml"/><Relationship Id="rId153" Type="http://schemas.openxmlformats.org/officeDocument/2006/relationships/slide" Target="slides/slide86.xml"/><Relationship Id="rId195" Type="http://schemas.openxmlformats.org/officeDocument/2006/relationships/slide" Target="slides/slide128.xml"/><Relationship Id="rId209" Type="http://schemas.openxmlformats.org/officeDocument/2006/relationships/slide" Target="slides/slide142.xml"/><Relationship Id="rId360"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10-11T17:29:47.141" idx="2">
    <p:pos x="5754" y="63"/>
    <p:text>Why is this orange in the previous slide but red here?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4/29/22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4/29/22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8533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04891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385812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99759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71404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976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7840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9001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5246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059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7985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1372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42671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present the characterization</a:t>
            </a:r>
            <a:r>
              <a:rPr lang="en-US" baseline="0" dirty="0"/>
              <a:t> results, one-by-one.</a:t>
            </a:r>
          </a:p>
          <a:p>
            <a:endParaRPr lang="en-US" baseline="0" dirty="0"/>
          </a:p>
          <a:p>
            <a:r>
              <a:rPr lang="en-US" baseline="0" dirty="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7369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a:t>
            </a:r>
            <a:r>
              <a:rPr lang="en-US" dirty="0"/>
              <a:t> row-address difference</a:t>
            </a:r>
            <a:r>
              <a:rPr lang="en-US" baseline="0" dirty="0"/>
              <a:t> between an aggressor and its victims. And the y-axis is the number of victim-aggressor pairs that correspond to the row-address difference. For all three modules, we see strong peaks at plus/minus 1. This implies that aggressors and victims have consecutive row-addresses, in other words, they are adjacent.</a:t>
            </a:r>
          </a:p>
          <a:p>
            <a:endParaRPr lang="en-US" baseline="0" dirty="0"/>
          </a:p>
          <a:p>
            <a:r>
              <a:rPr lang="en-US" baseline="0" dirty="0"/>
              <a:t>However, the figure also shows some victims that are not adjacent to the aggressor. We believe this could be caused by two reasons. First, depending on the mapping, two rows that are physically adjacent within the DRAM chip may not have consecutive row-addresses. Second, fault rows are often re-mapped to spare rows that may reside on a different portion of the DRAM chip.</a:t>
            </a:r>
          </a:p>
          <a:p>
            <a:endParaRPr lang="en-US" baseline="0" dirty="0"/>
          </a:p>
          <a:p>
            <a:r>
              <a:rPr lang="en-US" baseline="0" dirty="0"/>
              <a:t>Nevertheless, we conclude that the vast majority of aggressors &amp; victims are adjacent.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32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a:p>
          <a:p>
            <a:r>
              <a:rPr lang="en-US" baseline="0" dirty="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576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a:t>
            </a:r>
            <a:r>
              <a:rPr lang="en-US" baseline="0" dirty="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a:p>
          <a:p>
            <a:r>
              <a:rPr lang="en-US" baseline="0" dirty="0"/>
              <a:t>From this, we conclude that more frequent accesses induce fewer errors.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628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modules with four different data-patterns:</a:t>
            </a:r>
            <a:r>
              <a:rPr lang="en-US" baseline="0" dirty="0"/>
              <a:t> Solid, inverse Solid, </a:t>
            </a:r>
            <a:r>
              <a:rPr lang="en-US" baseline="0" dirty="0" err="1"/>
              <a:t>RowStripe</a:t>
            </a:r>
            <a:r>
              <a:rPr lang="en-US" baseline="0" dirty="0"/>
              <a:t>, and inverse </a:t>
            </a:r>
            <a:r>
              <a:rPr lang="en-US" baseline="0" dirty="0" err="1"/>
              <a:t>RowStripe</a:t>
            </a:r>
            <a:r>
              <a:rPr lang="en-US" baseline="0" dirty="0"/>
              <a:t>. Solid and inverse Solid give us full coverage since each cell is tested with both 1s and 0s. And the same applies to </a:t>
            </a:r>
            <a:r>
              <a:rPr lang="en-US" baseline="0" dirty="0" err="1"/>
              <a:t>RowStripe</a:t>
            </a:r>
            <a:r>
              <a:rPr lang="en-US" baseline="0" dirty="0"/>
              <a:t> and its inverse.</a:t>
            </a:r>
          </a:p>
          <a:p>
            <a:endParaRPr lang="en-US" baseline="0" dirty="0"/>
          </a:p>
          <a:p>
            <a:r>
              <a:rPr lang="en-US" baseline="0" dirty="0"/>
              <a:t>However, we found that the </a:t>
            </a:r>
            <a:r>
              <a:rPr lang="en-US" baseline="0" dirty="0" err="1"/>
              <a:t>rowstripe</a:t>
            </a:r>
            <a:r>
              <a:rPr lang="en-US" baseline="0" dirty="0"/>
              <a:t> pattern had 10 times as more errors than the solid pattern. We also tested many other data-patterns, including random, but found </a:t>
            </a:r>
            <a:r>
              <a:rPr lang="en-US" baseline="0" dirty="0" err="1"/>
              <a:t>RowStripe</a:t>
            </a:r>
            <a:r>
              <a:rPr lang="en-US" baseline="0" dirty="0"/>
              <a:t> to induce the most errors.</a:t>
            </a:r>
          </a:p>
          <a:p>
            <a:endParaRPr lang="en-US" baseline="0" dirty="0"/>
          </a:p>
          <a:p>
            <a:r>
              <a:rPr lang="en-US" baseline="0" dirty="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91816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a:t>
            </a:r>
            <a:r>
              <a:rPr lang="en-US" baseline="0" dirty="0"/>
              <a:t> we show that victim cells are not weak cells, which are cells that are inherently leaky. According to our experiments, we saw almost no overlap between them.</a:t>
            </a:r>
          </a:p>
          <a:p>
            <a:endParaRPr lang="en-US" baseline="0" dirty="0"/>
          </a:p>
          <a:p>
            <a:r>
              <a:rPr lang="en-US" baseline="0" dirty="0"/>
              <a:t>Second, we show that errors are not strongly affected by temperature. In all of the tests so far, we set the temperature to 50 degrees Celsius. But even when we changed the temperature by 20 degrees, the number of errors changed by less than 15 percent.</a:t>
            </a:r>
          </a:p>
          <a:p>
            <a:endParaRPr lang="en-US" baseline="0" dirty="0"/>
          </a:p>
          <a:p>
            <a:r>
              <a:rPr lang="en-US" baseline="0" dirty="0"/>
              <a:t>Third, we show that errors are repeatable. Across ten iterations of testing, more than 70% of victim cells had errors in every iteration.</a:t>
            </a:r>
          </a:p>
          <a:p>
            <a:r>
              <a:rPr lang="en-US" baseline="0" dirty="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3527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7580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510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2190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946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046916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09523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6506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1217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8326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40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4451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041131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565418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0587219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To this end, 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720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Using U-TRR, [CLICK] we analyze 45 DDR4 modules from three major DRAM vendors. [CLICK] Based on the understanding we develop from our analysis, we craft new RowHammer access patterns that circumvent the TRR mechanisms implemented today.</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7016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we find that all 45 modules we test are vulnerable to our new RowHammer access patterns</a:t>
            </a:r>
          </a:p>
          <a:p>
            <a:r>
              <a:rPr lang="en-US" dirty="0"/>
              <a:t>[CLICK] almost all rows in a DRAM bank experience at least one RowHammer bit flip</a:t>
            </a:r>
          </a:p>
          <a:p>
            <a:r>
              <a:rPr lang="en-US" dirty="0"/>
              <a:t>[CLICK] a single 8-byte </a:t>
            </a:r>
            <a:r>
              <a:rPr lang="en-US" dirty="0" err="1"/>
              <a:t>dataword</a:t>
            </a:r>
            <a:r>
              <a:rPr lang="en-US" dirty="0"/>
              <a:t> experiences up to 7 Rowhammer bit flips, making ECC ineffective against our RowHammer access patterns.</a:t>
            </a:r>
            <a:endParaRPr lang="en-CH" dirty="0"/>
          </a:p>
          <a:p>
            <a:r>
              <a:rPr lang="en-US" dirty="0"/>
              <a:t>[CLICK] </a:t>
            </a:r>
            <a:r>
              <a:rPr lang="en-US" sz="1200" b="0" i="0" kern="1200" dirty="0">
                <a:solidFill>
                  <a:schemeClr val="tx1"/>
                </a:solidFill>
                <a:effectLst/>
                <a:latin typeface="+mn-lt"/>
                <a:ea typeface="+mn-ea"/>
                <a:cs typeface="+mn-cs"/>
              </a:rPr>
              <a:t>Our paper has detailed descriptions and analyses of each of the 45 modules and we encourage you to read it and attend our full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69464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73376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97135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44978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095944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Our goal in this work is to </a:t>
            </a:r>
            <a:r>
              <a:rPr lang="en-US" sz="2400"/>
              <a:t>Provide </a:t>
            </a:r>
            <a:r>
              <a:rPr lang="en-US" sz="2400" b="1">
                <a:solidFill>
                  <a:srgbClr val="8B278C"/>
                </a:solidFill>
              </a:rPr>
              <a:t>insights into three fundamental properties </a:t>
            </a:r>
            <a:r>
              <a:rPr lang="en-US" sz="2400"/>
              <a:t>of RowHammer</a:t>
            </a:r>
            <a:r>
              <a:rPr lang="en-US" sz="2400" b="1">
                <a:solidFill>
                  <a:srgbClr val="8B278C"/>
                </a:solidFill>
              </a:rPr>
              <a:t>:</a:t>
            </a:r>
            <a:endParaRPr lang="en-US" sz="2400" b="1">
              <a:solidFill>
                <a:srgbClr val="8B278C"/>
              </a:solidFill>
              <a:latin typeface="Cambria"/>
              <a:ea typeface="Cambria" panose="02040503050406030204" pitchFamily="18" charset="0"/>
            </a:endParaRPr>
          </a:p>
          <a:p>
            <a:pPr marL="0" lvl="0" indent="0">
              <a:buNone/>
            </a:pPr>
            <a:r>
              <a:rPr lang="en-US" sz="2400">
                <a:latin typeface="Cambria"/>
                <a:ea typeface="Cambria"/>
              </a:rPr>
              <a:t>Temperature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Aggressor row active time [CLICK]</a:t>
            </a:r>
            <a:endParaRPr lang="en-US" sz="2400">
              <a:latin typeface="Cambria" panose="02040503050406030204" pitchFamily="18" charset="0"/>
              <a:ea typeface="Cambria" panose="02040503050406030204" pitchFamily="18" charset="0"/>
            </a:endParaRPr>
          </a:p>
          <a:p>
            <a:pPr marL="0" lvl="0" indent="0">
              <a:buNone/>
            </a:pPr>
            <a:r>
              <a:rPr lang="en-US" sz="2400">
                <a:latin typeface="Cambria"/>
                <a:ea typeface="Cambria"/>
              </a:rPr>
              <a:t>Victim DRAM cell's physical location [CLICK]</a:t>
            </a:r>
          </a:p>
          <a:p>
            <a:pPr marL="0" lvl="0" indent="0">
              <a:buNone/>
            </a:pPr>
            <a:r>
              <a:rPr lang="en-US" sz="2400">
                <a:latin typeface="Cambria"/>
                <a:ea typeface="Cambria" panose="02040503050406030204" pitchFamily="18" charset="0"/>
              </a:rPr>
              <a:t>By doing so we aim enabling research to find effective and efficient attacks and defenses [CLICK]</a:t>
            </a:r>
            <a:endParaRPr lang="en-US" sz="2400">
              <a:latin typeface="Cambria" panose="02040503050406030204" pitchFamily="18" charset="0"/>
              <a:ea typeface="Cambria" panose="02040503050406030204" pitchFamily="18" charset="0"/>
            </a:endParaRP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8437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We use two FPGA-based experimental setups for DDR3 and DDR4 DRAM modules, both programmed with a modified version of </a:t>
            </a:r>
            <a:r>
              <a:rPr lang="en-US" b="0" err="1"/>
              <a:t>SoftMC</a:t>
            </a:r>
            <a:r>
              <a:rPr lang="en-US" b="0"/>
              <a:t> [CLICK]</a:t>
            </a:r>
            <a:endParaRPr lang="en-US"/>
          </a:p>
          <a:p>
            <a:r>
              <a:rPr lang="en-US"/>
              <a:t>We control the chip temperature using a pair of heaters [CLICK] connected to a temperature controller [CLICK]</a:t>
            </a:r>
          </a:p>
          <a:p>
            <a:r>
              <a:rPr lang="en-US"/>
              <a:t>These infrastructures provide fine-grained control over DRAM commands, timing parameters, and temperature [CLICK]</a:t>
            </a:r>
          </a:p>
          <a:p>
            <a:r>
              <a:rPr lang="en-US"/>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In our characterization, [CLICK] </a:t>
            </a:r>
          </a:p>
          <a:p>
            <a:r>
              <a:rPr lang="en-US" b="1">
                <a:cs typeface="Calibri"/>
              </a:rPr>
              <a:t>we test 272 real DRAM chips [CLICK] </a:t>
            </a:r>
          </a:p>
          <a:p>
            <a:r>
              <a:rPr lang="en-US" b="1">
                <a:cs typeface="Calibri"/>
              </a:rPr>
              <a:t>from four major manufacturers,  [CLICK] </a:t>
            </a:r>
          </a:p>
          <a:p>
            <a:r>
              <a:rPr lang="en-US" b="1">
                <a:cs typeface="Calibri"/>
              </a:rPr>
              <a:t>that implement DDR3 and DDR4 DRAM standards [CLICK] </a:t>
            </a:r>
          </a:p>
          <a:p>
            <a:r>
              <a:rPr lang="en-US" b="1">
                <a:cs typeface="Calibri"/>
              </a:rPr>
              <a:t>and with different densities, die revisions, and chip organizations[CLICK]  </a:t>
            </a:r>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34269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a:t>Denser DRAM chips are more vulnerable to RowHammer [CLICK]</a:t>
            </a:r>
          </a:p>
          <a:p>
            <a:r>
              <a:rPr lang="en-US" b="0" baseline="0"/>
              <a:t>And Understanding RowHammer is critical to find effective and efficient solutions. However, no rigorous study demonstrates how this vulnerability varies under different conditions [CLICK]</a:t>
            </a:r>
          </a:p>
          <a:p>
            <a:r>
              <a:rPr lang="en-US" b="0" baseline="0"/>
              <a:t>In this work, our goal is to provide insights into three fundamental properties of RowHammer that can be leveraged to design more effective and efficient attacks and defenses These three properties are  [CLICK]</a:t>
            </a:r>
          </a:p>
          <a:p>
            <a:r>
              <a:rPr lang="en-US" b="0" baseline="0"/>
              <a:t>DRAM chip temperature, [CLICK]</a:t>
            </a:r>
          </a:p>
          <a:p>
            <a:r>
              <a:rPr lang="en-US" b="0" baseline="0"/>
              <a:t>The time that an aggressor row stays active [CLICK]</a:t>
            </a:r>
          </a:p>
          <a:p>
            <a:r>
              <a:rPr lang="en-US" b="0" baseline="0"/>
              <a:t>and victim DRAM cell’s physical location [CLICK]</a:t>
            </a:r>
          </a:p>
          <a:p>
            <a:r>
              <a:rPr lang="en-US" b="0" baseline="0"/>
              <a:t>In this study, we test 272 real DRAM chips of DDR3 and DDR4 modules from four major manufacturers [CLICK]</a:t>
            </a:r>
          </a:p>
          <a:p>
            <a:r>
              <a:rPr lang="en-US" b="0" baseline="0"/>
              <a:t>Based on our analyses, we draw 6 key takeaway lessons from 16 novel observations. Among these, we highlight that [CLICK]</a:t>
            </a:r>
          </a:p>
          <a:p>
            <a:r>
              <a:rPr lang="en-US" b="0" baseline="0"/>
              <a:t>A RowHammer bit flip is more likely to occur [CLICK] </a:t>
            </a:r>
          </a:p>
          <a:p>
            <a:r>
              <a:rPr lang="en-US" b="0" baseline="0"/>
              <a:t>in a bounded range of temperature [CLICK]</a:t>
            </a:r>
          </a:p>
          <a:p>
            <a:r>
              <a:rPr lang="en-US" b="0" baseline="0"/>
              <a:t>if the aggressor row is active for longer time [CLICK] </a:t>
            </a:r>
          </a:p>
          <a:p>
            <a:r>
              <a:rPr lang="en-US" b="0" baseline="0"/>
              <a:t>And in certain physical regions of the DRAM module under attack [CLICK]</a:t>
            </a:r>
          </a:p>
          <a:p>
            <a:r>
              <a:rPr lang="en-US" b="0" baseline="0"/>
              <a:t>Based on our findings, we propose several improvements. We believe and hope that our novel observations will inspire and aid future work on crafting more effective attacks and designing more effective and efficient defense mechanisms [END]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622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third example, an attacker can leverage the effect of aggressor row active time [CLICK]</a:t>
            </a:r>
          </a:p>
          <a:p>
            <a:r>
              <a:rPr lang="en-US"/>
              <a:t>In this scenario, instead of activating aggressor rows as frequently as possible, [CLICK]</a:t>
            </a:r>
          </a:p>
          <a:p>
            <a:r>
              <a:rPr lang="en-US"/>
              <a:t>the attacker can keep the aggressor rows active for longer time [CLICK]</a:t>
            </a:r>
          </a:p>
          <a:p>
            <a:r>
              <a:rPr lang="en-US"/>
              <a:t>Based on our analyses, </a:t>
            </a:r>
            <a:r>
              <a:rPr lang="en-US" err="1"/>
              <a:t>HCfirst</a:t>
            </a:r>
            <a:r>
              <a:rPr lang="en-US"/>
              <a:t> reduces by 36% on average with the proposed access pattern</a:t>
            </a:r>
          </a:p>
          <a:p>
            <a:r>
              <a:rPr lang="en-US"/>
              <a:t>With this reduction, an attacker can bypass RowHammer defenses that do not account for this reduction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876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In this analysis, we investigate how the RowHammer vulnerability varies based on a victim DRAM cell's physical location</a:t>
            </a:r>
          </a:p>
          <a:p>
            <a:r>
              <a:rPr lang="en-US" b="0"/>
              <a:t>We have two key takeaways from this analysis. [CLICK]</a:t>
            </a:r>
          </a:p>
          <a:p>
            <a:r>
              <a:rPr lang="en-US" b="0"/>
              <a:t>First, The RowHammer vulnerability significantly varies across DRAM rows and columns due to both design induced and manufacturing process induced variation [CLICK]</a:t>
            </a:r>
          </a:p>
          <a:p>
            <a:r>
              <a:rPr lang="en-US" b="0"/>
              <a:t>Second, the distribution of </a:t>
            </a:r>
            <a:r>
              <a:rPr lang="en-US" b="0" err="1"/>
              <a:t>HCfirst</a:t>
            </a:r>
            <a:r>
              <a:rPr lang="en-US" b="0"/>
              <a:t> exhibits </a:t>
            </a:r>
          </a:p>
          <a:p>
            <a:r>
              <a:rPr lang="en-US" b="0"/>
              <a:t>- a diverse set of values within a subarray</a:t>
            </a:r>
          </a:p>
          <a:p>
            <a:r>
              <a:rPr lang="en-US" b="0"/>
              <a:t>- But similar values across subarrays within a DRAM module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0043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do this analysis, we first investigate how </a:t>
            </a:r>
            <a:r>
              <a:rPr lang="en-US" err="1"/>
              <a:t>Hcfirst</a:t>
            </a:r>
            <a:r>
              <a:rPr lang="en-US"/>
              <a:t>, [CLICK] </a:t>
            </a:r>
          </a:p>
          <a:p>
            <a:r>
              <a:rPr lang="en-US"/>
              <a:t>the minimum activation count to observe bit flips, varies [CLICK]</a:t>
            </a:r>
          </a:p>
          <a:p>
            <a:r>
              <a:rPr lang="en-US"/>
              <a:t>across different DRAM rows sorted by reducing </a:t>
            </a:r>
            <a:r>
              <a:rPr lang="en-US" err="1"/>
              <a:t>Hcfirst</a:t>
            </a:r>
            <a:r>
              <a:rPr lang="en-US"/>
              <a:t> value on the x-axis.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Each curve in this plot represents a different DRAM module [CLICK] </a:t>
            </a:r>
          </a:p>
          <a:p>
            <a:r>
              <a:rPr lang="en-US"/>
              <a:t>We observe that </a:t>
            </a:r>
            <a:r>
              <a:rPr lang="en-US" err="1"/>
              <a:t>Hcfirst</a:t>
            </a:r>
            <a:r>
              <a:rPr lang="en-US"/>
              <a:t> values and thus the RowHammer vulnerability significantly varies across DRAM rows, as we highlight [CLICK]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9507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significant variation can be observed on modules from all four manufacturers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3122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Zooming into the most vulnerable DRAM rows, [CLICK] </a:t>
            </a:r>
          </a:p>
          <a:p>
            <a:r>
              <a:rPr lang="en-US"/>
              <a:t>We observe that the most vulnerable 10% of the rows experience bit flips at activation counts about half the </a:t>
            </a:r>
            <a:r>
              <a:rPr lang="en-US" err="1"/>
              <a:t>Hcfirst</a:t>
            </a:r>
            <a:r>
              <a:rPr lang="en-US"/>
              <a:t> of the other rows [CLICK]</a:t>
            </a:r>
          </a:p>
          <a:p>
            <a:r>
              <a:rPr lang="en-US"/>
              <a:t>Therefore, we conclude that a small fraction of DRAM rows are significantly more vulnerable to RowHammer than the vast majority of the rows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1839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investigate how the RowHammer vulnerability varies across columns, we generate a heatmap plot of [CLICK]</a:t>
            </a:r>
          </a:p>
          <a:p>
            <a:r>
              <a:rPr lang="en-US"/>
              <a:t>bit error rates [CLICK]</a:t>
            </a:r>
          </a:p>
          <a:p>
            <a:r>
              <a:rPr lang="en-US"/>
              <a:t>across columns [CLICK] </a:t>
            </a:r>
          </a:p>
          <a:p>
            <a:r>
              <a:rPr lang="en-US"/>
              <a:t>and chips [CLICK]</a:t>
            </a:r>
          </a:p>
          <a:p>
            <a:r>
              <a:rPr lang="en-US"/>
              <a:t>We observe that bit errors concentrate on certain DRAM columns more than others, implying that certain columns are significantly more vulnerable to RowHammer than other columns [CLICK]</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16752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will also explain two improvements for defense mechanisms in this slide, but you can find more in the paper [CLICK]</a:t>
            </a:r>
          </a:p>
          <a:p>
            <a:r>
              <a:rPr lang="en-US"/>
              <a:t>The first improvement leverages the variation across rows [CLICK]</a:t>
            </a:r>
          </a:p>
          <a:p>
            <a:r>
              <a:rPr lang="en-US"/>
              <a:t>We observe that 90% of the rows do not experience bit flips until the activation count reaches the double </a:t>
            </a:r>
            <a:r>
              <a:rPr lang="en-US" err="1"/>
              <a:t>Hcfirst</a:t>
            </a:r>
            <a:r>
              <a:rPr lang="en-US"/>
              <a:t> of the 10% of the rows.[CLICK]</a:t>
            </a:r>
          </a:p>
          <a:p>
            <a:endParaRPr lang="en-US"/>
          </a:p>
          <a:p>
            <a:r>
              <a:rPr lang="en-US"/>
              <a:t>Therefore, we can reduce the aggressiveness of defense mechanisms for 90% of the rows, which can reduce the area overheads of state-of-the-art defense mechanisms: [CLICK] BlockHammer and [CLICK] Graphene, by 33 and 80%, respectively [CLICK]</a:t>
            </a:r>
          </a:p>
          <a:p>
            <a:endParaRPr lang="en-US"/>
          </a:p>
          <a:p>
            <a:r>
              <a:rPr lang="en-US"/>
              <a:t>The second example leverages the variation in RowHammer vulnerability with temperature [CLICK]</a:t>
            </a:r>
          </a:p>
          <a:p>
            <a:r>
              <a:rPr lang="en-US"/>
              <a:t>We show that DRAM cells experience bit flips in bounded temperature ranges [CLICK]</a:t>
            </a:r>
          </a:p>
          <a:p>
            <a:r>
              <a:rPr lang="en-US"/>
              <a:t>To avoid bit flips, A DRAM row can be disabled when its cells are vulnerable to RowHammer at the current operating temperature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684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337822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769807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Unfortunately, existing mechanisms face two key challenges. </a:t>
            </a:r>
          </a:p>
          <a:p>
            <a:r>
              <a:rPr lang="en-US" dirty="0"/>
              <a:t>[CLICK] Let's begin with the scalability challenge.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437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address these two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GOAL in this paper is to prevent </a:t>
            </a:r>
            <a:r>
              <a:rPr lang="en-US" sz="1200" b="0" dirty="0"/>
              <a:t>RowHammer </a:t>
            </a:r>
            <a:r>
              <a:rPr lang="en-US" sz="1200" b="1" dirty="0">
                <a:solidFill>
                  <a:srgbClr val="00B050"/>
                </a:solidFill>
              </a:rPr>
              <a:t>efficiently</a:t>
            </a:r>
            <a:r>
              <a:rPr lang="en-US" sz="1200" b="0" dirty="0"/>
              <a:t> and </a:t>
            </a:r>
            <a:r>
              <a:rPr lang="en-US" sz="1200" b="1" dirty="0">
                <a:solidFill>
                  <a:srgbClr val="00B050"/>
                </a:solidFill>
              </a:rPr>
              <a:t>scalably</a:t>
            </a:r>
            <a:r>
              <a:rPr lang="en-US" sz="1200" b="0" dirty="0"/>
              <a:t> </a:t>
            </a:r>
            <a:r>
              <a:rPr lang="en-US" sz="1200" b="1" i="1" u="sng" dirty="0"/>
              <a:t>without</a:t>
            </a:r>
            <a:r>
              <a:rPr lang="en-US" sz="1200" b="0" u="sng" dirty="0"/>
              <a:t> </a:t>
            </a:r>
            <a:r>
              <a:rPr lang="en-US" sz="1200" b="1" u="sng" dirty="0"/>
              <a:t>knowledge</a:t>
            </a:r>
            <a:r>
              <a:rPr lang="en-US" sz="1200" b="0" u="sng" dirty="0"/>
              <a:t> of or </a:t>
            </a:r>
            <a:r>
              <a:rPr lang="en-US" sz="1200" b="1" u="sng" dirty="0"/>
              <a:t>modification</a:t>
            </a:r>
            <a:r>
              <a:rPr lang="en-US" sz="1200" b="0" u="sng" dirty="0"/>
              <a:t> to</a:t>
            </a:r>
            <a:r>
              <a:rPr lang="en-US" sz="1200" b="0" dirty="0"/>
              <a:t> DRAM internals.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764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BlockHammer's key idea is to selectively throttle memory accesses </a:t>
            </a:r>
          </a:p>
          <a:p>
            <a:r>
              <a:rPr lang="en-US" dirty="0"/>
              <a:t>that may cause RowHammer bit-flips.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7246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BlockHammer consists of two mechanisms </a:t>
            </a:r>
            <a:r>
              <a:rPr lang="en-US" b="1" dirty="0"/>
              <a:t>[CLICK] </a:t>
            </a:r>
            <a:r>
              <a:rPr lang="en-US" dirty="0" err="1"/>
              <a:t>RowBlocker</a:t>
            </a:r>
            <a:r>
              <a:rPr lang="en-US" dirty="0"/>
              <a:t> </a:t>
            </a:r>
            <a:r>
              <a:rPr lang="en-US" b="1" dirty="0"/>
              <a:t>[CLICK] </a:t>
            </a:r>
            <a:r>
              <a:rPr lang="en-US" dirty="0"/>
              <a:t>and </a:t>
            </a:r>
            <a:r>
              <a:rPr lang="en-US" dirty="0" err="1"/>
              <a:t>AttackThrottler</a:t>
            </a:r>
            <a:r>
              <a:rPr lang="en-US" dirty="0"/>
              <a:t>.</a:t>
            </a:r>
          </a:p>
          <a:p>
            <a:endParaRPr lang="en-US" dirty="0"/>
          </a:p>
          <a:p>
            <a:r>
              <a:rPr lang="en-US" dirty="0" err="1"/>
              <a:t>RowBlocker</a:t>
            </a:r>
            <a:r>
              <a:rPr lang="en-US" dirty="0"/>
              <a:t> </a:t>
            </a:r>
            <a:r>
              <a:rPr lang="en-US" b="1" dirty="0"/>
              <a:t>[CLICK] </a:t>
            </a:r>
            <a:r>
              <a:rPr lang="en-US" dirty="0"/>
              <a:t>tracks </a:t>
            </a:r>
            <a:r>
              <a:rPr lang="en-US" b="1" dirty="0"/>
              <a:t>ROW ACTIVATION RATES </a:t>
            </a:r>
            <a:r>
              <a:rPr lang="en-US" dirty="0"/>
              <a:t>using area-efficient Bloom filters </a:t>
            </a:r>
          </a:p>
          <a:p>
            <a:r>
              <a:rPr lang="en-US" b="1" dirty="0"/>
              <a:t>[CLICK] BLACKLISTS </a:t>
            </a:r>
            <a:r>
              <a:rPr lang="en-US" b="0" dirty="0"/>
              <a:t>rows that are activated at a high rate</a:t>
            </a:r>
          </a:p>
          <a:p>
            <a:r>
              <a:rPr lang="en-US" b="1" dirty="0"/>
              <a:t>[CLICK]</a:t>
            </a:r>
            <a:r>
              <a:rPr lang="en-US" b="0" dirty="0"/>
              <a:t> </a:t>
            </a:r>
            <a:r>
              <a:rPr lang="en-US" b="1" dirty="0"/>
              <a:t>THROTTLES </a:t>
            </a:r>
            <a:r>
              <a:rPr lang="en-US" b="0" dirty="0"/>
              <a:t>(or enforces a certain delay between) activations targeting a blacklisted row. </a:t>
            </a:r>
          </a:p>
          <a:p>
            <a:r>
              <a:rPr lang="en-US" b="1" dirty="0"/>
              <a:t>[CLICK] </a:t>
            </a:r>
            <a:r>
              <a:rPr lang="en-US" b="0" dirty="0"/>
              <a:t>By doing so, </a:t>
            </a:r>
            <a:r>
              <a:rPr lang="en-US" b="0" dirty="0" err="1"/>
              <a:t>RowBlocker</a:t>
            </a:r>
            <a:r>
              <a:rPr lang="en-US" b="0" dirty="0"/>
              <a:t> ensures that </a:t>
            </a:r>
            <a:r>
              <a:rPr lang="en-US" b="1" dirty="0"/>
              <a:t>NO ROW</a:t>
            </a:r>
            <a:r>
              <a:rPr lang="en-US" b="0" dirty="0"/>
              <a:t> can be activated at a high enough rate to induce RowHammer bit-flips. </a:t>
            </a:r>
          </a:p>
          <a:p>
            <a:r>
              <a:rPr lang="en-US" b="1" dirty="0"/>
              <a:t>[CLICK] </a:t>
            </a:r>
            <a:r>
              <a:rPr lang="en-US" b="0" dirty="0" err="1"/>
              <a:t>AttackThrottler</a:t>
            </a:r>
            <a:r>
              <a:rPr lang="en-US" b="0" dirty="0"/>
              <a:t> </a:t>
            </a:r>
            <a:r>
              <a:rPr lang="en-US" b="1" dirty="0"/>
              <a:t>IDENTIFIES</a:t>
            </a:r>
            <a:r>
              <a:rPr lang="en-US" b="0" dirty="0"/>
              <a:t> threads that try activating blacklisted rows. </a:t>
            </a:r>
          </a:p>
          <a:p>
            <a:r>
              <a:rPr lang="en-US" b="0" dirty="0"/>
              <a:t>[CLICK] and reduces their memory bandwidth consumption by throttling their memory requests.</a:t>
            </a:r>
          </a:p>
          <a:p>
            <a:r>
              <a:rPr lang="en-US" b="1" dirty="0"/>
              <a:t>[CLICK] </a:t>
            </a:r>
            <a:r>
              <a:rPr lang="en-US" b="0" dirty="0"/>
              <a:t>By doing so, </a:t>
            </a:r>
            <a:r>
              <a:rPr lang="en-US" b="0" dirty="0" err="1"/>
              <a:t>AttackThrottler</a:t>
            </a:r>
            <a:r>
              <a:rPr lang="en-US" b="0" dirty="0"/>
              <a:t> greatly reduces the performance degradation and energy wastage a RowHammer attack inflicts on a system.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0504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conduct a scalability study with worsening RowHammer vulnerability. </a:t>
            </a:r>
          </a:p>
          <a:p>
            <a:r>
              <a:rPr lang="en-US" dirty="0"/>
              <a:t>[CLICK] again for the cases where there is no RowHammer attack </a:t>
            </a:r>
          </a:p>
          <a:p>
            <a:r>
              <a:rPr lang="en-US" dirty="0"/>
              <a:t>[CLICK] and when there is a RowHammer attack present. </a:t>
            </a:r>
          </a:p>
          <a:p>
            <a:r>
              <a:rPr lang="en-US" dirty="0"/>
              <a:t>We scale the RowHammer threshold from 32K down to 1K.</a:t>
            </a:r>
          </a:p>
          <a:p>
            <a:r>
              <a:rPr lang="en-US" dirty="0"/>
              <a:t>[CLICK] Here are the results for system throughput </a:t>
            </a:r>
          </a:p>
          <a:p>
            <a:r>
              <a:rPr lang="en-US" dirty="0"/>
              <a:t>[CLICK] job turnaround time </a:t>
            </a:r>
          </a:p>
          <a:p>
            <a:r>
              <a:rPr lang="en-US" dirty="0"/>
              <a:t>[CLICK] unfairness </a:t>
            </a:r>
          </a:p>
          <a:p>
            <a:r>
              <a:rPr lang="en-US" dirty="0"/>
              <a:t>[CLICK] and DRAM energy consumption</a:t>
            </a:r>
          </a:p>
          <a:p>
            <a:r>
              <a:rPr lang="en-US" dirty="0"/>
              <a:t>[CLICK] </a:t>
            </a:r>
            <a:r>
              <a:rPr lang="en-US"/>
              <a:t>We observe </a:t>
            </a:r>
            <a:r>
              <a:rPr lang="en-US" dirty="0"/>
              <a:t>that BlockHammer's performance and energy overheads remain negligible even when RowHammer threshold is scaled </a:t>
            </a:r>
            <a:r>
              <a:rPr lang="en-US" dirty="0" err="1"/>
              <a:t>downto</a:t>
            </a:r>
            <a:r>
              <a:rPr lang="en-US" dirty="0"/>
              <a:t> 1K </a:t>
            </a:r>
          </a:p>
          <a:p>
            <a:r>
              <a:rPr lang="en-US" dirty="0"/>
              <a:t>[CLICK] and BlockHammer scalably provides much higher performance and lower energy consumption than state-of-the-art mechanisms when there is a RowHammer attack present.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15978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more analyses and implementation details available in the full paper.</a:t>
            </a:r>
          </a:p>
          <a:p>
            <a:r>
              <a:rPr lang="en-US" b="1" dirty="0"/>
              <a:t>[CLICK]</a:t>
            </a:r>
            <a:r>
              <a:rPr lang="en-US" dirty="0"/>
              <a:t> First, the paper shares a security proof where we mathematically represent ALL POSSIBLE access patterns and show that NO ROW can be activated at a high-enough rate to induce bit-flips when BlockHammer is configured correctly.</a:t>
            </a:r>
          </a:p>
          <a:p>
            <a:r>
              <a:rPr lang="en-US" b="1" dirty="0"/>
              <a:t>[CLICK]</a:t>
            </a:r>
            <a:r>
              <a:rPr lang="en-US" dirty="0"/>
              <a:t> Second, the paper explains how BlockHammer addresses many-sided attacks by tuning its thresholds. </a:t>
            </a:r>
          </a:p>
          <a:p>
            <a:r>
              <a:rPr lang="en-US" b="1" dirty="0"/>
              <a:t>[CLICK] </a:t>
            </a:r>
            <a:r>
              <a:rPr lang="en-US" dirty="0"/>
              <a:t>Third, we evaluate all four high-level RowHammer mitigation approaches through analyzing 14 mechanisms from four aspects</a:t>
            </a:r>
          </a:p>
          <a:p>
            <a:r>
              <a:rPr lang="en-US" b="1" dirty="0"/>
              <a:t>[CLICK] </a:t>
            </a:r>
            <a:r>
              <a:rPr lang="en-US" dirty="0"/>
              <a:t>comprehensive protection  </a:t>
            </a:r>
          </a:p>
          <a:p>
            <a:r>
              <a:rPr lang="en-US" b="1" dirty="0"/>
              <a:t>[CLICK] </a:t>
            </a:r>
            <a:r>
              <a:rPr lang="en-US" dirty="0" err="1"/>
              <a:t>compatibiltiy</a:t>
            </a:r>
            <a:r>
              <a:rPr lang="en-US" dirty="0"/>
              <a:t> with commodity DRAM chips </a:t>
            </a:r>
          </a:p>
          <a:p>
            <a:r>
              <a:rPr lang="en-US" b="1" dirty="0"/>
              <a:t>[CLICK] </a:t>
            </a:r>
            <a:r>
              <a:rPr lang="en-US" dirty="0"/>
              <a:t>scalability with worsening RowHammer vulnerability </a:t>
            </a:r>
          </a:p>
          <a:p>
            <a:r>
              <a:rPr lang="en-US" b="1" dirty="0"/>
              <a:t>[CLICK] </a:t>
            </a:r>
            <a:r>
              <a:rPr lang="en-US" dirty="0"/>
              <a:t>and deterministic protection. </a:t>
            </a:r>
          </a:p>
          <a:p>
            <a:r>
              <a:rPr lang="en-US" b="1" dirty="0"/>
              <a:t>[CLICK]</a:t>
            </a:r>
            <a:r>
              <a:rPr lang="en-US" dirty="0"/>
              <a:t> We show that BlockHammer is the only mechanism that satisfies all of them. </a:t>
            </a:r>
          </a:p>
          <a:p>
            <a:r>
              <a:rPr lang="en-US" b="1" dirty="0"/>
              <a:t>[END]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5785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649998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7364654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1468570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559642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89205710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1702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925138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9280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4280419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the errors occur? We see three possible causes.</a:t>
            </a:r>
          </a:p>
          <a:p>
            <a:endParaRPr lang="en-US" dirty="0"/>
          </a:p>
          <a:p>
            <a:r>
              <a:rPr lang="en-US" dirty="0"/>
              <a:t>First, there could electromagnetic</a:t>
            </a:r>
            <a:r>
              <a:rPr lang="en-US" baseline="0" dirty="0"/>
              <a:t> coupling between adjacent </a:t>
            </a:r>
            <a:r>
              <a:rPr lang="en-US" baseline="0" dirty="0" err="1"/>
              <a:t>wordlines</a:t>
            </a:r>
            <a:r>
              <a:rPr lang="en-US" baseline="0" dirty="0"/>
              <a:t>. When the voltage of one is toggled, it could briefly increase the voltage of the other and facilitate the leakage of charge.</a:t>
            </a:r>
          </a:p>
          <a:p>
            <a:endParaRPr lang="en-US" baseline="0" dirty="0"/>
          </a:p>
          <a:p>
            <a:r>
              <a:rPr lang="en-US" baseline="0" dirty="0"/>
              <a:t>Two other possibilities are conductive bridges and hot-carrier injection.</a:t>
            </a:r>
          </a:p>
          <a:p>
            <a:endParaRPr lang="en-US" baseline="0" dirty="0"/>
          </a:p>
          <a:p>
            <a:r>
              <a:rPr lang="en-US" baseline="0" dirty="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230729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6627407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what we learned from the sensitivity studies,</a:t>
            </a:r>
            <a:r>
              <a:rPr lang="en-US" baseline="0" dirty="0"/>
              <a:t> there are two naive solutions that immediately present themselves.</a:t>
            </a:r>
          </a:p>
          <a:p>
            <a:endParaRPr lang="en-US" baseline="0" dirty="0"/>
          </a:p>
          <a:p>
            <a:r>
              <a:rPr lang="en-US" baseline="0" dirty="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a:p>
          <a:p>
            <a:r>
              <a:rPr lang="en-US" baseline="0" dirty="0"/>
              <a:t>Second, we can refresh the module more frequently. If the refresh-interval is shortened by 7x, I showed how errors can be prevented.</a:t>
            </a:r>
          </a:p>
          <a:p>
            <a:endParaRPr lang="en-US" baseline="0" dirty="0"/>
          </a:p>
          <a:p>
            <a:r>
              <a:rPr lang="en-US" baseline="0" dirty="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996205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88838393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our work revisiting </a:t>
            </a:r>
            <a:r>
              <a:rPr lang="en-US" baseline="0" dirty="0" err="1"/>
              <a:t>rowhammer</a:t>
            </a:r>
            <a:r>
              <a:rPr lang="en-US" baseline="0" dirty="0"/>
              <a:t>: an experimental analysis of modern devices and mitigation techniques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8953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We characterized over 1500 DRAM chips of different DRAM types, technology nodes and manufacturers</a:t>
            </a:r>
          </a:p>
          <a:p>
            <a:r>
              <a:rPr lang="en-US" b="1" baseline="0" dirty="0"/>
              <a:t>[CLICK] we studied five state-of-the-art </a:t>
            </a:r>
            <a:r>
              <a:rPr lang="en-US" b="1" baseline="0" dirty="0" err="1"/>
              <a:t>RowHammer</a:t>
            </a:r>
            <a:r>
              <a:rPr lang="en-US" b="1" baseline="0" dirty="0"/>
              <a:t> mitigation mechanisms and an ideal refresh-based mechanism</a:t>
            </a:r>
          </a:p>
          <a:p>
            <a:endParaRPr lang="en-US" b="1" baseline="0" dirty="0"/>
          </a:p>
          <a:p>
            <a:r>
              <a:rPr lang="en-US" b="1" baseline="0" dirty="0"/>
              <a:t>[CLICK] and we made two key observations. </a:t>
            </a:r>
          </a:p>
          <a:p>
            <a:r>
              <a:rPr lang="en-US" b="1" baseline="0" dirty="0"/>
              <a:t>[CLICK] First, </a:t>
            </a:r>
            <a:r>
              <a:rPr lang="en-US" b="1" baseline="0" dirty="0" err="1"/>
              <a:t>RowHAmmer</a:t>
            </a:r>
            <a:r>
              <a:rPr lang="en-US" b="1" baseline="0" dirty="0"/>
              <a:t> is getting much worse. It takes much fewer hammers to induce </a:t>
            </a:r>
            <a:r>
              <a:rPr lang="en-US" b="1" baseline="0" dirty="0" err="1"/>
              <a:t>RowHAmmer</a:t>
            </a:r>
            <a:r>
              <a:rPr lang="en-US" b="1" baseline="0" dirty="0"/>
              <a:t> bit flips in newer chips </a:t>
            </a:r>
          </a:p>
          <a:p>
            <a:r>
              <a:rPr lang="en-US" b="1" baseline="0" dirty="0"/>
              <a:t>[CLICK] Second, existing mitigation mechanisms do not scale to DRAM chips that are more vulnerable to </a:t>
            </a:r>
            <a:r>
              <a:rPr lang="en-US" b="1" baseline="0" dirty="0" err="1"/>
              <a:t>RowHammer</a:t>
            </a:r>
            <a:endParaRPr lang="en-US" b="1" baseline="0" dirty="0"/>
          </a:p>
          <a:p>
            <a:endParaRPr lang="en-US" b="1" baseline="0" dirty="0"/>
          </a:p>
          <a:p>
            <a:r>
              <a:rPr lang="en-US" b="1" baseline="0" dirty="0"/>
              <a:t>[CLICK] we conclude that it is critical to do more research on </a:t>
            </a:r>
            <a:r>
              <a:rPr lang="en-US" b="1" baseline="0" dirty="0" err="1"/>
              <a:t>RowHammer</a:t>
            </a:r>
            <a:r>
              <a:rPr lang="en-US" b="1" baseline="0" dirty="0"/>
              <a:t> and develop scalable mitigation mechanisms to prevent </a:t>
            </a:r>
            <a:r>
              <a:rPr lang="en-US" b="1" baseline="0" dirty="0" err="1"/>
              <a:t>RowHammer</a:t>
            </a:r>
            <a:r>
              <a:rPr lang="en-US" b="1" baseline="0" dirty="0"/>
              <a:t> in future systems </a:t>
            </a:r>
          </a:p>
          <a:p>
            <a:endParaRPr lang="en-US" b="1" baseline="0" dirty="0"/>
          </a:p>
          <a:p>
            <a:endParaRPr lang="en-US" b="1" baseline="0" dirty="0"/>
          </a:p>
          <a:p>
            <a:r>
              <a:rPr lang="en-US" b="1"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443435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three separate testing infrastructures for each DRAM standard or type that we characterize in this work. </a:t>
            </a:r>
          </a:p>
          <a:p>
            <a:r>
              <a:rPr lang="en-US" dirty="0"/>
              <a:t>We use one FPGA-based </a:t>
            </a:r>
            <a:r>
              <a:rPr lang="en-US" dirty="0" err="1"/>
              <a:t>SoftMC</a:t>
            </a:r>
            <a:r>
              <a:rPr lang="en-US" dirty="0"/>
              <a:t> infrastructure for DDR3 chips and another for DDR4 chips. </a:t>
            </a:r>
          </a:p>
          <a:p>
            <a:r>
              <a:rPr lang="en-US" dirty="0"/>
              <a:t>We also use an in-house testing hardware infrastructure to examine LPDDR4 chips </a:t>
            </a:r>
          </a:p>
          <a:p>
            <a:endParaRPr lang="en-US" dirty="0"/>
          </a:p>
          <a:p>
            <a:r>
              <a:rPr lang="en-US" dirty="0"/>
              <a:t>Across our infrastructures, we have fine-grained control over DRAM commands, timing parameters, and temperatures </a:t>
            </a:r>
          </a:p>
          <a:p>
            <a:r>
              <a:rPr lang="en-US" dirty="0"/>
              <a:t>Below is an example of our FPGA-based DDR4 testing infrastructure.</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25881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show a table that lists all the DRAM chips that we test</a:t>
            </a:r>
          </a:p>
          <a:p>
            <a:r>
              <a:rPr lang="en-US" dirty="0"/>
              <a:t>[CLICK] We characterize over 1500 DRAM chips from 300 DRAM modules </a:t>
            </a:r>
          </a:p>
          <a:p>
            <a:r>
              <a:rPr lang="en-US" dirty="0"/>
              <a:t>[CLICK] spanning the three major DRAM manufacturers which we anonymize as A, B, and C</a:t>
            </a:r>
          </a:p>
          <a:p>
            <a:r>
              <a:rPr lang="en-US" dirty="0"/>
              <a:t>[CLICK] of three DRAM types or standards DDR3, DDR4, and LPDDR4. We note that LPDDR4 chips that we test implement on-die ECC. </a:t>
            </a:r>
          </a:p>
          <a:p>
            <a:r>
              <a:rPr lang="en-US" dirty="0"/>
              <a:t>[CLICK] We identify two technology nodes per DRAM type (old/new, 1x and 1y) , which we categorize based on manufacturing date, datasheet publication date, purchase date, and characterization results</a:t>
            </a:r>
          </a:p>
          <a:p>
            <a:endParaRPr lang="en-US" dirty="0"/>
          </a:p>
          <a:p>
            <a:r>
              <a:rPr lang="en-US" dirty="0"/>
              <a:t>[CLICK] we define the term type-node which refers to the configuration describing a chip’s type and technology node generation. Across the chips we characterize, we identify the 6 DRAM type-node configurations listed</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7939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069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the different DRAM types on the x-axis: DDR3, DDR4, and LPDDR4, and subdivide the plots with vertical lines.</a:t>
            </a:r>
          </a:p>
          <a:p>
            <a:endParaRPr lang="en-US" b="0" dirty="0"/>
          </a:p>
          <a:p>
            <a:r>
              <a:rPr lang="en-US" b="0" dirty="0"/>
              <a:t>We focus on trends across chips of the same DRAM type but different technology node generations to draw conclusions. </a:t>
            </a:r>
          </a:p>
          <a:p>
            <a:endParaRPr lang="en-US" b="0" dirty="0"/>
          </a:p>
          <a:p>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36813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48221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plot these distributions across each DRAM manufacturer.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[CLICK] We find that newer chips from a given DRAM manufacturer are more vulnerable to </a:t>
            </a:r>
            <a:r>
              <a:rPr lang="en-US" dirty="0" err="1">
                <a:latin typeface="LinLibertineTI"/>
              </a:rPr>
              <a:t>RowHammer</a:t>
            </a:r>
            <a:r>
              <a:rPr lang="en-US" dirty="0">
                <a:latin typeface="LinLibertineTI"/>
              </a:rPr>
              <a:t>, which is demonstrated by the clear reduction in </a:t>
            </a:r>
            <a:r>
              <a:rPr lang="en-US" dirty="0" err="1">
                <a:latin typeface="LinLibertineTI"/>
              </a:rPr>
              <a:t>HC</a:t>
            </a:r>
            <a:r>
              <a:rPr lang="en-US" sz="500" dirty="0" err="1">
                <a:latin typeface="LinLibertineTI"/>
              </a:rPr>
              <a:t>first</a:t>
            </a:r>
            <a:r>
              <a:rPr lang="en-US" sz="500" dirty="0">
                <a:latin typeface="LinLibertineTI"/>
              </a:rPr>
              <a:t> </a:t>
            </a:r>
            <a:r>
              <a:rPr lang="en-US" dirty="0">
                <a:latin typeface="LinLibertineTI"/>
              </a:rPr>
              <a:t>values from older to newer DRAM generations across most DRAM types</a:t>
            </a:r>
            <a:endParaRPr lang="en-US" dirty="0"/>
          </a:p>
          <a:p>
            <a:endParaRPr lang="en-US" dirty="0"/>
          </a:p>
          <a:p>
            <a:endParaRPr lang="en-US" dirty="0"/>
          </a:p>
          <a:p>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21221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07420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next overlay the lowest </a:t>
            </a:r>
            <a:r>
              <a:rPr lang="en-US" dirty="0" err="1"/>
              <a:t>HCfirst</a:t>
            </a:r>
            <a:r>
              <a:rPr lang="en-US" dirty="0"/>
              <a:t> values observed across all chips of a given DRAM type-node configuration, to show exactly how each mechanism would affect a system's performance when used on a system using a particular DRAM type-node configuration  </a:t>
            </a:r>
          </a:p>
          <a:p>
            <a:endParaRPr lang="en-US" dirty="0"/>
          </a:p>
          <a:p>
            <a:r>
              <a:rPr lang="en-US" dirty="0"/>
              <a:t>[CLICK] We find that PARA, </a:t>
            </a:r>
            <a:r>
              <a:rPr lang="en-US" dirty="0" err="1"/>
              <a:t>ProHIT</a:t>
            </a:r>
            <a:r>
              <a:rPr lang="en-US" dirty="0"/>
              <a:t> and </a:t>
            </a:r>
            <a:r>
              <a:rPr lang="en-US" dirty="0" err="1"/>
              <a:t>MRLoc</a:t>
            </a:r>
            <a:r>
              <a:rPr lang="en-US" dirty="0"/>
              <a:t> are viable options for mitigating </a:t>
            </a:r>
            <a:r>
              <a:rPr lang="en-US" dirty="0" err="1"/>
              <a:t>RowHammer</a:t>
            </a:r>
            <a:r>
              <a:rPr lang="en-US" dirty="0"/>
              <a:t> bit flips in the worst chips that we tested today with reasonable system performance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993842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only PARA’s design scales to low </a:t>
            </a:r>
            <a:r>
              <a:rPr lang="en-US" dirty="0" err="1"/>
              <a:t>HCfirst</a:t>
            </a:r>
            <a:r>
              <a:rPr lang="en-US" dirty="0"/>
              <a:t> values that we are likely to see in future DRAM chips but has very low normalized system performance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460547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2550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our evaluation of mitigation mechanisms</a:t>
            </a:r>
          </a:p>
          <a:p>
            <a:r>
              <a:rPr lang="en-US" dirty="0"/>
              <a:t>[CLICK] we find that existing </a:t>
            </a:r>
            <a:r>
              <a:rPr lang="en-US" dirty="0" err="1"/>
              <a:t>RowHammer</a:t>
            </a:r>
            <a:r>
              <a:rPr lang="en-US" dirty="0"/>
              <a:t> mitigation mechanisms can prevent </a:t>
            </a:r>
            <a:r>
              <a:rPr lang="en-US" dirty="0" err="1"/>
              <a:t>RowHammer</a:t>
            </a:r>
            <a:r>
              <a:rPr lang="en-US" dirty="0"/>
              <a:t> attacks with reasonable system performance overhead in DRAM chips today</a:t>
            </a:r>
          </a:p>
          <a:p>
            <a:endParaRPr lang="en-US" dirty="0"/>
          </a:p>
          <a:p>
            <a:r>
              <a:rPr lang="en-US" dirty="0"/>
              <a:t>[CLICK] However, existing mitigation mechanisms do not scale well to DRAM chips that are more vulnerable to </a:t>
            </a:r>
            <a:r>
              <a:rPr lang="en-US" dirty="0" err="1"/>
              <a:t>RowHammer</a:t>
            </a:r>
            <a:r>
              <a:rPr lang="en-US" dirty="0"/>
              <a:t> </a:t>
            </a:r>
          </a:p>
          <a:p>
            <a:endParaRPr lang="en-US" dirty="0"/>
          </a:p>
          <a:p>
            <a:r>
              <a:rPr lang="en-US" dirty="0"/>
              <a:t>[CLICK] and there is still significant opportunity for developing a mechanism that is scalable with low overhead</a:t>
            </a:r>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069004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We identify two promising directions for new </a:t>
            </a:r>
            <a:r>
              <a:rPr lang="en-US" dirty="0" err="1"/>
              <a:t>RowHammer</a:t>
            </a:r>
            <a:r>
              <a:rPr lang="en-US" dirty="0"/>
              <a:t> solutions</a:t>
            </a:r>
          </a:p>
          <a:p>
            <a:r>
              <a:rPr lang="en-US" dirty="0"/>
              <a:t>[CLICK] First, we believe that the [CLICK] DRAM and system should cooperate more to provide a holistic approach that can prevent </a:t>
            </a:r>
            <a:r>
              <a:rPr lang="en-US" dirty="0" err="1"/>
              <a:t>RowHammer</a:t>
            </a:r>
            <a:r>
              <a:rPr lang="en-US" dirty="0"/>
              <a:t> at low cost </a:t>
            </a:r>
          </a:p>
          <a:p>
            <a:endParaRPr lang="en-US" dirty="0"/>
          </a:p>
          <a:p>
            <a:r>
              <a:rPr lang="en-US" dirty="0"/>
              <a:t>[CLICK] Second, we believe that a profile-guided approach can provide significant benefits. </a:t>
            </a:r>
          </a:p>
          <a:p>
            <a:r>
              <a:rPr lang="en-US" dirty="0"/>
              <a:t>[CLICK] Accurately profiling </a:t>
            </a:r>
            <a:r>
              <a:rPr lang="en-US" dirty="0" err="1"/>
              <a:t>RowHammer</a:t>
            </a:r>
            <a:r>
              <a:rPr lang="en-US" dirty="0"/>
              <a:t>-susceptible cells in DRAM provides a powerful substrate for building target </a:t>
            </a:r>
            <a:r>
              <a:rPr lang="en-US" dirty="0" err="1"/>
              <a:t>RowHammer</a:t>
            </a:r>
            <a:r>
              <a:rPr lang="en-US" dirty="0"/>
              <a:t> solutions. For Example:</a:t>
            </a:r>
          </a:p>
          <a:p>
            <a:r>
              <a:rPr lang="en-US" dirty="0"/>
              <a:t>[CLICK] in the Increasing refresh rate mechanism, the DRAM bandwidth overhead could be reduced by only increasing the refresh rate for rows containing </a:t>
            </a:r>
            <a:r>
              <a:rPr lang="en-US" dirty="0" err="1"/>
              <a:t>RowHammer</a:t>
            </a:r>
            <a:r>
              <a:rPr lang="en-US" dirty="0"/>
              <a:t>-susceptible cells </a:t>
            </a:r>
          </a:p>
          <a:p>
            <a:r>
              <a:rPr lang="en-US" dirty="0"/>
              <a:t>[CLICK] We believe that a fast and accurate profiling mechanism is a key research challenge for developing low-overhead and scalable </a:t>
            </a:r>
            <a:r>
              <a:rPr lang="en-US" dirty="0" err="1"/>
              <a:t>RowHammer</a:t>
            </a:r>
            <a:r>
              <a:rPr lang="en-US" dirty="0"/>
              <a:t> solutions </a:t>
            </a:r>
          </a:p>
          <a:p>
            <a:endParaRPr lang="en-US" dirty="0"/>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In mechanisms that use DRAM access counters, we could lower the area overhead by only counting accesses to rows containing </a:t>
            </a:r>
            <a:r>
              <a:rPr lang="en-US" dirty="0" err="1"/>
              <a:t>RowHammer</a:t>
            </a:r>
            <a:r>
              <a:rPr lang="en-US" dirty="0"/>
              <a:t>-susceptible cells. </a:t>
            </a:r>
          </a:p>
          <a:p>
            <a:endParaRPr lang="en-US" dirty="0"/>
          </a:p>
          <a:p>
            <a:endParaRPr lang="en-US" dirty="0"/>
          </a:p>
          <a:p>
            <a:endParaRPr lang="en-US" dirty="0"/>
          </a:p>
          <a:p>
            <a:r>
              <a:rPr lang="en-US" dirty="0"/>
              <a:t>beautify. Maybe reduce and save time. DRAM system should cooperate more. Details in the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975042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concludes my talk . Thank you for your time and attention. For many more details, I invite you to read our ISCA 2020 paper.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804815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baseline="0" dirty="0"/>
              <a:t> I will first begin with an executive summary</a:t>
            </a:r>
          </a:p>
          <a:p>
            <a:endParaRPr lang="en-US" b="1" baseline="0" dirty="0"/>
          </a:p>
          <a:p>
            <a:r>
              <a:rPr lang="en-US" b="1" baseline="0" dirty="0"/>
              <a:t>[CLICK] Denser DRAM chips are more vulnerable to </a:t>
            </a:r>
            <a:r>
              <a:rPr lang="en-US" b="1" baseline="0" dirty="0" err="1"/>
              <a:t>RowHammer</a:t>
            </a:r>
            <a:r>
              <a:rPr lang="en-US" b="1" baseline="0" dirty="0"/>
              <a:t> but there is no characterization-based study that demonstrates how exactly the vulnerability scales</a:t>
            </a:r>
          </a:p>
          <a:p>
            <a:endParaRPr lang="en-US" b="1" baseline="0" dirty="0"/>
          </a:p>
          <a:p>
            <a:r>
              <a:rPr lang="en-US" b="1" baseline="0" dirty="0"/>
              <a:t>[CLICK] The problem is that it is unclear whether current mitigation mechanisms will remain viable for future DRAM chips that are likely to be more vulnerable to </a:t>
            </a:r>
            <a:r>
              <a:rPr lang="en-US" b="1" baseline="0" dirty="0" err="1"/>
              <a:t>RowHammer</a:t>
            </a:r>
            <a:endParaRPr lang="en-US" b="1" baseline="0" dirty="0"/>
          </a:p>
          <a:p>
            <a:endParaRPr lang="en-US" b="1" baseline="0" dirty="0"/>
          </a:p>
          <a:p>
            <a:r>
              <a:rPr lang="en-US" b="1" baseline="0" dirty="0"/>
              <a:t>[CLICK] The goal of this work is to [CLICK] first experimentally demonstrate how vulnerable modern DRAM chips are to </a:t>
            </a:r>
            <a:r>
              <a:rPr lang="en-US" b="1" baseline="0" dirty="0" err="1"/>
              <a:t>RowHammer</a:t>
            </a:r>
            <a:r>
              <a:rPr lang="en-US" b="1" baseline="0" dirty="0"/>
              <a:t> and study how this vulnerability will scale going forward</a:t>
            </a:r>
          </a:p>
          <a:p>
            <a:endParaRPr lang="en-US" b="1" baseline="0" dirty="0"/>
          </a:p>
          <a:p>
            <a:r>
              <a:rPr lang="en-US" b="1" baseline="0" dirty="0"/>
              <a:t>[CLICK] Secondly, we want to study the viability of current mitigation mechanisms on more vulnerable chips</a:t>
            </a:r>
          </a:p>
          <a:p>
            <a:endParaRPr lang="en-US" b="1" baseline="0" dirty="0"/>
          </a:p>
          <a:p>
            <a:r>
              <a:rPr lang="en-US" b="1" baseline="0" dirty="0"/>
              <a:t>[CLICK] We are the first experimental study to present a rigorous </a:t>
            </a:r>
            <a:r>
              <a:rPr lang="en-US" b="1" baseline="0" dirty="0" err="1"/>
              <a:t>RowHammer</a:t>
            </a:r>
            <a:r>
              <a:rPr lang="en-US" b="1" baseline="0" dirty="0"/>
              <a:t> failure characterization study across a broad range of DRAM chips </a:t>
            </a:r>
          </a:p>
          <a:p>
            <a:endParaRPr lang="en-US" b="1" baseline="0" dirty="0"/>
          </a:p>
          <a:p>
            <a:r>
              <a:rPr lang="en-US" b="1" baseline="0" dirty="0"/>
              <a:t>[CLICK] We characterize 1580 DRAM chips across different DRAM types and technology node generations, across the three major DRAM manufacturers</a:t>
            </a:r>
          </a:p>
          <a:p>
            <a:endParaRPr lang="en-US" b="1" baseline="0" dirty="0"/>
          </a:p>
          <a:p>
            <a:r>
              <a:rPr lang="en-US" b="1" baseline="0" dirty="0"/>
              <a:t>[CLICK] And we demonstrate that the </a:t>
            </a:r>
            <a:r>
              <a:rPr lang="en-US" b="1" baseline="0" dirty="0" err="1"/>
              <a:t>RowHammer</a:t>
            </a:r>
            <a:r>
              <a:rPr lang="en-US" b="1" baseline="0" dirty="0"/>
              <a:t> vulnerability worsens in newer chips</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also study </a:t>
            </a:r>
            <a:r>
              <a:rPr lang="en-US" b="1" baseline="0" dirty="0" err="1"/>
              <a:t>RowHammer</a:t>
            </a:r>
            <a:r>
              <a:rPr lang="en-US" b="1" baseline="0" dirty="0"/>
              <a:t> mitigation mechanisms in simulation and show how 5 state-of-the-art mechanisms are affected by a worsening </a:t>
            </a:r>
            <a:r>
              <a:rPr lang="en-US" b="1" baseline="0" dirty="0" err="1"/>
              <a:t>RowHammer</a:t>
            </a:r>
            <a:r>
              <a:rPr lang="en-US" b="1" baseline="0" dirty="0"/>
              <a:t> vulnerability</a:t>
            </a:r>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find that these mitigation mechanisms have reasonable performance loss on modern DRAM chips, but [CLICK] scale poorly to more vulnerable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[CLICK] We conclude that it is critical to research more effective solutions to </a:t>
            </a:r>
            <a:r>
              <a:rPr lang="en-US" b="1" baseline="0" dirty="0" err="1"/>
              <a:t>RowHammer</a:t>
            </a:r>
            <a:r>
              <a:rPr lang="en-US" b="1" baseline="0" dirty="0"/>
              <a:t> for future DRAM chips that will likely be even more vulnerable to </a:t>
            </a:r>
            <a:r>
              <a:rPr lang="en-US" b="1" baseline="0" dirty="0" err="1"/>
              <a:t>RowHammer</a:t>
            </a:r>
            <a:endParaRPr lang="en-US" b="1" baseline="0" dirty="0"/>
          </a:p>
          <a:p>
            <a:endParaRPr lang="en-US" b="1" baseline="0" dirty="0"/>
          </a:p>
          <a:p>
            <a:r>
              <a:rPr lang="en-US" b="1" baseline="0" dirty="0"/>
              <a:t>=============</a:t>
            </a:r>
          </a:p>
          <a:p>
            <a:r>
              <a:rPr lang="en-US" b="1" baseline="0" dirty="0"/>
              <a:t>reduce text on this slide.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8459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for this study is that </a:t>
            </a:r>
          </a:p>
          <a:p>
            <a:r>
              <a:rPr lang="en-US" dirty="0"/>
              <a:t>[CLICK] denser DRAM chips are more vulnerable to </a:t>
            </a:r>
            <a:r>
              <a:rPr lang="en-US" dirty="0" err="1"/>
              <a:t>RowHammer</a:t>
            </a:r>
            <a:endParaRPr lang="en-US" dirty="0"/>
          </a:p>
          <a:p>
            <a:r>
              <a:rPr lang="en-US" dirty="0"/>
              <a:t>[CLICK] Three prior works provide </a:t>
            </a:r>
            <a:r>
              <a:rPr lang="en-US" dirty="0" err="1"/>
              <a:t>RowHammer</a:t>
            </a:r>
            <a:r>
              <a:rPr lang="en-US" dirty="0"/>
              <a:t> characterization data on real DRAM chips. </a:t>
            </a:r>
          </a:p>
          <a:p>
            <a:r>
              <a:rPr lang="en-US" dirty="0"/>
              <a:t>[CLICK] However, there is no comprehensive experimental study that demonstrates how the </a:t>
            </a:r>
            <a:r>
              <a:rPr lang="en-US" dirty="0" err="1"/>
              <a:t>RowHammer</a:t>
            </a:r>
            <a:r>
              <a:rPr lang="en-US" dirty="0"/>
              <a:t> vulnerability scales across DRAM types and technology node generations and as DRAM chips become more dense </a:t>
            </a:r>
          </a:p>
          <a:p>
            <a:r>
              <a:rPr lang="en-US" dirty="0"/>
              <a:t>[CLICK] Therefore it is hard to identify whether current mitigation mechanisms will remain viable for future DRAM chips that are likely to be more vulnerable to </a:t>
            </a:r>
            <a:r>
              <a:rPr lang="en-US" dirty="0" err="1"/>
              <a:t>RowHammer</a:t>
            </a:r>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67854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this work is to </a:t>
            </a:r>
          </a:p>
          <a:p>
            <a:r>
              <a:rPr lang="en-US" dirty="0"/>
              <a:t>[CLICK] First, experimentally demonstrate how vulnerable modern DRAM chips are to </a:t>
            </a:r>
            <a:r>
              <a:rPr lang="en-US" dirty="0" err="1"/>
              <a:t>RowHammer</a:t>
            </a:r>
            <a:r>
              <a:rPr lang="en-US" dirty="0"/>
              <a:t> and predict how this vulnerability will scale going forward and</a:t>
            </a:r>
          </a:p>
          <a:p>
            <a:r>
              <a:rPr lang="en-US" dirty="0"/>
              <a:t>[CLICK] Second, we want to study the viability of current mitigation mechanisms on more vulnerable chips.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651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[CLICK] To characterize our DRAM chips at worst-case conditions we take two measures: </a:t>
            </a:r>
          </a:p>
          <a:p>
            <a:r>
              <a:rPr lang="en-US" dirty="0"/>
              <a:t>[CLICK] First, we prevent external sources of interference such that the core loop of testing (or the code sequence that repeatedly activates rows) can run consistently as desired and without interruptions </a:t>
            </a:r>
          </a:p>
          <a:p>
            <a:r>
              <a:rPr lang="en-US" dirty="0"/>
              <a:t>[CLICK] During the core loop of testing, we disable </a:t>
            </a:r>
          </a:p>
          <a:p>
            <a:r>
              <a:rPr lang="en-US" dirty="0"/>
              <a:t>[CLICK] DRAM refresh so the victim rows are not refreshed during a </a:t>
            </a:r>
            <a:r>
              <a:rPr lang="en-US" dirty="0" err="1"/>
              <a:t>RowHammer</a:t>
            </a:r>
            <a:r>
              <a:rPr lang="en-US" dirty="0"/>
              <a:t> test, </a:t>
            </a:r>
          </a:p>
          <a:p>
            <a:r>
              <a:rPr lang="en-US" dirty="0"/>
              <a:t>[CLICK] DRAM calibration events to minimize variation in test timings</a:t>
            </a:r>
          </a:p>
          <a:p>
            <a:r>
              <a:rPr lang="en-US" dirty="0"/>
              <a:t>[CLICK] and </a:t>
            </a:r>
            <a:r>
              <a:rPr lang="en-US" dirty="0" err="1"/>
              <a:t>RowHammer</a:t>
            </a:r>
            <a:r>
              <a:rPr lang="en-US" dirty="0"/>
              <a:t> mitigation mechanisms to ensure that we can directly observe circuit-level bit flips such that we can make conclusions about DRAM vulnerability to </a:t>
            </a:r>
            <a:r>
              <a:rPr lang="en-US" dirty="0" err="1"/>
              <a:t>RowHammer</a:t>
            </a:r>
            <a:r>
              <a:rPr lang="en-US" dirty="0"/>
              <a:t> at the circuit technology level rather than the system level. </a:t>
            </a:r>
          </a:p>
          <a:p>
            <a:r>
              <a:rPr lang="en-US" dirty="0"/>
              <a:t>[CLICK] we also ensure that the core loop of our test runs for shorter than the refresh window to prevent retention failures from interfering with our results</a:t>
            </a:r>
          </a:p>
          <a:p>
            <a:r>
              <a:rPr lang="en-US" dirty="0"/>
              <a:t>[CLICK] Second, we try to issue the worst-case access sequence for inducing </a:t>
            </a:r>
            <a:r>
              <a:rPr lang="en-US" dirty="0" err="1"/>
              <a:t>RowHammer</a:t>
            </a:r>
            <a:r>
              <a:rPr lang="en-US" dirty="0"/>
              <a:t> bit flips</a:t>
            </a:r>
          </a:p>
          <a:p>
            <a:r>
              <a:rPr lang="en-US" dirty="0"/>
              <a:t>[CLICK] we construct the worst-case access sequence based on observations from prior work</a:t>
            </a:r>
          </a:p>
          <a:p>
            <a:r>
              <a:rPr lang="en-US" dirty="0"/>
              <a:t>[CLICK] Using these observations, we test each row’s worst-case vulnerability to </a:t>
            </a:r>
            <a:r>
              <a:rPr lang="en-US" dirty="0" err="1"/>
              <a:t>RowHammer</a:t>
            </a:r>
            <a:r>
              <a:rPr lang="en-US" dirty="0"/>
              <a:t> by repeatedly accessing the two directly physically-adjacent rows as fast as possible</a:t>
            </a:r>
          </a:p>
          <a:p>
            <a:r>
              <a:rPr lang="en-US" dirty="0"/>
              <a:t>[CLICK] We refer to our paper for more details on the worst-case access sequence </a:t>
            </a:r>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72739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describe our </a:t>
            </a:r>
            <a:r>
              <a:rPr lang="en-US" dirty="0" err="1"/>
              <a:t>RowHammer</a:t>
            </a:r>
            <a:r>
              <a:rPr lang="en-US" dirty="0"/>
              <a:t> characterization test using a DRAM diagram and a snippet of pseudocode.</a:t>
            </a:r>
          </a:p>
          <a:p>
            <a:r>
              <a:rPr lang="en-US" dirty="0"/>
              <a:t>To test each row in DRAM, we run the following sequence</a:t>
            </a:r>
          </a:p>
          <a:p>
            <a:r>
              <a:rPr lang="en-US" dirty="0"/>
              <a:t>[CLICK] first we set that row as the victim row in which we will induce </a:t>
            </a:r>
            <a:r>
              <a:rPr lang="en-US" dirty="0" err="1"/>
              <a:t>RowHammer</a:t>
            </a:r>
            <a:r>
              <a:rPr lang="en-US" dirty="0"/>
              <a:t> bit flips</a:t>
            </a:r>
          </a:p>
          <a:p>
            <a:r>
              <a:rPr lang="en-US" dirty="0"/>
              <a:t>[CLICK] we then select the two physically-adjacent rows as aggressor rows which we will repeatedly access </a:t>
            </a:r>
          </a:p>
          <a:p>
            <a:r>
              <a:rPr lang="en-US" dirty="0"/>
              <a:t>[CLICK] we then disable refresh to prevent interruptions in the core loop of our test from refresh operations</a:t>
            </a:r>
          </a:p>
          <a:p>
            <a:r>
              <a:rPr lang="en-US" dirty="0"/>
              <a:t>[CLICK] We then refresh the victim row so that we are inducing </a:t>
            </a:r>
            <a:r>
              <a:rPr lang="en-US" dirty="0" err="1"/>
              <a:t>RowHammer</a:t>
            </a:r>
            <a:r>
              <a:rPr lang="en-US" dirty="0"/>
              <a:t> bit flips on a fully charged row and minimizing interference from charge variation in the cells</a:t>
            </a:r>
          </a:p>
          <a:p>
            <a:r>
              <a:rPr lang="en-US" dirty="0"/>
              <a:t>[CLICK] </a:t>
            </a:r>
          </a:p>
          <a:p>
            <a:endParaRPr lang="en-US" dirty="0"/>
          </a:p>
          <a:p>
            <a:endParaRPr lang="en-US" dirty="0"/>
          </a:p>
          <a:p>
            <a:endParaRPr lang="en-US" dirty="0"/>
          </a:p>
          <a:p>
            <a:r>
              <a:rPr lang="en-US" dirty="0"/>
              <a:t>=======</a:t>
            </a:r>
          </a:p>
          <a:p>
            <a:r>
              <a:rPr lang="en-US" dirty="0"/>
              <a:t>HC defined more clearly somewhere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6007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[FORTH&amp;BACK] then induce </a:t>
            </a:r>
            <a:r>
              <a:rPr lang="en-US" dirty="0" err="1"/>
              <a:t>RowHammer</a:t>
            </a:r>
            <a:r>
              <a:rPr lang="en-US" dirty="0"/>
              <a:t> bit flips in our core test loop by alternating accesses to the aggressor rows </a:t>
            </a:r>
          </a:p>
          <a:p>
            <a:r>
              <a:rPr lang="en-US" dirty="0"/>
              <a:t>[CLICK]  note that 1 hammer, which we call HC, refers to two accesses. One to each of the aggressors</a:t>
            </a:r>
          </a:p>
          <a:p>
            <a:r>
              <a:rPr lang="en-US" dirty="0"/>
              <a:t>[CLICK] After hammering a prescribed number of times. We then enable DRAM refresh to prevent further retention failures</a:t>
            </a:r>
          </a:p>
          <a:p>
            <a:r>
              <a:rPr lang="en-US" dirty="0"/>
              <a:t>[CLICK] and record the resulting </a:t>
            </a:r>
            <a:r>
              <a:rPr lang="en-US" dirty="0" err="1"/>
              <a:t>RowHammer</a:t>
            </a:r>
            <a:r>
              <a:rPr lang="en-US" dirty="0"/>
              <a:t> bit flips for analysis</a:t>
            </a:r>
          </a:p>
          <a:p>
            <a:r>
              <a:rPr lang="en-US" dirty="0"/>
              <a:t>[CLICK] Finally, we restore the bit flips to their original values</a:t>
            </a:r>
          </a:p>
          <a:p>
            <a:r>
              <a:rPr lang="en-US" dirty="0"/>
              <a:t>[CLICK]</a:t>
            </a:r>
          </a:p>
          <a:p>
            <a:r>
              <a:rPr lang="en-US" dirty="0"/>
              <a:t>[CLICK] We repeat this sequence for all rows in the DRAM chip</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721965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The first question we want to answer is "Can we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of our DRAM chips?"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we are able to induce </a:t>
            </a:r>
            <a:r>
              <a:rPr lang="en-US" sz="1200" b="1" dirty="0" err="1">
                <a:latin typeface="Cambria" panose="02040503050406030204" pitchFamily="18" charset="0"/>
              </a:rPr>
              <a:t>RowHammer</a:t>
            </a:r>
            <a:r>
              <a:rPr lang="en-US" sz="1200" b="1" dirty="0">
                <a:latin typeface="Cambria" panose="02040503050406030204" pitchFamily="18" charset="0"/>
              </a:rPr>
              <a:t> bit flips in all chips we test except many DDR3 DRAM chips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find that of the total set of chips, 84% are vulnerable. The remaining 16% are of DDR3 DRAM types.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a:t>
            </a:r>
            <a:r>
              <a:rPr lang="en-US" sz="1200" b="1" dirty="0" err="1">
                <a:latin typeface="Cambria" panose="02040503050406030204" pitchFamily="18" charset="0"/>
              </a:rPr>
              <a:t>Wtihin</a:t>
            </a:r>
            <a:r>
              <a:rPr lang="en-US" sz="1200" b="1" dirty="0">
                <a:latin typeface="Cambria" panose="02040503050406030204" pitchFamily="18" charset="0"/>
              </a:rPr>
              <a:t> DDR3-old chips, we find only 12%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Within DDR3-new chips, we find 65% of chips to be vulnerable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panose="02040503050406030204" pitchFamily="18" charset="0"/>
              </a:rPr>
              <a:t>[CLICK] we conclude that Newer DRAM chips are more vulnerable to </a:t>
            </a:r>
            <a:r>
              <a:rPr lang="en-US" sz="1200" b="1" dirty="0" err="1">
                <a:latin typeface="Cambria" panose="02040503050406030204" pitchFamily="18" charset="0"/>
              </a:rPr>
              <a:t>RowHammer</a:t>
            </a:r>
            <a:r>
              <a:rPr lang="en-US" sz="1200" b="1" dirty="0">
                <a:latin typeface="Cambria" panose="02040503050406030204" pitchFamily="18" charset="0"/>
              </a:rPr>
              <a:t> </a:t>
            </a:r>
            <a:r>
              <a:rPr lang="en-US" sz="1200" b="0" i="0" kern="1200" dirty="0">
                <a:solidFill>
                  <a:schemeClr val="tx1"/>
                </a:solidFill>
                <a:effectLst/>
                <a:latin typeface="+mn-lt"/>
                <a:ea typeface="+mn-ea"/>
                <a:cs typeface="+mn-cs"/>
              </a:rPr>
              <a:t>based on the increasing percentage from DDR3-old to DDR3-new, the fact that all other newer chips are vulnerable</a:t>
            </a:r>
            <a:r>
              <a:rPr lang="en-US" sz="1200" dirty="0">
                <a:latin typeface="Cambria" panose="02040503050406030204" pitchFamily="18" charset="0"/>
              </a:rPr>
              <a:t>, and also as we will show later.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Cambria" charset="0"/>
              <a:ea typeface="Cambria" charset="0"/>
              <a:cs typeface="Cambria"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mbria" charset="0"/>
                <a:ea typeface="Cambria" charset="0"/>
                <a:cs typeface="Cambria" charset="0"/>
              </a:rPr>
              <a:t>In the remaining characterization results, we </a:t>
            </a:r>
            <a:r>
              <a:rPr lang="en-US" sz="1200" b="1" dirty="0">
                <a:solidFill>
                  <a:schemeClr val="accent5">
                    <a:lumMod val="75000"/>
                  </a:schemeClr>
                </a:solidFill>
                <a:latin typeface="Cambria" charset="0"/>
                <a:ea typeface="Cambria" charset="0"/>
                <a:cs typeface="Cambria" charset="0"/>
              </a:rPr>
              <a:t>only</a:t>
            </a:r>
            <a:r>
              <a:rPr lang="en-US" sz="1200" b="1" dirty="0">
                <a:latin typeface="Cambria" charset="0"/>
                <a:ea typeface="Cambria" charset="0"/>
                <a:cs typeface="Cambria" charset="0"/>
              </a:rPr>
              <a:t> show results for chips that we can induce </a:t>
            </a:r>
            <a:r>
              <a:rPr lang="en-US" sz="1200" b="1" dirty="0">
                <a:solidFill>
                  <a:schemeClr val="accent5">
                    <a:lumMod val="75000"/>
                  </a:schemeClr>
                </a:solidFill>
                <a:latin typeface="Cambria" charset="0"/>
                <a:ea typeface="Cambria" charset="0"/>
                <a:cs typeface="Cambria" charset="0"/>
              </a:rPr>
              <a:t>enough</a:t>
            </a:r>
            <a:r>
              <a:rPr lang="en-US" sz="1200" b="1" dirty="0">
                <a:latin typeface="Cambria" charset="0"/>
                <a:ea typeface="Cambria" charset="0"/>
                <a:cs typeface="Cambria" charset="0"/>
              </a:rPr>
              <a:t> </a:t>
            </a:r>
            <a:r>
              <a:rPr lang="en-US" sz="1200" b="1" dirty="0" err="1">
                <a:latin typeface="Cambria" charset="0"/>
                <a:ea typeface="Cambria" charset="0"/>
                <a:cs typeface="Cambria" charset="0"/>
              </a:rPr>
              <a:t>RowHammer</a:t>
            </a:r>
            <a:r>
              <a:rPr lang="en-US" sz="1200" b="1" dirty="0">
                <a:latin typeface="Cambria" charset="0"/>
                <a:ea typeface="Cambria" charset="0"/>
                <a:cs typeface="Cambria" charset="0"/>
              </a:rPr>
              <a:t> bit flips 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Potentially describe the outlier </a:t>
            </a:r>
            <a:r>
              <a:rPr lang="en-US" dirty="0" err="1"/>
              <a:t>mfr</a:t>
            </a:r>
            <a:r>
              <a:rPr lang="en-US" dirty="0"/>
              <a:t> 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32448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LinLibertineTI"/>
              </a:rPr>
              <a:t>The second question we want to answer is "Are some data patterns more effective in inducing </a:t>
            </a:r>
            <a:r>
              <a:rPr lang="en-US" sz="1200" dirty="0" err="1">
                <a:latin typeface="LinLibertineTI"/>
              </a:rPr>
              <a:t>RowHammer</a:t>
            </a:r>
            <a:r>
              <a:rPr lang="en-US" sz="1200" dirty="0">
                <a:latin typeface="LinLibertineTI"/>
              </a:rPr>
              <a:t> bit flips than others?"</a:t>
            </a:r>
          </a:p>
          <a:p>
            <a:endParaRPr lang="en-US" sz="1200" dirty="0">
              <a:latin typeface="LinLibertineTI"/>
            </a:endParaRPr>
          </a:p>
          <a:p>
            <a:r>
              <a:rPr lang="en-US" sz="1200" dirty="0">
                <a:latin typeface="LinLibertineTI"/>
              </a:rPr>
              <a:t>[CLICK] We test several data patterns that are typically examined in prior work to identify the worst-case data pattern for inducing </a:t>
            </a:r>
            <a:r>
              <a:rPr lang="en-US" sz="1200" dirty="0" err="1">
                <a:latin typeface="LinLibertineTI"/>
              </a:rPr>
              <a:t>RowHammer</a:t>
            </a:r>
            <a:r>
              <a:rPr lang="en-US" sz="1200" dirty="0">
                <a:latin typeface="LinLibertineTI"/>
              </a:rPr>
              <a:t> bit flips</a:t>
            </a:r>
          </a:p>
          <a:p>
            <a:endParaRPr lang="en-US" sz="1200" dirty="0">
              <a:latin typeface="LinLibertineTI"/>
            </a:endParaRPr>
          </a:p>
          <a:p>
            <a:r>
              <a:rPr lang="en-US" sz="1200" dirty="0">
                <a:latin typeface="LinLibertineTI"/>
              </a:rPr>
              <a:t>[CLICK] We find that the worst-case data pattern is consistent across chips of the same manufacturer and DRAM type-node configuration</a:t>
            </a:r>
          </a:p>
          <a:p>
            <a:endParaRPr lang="en-US" sz="1200" dirty="0">
              <a:latin typeface="LinLibertineTI"/>
            </a:endParaRPr>
          </a:p>
          <a:p>
            <a:r>
              <a:rPr lang="en-US" sz="1200" dirty="0">
                <a:latin typeface="LinLibertineTI"/>
              </a:rPr>
              <a:t>[CLICK] and we use the worst-case data pattern per DRAM chip to characterize each chip at worst-case conditions and minimize the extensive testing time </a:t>
            </a:r>
          </a:p>
          <a:p>
            <a:endParaRPr lang="en-US" sz="1200" dirty="0">
              <a:latin typeface="LinLibertineTI"/>
            </a:endParaRPr>
          </a:p>
          <a:p>
            <a:r>
              <a:rPr lang="en-US" sz="1200" dirty="0">
                <a:latin typeface="LinLibertineTI"/>
              </a:rPr>
              <a:t>[CLICK] We refer to our paper for more detail </a:t>
            </a:r>
          </a:p>
          <a:p>
            <a:endParaRPr lang="en-US" sz="1200" dirty="0">
              <a:latin typeface="LinLibertineTI"/>
            </a:endParaRPr>
          </a:p>
          <a:p>
            <a:endParaRPr lang="en-US" sz="1200" dirty="0">
              <a:latin typeface="LinLibertineT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99181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question we want to answer is "How does the Hammer Count affect the number of bit flips induced?"</a:t>
            </a:r>
          </a:p>
          <a:p>
            <a:endParaRPr lang="en-US" dirty="0"/>
          </a:p>
          <a:p>
            <a:r>
              <a:rPr lang="en-US" dirty="0"/>
              <a:t>[CLICK] We plot the </a:t>
            </a:r>
            <a:r>
              <a:rPr lang="en-US" dirty="0" err="1"/>
              <a:t>RowHammer</a:t>
            </a:r>
            <a:r>
              <a:rPr lang="en-US" dirty="0"/>
              <a:t> bit flip rate (or the number of observed </a:t>
            </a:r>
            <a:r>
              <a:rPr lang="en-US" dirty="0" err="1"/>
              <a:t>RowHammer</a:t>
            </a:r>
            <a:r>
              <a:rPr lang="en-US" dirty="0"/>
              <a:t> bit flips to the total number of bits in the tested DRAM rows) on the y-axis as a function of the hammer count on the x-axis for DDR4-new chips of </a:t>
            </a:r>
            <a:r>
              <a:rPr lang="en-US" dirty="0" err="1"/>
              <a:t>Mfr</a:t>
            </a:r>
            <a:r>
              <a:rPr lang="en-US" dirty="0"/>
              <a:t> A as an example.</a:t>
            </a:r>
          </a:p>
          <a:p>
            <a:endParaRPr lang="en-US" dirty="0"/>
          </a:p>
          <a:p>
            <a:r>
              <a:rPr lang="en-US" dirty="0"/>
              <a:t>[CLICK] Remember that Hammer Count is defined as two accesses. One access to each of the two adjacent rows.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199988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question we want to answer is "Where do </a:t>
            </a:r>
            <a:r>
              <a:rPr lang="en-US" dirty="0" err="1"/>
              <a:t>RowHammer</a:t>
            </a:r>
            <a:r>
              <a:rPr lang="en-US" dirty="0"/>
              <a:t> bit flips occur relative to aggressor rows?"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plot the fraction of </a:t>
            </a:r>
            <a:r>
              <a:rPr lang="en-US" dirty="0" err="1"/>
              <a:t>RowHammer</a:t>
            </a:r>
            <a:r>
              <a:rPr lang="en-US" dirty="0"/>
              <a:t> bit flips that occur in a given row offset from the victim row out of all observed </a:t>
            </a:r>
            <a:r>
              <a:rPr lang="en-US" dirty="0" err="1"/>
              <a:t>RowHammer</a:t>
            </a:r>
            <a:r>
              <a:rPr lang="en-US" dirty="0"/>
              <a:t> bit flips for DDR4-old chips of </a:t>
            </a:r>
            <a:r>
              <a:rPr lang="en-US" dirty="0" err="1"/>
              <a:t>Mfr</a:t>
            </a:r>
            <a:r>
              <a:rPr lang="en-US" dirty="0"/>
              <a:t> A as an example.</a:t>
            </a:r>
          </a:p>
          <a:p>
            <a:r>
              <a:rPr lang="en-US" dirty="0"/>
              <a:t>[CLICK] The aggressor rows at offsets 1 and -1 are marked and the error bars show the standard deviation of the distribution across our tested chips. </a:t>
            </a:r>
          </a:p>
          <a:p>
            <a:endParaRPr lang="en-US" dirty="0"/>
          </a:p>
          <a:p>
            <a:r>
              <a:rPr lang="en-US" dirty="0"/>
              <a:t>[CLICK] We find that the number of </a:t>
            </a:r>
            <a:r>
              <a:rPr lang="en-US" dirty="0" err="1"/>
              <a:t>RowHammer</a:t>
            </a:r>
            <a:r>
              <a:rPr lang="en-US" dirty="0"/>
              <a:t> bit flips that occur in a given row decreases as the distance from the victim row (or row 0) increases. This is because row 0 is being hammered from both sides with a double-sided hammer, while rows 2 and -2 are only being "hammered" from a single side each.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107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first normalize the data we get across our different chips by inducing a </a:t>
            </a:r>
            <a:r>
              <a:rPr lang="en-US" dirty="0" err="1"/>
              <a:t>RowHammer</a:t>
            </a:r>
            <a:r>
              <a:rPr lang="en-US" dirty="0"/>
              <a:t> bit flip rate of 10-6 in each chip and studying the resulting bit flips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plot representative distributions for different DRAM type-node configurations ordered from top to bottom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DRAM chips of newer DRAM technology nodes can exhibit </a:t>
            </a:r>
            <a:r>
              <a:rPr lang="en-US" dirty="0" err="1"/>
              <a:t>RowHammer</a:t>
            </a:r>
            <a:r>
              <a:rPr lang="en-US" dirty="0"/>
              <a:t> bit flips in more rows and also farther away from the victim rows.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166273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results for each group of chips from each DRAM type-node configuration per manufacturer in the paper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results in the paper </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97458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The next question we want to answer is ”How are </a:t>
            </a:r>
            <a:r>
              <a:rPr lang="en-US" dirty="0" err="1"/>
              <a:t>RowHammer</a:t>
            </a:r>
            <a:r>
              <a:rPr lang="en-US" dirty="0"/>
              <a:t> bit flips spatially distributed across a chip?" </a:t>
            </a:r>
          </a:p>
          <a:p>
            <a:endParaRPr lang="en-US" dirty="0"/>
          </a:p>
          <a:p>
            <a:endParaRPr lang="en-US" dirty="0"/>
          </a:p>
          <a:p>
            <a:r>
              <a:rPr lang="en-US" dirty="0"/>
              <a:t>[CLICK] we first normalize the data we get across our different chips by inducing a </a:t>
            </a:r>
            <a:r>
              <a:rPr lang="en-US" dirty="0" err="1"/>
              <a:t>RowHammer</a:t>
            </a:r>
            <a:r>
              <a:rPr lang="en-US" dirty="0"/>
              <a:t> bit flip rate of 10-6 in each chip and studying the resulting bit flips</a:t>
            </a:r>
          </a:p>
          <a:p>
            <a:endParaRPr lang="en-US" dirty="0"/>
          </a:p>
          <a:p>
            <a:r>
              <a:rPr lang="en-US" dirty="0"/>
              <a:t>[CLICK] We plot the distribution of 64-bit words containing x </a:t>
            </a:r>
            <a:r>
              <a:rPr lang="en-US" dirty="0" err="1"/>
              <a:t>RowHammer</a:t>
            </a:r>
            <a:r>
              <a:rPr lang="en-US" dirty="0"/>
              <a:t> bit flips across our tested DRAM chips. We find the proportion of 64-bit words containing x </a:t>
            </a:r>
            <a:r>
              <a:rPr lang="en-US" dirty="0" err="1"/>
              <a:t>RowHammer</a:t>
            </a:r>
            <a:r>
              <a:rPr lang="en-US" dirty="0"/>
              <a:t> bit flips out of all 64-bit words in each chip containing any </a:t>
            </a:r>
            <a:r>
              <a:rPr lang="en-US" dirty="0" err="1"/>
              <a:t>RowHammer</a:t>
            </a:r>
            <a:r>
              <a:rPr lang="en-US" dirty="0"/>
              <a:t> bit flip and plot the distribution as a bar chart with error bars for each x value </a:t>
            </a:r>
          </a:p>
          <a:p>
            <a:endParaRPr lang="en-US" dirty="0"/>
          </a:p>
          <a:p>
            <a:r>
              <a:rPr lang="en-US" dirty="0"/>
              <a:t>[CLICK] we find that this plot is representative of the results from our DDR3 and DDR4 chips. </a:t>
            </a:r>
          </a:p>
          <a:p>
            <a:endParaRPr lang="en-US" dirty="0"/>
          </a:p>
          <a:p>
            <a:r>
              <a:rPr lang="en-US" dirty="0"/>
              <a:t>[CLICK] we next plot data that is representative of our LPDDR4 chips.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the distribution of </a:t>
            </a:r>
            <a:r>
              <a:rPr lang="en-US" dirty="0" err="1">
                <a:latin typeface="LinLibertineTI"/>
              </a:rPr>
              <a:t>RowHammer</a:t>
            </a:r>
            <a:r>
              <a:rPr lang="en-US" dirty="0">
                <a:latin typeface="LinLibertineTI"/>
              </a:rPr>
              <a:t> bit flip density per word changes significantly in LPDDR4 chips compared to other DRAM types.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believe this is due to the interaction of </a:t>
            </a:r>
            <a:r>
              <a:rPr lang="en-US" dirty="0" err="1">
                <a:latin typeface="LinLibertineTI"/>
              </a:rPr>
              <a:t>RowHammer</a:t>
            </a:r>
            <a:r>
              <a:rPr lang="en-US" dirty="0">
                <a:latin typeface="LinLibertineTI"/>
              </a:rPr>
              <a:t> bit flips and the on-die ECC that is implemented in the LPDDR4 chips we test.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[CLICK] We find that at a bit flip rate of 10^-6, a 64-bit word can contain up to 4 bit flips. This indicates that even at this relatively low bit flip rate, </a:t>
            </a:r>
            <a:r>
              <a:rPr lang="en-US" sz="1200" kern="1200" dirty="0">
                <a:solidFill>
                  <a:schemeClr val="tx1"/>
                </a:solidFill>
                <a:effectLst/>
                <a:latin typeface="+mn-lt"/>
                <a:ea typeface="+mn-ea"/>
                <a:cs typeface="+mn-cs"/>
              </a:rPr>
              <a:t>a DRAM chip can only be protected from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flips with a very strong ECC code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 </a:t>
            </a:r>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979136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We show the results for each DRAM type-node configuration per manufacturer as is in the paper.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LinLibertineT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LinLibertineTI"/>
              </a:rPr>
              <a:t>And we provide more analysis on these plots in the paper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94799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want to answer the question "What is the minimum hammer count required to cause </a:t>
            </a:r>
            <a:r>
              <a:rPr lang="en-US" dirty="0" err="1"/>
              <a:t>RowHammer</a:t>
            </a:r>
            <a:r>
              <a:rPr lang="en-US" dirty="0"/>
              <a:t> bit flips in a chip?" We refer to this value as HC first</a:t>
            </a:r>
          </a:p>
          <a:p>
            <a:endParaRPr lang="en-US" dirty="0"/>
          </a:p>
          <a:p>
            <a:r>
              <a:rPr lang="en-US" dirty="0"/>
              <a:t>[CLICK] For each DRAM chip we find the lowest number of hammers required to induce a </a:t>
            </a:r>
            <a:r>
              <a:rPr lang="en-US" dirty="0" err="1"/>
              <a:t>RowHammer</a:t>
            </a:r>
            <a:r>
              <a:rPr lang="en-US" dirty="0"/>
              <a:t> bit flip in that chip, and we plot the distribution of those values across each chip in a given DRAM type-node configuration (on the x-axis). We use results from Manufacturer C as an example. </a:t>
            </a:r>
          </a:p>
          <a:p>
            <a:endParaRPr lang="en-US" dirty="0"/>
          </a:p>
          <a:p>
            <a:r>
              <a:rPr lang="en-US" dirty="0"/>
              <a:t>We plot these distribution as box-and-whisker plots, where</a:t>
            </a:r>
          </a:p>
          <a:p>
            <a:r>
              <a:rPr lang="en-US" dirty="0"/>
              <a:t>[CLICK] the center line indicates the median, </a:t>
            </a:r>
          </a:p>
          <a:p>
            <a:r>
              <a:rPr lang="en-US" dirty="0"/>
              <a:t>[CLICK] the box edges represent the Q1 and Q3 points,</a:t>
            </a:r>
          </a:p>
          <a:p>
            <a:r>
              <a:rPr lang="en-US" dirty="0"/>
              <a:t>[CLICK] </a:t>
            </a:r>
            <a:r>
              <a:rPr lang="en-US" b="0" dirty="0"/>
              <a:t>the whiskers extend 1.5 times the difference between Q3 and Q1 beyond Q3 and Q1 and </a:t>
            </a:r>
          </a:p>
          <a:p>
            <a:r>
              <a:rPr lang="en-US" b="1" dirty="0"/>
              <a:t>[CLICK] </a:t>
            </a:r>
            <a:r>
              <a:rPr lang="en-US" b="0" dirty="0"/>
              <a:t>Any point outside of the whiskers are  outliers and are shown with plus signs. </a:t>
            </a:r>
          </a:p>
          <a:p>
            <a:endParaRPr lang="en-US" b="0" dirty="0"/>
          </a:p>
          <a:p>
            <a:endParaRPr lang="en-US" b="0" dirty="0"/>
          </a:p>
          <a:p>
            <a:r>
              <a:rPr lang="en-US" b="0"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7294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use </a:t>
            </a:r>
            <a:r>
              <a:rPr lang="en-US" dirty="0" err="1"/>
              <a:t>ramulator</a:t>
            </a:r>
            <a:r>
              <a:rPr lang="en-US" dirty="0"/>
              <a:t>, a cycle-level DRAM simulator with a simple core model to examine 48 8-core workload mixes drawn from SPEC CPU2006 with last level cache misses per kilo-instruction or MPKI values ranging between 10 and 740. We note that there could be other workloads with which mitigation mechanisms exhibit higher performance overheads, but we did not try to maximize the overhead experienced by workloads by biasing the workload construction in any way. </a:t>
            </a:r>
          </a:p>
          <a:p>
            <a:endParaRPr lang="en-US" dirty="0"/>
          </a:p>
          <a:p>
            <a:r>
              <a:rPr lang="en-US" dirty="0"/>
              <a:t>[CLICK] We use two metrics to evaluate our mechanisms</a:t>
            </a:r>
          </a:p>
          <a:p>
            <a:r>
              <a:rPr lang="en-US" dirty="0"/>
              <a:t>[CLICK] First, we use DRAM Bandwidth overhead, which is the fraction of the total system DRAM bandwidth consumption coming from the </a:t>
            </a:r>
            <a:r>
              <a:rPr lang="en-US" dirty="0" err="1"/>
              <a:t>RowHammer</a:t>
            </a:r>
            <a:r>
              <a:rPr lang="en-US" dirty="0"/>
              <a:t>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Second, we use Normalized System Performance, </a:t>
            </a:r>
            <a:r>
              <a:rPr lang="en-US" sz="1200" kern="1200" dirty="0">
                <a:solidFill>
                  <a:schemeClr val="tx1"/>
                </a:solidFill>
                <a:effectLst/>
                <a:latin typeface="+mn-lt"/>
                <a:ea typeface="+mn-ea"/>
                <a:cs typeface="+mn-cs"/>
              </a:rPr>
              <a:t>which is the weighted speedup metric normalized to the baseline value, which we denote as 100%. We find that when using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mitigation mechanisms, most values appear below the baseline. Therefore, for clarity, we refer to normalized weighted speedup as normalized system performance in our evaluations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While we present the results of both metrics in the paper, we focus on our Normalized system performance results in this talk as they are highly correlated </a:t>
            </a:r>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7187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We evaluate five state-of-the-art mitigation mechanisms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and one ideal refresh-based mitigation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Please refer to our paper and the respective original publications for more detailed descriptions of each mechanism, and how we scale each mechanism to DRAM chips that are more vulnerable to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or that require a lower hammer count to induce the first </a:t>
            </a:r>
            <a:r>
              <a:rPr lang="en-US" sz="1200" kern="1200" dirty="0" err="1">
                <a:solidFill>
                  <a:schemeClr val="tx1"/>
                </a:solidFill>
                <a:effectLst/>
                <a:latin typeface="+mn-lt"/>
                <a:ea typeface="+mn-ea"/>
                <a:cs typeface="+mn-cs"/>
              </a:rPr>
              <a:t>RowHammer</a:t>
            </a:r>
            <a:r>
              <a:rPr lang="en-US" sz="1200" kern="1200" dirty="0">
                <a:solidFill>
                  <a:schemeClr val="tx1"/>
                </a:solidFill>
                <a:effectLst/>
                <a:latin typeface="+mn-lt"/>
                <a:ea typeface="+mn-ea"/>
                <a:cs typeface="+mn-cs"/>
              </a:rPr>
              <a:t> bit flip in the chip. As a reminder, we refer to this value as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93586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plot normalized system performance as a function of </a:t>
            </a:r>
            <a:r>
              <a:rPr lang="en-US" dirty="0" err="1"/>
              <a:t>HCfirst</a:t>
            </a:r>
            <a:r>
              <a:rPr lang="en-US" dirty="0"/>
              <a:t>, or the number of hammers required to induce the first </a:t>
            </a:r>
            <a:r>
              <a:rPr lang="en-US" dirty="0" err="1"/>
              <a:t>RowHammer</a:t>
            </a:r>
            <a:r>
              <a:rPr lang="en-US" dirty="0"/>
              <a:t> bit flip in a chip. A Lower y value corresponds to worse system performance and we sweep </a:t>
            </a:r>
            <a:r>
              <a:rPr lang="en-US" dirty="0" err="1"/>
              <a:t>HCfirst</a:t>
            </a:r>
            <a:r>
              <a:rPr lang="en-US" dirty="0"/>
              <a:t> between 200k and 64. </a:t>
            </a:r>
          </a:p>
          <a:p>
            <a:endParaRPr lang="en-US" dirty="0"/>
          </a:p>
          <a:p>
            <a:r>
              <a:rPr lang="en-US" dirty="0"/>
              <a:t>[CLICK] We first plot the results for the increased refresh rate mechanism.</a:t>
            </a:r>
          </a:p>
          <a:p>
            <a:r>
              <a:rPr lang="en-US" dirty="0"/>
              <a:t>[CLICK] we note that there is substantial overhead even at high </a:t>
            </a:r>
            <a:r>
              <a:rPr lang="en-US" dirty="0" err="1"/>
              <a:t>HCfirst</a:t>
            </a:r>
            <a:r>
              <a:rPr lang="en-US" dirty="0"/>
              <a:t> values and that it does not scale under </a:t>
            </a:r>
            <a:r>
              <a:rPr lang="en-US" dirty="0" err="1"/>
              <a:t>HCfirst</a:t>
            </a:r>
            <a:r>
              <a:rPr lang="en-US" dirty="0"/>
              <a:t> values of 32k due to prohibitively high refresh rates required for mitigating </a:t>
            </a:r>
            <a:r>
              <a:rPr lang="en-US" dirty="0" err="1"/>
              <a:t>RowHammer</a:t>
            </a:r>
            <a:r>
              <a:rPr lang="en-US" dirty="0"/>
              <a:t> bit flips. </a:t>
            </a:r>
          </a:p>
          <a:p>
            <a:endParaRPr lang="en-US" dirty="0"/>
          </a:p>
          <a:p>
            <a:endParaRPr lang="en-US" dirty="0"/>
          </a:p>
          <a:p>
            <a:endParaRPr lang="en-US" dirty="0"/>
          </a:p>
          <a:p>
            <a:r>
              <a:rPr lang="en-US" dirty="0"/>
              <a:t>========</a:t>
            </a:r>
          </a:p>
          <a:p>
            <a:r>
              <a:rPr lang="en-US" dirty="0"/>
              <a:t>Title mention the mechanism evaluated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66959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PARA and find that it [CLICK] results in reasonable normalized system performance until around the point where </a:t>
            </a:r>
            <a:r>
              <a:rPr lang="en-US" dirty="0" err="1"/>
              <a:t>HCfirst</a:t>
            </a:r>
            <a:r>
              <a:rPr lang="en-US" dirty="0"/>
              <a:t> is 4000, at which point the system performance quickly reduces. </a:t>
            </a:r>
          </a:p>
          <a:p>
            <a:r>
              <a:rPr lang="en-US" dirty="0"/>
              <a:t>[CLICK] When </a:t>
            </a:r>
            <a:r>
              <a:rPr lang="en-US" dirty="0" err="1"/>
              <a:t>HCfirst</a:t>
            </a:r>
            <a:r>
              <a:rPr lang="en-US" dirty="0"/>
              <a:t> is 128, the system suffers 80% performance loss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146232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a:t>
            </a:r>
            <a:r>
              <a:rPr lang="en-US" dirty="0" err="1"/>
              <a:t>ProHIT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8062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t>
            </a:r>
            <a:r>
              <a:rPr lang="en-US" dirty="0" err="1"/>
              <a:t>MRLoc</a:t>
            </a:r>
            <a:r>
              <a:rPr lang="en-US" dirty="0"/>
              <a:t> for a single data point of </a:t>
            </a:r>
            <a:r>
              <a:rPr lang="en-US" dirty="0" err="1"/>
              <a:t>HCfirst</a:t>
            </a:r>
            <a:r>
              <a:rPr lang="en-US" dirty="0"/>
              <a:t> = 2000.[CLICK] We only plot a single data point, since both of </a:t>
            </a:r>
            <a:r>
              <a:rPr lang="en-US" sz="1200" kern="1200" dirty="0">
                <a:solidFill>
                  <a:schemeClr val="tx1"/>
                </a:solidFill>
                <a:effectLst/>
                <a:latin typeface="+mn-lt"/>
                <a:ea typeface="+mn-ea"/>
                <a:cs typeface="+mn-cs"/>
              </a:rPr>
              <a:t>these works do not provide models for scaling their mechanisms to lower </a:t>
            </a:r>
            <a:r>
              <a:rPr lang="en-US" sz="1200" kern="1200" dirty="0" err="1">
                <a:solidFill>
                  <a:schemeClr val="tx1"/>
                </a:solidFill>
                <a:effectLst/>
                <a:latin typeface="+mn-lt"/>
                <a:ea typeface="+mn-ea"/>
                <a:cs typeface="+mn-cs"/>
              </a:rPr>
              <a:t>HCfirst</a:t>
            </a:r>
            <a:r>
              <a:rPr lang="en-US" sz="1200" kern="1200" dirty="0">
                <a:solidFill>
                  <a:schemeClr val="tx1"/>
                </a:solidFill>
                <a:effectLst/>
                <a:latin typeface="+mn-lt"/>
                <a:ea typeface="+mn-ea"/>
                <a:cs typeface="+mn-cs"/>
              </a:rPr>
              <a:t> values and how to do so is not intuitive.</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36254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results for </a:t>
            </a:r>
            <a:r>
              <a:rPr lang="en-US" dirty="0" err="1"/>
              <a:t>TWiCe</a:t>
            </a:r>
            <a:r>
              <a:rPr lang="en-US" dirty="0"/>
              <a:t> with a solid line, which has high normalized system performance for </a:t>
            </a:r>
            <a:r>
              <a:rPr lang="en-US" dirty="0" err="1"/>
              <a:t>HCfirst</a:t>
            </a:r>
            <a:r>
              <a:rPr lang="en-US" dirty="0"/>
              <a:t> values that it supports. </a:t>
            </a:r>
          </a:p>
          <a:p>
            <a:r>
              <a:rPr lang="en-US" dirty="0"/>
              <a:t>[CLICK] In its current form, </a:t>
            </a:r>
            <a:r>
              <a:rPr lang="en-US" dirty="0" err="1"/>
              <a:t>TWiCe</a:t>
            </a:r>
            <a:r>
              <a:rPr lang="en-US" dirty="0"/>
              <a:t> does not support </a:t>
            </a:r>
            <a:r>
              <a:rPr lang="en-US" dirty="0" err="1"/>
              <a:t>HCfirst</a:t>
            </a:r>
            <a:r>
              <a:rPr lang="en-US" dirty="0"/>
              <a:t> values under 32k, but we evaluate an ideal version that we refer to as </a:t>
            </a:r>
            <a:r>
              <a:rPr lang="en-US" dirty="0" err="1"/>
              <a:t>TWiCe</a:t>
            </a:r>
            <a:r>
              <a:rPr lang="en-US" dirty="0"/>
              <a:t>-ideal assuming that it solves two critical design issues in scaling. </a:t>
            </a:r>
            <a:r>
              <a:rPr lang="en-US" dirty="0" err="1"/>
              <a:t>TWiCe</a:t>
            </a:r>
            <a:r>
              <a:rPr lang="en-US" dirty="0"/>
              <a:t>-ideal is drawn with a dashed line. We note that </a:t>
            </a:r>
            <a:r>
              <a:rPr lang="en-US" dirty="0" err="1"/>
              <a:t>TWiCe</a:t>
            </a:r>
            <a:r>
              <a:rPr lang="en-US" dirty="0"/>
              <a:t>-ideal has the potential to provide a higher normalized system performance compared to PARA for all </a:t>
            </a:r>
            <a:r>
              <a:rPr lang="en-US" dirty="0" err="1"/>
              <a:t>HCfirst</a:t>
            </a:r>
            <a:r>
              <a:rPr lang="en-US" dirty="0"/>
              <a:t> values, but only if it is able to overcome the critical design issues. We discuss these issues in more detail in the paper </a:t>
            </a:r>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09742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next plot the ideal refresh-based mitigation mechanism in green. </a:t>
            </a:r>
          </a:p>
          <a:p>
            <a:endParaRPr lang="en-US" dirty="0"/>
          </a:p>
          <a:p>
            <a:r>
              <a:rPr lang="en-US" dirty="0"/>
              <a:t>[CLICK] The ideal mechanism works by tracking every single activation and issuing a refresh command to a row only right before it can potentially experience a </a:t>
            </a:r>
            <a:r>
              <a:rPr lang="en-US" dirty="0" err="1"/>
              <a:t>RowHammer</a:t>
            </a:r>
            <a:r>
              <a:rPr lang="en-US" dirty="0"/>
              <a:t> bit flip. </a:t>
            </a:r>
          </a:p>
          <a:p>
            <a:endParaRPr lang="en-US" dirty="0"/>
          </a:p>
          <a:p>
            <a:r>
              <a:rPr lang="en-US" dirty="0"/>
              <a:t>We find that the ideal mechanism provides reasonably high normalized system performance across all tested </a:t>
            </a:r>
            <a:r>
              <a:rPr lang="en-US" dirty="0" err="1"/>
              <a:t>HCfirst</a:t>
            </a:r>
            <a:r>
              <a:rPr lang="en-US" dirty="0"/>
              <a:t> values. However, there is still opportunity for exceeding the scalability of the ideal refresh-based mechanism, which [CLICK] results in 6% performance loss when </a:t>
            </a:r>
            <a:r>
              <a:rPr lang="en-US" dirty="0" err="1"/>
              <a:t>HCfirst</a:t>
            </a:r>
            <a:r>
              <a:rPr lang="en-US" dirty="0"/>
              <a:t> is 128. </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59375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details in the paper including:</a:t>
            </a:r>
          </a:p>
          <a:p>
            <a:r>
              <a:rPr lang="en-US" dirty="0"/>
              <a:t>[CLICK] a study on the single-cell </a:t>
            </a:r>
            <a:r>
              <a:rPr lang="en-US" dirty="0" err="1"/>
              <a:t>RowHammer</a:t>
            </a:r>
            <a:r>
              <a:rPr lang="en-US" dirty="0"/>
              <a:t> bit flip probability </a:t>
            </a:r>
          </a:p>
          <a:p>
            <a:r>
              <a:rPr lang="en-US" dirty="0"/>
              <a:t>[CLICK] more details on our data pattern dependence study</a:t>
            </a:r>
          </a:p>
          <a:p>
            <a:r>
              <a:rPr lang="en-US" dirty="0"/>
              <a:t>[CLICK] an analysis of Error Correcting Codes (ECC) in mitigating </a:t>
            </a:r>
            <a:r>
              <a:rPr lang="en-US" dirty="0" err="1"/>
              <a:t>RowHammer</a:t>
            </a:r>
            <a:r>
              <a:rPr lang="en-US" dirty="0"/>
              <a:t> bit flips </a:t>
            </a:r>
          </a:p>
          <a:p>
            <a:r>
              <a:rPr lang="en-US" dirty="0"/>
              <a:t>[CLICK] additional observations on our data</a:t>
            </a:r>
          </a:p>
          <a:p>
            <a:r>
              <a:rPr lang="en-US" dirty="0"/>
              <a:t>[CLICK] methodology details for characterizing DRAM </a:t>
            </a:r>
          </a:p>
          <a:p>
            <a:r>
              <a:rPr lang="en-US" dirty="0"/>
              <a:t>[CLICK] further discussion on comparing data across different infrastructures and a</a:t>
            </a:r>
          </a:p>
          <a:p>
            <a:r>
              <a:rPr lang="en-US" dirty="0"/>
              <a:t>[CLICK] discussion on scaling each mitigation mechanism </a:t>
            </a:r>
          </a:p>
          <a:p>
            <a:endParaRPr lang="en-US" dirty="0"/>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501736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521101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2565038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918617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27567493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addition, they have serious implications for security</a:t>
            </a:r>
          </a:p>
          <a:p>
            <a:endParaRPr lang="en-US" baseline="0" dirty="0"/>
          </a:p>
          <a:p>
            <a:r>
              <a:rPr lang="en-US" baseline="0" dirty="0"/>
              <a:t>When disturbance errors occur, they could breach memory protection. This is because an OS page fits inside a DRAM row. So an error in a different DRAM row means an error in a different OS page.</a:t>
            </a:r>
          </a:p>
          <a:p>
            <a:endParaRPr lang="en-US" baseline="0" dirty="0"/>
          </a:p>
          <a:p>
            <a:r>
              <a:rPr lang="en-US" baseline="0" dirty="0"/>
              <a:t>This opens up a vulnerability to disturbance attacks. Just by accessing its own page, a malicious program could corrupt pages belonging to another program.</a:t>
            </a:r>
          </a:p>
          <a:p>
            <a:endParaRPr lang="en-US" baseline="0" dirty="0"/>
          </a:p>
          <a:p>
            <a:r>
              <a:rPr lang="en-US" baseline="0" dirty="0"/>
              <a:t>And, as shown previously, we constructed a proof-of-concept using only user-level instructions.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9382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3.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4/29/22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2022. 4. 29.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4/29/22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00818213"/>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588175249"/>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69235046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1017032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3735569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25163443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421923686"/>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640584503"/>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3707385572"/>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359623493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335779007"/>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1827719916"/>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2487540259"/>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1068701455"/>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12509662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361056219"/>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2849738876"/>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730105784"/>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699243448"/>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41921561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358280030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1011862081"/>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1750947599"/>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3908563395"/>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0093446"/>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195510"/>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9565894"/>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810199"/>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8170928"/>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3847220"/>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978692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39708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12147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42601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8148459"/>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50491970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293822974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5602641"/>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594540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46430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766752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82571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977531"/>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320877"/>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260264"/>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24085243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97454746"/>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296187725"/>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2995587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155835060"/>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728713538"/>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6602564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68599803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99817599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2396418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434178507"/>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149472191"/>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526753725"/>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375559004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755846712"/>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94877645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71701387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637623411"/>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39090214"/>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72902950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23092486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6881696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78909927"/>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0300097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73472398"/>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10744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284348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13524661"/>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98394677"/>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7329264"/>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4632868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22440802"/>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18495119"/>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8051764"/>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30623583"/>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36755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4289723005"/>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246669"/>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427143"/>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1821654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0479234"/>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96005631"/>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640597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684568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650923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2177868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2424991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532141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1825273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71063895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90591527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31867219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28648936"/>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8332150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94302546"/>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3706370895"/>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48587537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69113650"/>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420166176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150825434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0824355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20B3560-CF21-8947-8133-FDB047FA167F}"/>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31B592F0-643C-E746-9C6B-02C884DC2C52}"/>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960D7440-FB56-4446-ADC5-3A9F6A1ADAB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C7E03E5-6D65-C34C-BA2B-971F087AC2AB}"/>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791E84BB-5A68-8C42-8D80-1D2E9B8E5500}"/>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1F71244-1093-8044-BAE9-60278058B4B8}"/>
              </a:ext>
            </a:extLst>
          </p:cNvPr>
          <p:cNvSpPr>
            <a:spLocks noGrp="1" noChangeArrowheads="1"/>
          </p:cNvSpPr>
          <p:nvPr>
            <p:ph type="sldNum" sz="quarter" idx="12"/>
          </p:nvPr>
        </p:nvSpPr>
        <p:spPr/>
        <p:txBody>
          <a:bodyPr/>
          <a:lstStyle>
            <a:lvl1pPr>
              <a:defRPr sz="1200"/>
            </a:lvl1pPr>
          </a:lstStyle>
          <a:p>
            <a:pPr>
              <a:defRPr/>
            </a:pPr>
            <a:fld id="{14FCC962-4257-6142-A569-9AA89093BC26}" type="slidenum">
              <a:rPr lang="en-US" altLang="en-US"/>
              <a:pPr>
                <a:defRPr/>
              </a:pPr>
              <a:t>‹#›</a:t>
            </a:fld>
            <a:endParaRPr lang="en-US" altLang="en-US"/>
          </a:p>
        </p:txBody>
      </p:sp>
    </p:spTree>
    <p:extLst>
      <p:ext uri="{BB962C8B-B14F-4D97-AF65-F5344CB8AC3E}">
        <p14:creationId xmlns:p14="http://schemas.microsoft.com/office/powerpoint/2010/main" val="106227793"/>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1D280C7-68E3-6442-A561-EB561DEC7C2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EDD1F31-CE79-E34C-A457-FCC3E513E843}"/>
              </a:ext>
            </a:extLst>
          </p:cNvPr>
          <p:cNvSpPr>
            <a:spLocks noGrp="1" noChangeArrowheads="1"/>
          </p:cNvSpPr>
          <p:nvPr>
            <p:ph type="sldNum" sz="quarter" idx="11"/>
          </p:nvPr>
        </p:nvSpPr>
        <p:spPr>
          <a:ln/>
        </p:spPr>
        <p:txBody>
          <a:bodyPr/>
          <a:lstStyle>
            <a:lvl1pPr>
              <a:defRPr/>
            </a:lvl1pPr>
          </a:lstStyle>
          <a:p>
            <a:pPr>
              <a:defRPr/>
            </a:pPr>
            <a:fld id="{8414F10F-450F-4D42-AE87-B50754B38A67}" type="slidenum">
              <a:rPr lang="en-US" altLang="en-US"/>
              <a:pPr>
                <a:defRPr/>
              </a:pPr>
              <a:t>‹#›</a:t>
            </a:fld>
            <a:endParaRPr lang="en-US" altLang="en-US"/>
          </a:p>
        </p:txBody>
      </p:sp>
    </p:spTree>
    <p:extLst>
      <p:ext uri="{BB962C8B-B14F-4D97-AF65-F5344CB8AC3E}">
        <p14:creationId xmlns:p14="http://schemas.microsoft.com/office/powerpoint/2010/main" val="3592016116"/>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7A903F41-FE37-DC48-AC7B-2EF6E77896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8B15C67-71B5-B440-9877-46CD1CECC9CA}"/>
              </a:ext>
            </a:extLst>
          </p:cNvPr>
          <p:cNvSpPr>
            <a:spLocks noGrp="1" noChangeArrowheads="1"/>
          </p:cNvSpPr>
          <p:nvPr>
            <p:ph type="sldNum" sz="quarter" idx="11"/>
          </p:nvPr>
        </p:nvSpPr>
        <p:spPr>
          <a:ln/>
        </p:spPr>
        <p:txBody>
          <a:bodyPr/>
          <a:lstStyle>
            <a:lvl1pPr>
              <a:defRPr/>
            </a:lvl1pPr>
          </a:lstStyle>
          <a:p>
            <a:pPr>
              <a:defRPr/>
            </a:pPr>
            <a:fld id="{525BB441-19B0-EB42-A367-3270C8B89085}" type="slidenum">
              <a:rPr lang="en-US" altLang="en-US"/>
              <a:pPr>
                <a:defRPr/>
              </a:pPr>
              <a:t>‹#›</a:t>
            </a:fld>
            <a:endParaRPr lang="en-US" altLang="en-US"/>
          </a:p>
        </p:txBody>
      </p:sp>
    </p:spTree>
    <p:extLst>
      <p:ext uri="{BB962C8B-B14F-4D97-AF65-F5344CB8AC3E}">
        <p14:creationId xmlns:p14="http://schemas.microsoft.com/office/powerpoint/2010/main" val="396546654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2BFD052-92FF-F543-9137-39E35DAA9D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85C752-27E3-5144-8894-393C521E7B12}"/>
              </a:ext>
            </a:extLst>
          </p:cNvPr>
          <p:cNvSpPr>
            <a:spLocks noGrp="1" noChangeArrowheads="1"/>
          </p:cNvSpPr>
          <p:nvPr>
            <p:ph type="sldNum" sz="quarter" idx="11"/>
          </p:nvPr>
        </p:nvSpPr>
        <p:spPr>
          <a:ln/>
        </p:spPr>
        <p:txBody>
          <a:bodyPr/>
          <a:lstStyle>
            <a:lvl1pPr>
              <a:defRPr/>
            </a:lvl1pPr>
          </a:lstStyle>
          <a:p>
            <a:pPr>
              <a:defRPr/>
            </a:pPr>
            <a:fld id="{56AEF749-97F2-2549-AC24-4DC4FEF73A35}" type="slidenum">
              <a:rPr lang="en-US" altLang="en-US"/>
              <a:pPr>
                <a:defRPr/>
              </a:pPr>
              <a:t>‹#›</a:t>
            </a:fld>
            <a:endParaRPr lang="en-US" altLang="en-US"/>
          </a:p>
        </p:txBody>
      </p:sp>
    </p:spTree>
    <p:extLst>
      <p:ext uri="{BB962C8B-B14F-4D97-AF65-F5344CB8AC3E}">
        <p14:creationId xmlns:p14="http://schemas.microsoft.com/office/powerpoint/2010/main" val="2152969502"/>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C18A0A9A-89C1-2441-B78A-0239AA17EF5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155714-34D3-DA4A-BEFF-65BECB09AE96}"/>
              </a:ext>
            </a:extLst>
          </p:cNvPr>
          <p:cNvSpPr>
            <a:spLocks noGrp="1" noChangeArrowheads="1"/>
          </p:cNvSpPr>
          <p:nvPr>
            <p:ph type="sldNum" sz="quarter" idx="11"/>
          </p:nvPr>
        </p:nvSpPr>
        <p:spPr>
          <a:ln/>
        </p:spPr>
        <p:txBody>
          <a:bodyPr/>
          <a:lstStyle>
            <a:lvl1pPr>
              <a:defRPr/>
            </a:lvl1pPr>
          </a:lstStyle>
          <a:p>
            <a:pPr>
              <a:defRPr/>
            </a:pPr>
            <a:fld id="{C082634B-D4D6-0B45-9BEF-5C821DA8C470}" type="slidenum">
              <a:rPr lang="en-US" altLang="en-US"/>
              <a:pPr>
                <a:defRPr/>
              </a:pPr>
              <a:t>‹#›</a:t>
            </a:fld>
            <a:endParaRPr lang="en-US" altLang="en-US"/>
          </a:p>
        </p:txBody>
      </p:sp>
    </p:spTree>
    <p:extLst>
      <p:ext uri="{BB962C8B-B14F-4D97-AF65-F5344CB8AC3E}">
        <p14:creationId xmlns:p14="http://schemas.microsoft.com/office/powerpoint/2010/main" val="4220860928"/>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BDF51A0-B85E-BC4F-BD9D-835EFAFBED1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DD42FE46-697A-B84C-BAC2-BA0E396A77F1}"/>
              </a:ext>
            </a:extLst>
          </p:cNvPr>
          <p:cNvSpPr>
            <a:spLocks noGrp="1" noChangeArrowheads="1"/>
          </p:cNvSpPr>
          <p:nvPr>
            <p:ph type="sldNum" sz="quarter" idx="11"/>
          </p:nvPr>
        </p:nvSpPr>
        <p:spPr>
          <a:ln/>
        </p:spPr>
        <p:txBody>
          <a:bodyPr/>
          <a:lstStyle>
            <a:lvl1pPr>
              <a:defRPr/>
            </a:lvl1pPr>
          </a:lstStyle>
          <a:p>
            <a:pPr>
              <a:defRPr/>
            </a:pPr>
            <a:fld id="{F2638C93-DDC8-324B-8909-FA14536BF70B}" type="slidenum">
              <a:rPr lang="en-US" altLang="en-US"/>
              <a:pPr>
                <a:defRPr/>
              </a:pPr>
              <a:t>‹#›</a:t>
            </a:fld>
            <a:endParaRPr lang="en-US" altLang="en-US"/>
          </a:p>
        </p:txBody>
      </p:sp>
    </p:spTree>
    <p:extLst>
      <p:ext uri="{BB962C8B-B14F-4D97-AF65-F5344CB8AC3E}">
        <p14:creationId xmlns:p14="http://schemas.microsoft.com/office/powerpoint/2010/main" val="2355088705"/>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26798E86-C759-A64B-A5C6-F7CA0B2A37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176EA255-1582-3248-912A-DD0818719D2C}"/>
              </a:ext>
            </a:extLst>
          </p:cNvPr>
          <p:cNvSpPr>
            <a:spLocks noGrp="1" noChangeArrowheads="1"/>
          </p:cNvSpPr>
          <p:nvPr>
            <p:ph type="sldNum" sz="quarter" idx="11"/>
          </p:nvPr>
        </p:nvSpPr>
        <p:spPr>
          <a:ln/>
        </p:spPr>
        <p:txBody>
          <a:bodyPr/>
          <a:lstStyle>
            <a:lvl1pPr>
              <a:defRPr/>
            </a:lvl1pPr>
          </a:lstStyle>
          <a:p>
            <a:pPr>
              <a:defRPr/>
            </a:pPr>
            <a:fld id="{09B1F434-1C1C-7A4A-B3CB-C1B2BBB9A818}" type="slidenum">
              <a:rPr lang="en-US" altLang="en-US"/>
              <a:pPr>
                <a:defRPr/>
              </a:pPr>
              <a:t>‹#›</a:t>
            </a:fld>
            <a:endParaRPr lang="en-US" altLang="en-US"/>
          </a:p>
        </p:txBody>
      </p:sp>
    </p:spTree>
    <p:extLst>
      <p:ext uri="{BB962C8B-B14F-4D97-AF65-F5344CB8AC3E}">
        <p14:creationId xmlns:p14="http://schemas.microsoft.com/office/powerpoint/2010/main" val="330984168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6F777E1-95D1-B64D-860C-B36DCA2932E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27BEA45-658A-FF4B-8C02-3C2191782C7B}"/>
              </a:ext>
            </a:extLst>
          </p:cNvPr>
          <p:cNvSpPr>
            <a:spLocks noGrp="1" noChangeArrowheads="1"/>
          </p:cNvSpPr>
          <p:nvPr>
            <p:ph type="sldNum" sz="quarter" idx="11"/>
          </p:nvPr>
        </p:nvSpPr>
        <p:spPr>
          <a:ln/>
        </p:spPr>
        <p:txBody>
          <a:bodyPr/>
          <a:lstStyle>
            <a:lvl1pPr>
              <a:defRPr/>
            </a:lvl1pPr>
          </a:lstStyle>
          <a:p>
            <a:pPr>
              <a:defRPr/>
            </a:pPr>
            <a:fld id="{3080B99E-26C8-A54A-B4B8-57D0E71B4426}" type="slidenum">
              <a:rPr lang="en-US" altLang="en-US"/>
              <a:pPr>
                <a:defRPr/>
              </a:pPr>
              <a:t>‹#›</a:t>
            </a:fld>
            <a:endParaRPr lang="en-US" altLang="en-US"/>
          </a:p>
        </p:txBody>
      </p:sp>
    </p:spTree>
    <p:extLst>
      <p:ext uri="{BB962C8B-B14F-4D97-AF65-F5344CB8AC3E}">
        <p14:creationId xmlns:p14="http://schemas.microsoft.com/office/powerpoint/2010/main" val="91009117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F0CC16D-4E85-904A-84DC-A76A7BB44B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92B96B3-1576-9B4C-BA9F-49EFE210E9B1}"/>
              </a:ext>
            </a:extLst>
          </p:cNvPr>
          <p:cNvSpPr>
            <a:spLocks noGrp="1" noChangeArrowheads="1"/>
          </p:cNvSpPr>
          <p:nvPr>
            <p:ph type="sldNum" sz="quarter" idx="11"/>
          </p:nvPr>
        </p:nvSpPr>
        <p:spPr>
          <a:ln/>
        </p:spPr>
        <p:txBody>
          <a:bodyPr/>
          <a:lstStyle>
            <a:lvl1pPr>
              <a:defRPr/>
            </a:lvl1pPr>
          </a:lstStyle>
          <a:p>
            <a:pPr>
              <a:defRPr/>
            </a:pPr>
            <a:fld id="{54AF3157-837A-FE49-B4CF-FBE9A56481DC}" type="slidenum">
              <a:rPr lang="en-US" altLang="en-US"/>
              <a:pPr>
                <a:defRPr/>
              </a:pPr>
              <a:t>‹#›</a:t>
            </a:fld>
            <a:endParaRPr lang="en-US" altLang="en-US"/>
          </a:p>
        </p:txBody>
      </p:sp>
    </p:spTree>
    <p:extLst>
      <p:ext uri="{BB962C8B-B14F-4D97-AF65-F5344CB8AC3E}">
        <p14:creationId xmlns:p14="http://schemas.microsoft.com/office/powerpoint/2010/main" val="1525630567"/>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C7EDAAD-FB09-BE44-9DFA-7569CBA296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FF3B55E-D9B5-6D44-A77F-C37586151793}"/>
              </a:ext>
            </a:extLst>
          </p:cNvPr>
          <p:cNvSpPr>
            <a:spLocks noGrp="1" noChangeArrowheads="1"/>
          </p:cNvSpPr>
          <p:nvPr>
            <p:ph type="sldNum" sz="quarter" idx="11"/>
          </p:nvPr>
        </p:nvSpPr>
        <p:spPr>
          <a:ln/>
        </p:spPr>
        <p:txBody>
          <a:bodyPr/>
          <a:lstStyle>
            <a:lvl1pPr>
              <a:defRPr/>
            </a:lvl1pPr>
          </a:lstStyle>
          <a:p>
            <a:pPr>
              <a:defRPr/>
            </a:pPr>
            <a:fld id="{292E0B19-EF9C-CD4B-9975-80E3C8554623}" type="slidenum">
              <a:rPr lang="en-US" altLang="en-US"/>
              <a:pPr>
                <a:defRPr/>
              </a:pPr>
              <a:t>‹#›</a:t>
            </a:fld>
            <a:endParaRPr lang="en-US" altLang="en-US"/>
          </a:p>
        </p:txBody>
      </p:sp>
    </p:spTree>
    <p:extLst>
      <p:ext uri="{BB962C8B-B14F-4D97-AF65-F5344CB8AC3E}">
        <p14:creationId xmlns:p14="http://schemas.microsoft.com/office/powerpoint/2010/main" val="79701455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269343C-14F3-A647-83B8-695624A4524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30D5E00-5512-B54F-AC20-76C22603A109}"/>
              </a:ext>
            </a:extLst>
          </p:cNvPr>
          <p:cNvSpPr>
            <a:spLocks noGrp="1" noChangeArrowheads="1"/>
          </p:cNvSpPr>
          <p:nvPr>
            <p:ph type="sldNum" sz="quarter" idx="11"/>
          </p:nvPr>
        </p:nvSpPr>
        <p:spPr>
          <a:ln/>
        </p:spPr>
        <p:txBody>
          <a:bodyPr/>
          <a:lstStyle>
            <a:lvl1pPr>
              <a:defRPr/>
            </a:lvl1pPr>
          </a:lstStyle>
          <a:p>
            <a:pPr>
              <a:defRPr/>
            </a:pPr>
            <a:fld id="{6C17DC18-27FF-C841-A741-FB375DAE5133}" type="slidenum">
              <a:rPr lang="en-US" altLang="en-US"/>
              <a:pPr>
                <a:defRPr/>
              </a:pPr>
              <a:t>‹#›</a:t>
            </a:fld>
            <a:endParaRPr lang="en-US" altLang="en-US"/>
          </a:p>
        </p:txBody>
      </p:sp>
    </p:spTree>
    <p:extLst>
      <p:ext uri="{BB962C8B-B14F-4D97-AF65-F5344CB8AC3E}">
        <p14:creationId xmlns:p14="http://schemas.microsoft.com/office/powerpoint/2010/main" val="3159041161"/>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86903FA-8A3E-2745-9AD6-3E41E4071F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001DD57-9D82-9F4B-BF82-42E911921B23}"/>
              </a:ext>
            </a:extLst>
          </p:cNvPr>
          <p:cNvSpPr>
            <a:spLocks noGrp="1" noChangeArrowheads="1"/>
          </p:cNvSpPr>
          <p:nvPr>
            <p:ph type="sldNum" sz="quarter" idx="11"/>
          </p:nvPr>
        </p:nvSpPr>
        <p:spPr>
          <a:ln/>
        </p:spPr>
        <p:txBody>
          <a:bodyPr/>
          <a:lstStyle>
            <a:lvl1pPr>
              <a:defRPr/>
            </a:lvl1pPr>
          </a:lstStyle>
          <a:p>
            <a:pPr>
              <a:defRPr/>
            </a:pPr>
            <a:fld id="{3F84B218-4F08-C548-8041-2CC38A2C2F0A}" type="slidenum">
              <a:rPr lang="en-US" altLang="en-US"/>
              <a:pPr>
                <a:defRPr/>
              </a:pPr>
              <a:t>‹#›</a:t>
            </a:fld>
            <a:endParaRPr lang="en-US" altLang="en-US"/>
          </a:p>
        </p:txBody>
      </p:sp>
    </p:spTree>
    <p:extLst>
      <p:ext uri="{BB962C8B-B14F-4D97-AF65-F5344CB8AC3E}">
        <p14:creationId xmlns:p14="http://schemas.microsoft.com/office/powerpoint/2010/main" val="219751397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081403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472953"/>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8771"/>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442802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594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042843"/>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64755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505828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2304284"/>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0910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471183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9472098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602501082"/>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80437992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42608281"/>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496196"/>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08585089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790780036"/>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370818544"/>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2859347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241154109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260658459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12054684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1322402"/>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3677947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833582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7174844"/>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70757198"/>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133635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617004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30095121"/>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2253818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764840"/>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5939625"/>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175967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559102"/>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180960550"/>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99489223"/>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6534983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80308751"/>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446164491"/>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91570176"/>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301110811"/>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072588907"/>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704176062"/>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2972468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9448505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58381534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75284538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211069836"/>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61672553"/>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57400001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75542720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292261257"/>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596598144"/>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29672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1662081154"/>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956528179"/>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014613038"/>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054774010"/>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90049251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8646495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79415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24741212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692800710"/>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55944591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98168961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801125024"/>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987164133"/>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371870553"/>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348159384"/>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868192"/>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235539"/>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5264898"/>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798069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364428"/>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65739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33011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9577367"/>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712333"/>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3899224"/>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06208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231EE152-1659-8D42-9CA0-5FF63AEBB813}"/>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E5635DA-784E-6D4C-8136-7C74616169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B9712E-C73A-1945-B011-5C4D0C9348A3}"/>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68DB3E6D-EC3A-004E-A886-A3A430BAA072}"/>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8B21DC63-E09E-CC44-A17B-5BEFDC4A402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3E0385D-6C4C-D346-82EE-DB2A28D58D8D}"/>
              </a:ext>
            </a:extLst>
          </p:cNvPr>
          <p:cNvSpPr>
            <a:spLocks noGrp="1" noChangeArrowheads="1"/>
          </p:cNvSpPr>
          <p:nvPr>
            <p:ph type="sldNum" sz="quarter" idx="12"/>
          </p:nvPr>
        </p:nvSpPr>
        <p:spPr/>
        <p:txBody>
          <a:bodyPr/>
          <a:lstStyle>
            <a:lvl1pPr>
              <a:defRPr sz="1200"/>
            </a:lvl1pPr>
          </a:lstStyle>
          <a:p>
            <a:pPr>
              <a:defRPr/>
            </a:pPr>
            <a:fld id="{7C9A786F-A3BB-2147-8F1A-670657404FB7}" type="slidenum">
              <a:rPr lang="en-US" altLang="en-US"/>
              <a:pPr>
                <a:defRPr/>
              </a:pPr>
              <a:t>‹#›</a:t>
            </a:fld>
            <a:endParaRPr lang="en-US" altLang="en-US"/>
          </a:p>
        </p:txBody>
      </p:sp>
    </p:spTree>
    <p:extLst>
      <p:ext uri="{BB962C8B-B14F-4D97-AF65-F5344CB8AC3E}">
        <p14:creationId xmlns:p14="http://schemas.microsoft.com/office/powerpoint/2010/main" val="2160942309"/>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B192E21-A78C-2747-9E41-E3F2F5658D8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1F64205-2D1C-C643-9409-828641918C15}"/>
              </a:ext>
            </a:extLst>
          </p:cNvPr>
          <p:cNvSpPr>
            <a:spLocks noGrp="1" noChangeArrowheads="1"/>
          </p:cNvSpPr>
          <p:nvPr>
            <p:ph type="sldNum" sz="quarter" idx="11"/>
          </p:nvPr>
        </p:nvSpPr>
        <p:spPr>
          <a:ln/>
        </p:spPr>
        <p:txBody>
          <a:bodyPr/>
          <a:lstStyle>
            <a:lvl1pPr>
              <a:defRPr/>
            </a:lvl1pPr>
          </a:lstStyle>
          <a:p>
            <a:pPr>
              <a:defRPr/>
            </a:pPr>
            <a:fld id="{0A1A696D-AE0C-9446-A38B-FCAFD25E7DF6}" type="slidenum">
              <a:rPr lang="en-US" altLang="en-US"/>
              <a:pPr>
                <a:defRPr/>
              </a:pPr>
              <a:t>‹#›</a:t>
            </a:fld>
            <a:endParaRPr lang="en-US" altLang="en-US"/>
          </a:p>
        </p:txBody>
      </p:sp>
    </p:spTree>
    <p:extLst>
      <p:ext uri="{BB962C8B-B14F-4D97-AF65-F5344CB8AC3E}">
        <p14:creationId xmlns:p14="http://schemas.microsoft.com/office/powerpoint/2010/main" val="134982417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B9F7B4CA-3896-5A49-BD24-13B4552CA6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8454FCF-6D7A-C34A-A0F5-C70BCBE369FA}"/>
              </a:ext>
            </a:extLst>
          </p:cNvPr>
          <p:cNvSpPr>
            <a:spLocks noGrp="1" noChangeArrowheads="1"/>
          </p:cNvSpPr>
          <p:nvPr>
            <p:ph type="sldNum" sz="quarter" idx="11"/>
          </p:nvPr>
        </p:nvSpPr>
        <p:spPr>
          <a:ln/>
        </p:spPr>
        <p:txBody>
          <a:bodyPr/>
          <a:lstStyle>
            <a:lvl1pPr>
              <a:defRPr/>
            </a:lvl1pPr>
          </a:lstStyle>
          <a:p>
            <a:pPr>
              <a:defRPr/>
            </a:pPr>
            <a:fld id="{C9E297E7-4D30-214E-B98B-FCD031CD24BB}" type="slidenum">
              <a:rPr lang="en-US" altLang="en-US"/>
              <a:pPr>
                <a:defRPr/>
              </a:pPr>
              <a:t>‹#›</a:t>
            </a:fld>
            <a:endParaRPr lang="en-US" altLang="en-US"/>
          </a:p>
        </p:txBody>
      </p:sp>
    </p:spTree>
    <p:extLst>
      <p:ext uri="{BB962C8B-B14F-4D97-AF65-F5344CB8AC3E}">
        <p14:creationId xmlns:p14="http://schemas.microsoft.com/office/powerpoint/2010/main" val="212250513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A5CCE1EF-FB0D-C340-A7CE-F6B5CC766B3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6406B3-FFA9-D244-8DF5-262DA5B8CC11}"/>
              </a:ext>
            </a:extLst>
          </p:cNvPr>
          <p:cNvSpPr>
            <a:spLocks noGrp="1" noChangeArrowheads="1"/>
          </p:cNvSpPr>
          <p:nvPr>
            <p:ph type="sldNum" sz="quarter" idx="11"/>
          </p:nvPr>
        </p:nvSpPr>
        <p:spPr>
          <a:ln/>
        </p:spPr>
        <p:txBody>
          <a:bodyPr/>
          <a:lstStyle>
            <a:lvl1pPr>
              <a:defRPr/>
            </a:lvl1pPr>
          </a:lstStyle>
          <a:p>
            <a:pPr>
              <a:defRPr/>
            </a:pPr>
            <a:fld id="{6EF08FE2-77D4-CB42-9802-DC8513815FCF}" type="slidenum">
              <a:rPr lang="en-US" altLang="en-US"/>
              <a:pPr>
                <a:defRPr/>
              </a:pPr>
              <a:t>‹#›</a:t>
            </a:fld>
            <a:endParaRPr lang="en-US" altLang="en-US"/>
          </a:p>
        </p:txBody>
      </p:sp>
    </p:spTree>
    <p:extLst>
      <p:ext uri="{BB962C8B-B14F-4D97-AF65-F5344CB8AC3E}">
        <p14:creationId xmlns:p14="http://schemas.microsoft.com/office/powerpoint/2010/main" val="3580422831"/>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E29E6A82-B671-A94A-B4CF-568FE2963C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95E87C3-EE11-A442-ACF4-79BFAA22D801}"/>
              </a:ext>
            </a:extLst>
          </p:cNvPr>
          <p:cNvSpPr>
            <a:spLocks noGrp="1" noChangeArrowheads="1"/>
          </p:cNvSpPr>
          <p:nvPr>
            <p:ph type="sldNum" sz="quarter" idx="11"/>
          </p:nvPr>
        </p:nvSpPr>
        <p:spPr>
          <a:ln/>
        </p:spPr>
        <p:txBody>
          <a:bodyPr/>
          <a:lstStyle>
            <a:lvl1pPr>
              <a:defRPr/>
            </a:lvl1pPr>
          </a:lstStyle>
          <a:p>
            <a:pPr>
              <a:defRPr/>
            </a:pPr>
            <a:fld id="{9EB8F5EE-DF3C-8044-A8A5-BE4FE93149AE}" type="slidenum">
              <a:rPr lang="en-US" altLang="en-US"/>
              <a:pPr>
                <a:defRPr/>
              </a:pPr>
              <a:t>‹#›</a:t>
            </a:fld>
            <a:endParaRPr lang="en-US" altLang="en-US"/>
          </a:p>
        </p:txBody>
      </p:sp>
    </p:spTree>
    <p:extLst>
      <p:ext uri="{BB962C8B-B14F-4D97-AF65-F5344CB8AC3E}">
        <p14:creationId xmlns:p14="http://schemas.microsoft.com/office/powerpoint/2010/main" val="3563327340"/>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CD0BB4E9-4628-3F43-BCD0-2C8E83D3A59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FBFC350-5A5F-BC4F-AA3D-60EEC10E4EC6}"/>
              </a:ext>
            </a:extLst>
          </p:cNvPr>
          <p:cNvSpPr>
            <a:spLocks noGrp="1" noChangeArrowheads="1"/>
          </p:cNvSpPr>
          <p:nvPr>
            <p:ph type="sldNum" sz="quarter" idx="11"/>
          </p:nvPr>
        </p:nvSpPr>
        <p:spPr>
          <a:ln/>
        </p:spPr>
        <p:txBody>
          <a:bodyPr/>
          <a:lstStyle>
            <a:lvl1pPr>
              <a:defRPr/>
            </a:lvl1pPr>
          </a:lstStyle>
          <a:p>
            <a:pPr>
              <a:defRPr/>
            </a:pPr>
            <a:fld id="{4EF4DBC9-7B0B-5B41-930D-4ADA0808F194}" type="slidenum">
              <a:rPr lang="en-US" altLang="en-US"/>
              <a:pPr>
                <a:defRPr/>
              </a:pPr>
              <a:t>‹#›</a:t>
            </a:fld>
            <a:endParaRPr lang="en-US" altLang="en-US"/>
          </a:p>
        </p:txBody>
      </p:sp>
    </p:spTree>
    <p:extLst>
      <p:ext uri="{BB962C8B-B14F-4D97-AF65-F5344CB8AC3E}">
        <p14:creationId xmlns:p14="http://schemas.microsoft.com/office/powerpoint/2010/main" val="55740347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D7C6559-6CD8-9F41-B9AC-F56D4FC62C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F68078-0F0C-7D4E-B89F-4D1294BD29C0}"/>
              </a:ext>
            </a:extLst>
          </p:cNvPr>
          <p:cNvSpPr>
            <a:spLocks noGrp="1" noChangeArrowheads="1"/>
          </p:cNvSpPr>
          <p:nvPr>
            <p:ph type="sldNum" sz="quarter" idx="11"/>
          </p:nvPr>
        </p:nvSpPr>
        <p:spPr>
          <a:ln/>
        </p:spPr>
        <p:txBody>
          <a:bodyPr/>
          <a:lstStyle>
            <a:lvl1pPr>
              <a:defRPr/>
            </a:lvl1pPr>
          </a:lstStyle>
          <a:p>
            <a:pPr>
              <a:defRPr/>
            </a:pPr>
            <a:fld id="{8D349F5C-2E7D-434D-82E4-5F8D4750FB06}" type="slidenum">
              <a:rPr lang="en-US" altLang="en-US"/>
              <a:pPr>
                <a:defRPr/>
              </a:pPr>
              <a:t>‹#›</a:t>
            </a:fld>
            <a:endParaRPr lang="en-US" altLang="en-US"/>
          </a:p>
        </p:txBody>
      </p:sp>
    </p:spTree>
    <p:extLst>
      <p:ext uri="{BB962C8B-B14F-4D97-AF65-F5344CB8AC3E}">
        <p14:creationId xmlns:p14="http://schemas.microsoft.com/office/powerpoint/2010/main" val="760680945"/>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123B2FD-B99C-0948-8BF2-7CC177BDF6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7D08DC1-BCB7-4542-BB2D-5D88A8284824}"/>
              </a:ext>
            </a:extLst>
          </p:cNvPr>
          <p:cNvSpPr>
            <a:spLocks noGrp="1" noChangeArrowheads="1"/>
          </p:cNvSpPr>
          <p:nvPr>
            <p:ph type="sldNum" sz="quarter" idx="11"/>
          </p:nvPr>
        </p:nvSpPr>
        <p:spPr>
          <a:ln/>
        </p:spPr>
        <p:txBody>
          <a:bodyPr/>
          <a:lstStyle>
            <a:lvl1pPr>
              <a:defRPr/>
            </a:lvl1pPr>
          </a:lstStyle>
          <a:p>
            <a:pPr>
              <a:defRPr/>
            </a:pPr>
            <a:fld id="{B8075E26-D0AF-AA4C-ABEE-75647DB5BBEF}" type="slidenum">
              <a:rPr lang="en-US" altLang="en-US"/>
              <a:pPr>
                <a:defRPr/>
              </a:pPr>
              <a:t>‹#›</a:t>
            </a:fld>
            <a:endParaRPr lang="en-US" altLang="en-US"/>
          </a:p>
        </p:txBody>
      </p:sp>
    </p:spTree>
    <p:extLst>
      <p:ext uri="{BB962C8B-B14F-4D97-AF65-F5344CB8AC3E}">
        <p14:creationId xmlns:p14="http://schemas.microsoft.com/office/powerpoint/2010/main" val="2777730527"/>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4B004AE6-43D5-884E-A7E0-3E2C9D3CE6F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929CE5-E563-D646-8865-4D2828E8704A}"/>
              </a:ext>
            </a:extLst>
          </p:cNvPr>
          <p:cNvSpPr>
            <a:spLocks noGrp="1" noChangeArrowheads="1"/>
          </p:cNvSpPr>
          <p:nvPr>
            <p:ph type="sldNum" sz="quarter" idx="11"/>
          </p:nvPr>
        </p:nvSpPr>
        <p:spPr>
          <a:ln/>
        </p:spPr>
        <p:txBody>
          <a:bodyPr/>
          <a:lstStyle>
            <a:lvl1pPr>
              <a:defRPr/>
            </a:lvl1pPr>
          </a:lstStyle>
          <a:p>
            <a:pPr>
              <a:defRPr/>
            </a:pPr>
            <a:fld id="{5FCA2A97-836E-1141-BF2F-9B24D430D832}" type="slidenum">
              <a:rPr lang="en-US" altLang="en-US"/>
              <a:pPr>
                <a:defRPr/>
              </a:pPr>
              <a:t>‹#›</a:t>
            </a:fld>
            <a:endParaRPr lang="en-US" altLang="en-US"/>
          </a:p>
        </p:txBody>
      </p:sp>
    </p:spTree>
    <p:extLst>
      <p:ext uri="{BB962C8B-B14F-4D97-AF65-F5344CB8AC3E}">
        <p14:creationId xmlns:p14="http://schemas.microsoft.com/office/powerpoint/2010/main" val="2708939779"/>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2B5205C-2CCA-C049-95CF-5AF8FC2154E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1A54E58-7997-8949-B909-338AEDA8B5B8}"/>
              </a:ext>
            </a:extLst>
          </p:cNvPr>
          <p:cNvSpPr>
            <a:spLocks noGrp="1" noChangeArrowheads="1"/>
          </p:cNvSpPr>
          <p:nvPr>
            <p:ph type="sldNum" sz="quarter" idx="11"/>
          </p:nvPr>
        </p:nvSpPr>
        <p:spPr>
          <a:ln/>
        </p:spPr>
        <p:txBody>
          <a:bodyPr/>
          <a:lstStyle>
            <a:lvl1pPr>
              <a:defRPr/>
            </a:lvl1pPr>
          </a:lstStyle>
          <a:p>
            <a:pPr>
              <a:defRPr/>
            </a:pPr>
            <a:fld id="{776414D7-0FAE-E247-A4B6-F1F16DAA1728}" type="slidenum">
              <a:rPr lang="en-US" altLang="en-US"/>
              <a:pPr>
                <a:defRPr/>
              </a:pPr>
              <a:t>‹#›</a:t>
            </a:fld>
            <a:endParaRPr lang="en-US" altLang="en-US"/>
          </a:p>
        </p:txBody>
      </p:sp>
    </p:spTree>
    <p:extLst>
      <p:ext uri="{BB962C8B-B14F-4D97-AF65-F5344CB8AC3E}">
        <p14:creationId xmlns:p14="http://schemas.microsoft.com/office/powerpoint/2010/main" val="404200079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01DF80F-C15D-B14D-A3CE-8989D4F3B26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7EFEADDB-6402-5F4F-859C-743CE630D34A}"/>
              </a:ext>
            </a:extLst>
          </p:cNvPr>
          <p:cNvSpPr>
            <a:spLocks noGrp="1" noChangeArrowheads="1"/>
          </p:cNvSpPr>
          <p:nvPr>
            <p:ph type="sldNum" sz="quarter" idx="11"/>
          </p:nvPr>
        </p:nvSpPr>
        <p:spPr>
          <a:ln/>
        </p:spPr>
        <p:txBody>
          <a:bodyPr/>
          <a:lstStyle>
            <a:lvl1pPr>
              <a:defRPr/>
            </a:lvl1pPr>
          </a:lstStyle>
          <a:p>
            <a:pPr>
              <a:defRPr/>
            </a:pPr>
            <a:fld id="{F1137034-9C31-3647-AE1C-00BAB89F781E}" type="slidenum">
              <a:rPr lang="en-US" altLang="en-US"/>
              <a:pPr>
                <a:defRPr/>
              </a:pPr>
              <a:t>‹#›</a:t>
            </a:fld>
            <a:endParaRPr lang="en-US" altLang="en-US"/>
          </a:p>
        </p:txBody>
      </p:sp>
    </p:spTree>
    <p:extLst>
      <p:ext uri="{BB962C8B-B14F-4D97-AF65-F5344CB8AC3E}">
        <p14:creationId xmlns:p14="http://schemas.microsoft.com/office/powerpoint/2010/main" val="1711346189"/>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1444DCE-203B-184C-8A99-DFDE506A3C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8497C19-44B3-A346-9C79-B9BFA759E0BE}"/>
              </a:ext>
            </a:extLst>
          </p:cNvPr>
          <p:cNvSpPr>
            <a:spLocks noGrp="1" noChangeArrowheads="1"/>
          </p:cNvSpPr>
          <p:nvPr>
            <p:ph type="sldNum" sz="quarter" idx="11"/>
          </p:nvPr>
        </p:nvSpPr>
        <p:spPr>
          <a:ln/>
        </p:spPr>
        <p:txBody>
          <a:bodyPr/>
          <a:lstStyle>
            <a:lvl1pPr>
              <a:defRPr/>
            </a:lvl1pPr>
          </a:lstStyle>
          <a:p>
            <a:pPr>
              <a:defRPr/>
            </a:pPr>
            <a:fld id="{977B51B5-5BFA-F54D-BFFF-307CEF6CBD80}" type="slidenum">
              <a:rPr lang="en-US" altLang="en-US"/>
              <a:pPr>
                <a:defRPr/>
              </a:pPr>
              <a:t>‹#›</a:t>
            </a:fld>
            <a:endParaRPr lang="en-US" altLang="en-US"/>
          </a:p>
        </p:txBody>
      </p:sp>
    </p:spTree>
    <p:extLst>
      <p:ext uri="{BB962C8B-B14F-4D97-AF65-F5344CB8AC3E}">
        <p14:creationId xmlns:p14="http://schemas.microsoft.com/office/powerpoint/2010/main" val="1576112448"/>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42977"/>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91052496"/>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12710719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46488914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94182577"/>
      </p:ext>
    </p:extLst>
  </p:cSld>
  <p:clrMapOvr>
    <a:masterClrMapping/>
  </p:clrMapOvr>
  <p:hf hdr="0" ftr="0" dt="0"/>
</p:sldLayout>
</file>

<file path=ppt/slideLayouts/slideLayout6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88827995"/>
      </p:ext>
    </p:extLst>
  </p:cSld>
  <p:clrMapOvr>
    <a:masterClrMapping/>
  </p:clrMapOvr>
  <p:hf hdr="0" ftr="0" dt="0"/>
</p:sldLayout>
</file>

<file path=ppt/slideLayouts/slideLayout6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2455"/>
      </p:ext>
    </p:extLst>
  </p:cSld>
  <p:clrMapOvr>
    <a:masterClrMapping/>
  </p:clrMapOvr>
  <p:hf hdr="0" ftr="0" dt="0"/>
</p:sldLayout>
</file>

<file path=ppt/slideLayouts/slideLayout6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99622096"/>
      </p:ext>
    </p:extLst>
  </p:cSld>
  <p:clrMapOvr>
    <a:masterClrMapping/>
  </p:clrMapOvr>
  <p:hf hdr="0" ftr="0" dt="0"/>
</p:sldLayout>
</file>

<file path=ppt/slideLayouts/slideLayout6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50451331"/>
      </p:ext>
    </p:extLst>
  </p:cSld>
  <p:clrMapOvr>
    <a:masterClrMapping/>
  </p:clrMapOvr>
  <p:hf hdr="0" ftr="0" dt="0"/>
</p:sldLayout>
</file>

<file path=ppt/slideLayouts/slideLayout6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55540904"/>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08031994"/>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2460666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246811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99532189"/>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4/29/22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847382469"/>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04578138"/>
      </p:ext>
    </p:extLst>
  </p:cSld>
  <p:clrMapOvr>
    <a:masterClrMapping/>
  </p:clrMapOvr>
  <p:hf hdr="0" ftr="0" dt="0"/>
</p:sldLayout>
</file>

<file path=ppt/slideLayouts/slideLayout6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23956470"/>
      </p:ext>
    </p:extLst>
  </p:cSld>
  <p:clrMapOvr>
    <a:masterClrMapping/>
  </p:clrMapOvr>
  <p:hf hdr="0" ftr="0" dt="0"/>
</p:sldLayout>
</file>

<file path=ppt/slideLayouts/slideLayout6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884012846"/>
      </p:ext>
    </p:extLst>
  </p:cSld>
  <p:clrMapOvr>
    <a:masterClrMapping/>
  </p:clrMapOvr>
  <p:hf hdr="0" ftr="0" dt="0"/>
</p:sldLayout>
</file>

<file path=ppt/slideLayouts/slideLayout6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63322645"/>
      </p:ext>
    </p:extLst>
  </p:cSld>
  <p:clrMapOvr>
    <a:masterClrMapping/>
  </p:clrMapOvr>
  <p:hf hdr="0" ftr="0" dt="0"/>
</p:sldLayout>
</file>

<file path=ppt/slideLayouts/slideLayout6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587903897"/>
      </p:ext>
    </p:extLst>
  </p:cSld>
  <p:clrMapOvr>
    <a:masterClrMapping/>
  </p:clrMapOvr>
  <p:hf hdr="0" ftr="0" dt="0"/>
</p:sldLayout>
</file>

<file path=ppt/slideLayouts/slideLayout6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665359063"/>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9257504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61571408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721656610"/>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64791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0"/>
            <a:ext cx="879806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8947741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5524984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85067690"/>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71353842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801436504"/>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82135285"/>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82856864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80513262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205085087"/>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82278577"/>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351216293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216287274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291959838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79099200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219056504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680886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pPr/>
              <a:t>‹#›</a:t>
            </a:fld>
            <a:endParaRPr lang="en-US"/>
          </a:p>
        </p:txBody>
      </p:sp>
    </p:spTree>
    <p:extLst>
      <p:ext uri="{BB962C8B-B14F-4D97-AF65-F5344CB8AC3E}">
        <p14:creationId xmlns:p14="http://schemas.microsoft.com/office/powerpoint/2010/main" val="3057348648"/>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140315542"/>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768983651"/>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081977016"/>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30582188"/>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1273930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3524801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191361915"/>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1962421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857681302"/>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1000 h 1000"/>
              <a:gd name="T2" fmla="*/ 0 w 1000"/>
              <a:gd name="T3" fmla="*/ 0 h 1000"/>
              <a:gd name="T4" fmla="*/ 10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endParaRPr 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smtClean="0"/>
            </a:lvl1pPr>
          </a:lstStyle>
          <a:p>
            <a:pPr>
              <a:defRPr/>
            </a:pPr>
            <a:fld id="{9FB45B89-AB63-004A-9B1A-E0C3D2F13ACC}" type="slidenum">
              <a:rPr lang="en-US"/>
              <a:pPr>
                <a:defRPr/>
              </a:pPr>
              <a:t>‹#›</a:t>
            </a:fld>
            <a:endParaRPr lang="en-US"/>
          </a:p>
        </p:txBody>
      </p:sp>
    </p:spTree>
    <p:extLst>
      <p:ext uri="{BB962C8B-B14F-4D97-AF65-F5344CB8AC3E}">
        <p14:creationId xmlns:p14="http://schemas.microsoft.com/office/powerpoint/2010/main" val="3068780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0786FF2-CC60-CB43-AE88-3EA463621049}" type="slidenum">
              <a:rPr lang="en-US"/>
              <a:pPr>
                <a:defRPr/>
              </a:pPr>
              <a:t>‹#›</a:t>
            </a:fld>
            <a:endParaRPr lang="en-US"/>
          </a:p>
        </p:txBody>
      </p:sp>
    </p:spTree>
    <p:extLst>
      <p:ext uri="{BB962C8B-B14F-4D97-AF65-F5344CB8AC3E}">
        <p14:creationId xmlns:p14="http://schemas.microsoft.com/office/powerpoint/2010/main" val="4707709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CFEB67D9-EDEC-A741-9DF5-EF32C3580949}" type="slidenum">
              <a:rPr lang="en-US"/>
              <a:pPr>
                <a:defRPr/>
              </a:pPr>
              <a:t>‹#›</a:t>
            </a:fld>
            <a:endParaRPr lang="en-US"/>
          </a:p>
        </p:txBody>
      </p:sp>
    </p:spTree>
    <p:extLst>
      <p:ext uri="{BB962C8B-B14F-4D97-AF65-F5344CB8AC3E}">
        <p14:creationId xmlns:p14="http://schemas.microsoft.com/office/powerpoint/2010/main" val="2996515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13BCFC6-A067-DE42-860E-A89FDCFE54D5}" type="slidenum">
              <a:rPr lang="en-US"/>
              <a:pPr>
                <a:defRPr/>
              </a:pPr>
              <a:t>‹#›</a:t>
            </a:fld>
            <a:endParaRPr lang="en-US"/>
          </a:p>
        </p:txBody>
      </p:sp>
    </p:spTree>
    <p:extLst>
      <p:ext uri="{BB962C8B-B14F-4D97-AF65-F5344CB8AC3E}">
        <p14:creationId xmlns:p14="http://schemas.microsoft.com/office/powerpoint/2010/main" val="3227504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A0223650-6670-2E4B-9173-7024E06776E6}" type="slidenum">
              <a:rPr lang="en-US"/>
              <a:pPr>
                <a:defRPr/>
              </a:pPr>
              <a:t>‹#›</a:t>
            </a:fld>
            <a:endParaRPr lang="en-US"/>
          </a:p>
        </p:txBody>
      </p:sp>
    </p:spTree>
    <p:extLst>
      <p:ext uri="{BB962C8B-B14F-4D97-AF65-F5344CB8AC3E}">
        <p14:creationId xmlns:p14="http://schemas.microsoft.com/office/powerpoint/2010/main" val="3824604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4B2A2B-D58C-424B-8C52-1450A618CAFB}" type="slidenum">
              <a:rPr lang="en-US"/>
              <a:pPr>
                <a:defRPr/>
              </a:pPr>
              <a:t>‹#›</a:t>
            </a:fld>
            <a:endParaRPr lang="en-US"/>
          </a:p>
        </p:txBody>
      </p:sp>
    </p:spTree>
    <p:extLst>
      <p:ext uri="{BB962C8B-B14F-4D97-AF65-F5344CB8AC3E}">
        <p14:creationId xmlns:p14="http://schemas.microsoft.com/office/powerpoint/2010/main" val="230800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A3E46E6-5633-1B44-A976-C771A1908B49}" type="slidenum">
              <a:rPr lang="en-US"/>
              <a:pPr>
                <a:defRPr/>
              </a:pPr>
              <a:t>‹#›</a:t>
            </a:fld>
            <a:endParaRPr lang="en-US"/>
          </a:p>
        </p:txBody>
      </p:sp>
    </p:spTree>
    <p:extLst>
      <p:ext uri="{BB962C8B-B14F-4D97-AF65-F5344CB8AC3E}">
        <p14:creationId xmlns:p14="http://schemas.microsoft.com/office/powerpoint/2010/main" val="23552421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0086F1B-3148-F148-9013-DC5732F6004C}" type="slidenum">
              <a:rPr lang="en-US"/>
              <a:pPr>
                <a:defRPr/>
              </a:pPr>
              <a:t>‹#›</a:t>
            </a:fld>
            <a:endParaRPr lang="en-US"/>
          </a:p>
        </p:txBody>
      </p:sp>
    </p:spTree>
    <p:extLst>
      <p:ext uri="{BB962C8B-B14F-4D97-AF65-F5344CB8AC3E}">
        <p14:creationId xmlns:p14="http://schemas.microsoft.com/office/powerpoint/2010/main" val="7783561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9E40FF2-2A47-D34E-800A-BBFD5AFD8EF8}" type="slidenum">
              <a:rPr lang="en-US"/>
              <a:pPr>
                <a:defRPr/>
              </a:pPr>
              <a:t>‹#›</a:t>
            </a:fld>
            <a:endParaRPr lang="en-US"/>
          </a:p>
        </p:txBody>
      </p:sp>
    </p:spTree>
    <p:extLst>
      <p:ext uri="{BB962C8B-B14F-4D97-AF65-F5344CB8AC3E}">
        <p14:creationId xmlns:p14="http://schemas.microsoft.com/office/powerpoint/2010/main" val="1727732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D610C54-8025-3243-9501-A3ADC0E8EC58}" type="slidenum">
              <a:rPr lang="en-US"/>
              <a:pPr>
                <a:defRPr/>
              </a:pPr>
              <a:t>‹#›</a:t>
            </a:fld>
            <a:endParaRPr lang="en-US"/>
          </a:p>
        </p:txBody>
      </p:sp>
    </p:spTree>
    <p:extLst>
      <p:ext uri="{BB962C8B-B14F-4D97-AF65-F5344CB8AC3E}">
        <p14:creationId xmlns:p14="http://schemas.microsoft.com/office/powerpoint/2010/main" val="33585210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927B42F1-5ED6-294A-9030-184DABF84916}" type="slidenum">
              <a:rPr lang="en-US"/>
              <a:pPr>
                <a:defRPr/>
              </a:pPr>
              <a:t>‹#›</a:t>
            </a:fld>
            <a:endParaRPr lang="en-US"/>
          </a:p>
        </p:txBody>
      </p:sp>
    </p:spTree>
    <p:extLst>
      <p:ext uri="{BB962C8B-B14F-4D97-AF65-F5344CB8AC3E}">
        <p14:creationId xmlns:p14="http://schemas.microsoft.com/office/powerpoint/2010/main" val="1629035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846BCC2-B275-B743-80E7-C5A7F3F4E023}" type="slidenum">
              <a:rPr lang="en-US"/>
              <a:pPr>
                <a:defRPr/>
              </a:pPr>
              <a:t>‹#›</a:t>
            </a:fld>
            <a:endParaRPr lang="en-US"/>
          </a:p>
        </p:txBody>
      </p:sp>
    </p:spTree>
    <p:extLst>
      <p:ext uri="{BB962C8B-B14F-4D97-AF65-F5344CB8AC3E}">
        <p14:creationId xmlns:p14="http://schemas.microsoft.com/office/powerpoint/2010/main" val="1308275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4.xml"/><Relationship Id="rId13" Type="http://schemas.openxmlformats.org/officeDocument/2006/relationships/image" Target="../media/image1.png"/><Relationship Id="rId3" Type="http://schemas.openxmlformats.org/officeDocument/2006/relationships/slideLayout" Target="../slideLayouts/slideLayout279.xml"/><Relationship Id="rId7" Type="http://schemas.openxmlformats.org/officeDocument/2006/relationships/slideLayout" Target="../slideLayouts/slideLayout283.xml"/><Relationship Id="rId12" Type="http://schemas.openxmlformats.org/officeDocument/2006/relationships/theme" Target="../theme/theme27.xml"/><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slideLayout" Target="../slideLayouts/slideLayout282.xml"/><Relationship Id="rId11" Type="http://schemas.openxmlformats.org/officeDocument/2006/relationships/slideLayout" Target="../slideLayouts/slideLayout287.xml"/><Relationship Id="rId5" Type="http://schemas.openxmlformats.org/officeDocument/2006/relationships/slideLayout" Target="../slideLayouts/slideLayout281.xml"/><Relationship Id="rId10" Type="http://schemas.openxmlformats.org/officeDocument/2006/relationships/slideLayout" Target="../slideLayouts/slideLayout286.xml"/><Relationship Id="rId4" Type="http://schemas.openxmlformats.org/officeDocument/2006/relationships/slideLayout" Target="../slideLayouts/slideLayout280.xml"/><Relationship Id="rId9" Type="http://schemas.openxmlformats.org/officeDocument/2006/relationships/slideLayout" Target="../slideLayouts/slideLayout285.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5.xml"/><Relationship Id="rId13" Type="http://schemas.openxmlformats.org/officeDocument/2006/relationships/image" Target="../media/image1.png"/><Relationship Id="rId3" Type="http://schemas.openxmlformats.org/officeDocument/2006/relationships/slideLayout" Target="../slideLayouts/slideLayout290.xml"/><Relationship Id="rId7" Type="http://schemas.openxmlformats.org/officeDocument/2006/relationships/slideLayout" Target="../slideLayouts/slideLayout294.xml"/><Relationship Id="rId12" Type="http://schemas.openxmlformats.org/officeDocument/2006/relationships/theme" Target="../theme/theme28.xml"/><Relationship Id="rId2" Type="http://schemas.openxmlformats.org/officeDocument/2006/relationships/slideLayout" Target="../slideLayouts/slideLayout289.xml"/><Relationship Id="rId1" Type="http://schemas.openxmlformats.org/officeDocument/2006/relationships/slideLayout" Target="../slideLayouts/slideLayout288.xml"/><Relationship Id="rId6" Type="http://schemas.openxmlformats.org/officeDocument/2006/relationships/slideLayout" Target="../slideLayouts/slideLayout293.xml"/><Relationship Id="rId11" Type="http://schemas.openxmlformats.org/officeDocument/2006/relationships/slideLayout" Target="../slideLayouts/slideLayout298.xml"/><Relationship Id="rId5" Type="http://schemas.openxmlformats.org/officeDocument/2006/relationships/slideLayout" Target="../slideLayouts/slideLayout292.xml"/><Relationship Id="rId10" Type="http://schemas.openxmlformats.org/officeDocument/2006/relationships/slideLayout" Target="../slideLayouts/slideLayout297.xml"/><Relationship Id="rId4" Type="http://schemas.openxmlformats.org/officeDocument/2006/relationships/slideLayout" Target="../slideLayouts/slideLayout291.xml"/><Relationship Id="rId9" Type="http://schemas.openxmlformats.org/officeDocument/2006/relationships/slideLayout" Target="../slideLayouts/slideLayout29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heme" Target="../theme/theme29.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slideLayout" Target="../slideLayouts/slideLayout310.xml"/><Relationship Id="rId2" Type="http://schemas.openxmlformats.org/officeDocument/2006/relationships/slideLayout" Target="../slideLayouts/slideLayout300.xml"/><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image" Target="../media/image1.png"/><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theme" Target="../theme/theme30.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9.xml"/><Relationship Id="rId3" Type="http://schemas.openxmlformats.org/officeDocument/2006/relationships/slideLayout" Target="../slideLayouts/slideLayout324.xml"/><Relationship Id="rId7" Type="http://schemas.openxmlformats.org/officeDocument/2006/relationships/slideLayout" Target="../slideLayouts/slideLayout328.xml"/><Relationship Id="rId12" Type="http://schemas.openxmlformats.org/officeDocument/2006/relationships/theme" Target="../theme/theme31.xml"/><Relationship Id="rId2" Type="http://schemas.openxmlformats.org/officeDocument/2006/relationships/slideLayout" Target="../slideLayouts/slideLayout323.xml"/><Relationship Id="rId1" Type="http://schemas.openxmlformats.org/officeDocument/2006/relationships/slideLayout" Target="../slideLayouts/slideLayout322.xml"/><Relationship Id="rId6" Type="http://schemas.openxmlformats.org/officeDocument/2006/relationships/slideLayout" Target="../slideLayouts/slideLayout327.xml"/><Relationship Id="rId11" Type="http://schemas.openxmlformats.org/officeDocument/2006/relationships/slideLayout" Target="../slideLayouts/slideLayout332.xml"/><Relationship Id="rId5" Type="http://schemas.openxmlformats.org/officeDocument/2006/relationships/slideLayout" Target="../slideLayouts/slideLayout326.xml"/><Relationship Id="rId10" Type="http://schemas.openxmlformats.org/officeDocument/2006/relationships/slideLayout" Target="../slideLayouts/slideLayout331.xml"/><Relationship Id="rId4" Type="http://schemas.openxmlformats.org/officeDocument/2006/relationships/slideLayout" Target="../slideLayouts/slideLayout325.xml"/><Relationship Id="rId9" Type="http://schemas.openxmlformats.org/officeDocument/2006/relationships/slideLayout" Target="../slideLayouts/slideLayout330.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0.xml"/><Relationship Id="rId13" Type="http://schemas.openxmlformats.org/officeDocument/2006/relationships/image" Target="../media/image1.png"/><Relationship Id="rId3" Type="http://schemas.openxmlformats.org/officeDocument/2006/relationships/slideLayout" Target="../slideLayouts/slideLayout335.xml"/><Relationship Id="rId7" Type="http://schemas.openxmlformats.org/officeDocument/2006/relationships/slideLayout" Target="../slideLayouts/slideLayout339.xml"/><Relationship Id="rId12" Type="http://schemas.openxmlformats.org/officeDocument/2006/relationships/theme" Target="../theme/theme32.xml"/><Relationship Id="rId2" Type="http://schemas.openxmlformats.org/officeDocument/2006/relationships/slideLayout" Target="../slideLayouts/slideLayout334.xml"/><Relationship Id="rId1" Type="http://schemas.openxmlformats.org/officeDocument/2006/relationships/slideLayout" Target="../slideLayouts/slideLayout333.xml"/><Relationship Id="rId6" Type="http://schemas.openxmlformats.org/officeDocument/2006/relationships/slideLayout" Target="../slideLayouts/slideLayout338.xml"/><Relationship Id="rId11" Type="http://schemas.openxmlformats.org/officeDocument/2006/relationships/slideLayout" Target="../slideLayouts/slideLayout343.xml"/><Relationship Id="rId5" Type="http://schemas.openxmlformats.org/officeDocument/2006/relationships/slideLayout" Target="../slideLayouts/slideLayout337.xml"/><Relationship Id="rId10" Type="http://schemas.openxmlformats.org/officeDocument/2006/relationships/slideLayout" Target="../slideLayouts/slideLayout342.xml"/><Relationship Id="rId4" Type="http://schemas.openxmlformats.org/officeDocument/2006/relationships/slideLayout" Target="../slideLayouts/slideLayout336.xml"/><Relationship Id="rId9" Type="http://schemas.openxmlformats.org/officeDocument/2006/relationships/slideLayout" Target="../slideLayouts/slideLayout341.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1.xml"/><Relationship Id="rId13" Type="http://schemas.openxmlformats.org/officeDocument/2006/relationships/image" Target="../media/image1.png"/><Relationship Id="rId3" Type="http://schemas.openxmlformats.org/officeDocument/2006/relationships/slideLayout" Target="../slideLayouts/slideLayout346.xml"/><Relationship Id="rId7" Type="http://schemas.openxmlformats.org/officeDocument/2006/relationships/slideLayout" Target="../slideLayouts/slideLayout350.xml"/><Relationship Id="rId12" Type="http://schemas.openxmlformats.org/officeDocument/2006/relationships/theme" Target="../theme/theme33.xml"/><Relationship Id="rId2" Type="http://schemas.openxmlformats.org/officeDocument/2006/relationships/slideLayout" Target="../slideLayouts/slideLayout345.xml"/><Relationship Id="rId1" Type="http://schemas.openxmlformats.org/officeDocument/2006/relationships/slideLayout" Target="../slideLayouts/slideLayout344.xml"/><Relationship Id="rId6" Type="http://schemas.openxmlformats.org/officeDocument/2006/relationships/slideLayout" Target="../slideLayouts/slideLayout349.xml"/><Relationship Id="rId11" Type="http://schemas.openxmlformats.org/officeDocument/2006/relationships/slideLayout" Target="../slideLayouts/slideLayout354.xml"/><Relationship Id="rId5" Type="http://schemas.openxmlformats.org/officeDocument/2006/relationships/slideLayout" Target="../slideLayouts/slideLayout348.xml"/><Relationship Id="rId10" Type="http://schemas.openxmlformats.org/officeDocument/2006/relationships/slideLayout" Target="../slideLayouts/slideLayout353.xml"/><Relationship Id="rId4" Type="http://schemas.openxmlformats.org/officeDocument/2006/relationships/slideLayout" Target="../slideLayouts/slideLayout347.xml"/><Relationship Id="rId9" Type="http://schemas.openxmlformats.org/officeDocument/2006/relationships/slideLayout" Target="../slideLayouts/slideLayout352.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2.xml"/><Relationship Id="rId13" Type="http://schemas.openxmlformats.org/officeDocument/2006/relationships/image" Target="../media/image1.png"/><Relationship Id="rId3" Type="http://schemas.openxmlformats.org/officeDocument/2006/relationships/slideLayout" Target="../slideLayouts/slideLayout357.xml"/><Relationship Id="rId7" Type="http://schemas.openxmlformats.org/officeDocument/2006/relationships/slideLayout" Target="../slideLayouts/slideLayout361.xml"/><Relationship Id="rId12" Type="http://schemas.openxmlformats.org/officeDocument/2006/relationships/theme" Target="../theme/theme34.xml"/><Relationship Id="rId2" Type="http://schemas.openxmlformats.org/officeDocument/2006/relationships/slideLayout" Target="../slideLayouts/slideLayout356.xml"/><Relationship Id="rId1" Type="http://schemas.openxmlformats.org/officeDocument/2006/relationships/slideLayout" Target="../slideLayouts/slideLayout355.xml"/><Relationship Id="rId6" Type="http://schemas.openxmlformats.org/officeDocument/2006/relationships/slideLayout" Target="../slideLayouts/slideLayout360.xml"/><Relationship Id="rId11" Type="http://schemas.openxmlformats.org/officeDocument/2006/relationships/slideLayout" Target="../slideLayouts/slideLayout365.xml"/><Relationship Id="rId5" Type="http://schemas.openxmlformats.org/officeDocument/2006/relationships/slideLayout" Target="../slideLayouts/slideLayout359.xml"/><Relationship Id="rId10" Type="http://schemas.openxmlformats.org/officeDocument/2006/relationships/slideLayout" Target="../slideLayouts/slideLayout364.xml"/><Relationship Id="rId4" Type="http://schemas.openxmlformats.org/officeDocument/2006/relationships/slideLayout" Target="../slideLayouts/slideLayout358.xml"/><Relationship Id="rId9" Type="http://schemas.openxmlformats.org/officeDocument/2006/relationships/slideLayout" Target="../slideLayouts/slideLayout363.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3.xml"/><Relationship Id="rId13" Type="http://schemas.openxmlformats.org/officeDocument/2006/relationships/image" Target="../media/image1.png"/><Relationship Id="rId3" Type="http://schemas.openxmlformats.org/officeDocument/2006/relationships/slideLayout" Target="../slideLayouts/slideLayout368.xml"/><Relationship Id="rId7" Type="http://schemas.openxmlformats.org/officeDocument/2006/relationships/slideLayout" Target="../slideLayouts/slideLayout372.xml"/><Relationship Id="rId12" Type="http://schemas.openxmlformats.org/officeDocument/2006/relationships/theme" Target="../theme/theme35.xml"/><Relationship Id="rId2" Type="http://schemas.openxmlformats.org/officeDocument/2006/relationships/slideLayout" Target="../slideLayouts/slideLayout367.xml"/><Relationship Id="rId1" Type="http://schemas.openxmlformats.org/officeDocument/2006/relationships/slideLayout" Target="../slideLayouts/slideLayout366.xml"/><Relationship Id="rId6" Type="http://schemas.openxmlformats.org/officeDocument/2006/relationships/slideLayout" Target="../slideLayouts/slideLayout371.xml"/><Relationship Id="rId11" Type="http://schemas.openxmlformats.org/officeDocument/2006/relationships/slideLayout" Target="../slideLayouts/slideLayout376.xml"/><Relationship Id="rId5" Type="http://schemas.openxmlformats.org/officeDocument/2006/relationships/slideLayout" Target="../slideLayouts/slideLayout370.xml"/><Relationship Id="rId10" Type="http://schemas.openxmlformats.org/officeDocument/2006/relationships/slideLayout" Target="../slideLayouts/slideLayout375.xml"/><Relationship Id="rId4" Type="http://schemas.openxmlformats.org/officeDocument/2006/relationships/slideLayout" Target="../slideLayouts/slideLayout369.xml"/><Relationship Id="rId9" Type="http://schemas.openxmlformats.org/officeDocument/2006/relationships/slideLayout" Target="../slideLayouts/slideLayout374.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4.xml"/><Relationship Id="rId3" Type="http://schemas.openxmlformats.org/officeDocument/2006/relationships/slideLayout" Target="../slideLayouts/slideLayout379.xml"/><Relationship Id="rId7" Type="http://schemas.openxmlformats.org/officeDocument/2006/relationships/slideLayout" Target="../slideLayouts/slideLayout383.xml"/><Relationship Id="rId12" Type="http://schemas.openxmlformats.org/officeDocument/2006/relationships/theme" Target="../theme/theme36.xml"/><Relationship Id="rId2" Type="http://schemas.openxmlformats.org/officeDocument/2006/relationships/slideLayout" Target="../slideLayouts/slideLayout378.xml"/><Relationship Id="rId1" Type="http://schemas.openxmlformats.org/officeDocument/2006/relationships/slideLayout" Target="../slideLayouts/slideLayout377.xml"/><Relationship Id="rId6" Type="http://schemas.openxmlformats.org/officeDocument/2006/relationships/slideLayout" Target="../slideLayouts/slideLayout382.xml"/><Relationship Id="rId11" Type="http://schemas.openxmlformats.org/officeDocument/2006/relationships/slideLayout" Target="../slideLayouts/slideLayout387.xml"/><Relationship Id="rId5" Type="http://schemas.openxmlformats.org/officeDocument/2006/relationships/slideLayout" Target="../slideLayouts/slideLayout381.xml"/><Relationship Id="rId10" Type="http://schemas.openxmlformats.org/officeDocument/2006/relationships/slideLayout" Target="../slideLayouts/slideLayout386.xml"/><Relationship Id="rId4" Type="http://schemas.openxmlformats.org/officeDocument/2006/relationships/slideLayout" Target="../slideLayouts/slideLayout380.xml"/><Relationship Id="rId9" Type="http://schemas.openxmlformats.org/officeDocument/2006/relationships/slideLayout" Target="../slideLayouts/slideLayout385.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5.xml"/><Relationship Id="rId3" Type="http://schemas.openxmlformats.org/officeDocument/2006/relationships/slideLayout" Target="../slideLayouts/slideLayout390.xml"/><Relationship Id="rId7" Type="http://schemas.openxmlformats.org/officeDocument/2006/relationships/slideLayout" Target="../slideLayouts/slideLayout394.xml"/><Relationship Id="rId12" Type="http://schemas.openxmlformats.org/officeDocument/2006/relationships/theme" Target="../theme/theme37.xml"/><Relationship Id="rId2" Type="http://schemas.openxmlformats.org/officeDocument/2006/relationships/slideLayout" Target="../slideLayouts/slideLayout389.xml"/><Relationship Id="rId1" Type="http://schemas.openxmlformats.org/officeDocument/2006/relationships/slideLayout" Target="../slideLayouts/slideLayout388.xml"/><Relationship Id="rId6" Type="http://schemas.openxmlformats.org/officeDocument/2006/relationships/slideLayout" Target="../slideLayouts/slideLayout393.xml"/><Relationship Id="rId11" Type="http://schemas.openxmlformats.org/officeDocument/2006/relationships/slideLayout" Target="../slideLayouts/slideLayout398.xml"/><Relationship Id="rId5" Type="http://schemas.openxmlformats.org/officeDocument/2006/relationships/slideLayout" Target="../slideLayouts/slideLayout392.xml"/><Relationship Id="rId10" Type="http://schemas.openxmlformats.org/officeDocument/2006/relationships/slideLayout" Target="../slideLayouts/slideLayout397.xml"/><Relationship Id="rId4" Type="http://schemas.openxmlformats.org/officeDocument/2006/relationships/slideLayout" Target="../slideLayouts/slideLayout391.xml"/><Relationship Id="rId9" Type="http://schemas.openxmlformats.org/officeDocument/2006/relationships/slideLayout" Target="../slideLayouts/slideLayout396.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image" Target="../media/image1.png"/><Relationship Id="rId3" Type="http://schemas.openxmlformats.org/officeDocument/2006/relationships/slideLayout" Target="../slideLayouts/slideLayout401.xml"/><Relationship Id="rId7" Type="http://schemas.openxmlformats.org/officeDocument/2006/relationships/slideLayout" Target="../slideLayouts/slideLayout405.xml"/><Relationship Id="rId12" Type="http://schemas.openxmlformats.org/officeDocument/2006/relationships/theme" Target="../theme/theme38.xml"/><Relationship Id="rId2" Type="http://schemas.openxmlformats.org/officeDocument/2006/relationships/slideLayout" Target="../slideLayouts/slideLayout400.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5" Type="http://schemas.openxmlformats.org/officeDocument/2006/relationships/slideLayout" Target="../slideLayouts/slideLayout403.xml"/><Relationship Id="rId10" Type="http://schemas.openxmlformats.org/officeDocument/2006/relationships/slideLayout" Target="../slideLayouts/slideLayout408.xml"/><Relationship Id="rId4" Type="http://schemas.openxmlformats.org/officeDocument/2006/relationships/slideLayout" Target="../slideLayouts/slideLayout402.xml"/><Relationship Id="rId9" Type="http://schemas.openxmlformats.org/officeDocument/2006/relationships/slideLayout" Target="../slideLayouts/slideLayout407.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7.xml"/><Relationship Id="rId13" Type="http://schemas.openxmlformats.org/officeDocument/2006/relationships/image" Target="../media/image1.png"/><Relationship Id="rId3" Type="http://schemas.openxmlformats.org/officeDocument/2006/relationships/slideLayout" Target="../slideLayouts/slideLayout412.xml"/><Relationship Id="rId7" Type="http://schemas.openxmlformats.org/officeDocument/2006/relationships/slideLayout" Target="../slideLayouts/slideLayout416.xml"/><Relationship Id="rId12" Type="http://schemas.openxmlformats.org/officeDocument/2006/relationships/theme" Target="../theme/theme39.xml"/><Relationship Id="rId2" Type="http://schemas.openxmlformats.org/officeDocument/2006/relationships/slideLayout" Target="../slideLayouts/slideLayout411.xml"/><Relationship Id="rId1" Type="http://schemas.openxmlformats.org/officeDocument/2006/relationships/slideLayout" Target="../slideLayouts/slideLayout410.xml"/><Relationship Id="rId6" Type="http://schemas.openxmlformats.org/officeDocument/2006/relationships/slideLayout" Target="../slideLayouts/slideLayout415.xml"/><Relationship Id="rId11" Type="http://schemas.openxmlformats.org/officeDocument/2006/relationships/slideLayout" Target="../slideLayouts/slideLayout420.xml"/><Relationship Id="rId5" Type="http://schemas.openxmlformats.org/officeDocument/2006/relationships/slideLayout" Target="../slideLayouts/slideLayout414.xml"/><Relationship Id="rId10" Type="http://schemas.openxmlformats.org/officeDocument/2006/relationships/slideLayout" Target="../slideLayouts/slideLayout419.xml"/><Relationship Id="rId4" Type="http://schemas.openxmlformats.org/officeDocument/2006/relationships/slideLayout" Target="../slideLayouts/slideLayout413.xml"/><Relationship Id="rId9" Type="http://schemas.openxmlformats.org/officeDocument/2006/relationships/slideLayout" Target="../slideLayouts/slideLayout418.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8.xml"/><Relationship Id="rId13" Type="http://schemas.openxmlformats.org/officeDocument/2006/relationships/theme" Target="../theme/theme40.xml"/><Relationship Id="rId3" Type="http://schemas.openxmlformats.org/officeDocument/2006/relationships/slideLayout" Target="../slideLayouts/slideLayout423.xml"/><Relationship Id="rId7" Type="http://schemas.openxmlformats.org/officeDocument/2006/relationships/slideLayout" Target="../slideLayouts/slideLayout427.xml"/><Relationship Id="rId12" Type="http://schemas.openxmlformats.org/officeDocument/2006/relationships/slideLayout" Target="../slideLayouts/slideLayout432.xml"/><Relationship Id="rId2" Type="http://schemas.openxmlformats.org/officeDocument/2006/relationships/slideLayout" Target="../slideLayouts/slideLayout422.xml"/><Relationship Id="rId1" Type="http://schemas.openxmlformats.org/officeDocument/2006/relationships/slideLayout" Target="../slideLayouts/slideLayout421.xml"/><Relationship Id="rId6" Type="http://schemas.openxmlformats.org/officeDocument/2006/relationships/slideLayout" Target="../slideLayouts/slideLayout426.xml"/><Relationship Id="rId11" Type="http://schemas.openxmlformats.org/officeDocument/2006/relationships/slideLayout" Target="../slideLayouts/slideLayout431.xml"/><Relationship Id="rId5" Type="http://schemas.openxmlformats.org/officeDocument/2006/relationships/slideLayout" Target="../slideLayouts/slideLayout425.xml"/><Relationship Id="rId10" Type="http://schemas.openxmlformats.org/officeDocument/2006/relationships/slideLayout" Target="../slideLayouts/slideLayout430.xml"/><Relationship Id="rId4" Type="http://schemas.openxmlformats.org/officeDocument/2006/relationships/slideLayout" Target="../slideLayouts/slideLayout424.xml"/><Relationship Id="rId9" Type="http://schemas.openxmlformats.org/officeDocument/2006/relationships/slideLayout" Target="../slideLayouts/slideLayout429.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theme" Target="../theme/theme41.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1.xml"/><Relationship Id="rId3" Type="http://schemas.openxmlformats.org/officeDocument/2006/relationships/slideLayout" Target="../slideLayouts/slideLayout446.xml"/><Relationship Id="rId7" Type="http://schemas.openxmlformats.org/officeDocument/2006/relationships/slideLayout" Target="../slideLayouts/slideLayout450.xml"/><Relationship Id="rId12" Type="http://schemas.openxmlformats.org/officeDocument/2006/relationships/theme" Target="../theme/theme42.xml"/><Relationship Id="rId2" Type="http://schemas.openxmlformats.org/officeDocument/2006/relationships/slideLayout" Target="../slideLayouts/slideLayout445.xml"/><Relationship Id="rId1" Type="http://schemas.openxmlformats.org/officeDocument/2006/relationships/slideLayout" Target="../slideLayouts/slideLayout444.xml"/><Relationship Id="rId6" Type="http://schemas.openxmlformats.org/officeDocument/2006/relationships/slideLayout" Target="../slideLayouts/slideLayout449.xml"/><Relationship Id="rId11" Type="http://schemas.openxmlformats.org/officeDocument/2006/relationships/slideLayout" Target="../slideLayouts/slideLayout454.xml"/><Relationship Id="rId5" Type="http://schemas.openxmlformats.org/officeDocument/2006/relationships/slideLayout" Target="../slideLayouts/slideLayout448.xml"/><Relationship Id="rId10" Type="http://schemas.openxmlformats.org/officeDocument/2006/relationships/slideLayout" Target="../slideLayouts/slideLayout453.xml"/><Relationship Id="rId4" Type="http://schemas.openxmlformats.org/officeDocument/2006/relationships/slideLayout" Target="../slideLayouts/slideLayout447.xml"/><Relationship Id="rId9" Type="http://schemas.openxmlformats.org/officeDocument/2006/relationships/slideLayout" Target="../slideLayouts/slideLayout452.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2.xml"/><Relationship Id="rId3" Type="http://schemas.openxmlformats.org/officeDocument/2006/relationships/slideLayout" Target="../slideLayouts/slideLayout457.xml"/><Relationship Id="rId7" Type="http://schemas.openxmlformats.org/officeDocument/2006/relationships/slideLayout" Target="../slideLayouts/slideLayout461.xml"/><Relationship Id="rId12" Type="http://schemas.openxmlformats.org/officeDocument/2006/relationships/theme" Target="../theme/theme43.xml"/><Relationship Id="rId2" Type="http://schemas.openxmlformats.org/officeDocument/2006/relationships/slideLayout" Target="../slideLayouts/slideLayout456.xml"/><Relationship Id="rId1" Type="http://schemas.openxmlformats.org/officeDocument/2006/relationships/slideLayout" Target="../slideLayouts/slideLayout455.xml"/><Relationship Id="rId6" Type="http://schemas.openxmlformats.org/officeDocument/2006/relationships/slideLayout" Target="../slideLayouts/slideLayout460.xml"/><Relationship Id="rId11" Type="http://schemas.openxmlformats.org/officeDocument/2006/relationships/slideLayout" Target="../slideLayouts/slideLayout465.xml"/><Relationship Id="rId5" Type="http://schemas.openxmlformats.org/officeDocument/2006/relationships/slideLayout" Target="../slideLayouts/slideLayout459.xml"/><Relationship Id="rId10" Type="http://schemas.openxmlformats.org/officeDocument/2006/relationships/slideLayout" Target="../slideLayouts/slideLayout464.xml"/><Relationship Id="rId4" Type="http://schemas.openxmlformats.org/officeDocument/2006/relationships/slideLayout" Target="../slideLayouts/slideLayout458.xml"/><Relationship Id="rId9" Type="http://schemas.openxmlformats.org/officeDocument/2006/relationships/slideLayout" Target="../slideLayouts/slideLayout463.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3.xml"/><Relationship Id="rId13" Type="http://schemas.openxmlformats.org/officeDocument/2006/relationships/theme" Target="../theme/theme44.xml"/><Relationship Id="rId3" Type="http://schemas.openxmlformats.org/officeDocument/2006/relationships/slideLayout" Target="../slideLayouts/slideLayout468.xml"/><Relationship Id="rId7" Type="http://schemas.openxmlformats.org/officeDocument/2006/relationships/slideLayout" Target="../slideLayouts/slideLayout472.xml"/><Relationship Id="rId12" Type="http://schemas.openxmlformats.org/officeDocument/2006/relationships/slideLayout" Target="../slideLayouts/slideLayout477.xml"/><Relationship Id="rId2" Type="http://schemas.openxmlformats.org/officeDocument/2006/relationships/slideLayout" Target="../slideLayouts/slideLayout467.xml"/><Relationship Id="rId1" Type="http://schemas.openxmlformats.org/officeDocument/2006/relationships/slideLayout" Target="../slideLayouts/slideLayout466.xml"/><Relationship Id="rId6" Type="http://schemas.openxmlformats.org/officeDocument/2006/relationships/slideLayout" Target="../slideLayouts/slideLayout471.xml"/><Relationship Id="rId11" Type="http://schemas.openxmlformats.org/officeDocument/2006/relationships/slideLayout" Target="../slideLayouts/slideLayout476.xml"/><Relationship Id="rId5" Type="http://schemas.openxmlformats.org/officeDocument/2006/relationships/slideLayout" Target="../slideLayouts/slideLayout470.xml"/><Relationship Id="rId10" Type="http://schemas.openxmlformats.org/officeDocument/2006/relationships/slideLayout" Target="../slideLayouts/slideLayout475.xml"/><Relationship Id="rId4" Type="http://schemas.openxmlformats.org/officeDocument/2006/relationships/slideLayout" Target="../slideLayouts/slideLayout469.xml"/><Relationship Id="rId9" Type="http://schemas.openxmlformats.org/officeDocument/2006/relationships/slideLayout" Target="../slideLayouts/slideLayout474.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theme" Target="../theme/theme4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slideLayout" Target="../slideLayouts/slideLayout489.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0.xml"/><Relationship Id="rId13" Type="http://schemas.openxmlformats.org/officeDocument/2006/relationships/theme" Target="../theme/theme48.xml"/><Relationship Id="rId3" Type="http://schemas.openxmlformats.org/officeDocument/2006/relationships/slideLayout" Target="../slideLayouts/slideLayout505.xml"/><Relationship Id="rId7" Type="http://schemas.openxmlformats.org/officeDocument/2006/relationships/slideLayout" Target="../slideLayouts/slideLayout509.xml"/><Relationship Id="rId12" Type="http://schemas.openxmlformats.org/officeDocument/2006/relationships/slideLayout" Target="../slideLayouts/slideLayout514.xml"/><Relationship Id="rId2" Type="http://schemas.openxmlformats.org/officeDocument/2006/relationships/slideLayout" Target="../slideLayouts/slideLayout504.xml"/><Relationship Id="rId1" Type="http://schemas.openxmlformats.org/officeDocument/2006/relationships/slideLayout" Target="../slideLayouts/slideLayout503.xml"/><Relationship Id="rId6" Type="http://schemas.openxmlformats.org/officeDocument/2006/relationships/slideLayout" Target="../slideLayouts/slideLayout508.xml"/><Relationship Id="rId11" Type="http://schemas.openxmlformats.org/officeDocument/2006/relationships/slideLayout" Target="../slideLayouts/slideLayout513.xml"/><Relationship Id="rId5" Type="http://schemas.openxmlformats.org/officeDocument/2006/relationships/slideLayout" Target="../slideLayouts/slideLayout507.xml"/><Relationship Id="rId10" Type="http://schemas.openxmlformats.org/officeDocument/2006/relationships/slideLayout" Target="../slideLayouts/slideLayout512.xml"/><Relationship Id="rId4" Type="http://schemas.openxmlformats.org/officeDocument/2006/relationships/slideLayout" Target="../slideLayouts/slideLayout506.xml"/><Relationship Id="rId9" Type="http://schemas.openxmlformats.org/officeDocument/2006/relationships/slideLayout" Target="../slideLayouts/slideLayout511.xml"/><Relationship Id="rId14" Type="http://schemas.openxmlformats.org/officeDocument/2006/relationships/image" Target="../media/image1.png"/></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theme" Target="../theme/theme49.xml"/><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slideLayout" Target="../slideLayouts/slideLayout526.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34.xml"/><Relationship Id="rId13" Type="http://schemas.openxmlformats.org/officeDocument/2006/relationships/theme" Target="../theme/theme50.xml"/><Relationship Id="rId3" Type="http://schemas.openxmlformats.org/officeDocument/2006/relationships/slideLayout" Target="../slideLayouts/slideLayout529.xml"/><Relationship Id="rId7" Type="http://schemas.openxmlformats.org/officeDocument/2006/relationships/slideLayout" Target="../slideLayouts/slideLayout533.xml"/><Relationship Id="rId12" Type="http://schemas.openxmlformats.org/officeDocument/2006/relationships/slideLayout" Target="../slideLayouts/slideLayout538.xml"/><Relationship Id="rId2" Type="http://schemas.openxmlformats.org/officeDocument/2006/relationships/slideLayout" Target="../slideLayouts/slideLayout528.xml"/><Relationship Id="rId1" Type="http://schemas.openxmlformats.org/officeDocument/2006/relationships/slideLayout" Target="../slideLayouts/slideLayout527.xml"/><Relationship Id="rId6" Type="http://schemas.openxmlformats.org/officeDocument/2006/relationships/slideLayout" Target="../slideLayouts/slideLayout532.xml"/><Relationship Id="rId11" Type="http://schemas.openxmlformats.org/officeDocument/2006/relationships/slideLayout" Target="../slideLayouts/slideLayout537.xml"/><Relationship Id="rId5" Type="http://schemas.openxmlformats.org/officeDocument/2006/relationships/slideLayout" Target="../slideLayouts/slideLayout531.xml"/><Relationship Id="rId10" Type="http://schemas.openxmlformats.org/officeDocument/2006/relationships/slideLayout" Target="../slideLayouts/slideLayout536.xml"/><Relationship Id="rId4" Type="http://schemas.openxmlformats.org/officeDocument/2006/relationships/slideLayout" Target="../slideLayouts/slideLayout530.xml"/><Relationship Id="rId9" Type="http://schemas.openxmlformats.org/officeDocument/2006/relationships/slideLayout" Target="../slideLayouts/slideLayout535.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image" Target="../media/image1.png"/><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theme" Target="../theme/theme51.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57.xml"/><Relationship Id="rId13" Type="http://schemas.openxmlformats.org/officeDocument/2006/relationships/theme" Target="../theme/theme52.xml"/><Relationship Id="rId3" Type="http://schemas.openxmlformats.org/officeDocument/2006/relationships/slideLayout" Target="../slideLayouts/slideLayout552.xml"/><Relationship Id="rId7" Type="http://schemas.openxmlformats.org/officeDocument/2006/relationships/slideLayout" Target="../slideLayouts/slideLayout556.xml"/><Relationship Id="rId12" Type="http://schemas.openxmlformats.org/officeDocument/2006/relationships/slideLayout" Target="../slideLayouts/slideLayout561.xml"/><Relationship Id="rId2" Type="http://schemas.openxmlformats.org/officeDocument/2006/relationships/slideLayout" Target="../slideLayouts/slideLayout551.xml"/><Relationship Id="rId1" Type="http://schemas.openxmlformats.org/officeDocument/2006/relationships/slideLayout" Target="../slideLayouts/slideLayout550.xml"/><Relationship Id="rId6" Type="http://schemas.openxmlformats.org/officeDocument/2006/relationships/slideLayout" Target="../slideLayouts/slideLayout555.xml"/><Relationship Id="rId11" Type="http://schemas.openxmlformats.org/officeDocument/2006/relationships/slideLayout" Target="../slideLayouts/slideLayout560.xml"/><Relationship Id="rId5" Type="http://schemas.openxmlformats.org/officeDocument/2006/relationships/slideLayout" Target="../slideLayouts/slideLayout554.xml"/><Relationship Id="rId10" Type="http://schemas.openxmlformats.org/officeDocument/2006/relationships/slideLayout" Target="../slideLayouts/slideLayout559.xml"/><Relationship Id="rId4" Type="http://schemas.openxmlformats.org/officeDocument/2006/relationships/slideLayout" Target="../slideLayouts/slideLayout553.xml"/><Relationship Id="rId9" Type="http://schemas.openxmlformats.org/officeDocument/2006/relationships/slideLayout" Target="../slideLayouts/slideLayout558.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3.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3" Type="http://schemas.openxmlformats.org/officeDocument/2006/relationships/theme" Target="../theme/theme54.xml"/><Relationship Id="rId2" Type="http://schemas.openxmlformats.org/officeDocument/2006/relationships/slideLayout" Target="../slideLayouts/slideLayout575.xml"/><Relationship Id="rId1" Type="http://schemas.openxmlformats.org/officeDocument/2006/relationships/slideLayout" Target="../slideLayouts/slideLayout57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3.xml"/><Relationship Id="rId13" Type="http://schemas.openxmlformats.org/officeDocument/2006/relationships/image" Target="../media/image1.png"/><Relationship Id="rId3" Type="http://schemas.openxmlformats.org/officeDocument/2006/relationships/slideLayout" Target="../slideLayouts/slideLayout578.xml"/><Relationship Id="rId7" Type="http://schemas.openxmlformats.org/officeDocument/2006/relationships/slideLayout" Target="../slideLayouts/slideLayout582.xml"/><Relationship Id="rId12" Type="http://schemas.openxmlformats.org/officeDocument/2006/relationships/theme" Target="../theme/theme55.xml"/><Relationship Id="rId2" Type="http://schemas.openxmlformats.org/officeDocument/2006/relationships/slideLayout" Target="../slideLayouts/slideLayout577.xml"/><Relationship Id="rId1" Type="http://schemas.openxmlformats.org/officeDocument/2006/relationships/slideLayout" Target="../slideLayouts/slideLayout576.xml"/><Relationship Id="rId6" Type="http://schemas.openxmlformats.org/officeDocument/2006/relationships/slideLayout" Target="../slideLayouts/slideLayout581.xml"/><Relationship Id="rId11" Type="http://schemas.openxmlformats.org/officeDocument/2006/relationships/slideLayout" Target="../slideLayouts/slideLayout586.xml"/><Relationship Id="rId5" Type="http://schemas.openxmlformats.org/officeDocument/2006/relationships/slideLayout" Target="../slideLayouts/slideLayout580.xml"/><Relationship Id="rId10" Type="http://schemas.openxmlformats.org/officeDocument/2006/relationships/slideLayout" Target="../slideLayouts/slideLayout585.xml"/><Relationship Id="rId4" Type="http://schemas.openxmlformats.org/officeDocument/2006/relationships/slideLayout" Target="../slideLayouts/slideLayout579.xml"/><Relationship Id="rId9" Type="http://schemas.openxmlformats.org/officeDocument/2006/relationships/slideLayout" Target="../slideLayouts/slideLayout584.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4.xml"/><Relationship Id="rId13" Type="http://schemas.openxmlformats.org/officeDocument/2006/relationships/theme" Target="../theme/theme56.xml"/><Relationship Id="rId3" Type="http://schemas.openxmlformats.org/officeDocument/2006/relationships/slideLayout" Target="../slideLayouts/slideLayout589.xml"/><Relationship Id="rId7" Type="http://schemas.openxmlformats.org/officeDocument/2006/relationships/slideLayout" Target="../slideLayouts/slideLayout593.xml"/><Relationship Id="rId12" Type="http://schemas.openxmlformats.org/officeDocument/2006/relationships/slideLayout" Target="../slideLayouts/slideLayout598.xml"/><Relationship Id="rId2" Type="http://schemas.openxmlformats.org/officeDocument/2006/relationships/slideLayout" Target="../slideLayouts/slideLayout588.xml"/><Relationship Id="rId1" Type="http://schemas.openxmlformats.org/officeDocument/2006/relationships/slideLayout" Target="../slideLayouts/slideLayout587.xml"/><Relationship Id="rId6" Type="http://schemas.openxmlformats.org/officeDocument/2006/relationships/slideLayout" Target="../slideLayouts/slideLayout592.xml"/><Relationship Id="rId11" Type="http://schemas.openxmlformats.org/officeDocument/2006/relationships/slideLayout" Target="../slideLayouts/slideLayout597.xml"/><Relationship Id="rId5" Type="http://schemas.openxmlformats.org/officeDocument/2006/relationships/slideLayout" Target="../slideLayouts/slideLayout591.xml"/><Relationship Id="rId10" Type="http://schemas.openxmlformats.org/officeDocument/2006/relationships/slideLayout" Target="../slideLayouts/slideLayout596.xml"/><Relationship Id="rId4" Type="http://schemas.openxmlformats.org/officeDocument/2006/relationships/slideLayout" Target="../slideLayouts/slideLayout590.xml"/><Relationship Id="rId9" Type="http://schemas.openxmlformats.org/officeDocument/2006/relationships/slideLayout" Target="../slideLayouts/slideLayout595.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6.xml"/><Relationship Id="rId13" Type="http://schemas.openxmlformats.org/officeDocument/2006/relationships/image" Target="../media/image1.png"/><Relationship Id="rId3" Type="http://schemas.openxmlformats.org/officeDocument/2006/relationships/slideLayout" Target="../slideLayouts/slideLayout601.xml"/><Relationship Id="rId7" Type="http://schemas.openxmlformats.org/officeDocument/2006/relationships/slideLayout" Target="../slideLayouts/slideLayout605.xml"/><Relationship Id="rId12" Type="http://schemas.openxmlformats.org/officeDocument/2006/relationships/theme" Target="../theme/theme57.xml"/><Relationship Id="rId2" Type="http://schemas.openxmlformats.org/officeDocument/2006/relationships/slideLayout" Target="../slideLayouts/slideLayout600.xml"/><Relationship Id="rId1" Type="http://schemas.openxmlformats.org/officeDocument/2006/relationships/slideLayout" Target="../slideLayouts/slideLayout599.xml"/><Relationship Id="rId6" Type="http://schemas.openxmlformats.org/officeDocument/2006/relationships/slideLayout" Target="../slideLayouts/slideLayout604.xml"/><Relationship Id="rId11" Type="http://schemas.openxmlformats.org/officeDocument/2006/relationships/slideLayout" Target="../slideLayouts/slideLayout609.xml"/><Relationship Id="rId5" Type="http://schemas.openxmlformats.org/officeDocument/2006/relationships/slideLayout" Target="../slideLayouts/slideLayout603.xml"/><Relationship Id="rId10" Type="http://schemas.openxmlformats.org/officeDocument/2006/relationships/slideLayout" Target="../slideLayouts/slideLayout608.xml"/><Relationship Id="rId4" Type="http://schemas.openxmlformats.org/officeDocument/2006/relationships/slideLayout" Target="../slideLayouts/slideLayout602.xml"/><Relationship Id="rId9" Type="http://schemas.openxmlformats.org/officeDocument/2006/relationships/slideLayout" Target="../slideLayouts/slideLayout607.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image" Target="../media/image1.png"/><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theme" Target="../theme/theme58.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8.xml"/><Relationship Id="rId13" Type="http://schemas.openxmlformats.org/officeDocument/2006/relationships/theme" Target="../theme/theme59.xml"/><Relationship Id="rId3" Type="http://schemas.openxmlformats.org/officeDocument/2006/relationships/slideLayout" Target="../slideLayouts/slideLayout623.xml"/><Relationship Id="rId7" Type="http://schemas.openxmlformats.org/officeDocument/2006/relationships/slideLayout" Target="../slideLayouts/slideLayout627.xml"/><Relationship Id="rId12" Type="http://schemas.openxmlformats.org/officeDocument/2006/relationships/slideLayout" Target="../slideLayouts/slideLayout632.xml"/><Relationship Id="rId2" Type="http://schemas.openxmlformats.org/officeDocument/2006/relationships/slideLayout" Target="../slideLayouts/slideLayout622.xml"/><Relationship Id="rId1" Type="http://schemas.openxmlformats.org/officeDocument/2006/relationships/slideLayout" Target="../slideLayouts/slideLayout621.xml"/><Relationship Id="rId6" Type="http://schemas.openxmlformats.org/officeDocument/2006/relationships/slideLayout" Target="../slideLayouts/slideLayout626.xml"/><Relationship Id="rId11" Type="http://schemas.openxmlformats.org/officeDocument/2006/relationships/slideLayout" Target="../slideLayouts/slideLayout631.xml"/><Relationship Id="rId5" Type="http://schemas.openxmlformats.org/officeDocument/2006/relationships/slideLayout" Target="../slideLayouts/slideLayout625.xml"/><Relationship Id="rId10" Type="http://schemas.openxmlformats.org/officeDocument/2006/relationships/slideLayout" Target="../slideLayouts/slideLayout630.xml"/><Relationship Id="rId4" Type="http://schemas.openxmlformats.org/officeDocument/2006/relationships/slideLayout" Target="../slideLayouts/slideLayout624.xml"/><Relationship Id="rId9" Type="http://schemas.openxmlformats.org/officeDocument/2006/relationships/slideLayout" Target="../slideLayouts/slideLayout629.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34.xml"/><Relationship Id="rId1" Type="http://schemas.openxmlformats.org/officeDocument/2006/relationships/slideLayout" Target="../slideLayouts/slideLayout633.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2.xml"/><Relationship Id="rId3" Type="http://schemas.openxmlformats.org/officeDocument/2006/relationships/slideLayout" Target="../slideLayouts/slideLayout637.xml"/><Relationship Id="rId7" Type="http://schemas.openxmlformats.org/officeDocument/2006/relationships/slideLayout" Target="../slideLayouts/slideLayout641.xml"/><Relationship Id="rId12" Type="http://schemas.openxmlformats.org/officeDocument/2006/relationships/theme" Target="../theme/theme61.xml"/><Relationship Id="rId2" Type="http://schemas.openxmlformats.org/officeDocument/2006/relationships/slideLayout" Target="../slideLayouts/slideLayout636.xml"/><Relationship Id="rId1" Type="http://schemas.openxmlformats.org/officeDocument/2006/relationships/slideLayout" Target="../slideLayouts/slideLayout635.xml"/><Relationship Id="rId6" Type="http://schemas.openxmlformats.org/officeDocument/2006/relationships/slideLayout" Target="../slideLayouts/slideLayout640.xml"/><Relationship Id="rId11" Type="http://schemas.openxmlformats.org/officeDocument/2006/relationships/slideLayout" Target="../slideLayouts/slideLayout645.xml"/><Relationship Id="rId5" Type="http://schemas.openxmlformats.org/officeDocument/2006/relationships/slideLayout" Target="../slideLayouts/slideLayout639.xml"/><Relationship Id="rId10" Type="http://schemas.openxmlformats.org/officeDocument/2006/relationships/slideLayout" Target="../slideLayouts/slideLayout644.xml"/><Relationship Id="rId4" Type="http://schemas.openxmlformats.org/officeDocument/2006/relationships/slideLayout" Target="../slideLayouts/slideLayout638.xml"/><Relationship Id="rId9" Type="http://schemas.openxmlformats.org/officeDocument/2006/relationships/slideLayout" Target="../slideLayouts/slideLayout643.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3.xml"/><Relationship Id="rId3" Type="http://schemas.openxmlformats.org/officeDocument/2006/relationships/slideLayout" Target="../slideLayouts/slideLayout648.xml"/><Relationship Id="rId7" Type="http://schemas.openxmlformats.org/officeDocument/2006/relationships/slideLayout" Target="../slideLayouts/slideLayout652.xml"/><Relationship Id="rId12" Type="http://schemas.openxmlformats.org/officeDocument/2006/relationships/theme" Target="../theme/theme62.xml"/><Relationship Id="rId2" Type="http://schemas.openxmlformats.org/officeDocument/2006/relationships/slideLayout" Target="../slideLayouts/slideLayout647.xml"/><Relationship Id="rId1" Type="http://schemas.openxmlformats.org/officeDocument/2006/relationships/slideLayout" Target="../slideLayouts/slideLayout646.xml"/><Relationship Id="rId6" Type="http://schemas.openxmlformats.org/officeDocument/2006/relationships/slideLayout" Target="../slideLayouts/slideLayout651.xml"/><Relationship Id="rId11" Type="http://schemas.openxmlformats.org/officeDocument/2006/relationships/slideLayout" Target="../slideLayouts/slideLayout656.xml"/><Relationship Id="rId5" Type="http://schemas.openxmlformats.org/officeDocument/2006/relationships/slideLayout" Target="../slideLayouts/slideLayout650.xml"/><Relationship Id="rId10" Type="http://schemas.openxmlformats.org/officeDocument/2006/relationships/slideLayout" Target="../slideLayouts/slideLayout655.xml"/><Relationship Id="rId4" Type="http://schemas.openxmlformats.org/officeDocument/2006/relationships/slideLayout" Target="../slideLayouts/slideLayout649.xml"/><Relationship Id="rId9" Type="http://schemas.openxmlformats.org/officeDocument/2006/relationships/slideLayout" Target="../slideLayouts/slideLayout654.xml"/></Relationships>
</file>

<file path=ppt/slideMasters/_rels/slideMaster63.xml.rels><?xml version="1.0" encoding="UTF-8" standalone="yes"?>
<Relationships xmlns="http://schemas.openxmlformats.org/package/2006/relationships"><Relationship Id="rId3" Type="http://schemas.openxmlformats.org/officeDocument/2006/relationships/theme" Target="../theme/theme63.xml"/><Relationship Id="rId2" Type="http://schemas.openxmlformats.org/officeDocument/2006/relationships/slideLayout" Target="../slideLayouts/slideLayout658.xml"/><Relationship Id="rId1" Type="http://schemas.openxmlformats.org/officeDocument/2006/relationships/slideLayout" Target="../slideLayouts/slideLayout657.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60.xml"/><Relationship Id="rId1" Type="http://schemas.openxmlformats.org/officeDocument/2006/relationships/slideLayout" Target="../slideLayouts/slideLayout659.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5.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680.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6.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theme" Target="../theme/theme67.xml"/><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slideLayout" Target="../slideLayouts/slideLayout695.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2022. 4. 29.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4/29/22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325509241"/>
      </p:ext>
    </p:extLst>
  </p:cSld>
  <p:clrMap bg1="lt1" tx1="dk1" bg2="lt2" tx2="dk2" accent1="accent1" accent2="accent2" accent3="accent3" accent4="accent4" accent5="accent5" accent6="accent6" hlink="hlink" folHlink="folHlink"/>
  <p:sldLayoutIdLst>
    <p:sldLayoutId id="2147488344" r:id="rId1"/>
    <p:sldLayoutId id="2147488345" r:id="rId2"/>
    <p:sldLayoutId id="2147488346" r:id="rId3"/>
    <p:sldLayoutId id="2147488347" r:id="rId4"/>
    <p:sldLayoutId id="2147488348" r:id="rId5"/>
    <p:sldLayoutId id="2147488349" r:id="rId6"/>
    <p:sldLayoutId id="2147488350" r:id="rId7"/>
    <p:sldLayoutId id="2147488351" r:id="rId8"/>
    <p:sldLayoutId id="2147488352" r:id="rId9"/>
    <p:sldLayoutId id="2147488353" r:id="rId10"/>
    <p:sldLayoutId id="2147488354" r:id="rId11"/>
    <p:sldLayoutId id="21474883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4128317929"/>
      </p:ext>
    </p:extLst>
  </p:cSld>
  <p:clrMap bg1="lt1" tx1="dk1" bg2="lt2" tx2="dk2" accent1="accent1" accent2="accent2" accent3="accent3" accent4="accent4" accent5="accent5" accent6="accent6" hlink="hlink" folHlink="folHlink"/>
  <p:sldLayoutIdLst>
    <p:sldLayoutId id="2147488382" r:id="rId1"/>
    <p:sldLayoutId id="2147488383" r:id="rId2"/>
    <p:sldLayoutId id="2147488384" r:id="rId3"/>
    <p:sldLayoutId id="2147488385" r:id="rId4"/>
    <p:sldLayoutId id="2147488386" r:id="rId5"/>
    <p:sldLayoutId id="2147488387" r:id="rId6"/>
    <p:sldLayoutId id="2147488388" r:id="rId7"/>
    <p:sldLayoutId id="2147488389" r:id="rId8"/>
    <p:sldLayoutId id="2147488390" r:id="rId9"/>
    <p:sldLayoutId id="2147488391" r:id="rId10"/>
    <p:sldLayoutId id="2147488392"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1711367"/>
      </p:ext>
    </p:extLst>
  </p:cSld>
  <p:clrMap bg1="lt1" tx1="dk1" bg2="lt2" tx2="dk2" accent1="accent1" accent2="accent2" accent3="accent3" accent4="accent4" accent5="accent5" accent6="accent6" hlink="hlink" folHlink="folHlink"/>
  <p:sldLayoutIdLst>
    <p:sldLayoutId id="2147488394" r:id="rId1"/>
    <p:sldLayoutId id="2147488395" r:id="rId2"/>
    <p:sldLayoutId id="2147488396" r:id="rId3"/>
    <p:sldLayoutId id="2147488397" r:id="rId4"/>
    <p:sldLayoutId id="2147488398" r:id="rId5"/>
    <p:sldLayoutId id="2147488399" r:id="rId6"/>
    <p:sldLayoutId id="2147488400" r:id="rId7"/>
    <p:sldLayoutId id="2147488401" r:id="rId8"/>
    <p:sldLayoutId id="2147488402" r:id="rId9"/>
    <p:sldLayoutId id="2147488403" r:id="rId10"/>
    <p:sldLayoutId id="21474884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276264484"/>
      </p:ext>
    </p:extLst>
  </p:cSld>
  <p:clrMap bg1="lt1" tx1="dk1" bg2="lt2" tx2="dk2" accent1="accent1" accent2="accent2" accent3="accent3" accent4="accent4" accent5="accent5" accent6="accent6" hlink="hlink" folHlink="folHlink"/>
  <p:sldLayoutIdLst>
    <p:sldLayoutId id="2147488406" r:id="rId1"/>
    <p:sldLayoutId id="2147488407" r:id="rId2"/>
    <p:sldLayoutId id="2147488408" r:id="rId3"/>
    <p:sldLayoutId id="2147488409" r:id="rId4"/>
    <p:sldLayoutId id="2147488410" r:id="rId5"/>
    <p:sldLayoutId id="2147488411" r:id="rId6"/>
    <p:sldLayoutId id="2147488412" r:id="rId7"/>
    <p:sldLayoutId id="2147488413" r:id="rId8"/>
    <p:sldLayoutId id="2147488414" r:id="rId9"/>
    <p:sldLayoutId id="2147488415" r:id="rId10"/>
    <p:sldLayoutId id="214748841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75492868"/>
      </p:ext>
    </p:extLst>
  </p:cSld>
  <p:clrMap bg1="lt1" tx1="dk1" bg2="lt2" tx2="dk2" accent1="accent1" accent2="accent2" accent3="accent3" accent4="accent4" accent5="accent5" accent6="accent6" hlink="hlink" folHlink="folHlink"/>
  <p:sldLayoutIdLst>
    <p:sldLayoutId id="2147488418" r:id="rId1"/>
    <p:sldLayoutId id="2147488419" r:id="rId2"/>
    <p:sldLayoutId id="2147488420" r:id="rId3"/>
    <p:sldLayoutId id="2147488421" r:id="rId4"/>
    <p:sldLayoutId id="2147488422" r:id="rId5"/>
    <p:sldLayoutId id="2147488423" r:id="rId6"/>
    <p:sldLayoutId id="2147488424" r:id="rId7"/>
    <p:sldLayoutId id="2147488425" r:id="rId8"/>
    <p:sldLayoutId id="2147488426" r:id="rId9"/>
    <p:sldLayoutId id="2147488427" r:id="rId10"/>
    <p:sldLayoutId id="2147488428" r:id="rId11"/>
    <p:sldLayoutId id="214748842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384256907"/>
      </p:ext>
    </p:extLst>
  </p:cSld>
  <p:clrMap bg1="lt1" tx1="dk1" bg2="lt2" tx2="dk2" accent1="accent1" accent2="accent2" accent3="accent3" accent4="accent4" accent5="accent5" accent6="accent6" hlink="hlink" folHlink="folHlink"/>
  <p:sldLayoutIdLst>
    <p:sldLayoutId id="2147488443" r:id="rId1"/>
    <p:sldLayoutId id="2147488444" r:id="rId2"/>
    <p:sldLayoutId id="2147488445" r:id="rId3"/>
    <p:sldLayoutId id="2147488446" r:id="rId4"/>
    <p:sldLayoutId id="2147488447" r:id="rId5"/>
    <p:sldLayoutId id="2147488448" r:id="rId6"/>
    <p:sldLayoutId id="2147488449" r:id="rId7"/>
    <p:sldLayoutId id="2147488450" r:id="rId8"/>
    <p:sldLayoutId id="2147488451" r:id="rId9"/>
    <p:sldLayoutId id="2147488452" r:id="rId10"/>
    <p:sldLayoutId id="2147488453" r:id="rId11"/>
    <p:sldLayoutId id="21474884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32944092"/>
      </p:ext>
    </p:extLst>
  </p:cSld>
  <p:clrMap bg1="lt1" tx1="dk1" bg2="lt2" tx2="dk2" accent1="accent1" accent2="accent2" accent3="accent3" accent4="accent4" accent5="accent5" accent6="accent6" hlink="hlink" folHlink="folHlink"/>
  <p:sldLayoutIdLst>
    <p:sldLayoutId id="2147488456" r:id="rId1"/>
    <p:sldLayoutId id="2147488457" r:id="rId2"/>
    <p:sldLayoutId id="2147488458" r:id="rId3"/>
    <p:sldLayoutId id="2147488459" r:id="rId4"/>
    <p:sldLayoutId id="2147488460" r:id="rId5"/>
    <p:sldLayoutId id="2147488461" r:id="rId6"/>
    <p:sldLayoutId id="2147488462" r:id="rId7"/>
    <p:sldLayoutId id="2147488463" r:id="rId8"/>
    <p:sldLayoutId id="2147488464" r:id="rId9"/>
    <p:sldLayoutId id="2147488465" r:id="rId10"/>
    <p:sldLayoutId id="21474884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0692851"/>
      </p:ext>
    </p:extLst>
  </p:cSld>
  <p:clrMap bg1="lt1" tx1="dk1" bg2="lt2" tx2="dk2" accent1="accent1" accent2="accent2" accent3="accent3" accent4="accent4" accent5="accent5" accent6="accent6" hlink="hlink" folHlink="folHlink"/>
  <p:sldLayoutIdLst>
    <p:sldLayoutId id="2147488481" r:id="rId1"/>
    <p:sldLayoutId id="21474884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73079405"/>
      </p:ext>
    </p:extLst>
  </p:cSld>
  <p:clrMap bg1="lt1" tx1="dk1" bg2="lt2" tx2="dk2" accent1="accent1" accent2="accent2" accent3="accent3" accent4="accent4" accent5="accent5" accent6="accent6" hlink="hlink" folHlink="folHlink"/>
  <p:sldLayoutIdLst>
    <p:sldLayoutId id="2147488548" r:id="rId1"/>
    <p:sldLayoutId id="2147488549" r:id="rId2"/>
    <p:sldLayoutId id="2147488550" r:id="rId3"/>
    <p:sldLayoutId id="2147488551" r:id="rId4"/>
    <p:sldLayoutId id="2147488552" r:id="rId5"/>
    <p:sldLayoutId id="2147488553" r:id="rId6"/>
    <p:sldLayoutId id="2147488554" r:id="rId7"/>
    <p:sldLayoutId id="2147488555" r:id="rId8"/>
    <p:sldLayoutId id="2147488556" r:id="rId9"/>
    <p:sldLayoutId id="2147488557" r:id="rId10"/>
    <p:sldLayoutId id="2147488558" r:id="rId11"/>
    <p:sldLayoutId id="2147488559"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06138603"/>
      </p:ext>
    </p:extLst>
  </p:cSld>
  <p:clrMap bg1="lt1" tx1="dk1" bg2="lt2" tx2="dk2" accent1="accent1" accent2="accent2" accent3="accent3" accent4="accent4" accent5="accent5" accent6="accent6" hlink="hlink" folHlink="folHlink"/>
  <p:sldLayoutIdLst>
    <p:sldLayoutId id="2147488561" r:id="rId1"/>
    <p:sldLayoutId id="2147488562" r:id="rId2"/>
    <p:sldLayoutId id="2147488563" r:id="rId3"/>
    <p:sldLayoutId id="2147488564" r:id="rId4"/>
    <p:sldLayoutId id="2147488565" r:id="rId5"/>
    <p:sldLayoutId id="2147488566" r:id="rId6"/>
    <p:sldLayoutId id="2147488567" r:id="rId7"/>
    <p:sldLayoutId id="2147488568" r:id="rId8"/>
    <p:sldLayoutId id="2147488569" r:id="rId9"/>
    <p:sldLayoutId id="2147488570" r:id="rId10"/>
    <p:sldLayoutId id="2147488571" r:id="rId11"/>
    <p:sldLayoutId id="214748857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1026">
            <a:extLst>
              <a:ext uri="{FF2B5EF4-FFF2-40B4-BE49-F238E27FC236}">
                <a16:creationId xmlns:a16="http://schemas.microsoft.com/office/drawing/2014/main" id="{E68F537F-60B4-7C4E-B0D5-8C87ED76217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0291" name="Rectangle 1027">
            <a:extLst>
              <a:ext uri="{FF2B5EF4-FFF2-40B4-BE49-F238E27FC236}">
                <a16:creationId xmlns:a16="http://schemas.microsoft.com/office/drawing/2014/main" id="{F68577C2-BAB2-3F4A-A792-AD66BD27CC1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031AE77D-7523-3647-BFC1-FFE05EDC34A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95EBF494-BEE8-5946-9939-58EECA4F69D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AACB492C-3D2D-784F-B6EC-FD22D43971C5}" type="slidenum">
              <a:rPr lang="en-US" altLang="en-US"/>
              <a:pPr>
                <a:defRPr/>
              </a:pPr>
              <a:t>‹#›</a:t>
            </a:fld>
            <a:endParaRPr lang="en-US" altLang="en-US"/>
          </a:p>
        </p:txBody>
      </p:sp>
      <p:sp>
        <p:nvSpPr>
          <p:cNvPr id="140294" name="Line 1032">
            <a:extLst>
              <a:ext uri="{FF2B5EF4-FFF2-40B4-BE49-F238E27FC236}">
                <a16:creationId xmlns:a16="http://schemas.microsoft.com/office/drawing/2014/main" id="{09856ECD-5B7F-1242-AB8B-ACD96E5DA60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0295" name="Line 1033">
            <a:extLst>
              <a:ext uri="{FF2B5EF4-FFF2-40B4-BE49-F238E27FC236}">
                <a16:creationId xmlns:a16="http://schemas.microsoft.com/office/drawing/2014/main" id="{EAFACED0-FFDD-5342-B1A4-F860A77E71E0}"/>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981505813"/>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 id="2147488580" r:id="rId7"/>
    <p:sldLayoutId id="2147488581" r:id="rId8"/>
    <p:sldLayoutId id="2147488582" r:id="rId9"/>
    <p:sldLayoutId id="2147488583" r:id="rId10"/>
    <p:sldLayoutId id="2147488584" r:id="rId11"/>
    <p:sldLayoutId id="214748858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520895988"/>
      </p:ext>
    </p:extLst>
  </p:cSld>
  <p:clrMap bg1="lt1" tx1="dk1" bg2="lt2" tx2="dk2" accent1="accent1" accent2="accent2" accent3="accent3" accent4="accent4" accent5="accent5" accent6="accent6" hlink="hlink" folHlink="folHlink"/>
  <p:sldLayoutIdLst>
    <p:sldLayoutId id="2147488600" r:id="rId1"/>
    <p:sldLayoutId id="2147488601" r:id="rId2"/>
    <p:sldLayoutId id="2147488602" r:id="rId3"/>
    <p:sldLayoutId id="2147488603" r:id="rId4"/>
    <p:sldLayoutId id="2147488604" r:id="rId5"/>
    <p:sldLayoutId id="2147488605" r:id="rId6"/>
    <p:sldLayoutId id="2147488606" r:id="rId7"/>
    <p:sldLayoutId id="2147488607" r:id="rId8"/>
    <p:sldLayoutId id="2147488608" r:id="rId9"/>
    <p:sldLayoutId id="2147488609" r:id="rId10"/>
    <p:sldLayoutId id="2147488610"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600009360"/>
      </p:ext>
    </p:extLst>
  </p:cSld>
  <p:clrMap bg1="lt1" tx1="dk1" bg2="lt2" tx2="dk2" accent1="accent1" accent2="accent2" accent3="accent3" accent4="accent4" accent5="accent5" accent6="accent6" hlink="hlink" folHlink="folHlink"/>
  <p:sldLayoutIdLst>
    <p:sldLayoutId id="2147488662" r:id="rId1"/>
    <p:sldLayoutId id="2147488663" r:id="rId2"/>
    <p:sldLayoutId id="2147488664" r:id="rId3"/>
    <p:sldLayoutId id="2147488665" r:id="rId4"/>
    <p:sldLayoutId id="2147488666" r:id="rId5"/>
    <p:sldLayoutId id="2147488667" r:id="rId6"/>
    <p:sldLayoutId id="2147488668" r:id="rId7"/>
    <p:sldLayoutId id="2147488669" r:id="rId8"/>
    <p:sldLayoutId id="2147488670" r:id="rId9"/>
    <p:sldLayoutId id="2147488671" r:id="rId10"/>
    <p:sldLayoutId id="2147488672" r:id="rId11"/>
    <p:sldLayoutId id="2147488673"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5400401"/>
      </p:ext>
    </p:extLst>
  </p:cSld>
  <p:clrMap bg1="lt1" tx1="dk1" bg2="lt2" tx2="dk2" accent1="accent1" accent2="accent2" accent3="accent3" accent4="accent4" accent5="accent5" accent6="accent6" hlink="hlink" folHlink="folHlink"/>
  <p:sldLayoutIdLst>
    <p:sldLayoutId id="2147488675" r:id="rId1"/>
    <p:sldLayoutId id="2147488676" r:id="rId2"/>
    <p:sldLayoutId id="2147488677" r:id="rId3"/>
    <p:sldLayoutId id="2147488678" r:id="rId4"/>
    <p:sldLayoutId id="2147488679" r:id="rId5"/>
    <p:sldLayoutId id="2147488680" r:id="rId6"/>
    <p:sldLayoutId id="2147488681" r:id="rId7"/>
    <p:sldLayoutId id="2147488682" r:id="rId8"/>
    <p:sldLayoutId id="2147488683" r:id="rId9"/>
    <p:sldLayoutId id="2147488684" r:id="rId10"/>
    <p:sldLayoutId id="2147488685" r:id="rId11"/>
    <p:sldLayoutId id="21474886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4659102"/>
      </p:ext>
    </p:extLst>
  </p:cSld>
  <p:clrMap bg1="lt1" tx1="dk1" bg2="lt2" tx2="dk2" accent1="accent1" accent2="accent2" accent3="accent3" accent4="accent4" accent5="accent5" accent6="accent6" hlink="hlink" folHlink="folHlink"/>
  <p:sldLayoutIdLst>
    <p:sldLayoutId id="2147488688" r:id="rId1"/>
    <p:sldLayoutId id="2147488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134293"/>
      </p:ext>
    </p:extLst>
  </p:cSld>
  <p:clrMap bg1="lt1" tx1="dk1" bg2="lt2" tx2="dk2" accent1="accent1" accent2="accent2" accent3="accent3" accent4="accent4" accent5="accent5" accent6="accent6" hlink="hlink" folHlink="folHlink"/>
  <p:sldLayoutIdLst>
    <p:sldLayoutId id="2147488714" r:id="rId1"/>
    <p:sldLayoutId id="2147488715" r:id="rId2"/>
    <p:sldLayoutId id="2147488716" r:id="rId3"/>
    <p:sldLayoutId id="2147488717" r:id="rId4"/>
    <p:sldLayoutId id="2147488718" r:id="rId5"/>
    <p:sldLayoutId id="2147488719" r:id="rId6"/>
    <p:sldLayoutId id="2147488720" r:id="rId7"/>
    <p:sldLayoutId id="2147488721" r:id="rId8"/>
    <p:sldLayoutId id="2147488722" r:id="rId9"/>
    <p:sldLayoutId id="2147488723" r:id="rId10"/>
    <p:sldLayoutId id="2147488724"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27843226"/>
      </p:ext>
    </p:extLst>
  </p:cSld>
  <p:clrMap bg1="lt1" tx1="dk1" bg2="lt2" tx2="dk2" accent1="accent1" accent2="accent2" accent3="accent3" accent4="accent4" accent5="accent5" accent6="accent6" hlink="hlink" folHlink="folHlink"/>
  <p:sldLayoutIdLst>
    <p:sldLayoutId id="2147488726" r:id="rId1"/>
    <p:sldLayoutId id="2147488727" r:id="rId2"/>
    <p:sldLayoutId id="2147488728" r:id="rId3"/>
    <p:sldLayoutId id="2147488729" r:id="rId4"/>
    <p:sldLayoutId id="2147488730" r:id="rId5"/>
    <p:sldLayoutId id="2147488731" r:id="rId6"/>
    <p:sldLayoutId id="2147488732" r:id="rId7"/>
    <p:sldLayoutId id="2147488733" r:id="rId8"/>
    <p:sldLayoutId id="2147488734" r:id="rId9"/>
    <p:sldLayoutId id="2147488735" r:id="rId10"/>
    <p:sldLayoutId id="2147488736" r:id="rId11"/>
    <p:sldLayoutId id="21474887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062983"/>
      </p:ext>
    </p:extLst>
  </p:cSld>
  <p:clrMap bg1="lt1" tx1="dk1" bg2="lt2" tx2="dk2" accent1="accent1" accent2="accent2" accent3="accent3" accent4="accent4" accent5="accent5" accent6="accent6" hlink="hlink" folHlink="folHlink"/>
  <p:sldLayoutIdLst>
    <p:sldLayoutId id="2147488739" r:id="rId1"/>
    <p:sldLayoutId id="2147488740" r:id="rId2"/>
    <p:sldLayoutId id="2147488741" r:id="rId3"/>
    <p:sldLayoutId id="2147488742" r:id="rId4"/>
    <p:sldLayoutId id="2147488743" r:id="rId5"/>
    <p:sldLayoutId id="2147488744" r:id="rId6"/>
    <p:sldLayoutId id="2147488745" r:id="rId7"/>
    <p:sldLayoutId id="2147488746" r:id="rId8"/>
    <p:sldLayoutId id="2147488747" r:id="rId9"/>
    <p:sldLayoutId id="2147488748" r:id="rId10"/>
    <p:sldLayoutId id="214748874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270044088"/>
      </p:ext>
    </p:extLst>
  </p:cSld>
  <p:clrMap bg1="lt1" tx1="dk1" bg2="lt2" tx2="dk2" accent1="accent1" accent2="accent2" accent3="accent3" accent4="accent4" accent5="accent5" accent6="accent6" hlink="hlink" folHlink="folHlink"/>
  <p:sldLayoutIdLst>
    <p:sldLayoutId id="2147488751" r:id="rId1"/>
    <p:sldLayoutId id="2147488752" r:id="rId2"/>
    <p:sldLayoutId id="2147488753" r:id="rId3"/>
    <p:sldLayoutId id="2147488754" r:id="rId4"/>
    <p:sldLayoutId id="2147488755" r:id="rId5"/>
    <p:sldLayoutId id="2147488756" r:id="rId6"/>
    <p:sldLayoutId id="2147488757" r:id="rId7"/>
    <p:sldLayoutId id="2147488758" r:id="rId8"/>
    <p:sldLayoutId id="2147488759" r:id="rId9"/>
    <p:sldLayoutId id="2147488760" r:id="rId10"/>
    <p:sldLayoutId id="21474887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564B44D-6DE3-EB4B-BC9E-1D4B34EA7FC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B4F7CB6D-EB28-0141-B956-330ABBB1DD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9C2F7CED-A1AD-324A-AB80-C3A766834B59}" type="slidenum">
              <a:rPr lang="en-US" altLang="en-US"/>
              <a:pPr>
                <a:defRPr/>
              </a:pPr>
              <a:t>‹#›</a:t>
            </a:fld>
            <a:endParaRPr lang="en-US" altLang="en-US"/>
          </a:p>
        </p:txBody>
      </p:sp>
      <p:sp>
        <p:nvSpPr>
          <p:cNvPr id="1030" name="Line 1032">
            <a:extLst>
              <a:ext uri="{FF2B5EF4-FFF2-40B4-BE49-F238E27FC236}">
                <a16:creationId xmlns:a16="http://schemas.microsoft.com/office/drawing/2014/main" id="{0227E127-8C49-3F45-972D-92E8C0E8C48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6C94FFD6-65B0-9F41-A269-D2A8CA6A349D}"/>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64102871"/>
      </p:ext>
    </p:extLst>
  </p:cSld>
  <p:clrMap bg1="lt1" tx1="dk1" bg2="lt2" tx2="dk2" accent1="accent1" accent2="accent2" accent3="accent3" accent4="accent4" accent5="accent5" accent6="accent6" hlink="hlink" folHlink="folHlink"/>
  <p:sldLayoutIdLst>
    <p:sldLayoutId id="2147488763" r:id="rId1"/>
    <p:sldLayoutId id="2147488764" r:id="rId2"/>
    <p:sldLayoutId id="2147488765" r:id="rId3"/>
    <p:sldLayoutId id="2147488766" r:id="rId4"/>
    <p:sldLayoutId id="2147488767" r:id="rId5"/>
    <p:sldLayoutId id="2147488768" r:id="rId6"/>
    <p:sldLayoutId id="2147488769" r:id="rId7"/>
    <p:sldLayoutId id="2147488770" r:id="rId8"/>
    <p:sldLayoutId id="2147488771" r:id="rId9"/>
    <p:sldLayoutId id="2147488772" r:id="rId10"/>
    <p:sldLayoutId id="2147488773" r:id="rId11"/>
    <p:sldLayoutId id="214748877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843572"/>
      </p:ext>
    </p:extLst>
  </p:cSld>
  <p:clrMap bg1="lt1" tx1="dk1" bg2="lt2" tx2="dk2" accent1="accent1" accent2="accent2" accent3="accent3" accent4="accent4" accent5="accent5" accent6="accent6" hlink="hlink" folHlink="folHlink"/>
  <p:sldLayoutIdLst>
    <p:sldLayoutId id="2147488776" r:id="rId1"/>
    <p:sldLayoutId id="21474887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078237873"/>
      </p:ext>
    </p:extLst>
  </p:cSld>
  <p:clrMap bg1="lt1" tx1="dk1" bg2="lt2" tx2="dk2" accent1="accent1" accent2="accent2" accent3="accent3" accent4="accent4" accent5="accent5" accent6="accent6" hlink="hlink" folHlink="folHlink"/>
  <p:sldLayoutIdLst>
    <p:sldLayoutId id="2147488779" r:id="rId1"/>
    <p:sldLayoutId id="2147488780" r:id="rId2"/>
    <p:sldLayoutId id="2147488781" r:id="rId3"/>
    <p:sldLayoutId id="2147488782" r:id="rId4"/>
    <p:sldLayoutId id="2147488783" r:id="rId5"/>
    <p:sldLayoutId id="2147488784" r:id="rId6"/>
    <p:sldLayoutId id="2147488785" r:id="rId7"/>
    <p:sldLayoutId id="2147488786" r:id="rId8"/>
    <p:sldLayoutId id="2147488787" r:id="rId9"/>
    <p:sldLayoutId id="2147488788" r:id="rId10"/>
    <p:sldLayoutId id="21474887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299851247"/>
      </p:ext>
    </p:extLst>
  </p:cSld>
  <p:clrMap bg1="lt1" tx1="dk1" bg2="lt2" tx2="dk2" accent1="accent1" accent2="accent2" accent3="accent3" accent4="accent4" accent5="accent5" accent6="accent6" hlink="hlink" folHlink="folHlink"/>
  <p:sldLayoutIdLst>
    <p:sldLayoutId id="2147488791" r:id="rId1"/>
    <p:sldLayoutId id="2147488792" r:id="rId2"/>
    <p:sldLayoutId id="2147488793" r:id="rId3"/>
    <p:sldLayoutId id="2147488794" r:id="rId4"/>
    <p:sldLayoutId id="2147488795" r:id="rId5"/>
    <p:sldLayoutId id="2147488796" r:id="rId6"/>
    <p:sldLayoutId id="2147488797" r:id="rId7"/>
    <p:sldLayoutId id="2147488798" r:id="rId8"/>
    <p:sldLayoutId id="2147488799" r:id="rId9"/>
    <p:sldLayoutId id="2147488800" r:id="rId10"/>
    <p:sldLayoutId id="214748880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416303"/>
      </p:ext>
    </p:extLst>
  </p:cSld>
  <p:clrMap bg1="lt1" tx1="dk1" bg2="lt2" tx2="dk2" accent1="accent1" accent2="accent2" accent3="accent3" accent4="accent4" accent5="accent5" accent6="accent6" hlink="hlink" folHlink="folHlink"/>
  <p:sldLayoutIdLst>
    <p:sldLayoutId id="2147488803" r:id="rId1"/>
    <p:sldLayoutId id="214748880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827939"/>
      </p:ext>
    </p:extLst>
  </p:cSld>
  <p:clrMap bg1="lt1" tx1="dk1" bg2="lt2" tx2="dk2" accent1="accent1" accent2="accent2" accent3="accent3" accent4="accent4" accent5="accent5" accent6="accent6" hlink="hlink" folHlink="folHlink"/>
  <p:sldLayoutIdLst>
    <p:sldLayoutId id="2147488806" r:id="rId1"/>
    <p:sldLayoutId id="214748880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23224045"/>
      </p:ext>
    </p:extLst>
  </p:cSld>
  <p:clrMap bg1="lt1" tx1="dk1" bg2="lt2" tx2="dk2" accent1="accent1" accent2="accent2" accent3="accent3" accent4="accent4" accent5="accent5" accent6="accent6" hlink="hlink" folHlink="folHlink"/>
  <p:sldLayoutIdLst>
    <p:sldLayoutId id="2147488809" r:id="rId1"/>
    <p:sldLayoutId id="2147488810" r:id="rId2"/>
    <p:sldLayoutId id="2147488811" r:id="rId3"/>
    <p:sldLayoutId id="2147488812" r:id="rId4"/>
    <p:sldLayoutId id="2147488813" r:id="rId5"/>
    <p:sldLayoutId id="2147488814" r:id="rId6"/>
    <p:sldLayoutId id="2147488815" r:id="rId7"/>
    <p:sldLayoutId id="2147488816" r:id="rId8"/>
    <p:sldLayoutId id="2147488817" r:id="rId9"/>
    <p:sldLayoutId id="2147488818" r:id="rId10"/>
    <p:sldLayoutId id="2147488819" r:id="rId11"/>
    <p:sldLayoutId id="21474888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t>‹#›</a:t>
            </a:fld>
            <a:endParaRPr lang="en-US"/>
          </a:p>
        </p:txBody>
      </p:sp>
    </p:spTree>
    <p:extLst>
      <p:ext uri="{BB962C8B-B14F-4D97-AF65-F5344CB8AC3E}">
        <p14:creationId xmlns:p14="http://schemas.microsoft.com/office/powerpoint/2010/main" val="3655869698"/>
      </p:ext>
    </p:extLst>
  </p:cSld>
  <p:clrMap bg1="lt1" tx1="dk1" bg2="lt2" tx2="dk2" accent1="accent1" accent2="accent2" accent3="accent3" accent4="accent4" accent5="accent5" accent6="accent6" hlink="hlink" folHlink="folHlink"/>
  <p:sldLayoutIdLst>
    <p:sldLayoutId id="2147488822" r:id="rId1"/>
    <p:sldLayoutId id="2147488823" r:id="rId2"/>
    <p:sldLayoutId id="2147488824" r:id="rId3"/>
    <p:sldLayoutId id="2147488825" r:id="rId4"/>
    <p:sldLayoutId id="2147488826" r:id="rId5"/>
    <p:sldLayoutId id="2147488827" r:id="rId6"/>
    <p:sldLayoutId id="2147488828" r:id="rId7"/>
    <p:sldLayoutId id="2147488829" r:id="rId8"/>
    <p:sldLayoutId id="2147488830" r:id="rId9"/>
    <p:sldLayoutId id="2147488831" r:id="rId10"/>
    <p:sldLayoutId id="2147488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smtClean="0">
                <a:solidFill>
                  <a:srgbClr val="000000"/>
                </a:solidFill>
                <a:latin typeface="Garamond" charset="0"/>
                <a:cs typeface="Arial" charset="0"/>
              </a:defRPr>
            </a:lvl1pPr>
          </a:lstStyle>
          <a:p>
            <a:pPr fontAlgn="base">
              <a:spcBef>
                <a:spcPct val="0"/>
              </a:spcBef>
              <a:spcAft>
                <a:spcPct val="0"/>
              </a:spcAft>
              <a:defRPr/>
            </a:pPr>
            <a:fld id="{3FF84C08-C189-5C4C-822D-BCB9DCC3AF1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001576106"/>
      </p:ext>
    </p:extLst>
  </p:cSld>
  <p:clrMap bg1="lt1" tx1="dk1" bg2="lt2" tx2="dk2" accent1="accent1" accent2="accent2" accent3="accent3" accent4="accent4" accent5="accent5" accent6="accent6" hlink="hlink" folHlink="folHlink"/>
  <p:sldLayoutIdLst>
    <p:sldLayoutId id="2147488834" r:id="rId1"/>
    <p:sldLayoutId id="2147488835" r:id="rId2"/>
    <p:sldLayoutId id="2147488836" r:id="rId3"/>
    <p:sldLayoutId id="2147488837" r:id="rId4"/>
    <p:sldLayoutId id="2147488838" r:id="rId5"/>
    <p:sldLayoutId id="2147488839" r:id="rId6"/>
    <p:sldLayoutId id="2147488840" r:id="rId7"/>
    <p:sldLayoutId id="2147488841" r:id="rId8"/>
    <p:sldLayoutId id="2147488842" r:id="rId9"/>
    <p:sldLayoutId id="2147488843" r:id="rId10"/>
    <p:sldLayoutId id="2147488844" r:id="rId11"/>
    <p:sldLayoutId id="2147488845"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5.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5.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2.xml"/></Relationships>
</file>

<file path=ppt/slides/_rels/slide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18.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48.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20.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685.xml"/><Relationship Id="rId5" Type="http://schemas.openxmlformats.org/officeDocument/2006/relationships/image" Target="../media/image26.png"/><Relationship Id="rId4" Type="http://schemas.openxmlformats.org/officeDocument/2006/relationships/hyperlink" Target="http://users.ece.cmu.edu/~omutlu/pub/liu_isca12_talk.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48.xml"/><Relationship Id="rId6" Type="http://schemas.openxmlformats.org/officeDocument/2006/relationships/image" Target="../media/image27.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48.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users.ece.cmu.edu/~omutlu/pub/avatar-dram-refresh_dsn15.pdf" TargetMode="External"/><Relationship Id="rId1" Type="http://schemas.openxmlformats.org/officeDocument/2006/relationships/slideLayout" Target="../slideLayouts/slideLayout248.xml"/><Relationship Id="rId6" Type="http://schemas.openxmlformats.org/officeDocument/2006/relationships/image" Target="../media/image29.png"/><Relationship Id="rId5" Type="http://schemas.openxmlformats.org/officeDocument/2006/relationships/hyperlink" Target="http://users.ece.cmu.edu/~omutlu/pub/avatar-dram-refresh_dsn15-talk.pdf" TargetMode="External"/><Relationship Id="rId4" Type="http://schemas.openxmlformats.org/officeDocument/2006/relationships/hyperlink" Target="http://users.ece.cmu.edu/~omutlu/pub/avatar-dram-refresh_dsn15-talk.pptx"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504.xml"/><Relationship Id="rId6" Type="http://schemas.openxmlformats.org/officeDocument/2006/relationships/image" Target="../media/image30.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31.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32.png"/><Relationship Id="rId1" Type="http://schemas.openxmlformats.org/officeDocument/2006/relationships/slideLayout" Target="../slideLayouts/slideLayout504.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2019.dsn.org/" TargetMode="External"/><Relationship Id="rId2" Type="http://schemas.openxmlformats.org/officeDocument/2006/relationships/hyperlink" Target="https://people.inf.ethz.ch/omutlu/pub/understanding-and-modeling-in-DRAM-ECC_dsn19.pdf" TargetMode="External"/><Relationship Id="rId1" Type="http://schemas.openxmlformats.org/officeDocument/2006/relationships/slideLayout" Target="../slideLayouts/slideLayout504.xml"/><Relationship Id="rId5" Type="http://schemas.openxmlformats.org/officeDocument/2006/relationships/image" Target="../media/image33.png"/><Relationship Id="rId4" Type="http://schemas.openxmlformats.org/officeDocument/2006/relationships/hyperlink" Target="https://github.com/CMU-SAFARI/EINSim"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504.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34.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HARP-memory-error-profiling_micro21-lightning-talk.pptx" TargetMode="External"/><Relationship Id="rId13" Type="http://schemas.openxmlformats.org/officeDocument/2006/relationships/image" Target="../media/image35.png"/><Relationship Id="rId3" Type="http://schemas.openxmlformats.org/officeDocument/2006/relationships/hyperlink" Target="http://www.microarch.org/micro54/" TargetMode="External"/><Relationship Id="rId7" Type="http://schemas.openxmlformats.org/officeDocument/2006/relationships/hyperlink" Target="https://people.inf.ethz.ch/omutlu/pub/HARP-memory-error-profiling_micro21-short-talk.pdf" TargetMode="External"/><Relationship Id="rId12" Type="http://schemas.openxmlformats.org/officeDocument/2006/relationships/hyperlink" Target="https://github.com/CMU-SAFARI/HARP" TargetMode="External"/><Relationship Id="rId2" Type="http://schemas.openxmlformats.org/officeDocument/2006/relationships/hyperlink" Target="https://people.inf.ethz.ch/omutlu/pub/HARP-memory-error-profiling_micro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HARP-memory-error-profiling_micro21-short-talk.pptx" TargetMode="External"/><Relationship Id="rId11" Type="http://schemas.openxmlformats.org/officeDocument/2006/relationships/hyperlink" Target="https://www.youtube.com/watch?v=2OtBNO4YRyY&amp;list=PL5Q2soXY2Zi--0LrXSQ9sST3N0k0bXp51&amp;index=1" TargetMode="External"/><Relationship Id="rId5" Type="http://schemas.openxmlformats.org/officeDocument/2006/relationships/hyperlink" Target="https://people.inf.ethz.ch/omutlu/pub/HARP-memory-error-profiling_micro21-talk.pdf" TargetMode="External"/><Relationship Id="rId10" Type="http://schemas.openxmlformats.org/officeDocument/2006/relationships/hyperlink" Target="https://www.youtube.com/watch?v=w9OlOYKncKM&amp;list=PL5Q2soXY2Zi--0LrXSQ9sST3N0k0bXp51&amp;index=8" TargetMode="External"/><Relationship Id="rId4" Type="http://schemas.openxmlformats.org/officeDocument/2006/relationships/hyperlink" Target="https://people.inf.ethz.ch/omutlu/pub/HARP-memory-error-profiling_micro21-talk.pptx" TargetMode="External"/><Relationship Id="rId9" Type="http://schemas.openxmlformats.org/officeDocument/2006/relationships/hyperlink" Target="https://people.inf.ethz.ch/omutlu/pub/HARP-memory-error-profiling_micro21-lightning-talk.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youtube.com/watch?v=v702wUnaWGE&amp;list=PL5Q2soXY2Zi9xidyIgBxUz7xRPS-wisBN&amp;index=3" TargetMode="External"/><Relationship Id="rId1" Type="http://schemas.openxmlformats.org/officeDocument/2006/relationships/slideLayout" Target="../slideLayouts/slideLayout46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6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3.xml"/><Relationship Id="rId1" Type="http://schemas.openxmlformats.org/officeDocument/2006/relationships/slideLayout" Target="../slideLayouts/slideLayout434.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445.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445.xml"/><Relationship Id="rId4" Type="http://schemas.openxmlformats.org/officeDocument/2006/relationships/image" Target="../media/image3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2.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456.xml"/><Relationship Id="rId6" Type="http://schemas.openxmlformats.org/officeDocument/2006/relationships/hyperlink" Target="https://github.com/CMU-SAFARI/rowhammer" TargetMode="External"/><Relationship Id="rId5" Type="http://schemas.openxmlformats.org/officeDocument/2006/relationships/image" Target="../media/image41.jpe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45.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67.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67.xml"/><Relationship Id="rId4" Type="http://schemas.openxmlformats.org/officeDocument/2006/relationships/image" Target="../media/image46.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467.xml"/><Relationship Id="rId5" Type="http://schemas.openxmlformats.org/officeDocument/2006/relationships/image" Target="../media/image47.png"/><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lab.dsst.io/32c3-slides/7197.html" TargetMode="External"/><Relationship Id="rId1" Type="http://schemas.openxmlformats.org/officeDocument/2006/relationships/slideLayout" Target="../slideLayouts/slideLayout467.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67.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479.xml"/></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79.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479.xml"/><Relationship Id="rId4" Type="http://schemas.openxmlformats.org/officeDocument/2006/relationships/image" Target="../media/image56.pn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16.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16.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16.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67.xml"/><Relationship Id="rId4" Type="http://schemas.openxmlformats.org/officeDocument/2006/relationships/image" Target="../media/image65.png"/></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67.xml"/></Relationships>
</file>

<file path=ppt/slides/_rels/slide56.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66.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6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5.xml"/><Relationship Id="rId1" Type="http://schemas.openxmlformats.org/officeDocument/2006/relationships/slideLayout" Target="../slideLayouts/slideLayout491.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16.xml"/><Relationship Id="rId1" Type="http://schemas.openxmlformats.org/officeDocument/2006/relationships/slideLayout" Target="../slideLayouts/slideLayout491.xml"/><Relationship Id="rId4" Type="http://schemas.openxmlformats.org/officeDocument/2006/relationships/image" Target="../media/image71.jpg"/></Relationships>
</file>

<file path=ppt/slides/_rels/slide6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17.xml"/><Relationship Id="rId1" Type="http://schemas.openxmlformats.org/officeDocument/2006/relationships/slideLayout" Target="../slideLayouts/slideLayout491.xml"/><Relationship Id="rId4" Type="http://schemas.openxmlformats.org/officeDocument/2006/relationships/image" Target="../media/image73.jpg"/></Relationships>
</file>

<file path=ppt/slides/_rels/slide6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18.xml"/><Relationship Id="rId1" Type="http://schemas.openxmlformats.org/officeDocument/2006/relationships/slideLayout" Target="../slideLayouts/slideLayout491.xml"/><Relationship Id="rId4" Type="http://schemas.openxmlformats.org/officeDocument/2006/relationships/image" Target="../media/image75.jp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9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91.xm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7.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support.apple.com/en-gb/HT204934" TargetMode="External"/><Relationship Id="rId1" Type="http://schemas.openxmlformats.org/officeDocument/2006/relationships/slideLayout" Target="../slideLayouts/slideLayout46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9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78.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48.xml"/></Relationships>
</file>

<file path=ppt/slides/_rels/slide7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81.jpg"/><Relationship Id="rId1" Type="http://schemas.openxmlformats.org/officeDocument/2006/relationships/slideLayout" Target="../slideLayouts/slideLayout248.xml"/></Relationships>
</file>

<file path=ppt/slides/_rels/slide8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83.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83.jpeg"/><Relationship Id="rId1" Type="http://schemas.openxmlformats.org/officeDocument/2006/relationships/slideLayout" Target="../slideLayouts/slideLayout467.xml"/><Relationship Id="rId4" Type="http://schemas.openxmlformats.org/officeDocument/2006/relationships/image" Target="../media/image84.png"/></Relationships>
</file>

<file path=ppt/slides/_rels/slide84.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8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8.png"/><Relationship Id="rId1" Type="http://schemas.openxmlformats.org/officeDocument/2006/relationships/slideLayout" Target="../slideLayouts/slideLayout248.xml"/><Relationship Id="rId6" Type="http://schemas.openxmlformats.org/officeDocument/2006/relationships/hyperlink" Target="https://people.inf.ethz.ch/omutlu/pub/dram-row-hammer_kim_talk_isca14.pdf" TargetMode="External"/><Relationship Id="rId11" Type="http://schemas.openxmlformats.org/officeDocument/2006/relationships/hyperlink" Target="https://wp.nyu.edu/toppicksinhardwaresecurity/" TargetMode="External"/><Relationship Id="rId5" Type="http://schemas.openxmlformats.org/officeDocument/2006/relationships/hyperlink" Target="https://people.inf.ethz.ch/omutlu/pub/dram-row-hammer_kim_talk_isca14.pptx" TargetMode="External"/><Relationship Id="rId10" Type="http://schemas.openxmlformats.org/officeDocument/2006/relationships/hyperlink" Target="https://www.youtube.com/watch?v=KDy632z23UE"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5.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8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6.xml"/></Relationships>
</file>

<file path=ppt/slides/_rels/slide90.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34.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8.xml"/><Relationship Id="rId1" Type="http://schemas.openxmlformats.org/officeDocument/2006/relationships/slideLayout" Target="../slideLayouts/slideLayout575.xml"/></Relationships>
</file>

<file path=ppt/slides/_rels/slide9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29.xml"/><Relationship Id="rId1" Type="http://schemas.openxmlformats.org/officeDocument/2006/relationships/slideLayout" Target="../slideLayouts/slideLayout575.xml"/></Relationships>
</file>

<file path=ppt/slides/_rels/slide9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30.xml"/><Relationship Id="rId1" Type="http://schemas.openxmlformats.org/officeDocument/2006/relationships/slideLayout" Target="../slideLayouts/slideLayout575.xml"/></Relationships>
</file>

<file path=ppt/slides/_rels/slide9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1.xml"/><Relationship Id="rId1" Type="http://schemas.openxmlformats.org/officeDocument/2006/relationships/slideLayout" Target="../slideLayouts/slideLayout575.xml"/></Relationships>
</file>

<file path=ppt/slides/_rels/slide96.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32.xml"/><Relationship Id="rId1" Type="http://schemas.openxmlformats.org/officeDocument/2006/relationships/slideLayout" Target="../slideLayouts/slideLayout575.xml"/></Relationships>
</file>

<file path=ppt/slides/_rels/slide9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98.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0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63.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563.xml"/><Relationship Id="rId4" Type="http://schemas.openxmlformats.org/officeDocument/2006/relationships/image" Target="../media/image94.png"/></Relationships>
</file>

<file path=ppt/slides/_rels/slide10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63.xml"/></Relationships>
</file>

<file path=ppt/slides/_rels/slide105.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63.xml"/></Relationships>
</file>

<file path=ppt/slides/_rels/slide10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6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pwRw7QqK_qA&amp;list=PL5Q2soXY2Zi9xidyIgBxUz7xRPS-wisBN&amp;index=9" TargetMode="External"/><Relationship Id="rId1" Type="http://schemas.openxmlformats.org/officeDocument/2006/relationships/slideLayout" Target="../slideLayouts/slideLayout563.xml"/></Relationships>
</file>

<file path=ppt/slides/_rels/slide110.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90.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6.xml"/></Relationships>
</file>

<file path=ppt/slides/_rels/slide11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9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563.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66.xml"/></Relationships>
</file>

<file path=ppt/slides/_rels/slide114.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15.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6.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36.xml"/><Relationship Id="rId1" Type="http://schemas.openxmlformats.org/officeDocument/2006/relationships/tags" Target="../tags/tag1.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6.xml.rels><?xml version="1.0" encoding="UTF-8" standalone="yes"?>
<Relationships xmlns="http://schemas.openxmlformats.org/package/2006/relationships"><Relationship Id="rId8" Type="http://schemas.openxmlformats.org/officeDocument/2006/relationships/image" Target="../media/image114.emf"/><Relationship Id="rId3" Type="http://schemas.openxmlformats.org/officeDocument/2006/relationships/notesSlide" Target="../notesSlides/notesSlide37.xml"/><Relationship Id="rId7" Type="http://schemas.openxmlformats.org/officeDocument/2006/relationships/image" Target="../media/image113.emf"/><Relationship Id="rId2" Type="http://schemas.openxmlformats.org/officeDocument/2006/relationships/slideLayout" Target="../slideLayouts/slideLayout647.xml"/><Relationship Id="rId1" Type="http://schemas.openxmlformats.org/officeDocument/2006/relationships/tags" Target="../tags/tag2.xml"/><Relationship Id="rId6" Type="http://schemas.openxmlformats.org/officeDocument/2006/relationships/image" Target="../media/image112.emf"/><Relationship Id="rId11" Type="http://schemas.openxmlformats.org/officeDocument/2006/relationships/image" Target="../media/image117.emf"/><Relationship Id="rId5" Type="http://schemas.openxmlformats.org/officeDocument/2006/relationships/image" Target="../media/image111.emf"/><Relationship Id="rId10" Type="http://schemas.openxmlformats.org/officeDocument/2006/relationships/image" Target="../media/image116.emf"/><Relationship Id="rId4" Type="http://schemas.openxmlformats.org/officeDocument/2006/relationships/image" Target="../media/image110.emf"/><Relationship Id="rId9" Type="http://schemas.openxmlformats.org/officeDocument/2006/relationships/image" Target="../media/image115.emf"/></Relationships>
</file>

<file path=ppt/slides/_rels/slide11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38.xml"/><Relationship Id="rId1" Type="http://schemas.openxmlformats.org/officeDocument/2006/relationships/slideLayout" Target="../slideLayouts/slideLayout647.xml"/></Relationships>
</file>

<file path=ppt/slides/_rels/slide118.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notesSlide" Target="../notesSlides/notesSlide39.xml"/><Relationship Id="rId7" Type="http://schemas.openxmlformats.org/officeDocument/2006/relationships/image" Target="../media/image103.svg"/><Relationship Id="rId12" Type="http://schemas.openxmlformats.org/officeDocument/2006/relationships/image" Target="../media/image108.png"/><Relationship Id="rId2" Type="http://schemas.openxmlformats.org/officeDocument/2006/relationships/slideLayout" Target="../slideLayouts/slideLayout647.xml"/><Relationship Id="rId1" Type="http://schemas.openxmlformats.org/officeDocument/2006/relationships/tags" Target="../tags/tag3.xml"/><Relationship Id="rId6" Type="http://schemas.openxmlformats.org/officeDocument/2006/relationships/image" Target="../media/image102.png"/><Relationship Id="rId11" Type="http://schemas.openxmlformats.org/officeDocument/2006/relationships/image" Target="../media/image107.svg"/><Relationship Id="rId5" Type="http://schemas.openxmlformats.org/officeDocument/2006/relationships/image" Target="../media/image101.sv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sv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47.xml"/><Relationship Id="rId1" Type="http://schemas.openxmlformats.org/officeDocument/2006/relationships/tags" Target="../tags/tag4.xml"/><Relationship Id="rId4" Type="http://schemas.openxmlformats.org/officeDocument/2006/relationships/image" Target="../media/image11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36.xml"/><Relationship Id="rId1" Type="http://schemas.openxmlformats.org/officeDocument/2006/relationships/tags" Target="../tags/tag5.xml"/><Relationship Id="rId4" Type="http://schemas.openxmlformats.org/officeDocument/2006/relationships/image" Target="../media/image120.pn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36.xml"/><Relationship Id="rId1" Type="http://schemas.openxmlformats.org/officeDocument/2006/relationships/tags" Target="../tags/tag6.xml"/><Relationship Id="rId4" Type="http://schemas.openxmlformats.org/officeDocument/2006/relationships/image" Target="../media/image121.pn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36.xml"/><Relationship Id="rId1" Type="http://schemas.openxmlformats.org/officeDocument/2006/relationships/tags" Target="../tags/tag7.xml"/><Relationship Id="rId4" Type="http://schemas.openxmlformats.org/officeDocument/2006/relationships/image" Target="../media/image122.png"/></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U-TRR-uncovering-RowHammer-protection-mechanisms_micro21-lightning-talk.pptx" TargetMode="External"/><Relationship Id="rId13" Type="http://schemas.openxmlformats.org/officeDocument/2006/relationships/image" Target="../media/image99.png"/><Relationship Id="rId3" Type="http://schemas.openxmlformats.org/officeDocument/2006/relationships/hyperlink" Target="http://www.microarch.org/micro54/" TargetMode="External"/><Relationship Id="rId7" Type="http://schemas.openxmlformats.org/officeDocument/2006/relationships/hyperlink" Target="https://people.inf.ethz.ch/omutlu/pub/U-TRR-uncovering-RowHammer-protection-mechanisms_micro21-short-talk.pdf" TargetMode="External"/><Relationship Id="rId12" Type="http://schemas.openxmlformats.org/officeDocument/2006/relationships/hyperlink" Target="https://arxiv.org/abs/2110.10603" TargetMode="External"/><Relationship Id="rId2" Type="http://schemas.openxmlformats.org/officeDocument/2006/relationships/hyperlink" Target="https://people.inf.ethz.ch/omutlu/pub/U-TRR-uncovering-RowHammer-protection-mechanisms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U-TRR-uncovering-RowHammer-protection-mechanisms_micro21-short-talk.pptx" TargetMode="External"/><Relationship Id="rId11" Type="http://schemas.openxmlformats.org/officeDocument/2006/relationships/hyperlink" Target="https://www.youtube.com/watch?v=HHxeuWVqq8w&amp;list=PL5Q2soXY2Zi--0LrXSQ9sST3N0k0bXp51&amp;index=5" TargetMode="External"/><Relationship Id="rId5" Type="http://schemas.openxmlformats.org/officeDocument/2006/relationships/hyperlink" Target="https://people.inf.ethz.ch/omutlu/pub/U-TRR-uncovering-RowHammer-protection-mechanisms_micro21-talk.pdf" TargetMode="External"/><Relationship Id="rId10" Type="http://schemas.openxmlformats.org/officeDocument/2006/relationships/hyperlink" Target="https://www.youtube.com/watch?v=YkBR9yeLHRs&amp;list=PL5Q2soXY2Zi--0LrXSQ9sST3N0k0bXp51&amp;index=11" TargetMode="External"/><Relationship Id="rId4" Type="http://schemas.openxmlformats.org/officeDocument/2006/relationships/hyperlink" Target="https://people.inf.ethz.ch/omutlu/pub/U-TRR-uncovering-RowHammer-protection-mechanisms_micro21-talk.pptx" TargetMode="External"/><Relationship Id="rId9" Type="http://schemas.openxmlformats.org/officeDocument/2006/relationships/hyperlink" Target="https://people.inf.ethz.ch/omutlu/pub/U-TRR-uncovering-RowHammer-protection-mechanisms_micro21-lightning-talk.pdf"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66.xm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5.xml"/><Relationship Id="rId1" Type="http://schemas.openxmlformats.org/officeDocument/2006/relationships/slideLayout" Target="../slideLayouts/slideLayout658.xml"/><Relationship Id="rId5" Type="http://schemas.openxmlformats.org/officeDocument/2006/relationships/image" Target="../media/image125.png"/><Relationship Id="rId4" Type="http://schemas.openxmlformats.org/officeDocument/2006/relationships/image" Target="../media/image124.png"/></Relationships>
</file>

<file path=ppt/slides/_rels/slide12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6.xml"/><Relationship Id="rId1" Type="http://schemas.openxmlformats.org/officeDocument/2006/relationships/slideLayout" Target="../slideLayouts/slideLayout658.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7.xml"/><Relationship Id="rId1" Type="http://schemas.openxmlformats.org/officeDocument/2006/relationships/slideLayout" Target="../slideLayouts/slideLayout658.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58.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58.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58.xml"/></Relationships>
</file>

<file path=ppt/slides/_rels/slide132.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1.xml"/><Relationship Id="rId1" Type="http://schemas.openxmlformats.org/officeDocument/2006/relationships/slideLayout" Target="../slideLayouts/slideLayout658.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52.xml"/><Relationship Id="rId1" Type="http://schemas.openxmlformats.org/officeDocument/2006/relationships/slideLayout" Target="../slideLayouts/slideLayout658.xml"/><Relationship Id="rId4" Type="http://schemas.openxmlformats.org/officeDocument/2006/relationships/comments" Target="../comments/commen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53.xml"/><Relationship Id="rId1" Type="http://schemas.openxmlformats.org/officeDocument/2006/relationships/slideLayout" Target="../slideLayouts/slideLayout658.xml"/></Relationships>
</file>

<file path=ppt/slides/_rels/slide13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54.xml"/><Relationship Id="rId1" Type="http://schemas.openxmlformats.org/officeDocument/2006/relationships/slideLayout" Target="../slideLayouts/slideLayout658.xml"/></Relationships>
</file>

<file path=ppt/slides/_rels/slide136.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55.xml"/><Relationship Id="rId1" Type="http://schemas.openxmlformats.org/officeDocument/2006/relationships/slideLayout" Target="../slideLayouts/slideLayout658.xm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ADeeperLookIntoRowhammer_micro21-lightning-talk.pptx" TargetMode="External"/><Relationship Id="rId13" Type="http://schemas.openxmlformats.org/officeDocument/2006/relationships/image" Target="../media/image77.png"/><Relationship Id="rId3" Type="http://schemas.openxmlformats.org/officeDocument/2006/relationships/hyperlink" Target="http://www.microarch.org/micro54/" TargetMode="External"/><Relationship Id="rId7" Type="http://schemas.openxmlformats.org/officeDocument/2006/relationships/hyperlink" Target="https://people.inf.ethz.ch/omutlu/pub/ADeeperLookIntoRowhammer_micro21-short-talk.pdf" TargetMode="External"/><Relationship Id="rId12" Type="http://schemas.openxmlformats.org/officeDocument/2006/relationships/hyperlink" Target="https://arxiv.org/abs/2110.10291" TargetMode="External"/><Relationship Id="rId2" Type="http://schemas.openxmlformats.org/officeDocument/2006/relationships/hyperlink" Target="https://people.inf.ethz.ch/omutlu/pub/ADeeperLookIntoRowhammer_micro21.pdf" TargetMode="External"/><Relationship Id="rId1" Type="http://schemas.openxmlformats.org/officeDocument/2006/relationships/slideLayout" Target="../slideLayouts/slideLayout622.xml"/><Relationship Id="rId6" Type="http://schemas.openxmlformats.org/officeDocument/2006/relationships/hyperlink" Target="https://people.inf.ethz.ch/omutlu/pub/ADeeperLookIntoRowhammer_micro21-short-talk.pptx" TargetMode="External"/><Relationship Id="rId11" Type="http://schemas.openxmlformats.org/officeDocument/2006/relationships/hyperlink" Target="https://www.youtube.com/watch?v=slFNdmPVD-Q&amp;list=PL5Q2soXY2Zi--0LrXSQ9sST3N0k0bXp51&amp;index=6" TargetMode="External"/><Relationship Id="rId5" Type="http://schemas.openxmlformats.org/officeDocument/2006/relationships/hyperlink" Target="https://people.inf.ethz.ch/omutlu/pub/ADeeperLookIntoRowhammer_micro21-talk.pdf" TargetMode="External"/><Relationship Id="rId10" Type="http://schemas.openxmlformats.org/officeDocument/2006/relationships/hyperlink" Target="https://www.youtube.com/watch?v=fkM32oA0u6U&amp;list=PL5Q2soXY2Zi--0LrXSQ9sST3N0k0bXp51&amp;index=12" TargetMode="External"/><Relationship Id="rId4" Type="http://schemas.openxmlformats.org/officeDocument/2006/relationships/hyperlink" Target="https://people.inf.ethz.ch/omutlu/pub/ADeeperLookIntoRowhammer_micro21-talk.pptx" TargetMode="External"/><Relationship Id="rId9" Type="http://schemas.openxmlformats.org/officeDocument/2006/relationships/hyperlink" Target="https://people.inf.ethz.ch/omutlu/pub/ADeeperLookIntoRowhammer_micro21-lightning-talk.pdf" TargetMode="Externa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21.xml"/></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32.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43.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gif"/><Relationship Id="rId2" Type="http://schemas.openxmlformats.org/officeDocument/2006/relationships/notesSlide" Target="../notesSlides/notesSlide58.xml"/><Relationship Id="rId1" Type="http://schemas.openxmlformats.org/officeDocument/2006/relationships/slideLayout" Target="../slideLayouts/slideLayout660.xml"/><Relationship Id="rId6" Type="http://schemas.openxmlformats.org/officeDocument/2006/relationships/image" Target="../media/image136.gif"/><Relationship Id="rId5" Type="http://schemas.openxmlformats.org/officeDocument/2006/relationships/image" Target="../media/image135.png"/><Relationship Id="rId4" Type="http://schemas.openxmlformats.org/officeDocument/2006/relationships/image" Target="../media/image134.pn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60.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60.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60.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60.xml"/></Relationships>
</file>

<file path=ppt/slides/_rels/slide14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63.xml"/><Relationship Id="rId1" Type="http://schemas.openxmlformats.org/officeDocument/2006/relationships/slideLayout" Target="../slideLayouts/slideLayout660.xml"/><Relationship Id="rId4" Type="http://schemas.openxmlformats.org/officeDocument/2006/relationships/image" Target="../media/image139.png"/></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64.xml"/><Relationship Id="rId1" Type="http://schemas.openxmlformats.org/officeDocument/2006/relationships/slideLayout" Target="../slideLayouts/slideLayout660.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66.xml"/></Relationships>
</file>

<file path=ppt/slides/_rels/slide152.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63.xml"/></Relationships>
</file>

<file path=ppt/slides/_rels/slide15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563.xml"/></Relationships>
</file>

<file path=ppt/slides/_rels/slide154.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563.xml"/></Relationships>
</file>

<file path=ppt/slides/_rels/slide15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63.xml"/></Relationships>
</file>

<file path=ppt/slides/_rels/slide15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6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63.xml"/></Relationships>
</file>

<file path=ppt/slides/_rels/slide15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63.xml"/></Relationships>
</file>

<file path=ppt/slides/_rels/slide159.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63.xml"/><Relationship Id="rId4" Type="http://schemas.openxmlformats.org/officeDocument/2006/relationships/image" Target="../media/image153.png"/></Relationships>
</file>

<file path=ppt/slides/_rels/slide160.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563.xml"/><Relationship Id="rId5" Type="http://schemas.openxmlformats.org/officeDocument/2006/relationships/image" Target="../media/image157.png"/><Relationship Id="rId4" Type="http://schemas.openxmlformats.org/officeDocument/2006/relationships/image" Target="../media/image156.png"/></Relationships>
</file>

<file path=ppt/slides/_rels/slide16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png"/><Relationship Id="rId1" Type="http://schemas.openxmlformats.org/officeDocument/2006/relationships/slideLayout" Target="../slideLayouts/slideLayout563.xml"/><Relationship Id="rId4" Type="http://schemas.openxmlformats.org/officeDocument/2006/relationships/image" Target="../media/image160.png"/></Relationships>
</file>

<file path=ppt/slides/_rels/slide162.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arxiv.org/pdf/2204.10378.pdf" TargetMode="External"/><Relationship Id="rId1" Type="http://schemas.openxmlformats.org/officeDocument/2006/relationships/slideLayout" Target="../slideLayouts/slideLayout563.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66.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66.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7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67.xml"/></Relationships>
</file>

<file path=ppt/slides/_rels/slide17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rxiv.org/pdf/1706.08642" TargetMode="External"/><Relationship Id="rId1" Type="http://schemas.openxmlformats.org/officeDocument/2006/relationships/slideLayout" Target="../slideLayouts/slideLayout588.xml"/></Relationships>
</file>

<file path=ppt/slides/_rels/slide17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5.xml"/></Relationships>
</file>

<file path=ppt/slides/_rels/slide174.xml.rels><?xml version="1.0" encoding="UTF-8" standalone="yes"?>
<Relationships xmlns="http://schemas.openxmlformats.org/package/2006/relationships"><Relationship Id="rId2" Type="http://schemas.openxmlformats.org/officeDocument/2006/relationships/image" Target="../media/image162.jpg"/><Relationship Id="rId1" Type="http://schemas.openxmlformats.org/officeDocument/2006/relationships/slideLayout" Target="../slideLayouts/slideLayout125.xml"/></Relationships>
</file>

<file path=ppt/slides/_rels/slide175.xml.rels><?xml version="1.0" encoding="UTF-8" standalone="yes"?>
<Relationships xmlns="http://schemas.openxmlformats.org/package/2006/relationships"><Relationship Id="rId2" Type="http://schemas.openxmlformats.org/officeDocument/2006/relationships/image" Target="../media/image163.jpg"/><Relationship Id="rId1" Type="http://schemas.openxmlformats.org/officeDocument/2006/relationships/slideLayout" Target="../slideLayouts/slideLayout125.xml"/></Relationships>
</file>

<file path=ppt/slides/_rels/slide176.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12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15.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551.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179.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48.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66.xml"/></Relationships>
</file>

<file path=ppt/slides/_rels/slide1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467.xml"/><Relationship Id="rId5" Type="http://schemas.openxmlformats.org/officeDocument/2006/relationships/hyperlink" Target="https://www.cs.princeton.edu/~appel/papers/memerr.pdf" TargetMode="External"/><Relationship Id="rId4" Type="http://schemas.openxmlformats.org/officeDocument/2006/relationships/image" Target="../media/image169.png"/></Relationships>
</file>

<file path=ppt/slides/_rels/slide183.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7.png"/><Relationship Id="rId1" Type="http://schemas.openxmlformats.org/officeDocument/2006/relationships/slideLayout" Target="../slideLayouts/slideLayout467.xml"/><Relationship Id="rId4" Type="http://schemas.openxmlformats.org/officeDocument/2006/relationships/hyperlink" Target="https://www.cs.princeton.edu/~appel/papers/memerr.pdf" TargetMode="External"/></Relationships>
</file>

<file path=ppt/slides/_rels/slide1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67.png"/></Relationships>
</file>

<file path=ppt/slides/_rels/slide190.xml.rels><?xml version="1.0" encoding="UTF-8" standalone="yes"?>
<Relationships xmlns="http://schemas.openxmlformats.org/package/2006/relationships"><Relationship Id="rId3" Type="http://schemas.openxmlformats.org/officeDocument/2006/relationships/hyperlink" Target="https://www.youtube.com/watch?v=HNd4skQrt6I&amp;list=PL5Q2soXY2Zi-Mnk1PxjEIG32HAGILkTOF&amp;index=6" TargetMode="External"/><Relationship Id="rId2" Type="http://schemas.openxmlformats.org/officeDocument/2006/relationships/hyperlink" Target="https://www.youtube.com/watch?v=7wVKnPj3NVw&amp;list=PL5Q2soXY2Zi-Mnk1PxjEIG32HAGILkTOF&amp;index=5" TargetMode="External"/><Relationship Id="rId1" Type="http://schemas.openxmlformats.org/officeDocument/2006/relationships/slideLayout" Target="../slideLayouts/slideLayout563.xml"/><Relationship Id="rId4" Type="http://schemas.openxmlformats.org/officeDocument/2006/relationships/hyperlink" Target="https://www.youtube.com/onurmutlulectures" TargetMode="External"/></Relationships>
</file>

<file path=ppt/slides/_rels/slide19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0.xml"/><Relationship Id="rId1" Type="http://schemas.openxmlformats.org/officeDocument/2006/relationships/slideLayout" Target="../slideLayouts/slideLayout248.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467.xml"/></Relationships>
</file>

<file path=ppt/slides/_rels/slide19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hyperlink" Target="http://www.safari.ethz.ch/" TargetMode="External"/><Relationship Id="rId1" Type="http://schemas.openxmlformats.org/officeDocument/2006/relationships/slideLayout" Target="../slideLayouts/slideLayout467.xml"/></Relationships>
</file>

<file path=ppt/slides/_rels/slide19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662.xml"/></Relationships>
</file>

<file path=ppt/slides/_rels/slide19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66.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91.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6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91.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66.xml"/></Relationships>
</file>

<file path=ppt/slides/_rels/slide202.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78.xml"/><Relationship Id="rId1" Type="http://schemas.openxmlformats.org/officeDocument/2006/relationships/slideLayout" Target="../slideLayouts/slideLayout501.xml"/><Relationship Id="rId6" Type="http://schemas.openxmlformats.org/officeDocument/2006/relationships/image" Target="../media/image175.jpeg"/><Relationship Id="rId5" Type="http://schemas.openxmlformats.org/officeDocument/2006/relationships/image" Target="../media/image8.svg"/><Relationship Id="rId4" Type="http://schemas.openxmlformats.org/officeDocument/2006/relationships/image" Target="../media/image174.pn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75.xml"/></Relationships>
</file>

<file path=ppt/slides/_rels/slide20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0.xml"/><Relationship Id="rId1" Type="http://schemas.openxmlformats.org/officeDocument/2006/relationships/slideLayout" Target="../slideLayouts/slideLayout575.xml"/></Relationships>
</file>

<file path=ppt/slides/_rels/slide205.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81.xml"/><Relationship Id="rId1" Type="http://schemas.openxmlformats.org/officeDocument/2006/relationships/slideLayout" Target="../slideLayouts/slideLayout575.xml"/></Relationships>
</file>

<file path=ppt/slides/_rels/slide206.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82.xml"/><Relationship Id="rId1" Type="http://schemas.openxmlformats.org/officeDocument/2006/relationships/slideLayout" Target="../slideLayouts/slideLayout575.xml"/></Relationships>
</file>

<file path=ppt/slides/_rels/slide207.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notesSlide" Target="../notesSlides/notesSlide83.xml"/><Relationship Id="rId1" Type="http://schemas.openxmlformats.org/officeDocument/2006/relationships/slideLayout" Target="../slideLayouts/slideLayout575.xml"/></Relationships>
</file>

<file path=ppt/slides/_rels/slide208.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4.xml"/><Relationship Id="rId1" Type="http://schemas.openxmlformats.org/officeDocument/2006/relationships/slideLayout" Target="../slideLayouts/slideLayout575.xml"/></Relationships>
</file>

<file path=ppt/slides/_rels/slide209.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85.xml"/><Relationship Id="rId1" Type="http://schemas.openxmlformats.org/officeDocument/2006/relationships/slideLayout" Target="../slideLayouts/slideLayout575.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75.xml"/></Relationships>
</file>

<file path=ppt/slides/_rels/slide211.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87.xml"/><Relationship Id="rId1" Type="http://schemas.openxmlformats.org/officeDocument/2006/relationships/slideLayout" Target="../slideLayouts/slideLayout575.xml"/><Relationship Id="rId6" Type="http://schemas.openxmlformats.org/officeDocument/2006/relationships/image" Target="../media/image180.emf"/><Relationship Id="rId11" Type="http://schemas.openxmlformats.org/officeDocument/2006/relationships/image" Target="../media/image185.emf"/><Relationship Id="rId5" Type="http://schemas.openxmlformats.org/officeDocument/2006/relationships/image" Target="../media/image179.emf"/><Relationship Id="rId10" Type="http://schemas.openxmlformats.org/officeDocument/2006/relationships/image" Target="../media/image184.emf"/><Relationship Id="rId4" Type="http://schemas.openxmlformats.org/officeDocument/2006/relationships/image" Target="../media/image178.emf"/><Relationship Id="rId9" Type="http://schemas.openxmlformats.org/officeDocument/2006/relationships/image" Target="../media/image183.emf"/></Relationships>
</file>

<file path=ppt/slides/_rels/slide212.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88.xml"/><Relationship Id="rId1" Type="http://schemas.openxmlformats.org/officeDocument/2006/relationships/slideLayout" Target="../slideLayouts/slideLayout575.xml"/><Relationship Id="rId6" Type="http://schemas.openxmlformats.org/officeDocument/2006/relationships/image" Target="../media/image180.emf"/><Relationship Id="rId11" Type="http://schemas.openxmlformats.org/officeDocument/2006/relationships/image" Target="../media/image185.emf"/><Relationship Id="rId5" Type="http://schemas.openxmlformats.org/officeDocument/2006/relationships/image" Target="../media/image179.emf"/><Relationship Id="rId10" Type="http://schemas.openxmlformats.org/officeDocument/2006/relationships/image" Target="../media/image184.emf"/><Relationship Id="rId4" Type="http://schemas.openxmlformats.org/officeDocument/2006/relationships/image" Target="../media/image178.emf"/><Relationship Id="rId9" Type="http://schemas.openxmlformats.org/officeDocument/2006/relationships/image" Target="../media/image183.emf"/></Relationships>
</file>

<file path=ppt/slides/_rels/slide213.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89.xml"/><Relationship Id="rId1" Type="http://schemas.openxmlformats.org/officeDocument/2006/relationships/slideLayout" Target="../slideLayouts/slideLayout575.xml"/><Relationship Id="rId6" Type="http://schemas.openxmlformats.org/officeDocument/2006/relationships/image" Target="../media/image180.emf"/><Relationship Id="rId11" Type="http://schemas.openxmlformats.org/officeDocument/2006/relationships/image" Target="../media/image185.emf"/><Relationship Id="rId5" Type="http://schemas.openxmlformats.org/officeDocument/2006/relationships/image" Target="../media/image179.emf"/><Relationship Id="rId10" Type="http://schemas.openxmlformats.org/officeDocument/2006/relationships/image" Target="../media/image184.emf"/><Relationship Id="rId4" Type="http://schemas.openxmlformats.org/officeDocument/2006/relationships/image" Target="../media/image178.emf"/><Relationship Id="rId9" Type="http://schemas.openxmlformats.org/officeDocument/2006/relationships/image" Target="../media/image183.emf"/></Relationships>
</file>

<file path=ppt/slides/_rels/slide21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75.xml"/></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75.xml"/></Relationships>
</file>

<file path=ppt/slides/_rels/slide216.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92.xml"/><Relationship Id="rId1" Type="http://schemas.openxmlformats.org/officeDocument/2006/relationships/slideLayout" Target="../slideLayouts/slideLayout574.xml"/><Relationship Id="rId6" Type="http://schemas.openxmlformats.org/officeDocument/2006/relationships/image" Target="../media/image175.jpeg"/><Relationship Id="rId5" Type="http://schemas.openxmlformats.org/officeDocument/2006/relationships/image" Target="../media/image8.svg"/><Relationship Id="rId4" Type="http://schemas.openxmlformats.org/officeDocument/2006/relationships/image" Target="../media/image174.png"/></Relationships>
</file>

<file path=ppt/slides/_rels/slide217.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563.xml"/></Relationships>
</file>

<file path=ppt/slides/_rels/slide218.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563.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02.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75.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75.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575.xml"/></Relationships>
</file>

<file path=ppt/slides/_rels/slide223.xml.rels><?xml version="1.0" encoding="UTF-8" standalone="yes"?>
<Relationships xmlns="http://schemas.openxmlformats.org/package/2006/relationships"><Relationship Id="rId3" Type="http://schemas.openxmlformats.org/officeDocument/2006/relationships/image" Target="../media/image186.emf"/><Relationship Id="rId2" Type="http://schemas.openxmlformats.org/officeDocument/2006/relationships/notesSlide" Target="../notesSlides/notesSlide97.xml"/><Relationship Id="rId1" Type="http://schemas.openxmlformats.org/officeDocument/2006/relationships/slideLayout" Target="../slideLayouts/slideLayout575.xml"/><Relationship Id="rId4" Type="http://schemas.openxmlformats.org/officeDocument/2006/relationships/image" Target="../media/image187.emf"/></Relationships>
</file>

<file path=ppt/slides/_rels/slide224.xml.rels><?xml version="1.0" encoding="UTF-8" standalone="yes"?>
<Relationships xmlns="http://schemas.openxmlformats.org/package/2006/relationships"><Relationship Id="rId3" Type="http://schemas.openxmlformats.org/officeDocument/2006/relationships/image" Target="../media/image186.emf"/><Relationship Id="rId2" Type="http://schemas.openxmlformats.org/officeDocument/2006/relationships/notesSlide" Target="../notesSlides/notesSlide98.xml"/><Relationship Id="rId1" Type="http://schemas.openxmlformats.org/officeDocument/2006/relationships/slideLayout" Target="../slideLayouts/slideLayout575.xml"/><Relationship Id="rId4" Type="http://schemas.openxmlformats.org/officeDocument/2006/relationships/image" Target="../media/image187.emf"/></Relationships>
</file>

<file path=ppt/slides/_rels/slide225.xml.rels><?xml version="1.0" encoding="UTF-8" standalone="yes"?>
<Relationships xmlns="http://schemas.openxmlformats.org/package/2006/relationships"><Relationship Id="rId3" Type="http://schemas.openxmlformats.org/officeDocument/2006/relationships/image" Target="../media/image188.emf"/><Relationship Id="rId2" Type="http://schemas.openxmlformats.org/officeDocument/2006/relationships/notesSlide" Target="../notesSlides/notesSlide99.xml"/><Relationship Id="rId1" Type="http://schemas.openxmlformats.org/officeDocument/2006/relationships/slideLayout" Target="../slideLayouts/slideLayout575.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75.xml"/></Relationships>
</file>

<file path=ppt/slides/_rels/slide227.xml.rels><?xml version="1.0" encoding="UTF-8" standalone="yes"?>
<Relationships xmlns="http://schemas.openxmlformats.org/package/2006/relationships"><Relationship Id="rId3" Type="http://schemas.openxmlformats.org/officeDocument/2006/relationships/image" Target="../media/image189.emf"/><Relationship Id="rId2" Type="http://schemas.openxmlformats.org/officeDocument/2006/relationships/notesSlide" Target="../notesSlides/notesSlide101.xml"/><Relationship Id="rId1" Type="http://schemas.openxmlformats.org/officeDocument/2006/relationships/slideLayout" Target="../slideLayouts/slideLayout575.xml"/></Relationships>
</file>

<file path=ppt/slides/_rels/slide228.xml.rels><?xml version="1.0" encoding="UTF-8" standalone="yes"?>
<Relationships xmlns="http://schemas.openxmlformats.org/package/2006/relationships"><Relationship Id="rId3" Type="http://schemas.openxmlformats.org/officeDocument/2006/relationships/image" Target="../media/image190.emf"/><Relationship Id="rId2" Type="http://schemas.openxmlformats.org/officeDocument/2006/relationships/notesSlide" Target="../notesSlides/notesSlide102.xml"/><Relationship Id="rId1" Type="http://schemas.openxmlformats.org/officeDocument/2006/relationships/slideLayout" Target="../slideLayouts/slideLayout575.xml"/></Relationships>
</file>

<file path=ppt/slides/_rels/slide229.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103.xml"/><Relationship Id="rId1" Type="http://schemas.openxmlformats.org/officeDocument/2006/relationships/slideLayout" Target="../slideLayouts/slideLayout575.xml"/></Relationships>
</file>

<file path=ppt/slides/_rels/slide230.xml.rels><?xml version="1.0" encoding="UTF-8" standalone="yes"?>
<Relationships xmlns="http://schemas.openxmlformats.org/package/2006/relationships"><Relationship Id="rId3" Type="http://schemas.openxmlformats.org/officeDocument/2006/relationships/image" Target="../media/image191.emf"/><Relationship Id="rId2" Type="http://schemas.openxmlformats.org/officeDocument/2006/relationships/notesSlide" Target="../notesSlides/notesSlide104.xml"/><Relationship Id="rId1" Type="http://schemas.openxmlformats.org/officeDocument/2006/relationships/slideLayout" Target="../slideLayouts/slideLayout575.xml"/></Relationships>
</file>

<file path=ppt/slides/_rels/slide231.xml.rels><?xml version="1.0" encoding="UTF-8" standalone="yes"?>
<Relationships xmlns="http://schemas.openxmlformats.org/package/2006/relationships"><Relationship Id="rId3" Type="http://schemas.openxmlformats.org/officeDocument/2006/relationships/image" Target="../media/image192.emf"/><Relationship Id="rId2" Type="http://schemas.openxmlformats.org/officeDocument/2006/relationships/notesSlide" Target="../notesSlides/notesSlide105.xml"/><Relationship Id="rId1" Type="http://schemas.openxmlformats.org/officeDocument/2006/relationships/slideLayout" Target="../slideLayouts/slideLayout575.xml"/><Relationship Id="rId4" Type="http://schemas.openxmlformats.org/officeDocument/2006/relationships/image" Target="../media/image193.emf"/></Relationships>
</file>

<file path=ppt/slides/_rels/slide232.xml.rels><?xml version="1.0" encoding="UTF-8" standalone="yes"?>
<Relationships xmlns="http://schemas.openxmlformats.org/package/2006/relationships"><Relationship Id="rId3" Type="http://schemas.openxmlformats.org/officeDocument/2006/relationships/image" Target="../media/image193.emf"/><Relationship Id="rId2" Type="http://schemas.openxmlformats.org/officeDocument/2006/relationships/notesSlide" Target="../notesSlides/notesSlide106.xml"/><Relationship Id="rId1" Type="http://schemas.openxmlformats.org/officeDocument/2006/relationships/slideLayout" Target="../slideLayouts/slideLayout575.xml"/></Relationships>
</file>

<file path=ppt/slides/_rels/slide233.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notesSlide" Target="../notesSlides/notesSlide107.xml"/><Relationship Id="rId1" Type="http://schemas.openxmlformats.org/officeDocument/2006/relationships/slideLayout" Target="../slideLayouts/slideLayout575.xml"/></Relationships>
</file>

<file path=ppt/slides/_rels/slide23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108.xml"/><Relationship Id="rId1" Type="http://schemas.openxmlformats.org/officeDocument/2006/relationships/slideLayout" Target="../slideLayouts/slideLayout575.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575.xml"/></Relationships>
</file>

<file path=ppt/slides/_rels/slide236.xml.rels><?xml version="1.0" encoding="UTF-8" standalone="yes"?>
<Relationships xmlns="http://schemas.openxmlformats.org/package/2006/relationships"><Relationship Id="rId3" Type="http://schemas.openxmlformats.org/officeDocument/2006/relationships/image" Target="../media/image177.emf"/><Relationship Id="rId2" Type="http://schemas.openxmlformats.org/officeDocument/2006/relationships/notesSlide" Target="../notesSlides/notesSlide110.xml"/><Relationship Id="rId1" Type="http://schemas.openxmlformats.org/officeDocument/2006/relationships/slideLayout" Target="../slideLayouts/slideLayout575.xml"/><Relationship Id="rId6" Type="http://schemas.openxmlformats.org/officeDocument/2006/relationships/image" Target="../media/image185.emf"/><Relationship Id="rId5" Type="http://schemas.openxmlformats.org/officeDocument/2006/relationships/image" Target="../media/image184.emf"/><Relationship Id="rId4" Type="http://schemas.openxmlformats.org/officeDocument/2006/relationships/image" Target="../media/image178.emf"/></Relationships>
</file>

<file path=ppt/slides/_rels/slide237.xml.rels><?xml version="1.0" encoding="UTF-8" standalone="yes"?>
<Relationships xmlns="http://schemas.openxmlformats.org/package/2006/relationships"><Relationship Id="rId3" Type="http://schemas.openxmlformats.org/officeDocument/2006/relationships/image" Target="../media/image177.emf"/><Relationship Id="rId7" Type="http://schemas.openxmlformats.org/officeDocument/2006/relationships/image" Target="../media/image184.emf"/><Relationship Id="rId2" Type="http://schemas.openxmlformats.org/officeDocument/2006/relationships/notesSlide" Target="../notesSlides/notesSlide111.xml"/><Relationship Id="rId1" Type="http://schemas.openxmlformats.org/officeDocument/2006/relationships/slideLayout" Target="../slideLayouts/slideLayout575.xml"/><Relationship Id="rId6" Type="http://schemas.openxmlformats.org/officeDocument/2006/relationships/image" Target="../media/image185.emf"/><Relationship Id="rId5" Type="http://schemas.openxmlformats.org/officeDocument/2006/relationships/image" Target="../media/image179.emf"/><Relationship Id="rId4" Type="http://schemas.openxmlformats.org/officeDocument/2006/relationships/image" Target="../media/image178.emf"/></Relationships>
</file>

<file path=ppt/slides/_rels/slide238.xml.rels><?xml version="1.0" encoding="UTF-8" standalone="yes"?>
<Relationships xmlns="http://schemas.openxmlformats.org/package/2006/relationships"><Relationship Id="rId8" Type="http://schemas.openxmlformats.org/officeDocument/2006/relationships/image" Target="../media/image185.emf"/><Relationship Id="rId3" Type="http://schemas.openxmlformats.org/officeDocument/2006/relationships/image" Target="../media/image177.emf"/><Relationship Id="rId7" Type="http://schemas.openxmlformats.org/officeDocument/2006/relationships/image" Target="../media/image184.emf"/><Relationship Id="rId2" Type="http://schemas.openxmlformats.org/officeDocument/2006/relationships/notesSlide" Target="../notesSlides/notesSlide112.xml"/><Relationship Id="rId1" Type="http://schemas.openxmlformats.org/officeDocument/2006/relationships/slideLayout" Target="../slideLayouts/slideLayout575.xml"/><Relationship Id="rId6" Type="http://schemas.openxmlformats.org/officeDocument/2006/relationships/image" Target="../media/image180.emf"/><Relationship Id="rId5" Type="http://schemas.openxmlformats.org/officeDocument/2006/relationships/image" Target="../media/image179.emf"/><Relationship Id="rId4" Type="http://schemas.openxmlformats.org/officeDocument/2006/relationships/image" Target="../media/image178.emf"/></Relationships>
</file>

<file path=ppt/slides/_rels/slide239.xml.rels><?xml version="1.0" encoding="UTF-8" standalone="yes"?>
<Relationships xmlns="http://schemas.openxmlformats.org/package/2006/relationships"><Relationship Id="rId8" Type="http://schemas.openxmlformats.org/officeDocument/2006/relationships/image" Target="../media/image184.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113.xml"/><Relationship Id="rId1" Type="http://schemas.openxmlformats.org/officeDocument/2006/relationships/slideLayout" Target="../slideLayouts/slideLayout575.xml"/><Relationship Id="rId6" Type="http://schemas.openxmlformats.org/officeDocument/2006/relationships/image" Target="../media/image180.emf"/><Relationship Id="rId5" Type="http://schemas.openxmlformats.org/officeDocument/2006/relationships/image" Target="../media/image179.emf"/><Relationship Id="rId4" Type="http://schemas.openxmlformats.org/officeDocument/2006/relationships/image" Target="../media/image178.emf"/><Relationship Id="rId9" Type="http://schemas.openxmlformats.org/officeDocument/2006/relationships/image" Target="../media/image185.emf"/></Relationships>
</file>

<file path=ppt/slides/_rels/slide240.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114.xml"/><Relationship Id="rId1" Type="http://schemas.openxmlformats.org/officeDocument/2006/relationships/slideLayout" Target="../slideLayouts/slideLayout575.xml"/><Relationship Id="rId6" Type="http://schemas.openxmlformats.org/officeDocument/2006/relationships/image" Target="../media/image180.emf"/><Relationship Id="rId5" Type="http://schemas.openxmlformats.org/officeDocument/2006/relationships/image" Target="../media/image179.emf"/><Relationship Id="rId10" Type="http://schemas.openxmlformats.org/officeDocument/2006/relationships/image" Target="../media/image185.emf"/><Relationship Id="rId4" Type="http://schemas.openxmlformats.org/officeDocument/2006/relationships/image" Target="../media/image178.emf"/><Relationship Id="rId9" Type="http://schemas.openxmlformats.org/officeDocument/2006/relationships/image" Target="../media/image184.emf"/></Relationships>
</file>

<file path=ppt/slides/_rels/slide241.xml.rels><?xml version="1.0" encoding="UTF-8" standalone="yes"?>
<Relationships xmlns="http://schemas.openxmlformats.org/package/2006/relationships"><Relationship Id="rId8" Type="http://schemas.openxmlformats.org/officeDocument/2006/relationships/image" Target="../media/image182.emf"/><Relationship Id="rId3" Type="http://schemas.openxmlformats.org/officeDocument/2006/relationships/image" Target="../media/image177.emf"/><Relationship Id="rId7" Type="http://schemas.openxmlformats.org/officeDocument/2006/relationships/image" Target="../media/image181.emf"/><Relationship Id="rId2" Type="http://schemas.openxmlformats.org/officeDocument/2006/relationships/notesSlide" Target="../notesSlides/notesSlide115.xml"/><Relationship Id="rId1" Type="http://schemas.openxmlformats.org/officeDocument/2006/relationships/slideLayout" Target="../slideLayouts/slideLayout575.xml"/><Relationship Id="rId6" Type="http://schemas.openxmlformats.org/officeDocument/2006/relationships/image" Target="../media/image180.emf"/><Relationship Id="rId11" Type="http://schemas.openxmlformats.org/officeDocument/2006/relationships/image" Target="../media/image185.emf"/><Relationship Id="rId5" Type="http://schemas.openxmlformats.org/officeDocument/2006/relationships/image" Target="../media/image179.emf"/><Relationship Id="rId10" Type="http://schemas.openxmlformats.org/officeDocument/2006/relationships/image" Target="../media/image184.emf"/><Relationship Id="rId4" Type="http://schemas.openxmlformats.org/officeDocument/2006/relationships/image" Target="../media/image178.emf"/><Relationship Id="rId9" Type="http://schemas.openxmlformats.org/officeDocument/2006/relationships/image" Target="../media/image183.emf"/></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575.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539.xml"/></Relationships>
</file>

<file path=ppt/slides/_rels/slide24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540.xml"/></Relationships>
</file>

<file path=ppt/slides/_rels/slide24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540.xml"/><Relationship Id="rId4" Type="http://schemas.openxmlformats.org/officeDocument/2006/relationships/image" Target="../media/image198.png"/></Relationships>
</file>

<file path=ppt/slides/_rels/slide24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540.xml"/></Relationships>
</file>

<file path=ppt/slides/_rels/slide247.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540.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88.xml"/></Relationships>
</file>

<file path=ppt/slides/_rels/slide250.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540.xml"/></Relationships>
</file>

<file path=ppt/slides/_rels/slide251.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image" Target="../media/image204.png"/><Relationship Id="rId1" Type="http://schemas.openxmlformats.org/officeDocument/2006/relationships/slideLayout" Target="../slideLayouts/slideLayout540.xml"/></Relationships>
</file>

<file path=ppt/slides/_rels/slide252.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540.xml"/></Relationships>
</file>

<file path=ppt/slides/_rels/slide253.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540.xml"/></Relationships>
</file>

<file path=ppt/slides/_rels/slide254.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540.xml"/></Relationships>
</file>

<file path=ppt/slides/_rels/slide255.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540.xml"/></Relationships>
</file>

<file path=ppt/slides/_rels/slide256.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slideLayout" Target="../slideLayouts/slideLayout540.xml"/></Relationships>
</file>

<file path=ppt/slides/_rels/slide257.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540.xml"/><Relationship Id="rId4" Type="http://schemas.openxmlformats.org/officeDocument/2006/relationships/image" Target="../media/image216.png"/></Relationships>
</file>

<file path=ppt/slides/_rels/slide258.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540.xml"/></Relationships>
</file>

<file path=ppt/slides/_rels/slide259.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540.xml"/></Relationships>
</file>

<file path=ppt/slides/_rels/slide260.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540.xml"/></Relationships>
</file>

<file path=ppt/slides/_rels/slide261.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540.xml"/></Relationships>
</file>

<file path=ppt/slides/_rels/slide262.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540.xml"/><Relationship Id="rId4" Type="http://schemas.openxmlformats.org/officeDocument/2006/relationships/image" Target="../media/image224.png"/></Relationships>
</file>

<file path=ppt/slides/_rels/slide263.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540.xml"/></Relationships>
</file>

<file path=ppt/slides/_rels/slide264.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540.xml"/></Relationships>
</file>

<file path=ppt/slides/_rels/slide265.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540.xml"/><Relationship Id="rId5" Type="http://schemas.openxmlformats.org/officeDocument/2006/relationships/image" Target="../media/image231.png"/><Relationship Id="rId4" Type="http://schemas.openxmlformats.org/officeDocument/2006/relationships/image" Target="../media/image230.png"/></Relationships>
</file>

<file path=ppt/slides/_rels/slide266.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540.xml"/></Relationships>
</file>

<file path=ppt/slides/_rels/slide267.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540.xml"/></Relationships>
</file>

<file path=ppt/slides/_rels/slide268.xml.rels><?xml version="1.0" encoding="UTF-8" standalone="yes"?>
<Relationships xmlns="http://schemas.openxmlformats.org/package/2006/relationships"><Relationship Id="rId2" Type="http://schemas.openxmlformats.org/officeDocument/2006/relationships/image" Target="../media/image235.png"/><Relationship Id="rId1" Type="http://schemas.openxmlformats.org/officeDocument/2006/relationships/slideLayout" Target="../slideLayouts/slideLayout540.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540.xml"/></Relationships>
</file>

<file path=ppt/slides/_rels/slide27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7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77.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72.xml.rels><?xml version="1.0" encoding="UTF-8" standalone="yes"?>
<Relationships xmlns="http://schemas.openxmlformats.org/package/2006/relationships"><Relationship Id="rId2" Type="http://schemas.openxmlformats.org/officeDocument/2006/relationships/image" Target="../media/image236.tiff"/><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2" Type="http://schemas.openxmlformats.org/officeDocument/2006/relationships/image" Target="../media/image237.JPG"/><Relationship Id="rId1" Type="http://schemas.openxmlformats.org/officeDocument/2006/relationships/slideLayout" Target="../slideLayouts/slideLayout588.xml"/></Relationships>
</file>

<file path=ppt/slides/_rels/slide274.xml.rels><?xml version="1.0" encoding="UTF-8" standalone="yes"?>
<Relationships xmlns="http://schemas.openxmlformats.org/package/2006/relationships"><Relationship Id="rId2" Type="http://schemas.openxmlformats.org/officeDocument/2006/relationships/image" Target="../media/image238.JPG"/><Relationship Id="rId1" Type="http://schemas.openxmlformats.org/officeDocument/2006/relationships/slideLayout" Target="../slideLayouts/slideLayout588.xml"/></Relationships>
</file>

<file path=ppt/slides/_rels/slide275.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s://www.livemint.com/science/news/could-einstein-get-published-today-11601014633853.html" TargetMode="External"/><Relationship Id="rId1" Type="http://schemas.openxmlformats.org/officeDocument/2006/relationships/slideLayout" Target="../slideLayouts/slideLayout588.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39.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28.xml"/></Relationships>
</file>

<file path=ppt/slides/_rels/slide278.xml.rels><?xml version="1.0" encoding="UTF-8" standalone="yes"?>
<Relationships xmlns="http://schemas.openxmlformats.org/package/2006/relationships"><Relationship Id="rId3" Type="http://schemas.openxmlformats.org/officeDocument/2006/relationships/hyperlink" Target="https://dl.acm.org/citation.cfm?id=357176" TargetMode="External"/><Relationship Id="rId2" Type="http://schemas.openxmlformats.org/officeDocument/2006/relationships/image" Target="../media/image240.png"/><Relationship Id="rId1" Type="http://schemas.openxmlformats.org/officeDocument/2006/relationships/slideLayout" Target="../slideLayouts/slideLayout528.xml"/></Relationships>
</file>

<file path=ppt/slides/_rels/slide279.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39.xml"/></Relationships>
</file>

<file path=ppt/slides/_rels/slide280.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467.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467.xml"/><Relationship Id="rId4" Type="http://schemas.openxmlformats.org/officeDocument/2006/relationships/hyperlink" Target="http://dl.acm.org/citation.cfm?doid=2872362.2872390" TargetMode="External"/></Relationships>
</file>

<file path=ppt/slides/_rels/slide282.xml.rels><?xml version="1.0" encoding="UTF-8" standalone="yes"?>
<Relationships xmlns="http://schemas.openxmlformats.org/package/2006/relationships"><Relationship Id="rId3" Type="http://schemas.openxmlformats.org/officeDocument/2006/relationships/hyperlink" Target="https://www.usenix.org/system/files/conference/usenixsecurity17/sec17-brasser.pdf" TargetMode="External"/><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467.xml"/></Relationships>
</file>

<file path=ppt/slides/_rels/slide283.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xiao.pdf" TargetMode="External"/><Relationship Id="rId2" Type="http://schemas.openxmlformats.org/officeDocument/2006/relationships/hyperlink" Target="https://ieeexplore.ieee.org/document/7495576" TargetMode="External"/><Relationship Id="rId1" Type="http://schemas.openxmlformats.org/officeDocument/2006/relationships/slideLayout" Target="../slideLayouts/slideLayout467.xml"/></Relationships>
</file>

<file path=ppt/slides/_rels/slide284.xml.rels><?xml version="1.0" encoding="UTF-8" standalone="yes"?>
<Relationships xmlns="http://schemas.openxmlformats.org/package/2006/relationships"><Relationship Id="rId3" Type="http://schemas.openxmlformats.org/officeDocument/2006/relationships/hyperlink" Target="https://www.usenix.org/system/files/conference/usenixsecurity16/sec16_paper_pessl.pdf" TargetMode="External"/><Relationship Id="rId2" Type="http://schemas.openxmlformats.org/officeDocument/2006/relationships/hyperlink" Target="https://link.springer.com/content/pdf/10.1007/978-3-662-53140-2_29.pdf" TargetMode="External"/><Relationship Id="rId1" Type="http://schemas.openxmlformats.org/officeDocument/2006/relationships/slideLayout" Target="../slideLayouts/slideLayout467.xml"/></Relationships>
</file>

<file path=ppt/slides/_rels/slide285.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467.xml"/></Relationships>
</file>

<file path=ppt/slides/_rels/slide286.xml.rels><?xml version="1.0" encoding="UTF-8" standalone="yes"?>
<Relationships xmlns="http://schemas.openxmlformats.org/package/2006/relationships"><Relationship Id="rId3" Type="http://schemas.openxmlformats.org/officeDocument/2006/relationships/hyperlink" Target="https://dl.acm.org/citation.cfm?id=3152709" TargetMode="External"/><Relationship Id="rId2" Type="http://schemas.openxmlformats.org/officeDocument/2006/relationships/hyperlink" Target="https://web.eecs.umich.edu/~misiker/resources/HOST-2017-Misiker.pdf" TargetMode="External"/><Relationship Id="rId1" Type="http://schemas.openxmlformats.org/officeDocument/2006/relationships/slideLayout" Target="../slideLayouts/slideLayout467.xml"/></Relationships>
</file>

<file path=ppt/slides/_rels/slide287.xml.rels><?xml version="1.0" encoding="UTF-8" standalone="yes"?>
<Relationships xmlns="http://schemas.openxmlformats.org/package/2006/relationships"><Relationship Id="rId3" Type="http://schemas.openxmlformats.org/officeDocument/2006/relationships/hyperlink" Target="https://link.springer.com/chapter/10.1007/978-3-319-93411-2_5" TargetMode="External"/><Relationship Id="rId2" Type="http://schemas.openxmlformats.org/officeDocument/2006/relationships/hyperlink" Target="https://arxiv.org/pdf/1710.00551.pdf" TargetMode="External"/><Relationship Id="rId1" Type="http://schemas.openxmlformats.org/officeDocument/2006/relationships/slideLayout" Target="../slideLayouts/slideLayout467.xml"/></Relationships>
</file>

<file path=ppt/slides/_rels/slide288.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467.xml"/></Relationships>
</file>

<file path=ppt/slides/_rels/slide289.xml.rels><?xml version="1.0" encoding="UTF-8" standalone="yes"?>
<Relationships xmlns="http://schemas.openxmlformats.org/package/2006/relationships"><Relationship Id="rId3" Type="http://schemas.openxmlformats.org/officeDocument/2006/relationships/hyperlink" Target="https://www.usenix.org/system/files/osdi18-konoth.pdf" TargetMode="External"/><Relationship Id="rId2" Type="http://schemas.openxmlformats.org/officeDocument/2006/relationships/hyperlink" Target="https://arxiv.org/pdf/1805.04956.pdf" TargetMode="External"/><Relationship Id="rId1" Type="http://schemas.openxmlformats.org/officeDocument/2006/relationships/slideLayout" Target="../slideLayouts/slideLayout467.xml"/></Relationships>
</file>

<file path=ppt/slides/_rels/slide290.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5" Type="http://schemas.openxmlformats.org/officeDocument/2006/relationships/image" Target="../media/image243.png"/><Relationship Id="rId4" Type="http://schemas.openxmlformats.org/officeDocument/2006/relationships/image" Target="../media/image242.png"/></Relationships>
</file>

<file path=ppt/slides/_rels/slide291.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hyperlink" Target="https://www.memtest86.com/troubleshooting.htm#hammer" TargetMode="External"/><Relationship Id="rId1" Type="http://schemas.openxmlformats.org/officeDocument/2006/relationships/slideLayout" Target="../slideLayouts/slideLayout467.xml"/><Relationship Id="rId4" Type="http://schemas.openxmlformats.org/officeDocument/2006/relationships/image" Target="../media/image245.png"/></Relationships>
</file>

<file path=ppt/slides/_rels/slide29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6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May 2022</a:t>
            </a:r>
          </a:p>
          <a:p>
            <a:r>
              <a:rPr lang="en-US" sz="2200" dirty="0"/>
              <a:t>NYU HW Security Class Guest Lecture</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230237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3788257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4035414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44396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What Is RowHammer?</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1874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“Early” Position Paper </a:t>
            </a:r>
            <a:r>
              <a:rPr lang="en-US" sz="32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4955138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05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8992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750987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60893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099308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210945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rPr>
              <a:t>SoftMC: Open Source DRAM Infrastructure</a:t>
            </a:r>
            <a:endParaRPr lang="en-US" dirty="0"/>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5785351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2F4F12FB-D90A-CC4D-8B33-814C4D344719}"/>
              </a:ext>
            </a:extLst>
          </p:cNvPr>
          <p:cNvSpPr txBox="1"/>
          <p:nvPr/>
        </p:nvSpPr>
        <p:spPr>
          <a:xfrm>
            <a:off x="1505118" y="6453336"/>
            <a:ext cx="6163226"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rPr>
              <a:t>Liu+, “</a:t>
            </a:r>
            <a:r>
              <a:rPr kumimoji="0" lang="en-US" sz="1500" b="0" i="0" u="none" strike="noStrike" kern="1200" cap="none" spc="0" normalizeH="0" baseline="0" noProof="0" dirty="0">
                <a:ln>
                  <a:noFill/>
                </a:ln>
                <a:solidFill>
                  <a:srgbClr val="0000FF"/>
                </a:solidFill>
                <a:effectLst/>
                <a:uLnTx/>
                <a:uFillTx/>
                <a:latin typeface="Tahoma"/>
                <a:ea typeface="+mn-ea"/>
                <a:cs typeface="+mn-cs"/>
              </a:rPr>
              <a:t>RAIDR: Retention-Aware Intelligent DRAM Refresh</a:t>
            </a:r>
            <a:r>
              <a:rPr kumimoji="0" lang="en-US" sz="1500" b="0" i="0" u="none" strike="noStrike" kern="1200" cap="none" spc="0" normalizeH="0" baseline="0" noProof="0" dirty="0">
                <a:ln>
                  <a:noFill/>
                </a:ln>
                <a:solidFill>
                  <a:srgbClr val="000000"/>
                </a:solidFill>
                <a:effectLst/>
                <a:uLnTx/>
                <a:uFillTx/>
                <a:latin typeface="Tahoma"/>
                <a:ea typeface="+mn-ea"/>
                <a:cs typeface="+mn-cs"/>
              </a:rPr>
              <a:t>,” ISCA 2012.</a:t>
            </a:r>
          </a:p>
        </p:txBody>
      </p:sp>
    </p:spTree>
    <p:extLst>
      <p:ext uri="{BB962C8B-B14F-4D97-AF65-F5344CB8AC3E}">
        <p14:creationId xmlns:p14="http://schemas.microsoft.com/office/powerpoint/2010/main" val="242444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RAIDR: Heterogeneous Refresh </a:t>
            </a:r>
            <a:r>
              <a:rPr lang="en-US" sz="2600" b="1" dirty="0">
                <a:solidFill>
                  <a:srgbClr val="006633"/>
                </a:solidFill>
                <a:ea typeface="ＭＳ Ｐゴシック" pitchFamily="-106" charset="-128"/>
              </a:rPr>
              <a:t>[ISCA’12]</a:t>
            </a:r>
            <a:endParaRPr lang="en-US" dirty="0"/>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000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4065122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000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7943688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000FF"/>
                </a:solidFill>
              </a:rPr>
              <a:t> </a:t>
            </a:r>
            <a:br>
              <a:rPr lang="en-US" sz="1800" dirty="0">
                <a:solidFill>
                  <a:srgbClr val="0000FF"/>
                </a:solidFill>
              </a:rPr>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330158547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0"/>
            <a:ext cx="9036496" cy="884238"/>
          </a:xfrm>
        </p:spPr>
        <p:txBody>
          <a:bodyPr/>
          <a:lstStyle/>
          <a:p>
            <a:r>
              <a:rPr lang="en-US" dirty="0">
                <a:solidFill>
                  <a:srgbClr val="006633"/>
                </a:solidFill>
              </a:rPr>
              <a:t>Mitigation of Retention Issues </a:t>
            </a:r>
            <a:r>
              <a:rPr lang="en-US" sz="2600" b="1" dirty="0">
                <a:solidFill>
                  <a:srgbClr val="006633"/>
                </a:solidFill>
              </a:rPr>
              <a:t>[DSN’15]</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"AVATAR: A Variable-Retention-Time (VRT) Aware Refresh for DRAM Systems"</a:t>
            </a:r>
            <a:r>
              <a:rPr lang="en-US" sz="2000" dirty="0">
                <a:solidFill>
                  <a:srgbClr val="0000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6064218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000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solidFill>
                  <a:srgbClr val="006633"/>
                </a:solidFill>
              </a:rPr>
              <a:t>Mitigation of Retention Issues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253464342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solidFill>
                  <a:srgbClr val="006633"/>
                </a:solidFill>
              </a:rPr>
              <a:t>Mitigation of Retention Issues </a:t>
            </a:r>
            <a:r>
              <a:rPr lang="en-US" sz="2600" b="1" dirty="0">
                <a:solidFill>
                  <a:srgbClr val="006633"/>
                </a:solidFill>
              </a:rPr>
              <a:t>[MICRO’17]</a:t>
            </a:r>
            <a:r>
              <a:rPr lang="en-US" sz="2600" dirty="0"/>
              <a:t> </a:t>
            </a:r>
            <a:r>
              <a:rPr lang="en-US" dirty="0"/>
              <a:t> </a:t>
            </a:r>
          </a:p>
        </p:txBody>
      </p:sp>
    </p:spTree>
    <p:extLst>
      <p:ext uri="{BB962C8B-B14F-4D97-AF65-F5344CB8AC3E}">
        <p14:creationId xmlns:p14="http://schemas.microsoft.com/office/powerpoint/2010/main" val="306510631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[ISCA’17]</a:t>
            </a: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000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000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4131165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6633"/>
                </a:solidFill>
              </a:rPr>
              <a:t>Mitigation of Retention Issues </a:t>
            </a:r>
            <a:r>
              <a:rPr lang="en-US" sz="2600" b="1" dirty="0"/>
              <a:t>[DSN’19]</a:t>
            </a:r>
          </a:p>
        </p:txBody>
      </p:sp>
      <p:sp>
        <p:nvSpPr>
          <p:cNvPr id="6" name="Content Placeholder 2"/>
          <p:cNvSpPr>
            <a:spLocks noGrp="1"/>
          </p:cNvSpPr>
          <p:nvPr>
            <p:ph idx="1"/>
          </p:nvPr>
        </p:nvSpPr>
        <p:spPr>
          <a:xfrm>
            <a:off x="228600" y="980728"/>
            <a:ext cx="8610600" cy="5153025"/>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r>
              <a:rPr lang="en-US" sz="2000" dirty="0">
                <a:solidFill>
                  <a:srgbClr val="0000FF"/>
                </a:solidFill>
              </a:rPr>
              <a:t> </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 </a:t>
            </a:r>
            <a:br>
              <a:rPr lang="en-US" sz="2000" dirty="0"/>
            </a:br>
            <a:r>
              <a:rPr lang="en-US" sz="2000" dirty="0"/>
              <a:t>[</a:t>
            </a:r>
            <a:r>
              <a:rPr lang="en-US" sz="2000" dirty="0">
                <a:hlinkClick r:id="rId4"/>
              </a:rPr>
              <a:t>Source Code for EINSim, the Error Inference Simulator</a:t>
            </a:r>
            <a:r>
              <a:rPr lang="en-US" sz="2000" dirty="0"/>
              <a:t>] </a:t>
            </a:r>
            <a:br>
              <a:rPr lang="en-US" sz="2000" dirty="0"/>
            </a:br>
            <a:r>
              <a:rPr lang="en-US" sz="2000" b="1" i="1" dirty="0">
                <a:solidFill>
                  <a:srgbClr val="FF0000"/>
                </a:solidFill>
              </a:rPr>
              <a:t>Best paper award.</a:t>
            </a:r>
            <a:endParaRPr lang="en-US" sz="2000" dirty="0">
              <a:solidFill>
                <a:srgbClr val="FF0000"/>
              </a:solidFill>
            </a:endParaRPr>
          </a:p>
          <a:p>
            <a:endParaRPr lang="en-US" sz="2000" dirty="0">
              <a:solidFill>
                <a:srgbClr val="FF0000"/>
              </a:solidFill>
            </a:endParaRPr>
          </a:p>
        </p:txBody>
      </p:sp>
      <p:pic>
        <p:nvPicPr>
          <p:cNvPr id="3" name="Picture 2">
            <a:extLst>
              <a:ext uri="{FF2B5EF4-FFF2-40B4-BE49-F238E27FC236}">
                <a16:creationId xmlns:a16="http://schemas.microsoft.com/office/drawing/2014/main" id="{851A208B-E7A6-6A4F-A0DA-C47A4FECD8F6}"/>
              </a:ext>
            </a:extLst>
          </p:cNvPr>
          <p:cNvPicPr>
            <a:picLocks noChangeAspect="1"/>
          </p:cNvPicPr>
          <p:nvPr/>
        </p:nvPicPr>
        <p:blipFill>
          <a:blip r:embed="rId5"/>
          <a:stretch>
            <a:fillRect/>
          </a:stretch>
        </p:blipFill>
        <p:spPr>
          <a:xfrm>
            <a:off x="9809" y="4435249"/>
            <a:ext cx="9144000" cy="1688841"/>
          </a:xfrm>
          <a:prstGeom prst="rect">
            <a:avLst/>
          </a:prstGeom>
        </p:spPr>
      </p:pic>
    </p:spTree>
    <p:extLst>
      <p:ext uri="{BB962C8B-B14F-4D97-AF65-F5344CB8AC3E}">
        <p14:creationId xmlns:p14="http://schemas.microsoft.com/office/powerpoint/2010/main" val="17149073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solidFill>
                  <a:srgbClr val="006633"/>
                </a:solidFill>
              </a:rPr>
              <a:t>Mitigation of Retention Issues </a:t>
            </a:r>
            <a:r>
              <a:rPr lang="en-US" sz="2600" b="1" dirty="0"/>
              <a:t>[MICRO’20]</a:t>
            </a:r>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000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11476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solidFill>
                  <a:srgbClr val="006633"/>
                </a:solidFill>
              </a:rPr>
              <a:t>Mitigation of Retention Issues </a:t>
            </a:r>
            <a:r>
              <a:rPr lang="en-US" sz="2600" b="1" dirty="0"/>
              <a:t>[MICRO’21]</a:t>
            </a:r>
            <a:endParaRPr lang="en-US" dirty="0"/>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a:xfrm>
            <a:off x="228600" y="908721"/>
            <a:ext cx="8610600" cy="5339680"/>
          </a:xfrm>
        </p:spPr>
        <p:txBody>
          <a:bodyPr/>
          <a:lstStyle/>
          <a:p>
            <a:r>
              <a:rPr lang="en-US" sz="1700" dirty="0"/>
              <a:t>Minesh Patel, Geraldo F. de Oliveira Jr.,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"HARP: Practically and Effectively Identifying Uncorrectable Errors in Memory Chips That Use On-Die Error-Correcting Codes"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(20 minutes)]</a:t>
            </a:r>
            <a:br>
              <a:rPr lang="en-US" sz="1700" dirty="0"/>
            </a:br>
            <a:r>
              <a:rPr lang="en-US" sz="1700" dirty="0"/>
              <a:t>[</a:t>
            </a:r>
            <a:r>
              <a:rPr lang="en-US" sz="1700" dirty="0">
                <a:hlinkClick r:id="rId11"/>
              </a:rPr>
              <a:t>Lightning Talk Video</a:t>
            </a:r>
            <a:r>
              <a:rPr lang="en-US" sz="1700" dirty="0"/>
              <a:t> (1.5 minutes)]</a:t>
            </a:r>
            <a:br>
              <a:rPr lang="en-US" sz="1700" dirty="0"/>
            </a:br>
            <a:r>
              <a:rPr lang="en-US" sz="1700" dirty="0"/>
              <a:t>[</a:t>
            </a:r>
            <a:r>
              <a:rPr lang="en-US" sz="1700" dirty="0">
                <a:hlinkClick r:id="rId12"/>
              </a:rPr>
              <a:t>HARP Source Code (Officially Artifact Evaluated with All Badges)</a:t>
            </a:r>
            <a:r>
              <a:rPr lang="en-US" sz="1700" dirty="0"/>
              <a:t>]</a:t>
            </a:r>
            <a:br>
              <a:rPr lang="en-US" sz="1700" dirty="0"/>
            </a:br>
            <a:endParaRPr lang="en-US" sz="17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5D8B64E-794F-4F4B-9AF2-3651B2BA0DEB}"/>
              </a:ext>
            </a:extLst>
          </p:cNvPr>
          <p:cNvPicPr>
            <a:picLocks noChangeAspect="1"/>
          </p:cNvPicPr>
          <p:nvPr/>
        </p:nvPicPr>
        <p:blipFill>
          <a:blip r:embed="rId13"/>
          <a:stretch>
            <a:fillRect/>
          </a:stretch>
        </p:blipFill>
        <p:spPr>
          <a:xfrm>
            <a:off x="329732" y="4021220"/>
            <a:ext cx="8325048" cy="2795541"/>
          </a:xfrm>
          <a:prstGeom prst="rect">
            <a:avLst/>
          </a:prstGeom>
        </p:spPr>
      </p:pic>
    </p:spTree>
    <p:extLst>
      <p:ext uri="{BB962C8B-B14F-4D97-AF65-F5344CB8AC3E}">
        <p14:creationId xmlns:p14="http://schemas.microsoft.com/office/powerpoint/2010/main" val="22830754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dirty="0"/>
              <a:t>More on DRAM Refresh &amp; Data Retention</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4971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https://www.youtube.com/watch?v=v702wUnaWGE&amp;list=PL5Q2soXY2Zi9xidyIgBxUz7xRPS-wisBN&amp;index=3</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CA3D28A0-D937-E846-92EA-319F170744A4}"/>
              </a:ext>
            </a:extLst>
          </p:cNvPr>
          <p:cNvPicPr>
            <a:picLocks noChangeAspect="1"/>
          </p:cNvPicPr>
          <p:nvPr/>
        </p:nvPicPr>
        <p:blipFill>
          <a:blip r:embed="rId3"/>
          <a:stretch>
            <a:fillRect/>
          </a:stretch>
        </p:blipFill>
        <p:spPr>
          <a:xfrm>
            <a:off x="572331" y="953151"/>
            <a:ext cx="7888101" cy="5500185"/>
          </a:xfrm>
          <a:prstGeom prst="rect">
            <a:avLst/>
          </a:prstGeom>
        </p:spPr>
      </p:pic>
    </p:spTree>
    <p:extLst>
      <p:ext uri="{BB962C8B-B14F-4D97-AF65-F5344CB8AC3E}">
        <p14:creationId xmlns:p14="http://schemas.microsoft.com/office/powerpoint/2010/main" val="120118092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Enabling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solidFill>
                  <a:srgbClr val="0000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98393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A Curious Phenomenon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561363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045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28749935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154677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3753358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1062947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854252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429209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2364687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1464235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052066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2096198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265893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3495082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4488216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0" y="908720"/>
            <a:ext cx="9144000" cy="6057900"/>
          </a:xfrm>
          <a:prstGeom prst="rect">
            <a:avLst/>
          </a:prstGeom>
        </p:spPr>
      </p:pic>
    </p:spTree>
    <p:extLst>
      <p:ext uri="{BB962C8B-B14F-4D97-AF65-F5344CB8AC3E}">
        <p14:creationId xmlns:p14="http://schemas.microsoft.com/office/powerpoint/2010/main" val="4933795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0" y="908720"/>
            <a:ext cx="9144000" cy="6057900"/>
          </a:xfrm>
          <a:prstGeom prst="rect">
            <a:avLst/>
          </a:prstGeom>
        </p:spPr>
      </p:pic>
      <p:pic>
        <p:nvPicPr>
          <p:cNvPr id="6" name="Picture 5">
            <a:extLst>
              <a:ext uri="{FF2B5EF4-FFF2-40B4-BE49-F238E27FC236}">
                <a16:creationId xmlns:a16="http://schemas.microsoft.com/office/drawing/2014/main" id="{EFB70AF7-5007-9F45-643B-20AA0B618EC2}"/>
              </a:ext>
            </a:extLst>
          </p:cNvPr>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959040037"/>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r>
              <a:rPr lang="en-US" dirty="0">
                <a:solidFill>
                  <a:srgbClr val="0000FF"/>
                </a:solidFill>
              </a:rPr>
              <a:t>IEEE S&amp;P 2018</a:t>
            </a:r>
          </a:p>
          <a:p>
            <a:endParaRPr lang="en-US"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 </a:t>
            </a:r>
            <a:r>
              <a:rPr lang="en-US" dirty="0">
                <a:solidFill>
                  <a:srgbClr val="0000FF"/>
                </a:solidFill>
              </a:rPr>
              <a:t>USENIX ATC 2018</a:t>
            </a:r>
            <a:endParaRPr lang="en-US"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50084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50882493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46796033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1970812447"/>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900" dirty="0"/>
              <a:t>RowHammer Infrastructure (2012-2014)</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56721894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27428E5-201C-D54B-988A-13A30FB26D7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857E9C7C-05D6-4A40-B2DF-900CD8541351}"/>
              </a:ext>
            </a:extLst>
          </p:cNvPr>
          <p:cNvPicPr>
            <a:picLocks noChangeAspect="1"/>
          </p:cNvPicPr>
          <p:nvPr/>
        </p:nvPicPr>
        <p:blipFill>
          <a:blip r:embed="rId2"/>
          <a:stretch>
            <a:fillRect/>
          </a:stretch>
        </p:blipFill>
        <p:spPr>
          <a:xfrm>
            <a:off x="3599229" y="0"/>
            <a:ext cx="5293251" cy="6858000"/>
          </a:xfrm>
          <a:prstGeom prst="rect">
            <a:avLst/>
          </a:prstGeom>
        </p:spPr>
      </p:pic>
      <p:sp>
        <p:nvSpPr>
          <p:cNvPr id="7" name="Title 1">
            <a:extLst>
              <a:ext uri="{FF2B5EF4-FFF2-40B4-BE49-F238E27FC236}">
                <a16:creationId xmlns:a16="http://schemas.microsoft.com/office/drawing/2014/main" id="{87A819B2-93D8-9E49-BE5E-21E3F21651A3}"/>
              </a:ext>
            </a:extLst>
          </p:cNvPr>
          <p:cNvSpPr txBox="1">
            <a:spLocks/>
          </p:cNvSpPr>
          <p:nvPr/>
        </p:nvSpPr>
        <p:spPr bwMode="auto">
          <a:xfrm>
            <a:off x="228600" y="1052736"/>
            <a:ext cx="2903240" cy="6192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Tested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DRAM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Modules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from</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lang="en-US" kern="0" dirty="0">
                <a:solidFill>
                  <a:srgbClr val="006633"/>
                </a:solidFill>
                <a:latin typeface="Garamond"/>
              </a:rPr>
              <a:t>2008-2014</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006633"/>
                </a:solidFill>
                <a:effectLst/>
                <a:uLnTx/>
                <a:uFillTx/>
                <a:latin typeface="Garamond"/>
                <a:ea typeface="+mj-ea"/>
                <a:cs typeface="+mj-cs"/>
              </a:rPr>
              <a:t>(129 total)</a:t>
            </a:r>
          </a:p>
        </p:txBody>
      </p:sp>
    </p:spTree>
    <p:extLst>
      <p:ext uri="{BB962C8B-B14F-4D97-AF65-F5344CB8AC3E}">
        <p14:creationId xmlns:p14="http://schemas.microsoft.com/office/powerpoint/2010/main" val="177024023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a:t>Most Modules Are at Risk</a:t>
            </a:r>
          </a:p>
          <a:p>
            <a:pPr marL="517525" indent="-517525">
              <a:buFont typeface="+mj-lt"/>
              <a:buAutoNum type="arabicPeriod"/>
            </a:pPr>
            <a:r>
              <a:rPr lang="en-US" sz="4000" dirty="0"/>
              <a:t>Errors vs. Vintage</a:t>
            </a:r>
          </a:p>
          <a:p>
            <a:pPr marL="517525" indent="-517525">
              <a:buFont typeface="+mj-lt"/>
              <a:buAutoNum type="arabicPeriod"/>
            </a:pPr>
            <a:r>
              <a:rPr lang="en-US" sz="4000" dirty="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a:t>Sensitivity Studies</a:t>
            </a:r>
            <a:endParaRPr lang="en-US" sz="2400" dirty="0"/>
          </a:p>
          <a:p>
            <a:pPr marL="517525" indent="-517525">
              <a:buFont typeface="+mj-lt"/>
              <a:buAutoNum type="arabicPeriod"/>
            </a:pPr>
            <a:r>
              <a:rPr lang="en-US" sz="4000" dirty="0"/>
              <a:t>Other Results in Paper</a:t>
            </a:r>
          </a:p>
          <a:p>
            <a:pPr marL="517525" indent="-517525">
              <a:buFont typeface="+mj-lt"/>
              <a:buAutoNum type="arabicPeriod"/>
            </a:pPr>
            <a:r>
              <a:rPr lang="en-US" sz="4000" dirty="0"/>
              <a:t>Solution Space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6" name="Title 1"/>
          <p:cNvSpPr>
            <a:spLocks noGrp="1"/>
          </p:cNvSpPr>
          <p:nvPr>
            <p:ph type="title"/>
          </p:nvPr>
        </p:nvSpPr>
        <p:spPr>
          <a:xfrm>
            <a:off x="228600" y="-14064"/>
            <a:ext cx="8610600" cy="1066800"/>
          </a:xfrm>
        </p:spPr>
        <p:txBody>
          <a:bodyPr/>
          <a:lstStyle/>
          <a:p>
            <a:r>
              <a:rPr lang="en-US" sz="4400" b="0" dirty="0" err="1">
                <a:solidFill>
                  <a:srgbClr val="1A5712"/>
                </a:solidFill>
                <a:latin typeface="Garamond" charset="0"/>
                <a:ea typeface="ＭＳ Ｐゴシック" charset="0"/>
                <a:cs typeface="ＭＳ Ｐゴシック" charset="0"/>
              </a:rPr>
              <a:t>RowHammer</a:t>
            </a:r>
            <a:r>
              <a:rPr lang="en-US" sz="4400" b="0" dirty="0">
                <a:solidFill>
                  <a:srgbClr val="1A5712"/>
                </a:solidFill>
                <a:latin typeface="Garamond" charset="0"/>
                <a:ea typeface="ＭＳ Ｐゴシック" charset="0"/>
                <a:cs typeface="ＭＳ Ｐゴシック" charset="0"/>
              </a:rPr>
              <a:t> Characterization Results</a:t>
            </a:r>
          </a:p>
        </p:txBody>
      </p:sp>
      <p:sp>
        <p:nvSpPr>
          <p:cNvPr id="7" name="Rectangle 6"/>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800" b="1"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1"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0724945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Adjacency: Aggressor &amp; Victim</a:t>
            </a:r>
          </a:p>
        </p:txBody>
      </p:sp>
      <p:pic>
        <p:nvPicPr>
          <p:cNvPr id="6" name="Blank"/>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1488" y="990600"/>
            <a:ext cx="7810972" cy="4164240"/>
          </a:xfrm>
        </p:spPr>
      </p:pic>
      <p:pic>
        <p:nvPicPr>
          <p:cNvPr id="14"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488" y="990600"/>
            <a:ext cx="7810972" cy="4164240"/>
          </a:xfrm>
          <a:prstGeom prst="rect">
            <a:avLst/>
          </a:prstGeom>
        </p:spPr>
      </p:pic>
      <p:sp>
        <p:nvSpPr>
          <p:cNvPr id="13" name="Punchline"/>
          <p:cNvSpPr txBox="1"/>
          <p:nvPr/>
        </p:nvSpPr>
        <p:spPr>
          <a:xfrm>
            <a:off x="530003" y="57186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Most aggressors &amp; victims are adjacent</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Disclaimer"/>
          <p:cNvSpPr txBox="1"/>
          <p:nvPr/>
        </p:nvSpPr>
        <p:spPr>
          <a:xfrm>
            <a:off x="685800" y="51054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8" name="Adjacent"/>
          <p:cNvSpPr/>
          <p:nvPr/>
        </p:nvSpPr>
        <p:spPr>
          <a:xfrm>
            <a:off x="45180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9" name="Adjacent"/>
          <p:cNvSpPr/>
          <p:nvPr/>
        </p:nvSpPr>
        <p:spPr>
          <a:xfrm>
            <a:off x="5318125" y="1752600"/>
            <a:ext cx="396875" cy="2733675"/>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0" name="Adjacent"/>
          <p:cNvSpPr/>
          <p:nvPr/>
        </p:nvSpPr>
        <p:spPr>
          <a:xfrm>
            <a:off x="4914900" y="1390650"/>
            <a:ext cx="403225" cy="30956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Adjacent</a:t>
            </a:r>
          </a:p>
        </p:txBody>
      </p:sp>
      <p:sp>
        <p:nvSpPr>
          <p:cNvPr id="11" name="Non-Adjacent"/>
          <p:cNvSpPr/>
          <p:nvPr/>
        </p:nvSpPr>
        <p:spPr>
          <a:xfrm>
            <a:off x="6118224"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
        <p:nvSpPr>
          <p:cNvPr id="12" name="Non-Adjacent"/>
          <p:cNvSpPr/>
          <p:nvPr/>
        </p:nvSpPr>
        <p:spPr>
          <a:xfrm>
            <a:off x="1756773" y="4038600"/>
            <a:ext cx="2374235" cy="447675"/>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Light"/>
                <a:ea typeface="+mn-ea"/>
                <a:cs typeface="+mn-cs"/>
              </a:rPr>
              <a:t>Non-Adjacent</a:t>
            </a:r>
          </a:p>
        </p:txBody>
      </p:sp>
    </p:spTree>
    <p:extLst>
      <p:ext uri="{BB962C8B-B14F-4D97-AF65-F5344CB8AC3E}">
        <p14:creationId xmlns:p14="http://schemas.microsoft.com/office/powerpoint/2010/main" val="58283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animBg="1"/>
      <p:bldP spid="9" grpId="0" animBg="1"/>
      <p:bldP spid="11" grpId="0"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Light"/>
                <a:ea typeface="+mn-ea"/>
                <a:cs typeface="+mn-cs"/>
              </a:rPr>
              <a:t>Not Allowed</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Less frequent accesses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endParaRPr kumimoji="0" lang="en-US" sz="3600" b="0" i="1" u="none" strike="noStrike" kern="1200" cap="none" spc="0" normalizeH="0" baseline="0" noProof="0" dirty="0">
              <a:ln>
                <a:noFill/>
              </a:ln>
              <a:solidFill>
                <a:srgbClr val="FF0000"/>
              </a:solidFill>
              <a:effectLst/>
              <a:uLnTx/>
              <a:uFillTx/>
              <a:latin typeface="Calibri Light"/>
              <a:ea typeface="+mn-ea"/>
              <a:cs typeface="+mn-cs"/>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❶ </a:t>
            </a:r>
            <a:r>
              <a:rPr lang="en-US" dirty="0"/>
              <a:t>Access Interval (Aggressor)</a:t>
            </a:r>
          </a:p>
        </p:txBody>
      </p:sp>
    </p:spTree>
    <p:extLst>
      <p:ext uri="{BB962C8B-B14F-4D97-AF65-F5344CB8AC3E}">
        <p14:creationId xmlns:p14="http://schemas.microsoft.com/office/powerpoint/2010/main" val="24568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E7E6E6">
                    <a:lumMod val="50000"/>
                  </a:srgbClr>
                </a:solidFill>
                <a:effectLst/>
                <a:uLnTx/>
                <a:uFillTx/>
                <a:latin typeface="Calibri Light"/>
                <a:ea typeface="+mn-ea"/>
                <a:cs typeface="+mn-cs"/>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More frequent refreshes </a:t>
            </a:r>
            <a:r>
              <a:rPr kumimoji="0" lang="en-US" sz="32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a:t>
            </a:r>
            <a:r>
              <a:rPr kumimoji="0" lang="en-US" sz="3600" b="0" i="1" u="none" strike="noStrike" kern="1200" cap="none" spc="0" normalizeH="0" baseline="0" noProof="0" dirty="0">
                <a:ln>
                  <a:noFill/>
                </a:ln>
                <a:solidFill>
                  <a:srgbClr val="FF0000"/>
                </a:solidFill>
                <a:effectLst/>
                <a:uLnTx/>
                <a:uFillTx/>
                <a:latin typeface="Calibri Light"/>
                <a:ea typeface="+mn-ea"/>
                <a:cs typeface="+mn-cs"/>
                <a:sym typeface="Wingdings" panose="05000000000000000000" pitchFamily="2" charset="2"/>
              </a:rPr>
              <a:t> Fewer errors</a:t>
            </a: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~7x</a:t>
            </a:r>
            <a:r>
              <a:rPr kumimoji="0" lang="en-US" sz="24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 frequent</a:t>
            </a: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2" name="Title 1"/>
          <p:cNvSpPr>
            <a:spLocks noGrp="1"/>
          </p:cNvSpPr>
          <p:nvPr>
            <p:ph type="title"/>
          </p:nvPr>
        </p:nvSpPr>
        <p:spPr/>
        <p:txBody>
          <a:bodyPr/>
          <a:lstStyle/>
          <a:p>
            <a:r>
              <a:rPr lang="en-US" sz="4000" dirty="0"/>
              <a:t>❷</a:t>
            </a:r>
            <a:r>
              <a:rPr lang="en-US" dirty="0"/>
              <a:t> Refresh Interval</a:t>
            </a:r>
          </a:p>
        </p:txBody>
      </p:sp>
    </p:spTree>
    <p:extLst>
      <p:ext uri="{BB962C8B-B14F-4D97-AF65-F5344CB8AC3E}">
        <p14:creationId xmlns:p14="http://schemas.microsoft.com/office/powerpoint/2010/main" val="252200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a:t>
            </a:r>
            <a:r>
              <a:rPr kumimoji="0" lang="en-US" sz="2800" b="0" i="0" u="none" strike="noStrike" kern="1200" cap="none" spc="0" normalizeH="0" baseline="0" noProof="0" dirty="0" err="1">
                <a:ln>
                  <a:noFill/>
                </a:ln>
                <a:solidFill>
                  <a:prstClr val="black"/>
                </a:solidFill>
                <a:effectLst/>
                <a:uLnTx/>
                <a:uFillTx/>
                <a:latin typeface="Cambria Math" panose="02040503050406030204" pitchFamily="18" charset="0"/>
                <a:ea typeface="Cambria Math" panose="02040503050406030204" pitchFamily="18" charset="0"/>
                <a:cs typeface="+mn-cs"/>
              </a:rPr>
              <a:t>RowStripe</a:t>
            </a:r>
            <a:endPar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sz="4000" dirty="0"/>
              <a:t>❸</a:t>
            </a:r>
            <a:r>
              <a:rPr lang="en-US" dirty="0"/>
              <a:t> Data Pattern</a:t>
            </a:r>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111111</a:t>
              </a: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urier New" panose="02070309020205020404" pitchFamily="49" charset="0"/>
                  <a:ea typeface="+mn-ea"/>
                  <a:cs typeface="Courier New" panose="02070309020205020404" pitchFamily="49" charset="0"/>
                </a:rPr>
                <a:t>000000</a:t>
              </a: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Light"/>
                <a:ea typeface="+mn-ea"/>
                <a:cs typeface="+mn-cs"/>
              </a:rPr>
              <a:t>10x Errors</a:t>
            </a: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Errors affected by data stored in other cells </a:t>
            </a:r>
          </a:p>
        </p:txBody>
      </p:sp>
      <p:sp>
        <p:nvSpPr>
          <p:cNvPr id="8" name="Slide Number Placeholder 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8960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9159552" cy="761999"/>
          </a:xfrm>
        </p:spPr>
        <p:txBody>
          <a:bodyPr/>
          <a:lstStyle/>
          <a:p>
            <a:r>
              <a:rPr lang="en-US" dirty="0"/>
              <a:t>6. Other Key Observations </a:t>
            </a:r>
            <a:r>
              <a:rPr lang="en-US" sz="3200" dirty="0"/>
              <a:t>[ISCA’14]</a:t>
            </a:r>
          </a:p>
        </p:txBody>
      </p:sp>
      <p:sp>
        <p:nvSpPr>
          <p:cNvPr id="3" name="Content Placeholder 2"/>
          <p:cNvSpPr>
            <a:spLocks noGrp="1"/>
          </p:cNvSpPr>
          <p:nvPr>
            <p:ph idx="1"/>
          </p:nvPr>
        </p:nvSpPr>
        <p:spPr/>
        <p:txBody>
          <a:bodyPr/>
          <a:lstStyle/>
          <a:p>
            <a:r>
              <a:rPr lang="en-US" sz="3200" i="1" dirty="0">
                <a:solidFill>
                  <a:srgbClr val="FF0000"/>
                </a:solidFill>
              </a:rPr>
              <a:t>Victim Cells </a:t>
            </a:r>
            <a:r>
              <a:rPr lang="en-US" sz="3200" i="1" dirty="0">
                <a:solidFill>
                  <a:srgbClr val="FF0000"/>
                </a:solidFill>
                <a:latin typeface="Cambria Math" panose="02040503050406030204" pitchFamily="18" charset="0"/>
                <a:ea typeface="Cambria Math" panose="02040503050406030204" pitchFamily="18" charset="0"/>
              </a:rPr>
              <a:t>≠</a:t>
            </a:r>
            <a:r>
              <a:rPr lang="en-US" sz="3200" i="1" dirty="0">
                <a:solidFill>
                  <a:srgbClr val="FF0000"/>
                </a:solidFill>
                <a:ea typeface="Cambria Math" panose="02040503050406030204" pitchFamily="18" charset="0"/>
              </a:rPr>
              <a:t>  Retention-Weak Cells</a:t>
            </a:r>
          </a:p>
          <a:p>
            <a:pPr lvl="1"/>
            <a:r>
              <a:rPr lang="en-US" sz="2800" dirty="0">
                <a:ea typeface="Cambria Math" panose="02040503050406030204" pitchFamily="18" charset="0"/>
              </a:rPr>
              <a:t>Almost no overlap between them</a:t>
            </a:r>
          </a:p>
          <a:p>
            <a:pPr lvl="1"/>
            <a:endParaRPr lang="en-US" sz="1800" dirty="0"/>
          </a:p>
          <a:p>
            <a:r>
              <a:rPr lang="en-US" sz="3200" i="1" dirty="0">
                <a:solidFill>
                  <a:srgbClr val="FF0000"/>
                </a:solidFill>
                <a:ea typeface="Cambria Math" panose="02040503050406030204" pitchFamily="18" charset="0"/>
              </a:rPr>
              <a:t>Errors are repeatable</a:t>
            </a:r>
          </a:p>
          <a:p>
            <a:pPr lvl="1"/>
            <a:r>
              <a:rPr lang="en-US" sz="2800" dirty="0">
                <a:ea typeface="Cambria Math" panose="02040503050406030204" pitchFamily="18" charset="0"/>
              </a:rPr>
              <a:t>Across ten iterations of testing, &gt;</a:t>
            </a:r>
            <a:r>
              <a:rPr lang="en-US" sz="2600" dirty="0">
                <a:latin typeface="Cambria Math" panose="02040503050406030204" pitchFamily="18" charset="0"/>
                <a:ea typeface="Cambria Math" panose="02040503050406030204" pitchFamily="18" charset="0"/>
              </a:rPr>
              <a:t>70%</a:t>
            </a:r>
            <a:r>
              <a:rPr lang="en-US" sz="2800" dirty="0">
                <a:ea typeface="Cambria Math" panose="02040503050406030204" pitchFamily="18" charset="0"/>
              </a:rPr>
              <a:t> of victim cells had errors in every iteration</a:t>
            </a:r>
          </a:p>
          <a:p>
            <a:pPr lvl="1"/>
            <a:endParaRPr lang="en-US" sz="1800" dirty="0"/>
          </a:p>
          <a:p>
            <a:r>
              <a:rPr lang="en-US" sz="3200" i="1" dirty="0">
                <a:solidFill>
                  <a:srgbClr val="FF0000"/>
                </a:solidFill>
              </a:rPr>
              <a:t>As many as </a:t>
            </a:r>
            <a:r>
              <a:rPr lang="en-US" sz="3000" dirty="0">
                <a:solidFill>
                  <a:srgbClr val="FF0000"/>
                </a:solidFill>
                <a:latin typeface="Cambria Math" panose="02040503050406030204" pitchFamily="18" charset="0"/>
                <a:ea typeface="Cambria Math" panose="02040503050406030204" pitchFamily="18" charset="0"/>
              </a:rPr>
              <a:t>4</a:t>
            </a:r>
            <a:r>
              <a:rPr lang="en-US" sz="3200" i="1" dirty="0">
                <a:solidFill>
                  <a:srgbClr val="FF0000"/>
                </a:solidFill>
              </a:rPr>
              <a:t> errors per cache-line</a:t>
            </a:r>
            <a:endParaRPr lang="en-US" sz="3200" i="1" dirty="0">
              <a:solidFill>
                <a:srgbClr val="FF0000"/>
              </a:solidFill>
              <a:ea typeface="Cambria Math" panose="02040503050406030204" pitchFamily="18" charset="0"/>
            </a:endParaRPr>
          </a:p>
          <a:p>
            <a:pPr lvl="1"/>
            <a:r>
              <a:rPr lang="en-US" sz="2800" dirty="0">
                <a:ea typeface="Cambria Math" panose="02040503050406030204" pitchFamily="18" charset="0"/>
              </a:rPr>
              <a:t>Simple ECC (e.g., SECDED) cannot prevent all errors</a:t>
            </a:r>
          </a:p>
          <a:p>
            <a:pPr lvl="1"/>
            <a:endParaRPr lang="en-US" sz="1800" dirty="0"/>
          </a:p>
          <a:p>
            <a:r>
              <a:rPr lang="en-US" sz="3200" i="1" dirty="0">
                <a:solidFill>
                  <a:srgbClr val="FF0000"/>
                </a:solidFill>
                <a:ea typeface="Cambria Math" panose="02040503050406030204" pitchFamily="18" charset="0"/>
              </a:rPr>
              <a:t>Cells affected by two aggressors on either side</a:t>
            </a:r>
          </a:p>
          <a:p>
            <a:pPr lvl="1"/>
            <a:r>
              <a:rPr lang="en-US" sz="2800" dirty="0">
                <a:ea typeface="Cambria Math" panose="02040503050406030204" pitchFamily="18" charset="0"/>
              </a:rPr>
              <a:t>Double sided hammering </a:t>
            </a:r>
            <a:endParaRPr lang="en-US" dirty="0"/>
          </a:p>
          <a:p>
            <a:pPr lvl="1"/>
            <a:endParaRPr lang="en-US" sz="2800" dirty="0"/>
          </a:p>
        </p:txBody>
      </p:sp>
    </p:spTree>
    <p:extLst>
      <p:ext uri="{BB962C8B-B14F-4D97-AF65-F5344CB8AC3E}">
        <p14:creationId xmlns:p14="http://schemas.microsoft.com/office/powerpoint/2010/main" val="38526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Major RowHammer Characteristics (2014)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55419019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9023920" cy="884238"/>
          </a:xfrm>
        </p:spPr>
        <p:txBody>
          <a:bodyPr/>
          <a:lstStyle/>
          <a:p>
            <a:r>
              <a:rPr lang="en-US" dirty="0"/>
              <a:t>RowHammer is Getting Much Worse (2020)</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4289070956"/>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New RowHammer Dimensions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371152097"/>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70</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305807"/>
            <a:ext cx="9144000" cy="2246385"/>
          </a:xfrm>
          <a:prstGeom prst="rect">
            <a:avLst/>
          </a:prstGeom>
        </p:spPr>
      </p:pic>
    </p:spTree>
    <p:extLst>
      <p:ext uri="{BB962C8B-B14F-4D97-AF65-F5344CB8AC3E}">
        <p14:creationId xmlns:p14="http://schemas.microsoft.com/office/powerpoint/2010/main" val="21323086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6703467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FBF72-DEFF-A644-86EA-50BD1F0D30EE}"/>
              </a:ext>
            </a:extLst>
          </p:cNvPr>
          <p:cNvSpPr>
            <a:spLocks noGrp="1"/>
          </p:cNvSpPr>
          <p:nvPr>
            <p:ph type="title"/>
          </p:nvPr>
        </p:nvSpPr>
        <p:spPr/>
        <p:txBody>
          <a:bodyPr/>
          <a:lstStyle/>
          <a:p>
            <a:r>
              <a:rPr lang="en-US" dirty="0"/>
              <a:t>Two Types of RowHammer Solutions</a:t>
            </a:r>
          </a:p>
        </p:txBody>
      </p:sp>
      <p:sp>
        <p:nvSpPr>
          <p:cNvPr id="3" name="Content Placeholder 2">
            <a:extLst>
              <a:ext uri="{FF2B5EF4-FFF2-40B4-BE49-F238E27FC236}">
                <a16:creationId xmlns:a16="http://schemas.microsoft.com/office/drawing/2014/main" id="{9915BA40-85CC-344A-A98F-225B7FA0E1EF}"/>
              </a:ext>
            </a:extLst>
          </p:cNvPr>
          <p:cNvSpPr>
            <a:spLocks noGrp="1"/>
          </p:cNvSpPr>
          <p:nvPr>
            <p:ph idx="1"/>
          </p:nvPr>
        </p:nvSpPr>
        <p:spPr>
          <a:xfrm>
            <a:off x="228600" y="908720"/>
            <a:ext cx="8807896" cy="5193723"/>
          </a:xfrm>
        </p:spPr>
        <p:txBody>
          <a:bodyPr/>
          <a:lstStyle/>
          <a:p>
            <a:r>
              <a:rPr lang="en-US" dirty="0">
                <a:solidFill>
                  <a:srgbClr val="0000FF"/>
                </a:solidFill>
              </a:rPr>
              <a:t>Immediate </a:t>
            </a:r>
          </a:p>
          <a:p>
            <a:pPr lvl="1"/>
            <a:r>
              <a:rPr lang="en-US" dirty="0">
                <a:solidFill>
                  <a:srgbClr val="FF0000"/>
                </a:solidFill>
              </a:rPr>
              <a:t>To protect the vulnerable DRAM chips in the field</a:t>
            </a:r>
          </a:p>
          <a:p>
            <a:pPr lvl="1"/>
            <a:r>
              <a:rPr lang="en-US" dirty="0"/>
              <a:t>Limited possibilities</a:t>
            </a:r>
          </a:p>
          <a:p>
            <a:endParaRPr lang="en-US" dirty="0"/>
          </a:p>
          <a:p>
            <a:endParaRPr lang="en-US" dirty="0"/>
          </a:p>
          <a:p>
            <a:r>
              <a:rPr lang="en-US" dirty="0">
                <a:solidFill>
                  <a:srgbClr val="0000FF"/>
                </a:solidFill>
              </a:rPr>
              <a:t>Longer-term </a:t>
            </a:r>
          </a:p>
          <a:p>
            <a:pPr lvl="1"/>
            <a:r>
              <a:rPr lang="en-US" dirty="0">
                <a:solidFill>
                  <a:srgbClr val="FF0000"/>
                </a:solidFill>
              </a:rPr>
              <a:t>To protect future DRAM chips</a:t>
            </a:r>
          </a:p>
          <a:p>
            <a:pPr lvl="1"/>
            <a:r>
              <a:rPr lang="en-US" dirty="0"/>
              <a:t>Wider range of protection mechanisms</a:t>
            </a:r>
          </a:p>
          <a:p>
            <a:pPr lvl="1"/>
            <a:endParaRPr lang="en-US" dirty="0"/>
          </a:p>
          <a:p>
            <a:pPr lvl="1"/>
            <a:endParaRPr lang="en-US" dirty="0"/>
          </a:p>
          <a:p>
            <a:r>
              <a:rPr lang="en-US" dirty="0"/>
              <a:t>Our ISCA 2014 paper proposes both types of solutions</a:t>
            </a:r>
          </a:p>
          <a:p>
            <a:pPr lvl="1"/>
            <a:r>
              <a:rPr lang="en-US" dirty="0"/>
              <a:t>Seven solutions in total</a:t>
            </a:r>
          </a:p>
          <a:p>
            <a:pPr lvl="1"/>
            <a:r>
              <a:rPr lang="en-US" dirty="0"/>
              <a:t>PARA proposed as best solution </a:t>
            </a:r>
            <a:r>
              <a:rPr lang="en-US" dirty="0">
                <a:sym typeface="Wingdings" pitchFamily="2" charset="2"/>
              </a:rPr>
              <a:t> already employed in the field</a:t>
            </a:r>
            <a:endParaRPr lang="en-US" dirty="0"/>
          </a:p>
        </p:txBody>
      </p:sp>
      <p:sp>
        <p:nvSpPr>
          <p:cNvPr id="4" name="Slide Number Placeholder 3">
            <a:extLst>
              <a:ext uri="{FF2B5EF4-FFF2-40B4-BE49-F238E27FC236}">
                <a16:creationId xmlns:a16="http://schemas.microsoft.com/office/drawing/2014/main" id="{75B1AEC3-9280-0846-8BE2-4E9A9CF21F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0678633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 (ISCA 2014)</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73</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715551183"/>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Security Patch for RowHammer</a:t>
            </a:r>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308497" y="5817225"/>
            <a:ext cx="64508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many other vendors released similar patches</a:t>
            </a:r>
          </a:p>
        </p:txBody>
      </p:sp>
    </p:spTree>
    <p:extLst>
      <p:ext uri="{BB962C8B-B14F-4D97-AF65-F5344CB8AC3E}">
        <p14:creationId xmlns:p14="http://schemas.microsoft.com/office/powerpoint/2010/main" val="3495696148"/>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rgbClr val="0000FF"/>
                </a:solidFill>
              </a:rPr>
              <a:t>PARA: </a:t>
            </a:r>
            <a:r>
              <a:rPr lang="en-US" sz="3200" i="1" u="sng" dirty="0">
                <a:solidFill>
                  <a:srgbClr val="0000FF"/>
                </a:solidFill>
              </a:rPr>
              <a:t>P</a:t>
            </a:r>
            <a:r>
              <a:rPr lang="en-US" sz="3200" i="1" dirty="0">
                <a:solidFill>
                  <a:srgbClr val="0000FF"/>
                </a:solidFill>
              </a:rPr>
              <a:t>robabilistic </a:t>
            </a:r>
            <a:r>
              <a:rPr lang="en-US" sz="3200" i="1" u="sng" dirty="0">
                <a:solidFill>
                  <a:srgbClr val="0000FF"/>
                </a:solidFill>
              </a:rPr>
              <a:t>A</a:t>
            </a:r>
            <a:r>
              <a:rPr lang="en-US" sz="3200" i="1" dirty="0">
                <a:solidFill>
                  <a:srgbClr val="0000FF"/>
                </a:solidFill>
              </a:rPr>
              <a:t>djacent </a:t>
            </a:r>
            <a:r>
              <a:rPr lang="en-US" sz="3200" i="1" u="sng" dirty="0">
                <a:solidFill>
                  <a:srgbClr val="0000FF"/>
                </a:solidFill>
              </a:rPr>
              <a:t>R</a:t>
            </a:r>
            <a:r>
              <a:rPr lang="en-US" sz="3200" i="1" dirty="0">
                <a:solidFill>
                  <a:srgbClr val="0000FF"/>
                </a:solidFill>
              </a:rPr>
              <a:t>ow </a:t>
            </a:r>
            <a:r>
              <a:rPr lang="en-US" sz="3200" i="1" u="sng" dirty="0">
                <a:solidFill>
                  <a:srgbClr val="0000FF"/>
                </a:solidFill>
              </a:rPr>
              <a:t>A</a:t>
            </a:r>
            <a:r>
              <a:rPr lang="en-US" sz="3200" i="1" dirty="0">
                <a:solidFill>
                  <a:srgbClr val="0000FF"/>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405261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rgbClr val="0000FF"/>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rgbClr val="0000FF"/>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14614977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492848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02200262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594219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 RowHammer Solutions Proposed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3376990746"/>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044012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FFFF00"/>
                </a:solidFill>
                <a:effectLst/>
                <a:uLnTx/>
                <a:uFillTx/>
                <a:latin typeface="Arial" charset="0"/>
                <a:ea typeface="MS PGothic" charset="0"/>
              </a:rPr>
              <a:t>Virtex</a:t>
            </a:r>
            <a:r>
              <a:rPr kumimoji="0" lang="en-US" sz="1800" b="0" i="0" u="none" strike="noStrike" kern="0" cap="none" spc="0" normalizeH="0" baseline="0" noProof="0" dirty="0">
                <a:ln>
                  <a:noFill/>
                </a:ln>
                <a:solidFill>
                  <a:srgbClr val="FFFF00"/>
                </a:solidFill>
                <a:effectLst/>
                <a:uLnTx/>
                <a:uFillTx/>
                <a:latin typeface="Arial" charset="0"/>
                <a:ea typeface="MS PGothic" charset="0"/>
              </a:rPr>
              <a:t>-V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39266077"/>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ＭＳ Ｐゴシック" panose="020B0600070205080204" pitchFamily="34" charset="-128"/>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Proceedings of the IEEE, Sept. 2017</a:t>
            </a:r>
          </a:p>
        </p:txBody>
      </p:sp>
      <p:sp>
        <p:nvSpPr>
          <p:cNvPr id="10" name="Title 1"/>
          <p:cNvSpPr>
            <a:spLocks noGrp="1"/>
          </p:cNvSpPr>
          <p:nvPr>
            <p:ph type="title"/>
          </p:nvPr>
        </p:nvSpPr>
        <p:spPr>
          <a:xfrm>
            <a:off x="228600" y="152400"/>
            <a:ext cx="8915400" cy="1066800"/>
          </a:xfrm>
        </p:spPr>
        <p:txBody>
          <a:bodyPr/>
          <a:lstStyle/>
          <a:p>
            <a:r>
              <a:rPr lang="en-US" dirty="0"/>
              <a:t>Intelligent Flash Controllers </a:t>
            </a:r>
            <a:r>
              <a:rPr lang="en-US" sz="3000" b="1" dirty="0"/>
              <a:t>[PIEEE’17]</a:t>
            </a:r>
          </a:p>
        </p:txBody>
      </p:sp>
    </p:spTree>
    <p:extLst>
      <p:ext uri="{BB962C8B-B14F-4D97-AF65-F5344CB8AC3E}">
        <p14:creationId xmlns:p14="http://schemas.microsoft.com/office/powerpoint/2010/main" val="3363408711"/>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4478080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1800" dirty="0" err="1"/>
              <a:t>Yoongu</a:t>
            </a:r>
            <a:r>
              <a:rPr lang="en-US" sz="1800" dirty="0"/>
              <a:t> Kim, Ross Daly, </a:t>
            </a:r>
            <a:r>
              <a:rPr lang="en-US" sz="1800" dirty="0" err="1"/>
              <a:t>Jeremie</a:t>
            </a:r>
            <a:r>
              <a:rPr lang="en-US" sz="1800" dirty="0"/>
              <a:t> Kim, Chris </a:t>
            </a:r>
            <a:r>
              <a:rPr lang="en-US" sz="1800" dirty="0" err="1"/>
              <a:t>Fallin</a:t>
            </a:r>
            <a:r>
              <a:rPr lang="en-US" sz="1800" dirty="0"/>
              <a:t>, </a:t>
            </a:r>
            <a:r>
              <a:rPr lang="en-US" sz="1800" dirty="0" err="1"/>
              <a:t>Ji</a:t>
            </a:r>
            <a:r>
              <a:rPr lang="en-US" sz="1800" dirty="0"/>
              <a:t> </a:t>
            </a:r>
            <a:r>
              <a:rPr lang="en-US" sz="1800" dirty="0" err="1"/>
              <a:t>Hye</a:t>
            </a:r>
            <a:r>
              <a:rPr lang="en-US" sz="1800" dirty="0"/>
              <a:t> Lee, </a:t>
            </a:r>
            <a:r>
              <a:rPr lang="en-US" sz="1800" dirty="0" err="1"/>
              <a:t>Donghyuk</a:t>
            </a:r>
            <a:r>
              <a:rPr lang="en-US" sz="1800" dirty="0"/>
              <a:t> Lee, Chris Wilkerson, </a:t>
            </a:r>
            <a:r>
              <a:rPr lang="en-US" sz="1800" dirty="0" err="1"/>
              <a:t>Konrad</a:t>
            </a:r>
            <a:r>
              <a:rPr lang="en-US" sz="1800" dirty="0"/>
              <a:t> Lai,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1800" dirty="0">
                <a:solidFill>
                  <a:srgbClr val="0432FF"/>
                </a:solidFill>
              </a:rPr>
            </a:br>
            <a:r>
              <a:rPr lang="en-US" sz="1800" i="1" dirty="0"/>
              <a:t>Proceedings of the </a:t>
            </a:r>
            <a:r>
              <a:rPr lang="en-US" sz="1800" i="1" dirty="0">
                <a:hlinkClick r:id="rId4"/>
              </a:rPr>
              <a:t>41st International Symposium on Computer Architecture</a:t>
            </a:r>
            <a:r>
              <a:rPr lang="en-US" sz="1800" i="1" dirty="0"/>
              <a:t> (</a:t>
            </a:r>
            <a:r>
              <a:rPr lang="en-US" sz="1800" b="1" i="1" dirty="0"/>
              <a:t>ISCA</a:t>
            </a:r>
            <a:r>
              <a:rPr lang="en-US" sz="1800" i="1" dirty="0"/>
              <a:t>)</a:t>
            </a:r>
            <a:r>
              <a:rPr lang="en-US" sz="1800" dirty="0"/>
              <a:t>, Minneapolis, MN, June 2014.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 [</a:t>
            </a:r>
            <a:r>
              <a:rPr lang="en-US" sz="1800" dirty="0">
                <a:hlinkClick r:id="rId9"/>
              </a:rPr>
              <a:t>Source Code and Data</a:t>
            </a:r>
            <a:r>
              <a:rPr lang="en-US" sz="1800" dirty="0"/>
              <a:t>] [</a:t>
            </a:r>
            <a:r>
              <a:rPr lang="en-US" sz="1800" dirty="0">
                <a:hlinkClick r:id="rId10"/>
              </a:rPr>
              <a:t>Lecture Video</a:t>
            </a:r>
            <a:r>
              <a:rPr lang="en-US" sz="1800" dirty="0"/>
              <a:t> (1 </a:t>
            </a:r>
            <a:r>
              <a:rPr lang="en-US" sz="1800" dirty="0" err="1"/>
              <a:t>hr</a:t>
            </a:r>
            <a:r>
              <a:rPr lang="en-US" sz="1800" dirty="0"/>
              <a:t> 49 mins), 25 September 2020]</a:t>
            </a:r>
            <a:br>
              <a:rPr lang="en-US" sz="1800" dirty="0"/>
            </a:br>
            <a:r>
              <a:rPr lang="en-US" sz="1800" b="1" i="1" dirty="0">
                <a:solidFill>
                  <a:srgbClr val="FF0000"/>
                </a:solidFill>
              </a:rPr>
              <a:t>One of the 7 papers of 2012-2017 selected as Top Picks in Hardware and Embedded Security for IEEE TCAD (</a:t>
            </a:r>
            <a:r>
              <a:rPr lang="en-US" sz="1800" b="1" i="1" dirty="0">
                <a:solidFill>
                  <a:srgbClr val="FF0000"/>
                </a:solidFill>
                <a:hlinkClick r:id="rId11">
                  <a:extLst>
                    <a:ext uri="{A12FA001-AC4F-418D-AE19-62706E023703}">
                      <ahyp:hlinkClr xmlns:ahyp="http://schemas.microsoft.com/office/drawing/2018/hyperlinkcolor" val="tx"/>
                    </a:ext>
                  </a:extLst>
                </a:hlinkClick>
              </a:rPr>
              <a:t>link</a:t>
            </a:r>
            <a:r>
              <a:rPr lang="en-US" sz="1800" b="1" i="1" dirty="0">
                <a:solidFill>
                  <a:srgbClr val="FF0000"/>
                </a:solidFill>
              </a:rPr>
              <a:t>).</a:t>
            </a:r>
            <a:br>
              <a:rPr lang="en-US" dirty="0"/>
            </a:br>
            <a:endParaRPr lang="en-US" dirty="0"/>
          </a:p>
          <a:p>
            <a:pPr marL="0" indent="0">
              <a:buNone/>
            </a:pPr>
            <a:br>
              <a:rPr lang="en-US" sz="2000" dirty="0"/>
            </a:br>
            <a:endParaRPr lang="en-US" sz="2000" dirty="0"/>
          </a:p>
        </p:txBody>
      </p:sp>
    </p:spTree>
    <p:extLst>
      <p:ext uri="{BB962C8B-B14F-4D97-AF65-F5344CB8AC3E}">
        <p14:creationId xmlns:p14="http://schemas.microsoft.com/office/powerpoint/2010/main" val="247467170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 Overview of RowHammer &amp; Future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109705967"/>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a:t>
            </a:r>
            <a:r>
              <a:rPr lang="en-US" dirty="0" err="1"/>
              <a:t>RowHammer</a:t>
            </a:r>
            <a:r>
              <a:rPr lang="en-US" dirty="0"/>
              <a:t>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05667235"/>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707006111"/>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098225536"/>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much more vulnerable to RowHammer </a:t>
            </a:r>
            <a:r>
              <a:rPr lang="en-US" sz="2800" b="1" dirty="0">
                <a:solidFill>
                  <a:srgbClr val="0000FF"/>
                </a:solidFill>
              </a:rPr>
              <a:t>(more bit flips, happening earlier)</a:t>
            </a:r>
          </a:p>
          <a:p>
            <a:endParaRPr lang="en-US" sz="2800" dirty="0"/>
          </a:p>
          <a:p>
            <a:r>
              <a:rPr lang="en-US" sz="2800" dirty="0"/>
              <a:t>There are new chips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 at future technology nodes</a:t>
            </a:r>
          </a:p>
          <a:p>
            <a:endParaRPr lang="en-US" sz="2800" dirty="0"/>
          </a:p>
        </p:txBody>
      </p:sp>
    </p:spTree>
    <p:extLst>
      <p:ext uri="{BB962C8B-B14F-4D97-AF65-F5344CB8AC3E}">
        <p14:creationId xmlns:p14="http://schemas.microsoft.com/office/powerpoint/2010/main" val="7325814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621818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1580 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4172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inLibertineTI"/>
                <a:ea typeface="+mn-ea"/>
                <a:cs typeface="+mn-cs"/>
              </a:rPr>
              <a:t>Newer chips from each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C00000"/>
                </a:solidFill>
                <a:latin typeface="LinLibertineTI"/>
              </a:rPr>
              <a:t>a</a:t>
            </a:r>
            <a:r>
              <a:rPr kumimoji="0" lang="en-US" sz="2400" b="1" i="0" u="none" strike="noStrike" kern="1200" cap="none" spc="0" normalizeH="0" baseline="0" noProof="0" dirty="0">
                <a:ln>
                  <a:noFill/>
                </a:ln>
                <a:solidFill>
                  <a:srgbClr val="C00000"/>
                </a:solidFill>
                <a:effectLst/>
                <a:uLnTx/>
                <a:uFillTx/>
                <a:latin typeface="LinLibertineTI"/>
                <a:ea typeface="+mn-ea"/>
                <a:cs typeface="+mn-cs"/>
              </a:rPr>
              <a:t>re more vulnerable to RowHammer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314414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is Getting Much Worse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862575939"/>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1738951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err="1">
                <a:latin typeface="Garamond" charset="0"/>
              </a:rPr>
              <a:t>TRRespass</a:t>
            </a:r>
            <a:endParaRPr lang="en-US" sz="5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1954010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1674543350"/>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AB383-3F95-924C-A8F7-FA7A5D620931}"/>
              </a:ext>
            </a:extLst>
          </p:cNvPr>
          <p:cNvSpPr>
            <a:spLocks noGrp="1"/>
          </p:cNvSpPr>
          <p:nvPr>
            <p:ph type="title"/>
          </p:nvPr>
        </p:nvSpPr>
        <p:spPr/>
        <p:txBody>
          <a:bodyPr/>
          <a:lstStyle/>
          <a:p>
            <a:r>
              <a:rPr lang="en-US" dirty="0" err="1"/>
              <a:t>TRRespass</a:t>
            </a:r>
            <a:endParaRPr lang="en-US" dirty="0"/>
          </a:p>
        </p:txBody>
      </p:sp>
      <p:sp>
        <p:nvSpPr>
          <p:cNvPr id="3" name="Content Placeholder 2">
            <a:extLst>
              <a:ext uri="{FF2B5EF4-FFF2-40B4-BE49-F238E27FC236}">
                <a16:creationId xmlns:a16="http://schemas.microsoft.com/office/drawing/2014/main" id="{DE693E5D-BDFC-EE41-BF28-42750C5E576F}"/>
              </a:ext>
            </a:extLst>
          </p:cNvPr>
          <p:cNvSpPr>
            <a:spLocks noGrp="1"/>
          </p:cNvSpPr>
          <p:nvPr>
            <p:ph idx="1"/>
          </p:nvPr>
        </p:nvSpPr>
        <p:spPr>
          <a:xfrm>
            <a:off x="228600" y="908720"/>
            <a:ext cx="8851900" cy="5153025"/>
          </a:xfrm>
        </p:spPr>
        <p:txBody>
          <a:bodyPr/>
          <a:lstStyle/>
          <a:p>
            <a:r>
              <a:rPr lang="en-US" dirty="0"/>
              <a:t>First work to show that </a:t>
            </a:r>
            <a:r>
              <a:rPr lang="en-US" dirty="0">
                <a:solidFill>
                  <a:srgbClr val="0000FF"/>
                </a:solidFill>
              </a:rPr>
              <a:t>TRR-protected DRAM chips are vulnerable to RowHammer</a:t>
            </a:r>
            <a:r>
              <a:rPr lang="en-US" dirty="0"/>
              <a:t> in the field</a:t>
            </a:r>
          </a:p>
          <a:p>
            <a:pPr lvl="1"/>
            <a:r>
              <a:rPr lang="en-US" dirty="0"/>
              <a:t>Mitigations advertised as secure are not secure</a:t>
            </a:r>
          </a:p>
          <a:p>
            <a:pPr lvl="1"/>
            <a:endParaRPr lang="en-US" dirty="0"/>
          </a:p>
          <a:p>
            <a:r>
              <a:rPr lang="en-US" dirty="0"/>
              <a:t>Introduces the </a:t>
            </a:r>
            <a:r>
              <a:rPr lang="en-US" dirty="0">
                <a:solidFill>
                  <a:srgbClr val="0000FF"/>
                </a:solidFill>
              </a:rPr>
              <a:t>Many-sided RowHammer </a:t>
            </a:r>
            <a:r>
              <a:rPr lang="en-US" dirty="0"/>
              <a:t>attack</a:t>
            </a:r>
          </a:p>
          <a:p>
            <a:pPr lvl="1"/>
            <a:r>
              <a:rPr lang="en-US" dirty="0"/>
              <a:t>Idea: </a:t>
            </a:r>
            <a:r>
              <a:rPr lang="en-US" dirty="0">
                <a:solidFill>
                  <a:srgbClr val="FF0000"/>
                </a:solidFill>
              </a:rPr>
              <a:t>Hammer many rows to bypass TRR mitigations </a:t>
            </a:r>
            <a:r>
              <a:rPr lang="en-US" dirty="0"/>
              <a:t>(e.g., by overflowing proprietary TRR tables that detect aggressor rows)</a:t>
            </a:r>
          </a:p>
          <a:p>
            <a:endParaRPr lang="en-US" sz="2200" dirty="0"/>
          </a:p>
          <a:p>
            <a:r>
              <a:rPr lang="en-US" dirty="0"/>
              <a:t>(Partially) </a:t>
            </a:r>
            <a:r>
              <a:rPr lang="en-US" dirty="0">
                <a:solidFill>
                  <a:srgbClr val="0000FF"/>
                </a:solidFill>
              </a:rPr>
              <a:t>reverse-engineers the TRR and </a:t>
            </a:r>
            <a:r>
              <a:rPr lang="en-US" dirty="0" err="1">
                <a:solidFill>
                  <a:srgbClr val="0000FF"/>
                </a:solidFill>
              </a:rPr>
              <a:t>pTRR</a:t>
            </a:r>
            <a:r>
              <a:rPr lang="en-US" dirty="0">
                <a:solidFill>
                  <a:srgbClr val="0000FF"/>
                </a:solidFill>
              </a:rPr>
              <a:t> mitigation mechanisms</a:t>
            </a:r>
            <a:r>
              <a:rPr lang="en-US" dirty="0"/>
              <a:t> implemented in DRAM chips and memory controllers</a:t>
            </a:r>
          </a:p>
          <a:p>
            <a:endParaRPr lang="en-US" sz="2200" dirty="0"/>
          </a:p>
          <a:p>
            <a:r>
              <a:rPr lang="en-US" dirty="0"/>
              <a:t>Provides an </a:t>
            </a:r>
            <a:r>
              <a:rPr lang="en-US" dirty="0">
                <a:solidFill>
                  <a:srgbClr val="0000FF"/>
                </a:solidFill>
              </a:rPr>
              <a:t>automatic tool that can effectively create many-sided RowHammer attacks </a:t>
            </a:r>
            <a:r>
              <a:rPr lang="en-US" dirty="0"/>
              <a:t>in DDR4 and LPDDR4(X) chips</a:t>
            </a:r>
          </a:p>
        </p:txBody>
      </p:sp>
      <p:sp>
        <p:nvSpPr>
          <p:cNvPr id="4" name="Slide Number Placeholder 3">
            <a:extLst>
              <a:ext uri="{FF2B5EF4-FFF2-40B4-BE49-F238E27FC236}">
                <a16:creationId xmlns:a16="http://schemas.microsoft.com/office/drawing/2014/main" id="{A7FE287F-570B-724E-B84B-41C62786B9A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76925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63682-80F4-BB47-8B57-426D25420386}"/>
              </a:ext>
            </a:extLst>
          </p:cNvPr>
          <p:cNvSpPr>
            <a:spLocks noGrp="1"/>
          </p:cNvSpPr>
          <p:nvPr>
            <p:ph type="title"/>
          </p:nvPr>
        </p:nvSpPr>
        <p:spPr>
          <a:xfrm>
            <a:off x="228600" y="152400"/>
            <a:ext cx="8915400" cy="884238"/>
          </a:xfrm>
        </p:spPr>
        <p:txBody>
          <a:bodyPr/>
          <a:lstStyle/>
          <a:p>
            <a:r>
              <a:rPr lang="en-US" dirty="0"/>
              <a:t>Example Many-Sided Hammering Patterns</a:t>
            </a:r>
          </a:p>
        </p:txBody>
      </p:sp>
      <p:sp>
        <p:nvSpPr>
          <p:cNvPr id="3" name="Content Placeholder 2">
            <a:extLst>
              <a:ext uri="{FF2B5EF4-FFF2-40B4-BE49-F238E27FC236}">
                <a16:creationId xmlns:a16="http://schemas.microsoft.com/office/drawing/2014/main" id="{46CB968C-CBB8-8F46-B15E-4035F4B6D827}"/>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068FDC8-B7C0-1A4E-9549-CF92FC677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8708B635-CC53-0941-9DDF-57CF74698BB3}"/>
              </a:ext>
            </a:extLst>
          </p:cNvPr>
          <p:cNvPicPr>
            <a:picLocks noChangeAspect="1"/>
          </p:cNvPicPr>
          <p:nvPr/>
        </p:nvPicPr>
        <p:blipFill>
          <a:blip r:embed="rId2"/>
          <a:stretch>
            <a:fillRect/>
          </a:stretch>
        </p:blipFill>
        <p:spPr>
          <a:xfrm>
            <a:off x="108570" y="1916832"/>
            <a:ext cx="8850659" cy="3899242"/>
          </a:xfrm>
          <a:prstGeom prst="rect">
            <a:avLst/>
          </a:prstGeom>
        </p:spPr>
      </p:pic>
    </p:spTree>
    <p:extLst>
      <p:ext uri="{BB962C8B-B14F-4D97-AF65-F5344CB8AC3E}">
        <p14:creationId xmlns:p14="http://schemas.microsoft.com/office/powerpoint/2010/main" val="23298777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9E54-1D0E-8541-B85C-29D60DFEA4AD}"/>
              </a:ext>
            </a:extLst>
          </p:cNvPr>
          <p:cNvSpPr>
            <a:spLocks noGrp="1"/>
          </p:cNvSpPr>
          <p:nvPr>
            <p:ph type="title"/>
          </p:nvPr>
        </p:nvSpPr>
        <p:spPr/>
        <p:txBody>
          <a:bodyPr/>
          <a:lstStyle/>
          <a:p>
            <a:r>
              <a:rPr lang="en-US" dirty="0" err="1"/>
              <a:t>BitFlips</a:t>
            </a:r>
            <a:r>
              <a:rPr lang="en-US" dirty="0"/>
              <a:t> vs. Number of Aggressor Rows</a:t>
            </a:r>
          </a:p>
        </p:txBody>
      </p:sp>
      <p:sp>
        <p:nvSpPr>
          <p:cNvPr id="3" name="Content Placeholder 2">
            <a:extLst>
              <a:ext uri="{FF2B5EF4-FFF2-40B4-BE49-F238E27FC236}">
                <a16:creationId xmlns:a16="http://schemas.microsoft.com/office/drawing/2014/main" id="{0BE71F0B-A20F-644B-AD03-13012403362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9A9FFEB-AC88-A049-BCE8-B49DC0BC275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EA0A4FA-D0F8-A544-B3E7-1859C688BED7}"/>
              </a:ext>
            </a:extLst>
          </p:cNvPr>
          <p:cNvPicPr>
            <a:picLocks noChangeAspect="1"/>
          </p:cNvPicPr>
          <p:nvPr/>
        </p:nvPicPr>
        <p:blipFill>
          <a:blip r:embed="rId2"/>
          <a:stretch>
            <a:fillRect/>
          </a:stretch>
        </p:blipFill>
        <p:spPr>
          <a:xfrm>
            <a:off x="228600" y="885240"/>
            <a:ext cx="4938780" cy="2898345"/>
          </a:xfrm>
          <a:prstGeom prst="rect">
            <a:avLst/>
          </a:prstGeom>
        </p:spPr>
      </p:pic>
      <p:pic>
        <p:nvPicPr>
          <p:cNvPr id="6" name="Picture 5">
            <a:extLst>
              <a:ext uri="{FF2B5EF4-FFF2-40B4-BE49-F238E27FC236}">
                <a16:creationId xmlns:a16="http://schemas.microsoft.com/office/drawing/2014/main" id="{E77D51A4-3795-3840-83C7-D2CD07D30997}"/>
              </a:ext>
            </a:extLst>
          </p:cNvPr>
          <p:cNvPicPr>
            <a:picLocks noChangeAspect="1"/>
          </p:cNvPicPr>
          <p:nvPr/>
        </p:nvPicPr>
        <p:blipFill>
          <a:blip r:embed="rId3"/>
          <a:stretch>
            <a:fillRect/>
          </a:stretch>
        </p:blipFill>
        <p:spPr>
          <a:xfrm>
            <a:off x="102120" y="3975068"/>
            <a:ext cx="4445460" cy="2452308"/>
          </a:xfrm>
          <a:prstGeom prst="rect">
            <a:avLst/>
          </a:prstGeom>
        </p:spPr>
      </p:pic>
      <p:pic>
        <p:nvPicPr>
          <p:cNvPr id="7" name="Picture 6">
            <a:extLst>
              <a:ext uri="{FF2B5EF4-FFF2-40B4-BE49-F238E27FC236}">
                <a16:creationId xmlns:a16="http://schemas.microsoft.com/office/drawing/2014/main" id="{769A4A23-6175-064C-9E5E-DC8CB2620113}"/>
              </a:ext>
            </a:extLst>
          </p:cNvPr>
          <p:cNvPicPr>
            <a:picLocks noChangeAspect="1"/>
          </p:cNvPicPr>
          <p:nvPr/>
        </p:nvPicPr>
        <p:blipFill>
          <a:blip r:embed="rId4"/>
          <a:stretch>
            <a:fillRect/>
          </a:stretch>
        </p:blipFill>
        <p:spPr>
          <a:xfrm>
            <a:off x="4674060" y="3831997"/>
            <a:ext cx="4330700" cy="2895600"/>
          </a:xfrm>
          <a:prstGeom prst="rect">
            <a:avLst/>
          </a:prstGeom>
        </p:spPr>
      </p:pic>
    </p:spTree>
    <p:extLst>
      <p:ext uri="{BB962C8B-B14F-4D97-AF65-F5344CB8AC3E}">
        <p14:creationId xmlns:p14="http://schemas.microsoft.com/office/powerpoint/2010/main" val="292031877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8D4E-FFF9-7A4F-B1CF-D60C6C1869FD}"/>
              </a:ext>
            </a:extLst>
          </p:cNvPr>
          <p:cNvSpPr>
            <a:spLocks noGrp="1"/>
          </p:cNvSpPr>
          <p:nvPr>
            <p:ph type="title"/>
          </p:nvPr>
        </p:nvSpPr>
        <p:spPr/>
        <p:txBody>
          <a:bodyPr/>
          <a:lstStyle/>
          <a:p>
            <a:r>
              <a:rPr lang="en-US" dirty="0" err="1"/>
              <a:t>TRRespass</a:t>
            </a:r>
            <a:r>
              <a:rPr lang="en-US" dirty="0"/>
              <a:t> Vulnerable DRAM Modules</a:t>
            </a:r>
          </a:p>
        </p:txBody>
      </p:sp>
      <p:sp>
        <p:nvSpPr>
          <p:cNvPr id="3" name="Content Placeholder 2">
            <a:extLst>
              <a:ext uri="{FF2B5EF4-FFF2-40B4-BE49-F238E27FC236}">
                <a16:creationId xmlns:a16="http://schemas.microsoft.com/office/drawing/2014/main" id="{837CC59F-9604-7146-9CCB-5C837B1FFD1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52758A9-69E0-D64D-83B8-A4AE53DA62D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85E6514-B908-F349-AE04-0B976A8847F7}"/>
              </a:ext>
            </a:extLst>
          </p:cNvPr>
          <p:cNvPicPr>
            <a:picLocks noChangeAspect="1"/>
          </p:cNvPicPr>
          <p:nvPr/>
        </p:nvPicPr>
        <p:blipFill>
          <a:blip r:embed="rId2"/>
          <a:stretch>
            <a:fillRect/>
          </a:stretch>
        </p:blipFill>
        <p:spPr>
          <a:xfrm>
            <a:off x="827584" y="1036638"/>
            <a:ext cx="7338392" cy="5794118"/>
          </a:xfrm>
          <a:prstGeom prst="rect">
            <a:avLst/>
          </a:prstGeom>
        </p:spPr>
      </p:pic>
    </p:spTree>
    <p:extLst>
      <p:ext uri="{BB962C8B-B14F-4D97-AF65-F5344CB8AC3E}">
        <p14:creationId xmlns:p14="http://schemas.microsoft.com/office/powerpoint/2010/main" val="32103932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Vulnerable Mobile Phones</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74A0765-42BD-FE42-810A-672DD1316FA1}"/>
              </a:ext>
            </a:extLst>
          </p:cNvPr>
          <p:cNvPicPr>
            <a:picLocks noChangeAspect="1"/>
          </p:cNvPicPr>
          <p:nvPr/>
        </p:nvPicPr>
        <p:blipFill>
          <a:blip r:embed="rId2"/>
          <a:stretch>
            <a:fillRect/>
          </a:stretch>
        </p:blipFill>
        <p:spPr>
          <a:xfrm>
            <a:off x="2038350" y="1036638"/>
            <a:ext cx="4991100" cy="5753288"/>
          </a:xfrm>
          <a:prstGeom prst="rect">
            <a:avLst/>
          </a:prstGeom>
        </p:spPr>
      </p:pic>
    </p:spTree>
    <p:extLst>
      <p:ext uri="{BB962C8B-B14F-4D97-AF65-F5344CB8AC3E}">
        <p14:creationId xmlns:p14="http://schemas.microsoft.com/office/powerpoint/2010/main" val="144368563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17111-29B9-8A42-86EB-E612617A34AD}"/>
              </a:ext>
            </a:extLst>
          </p:cNvPr>
          <p:cNvSpPr>
            <a:spLocks noGrp="1"/>
          </p:cNvSpPr>
          <p:nvPr>
            <p:ph type="title"/>
          </p:nvPr>
        </p:nvSpPr>
        <p:spPr/>
        <p:txBody>
          <a:bodyPr/>
          <a:lstStyle/>
          <a:p>
            <a:r>
              <a:rPr lang="en-US" dirty="0" err="1"/>
              <a:t>TRRespass</a:t>
            </a:r>
            <a:r>
              <a:rPr lang="en-US" dirty="0"/>
              <a:t> Based RowHammer Attack</a:t>
            </a:r>
          </a:p>
        </p:txBody>
      </p:sp>
      <p:sp>
        <p:nvSpPr>
          <p:cNvPr id="3" name="Content Placeholder 2">
            <a:extLst>
              <a:ext uri="{FF2B5EF4-FFF2-40B4-BE49-F238E27FC236}">
                <a16:creationId xmlns:a16="http://schemas.microsoft.com/office/drawing/2014/main" id="{5BBF3855-FA0D-D441-A9F6-3C3EFA1A8A2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9CDCD16-EB10-5343-8D63-217DDE7AB39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3BA9657-385A-2C42-81A0-7D431F48277A}"/>
              </a:ext>
            </a:extLst>
          </p:cNvPr>
          <p:cNvPicPr>
            <a:picLocks noChangeAspect="1"/>
          </p:cNvPicPr>
          <p:nvPr/>
        </p:nvPicPr>
        <p:blipFill>
          <a:blip r:embed="rId2"/>
          <a:stretch>
            <a:fillRect/>
          </a:stretch>
        </p:blipFill>
        <p:spPr>
          <a:xfrm>
            <a:off x="1065210" y="1587500"/>
            <a:ext cx="6841088" cy="4073748"/>
          </a:xfrm>
          <a:prstGeom prst="rect">
            <a:avLst/>
          </a:prstGeom>
        </p:spPr>
      </p:pic>
    </p:spTree>
    <p:extLst>
      <p:ext uri="{BB962C8B-B14F-4D97-AF65-F5344CB8AC3E}">
        <p14:creationId xmlns:p14="http://schemas.microsoft.com/office/powerpoint/2010/main" val="1188112705"/>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9D64-75EB-EB49-9241-E781D95742B6}"/>
              </a:ext>
            </a:extLst>
          </p:cNvPr>
          <p:cNvSpPr>
            <a:spLocks noGrp="1"/>
          </p:cNvSpPr>
          <p:nvPr>
            <p:ph type="title"/>
          </p:nvPr>
        </p:nvSpPr>
        <p:spPr/>
        <p:txBody>
          <a:bodyPr/>
          <a:lstStyle/>
          <a:p>
            <a:r>
              <a:rPr lang="en-US" dirty="0" err="1"/>
              <a:t>TRRespass</a:t>
            </a:r>
            <a:r>
              <a:rPr lang="en-US" dirty="0"/>
              <a:t> Key Results</a:t>
            </a:r>
          </a:p>
        </p:txBody>
      </p:sp>
      <p:sp>
        <p:nvSpPr>
          <p:cNvPr id="3" name="Content Placeholder 2">
            <a:extLst>
              <a:ext uri="{FF2B5EF4-FFF2-40B4-BE49-F238E27FC236}">
                <a16:creationId xmlns:a16="http://schemas.microsoft.com/office/drawing/2014/main" id="{940C175A-48EE-F74D-A6F2-868D105BDE6B}"/>
              </a:ext>
            </a:extLst>
          </p:cNvPr>
          <p:cNvSpPr>
            <a:spLocks noGrp="1"/>
          </p:cNvSpPr>
          <p:nvPr>
            <p:ph idx="1"/>
          </p:nvPr>
        </p:nvSpPr>
        <p:spPr/>
        <p:txBody>
          <a:bodyPr/>
          <a:lstStyle/>
          <a:p>
            <a:r>
              <a:rPr lang="en-US" dirty="0">
                <a:solidFill>
                  <a:srgbClr val="0000FF"/>
                </a:solidFill>
              </a:rPr>
              <a:t>13 out of 42 tested DDR4 DRAM modules are vulnerable</a:t>
            </a:r>
          </a:p>
          <a:p>
            <a:pPr lvl="1"/>
            <a:r>
              <a:rPr lang="en-US" dirty="0"/>
              <a:t>From all 3 major manufacturers</a:t>
            </a:r>
          </a:p>
          <a:p>
            <a:pPr lvl="1"/>
            <a:r>
              <a:rPr lang="en-US" dirty="0"/>
              <a:t>3-, 9-, 10-, 14-, 19-sided hammer attacks needed</a:t>
            </a:r>
          </a:p>
          <a:p>
            <a:pPr lvl="1"/>
            <a:endParaRPr lang="en-US" dirty="0"/>
          </a:p>
          <a:p>
            <a:r>
              <a:rPr lang="en-US" dirty="0">
                <a:solidFill>
                  <a:srgbClr val="0000FF"/>
                </a:solidFill>
              </a:rPr>
              <a:t>5 out of 13 mobile phones tested vulnerable</a:t>
            </a:r>
            <a:endParaRPr lang="en-US" dirty="0"/>
          </a:p>
          <a:p>
            <a:pPr lvl="1"/>
            <a:r>
              <a:rPr lang="en-US" dirty="0"/>
              <a:t>From 4 major manufacturers</a:t>
            </a:r>
          </a:p>
          <a:p>
            <a:pPr lvl="1"/>
            <a:r>
              <a:rPr lang="en-US" dirty="0"/>
              <a:t>With LPDDR4(X) DRAM chips</a:t>
            </a:r>
          </a:p>
          <a:p>
            <a:pPr lvl="1"/>
            <a:endParaRPr lang="en-US" dirty="0"/>
          </a:p>
          <a:p>
            <a:r>
              <a:rPr lang="en-US" dirty="0"/>
              <a:t>These results are scratching the surface</a:t>
            </a:r>
          </a:p>
          <a:p>
            <a:pPr lvl="1"/>
            <a:r>
              <a:rPr lang="en-US" dirty="0" err="1"/>
              <a:t>TRRespass</a:t>
            </a:r>
            <a:r>
              <a:rPr lang="en-US" dirty="0"/>
              <a:t> tool is not exhaustive</a:t>
            </a:r>
          </a:p>
          <a:p>
            <a:pPr lvl="1"/>
            <a:r>
              <a:rPr lang="en-US" dirty="0">
                <a:solidFill>
                  <a:srgbClr val="0000FF"/>
                </a:solidFill>
              </a:rPr>
              <a:t>There is a lot of room for uncovering more vulnerable chips and phones</a:t>
            </a:r>
          </a:p>
        </p:txBody>
      </p:sp>
      <p:sp>
        <p:nvSpPr>
          <p:cNvPr id="4" name="Slide Number Placeholder 3">
            <a:extLst>
              <a:ext uri="{FF2B5EF4-FFF2-40B4-BE49-F238E27FC236}">
                <a16:creationId xmlns:a16="http://schemas.microsoft.com/office/drawing/2014/main" id="{1F15A054-3D67-684A-9B67-38DF40BC1F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170737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28247025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 on </a:t>
            </a:r>
            <a:r>
              <a:rPr lang="en-US" dirty="0" err="1"/>
              <a:t>TRRespass</a:t>
            </a:r>
            <a:endParaRPr lang="en-US" dirty="0"/>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5a</a:t>
            </a:r>
          </a:p>
          <a:p>
            <a:pPr lvl="1"/>
            <a:r>
              <a:rPr lang="en-US" dirty="0"/>
              <a:t>RowHammer in 2020: </a:t>
            </a:r>
            <a:r>
              <a:rPr lang="en-US" dirty="0" err="1"/>
              <a:t>TRRespass</a:t>
            </a:r>
            <a:r>
              <a:rPr lang="en-US" dirty="0"/>
              <a:t>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https://www.youtube.com/watch?v=pwRw7QqK_qA&amp;list=PL5Q2soXY2Zi9xidyIgBxUz7xRPS-wisBN&amp;index=9</a:t>
            </a:r>
            <a:endParaRPr lang="en-US" dirty="0">
              <a:solidFill>
                <a:srgbClr val="0000FF"/>
              </a:solidFill>
            </a:endParaRPr>
          </a:p>
          <a:p>
            <a:pPr marL="0" indent="0">
              <a:buNone/>
            </a:pPr>
            <a:endParaRPr lang="en-US" dirty="0">
              <a:solidFill>
                <a:srgbClr val="0000FF"/>
              </a:solidFill>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buNone/>
            </a:pPr>
            <a:endParaRPr lang="en-US" dirty="0">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7087337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851900" cy="884238"/>
          </a:xfrm>
        </p:spPr>
        <p:txBody>
          <a:bodyPr/>
          <a:lstStyle/>
          <a:p>
            <a:r>
              <a:rPr lang="en-US" altLang="en-US" dirty="0">
                <a:ea typeface="ＭＳ Ｐゴシック" panose="020B0600070205080204" pitchFamily="34" charset="-128"/>
              </a:rPr>
              <a:t>Industry-Adopted Solutions Do Not Work</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2203900429"/>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How to Guarantee That a Chip is RowHammer-Free?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41185481"/>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192658" y="152400"/>
            <a:ext cx="9027542" cy="884238"/>
          </a:xfrm>
        </p:spPr>
        <p:txBody>
          <a:bodyPr/>
          <a:lstStyle/>
          <a:p>
            <a:r>
              <a:rPr lang="en-US" dirty="0">
                <a:solidFill>
                  <a:srgbClr val="006633"/>
                </a:solidFill>
              </a:rPr>
              <a:t>Hard to Guarantee RowHammer-Free Chips </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279756800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54547"/>
            <a:ext cx="8428037" cy="822325"/>
          </a:xfrm>
        </p:spPr>
        <p:txBody>
          <a:bodyPr/>
          <a:lstStyle/>
          <a:p>
            <a:pPr algn="ctr" eaLnBrk="1" hangingPunct="1"/>
            <a:r>
              <a:rPr lang="en-US" sz="5000" dirty="0">
                <a:latin typeface="Garamond" charset="0"/>
              </a:rPr>
              <a:t>Uncovering TRR </a:t>
            </a:r>
            <a:br>
              <a:rPr lang="en-US" sz="5000" dirty="0">
                <a:latin typeface="Garamond" charset="0"/>
              </a:rPr>
            </a:br>
            <a:r>
              <a:rPr lang="en-US" sz="5000" dirty="0">
                <a:latin typeface="Garamond" charset="0"/>
              </a:rPr>
              <a:t>Almost Completely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680476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Industry-Adopted Solutions Are Very Poor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293619018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U-TRR Summary &amp; Key Results</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that leverages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data</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2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retention failures</a:t>
            </a: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to </a:t>
            </a:r>
            <a:b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br>
            <a:r>
              <a:rPr kumimoji="0" lang="en-US" sz="22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21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mbria" panose="02040503050406030204"/>
                <a:ea typeface="+mn-ea"/>
                <a:cs typeface="+mn-cs"/>
              </a:rPr>
              <a:t>New RowHammer access patterns</a:t>
            </a:r>
            <a:endParaRPr kumimoji="0" lang="en-CH" sz="15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modules</a:t>
            </a:r>
            <a:endParaRPr kumimoji="0" lang="en-CH" sz="14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All 45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modules we test are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99.9% of rows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 DRAM bank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experience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Up to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7</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RowHammer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bit flips </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in </a:t>
            </a:r>
            <a:b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an 8-byte </a:t>
            </a:r>
            <a:r>
              <a:rPr kumimoji="0" lang="en-US" sz="1400" b="0" i="0" u="none" strike="noStrike" kern="1200" cap="none" spc="0" normalizeH="0" baseline="0" noProof="0" dirty="0" err="1">
                <a:ln>
                  <a:noFill/>
                </a:ln>
                <a:solidFill>
                  <a:srgbClr val="C00000"/>
                </a:solidFill>
                <a:effectLst/>
                <a:uLnTx/>
                <a:uFillTx/>
                <a:latin typeface="Cambria" panose="02040503050406030204"/>
                <a:ea typeface="+mn-ea"/>
                <a:cs typeface="+mn-cs"/>
              </a:rPr>
              <a:t>dataword</a:t>
            </a:r>
            <a:r>
              <a:rPr kumimoji="0" lang="en-US" sz="1400" b="0" i="0" u="none" strike="noStrike" kern="1200" cap="none" spc="0" normalizeH="0" baseline="0" noProof="0" dirty="0">
                <a:ln>
                  <a:noFill/>
                </a:ln>
                <a:solidFill>
                  <a:srgbClr val="C00000"/>
                </a:solidFill>
                <a:effectLst/>
                <a:uLnTx/>
                <a:uFillTx/>
                <a:latin typeface="Cambria" panose="02040503050406030204"/>
                <a:ea typeface="+mn-ea"/>
                <a:cs typeface="+mn-cs"/>
              </a:rPr>
              <a:t>, </a:t>
            </a:r>
            <a:r>
              <a:rPr kumimoji="0" lang="en-US" sz="1400" b="1" i="0" u="none" strike="noStrike" kern="1200" cap="none" spc="0" normalizeH="0" baseline="0" noProof="0" dirty="0">
                <a:ln>
                  <a:noFill/>
                </a:ln>
                <a:solidFill>
                  <a:srgbClr val="C00000"/>
                </a:solidFill>
                <a:effectLst/>
                <a:uLnTx/>
                <a:uFillTx/>
                <a:latin typeface="Cambria" panose="02040503050406030204"/>
                <a:ea typeface="+mn-ea"/>
                <a:cs typeface="+mn-cs"/>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TRR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does not provide security </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RowHammer</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We </a:t>
            </a:r>
            <a:r>
              <a:rPr kumimoji="0" lang="en-US" sz="24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cannot</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easily study the </a:t>
            </a:r>
            <a:r>
              <a:rPr kumimoji="0" lang="en-US" sz="24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security properties</a:t>
            </a: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of TRR</a:t>
            </a:r>
            <a:endParaRPr kumimoji="0" lang="en-US" sz="24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U-TRR</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can </a:t>
            </a:r>
            <a:r>
              <a:rPr kumimoji="0" lang="en-US" sz="18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facilitate</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the development of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new RowHammer attacks </a:t>
            </a:r>
            <a:b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and </a:t>
            </a:r>
            <a:r>
              <a:rPr kumimoji="0" lang="en-US" sz="18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more secure RowHammer protection</a:t>
            </a:r>
            <a:r>
              <a:rPr kumimoji="0" lang="en-US" sz="18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mechanisms</a:t>
            </a:r>
            <a:endParaRPr kumimoji="0" lang="en-US" sz="115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par>
                                <p:cTn id="25" presetID="10"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10"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par>
                                <p:cTn id="43" presetID="10"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par>
                                <p:cTn id="46" presetID="10"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500"/>
                                        <p:tgtEl>
                                          <p:spTgt spid="3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38"/>
                                        </p:tgtEl>
                                        <p:attrNameLst>
                                          <p:attrName>style.visibility</p:attrName>
                                        </p:attrNameLst>
                                      </p:cBhvr>
                                      <p:to>
                                        <p:strVal val="visible"/>
                                      </p:to>
                                    </p:set>
                                  </p:childTnLst>
                                </p:cTn>
                              </p:par>
                            </p:childTnLst>
                          </p:cTn>
                        </p:par>
                      </p:childTnLst>
                    </p:cTn>
                  </p:par>
                  <p:par>
                    <p:cTn id="84" fill="hold">
                      <p:stCondLst>
                        <p:cond delay="indefinite"/>
                      </p:stCondLst>
                      <p:childTnLst>
                        <p:par>
                          <p:cTn id="85" fill="hold">
                            <p:stCondLst>
                              <p:cond delay="0"/>
                            </p:stCondLst>
                            <p:childTnLst>
                              <p:par>
                                <p:cTn id="86" presetID="1" presetClass="entr" presetSubtype="0" fill="hold" grpId="0" nodeType="clickEffect">
                                  <p:stCondLst>
                                    <p:cond delay="0"/>
                                  </p:stCondLst>
                                  <p:childTnLst>
                                    <p:set>
                                      <p:cBhvr>
                                        <p:cTn id="8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41"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39FE4-5071-4522-8D21-0C4A07DD469C}"/>
              </a:ext>
            </a:extLst>
          </p:cNvPr>
          <p:cNvSpPr>
            <a:spLocks noGrp="1"/>
          </p:cNvSpPr>
          <p:nvPr>
            <p:ph type="title"/>
          </p:nvPr>
        </p:nvSpPr>
        <p:spPr/>
        <p:txBody>
          <a:bodyPr/>
          <a:lstStyle/>
          <a:p>
            <a:r>
              <a:rPr lang="en-US" dirty="0"/>
              <a:t>Overview of U-TRR</a:t>
            </a:r>
            <a:endParaRPr lang="en-CH" dirty="0"/>
          </a:p>
        </p:txBody>
      </p:sp>
      <p:sp>
        <p:nvSpPr>
          <p:cNvPr id="5" name="TextBox 4">
            <a:extLst>
              <a:ext uri="{FF2B5EF4-FFF2-40B4-BE49-F238E27FC236}">
                <a16:creationId xmlns:a16="http://schemas.microsoft.com/office/drawing/2014/main" id="{77A6BDCA-C284-4AB1-9887-58FE29394A58}"/>
              </a:ext>
            </a:extLst>
          </p:cNvPr>
          <p:cNvSpPr txBox="1"/>
          <p:nvPr/>
        </p:nvSpPr>
        <p:spPr>
          <a:xfrm>
            <a:off x="-8573" y="1143000"/>
            <a:ext cx="9144000" cy="1015663"/>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U-TRR: </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 new methodology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uncover</a:t>
            </a:r>
            <a:r>
              <a:rPr kumimoji="0" lang="en-US" sz="30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the inner workings of TRR</a:t>
            </a:r>
            <a:endParaRPr kumimoji="0" lang="en-US" sz="30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6A00694F-49B1-483C-9AB3-83D417AFDE47}"/>
              </a:ext>
            </a:extLst>
          </p:cNvPr>
          <p:cNvSpPr txBox="1"/>
          <p:nvPr/>
        </p:nvSpPr>
        <p:spPr>
          <a:xfrm>
            <a:off x="0" y="2286000"/>
            <a:ext cx="9144000" cy="954107"/>
          </a:xfrm>
          <a:prstGeom prst="rect">
            <a:avLst/>
          </a:prstGeom>
          <a:solidFill>
            <a:schemeClr val="accent1">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Key idea:</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Use </a:t>
            </a:r>
            <a:r>
              <a:rPr kumimoji="0" lang="en-US" sz="2800" b="0" i="0" u="none" strike="noStrike" kern="1200" cap="none" spc="0" normalizeH="0" baseline="0" noProof="0" dirty="0">
                <a:ln>
                  <a:noFill/>
                </a:ln>
                <a:solidFill>
                  <a:srgbClr val="C00000"/>
                </a:solidFill>
                <a:effectLst/>
                <a:uLnTx/>
                <a:uFillTx/>
                <a:latin typeface="Cambria" panose="02040503050406030204"/>
                <a:ea typeface="Tahoma" panose="020B0604030504040204" pitchFamily="34" charset="0"/>
                <a:cs typeface="Tahoma" panose="020B0604030504040204" pitchFamily="34" charset="0"/>
              </a:rPr>
              <a:t>data retention failures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as a side channel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to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detect</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 </a:t>
            </a:r>
            <a:r>
              <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rPr>
              <a:t>when a row is refreshed </a:t>
            </a:r>
            <a:r>
              <a:rPr kumimoji="0" lang="en-US" sz="2800" b="0" i="0" u="none" strike="noStrike" kern="1200" cap="none" spc="0" normalizeH="0" baseline="0" noProof="0" dirty="0">
                <a:ln>
                  <a:noFill/>
                </a:ln>
                <a:solidFill>
                  <a:prstClr val="black"/>
                </a:solidFill>
                <a:effectLst/>
                <a:uLnTx/>
                <a:uFillTx/>
                <a:latin typeface="Cambria" panose="02040503050406030204"/>
                <a:ea typeface="Tahoma" panose="020B0604030504040204" pitchFamily="34" charset="0"/>
                <a:cs typeface="Tahoma" panose="020B0604030504040204" pitchFamily="34" charset="0"/>
              </a:rPr>
              <a:t>by TRR</a:t>
            </a:r>
            <a:endParaRPr kumimoji="0" lang="en-US" sz="2800" b="0" i="0" u="none" strike="noStrike" kern="1200" cap="none" spc="0" normalizeH="0" baseline="0" noProof="0" dirty="0">
              <a:ln>
                <a:noFill/>
              </a:ln>
              <a:solidFill>
                <a:srgbClr val="009900"/>
              </a:solidFill>
              <a:effectLst/>
              <a:uLnTx/>
              <a:uFillTx/>
              <a:latin typeface="Cambria" panose="02040503050406030204"/>
              <a:ea typeface="Tahoma" panose="020B0604030504040204" pitchFamily="34" charset="0"/>
              <a:cs typeface="Tahoma" panose="020B0604030504040204" pitchFamily="34" charset="0"/>
            </a:endParaRPr>
          </a:p>
        </p:txBody>
      </p:sp>
      <p:grpSp>
        <p:nvGrpSpPr>
          <p:cNvPr id="24" name="Group 23">
            <a:extLst>
              <a:ext uri="{FF2B5EF4-FFF2-40B4-BE49-F238E27FC236}">
                <a16:creationId xmlns:a16="http://schemas.microsoft.com/office/drawing/2014/main" id="{BA009647-7690-4C11-AD8E-58849513D958}"/>
              </a:ext>
            </a:extLst>
          </p:cNvPr>
          <p:cNvGrpSpPr/>
          <p:nvPr/>
        </p:nvGrpSpPr>
        <p:grpSpPr>
          <a:xfrm>
            <a:off x="311126" y="3796291"/>
            <a:ext cx="8534353" cy="2750027"/>
            <a:chOff x="311126" y="3796291"/>
            <a:chExt cx="8534353" cy="2750027"/>
          </a:xfrm>
        </p:grpSpPr>
        <p:pic>
          <p:nvPicPr>
            <p:cNvPr id="16" name="Picture 15">
              <a:extLst>
                <a:ext uri="{FF2B5EF4-FFF2-40B4-BE49-F238E27FC236}">
                  <a16:creationId xmlns:a16="http://schemas.microsoft.com/office/drawing/2014/main" id="{416A3130-BB81-424D-8643-AFE1084CF217}"/>
                </a:ext>
              </a:extLst>
            </p:cNvPr>
            <p:cNvPicPr>
              <a:picLocks noChangeAspect="1"/>
            </p:cNvPicPr>
            <p:nvPr/>
          </p:nvPicPr>
          <p:blipFill>
            <a:blip r:embed="rId4"/>
            <a:stretch>
              <a:fillRect/>
            </a:stretch>
          </p:blipFill>
          <p:spPr>
            <a:xfrm>
              <a:off x="4044926" y="5879180"/>
              <a:ext cx="2336800" cy="667138"/>
            </a:xfrm>
            <a:prstGeom prst="rect">
              <a:avLst/>
            </a:prstGeom>
          </p:spPr>
        </p:pic>
        <p:pic>
          <p:nvPicPr>
            <p:cNvPr id="17" name="Picture 16">
              <a:extLst>
                <a:ext uri="{FF2B5EF4-FFF2-40B4-BE49-F238E27FC236}">
                  <a16:creationId xmlns:a16="http://schemas.microsoft.com/office/drawing/2014/main" id="{6559B5EC-C482-4EEC-A255-5BFA4B2CF051}"/>
                </a:ext>
              </a:extLst>
            </p:cNvPr>
            <p:cNvPicPr>
              <a:picLocks noChangeAspect="1"/>
            </p:cNvPicPr>
            <p:nvPr/>
          </p:nvPicPr>
          <p:blipFill>
            <a:blip r:embed="rId5"/>
            <a:stretch>
              <a:fillRect/>
            </a:stretch>
          </p:blipFill>
          <p:spPr>
            <a:xfrm>
              <a:off x="5873679" y="5433222"/>
              <a:ext cx="2971800" cy="1055599"/>
            </a:xfrm>
            <a:prstGeom prst="rect">
              <a:avLst/>
            </a:prstGeom>
          </p:spPr>
        </p:pic>
        <p:pic>
          <p:nvPicPr>
            <p:cNvPr id="18" name="Picture 17">
              <a:extLst>
                <a:ext uri="{FF2B5EF4-FFF2-40B4-BE49-F238E27FC236}">
                  <a16:creationId xmlns:a16="http://schemas.microsoft.com/office/drawing/2014/main" id="{A522A454-C726-45A4-BB64-E89B0EE8F81D}"/>
                </a:ext>
              </a:extLst>
            </p:cNvPr>
            <p:cNvPicPr>
              <a:picLocks noChangeAspect="1"/>
            </p:cNvPicPr>
            <p:nvPr/>
          </p:nvPicPr>
          <p:blipFill>
            <a:blip r:embed="rId6"/>
            <a:stretch>
              <a:fillRect/>
            </a:stretch>
          </p:blipFill>
          <p:spPr>
            <a:xfrm>
              <a:off x="2554793" y="3796291"/>
              <a:ext cx="2099733" cy="751586"/>
            </a:xfrm>
            <a:prstGeom prst="rect">
              <a:avLst/>
            </a:prstGeom>
          </p:spPr>
        </p:pic>
        <p:pic>
          <p:nvPicPr>
            <p:cNvPr id="19" name="Picture 18">
              <a:extLst>
                <a:ext uri="{FF2B5EF4-FFF2-40B4-BE49-F238E27FC236}">
                  <a16:creationId xmlns:a16="http://schemas.microsoft.com/office/drawing/2014/main" id="{7AEF3F2F-A12F-4B60-A683-A7D89229DB4E}"/>
                </a:ext>
              </a:extLst>
            </p:cNvPr>
            <p:cNvPicPr>
              <a:picLocks noChangeAspect="1"/>
            </p:cNvPicPr>
            <p:nvPr/>
          </p:nvPicPr>
          <p:blipFill>
            <a:blip r:embed="rId7"/>
            <a:stretch>
              <a:fillRect/>
            </a:stretch>
          </p:blipFill>
          <p:spPr>
            <a:xfrm>
              <a:off x="311126" y="3818694"/>
              <a:ext cx="2252133" cy="2111197"/>
            </a:xfrm>
            <a:prstGeom prst="rect">
              <a:avLst/>
            </a:prstGeom>
          </p:spPr>
        </p:pic>
        <p:pic>
          <p:nvPicPr>
            <p:cNvPr id="20" name="Picture 19">
              <a:extLst>
                <a:ext uri="{FF2B5EF4-FFF2-40B4-BE49-F238E27FC236}">
                  <a16:creationId xmlns:a16="http://schemas.microsoft.com/office/drawing/2014/main" id="{254A768F-7EC3-4236-9BFF-C23589A305BD}"/>
                </a:ext>
              </a:extLst>
            </p:cNvPr>
            <p:cNvPicPr>
              <a:picLocks noChangeAspect="1"/>
            </p:cNvPicPr>
            <p:nvPr/>
          </p:nvPicPr>
          <p:blipFill>
            <a:blip r:embed="rId8"/>
            <a:stretch>
              <a:fillRect/>
            </a:stretch>
          </p:blipFill>
          <p:spPr>
            <a:xfrm>
              <a:off x="2368526" y="4511363"/>
              <a:ext cx="999067" cy="1494728"/>
            </a:xfrm>
            <a:prstGeom prst="rect">
              <a:avLst/>
            </a:prstGeom>
          </p:spPr>
        </p:pic>
        <p:pic>
          <p:nvPicPr>
            <p:cNvPr id="21" name="Picture 20">
              <a:extLst>
                <a:ext uri="{FF2B5EF4-FFF2-40B4-BE49-F238E27FC236}">
                  <a16:creationId xmlns:a16="http://schemas.microsoft.com/office/drawing/2014/main" id="{2DCC1C13-1812-4EFE-A532-3BC5B7FA929C}"/>
                </a:ext>
              </a:extLst>
            </p:cNvPr>
            <p:cNvPicPr>
              <a:picLocks noChangeAspect="1"/>
            </p:cNvPicPr>
            <p:nvPr/>
          </p:nvPicPr>
          <p:blipFill>
            <a:blip r:embed="rId9"/>
            <a:stretch>
              <a:fillRect/>
            </a:stretch>
          </p:blipFill>
          <p:spPr>
            <a:xfrm>
              <a:off x="3756592" y="4846300"/>
              <a:ext cx="2269067" cy="861368"/>
            </a:xfrm>
            <a:prstGeom prst="rect">
              <a:avLst/>
            </a:prstGeom>
          </p:spPr>
        </p:pic>
        <p:pic>
          <p:nvPicPr>
            <p:cNvPr id="22" name="Picture 21">
              <a:extLst>
                <a:ext uri="{FF2B5EF4-FFF2-40B4-BE49-F238E27FC236}">
                  <a16:creationId xmlns:a16="http://schemas.microsoft.com/office/drawing/2014/main" id="{70A748E7-788A-4E66-A85B-3F565D359CF8}"/>
                </a:ext>
              </a:extLst>
            </p:cNvPr>
            <p:cNvPicPr>
              <a:picLocks noChangeAspect="1"/>
            </p:cNvPicPr>
            <p:nvPr/>
          </p:nvPicPr>
          <p:blipFill>
            <a:blip r:embed="rId10"/>
            <a:stretch>
              <a:fillRect/>
            </a:stretch>
          </p:blipFill>
          <p:spPr>
            <a:xfrm>
              <a:off x="3282367" y="5154544"/>
              <a:ext cx="482600" cy="278678"/>
            </a:xfrm>
            <a:prstGeom prst="rect">
              <a:avLst/>
            </a:prstGeom>
          </p:spPr>
        </p:pic>
        <p:pic>
          <p:nvPicPr>
            <p:cNvPr id="23" name="Picture 22">
              <a:extLst>
                <a:ext uri="{FF2B5EF4-FFF2-40B4-BE49-F238E27FC236}">
                  <a16:creationId xmlns:a16="http://schemas.microsoft.com/office/drawing/2014/main" id="{1A3F1D25-8534-4265-A0F2-1D256C53610A}"/>
                </a:ext>
              </a:extLst>
            </p:cNvPr>
            <p:cNvPicPr>
              <a:picLocks noChangeAspect="1"/>
            </p:cNvPicPr>
            <p:nvPr/>
          </p:nvPicPr>
          <p:blipFill>
            <a:blip r:embed="rId11"/>
            <a:stretch>
              <a:fillRect/>
            </a:stretch>
          </p:blipFill>
          <p:spPr>
            <a:xfrm>
              <a:off x="4876800" y="3886200"/>
              <a:ext cx="3810000" cy="1739627"/>
            </a:xfrm>
            <a:prstGeom prst="rect">
              <a:avLst/>
            </a:prstGeom>
          </p:spPr>
        </p:pic>
      </p:grpSp>
    </p:spTree>
    <p:custDataLst>
      <p:tags r:id="rId1"/>
    </p:custDataLst>
    <p:extLst>
      <p:ext uri="{BB962C8B-B14F-4D97-AF65-F5344CB8AC3E}">
        <p14:creationId xmlns:p14="http://schemas.microsoft.com/office/powerpoint/2010/main" val="2012817048"/>
      </p:ext>
    </p:extLst>
  </p:cSld>
  <p:clrMapOvr>
    <a:masterClrMapping/>
  </p:clrMapOvr>
  <mc:AlternateContent xmlns:mc="http://schemas.openxmlformats.org/markup-compatibility/2006" xmlns:p14="http://schemas.microsoft.com/office/powerpoint/2010/main">
    <mc:Choice Requires="p14">
      <p:transition spd="slow" p14:dur="2000" advTm="10957"/>
    </mc:Choice>
    <mc:Fallback xmlns="">
      <p:transition spd="slow" advTm="10957"/>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fontScale="90000"/>
          </a:bodyPr>
          <a:lstStyle/>
          <a:p>
            <a:r>
              <a:rPr lang="en-US" dirty="0"/>
              <a:t>Analyzing TRR-Protected DDR4 Chips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E5C6-EF71-49F7-8384-80B53B810DF4}"/>
              </a:ext>
            </a:extLst>
          </p:cNvPr>
          <p:cNvSpPr>
            <a:spLocks noGrp="1"/>
          </p:cNvSpPr>
          <p:nvPr>
            <p:ph type="title"/>
          </p:nvPr>
        </p:nvSpPr>
        <p:spPr/>
        <p:txBody>
          <a:bodyPr/>
          <a:lstStyle/>
          <a:p>
            <a:r>
              <a:rPr lang="en-US" dirty="0"/>
              <a:t>U-TRR Analysis Summary</a:t>
            </a:r>
            <a:endParaRPr lang="en-CH" dirty="0"/>
          </a:p>
        </p:txBody>
      </p:sp>
      <p:sp>
        <p:nvSpPr>
          <p:cNvPr id="4" name="TextBox 3">
            <a:extLst>
              <a:ext uri="{FF2B5EF4-FFF2-40B4-BE49-F238E27FC236}">
                <a16:creationId xmlns:a16="http://schemas.microsoft.com/office/drawing/2014/main" id="{EB2F947F-C08C-4422-A5E0-A713B749D331}"/>
              </a:ext>
            </a:extLst>
          </p:cNvPr>
          <p:cNvSpPr txBox="1"/>
          <p:nvPr/>
        </p:nvSpPr>
        <p:spPr>
          <a:xfrm>
            <a:off x="733573" y="1298293"/>
            <a:ext cx="260872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15x Vendor A</a:t>
            </a:r>
            <a:b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ED7D31">
                  <a:lumMod val="50000"/>
                </a:srgbClr>
              </a:solidFill>
              <a:effectLst/>
              <a:uLnTx/>
              <a:uFillTx/>
              <a:latin typeface="Cambria" panose="02040503050406030204"/>
              <a:ea typeface="+mn-ea"/>
              <a:cs typeface="+mn-cs"/>
            </a:endParaRPr>
          </a:p>
        </p:txBody>
      </p:sp>
      <p:pic>
        <p:nvPicPr>
          <p:cNvPr id="5" name="Graphic 4" descr="Research with solid fill">
            <a:extLst>
              <a:ext uri="{FF2B5EF4-FFF2-40B4-BE49-F238E27FC236}">
                <a16:creationId xmlns:a16="http://schemas.microsoft.com/office/drawing/2014/main" id="{B0FDEEB9-8215-4470-AE14-A8E4729EE6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31297" y="1453663"/>
            <a:ext cx="1486012" cy="1486012"/>
          </a:xfrm>
          <a:prstGeom prst="rect">
            <a:avLst/>
          </a:prstGeom>
        </p:spPr>
      </p:pic>
      <p:sp>
        <p:nvSpPr>
          <p:cNvPr id="6" name="Rectangle 5">
            <a:extLst>
              <a:ext uri="{FF2B5EF4-FFF2-40B4-BE49-F238E27FC236}">
                <a16:creationId xmlns:a16="http://schemas.microsoft.com/office/drawing/2014/main" id="{B6E20500-B767-4F56-9839-942BF29AEB92}"/>
              </a:ext>
            </a:extLst>
          </p:cNvPr>
          <p:cNvSpPr/>
          <p:nvPr/>
        </p:nvSpPr>
        <p:spPr>
          <a:xfrm>
            <a:off x="5511196" y="3117363"/>
            <a:ext cx="1727804"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66FF"/>
                </a:solidFill>
                <a:effectLst/>
                <a:uLnTx/>
                <a:uFillTx/>
                <a:latin typeface="Cambria" panose="02040503050406030204"/>
                <a:ea typeface="+mn-ea"/>
                <a:cs typeface="+mn-cs"/>
              </a:rPr>
              <a:t>U-TRR</a:t>
            </a:r>
            <a:endParaRPr kumimoji="0" lang="en-CH" sz="4000" b="1" i="0" u="none" strike="noStrike" kern="1200" cap="none" spc="0" normalizeH="0" baseline="0" noProof="0" dirty="0">
              <a:ln>
                <a:noFill/>
              </a:ln>
              <a:solidFill>
                <a:srgbClr val="0066FF"/>
              </a:solidFill>
              <a:effectLst/>
              <a:uLnTx/>
              <a:uFillTx/>
              <a:latin typeface="Cambria" panose="02040503050406030204"/>
              <a:ea typeface="+mn-ea"/>
              <a:cs typeface="+mn-cs"/>
            </a:endParaRPr>
          </a:p>
        </p:txBody>
      </p:sp>
      <p:pic>
        <p:nvPicPr>
          <p:cNvPr id="7" name="Graphic 6" descr="Hammer1 with solid fill">
            <a:extLst>
              <a:ext uri="{FF2B5EF4-FFF2-40B4-BE49-F238E27FC236}">
                <a16:creationId xmlns:a16="http://schemas.microsoft.com/office/drawing/2014/main" id="{16B7649C-EDDC-435E-9FDD-6C638114AA7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54316" y="5181600"/>
            <a:ext cx="1169368" cy="1169368"/>
          </a:xfrm>
          <a:prstGeom prst="rect">
            <a:avLst/>
          </a:prstGeom>
        </p:spPr>
      </p:pic>
      <p:sp>
        <p:nvSpPr>
          <p:cNvPr id="9" name="TextBox 8">
            <a:extLst>
              <a:ext uri="{FF2B5EF4-FFF2-40B4-BE49-F238E27FC236}">
                <a16:creationId xmlns:a16="http://schemas.microsoft.com/office/drawing/2014/main" id="{42A4192B-9055-430F-8C96-4FDDFEDA93E6}"/>
              </a:ext>
            </a:extLst>
          </p:cNvPr>
          <p:cNvSpPr txBox="1"/>
          <p:nvPr/>
        </p:nvSpPr>
        <p:spPr>
          <a:xfrm>
            <a:off x="1048613" y="5309084"/>
            <a:ext cx="5943903"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9900"/>
                </a:solidFill>
                <a:effectLst/>
                <a:uLnTx/>
                <a:uFillTx/>
                <a:latin typeface="Cambria" panose="02040503050406030204"/>
                <a:ea typeface="+mn-ea"/>
                <a:cs typeface="+mn-cs"/>
              </a:rPr>
              <a:t>new</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RowHammer access patterns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that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circumvent</a:t>
            </a:r>
            <a:r>
              <a:rPr kumimoji="0" lang="en-US" sz="2800" b="1" i="0" u="none" strike="noStrike" kern="1200" cap="none" spc="0" normalizeH="0" baseline="0" noProof="0" dirty="0">
                <a:ln>
                  <a:noFill/>
                </a:ln>
                <a:solidFill>
                  <a:prstClr val="black"/>
                </a:solidFill>
                <a:effectLst/>
                <a:uLnTx/>
                <a:uFillTx/>
                <a:latin typeface="Cambria" panose="02040503050406030204"/>
                <a:ea typeface="+mn-ea"/>
                <a:cs typeface="+mn-cs"/>
              </a:rPr>
              <a:t> </a:t>
            </a:r>
            <a:r>
              <a:rPr kumimoji="0" lang="en-US" sz="2800" b="1" i="0" u="none" strike="noStrike" kern="1200" cap="none" spc="0" normalizeH="0" baseline="0" noProof="0" dirty="0">
                <a:ln>
                  <a:noFill/>
                </a:ln>
                <a:solidFill>
                  <a:srgbClr val="C00000"/>
                </a:solidFill>
                <a:effectLst/>
                <a:uLnTx/>
                <a:uFillTx/>
                <a:latin typeface="Cambria" panose="02040503050406030204"/>
                <a:ea typeface="+mn-ea"/>
                <a:cs typeface="+mn-cs"/>
              </a:rPr>
              <a:t>TRR</a:t>
            </a:r>
            <a:endParaRPr kumimoji="0" lang="en-CH" sz="28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10" name="Graphic 9" descr="Processor with solid fill">
            <a:extLst>
              <a:ext uri="{FF2B5EF4-FFF2-40B4-BE49-F238E27FC236}">
                <a16:creationId xmlns:a16="http://schemas.microsoft.com/office/drawing/2014/main" id="{B9811BA9-E723-43A2-8267-264627D47FF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39481" y="1219200"/>
            <a:ext cx="823745" cy="823745"/>
          </a:xfrm>
          <a:prstGeom prst="rect">
            <a:avLst/>
          </a:prstGeom>
        </p:spPr>
      </p:pic>
      <p:pic>
        <p:nvPicPr>
          <p:cNvPr id="11" name="Graphic 10" descr="Processor with solid fill">
            <a:extLst>
              <a:ext uri="{FF2B5EF4-FFF2-40B4-BE49-F238E27FC236}">
                <a16:creationId xmlns:a16="http://schemas.microsoft.com/office/drawing/2014/main" id="{F4ABC3DC-6622-404A-B1F3-2AD813BD927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258666" y="2080204"/>
            <a:ext cx="775478" cy="775478"/>
          </a:xfrm>
          <a:prstGeom prst="rect">
            <a:avLst/>
          </a:prstGeom>
        </p:spPr>
      </p:pic>
      <p:pic>
        <p:nvPicPr>
          <p:cNvPr id="12" name="Graphic 11" descr="Processor with solid fill">
            <a:extLst>
              <a:ext uri="{FF2B5EF4-FFF2-40B4-BE49-F238E27FC236}">
                <a16:creationId xmlns:a16="http://schemas.microsoft.com/office/drawing/2014/main" id="{F84D53A6-A82A-4166-B853-5A39401E493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239481" y="2948078"/>
            <a:ext cx="781084" cy="781084"/>
          </a:xfrm>
          <a:prstGeom prst="rect">
            <a:avLst/>
          </a:prstGeom>
        </p:spPr>
      </p:pic>
      <p:sp>
        <p:nvSpPr>
          <p:cNvPr id="13" name="TextBox 12">
            <a:extLst>
              <a:ext uri="{FF2B5EF4-FFF2-40B4-BE49-F238E27FC236}">
                <a16:creationId xmlns:a16="http://schemas.microsoft.com/office/drawing/2014/main" id="{3EF6D485-6CBE-41B4-80D2-C7695CD4839F}"/>
              </a:ext>
            </a:extLst>
          </p:cNvPr>
          <p:cNvSpPr txBox="1"/>
          <p:nvPr/>
        </p:nvSpPr>
        <p:spPr>
          <a:xfrm>
            <a:off x="609601" y="2130023"/>
            <a:ext cx="2784342"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15x Vendor B</a:t>
            </a:r>
            <a:b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4472C4">
                  <a:lumMod val="50000"/>
                </a:srgbClr>
              </a:solidFill>
              <a:effectLst/>
              <a:uLnTx/>
              <a:uFillTx/>
              <a:latin typeface="Cambria" panose="02040503050406030204"/>
              <a:ea typeface="+mn-ea"/>
              <a:cs typeface="+mn-cs"/>
            </a:endParaRPr>
          </a:p>
        </p:txBody>
      </p:sp>
      <p:sp>
        <p:nvSpPr>
          <p:cNvPr id="14" name="TextBox 13">
            <a:extLst>
              <a:ext uri="{FF2B5EF4-FFF2-40B4-BE49-F238E27FC236}">
                <a16:creationId xmlns:a16="http://schemas.microsoft.com/office/drawing/2014/main" id="{CD0AD392-EDFA-4D52-91DE-6493DF997B29}"/>
              </a:ext>
            </a:extLst>
          </p:cNvPr>
          <p:cNvSpPr txBox="1"/>
          <p:nvPr/>
        </p:nvSpPr>
        <p:spPr>
          <a:xfrm>
            <a:off x="733574" y="3036019"/>
            <a:ext cx="2505908"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15x Vendor C</a:t>
            </a:r>
            <a:b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br>
            <a:r>
              <a:rPr kumimoji="0" lang="en-US"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rPr>
              <a:t>DDR4 DRAM modules</a:t>
            </a:r>
            <a:endParaRPr kumimoji="0" lang="en-CH" sz="1800" b="1" i="0" u="none" strike="noStrike" kern="1200" cap="none" spc="0" normalizeH="0" baseline="0" noProof="0" dirty="0">
              <a:ln>
                <a:noFill/>
              </a:ln>
              <a:solidFill>
                <a:srgbClr val="FFC000">
                  <a:lumMod val="50000"/>
                </a:srgbClr>
              </a:solidFill>
              <a:effectLst/>
              <a:uLnTx/>
              <a:uFillTx/>
              <a:latin typeface="Cambria" panose="02040503050406030204"/>
              <a:ea typeface="+mn-ea"/>
              <a:cs typeface="+mn-cs"/>
            </a:endParaRPr>
          </a:p>
        </p:txBody>
      </p:sp>
      <p:cxnSp>
        <p:nvCxnSpPr>
          <p:cNvPr id="15" name="Straight Arrow Connector 14">
            <a:extLst>
              <a:ext uri="{FF2B5EF4-FFF2-40B4-BE49-F238E27FC236}">
                <a16:creationId xmlns:a16="http://schemas.microsoft.com/office/drawing/2014/main" id="{3E370E96-26AD-468B-8A46-70BC747971FD}"/>
              </a:ext>
            </a:extLst>
          </p:cNvPr>
          <p:cNvCxnSpPr>
            <a:cxnSpLocks/>
            <a:stCxn id="10" idx="3"/>
          </p:cNvCxnSpPr>
          <p:nvPr/>
        </p:nvCxnSpPr>
        <p:spPr>
          <a:xfrm>
            <a:off x="4063226" y="1631073"/>
            <a:ext cx="1368071" cy="377980"/>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431AB1-66F2-4826-A844-7CF9A8A520B3}"/>
              </a:ext>
            </a:extLst>
          </p:cNvPr>
          <p:cNvCxnSpPr>
            <a:cxnSpLocks/>
            <a:stCxn id="11" idx="3"/>
            <a:endCxn id="5" idx="1"/>
          </p:cNvCxnSpPr>
          <p:nvPr/>
        </p:nvCxnSpPr>
        <p:spPr>
          <a:xfrm flipV="1">
            <a:off x="4034144" y="2196669"/>
            <a:ext cx="1397153" cy="271274"/>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409A828-FA86-4521-BD20-909FABEE7644}"/>
              </a:ext>
            </a:extLst>
          </p:cNvPr>
          <p:cNvCxnSpPr>
            <a:cxnSpLocks/>
            <a:stCxn id="12" idx="3"/>
          </p:cNvCxnSpPr>
          <p:nvPr/>
        </p:nvCxnSpPr>
        <p:spPr>
          <a:xfrm flipV="1">
            <a:off x="4020565" y="2467943"/>
            <a:ext cx="1490631" cy="870677"/>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Arrow: Down 47">
            <a:extLst>
              <a:ext uri="{FF2B5EF4-FFF2-40B4-BE49-F238E27FC236}">
                <a16:creationId xmlns:a16="http://schemas.microsoft.com/office/drawing/2014/main" id="{4B30A9C0-2A75-4AE1-9D05-900E3D3BB85F}"/>
              </a:ext>
            </a:extLst>
          </p:cNvPr>
          <p:cNvSpPr/>
          <p:nvPr/>
        </p:nvSpPr>
        <p:spPr>
          <a:xfrm>
            <a:off x="4020564" y="3979516"/>
            <a:ext cx="1102873" cy="1059191"/>
          </a:xfrm>
          <a:prstGeom prst="downArrow">
            <a:avLst>
              <a:gd name="adj1" fmla="val 39636"/>
              <a:gd name="adj2" fmla="val 36527"/>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3096679482"/>
      </p:ext>
    </p:extLst>
  </p:cSld>
  <p:clrMapOvr>
    <a:masterClrMapping/>
  </p:clrMapOvr>
  <mc:AlternateContent xmlns:mc="http://schemas.openxmlformats.org/markup-compatibility/2006" xmlns:p14="http://schemas.microsoft.com/office/powerpoint/2010/main">
    <mc:Choice Requires="p14">
      <p:transition spd="slow" p14:dur="2000" advTm="10995"/>
    </mc:Choice>
    <mc:Fallback xmlns="">
      <p:transition spd="slow" advTm="10995"/>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3E39-5AC9-4559-ACD8-DE347D218CA4}"/>
              </a:ext>
            </a:extLst>
          </p:cNvPr>
          <p:cNvSpPr>
            <a:spLocks noGrp="1"/>
          </p:cNvSpPr>
          <p:nvPr>
            <p:ph type="title"/>
          </p:nvPr>
        </p:nvSpPr>
        <p:spPr/>
        <p:txBody>
          <a:bodyPr/>
          <a:lstStyle/>
          <a:p>
            <a:r>
              <a:rPr lang="en-US" dirty="0"/>
              <a:t>Key Takeaways</a:t>
            </a:r>
            <a:endParaRPr lang="en-CH" dirty="0"/>
          </a:p>
        </p:txBody>
      </p:sp>
      <p:sp>
        <p:nvSpPr>
          <p:cNvPr id="5" name="TextBox 4">
            <a:extLst>
              <a:ext uri="{FF2B5EF4-FFF2-40B4-BE49-F238E27FC236}">
                <a16:creationId xmlns:a16="http://schemas.microsoft.com/office/drawing/2014/main" id="{C2AD36ED-DEE6-4879-9C76-D4EFD343EC39}"/>
              </a:ext>
            </a:extLst>
          </p:cNvPr>
          <p:cNvSpPr txBox="1"/>
          <p:nvPr/>
        </p:nvSpPr>
        <p:spPr>
          <a:xfrm>
            <a:off x="0" y="948690"/>
            <a:ext cx="9144000" cy="461665"/>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a:ea typeface="+mn-ea"/>
                <a:cs typeface="+mn-cs"/>
              </a:rPr>
              <a:t>All 45 modules we test are vulnerable</a:t>
            </a:r>
          </a:p>
        </p:txBody>
      </p:sp>
      <p:sp>
        <p:nvSpPr>
          <p:cNvPr id="6" name="TextBox 5">
            <a:extLst>
              <a:ext uri="{FF2B5EF4-FFF2-40B4-BE49-F238E27FC236}">
                <a16:creationId xmlns:a16="http://schemas.microsoft.com/office/drawing/2014/main" id="{E5DA0E1A-B463-418F-B5FA-DB44F53E7DB0}"/>
              </a:ext>
            </a:extLst>
          </p:cNvPr>
          <p:cNvSpPr txBox="1"/>
          <p:nvPr/>
        </p:nvSpPr>
        <p:spPr>
          <a:xfrm>
            <a:off x="0" y="1510784"/>
            <a:ext cx="9144000" cy="830997"/>
          </a:xfrm>
          <a:prstGeom prst="rect">
            <a:avLst/>
          </a:prstGeom>
          <a:solidFill>
            <a:schemeClr val="accent1">
              <a:lumMod val="20000"/>
              <a:lumOff val="80000"/>
            </a:schemeClr>
          </a:solidFill>
          <a:ln w="28575">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a:ea typeface="+mn-ea"/>
                <a:cs typeface="+mn-cs"/>
              </a:rPr>
              <a:t>99.9% of rows </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 DRAM bank </a:t>
            </a:r>
            <a:b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experience </a:t>
            </a:r>
            <a:r>
              <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rPr>
              <a:t>at least one RowHammer bit flip</a:t>
            </a:r>
          </a:p>
        </p:txBody>
      </p:sp>
      <p:sp>
        <p:nvSpPr>
          <p:cNvPr id="7" name="TextBox 6">
            <a:extLst>
              <a:ext uri="{FF2B5EF4-FFF2-40B4-BE49-F238E27FC236}">
                <a16:creationId xmlns:a16="http://schemas.microsoft.com/office/drawing/2014/main" id="{ECB99039-18EE-4499-A2E8-27F35F0345B7}"/>
              </a:ext>
            </a:extLst>
          </p:cNvPr>
          <p:cNvSpPr txBox="1"/>
          <p:nvPr/>
        </p:nvSpPr>
        <p:spPr>
          <a:xfrm>
            <a:off x="0" y="2442210"/>
            <a:ext cx="9144000" cy="830997"/>
          </a:xfrm>
          <a:prstGeom prst="rect">
            <a:avLst/>
          </a:prstGeom>
          <a:solidFill>
            <a:schemeClr val="accent1">
              <a:lumMod val="20000"/>
              <a:lumOff val="80000"/>
            </a:schemeClr>
          </a:solidFill>
          <a:ln w="28575">
            <a:noFill/>
          </a:ln>
        </p:spPr>
        <p:txBody>
          <a:bodyPr wrap="square" rtlCol="0">
            <a:spAutoFit/>
          </a:bodyPr>
          <a:lstStyle/>
          <a:p>
            <a:pPr lvl="0" algn="ctr" defTabSz="457200"/>
            <a:r>
              <a:rPr lang="en-US" sz="2400" b="1" dirty="0">
                <a:solidFill>
                  <a:srgbClr val="0000FF"/>
                </a:solidFill>
              </a:rPr>
              <a:t>ECC is ineffective: </a:t>
            </a:r>
            <a:r>
              <a:rPr lang="en-US" sz="2400" dirty="0">
                <a:solidFill>
                  <a:prstClr val="black"/>
                </a:solidFill>
                <a:latin typeface="Cambria" panose="02040503050406030204"/>
              </a:rPr>
              <a:t>u</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p to </a:t>
            </a:r>
            <a: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t>7 RowHammer bit flips </a:t>
            </a:r>
            <a:br>
              <a:rPr kumimoji="0" lang="en-US" sz="2400" b="0" i="0" u="none" strike="noStrike" kern="1200" cap="none" spc="0" normalizeH="0" baseline="0" noProof="0" dirty="0">
                <a:ln>
                  <a:noFill/>
                </a:ln>
                <a:solidFill>
                  <a:srgbClr val="C00000"/>
                </a:solidFill>
                <a:effectLst/>
                <a:uLnTx/>
                <a:uFillTx/>
                <a:latin typeface="Cambria" panose="02040503050406030204"/>
                <a:ea typeface="+mn-ea"/>
                <a:cs typeface="+mn-cs"/>
              </a:rPr>
            </a:b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in an 8-byte </a:t>
            </a:r>
            <a:r>
              <a:rPr kumimoji="0" lang="en-US" sz="2400" b="0" i="0" u="none" strike="noStrike" kern="1200" cap="none" spc="0" normalizeH="0" baseline="0" noProof="0" dirty="0" err="1">
                <a:ln>
                  <a:noFill/>
                </a:ln>
                <a:solidFill>
                  <a:prstClr val="black"/>
                </a:solidFill>
                <a:effectLst/>
                <a:uLnTx/>
                <a:uFillTx/>
                <a:latin typeface="Cambria" panose="02040503050406030204"/>
                <a:ea typeface="+mn-ea"/>
                <a:cs typeface="+mn-cs"/>
              </a:rPr>
              <a:t>dataword</a:t>
            </a:r>
            <a:r>
              <a:rPr kumimoji="0" lang="en-US" sz="2400" b="0" i="0" u="none" strike="noStrike" kern="1200" cap="none" spc="0" normalizeH="0" baseline="0" noProof="0" dirty="0">
                <a:ln>
                  <a:noFill/>
                </a:ln>
                <a:solidFill>
                  <a:prstClr val="black"/>
                </a:solidFill>
                <a:effectLst/>
                <a:uLnTx/>
                <a:uFillTx/>
                <a:latin typeface="Cambria" panose="02040503050406030204"/>
                <a:ea typeface="+mn-ea"/>
                <a:cs typeface="+mn-cs"/>
              </a:rPr>
              <a:t> </a:t>
            </a:r>
            <a:endParaRPr kumimoji="0" lang="en-US" sz="2400" b="1" i="0" u="none" strike="noStrike" kern="1200" cap="none" spc="0" normalizeH="0" baseline="0" noProof="0" dirty="0">
              <a:ln>
                <a:noFill/>
              </a:ln>
              <a:solidFill>
                <a:srgbClr val="C00000"/>
              </a:solidFill>
              <a:effectLst/>
              <a:uLnTx/>
              <a:uFillTx/>
              <a:latin typeface="Cambria" panose="02040503050406030204"/>
              <a:ea typeface="+mn-ea"/>
              <a:cs typeface="+mn-cs"/>
            </a:endParaRPr>
          </a:p>
        </p:txBody>
      </p:sp>
      <p:pic>
        <p:nvPicPr>
          <p:cNvPr id="9" name="Picture 8">
            <a:extLst>
              <a:ext uri="{FF2B5EF4-FFF2-40B4-BE49-F238E27FC236}">
                <a16:creationId xmlns:a16="http://schemas.microsoft.com/office/drawing/2014/main" id="{23D641CA-DA6B-4C3F-A9BA-53289C212682}"/>
              </a:ext>
            </a:extLst>
          </p:cNvPr>
          <p:cNvPicPr>
            <a:picLocks noChangeAspect="1"/>
          </p:cNvPicPr>
          <p:nvPr/>
        </p:nvPicPr>
        <p:blipFill>
          <a:blip r:embed="rId4"/>
          <a:stretch>
            <a:fillRect/>
          </a:stretch>
        </p:blipFill>
        <p:spPr>
          <a:xfrm>
            <a:off x="11430" y="3398520"/>
            <a:ext cx="9144000" cy="3053907"/>
          </a:xfrm>
          <a:prstGeom prst="rect">
            <a:avLst/>
          </a:prstGeom>
        </p:spPr>
      </p:pic>
    </p:spTree>
    <p:custDataLst>
      <p:tags r:id="rId1"/>
    </p:custDataLst>
    <p:extLst>
      <p:ext uri="{BB962C8B-B14F-4D97-AF65-F5344CB8AC3E}">
        <p14:creationId xmlns:p14="http://schemas.microsoft.com/office/powerpoint/2010/main" val="1232000491"/>
      </p:ext>
    </p:extLst>
  </p:cSld>
  <p:clrMapOvr>
    <a:masterClrMapping/>
  </p:clrMapOvr>
  <mc:AlternateContent xmlns:mc="http://schemas.openxmlformats.org/markup-compatibility/2006" xmlns:p14="http://schemas.microsoft.com/office/powerpoint/2010/main">
    <mc:Choice Requires="p14">
      <p:transition spd="slow" p14:dur="2000" advTm="20656"/>
    </mc:Choice>
    <mc:Fallback xmlns="">
      <p:transition spd="slow" advTm="20656"/>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Our RowHammer access patterns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cause bit flips in more </a:t>
            </a: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rPr>
              <a:t>All 45 modules </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we tested are </a:t>
            </a:r>
            <a:r>
              <a:rPr kumimoji="0" lang="en-US" sz="26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a:t>
            </a: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b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6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to our new RowHammer access patterns</a:t>
            </a:r>
            <a:endParaRPr kumimoji="0" lang="en-US" sz="2600" b="0" i="0" u="none" strike="noStrike" kern="1200" cap="none" spc="0" normalizeH="0" baseline="0" noProof="0" dirty="0">
              <a:ln>
                <a:noFill/>
              </a:ln>
              <a:solidFill>
                <a:srgbClr val="009900"/>
              </a:solidFill>
              <a:effectLst/>
              <a:uLnTx/>
              <a:uFillTx/>
              <a:latin typeface="Cambria" panose="02040503050406030204" pitchFamily="18" charset="0"/>
              <a:ea typeface="+mn-ea"/>
              <a:cs typeface="+mn-cs"/>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Tree>
    <p:custDataLst>
      <p:tags r:id="rId1"/>
    </p:custDataLst>
    <p:extLst>
      <p:ext uri="{BB962C8B-B14F-4D97-AF65-F5344CB8AC3E}">
        <p14:creationId xmlns:p14="http://schemas.microsoft.com/office/powerpoint/2010/main" val="219141377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Conventional DRAM ECC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protect</a:t>
            </a:r>
            <a:b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b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against our </a:t>
            </a:r>
            <a:r>
              <a:rPr kumimoji="0" lang="en-US" sz="2400" b="0" i="0" u="none" strike="noStrike" kern="1200" cap="none" spc="0" normalizeH="0" baseline="0" noProof="0" dirty="0">
                <a:ln>
                  <a:noFill/>
                </a:ln>
                <a:solidFill>
                  <a:srgbClr val="0066FF"/>
                </a:solidFill>
                <a:effectLst/>
                <a:uLnTx/>
                <a:uFillTx/>
                <a:latin typeface="Cambria" panose="02040503050406030204" pitchFamily="18" charset="0"/>
                <a:ea typeface="+mn-ea"/>
                <a:cs typeface="+mn-cs"/>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mbria" panose="02040503050406030204"/>
              <a:ea typeface="+mn-ea"/>
              <a:cs typeface="+mn-cs"/>
            </a:endParaRPr>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Modules from all three vendors have many </a:t>
            </a:r>
            <a:r>
              <a:rPr kumimoji="0" lang="en-US" sz="2400" b="1" i="0" u="none" strike="noStrike" kern="1200" cap="none" spc="0" normalizeH="0" baseline="0" noProof="0" dirty="0">
                <a:ln>
                  <a:noFill/>
                </a:ln>
                <a:solidFill>
                  <a:prstClr val="black">
                    <a:lumMod val="65000"/>
                    <a:lumOff val="35000"/>
                  </a:prstClr>
                </a:solidFill>
                <a:effectLst/>
                <a:uLnTx/>
                <a:uFillTx/>
                <a:latin typeface="Cambria" panose="02040503050406030204" pitchFamily="18" charset="0"/>
                <a:ea typeface="+mn-ea"/>
                <a:cs typeface="+mn-cs"/>
              </a:rPr>
              <a:t>8-byte data chunks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A</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B</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a:ea typeface="+mn-ea"/>
                  <a:cs typeface="+mn-cs"/>
                </a:rPr>
                <a:t>Vendor C</a:t>
              </a:r>
              <a:endParaRPr kumimoji="0" lang="en-CH" sz="1800" b="1" i="0" u="none" strike="noStrike" kern="1200" cap="none" spc="0" normalizeH="0" baseline="0" noProof="0" dirty="0">
                <a:ln>
                  <a:noFill/>
                </a:ln>
                <a:solidFill>
                  <a:prstClr val="black"/>
                </a:solidFill>
                <a:effectLst/>
                <a:uLnTx/>
                <a:uFillTx/>
                <a:latin typeface="Cambria" panose="02040503050406030204"/>
                <a:ea typeface="+mn-ea"/>
                <a:cs typeface="+mn-cs"/>
              </a:endParaRPr>
            </a:p>
          </p:txBody>
        </p:sp>
      </p:grpSp>
    </p:spTree>
    <p:custDataLst>
      <p:tags r:id="rId1"/>
    </p:custDataLst>
    <p:extLst>
      <p:ext uri="{BB962C8B-B14F-4D97-AF65-F5344CB8AC3E}">
        <p14:creationId xmlns:p14="http://schemas.microsoft.com/office/powerpoint/2010/main" val="11988769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Many Observations &amp;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107504" y="152400"/>
            <a:ext cx="9023920" cy="1066800"/>
          </a:xfrm>
        </p:spPr>
        <p:txBody>
          <a:bodyPr/>
          <a:lstStyle/>
          <a:p>
            <a:r>
              <a:rPr lang="en-US" altLang="en-US" dirty="0">
                <a:ea typeface="ＭＳ Ｐゴシック" panose="020B0600070205080204" pitchFamily="34" charset="-128"/>
              </a:rPr>
              <a:t>Uncovering TRR Can Help Future Solutions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r>
              <a:rPr lang="en-US" sz="1700" dirty="0"/>
              <a:t>Hasan Hassan, Yahya Can </a:t>
            </a:r>
            <a:r>
              <a:rPr lang="en-US" sz="1700" dirty="0" err="1"/>
              <a:t>Tugrul</a:t>
            </a:r>
            <a:r>
              <a:rPr lang="en-US" sz="1700" dirty="0"/>
              <a:t>, </a:t>
            </a:r>
            <a:r>
              <a:rPr lang="en-US" sz="1700" dirty="0" err="1"/>
              <a:t>Jeremie</a:t>
            </a:r>
            <a:r>
              <a:rPr lang="en-US" sz="1700" dirty="0"/>
              <a:t> S. Kim, Victor van der Veen, Kaveh </a:t>
            </a:r>
            <a:r>
              <a:rPr lang="en-US" sz="1700" dirty="0" err="1"/>
              <a:t>Razavi</a:t>
            </a:r>
            <a:r>
              <a:rPr lang="en-US" sz="1700" dirty="0"/>
              <a:t>,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"Uncovering In-DRAM RowHammer Protection Mechanisms: A New Methodology, Custom RowHammer Patterns, and Implications"</a:t>
            </a:r>
            <a:br>
              <a:rPr lang="en-US" sz="1700" dirty="0"/>
            </a:br>
            <a:r>
              <a:rPr lang="en-US" sz="1700" i="1" dirty="0"/>
              <a:t>Proceedings of the </a:t>
            </a:r>
            <a:r>
              <a:rPr lang="en-US" sz="1700" i="1" dirty="0">
                <a:hlinkClick r:id="rId3"/>
              </a:rPr>
              <a:t>54th International Symposium on Microarchitecture</a:t>
            </a:r>
            <a:r>
              <a:rPr lang="en-US" sz="1700" i="1" dirty="0"/>
              <a:t> (</a:t>
            </a:r>
            <a:r>
              <a:rPr lang="en-US" sz="1700" b="1" i="1" dirty="0"/>
              <a:t>MICRO</a:t>
            </a:r>
            <a:r>
              <a:rPr lang="en-US" sz="1700" i="1" dirty="0"/>
              <a:t>)</a:t>
            </a:r>
            <a:r>
              <a:rPr lang="en-US" sz="1700" dirty="0"/>
              <a:t>, Virtual, October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Lightning Talk Slides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Talk Video</a:t>
            </a:r>
            <a:r>
              <a:rPr lang="en-US" sz="1700" dirty="0"/>
              <a:t> (25 minutes)]</a:t>
            </a:r>
            <a:br>
              <a:rPr lang="en-US" sz="1700" dirty="0"/>
            </a:br>
            <a:r>
              <a:rPr lang="en-US" sz="1700" dirty="0"/>
              <a:t>[</a:t>
            </a:r>
            <a:r>
              <a:rPr lang="en-US" sz="1700" dirty="0">
                <a:hlinkClick r:id="rId11"/>
              </a:rPr>
              <a:t>Lightning Talk Video</a:t>
            </a:r>
            <a:r>
              <a:rPr lang="en-US" sz="1700" dirty="0"/>
              <a:t> (100 seconds)]</a:t>
            </a:r>
            <a:br>
              <a:rPr lang="en-US" sz="1700" dirty="0"/>
            </a:br>
            <a:r>
              <a:rPr lang="en-US" sz="1700" dirty="0"/>
              <a:t>[</a:t>
            </a:r>
            <a:r>
              <a:rPr lang="en-US" sz="1700" dirty="0">
                <a:hlinkClick r:id="rId12"/>
              </a:rPr>
              <a:t>arXiv version</a:t>
            </a:r>
            <a:r>
              <a:rPr lang="en-US" sz="1700" dirty="0"/>
              <a:t>]</a:t>
            </a:r>
          </a:p>
          <a:p>
            <a:pPr marL="0" indent="0">
              <a:buNone/>
            </a:pP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13"/>
          <a:stretch>
            <a:fillRect/>
          </a:stretch>
        </p:blipFill>
        <p:spPr>
          <a:xfrm>
            <a:off x="0" y="4458663"/>
            <a:ext cx="9144000" cy="1994673"/>
          </a:xfrm>
          <a:prstGeom prst="rect">
            <a:avLst/>
          </a:prstGeom>
        </p:spPr>
      </p:pic>
    </p:spTree>
    <p:extLst>
      <p:ext uri="{BB962C8B-B14F-4D97-AF65-F5344CB8AC3E}">
        <p14:creationId xmlns:p14="http://schemas.microsoft.com/office/powerpoint/2010/main" val="1404379895"/>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484784"/>
            <a:ext cx="8428037" cy="822325"/>
          </a:xfrm>
        </p:spPr>
        <p:txBody>
          <a:bodyPr/>
          <a:lstStyle/>
          <a:p>
            <a:pPr algn="ctr" eaLnBrk="1" hangingPunct="1"/>
            <a:r>
              <a:rPr lang="en-US" sz="5000" dirty="0">
                <a:latin typeface="Garamond" charset="0"/>
              </a:rPr>
              <a:t>New RowHammer Characteristics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21425001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RowHammer Has Many Dimensions</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hidden="1">
            <a:extLst>
              <a:ext uri="{FF2B5EF4-FFF2-40B4-BE49-F238E27FC236}">
                <a16:creationId xmlns:a16="http://schemas.microsoft.com/office/drawing/2014/main" id="{5FAA97EA-9E22-B54C-90BE-098DB3E2AF21}"/>
              </a:ext>
            </a:extLst>
          </p:cNvPr>
          <p:cNvSpPr/>
          <p:nvPr/>
        </p:nvSpPr>
        <p:spPr>
          <a:xfrm>
            <a:off x="-1" y="2089150"/>
            <a:ext cx="9144000" cy="2952750"/>
          </a:xfrm>
          <a:prstGeom prst="rect">
            <a:avLst/>
          </a:prstGeom>
          <a:solidFill>
            <a:srgbClr val="E4AC49"/>
          </a:solidFill>
          <a:ln>
            <a:solidFill>
              <a:srgbClr val="8B27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lstStyle/>
          <a:p>
            <a:r>
              <a:rPr lang="en-US">
                <a:latin typeface="Cambria"/>
                <a:ea typeface="Cambria"/>
              </a:rPr>
              <a:t>Our Goal</a:t>
            </a:r>
            <a:endParaRPr lang="en-US"/>
          </a:p>
        </p:txBody>
      </p:sp>
      <p:sp>
        <p:nvSpPr>
          <p:cNvPr id="5" name="Rectangle 4">
            <a:extLst>
              <a:ext uri="{FF2B5EF4-FFF2-40B4-BE49-F238E27FC236}">
                <a16:creationId xmlns:a16="http://schemas.microsoft.com/office/drawing/2014/main" id="{0ED87C55-6BC5-FD4A-804E-90D5DFB2B884}"/>
              </a:ext>
            </a:extLst>
          </p:cNvPr>
          <p:cNvSpPr/>
          <p:nvPr/>
        </p:nvSpPr>
        <p:spPr>
          <a:xfrm>
            <a:off x="0" y="950846"/>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insights into </a:t>
            </a:r>
            <a:r>
              <a:rPr kumimoji="0" lang="en-US" sz="24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three fundamental properties </a:t>
            </a:r>
          </a:p>
        </p:txBody>
      </p:sp>
      <p:sp>
        <p:nvSpPr>
          <p:cNvPr id="7" name="TextBox 6">
            <a:extLst>
              <a:ext uri="{FF2B5EF4-FFF2-40B4-BE49-F238E27FC236}">
                <a16:creationId xmlns:a16="http://schemas.microsoft.com/office/drawing/2014/main" id="{25E6595F-2459-4544-8A25-D01DE8207AC7}"/>
              </a:ext>
            </a:extLst>
          </p:cNvPr>
          <p:cNvSpPr txBox="1"/>
          <p:nvPr/>
        </p:nvSpPr>
        <p:spPr>
          <a:xfrm>
            <a:off x="12003134" y="3039207"/>
            <a:ext cx="2332007"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0070C0"/>
                </a:solidFill>
                <a:effectLst/>
                <a:uLnTx/>
                <a:uFillTx/>
                <a:latin typeface="Font Awesome 5 Free Regular" panose="02000503000000000000" pitchFamily="2"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Aggressor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Active Time</a:t>
            </a:r>
            <a:endParaRPr kumimoji="0" lang="en-US" sz="24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DAAB8E50-2EF1-E943-A49F-D2229A7007AB}"/>
              </a:ext>
            </a:extLst>
          </p:cNvPr>
          <p:cNvSpPr txBox="1"/>
          <p:nvPr/>
        </p:nvSpPr>
        <p:spPr>
          <a:xfrm>
            <a:off x="14944435" y="3039207"/>
            <a:ext cx="2713220"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3800" b="1"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rPr>
              <a:t></a:t>
            </a:r>
            <a:endParaRPr kumimoji="0" lang="en-CH" sz="13800" b="0" i="0" u="none" strike="noStrike" kern="1200" cap="none" spc="0" normalizeH="0" baseline="0" noProof="0">
              <a:ln>
                <a:noFill/>
              </a:ln>
              <a:solidFill>
                <a:srgbClr val="ED7D31">
                  <a:lumMod val="75000"/>
                </a:srgbClr>
              </a:solidFill>
              <a:effectLst/>
              <a:uLnTx/>
              <a:uFillTx/>
              <a:latin typeface="Font Awesome 5 Free Regular" panose="02000503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Victim DRAM Cell’s Physical Location</a:t>
            </a:r>
            <a:endParaRPr kumimoji="0" lang="en-US" sz="24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pic>
        <p:nvPicPr>
          <p:cNvPr id="18" name="Picture 17">
            <a:extLst>
              <a:ext uri="{FF2B5EF4-FFF2-40B4-BE49-F238E27FC236}">
                <a16:creationId xmlns:a16="http://schemas.microsoft.com/office/drawing/2014/main" id="{DE791C0E-F1E3-374E-B099-69D0729020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388308" y="1445983"/>
            <a:ext cx="3860800" cy="3683000"/>
          </a:xfrm>
          <a:prstGeom prst="rect">
            <a:avLst/>
          </a:prstGeom>
        </p:spPr>
      </p:pic>
      <p:pic>
        <p:nvPicPr>
          <p:cNvPr id="20" name="Picture 19">
            <a:extLst>
              <a:ext uri="{FF2B5EF4-FFF2-40B4-BE49-F238E27FC236}">
                <a16:creationId xmlns:a16="http://schemas.microsoft.com/office/drawing/2014/main" id="{0CAFDD81-805A-B149-B493-3683FA4AAFD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323829" y="1425271"/>
            <a:ext cx="3886200" cy="3671003"/>
          </a:xfrm>
          <a:prstGeom prst="rect">
            <a:avLst/>
          </a:prstGeom>
        </p:spPr>
      </p:pic>
      <p:pic>
        <p:nvPicPr>
          <p:cNvPr id="22" name="Picture 21">
            <a:extLst>
              <a:ext uri="{FF2B5EF4-FFF2-40B4-BE49-F238E27FC236}">
                <a16:creationId xmlns:a16="http://schemas.microsoft.com/office/drawing/2014/main" id="{B2DB9C61-616A-D14C-BD81-37C3A84C192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01" y="1440116"/>
            <a:ext cx="2971800" cy="3683000"/>
          </a:xfrm>
          <a:prstGeom prst="rect">
            <a:avLst/>
          </a:prstGeom>
        </p:spPr>
      </p:pic>
      <p:sp>
        <p:nvSpPr>
          <p:cNvPr id="15" name="Rectangle 14">
            <a:extLst>
              <a:ext uri="{FF2B5EF4-FFF2-40B4-BE49-F238E27FC236}">
                <a16:creationId xmlns:a16="http://schemas.microsoft.com/office/drawing/2014/main" id="{2066DC1C-AD72-5B4A-ADCA-DE73CCEF2561}"/>
              </a:ext>
            </a:extLst>
          </p:cNvPr>
          <p:cNvSpPr/>
          <p:nvPr/>
        </p:nvSpPr>
        <p:spPr>
          <a:xfrm>
            <a:off x="-2201" y="5111118"/>
            <a:ext cx="9144000" cy="103091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find </a:t>
            </a:r>
            <a:r>
              <a:rPr kumimoji="0" lang="en-US" sz="2400" b="1" i="0" u="none" strike="noStrike" kern="1200" cap="none" spc="0" normalizeH="0" baseline="0" noProof="0">
                <a:ln>
                  <a:noFill/>
                </a:ln>
                <a:solidFill>
                  <a:srgbClr val="C55910"/>
                </a:solidFill>
                <a:effectLst/>
                <a:uLnTx/>
                <a:uFillTx/>
                <a:latin typeface="Cambria" panose="02040503050406030204" pitchFamily="18" charset="0"/>
                <a:ea typeface="+mn-ea"/>
                <a:cs typeface="+mn-cs"/>
              </a:rPr>
              <a:t>effective and efficient</a:t>
            </a:r>
            <a:r>
              <a:rPr kumimoji="0" lang="en-US" sz="2400" b="0" i="0" u="none" strike="noStrike" kern="1200" cap="none" spc="0" normalizeH="0" baseline="0" noProof="0">
                <a:ln>
                  <a:noFill/>
                </a:ln>
                <a:solidFill>
                  <a:srgbClr val="C55910"/>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attacks and defenses</a:t>
            </a:r>
          </a:p>
        </p:txBody>
      </p:sp>
    </p:spTree>
    <p:extLst>
      <p:ext uri="{BB962C8B-B14F-4D97-AF65-F5344CB8AC3E}">
        <p14:creationId xmlns:p14="http://schemas.microsoft.com/office/powerpoint/2010/main" val="175836524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1219821"/>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Two separate testing infrastructures</a:t>
            </a:r>
          </a:p>
          <a:p>
            <a:pPr marL="319088" marR="0" lvl="1" indent="-307975"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7030A0"/>
                </a:solidFill>
                <a:effectLst/>
                <a:uLnTx/>
                <a:uFillTx/>
                <a:latin typeface="Cambria" panose="02040503050406030204" pitchFamily="18" charset="0"/>
                <a:ea typeface="+mn-ea"/>
                <a:cs typeface="+mn-cs"/>
              </a:rPr>
              <a:t> (Xilinx ML605) </a:t>
            </a:r>
          </a:p>
          <a:p>
            <a:pPr marL="319088" marR="0" lvl="1" indent="-307975" algn="l" defTabSz="914400" rtl="0" eaLnBrk="1" fontAlgn="auto" latinLnBrk="0" hangingPunct="1">
              <a:lnSpc>
                <a:spcPct val="90000"/>
              </a:lnSpc>
              <a:spcBef>
                <a:spcPts val="400"/>
              </a:spcBef>
              <a:spcAft>
                <a:spcPts val="1200"/>
              </a:spcAft>
              <a:buClrTx/>
              <a:buSzTx/>
              <a:buFont typeface="+mj-lt"/>
              <a:buAutoNum type="arabicPeriod"/>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3D9622DA-5069-5B46-9732-C24D4B717F8D}"/>
              </a:ext>
            </a:extLst>
          </p:cNvPr>
          <p:cNvGrpSpPr/>
          <p:nvPr/>
        </p:nvGrpSpPr>
        <p:grpSpPr>
          <a:xfrm>
            <a:off x="302741" y="2081997"/>
            <a:ext cx="8538518" cy="2832852"/>
            <a:chOff x="319331" y="3425624"/>
            <a:chExt cx="8538518" cy="2832852"/>
          </a:xfrm>
        </p:grpSpPr>
        <p:pic>
          <p:nvPicPr>
            <p:cNvPr id="7" name="Picture 6">
              <a:extLst>
                <a:ext uri="{FF2B5EF4-FFF2-40B4-BE49-F238E27FC236}">
                  <a16:creationId xmlns:a16="http://schemas.microsoft.com/office/drawing/2014/main" id="{F443CB76-333B-D446-A985-FD3042D004B5}"/>
                </a:ext>
              </a:extLst>
            </p:cNvPr>
            <p:cNvPicPr>
              <a:picLocks noChangeAspect="1"/>
            </p:cNvPicPr>
            <p:nvPr/>
          </p:nvPicPr>
          <p:blipFill rotWithShape="1">
            <a:blip r:embed="rId3">
              <a:extLst>
                <a:ext uri="{28A0092B-C50C-407E-A947-70E740481C1C}">
                  <a14:useLocalDpi xmlns:a14="http://schemas.microsoft.com/office/drawing/2010/main" val="0"/>
                </a:ext>
              </a:extLst>
            </a:blip>
            <a:srcRect t="13205"/>
            <a:stretch/>
          </p:blipFill>
          <p:spPr>
            <a:xfrm>
              <a:off x="319331" y="3425624"/>
              <a:ext cx="8538518" cy="2832852"/>
            </a:xfrm>
            <a:prstGeom prst="rect">
              <a:avLst/>
            </a:prstGeom>
          </p:spPr>
        </p:pic>
        <p:sp>
          <p:nvSpPr>
            <p:cNvPr id="14" name="Rectangle 13">
              <a:extLst>
                <a:ext uri="{FF2B5EF4-FFF2-40B4-BE49-F238E27FC236}">
                  <a16:creationId xmlns:a16="http://schemas.microsoft.com/office/drawing/2014/main" id="{5A633815-838B-B54D-AD20-E35618FB8250}"/>
                </a:ext>
              </a:extLst>
            </p:cNvPr>
            <p:cNvSpPr/>
            <p:nvPr/>
          </p:nvSpPr>
          <p:spPr>
            <a:xfrm>
              <a:off x="464948" y="3743163"/>
              <a:ext cx="1775857" cy="700285"/>
            </a:xfrm>
            <a:prstGeom prst="rect">
              <a:avLst/>
            </a:prstGeom>
            <a:solidFill>
              <a:schemeClr val="accent2">
                <a:lumMod val="75000"/>
              </a:schemeClr>
            </a:solid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FPGA (w/</a:t>
              </a:r>
              <a:r>
                <a:rPr kumimoji="0" lang="en-US" sz="2400" b="0" i="0" u="none" strike="noStrike" kern="1200" cap="none" spc="0" normalizeH="0" baseline="0" noProof="0" err="1">
                  <a:ln>
                    <a:noFill/>
                  </a:ln>
                  <a:solidFill>
                    <a:prstClr val="white"/>
                  </a:solidFill>
                  <a:effectLst/>
                  <a:uLnTx/>
                  <a:uFillTx/>
                  <a:latin typeface="Cambria" panose="02040503050406030204" pitchFamily="18" charset="0"/>
                  <a:ea typeface="+mn-ea"/>
                  <a:cs typeface="+mn-cs"/>
                </a:rPr>
                <a:t>SoftMC</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t>
              </a:r>
            </a:p>
          </p:txBody>
        </p:sp>
      </p:grpSp>
      <p:grpSp>
        <p:nvGrpSpPr>
          <p:cNvPr id="16" name="Group 15">
            <a:extLst>
              <a:ext uri="{FF2B5EF4-FFF2-40B4-BE49-F238E27FC236}">
                <a16:creationId xmlns:a16="http://schemas.microsoft.com/office/drawing/2014/main" id="{102EAC3D-0A4D-894B-B7F0-1BE98B71C8CB}"/>
              </a:ext>
            </a:extLst>
          </p:cNvPr>
          <p:cNvGrpSpPr/>
          <p:nvPr/>
        </p:nvGrpSpPr>
        <p:grpSpPr>
          <a:xfrm>
            <a:off x="2492828" y="3482902"/>
            <a:ext cx="2624684" cy="1071370"/>
            <a:chOff x="2492828" y="4826520"/>
            <a:chExt cx="2624684" cy="1166337"/>
          </a:xfrm>
        </p:grpSpPr>
        <p:sp>
          <p:nvSpPr>
            <p:cNvPr id="9" name="Rectangle 8">
              <a:extLst>
                <a:ext uri="{FF2B5EF4-FFF2-40B4-BE49-F238E27FC236}">
                  <a16:creationId xmlns:a16="http://schemas.microsoft.com/office/drawing/2014/main" id="{DC259D5D-346A-FD43-A5A6-F14BB7A29BC9}"/>
                </a:ext>
              </a:extLst>
            </p:cNvPr>
            <p:cNvSpPr/>
            <p:nvPr/>
          </p:nvSpPr>
          <p:spPr>
            <a:xfrm>
              <a:off x="2492828" y="4826520"/>
              <a:ext cx="2624683" cy="482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DB500585-82E8-7343-961F-ECCC167B70B2}"/>
                </a:ext>
              </a:extLst>
            </p:cNvPr>
            <p:cNvSpPr/>
            <p:nvPr/>
          </p:nvSpPr>
          <p:spPr>
            <a:xfrm>
              <a:off x="2492828" y="5179607"/>
              <a:ext cx="2624684" cy="813250"/>
            </a:xfrm>
            <a:prstGeom prst="rect">
              <a:avLst/>
            </a:prstGeom>
            <a:solidFill>
              <a:srgbClr val="00B0F0"/>
            </a:solid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DRAM Module </a:t>
              </a:r>
              <a:b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b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Heater</a:t>
              </a:r>
            </a:p>
          </p:txBody>
        </p:sp>
      </p:grpSp>
      <p:grpSp>
        <p:nvGrpSpPr>
          <p:cNvPr id="17" name="Group 16">
            <a:extLst>
              <a:ext uri="{FF2B5EF4-FFF2-40B4-BE49-F238E27FC236}">
                <a16:creationId xmlns:a16="http://schemas.microsoft.com/office/drawing/2014/main" id="{B9FC1C58-2EF4-4247-BA3E-6B5E27084721}"/>
              </a:ext>
            </a:extLst>
          </p:cNvPr>
          <p:cNvGrpSpPr/>
          <p:nvPr/>
        </p:nvGrpSpPr>
        <p:grpSpPr>
          <a:xfrm>
            <a:off x="6916724" y="2085893"/>
            <a:ext cx="1917162" cy="2240721"/>
            <a:chOff x="6916724" y="3429520"/>
            <a:chExt cx="1917162" cy="2240721"/>
          </a:xfrm>
        </p:grpSpPr>
        <p:sp>
          <p:nvSpPr>
            <p:cNvPr id="11" name="TextBox 10">
              <a:extLst>
                <a:ext uri="{FF2B5EF4-FFF2-40B4-BE49-F238E27FC236}">
                  <a16:creationId xmlns:a16="http://schemas.microsoft.com/office/drawing/2014/main" id="{30CE7A84-C450-7545-B28B-CB212A7AF579}"/>
                </a:ext>
              </a:extLst>
            </p:cNvPr>
            <p:cNvSpPr txBox="1"/>
            <p:nvPr/>
          </p:nvSpPr>
          <p:spPr>
            <a:xfrm>
              <a:off x="6919784" y="4838621"/>
              <a:ext cx="1914102" cy="831620"/>
            </a:xfrm>
            <a:prstGeom prst="rect">
              <a:avLst/>
            </a:prstGeom>
            <a:solidFill>
              <a:srgbClr val="C00000"/>
            </a:solidFill>
            <a:ln w="762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Temperature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Controller</a:t>
              </a:r>
            </a:p>
          </p:txBody>
        </p:sp>
        <p:sp>
          <p:nvSpPr>
            <p:cNvPr id="12" name="Rectangle 11">
              <a:extLst>
                <a:ext uri="{FF2B5EF4-FFF2-40B4-BE49-F238E27FC236}">
                  <a16:creationId xmlns:a16="http://schemas.microsoft.com/office/drawing/2014/main" id="{321AE161-9E1D-9A49-AC7D-86D39C0A3F11}"/>
                </a:ext>
              </a:extLst>
            </p:cNvPr>
            <p:cNvSpPr/>
            <p:nvPr/>
          </p:nvSpPr>
          <p:spPr>
            <a:xfrm>
              <a:off x="6916724" y="3429520"/>
              <a:ext cx="1907945" cy="1397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BCD3BA7F-EDA0-8441-BD22-05681B4A6C9B}"/>
              </a:ext>
            </a:extLst>
          </p:cNvPr>
          <p:cNvSpPr/>
          <p:nvPr/>
        </p:nvSpPr>
        <p:spPr>
          <a:xfrm>
            <a:off x="0" y="5113438"/>
            <a:ext cx="9144000" cy="121982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a:ln>
                  <a:noFill/>
                </a:ln>
                <a:solidFill>
                  <a:srgbClr val="C55911"/>
                </a:solidFill>
                <a:effectLst/>
                <a:uLnTx/>
                <a:uFillTx/>
                <a:latin typeface="Cambria" panose="02040503050406030204" pitchFamily="18" charset="0"/>
                <a:ea typeface="+mn-ea"/>
                <a:cs typeface="+mn-cs"/>
              </a:rPr>
              <a:t>timing parameters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 </a:t>
            </a: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a:ln>
                  <a:noFill/>
                </a:ln>
                <a:solidFill>
                  <a:srgbClr val="C00000"/>
                </a:solidFill>
                <a:effectLst/>
                <a:uLnTx/>
                <a:uFillTx/>
                <a:latin typeface="Cambria"/>
                <a:ea typeface="Cambria"/>
                <a:cs typeface="+mn-cs"/>
              </a:rPr>
              <a:t>±0.1°C )</a:t>
            </a:r>
            <a:endPar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370C3A70-117A-874E-9AFD-782F9F7A7080}"/>
              </a:ext>
            </a:extLst>
          </p:cNvPr>
          <p:cNvSpPr/>
          <p:nvPr/>
        </p:nvSpPr>
        <p:spPr>
          <a:xfrm>
            <a:off x="5117512" y="4613193"/>
            <a:ext cx="3740337" cy="310414"/>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BAD8CBF-CBD1-8A49-9F39-C545C033AB6E}"/>
              </a:ext>
            </a:extLst>
          </p:cNvPr>
          <p:cNvSpPr/>
          <p:nvPr/>
        </p:nvSpPr>
        <p:spPr>
          <a:xfrm>
            <a:off x="5053263" y="4581541"/>
            <a:ext cx="4001617" cy="369332"/>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A3644E1F-324D-FC49-803C-6DD05E8AE7A5}"/>
              </a:ext>
            </a:extLst>
          </p:cNvPr>
          <p:cNvCxnSpPr>
            <a:cxnSpLocks/>
            <a:stCxn id="14" idx="3"/>
          </p:cNvCxnSpPr>
          <p:nvPr/>
        </p:nvCxnSpPr>
        <p:spPr>
          <a:xfrm>
            <a:off x="2224215" y="2749679"/>
            <a:ext cx="754595" cy="0"/>
          </a:xfrm>
          <a:prstGeom prst="line">
            <a:avLst/>
          </a:prstGeom>
          <a:ln w="57150">
            <a:solidFill>
              <a:srgbClr val="C5591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AADE915-A0FF-9E44-9C16-CB7DD7860A9B}"/>
              </a:ext>
            </a:extLst>
          </p:cNvPr>
          <p:cNvCxnSpPr>
            <a:cxnSpLocks/>
          </p:cNvCxnSpPr>
          <p:nvPr/>
        </p:nvCxnSpPr>
        <p:spPr>
          <a:xfrm>
            <a:off x="2960800" y="2749678"/>
            <a:ext cx="397515" cy="237994"/>
          </a:xfrm>
          <a:prstGeom prst="line">
            <a:avLst/>
          </a:prstGeom>
          <a:ln w="57150">
            <a:solidFill>
              <a:srgbClr val="C55910"/>
            </a:solidFill>
            <a:tailEnd type="ova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D339AFD2-D612-0448-88FA-9CAACAE2C912}"/>
              </a:ext>
            </a:extLst>
          </p:cNvPr>
          <p:cNvSpPr/>
          <p:nvPr/>
        </p:nvSpPr>
        <p:spPr>
          <a:xfrm>
            <a:off x="4721854" y="2518532"/>
            <a:ext cx="2077501" cy="700285"/>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Host Machine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(via PCI-e) </a:t>
            </a:r>
          </a:p>
        </p:txBody>
      </p:sp>
      <p:cxnSp>
        <p:nvCxnSpPr>
          <p:cNvPr id="30" name="Straight Connector 29">
            <a:extLst>
              <a:ext uri="{FF2B5EF4-FFF2-40B4-BE49-F238E27FC236}">
                <a16:creationId xmlns:a16="http://schemas.microsoft.com/office/drawing/2014/main" id="{85D59283-0A65-C042-AEB1-6699D3314730}"/>
              </a:ext>
            </a:extLst>
          </p:cNvPr>
          <p:cNvCxnSpPr>
            <a:cxnSpLocks/>
            <a:stCxn id="28" idx="1"/>
          </p:cNvCxnSpPr>
          <p:nvPr/>
        </p:nvCxnSpPr>
        <p:spPr>
          <a:xfrm flipH="1">
            <a:off x="4492416" y="2868675"/>
            <a:ext cx="229438" cy="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4D04EDD-F20A-4B44-8BBE-F8BE21E86535}"/>
              </a:ext>
            </a:extLst>
          </p:cNvPr>
          <p:cNvCxnSpPr>
            <a:cxnSpLocks/>
          </p:cNvCxnSpPr>
          <p:nvPr/>
        </p:nvCxnSpPr>
        <p:spPr>
          <a:xfrm flipH="1" flipV="1">
            <a:off x="4308764" y="2202875"/>
            <a:ext cx="211281" cy="665800"/>
          </a:xfrm>
          <a:prstGeom prst="line">
            <a:avLst/>
          </a:prstGeom>
          <a:ln w="57150">
            <a:solidFill>
              <a:srgbClr val="7030A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869848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id="{503A0289-F384-4A4F-80BC-806101E1D302}"/>
              </a:ext>
            </a:extLst>
          </p:cNvPr>
          <p:cNvGraphicFramePr>
            <a:graphicFrameLocks noGrp="1"/>
          </p:cNvGraphicFramePr>
          <p:nvPr/>
        </p:nvGraphicFramePr>
        <p:xfrm>
          <a:off x="627674" y="2367280"/>
          <a:ext cx="7888651" cy="2123440"/>
        </p:xfrm>
        <a:graphic>
          <a:graphicData uri="http://schemas.openxmlformats.org/drawingml/2006/table">
            <a:tbl>
              <a:tblPr firstRow="1" bandRow="1">
                <a:tableStyleId>{2D5ABB26-0587-4C30-8999-92F81FD0307C}</a:tableStyleId>
              </a:tblPr>
              <a:tblGrid>
                <a:gridCol w="1477100">
                  <a:extLst>
                    <a:ext uri="{9D8B030D-6E8A-4147-A177-3AD203B41FA5}">
                      <a16:colId xmlns:a16="http://schemas.microsoft.com/office/drawing/2014/main" val="708919223"/>
                    </a:ext>
                  </a:extLst>
                </a:gridCol>
                <a:gridCol w="975951">
                  <a:extLst>
                    <a:ext uri="{9D8B030D-6E8A-4147-A177-3AD203B41FA5}">
                      <a16:colId xmlns:a16="http://schemas.microsoft.com/office/drawing/2014/main" val="1547508454"/>
                    </a:ext>
                  </a:extLst>
                </a:gridCol>
                <a:gridCol w="1195749">
                  <a:extLst>
                    <a:ext uri="{9D8B030D-6E8A-4147-A177-3AD203B41FA5}">
                      <a16:colId xmlns:a16="http://schemas.microsoft.com/office/drawing/2014/main" val="3924464989"/>
                    </a:ext>
                  </a:extLst>
                </a:gridCol>
                <a:gridCol w="1102951">
                  <a:extLst>
                    <a:ext uri="{9D8B030D-6E8A-4147-A177-3AD203B41FA5}">
                      <a16:colId xmlns:a16="http://schemas.microsoft.com/office/drawing/2014/main" val="2950746807"/>
                    </a:ext>
                  </a:extLst>
                </a:gridCol>
                <a:gridCol w="1295400">
                  <a:extLst>
                    <a:ext uri="{9D8B030D-6E8A-4147-A177-3AD203B41FA5}">
                      <a16:colId xmlns:a16="http://schemas.microsoft.com/office/drawing/2014/main" val="3481370136"/>
                    </a:ext>
                  </a:extLst>
                </a:gridCol>
                <a:gridCol w="838200">
                  <a:extLst>
                    <a:ext uri="{9D8B030D-6E8A-4147-A177-3AD203B41FA5}">
                      <a16:colId xmlns:a16="http://schemas.microsoft.com/office/drawing/2014/main" val="1253724907"/>
                    </a:ext>
                  </a:extLst>
                </a:gridCol>
                <a:gridCol w="1003300">
                  <a:extLst>
                    <a:ext uri="{9D8B030D-6E8A-4147-A177-3AD203B41FA5}">
                      <a16:colId xmlns:a16="http://schemas.microsoft.com/office/drawing/2014/main" val="2240307331"/>
                    </a:ext>
                  </a:extLst>
                </a:gridCol>
              </a:tblGrid>
              <a:tr h="370840">
                <a:tc>
                  <a:txBody>
                    <a:bodyPr/>
                    <a:lstStyle/>
                    <a:p>
                      <a:r>
                        <a:rPr lang="en-US" b="1">
                          <a:solidFill>
                            <a:srgbClr val="2F5597"/>
                          </a:solidFill>
                        </a:rPr>
                        <a:t>Mfr.</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DDR4 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DDR3 SODIMMs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 Chips</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Density</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Die</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tc>
                  <a:txBody>
                    <a:bodyPr/>
                    <a:lstStyle/>
                    <a:p>
                      <a:pPr algn="ctr"/>
                      <a:r>
                        <a:rPr lang="en-US" b="1">
                          <a:solidFill>
                            <a:srgbClr val="2F5597"/>
                          </a:solidFill>
                        </a:rPr>
                        <a:t>Org.</a:t>
                      </a:r>
                      <a:endParaRPr lang="en-US" b="1">
                        <a:solidFill>
                          <a:srgbClr val="2F5597"/>
                        </a:solidFill>
                        <a:latin typeface="Cambria" panose="02040503050406030204" pitchFamily="18" charset="0"/>
                      </a:endParaRPr>
                    </a:p>
                  </a:txBody>
                  <a:tcPr anchor="ctr">
                    <a:lnB w="38100" cap="flat" cmpd="sng" algn="ctr">
                      <a:solidFill>
                        <a:srgbClr val="2F5597"/>
                      </a:solidFill>
                      <a:prstDash val="solid"/>
                      <a:round/>
                      <a:headEnd type="none" w="med" len="med"/>
                      <a:tailEnd type="none" w="med" len="med"/>
                    </a:lnB>
                  </a:tcPr>
                </a:tc>
                <a:extLst>
                  <a:ext uri="{0D108BD9-81ED-4DB2-BD59-A6C34878D82A}">
                    <a16:rowId xmlns:a16="http://schemas.microsoft.com/office/drawing/2014/main" val="2630150382"/>
                  </a:ext>
                </a:extLst>
              </a:tr>
              <a:tr h="370840">
                <a:tc>
                  <a:txBody>
                    <a:bodyPr/>
                    <a:lstStyle/>
                    <a:p>
                      <a:r>
                        <a:rPr lang="en-US"/>
                        <a:t>A (Micron)</a:t>
                      </a:r>
                      <a:endParaRPr lang="en-US">
                        <a:latin typeface="Cambria" panose="02040503050406030204" pitchFamily="18" charset="0"/>
                      </a:endParaRPr>
                    </a:p>
                  </a:txBody>
                  <a:tcPr>
                    <a:lnT w="38100" cap="flat" cmpd="sng" algn="ctr">
                      <a:solidFill>
                        <a:srgbClr val="2F5597"/>
                      </a:solidFill>
                      <a:prstDash val="solid"/>
                      <a:round/>
                      <a:headEnd type="none" w="med" len="med"/>
                      <a:tailEnd type="none" w="med" len="med"/>
                    </a:lnT>
                  </a:tcPr>
                </a:tc>
                <a:tc>
                  <a:txBody>
                    <a:bodyPr/>
                    <a:lstStyle/>
                    <a:p>
                      <a:pPr algn="ctr"/>
                      <a:r>
                        <a:rPr lang="en-US"/>
                        <a:t>9</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144 (8)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8Gb (4Gb)</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B (P)</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tc>
                  <a:txBody>
                    <a:bodyPr/>
                    <a:lstStyle/>
                    <a:p>
                      <a:pPr algn="ctr"/>
                      <a:r>
                        <a:rPr lang="en-US"/>
                        <a:t>x4 (x8)</a:t>
                      </a:r>
                      <a:endParaRPr lang="en-US">
                        <a:latin typeface="Cambria" panose="02040503050406030204" pitchFamily="18" charset="0"/>
                      </a:endParaRPr>
                    </a:p>
                  </a:txBody>
                  <a:tcPr anchor="ctr">
                    <a:lnT w="38100" cap="flat" cmpd="sng" algn="ctr">
                      <a:solidFill>
                        <a:srgbClr val="2F5597"/>
                      </a:solidFill>
                      <a:prstDash val="solid"/>
                      <a:round/>
                      <a:headEnd type="none" w="med" len="med"/>
                      <a:tailEnd type="none" w="med" len="med"/>
                    </a:lnT>
                  </a:tcPr>
                </a:tc>
                <a:extLst>
                  <a:ext uri="{0D108BD9-81ED-4DB2-BD59-A6C34878D82A}">
                    <a16:rowId xmlns:a16="http://schemas.microsoft.com/office/drawing/2014/main" val="1317623116"/>
                  </a:ext>
                </a:extLst>
              </a:tr>
              <a:tr h="370840">
                <a:tc>
                  <a:txBody>
                    <a:bodyPr/>
                    <a:lstStyle/>
                    <a:p>
                      <a:r>
                        <a:rPr lang="en-US"/>
                        <a:t>B (Samsung)</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32 (8)</a:t>
                      </a:r>
                      <a:endParaRPr lang="en-US">
                        <a:latin typeface="Cambria" panose="02040503050406030204" pitchFamily="18" charset="0"/>
                      </a:endParaRPr>
                    </a:p>
                  </a:txBody>
                  <a:tcPr anchor="ctr"/>
                </a:tc>
                <a:tc>
                  <a:txBody>
                    <a:bodyPr/>
                    <a:lstStyle/>
                    <a:p>
                      <a:pPr algn="ctr"/>
                      <a:r>
                        <a:rPr lang="en-US"/>
                        <a:t>4Gb (4Gb)</a:t>
                      </a:r>
                      <a:endParaRPr lang="en-US">
                        <a:latin typeface="Cambria" panose="02040503050406030204" pitchFamily="18" charset="0"/>
                      </a:endParaRPr>
                    </a:p>
                  </a:txBody>
                  <a:tcPr anchor="ctr"/>
                </a:tc>
                <a:tc>
                  <a:txBody>
                    <a:bodyPr/>
                    <a:lstStyle/>
                    <a:p>
                      <a:pPr algn="ctr"/>
                      <a:r>
                        <a:rPr lang="en-US"/>
                        <a:t>F (Q)</a:t>
                      </a:r>
                      <a:endParaRPr lang="en-US">
                        <a:latin typeface="Cambria" panose="02040503050406030204" pitchFamily="18" charset="0"/>
                      </a:endParaRPr>
                    </a:p>
                  </a:txBody>
                  <a:tcPr anchor="ctr"/>
                </a:tc>
                <a:tc>
                  <a:txBody>
                    <a:bodyPr/>
                    <a:lstStyle/>
                    <a:p>
                      <a:pPr algn="ct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1403671142"/>
                  </a:ext>
                </a:extLst>
              </a:tr>
              <a:tr h="370840">
                <a:tc>
                  <a:txBody>
                    <a:bodyPr/>
                    <a:lstStyle/>
                    <a:p>
                      <a:r>
                        <a:rPr lang="en-US"/>
                        <a:t>C (SK Hynix)</a:t>
                      </a:r>
                      <a:endParaRPr lang="en-US">
                        <a:latin typeface="Cambria" panose="02040503050406030204" pitchFamily="18" charset="0"/>
                      </a:endParaRPr>
                    </a:p>
                  </a:txBody>
                  <a:tcPr/>
                </a:tc>
                <a:tc>
                  <a:txBody>
                    <a:bodyPr/>
                    <a:lstStyle/>
                    <a:p>
                      <a:pPr algn="ctr"/>
                      <a:r>
                        <a:rPr lang="en-US"/>
                        <a:t>5</a:t>
                      </a:r>
                      <a:endParaRPr lang="en-US">
                        <a:latin typeface="Cambria" panose="02040503050406030204" pitchFamily="18" charset="0"/>
                      </a:endParaRPr>
                    </a:p>
                  </a:txBody>
                  <a:tcPr anchor="ctr"/>
                </a:tc>
                <a:tc>
                  <a:txBody>
                    <a:bodyPr/>
                    <a:lstStyle/>
                    <a:p>
                      <a:pPr algn="ctr"/>
                      <a:r>
                        <a:rPr lang="en-US"/>
                        <a:t>1</a:t>
                      </a:r>
                      <a:endParaRPr lang="en-US">
                        <a:latin typeface="Cambria" panose="02040503050406030204" pitchFamily="18" charset="0"/>
                      </a:endParaRPr>
                    </a:p>
                  </a:txBody>
                  <a:tcPr anchor="ctr"/>
                </a:tc>
                <a:tc>
                  <a:txBody>
                    <a:bodyPr/>
                    <a:lstStyle/>
                    <a:p>
                      <a:pPr algn="ctr"/>
                      <a:r>
                        <a:rPr lang="en-US"/>
                        <a:t>40 (8)</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4Gb (4Gb)</a:t>
                      </a:r>
                      <a:endParaRPr lang="en-US">
                        <a:latin typeface="Cambria" panose="02040503050406030204" pitchFamily="18" charset="0"/>
                      </a:endParaRPr>
                    </a:p>
                  </a:txBody>
                  <a:tcPr anchor="ctr"/>
                </a:tc>
                <a:tc>
                  <a:txBody>
                    <a:bodyPr/>
                    <a:lstStyle/>
                    <a:p>
                      <a:pPr algn="ctr"/>
                      <a:r>
                        <a:rPr lang="en-US"/>
                        <a:t>B (B)</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(x8)</a:t>
                      </a:r>
                      <a:endParaRPr lang="en-US">
                        <a:latin typeface="Cambria" panose="02040503050406030204" pitchFamily="18" charset="0"/>
                      </a:endParaRPr>
                    </a:p>
                  </a:txBody>
                  <a:tcPr anchor="ctr"/>
                </a:tc>
                <a:extLst>
                  <a:ext uri="{0D108BD9-81ED-4DB2-BD59-A6C34878D82A}">
                    <a16:rowId xmlns:a16="http://schemas.microsoft.com/office/drawing/2014/main" val="327562397"/>
                  </a:ext>
                </a:extLst>
              </a:tr>
              <a:tr h="370840">
                <a:tc>
                  <a:txBody>
                    <a:bodyPr/>
                    <a:lstStyle/>
                    <a:p>
                      <a:r>
                        <a:rPr lang="en-US"/>
                        <a:t>D (</a:t>
                      </a:r>
                      <a:r>
                        <a:rPr lang="en-US" err="1"/>
                        <a:t>Nanya</a:t>
                      </a:r>
                      <a:r>
                        <a:rPr lang="en-US"/>
                        <a:t>)</a:t>
                      </a:r>
                      <a:endParaRPr lang="en-US">
                        <a:latin typeface="Cambria" panose="02040503050406030204" pitchFamily="18" charset="0"/>
                      </a:endParaRPr>
                    </a:p>
                  </a:txBody>
                  <a:tcPr/>
                </a:tc>
                <a:tc>
                  <a:txBody>
                    <a:bodyPr/>
                    <a:lstStyle/>
                    <a:p>
                      <a:pPr algn="ctr"/>
                      <a:r>
                        <a:rPr lang="en-US"/>
                        <a:t>4</a:t>
                      </a:r>
                      <a:endParaRPr lang="en-US">
                        <a:latin typeface="Cambria" panose="02040503050406030204" pitchFamily="18" charset="0"/>
                      </a:endParaRPr>
                    </a:p>
                  </a:txBody>
                  <a:tcPr anchor="ctr"/>
                </a:tc>
                <a:tc>
                  <a:txBody>
                    <a:bodyPr/>
                    <a:lstStyle/>
                    <a:p>
                      <a:pPr algn="ctr"/>
                      <a:r>
                        <a:rPr lang="en-US"/>
                        <a:t>-</a:t>
                      </a:r>
                      <a:endParaRPr lang="en-US">
                        <a:latin typeface="Cambria" panose="02040503050406030204" pitchFamily="18" charset="0"/>
                      </a:endParaRPr>
                    </a:p>
                  </a:txBody>
                  <a:tcPr anchor="ctr"/>
                </a:tc>
                <a:tc>
                  <a:txBody>
                    <a:bodyPr/>
                    <a:lstStyle/>
                    <a:p>
                      <a:pPr algn="ctr"/>
                      <a:r>
                        <a:rPr lang="en-US"/>
                        <a:t>32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8Gb (-)</a:t>
                      </a:r>
                      <a:endParaRPr lang="en-US">
                        <a:latin typeface="Cambria" panose="02040503050406030204" pitchFamily="18" charset="0"/>
                      </a:endParaRPr>
                    </a:p>
                  </a:txBody>
                  <a:tcPr anchor="ctr"/>
                </a:tc>
                <a:tc>
                  <a:txBody>
                    <a:bodyPr/>
                    <a:lstStyle/>
                    <a:p>
                      <a:pPr algn="ctr"/>
                      <a:r>
                        <a:rPr lang="en-US"/>
                        <a:t>C (-)</a:t>
                      </a:r>
                      <a:endParaRPr lang="en-US">
                        <a:latin typeface="Cambria" panose="020405030504060302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t>x8 (-)</a:t>
                      </a:r>
                      <a:endParaRPr lang="en-US">
                        <a:latin typeface="Cambria" panose="02040503050406030204" pitchFamily="18" charset="0"/>
                      </a:endParaRPr>
                    </a:p>
                  </a:txBody>
                  <a:tcPr anchor="ctr"/>
                </a:tc>
                <a:extLst>
                  <a:ext uri="{0D108BD9-81ED-4DB2-BD59-A6C34878D82A}">
                    <a16:rowId xmlns:a16="http://schemas.microsoft.com/office/drawing/2014/main" val="3909340741"/>
                  </a:ext>
                </a:extLst>
              </a:tr>
            </a:tbl>
          </a:graphicData>
        </a:graphic>
      </p:graphicFrame>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117227" y="-124462"/>
            <a:ext cx="6915118" cy="1141619"/>
          </a:xfrm>
        </p:spPr>
        <p:txBody>
          <a:bodyPr/>
          <a:lstStyle/>
          <a:p>
            <a:r>
              <a:rPr lang="en-US"/>
              <a:t>DRAM Chips Tested</a:t>
            </a:r>
          </a:p>
        </p:txBody>
      </p:sp>
      <p:pic>
        <p:nvPicPr>
          <p:cNvPr id="14" name="Picture 13" hidden="1">
            <a:extLst>
              <a:ext uri="{FF2B5EF4-FFF2-40B4-BE49-F238E27FC236}">
                <a16:creationId xmlns:a16="http://schemas.microsoft.com/office/drawing/2014/main" id="{CCBE7E2F-6E91-FF4C-801F-366630DD50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254" y="1498531"/>
            <a:ext cx="7287491" cy="1983817"/>
          </a:xfrm>
          <a:prstGeom prst="rect">
            <a:avLst/>
          </a:prstGeom>
        </p:spPr>
      </p:pic>
      <p:sp>
        <p:nvSpPr>
          <p:cNvPr id="3" name="Rectangle: Rounded Corners 2">
            <a:extLst>
              <a:ext uri="{FF2B5EF4-FFF2-40B4-BE49-F238E27FC236}">
                <a16:creationId xmlns:a16="http://schemas.microsoft.com/office/drawing/2014/main" id="{357A3700-C2A0-47A5-9948-9DB9737541DE}"/>
              </a:ext>
            </a:extLst>
          </p:cNvPr>
          <p:cNvSpPr/>
          <p:nvPr/>
        </p:nvSpPr>
        <p:spPr>
          <a:xfrm>
            <a:off x="4330559" y="2379054"/>
            <a:ext cx="1024415" cy="2210451"/>
          </a:xfrm>
          <a:prstGeom prst="roundRect">
            <a:avLst/>
          </a:prstGeom>
          <a:noFill/>
          <a:ln w="57150">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Rounded Corners 3">
            <a:extLst>
              <a:ext uri="{FF2B5EF4-FFF2-40B4-BE49-F238E27FC236}">
                <a16:creationId xmlns:a16="http://schemas.microsoft.com/office/drawing/2014/main" id="{C2D88886-14E1-4644-8543-E959612D022B}"/>
              </a:ext>
            </a:extLst>
          </p:cNvPr>
          <p:cNvSpPr/>
          <p:nvPr/>
        </p:nvSpPr>
        <p:spPr>
          <a:xfrm>
            <a:off x="577157" y="2377702"/>
            <a:ext cx="1368424" cy="2213155"/>
          </a:xfrm>
          <a:prstGeom prst="round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CA848"/>
              </a:solidFill>
              <a:effectLst/>
              <a:uLnTx/>
              <a:uFillTx/>
              <a:latin typeface="Calibri" panose="020F0502020204030204"/>
              <a:ea typeface="+mn-ea"/>
              <a:cs typeface="+mn-cs"/>
            </a:endParaRPr>
          </a:p>
        </p:txBody>
      </p:sp>
      <p:sp>
        <p:nvSpPr>
          <p:cNvPr id="5" name="Rectangle: Rounded Corners 4">
            <a:extLst>
              <a:ext uri="{FF2B5EF4-FFF2-40B4-BE49-F238E27FC236}">
                <a16:creationId xmlns:a16="http://schemas.microsoft.com/office/drawing/2014/main" id="{F81B67A6-EE76-44E6-B2C9-07F1358E1972}"/>
              </a:ext>
            </a:extLst>
          </p:cNvPr>
          <p:cNvSpPr/>
          <p:nvPr/>
        </p:nvSpPr>
        <p:spPr>
          <a:xfrm>
            <a:off x="2097800" y="2376350"/>
            <a:ext cx="2100962" cy="2213155"/>
          </a:xfrm>
          <a:prstGeom prst="roundRect">
            <a:avLst>
              <a:gd name="adj" fmla="val 7097"/>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Rounded Corners 5">
            <a:extLst>
              <a:ext uri="{FF2B5EF4-FFF2-40B4-BE49-F238E27FC236}">
                <a16:creationId xmlns:a16="http://schemas.microsoft.com/office/drawing/2014/main" id="{3568DA45-3ADB-4E99-AE3F-5A47D77724EA}"/>
              </a:ext>
            </a:extLst>
          </p:cNvPr>
          <p:cNvSpPr/>
          <p:nvPr/>
        </p:nvSpPr>
        <p:spPr>
          <a:xfrm>
            <a:off x="5456291" y="2382209"/>
            <a:ext cx="3113218" cy="2207296"/>
          </a:xfrm>
          <a:prstGeom prst="roundRect">
            <a:avLst>
              <a:gd name="adj" fmla="val 5460"/>
            </a:avLst>
          </a:prstGeom>
          <a:noFill/>
          <a:ln w="57150">
            <a:solidFill>
              <a:srgbClr val="C5591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1ED2CB9-22A2-0647-984A-03BB5D6CC903}"/>
              </a:ext>
            </a:extLst>
          </p:cNvPr>
          <p:cNvSpPr txBox="1"/>
          <p:nvPr/>
        </p:nvSpPr>
        <p:spPr>
          <a:xfrm>
            <a:off x="5403107" y="4765069"/>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mbria"/>
                <a:ea typeface="Cambria"/>
                <a:cs typeface="+mn-cs"/>
              </a:rPr>
              <a:t>272 DRAM Chips in total</a:t>
            </a:r>
          </a:p>
        </p:txBody>
      </p:sp>
      <p:cxnSp>
        <p:nvCxnSpPr>
          <p:cNvPr id="10" name="Elbow Connector 9">
            <a:extLst>
              <a:ext uri="{FF2B5EF4-FFF2-40B4-BE49-F238E27FC236}">
                <a16:creationId xmlns:a16="http://schemas.microsoft.com/office/drawing/2014/main" id="{3E310206-26DE-8B49-8772-0A3EBA4313B0}"/>
              </a:ext>
            </a:extLst>
          </p:cNvPr>
          <p:cNvCxnSpPr>
            <a:cxnSpLocks/>
            <a:stCxn id="3" idx="2"/>
            <a:endCxn id="8" idx="1"/>
          </p:cNvCxnSpPr>
          <p:nvPr/>
        </p:nvCxnSpPr>
        <p:spPr>
          <a:xfrm rot="16200000" flipH="1">
            <a:off x="4935128" y="4497144"/>
            <a:ext cx="375619" cy="560340"/>
          </a:xfrm>
          <a:prstGeom prst="bentConnector2">
            <a:avLst/>
          </a:prstGeom>
          <a:ln w="3810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D22D38F-4911-438A-A392-97E50744F882}"/>
              </a:ext>
            </a:extLst>
          </p:cNvPr>
          <p:cNvSpPr txBox="1"/>
          <p:nvPr/>
        </p:nvSpPr>
        <p:spPr>
          <a:xfrm>
            <a:off x="3315596" y="1516122"/>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472C4"/>
                </a:solidFill>
                <a:effectLst/>
                <a:uLnTx/>
                <a:uFillTx/>
                <a:latin typeface="Cambria"/>
                <a:ea typeface="Cambria"/>
                <a:cs typeface="+mn-cs"/>
              </a:rPr>
              <a:t>Two DRAM standards</a:t>
            </a:r>
            <a:endParaRPr kumimoji="0" lang="en-US" sz="1800" b="1" i="0" u="none" strike="noStrike" kern="1200" cap="none" spc="0" normalizeH="0" baseline="0" noProof="0">
              <a:ln>
                <a:noFill/>
              </a:ln>
              <a:solidFill>
                <a:srgbClr val="4472C4"/>
              </a:solidFill>
              <a:effectLst/>
              <a:uLnTx/>
              <a:uFillTx/>
              <a:latin typeface="Calibri" panose="020F0502020204030204"/>
              <a:ea typeface="+mn-ea"/>
              <a:cs typeface="Calibri"/>
            </a:endParaRPr>
          </a:p>
        </p:txBody>
      </p:sp>
      <p:cxnSp>
        <p:nvCxnSpPr>
          <p:cNvPr id="12" name="Elbow Connector 9">
            <a:extLst>
              <a:ext uri="{FF2B5EF4-FFF2-40B4-BE49-F238E27FC236}">
                <a16:creationId xmlns:a16="http://schemas.microsoft.com/office/drawing/2014/main" id="{2C0FF1C3-FD82-4101-B6B3-8F6133FD8797}"/>
              </a:ext>
            </a:extLst>
          </p:cNvPr>
          <p:cNvCxnSpPr>
            <a:cxnSpLocks/>
          </p:cNvCxnSpPr>
          <p:nvPr/>
        </p:nvCxnSpPr>
        <p:spPr>
          <a:xfrm flipH="1">
            <a:off x="3149677" y="1718484"/>
            <a:ext cx="379869" cy="661370"/>
          </a:xfrm>
          <a:prstGeom prst="bentConnector2">
            <a:avLst/>
          </a:prstGeom>
          <a:ln w="38100">
            <a:solidFill>
              <a:srgbClr val="4472C4"/>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6042F7F-D5EE-4FA3-ACC1-6B895CD822CB}"/>
              </a:ext>
            </a:extLst>
          </p:cNvPr>
          <p:cNvSpPr txBox="1"/>
          <p:nvPr/>
        </p:nvSpPr>
        <p:spPr>
          <a:xfrm>
            <a:off x="1693273" y="4788421"/>
            <a:ext cx="3113218" cy="40011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38135"/>
                </a:solidFill>
                <a:effectLst/>
                <a:uLnTx/>
                <a:uFillTx/>
                <a:latin typeface="Cambria"/>
                <a:ea typeface="Cambria"/>
                <a:cs typeface="+mn-cs"/>
              </a:rPr>
              <a:t>4 Major Manufacturers</a:t>
            </a:r>
            <a:endParaRPr kumimoji="0" lang="en-US" sz="1800" b="0" i="0" u="none" strike="noStrike" kern="1200" cap="none" spc="0" normalizeH="0" baseline="0" noProof="0">
              <a:ln>
                <a:noFill/>
              </a:ln>
              <a:solidFill>
                <a:srgbClr val="538135"/>
              </a:solidFill>
              <a:effectLst/>
              <a:uLnTx/>
              <a:uFillTx/>
              <a:latin typeface="Calibri" panose="020F0502020204030204"/>
              <a:ea typeface="+mn-ea"/>
              <a:cs typeface="Calibri"/>
            </a:endParaRPr>
          </a:p>
        </p:txBody>
      </p:sp>
      <p:cxnSp>
        <p:nvCxnSpPr>
          <p:cNvPr id="19" name="Elbow Connector 9">
            <a:extLst>
              <a:ext uri="{FF2B5EF4-FFF2-40B4-BE49-F238E27FC236}">
                <a16:creationId xmlns:a16="http://schemas.microsoft.com/office/drawing/2014/main" id="{ECE7AE2E-76D1-40CE-8A1B-DF3DE6439CC1}"/>
              </a:ext>
            </a:extLst>
          </p:cNvPr>
          <p:cNvCxnSpPr>
            <a:cxnSpLocks/>
          </p:cNvCxnSpPr>
          <p:nvPr/>
        </p:nvCxnSpPr>
        <p:spPr>
          <a:xfrm rot="16200000" flipH="1">
            <a:off x="1308254" y="4520496"/>
            <a:ext cx="375619" cy="560340"/>
          </a:xfrm>
          <a:prstGeom prst="bentConnector2">
            <a:avLst/>
          </a:prstGeom>
          <a:ln w="38100">
            <a:solidFill>
              <a:schemeClr val="accent6">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178822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Study &amp; Key Results</a:t>
            </a:r>
            <a:endParaRPr lang="en-US" b="1" dirty="0"/>
          </a:p>
        </p:txBody>
      </p:sp>
      <p:sp>
        <p:nvSpPr>
          <p:cNvPr id="3" name="Content Placeholder 2"/>
          <p:cNvSpPr>
            <a:spLocks noGrp="1"/>
          </p:cNvSpPr>
          <p:nvPr>
            <p:ph idx="1"/>
          </p:nvPr>
        </p:nvSpPr>
        <p:spPr/>
        <p:txBody>
          <a:bodyPr lIns="91440" tIns="45720" rIns="91440" bIns="45720" anchor="t">
            <a:noAutofit/>
          </a:bodyPr>
          <a:lstStyle/>
          <a:p>
            <a:pPr marL="185738" indent="-185738">
              <a:lnSpc>
                <a:spcPct val="100000"/>
              </a:lnSpc>
              <a:spcBef>
                <a:spcPts val="600"/>
              </a:spcBef>
              <a:spcAft>
                <a:spcPts val="800"/>
              </a:spcAft>
            </a:pPr>
            <a:r>
              <a:rPr lang="en-US" b="1" dirty="0">
                <a:solidFill>
                  <a:schemeClr val="accent6">
                    <a:lumMod val="75000"/>
                  </a:schemeClr>
                </a:solidFill>
              </a:rPr>
              <a:t>272 DRAM chips </a:t>
            </a:r>
            <a:r>
              <a:rPr lang="en-US" dirty="0">
                <a:solidFill>
                  <a:schemeClr val="accent6">
                    <a:lumMod val="75000"/>
                  </a:schemeClr>
                </a:solidFill>
              </a:rPr>
              <a:t>from </a:t>
            </a:r>
            <a:r>
              <a:rPr lang="en-US" b="1" dirty="0">
                <a:solidFill>
                  <a:schemeClr val="accent6">
                    <a:lumMod val="75000"/>
                  </a:schemeClr>
                </a:solidFill>
              </a:rPr>
              <a:t>four major manufacturers</a:t>
            </a:r>
            <a:endParaRPr lang="en-US" b="1" u="sng" dirty="0">
              <a:solidFill>
                <a:srgbClr val="7030A0"/>
              </a:solidFill>
            </a:endParaRPr>
          </a:p>
          <a:p>
            <a:pPr marL="185738" indent="-185738">
              <a:lnSpc>
                <a:spcPct val="100000"/>
              </a:lnSpc>
              <a:spcBef>
                <a:spcPts val="600"/>
              </a:spcBef>
            </a:pPr>
            <a:endParaRPr lang="en-US" b="1" u="sng" dirty="0">
              <a:solidFill>
                <a:srgbClr val="7030A0"/>
              </a:solidFill>
            </a:endParaRPr>
          </a:p>
          <a:p>
            <a:pPr marL="185738" indent="-185738">
              <a:lnSpc>
                <a:spcPct val="100000"/>
              </a:lnSpc>
              <a:spcBef>
                <a:spcPts val="600"/>
              </a:spcBef>
            </a:pPr>
            <a:r>
              <a:rPr lang="en-US" b="1" dirty="0">
                <a:solidFill>
                  <a:srgbClr val="7030A0"/>
                </a:solidFill>
              </a:rPr>
              <a:t>6 major takeaways </a:t>
            </a:r>
            <a:r>
              <a:rPr lang="en-US" dirty="0">
                <a:solidFill>
                  <a:srgbClr val="7030A0"/>
                </a:solidFill>
              </a:rPr>
              <a:t>from </a:t>
            </a:r>
            <a:r>
              <a:rPr lang="en-US" b="1" dirty="0">
                <a:solidFill>
                  <a:srgbClr val="7030A0"/>
                </a:solidFill>
              </a:rPr>
              <a:t>16 novel observations</a:t>
            </a:r>
          </a:p>
          <a:p>
            <a:pPr marL="185738" indent="-185738">
              <a:lnSpc>
                <a:spcPct val="100000"/>
              </a:lnSpc>
              <a:spcBef>
                <a:spcPts val="600"/>
              </a:spcBef>
            </a:pPr>
            <a:endParaRPr lang="en-US" b="1" dirty="0">
              <a:solidFill>
                <a:srgbClr val="7030A0"/>
              </a:solidFill>
            </a:endParaRPr>
          </a:p>
          <a:p>
            <a:pPr marL="185738" indent="-185738">
              <a:lnSpc>
                <a:spcPct val="100000"/>
              </a:lnSpc>
              <a:spcBef>
                <a:spcPts val="600"/>
              </a:spcBef>
            </a:pPr>
            <a:r>
              <a:rPr lang="en-US" dirty="0">
                <a:solidFill>
                  <a:srgbClr val="0000FF"/>
                </a:solidFill>
              </a:rPr>
              <a:t>A RowHammer bit flip is </a:t>
            </a:r>
            <a:r>
              <a:rPr lang="en-US" b="1" dirty="0">
                <a:solidFill>
                  <a:srgbClr val="0000FF"/>
                </a:solidFill>
              </a:rPr>
              <a:t>more likely to occur </a:t>
            </a:r>
            <a:endParaRPr lang="en-US" dirty="0">
              <a:solidFill>
                <a:srgbClr val="0000FF"/>
              </a:solidFill>
            </a:endParaRPr>
          </a:p>
          <a:p>
            <a:pPr marL="446088" lvl="1" indent="-260350">
              <a:lnSpc>
                <a:spcPct val="100000"/>
              </a:lnSpc>
              <a:spcBef>
                <a:spcPts val="0"/>
              </a:spcBef>
              <a:buFont typeface="+mj-lt"/>
              <a:buAutoNum type="arabicParenR"/>
            </a:pPr>
            <a:r>
              <a:rPr lang="en-US" sz="2400" dirty="0">
                <a:solidFill>
                  <a:srgbClr val="FF0000"/>
                </a:solidFill>
              </a:rPr>
              <a:t> in </a:t>
            </a:r>
            <a:r>
              <a:rPr lang="en-US" sz="2400" b="1" dirty="0">
                <a:solidFill>
                  <a:srgbClr val="FF0000"/>
                </a:solidFill>
              </a:rPr>
              <a:t>a bounded range of temperature</a:t>
            </a:r>
          </a:p>
          <a:p>
            <a:pPr marL="446088" lvl="1" indent="-260350">
              <a:lnSpc>
                <a:spcPct val="100000"/>
              </a:lnSpc>
              <a:spcBef>
                <a:spcPts val="0"/>
              </a:spcBef>
              <a:buFont typeface="+mj-lt"/>
              <a:buAutoNum type="arabicParenR"/>
            </a:pPr>
            <a:r>
              <a:rPr lang="en-US" sz="2400" dirty="0">
                <a:solidFill>
                  <a:srgbClr val="FF0000"/>
                </a:solidFill>
              </a:rPr>
              <a:t> if the aggressor row is </a:t>
            </a:r>
            <a:r>
              <a:rPr lang="en-US" sz="2400" b="1" dirty="0">
                <a:solidFill>
                  <a:srgbClr val="FF0000"/>
                </a:solidFill>
              </a:rPr>
              <a:t>active for</a:t>
            </a:r>
            <a:r>
              <a:rPr lang="en-US" sz="2400" dirty="0">
                <a:solidFill>
                  <a:srgbClr val="FF0000"/>
                </a:solidFill>
              </a:rPr>
              <a:t> </a:t>
            </a:r>
            <a:r>
              <a:rPr lang="en-US" sz="2400" b="1" dirty="0">
                <a:solidFill>
                  <a:srgbClr val="FF0000"/>
                </a:solidFill>
              </a:rPr>
              <a:t>longer time </a:t>
            </a:r>
          </a:p>
          <a:p>
            <a:pPr marL="446088" lvl="1" indent="-260350">
              <a:lnSpc>
                <a:spcPct val="100000"/>
              </a:lnSpc>
              <a:spcBef>
                <a:spcPts val="0"/>
              </a:spcBef>
              <a:spcAft>
                <a:spcPts val="800"/>
              </a:spcAft>
              <a:buFont typeface="+mj-lt"/>
              <a:buAutoNum type="arabicParenR"/>
            </a:pPr>
            <a:r>
              <a:rPr lang="en-US" sz="2400" dirty="0">
                <a:solidFill>
                  <a:srgbClr val="FF0000"/>
                </a:solidFill>
              </a:rPr>
              <a:t> in </a:t>
            </a:r>
            <a:r>
              <a:rPr lang="en-US" sz="2400" b="1" dirty="0">
                <a:solidFill>
                  <a:srgbClr val="FF0000"/>
                </a:solidFill>
              </a:rPr>
              <a:t>certain physical regions </a:t>
            </a:r>
            <a:r>
              <a:rPr lang="en-US" sz="2400" dirty="0">
                <a:solidFill>
                  <a:srgbClr val="FF0000"/>
                </a:solidFill>
              </a:rPr>
              <a:t>of the DRAM module under attack</a:t>
            </a:r>
          </a:p>
          <a:p>
            <a:pPr marL="0" indent="0">
              <a:lnSpc>
                <a:spcPct val="100000"/>
              </a:lnSpc>
              <a:spcBef>
                <a:spcPts val="600"/>
              </a:spcBef>
              <a:buNone/>
            </a:pPr>
            <a:endParaRPr lang="en-US" b="1" u="sng" dirty="0">
              <a:solidFill>
                <a:srgbClr val="C00000"/>
              </a:solidFill>
            </a:endParaRPr>
          </a:p>
          <a:p>
            <a:pPr marL="185738" indent="-185738">
              <a:lnSpc>
                <a:spcPct val="100000"/>
              </a:lnSpc>
              <a:spcBef>
                <a:spcPts val="600"/>
              </a:spcBef>
            </a:pPr>
            <a:r>
              <a:rPr lang="en-US" dirty="0">
                <a:solidFill>
                  <a:srgbClr val="C00000"/>
                </a:solidFill>
              </a:rPr>
              <a:t>Our novel observations can inspire and aid future work</a:t>
            </a:r>
          </a:p>
          <a:p>
            <a:pPr marL="446088" lvl="1" indent="-179388">
              <a:lnSpc>
                <a:spcPct val="100000"/>
              </a:lnSpc>
              <a:spcBef>
                <a:spcPts val="0"/>
              </a:spcBef>
            </a:pPr>
            <a:r>
              <a:rPr lang="en-US" sz="2400" dirty="0">
                <a:solidFill>
                  <a:srgbClr val="C00000"/>
                </a:solidFill>
              </a:rPr>
              <a:t>Craft </a:t>
            </a:r>
            <a:r>
              <a:rPr lang="en-US" sz="2400" b="1" dirty="0">
                <a:solidFill>
                  <a:srgbClr val="C00000"/>
                </a:solidFill>
              </a:rPr>
              <a:t>more effective attacks</a:t>
            </a:r>
          </a:p>
          <a:p>
            <a:pPr marL="446088" lvl="1" indent="-179388">
              <a:lnSpc>
                <a:spcPct val="100000"/>
              </a:lnSpc>
              <a:spcBef>
                <a:spcPts val="0"/>
              </a:spcBef>
              <a:spcAft>
                <a:spcPts val="500"/>
              </a:spcAft>
            </a:pPr>
            <a:r>
              <a:rPr lang="en-US" sz="2400" dirty="0">
                <a:solidFill>
                  <a:srgbClr val="C00000"/>
                </a:solidFill>
              </a:rPr>
              <a:t>Design </a:t>
            </a:r>
            <a:r>
              <a:rPr lang="en-US" sz="2400" b="1" dirty="0">
                <a:solidFill>
                  <a:srgbClr val="C00000"/>
                </a:solidFill>
              </a:rPr>
              <a:t>more effective and efficient defenses</a:t>
            </a:r>
            <a:endParaRPr lang="en-US" sz="2400" dirty="0">
              <a:solidFill>
                <a:srgbClr val="C00000"/>
              </a:solidFill>
            </a:endParaRPr>
          </a:p>
        </p:txBody>
      </p:sp>
    </p:spTree>
    <p:extLst>
      <p:ext uri="{BB962C8B-B14F-4D97-AF65-F5344CB8AC3E}">
        <p14:creationId xmlns:p14="http://schemas.microsoft.com/office/powerpoint/2010/main" val="315258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Tn>
                        </p:par>
                      </p:childTnLst>
                    </p:cTn>
                  </p:par>
                  <p:par>
                    <p:cTn id="5" fill="hold">
                      <p:stCondLst>
                        <p:cond delay="indefinite"/>
                      </p:stCondLst>
                      <p:childTnLst>
                        <p:par>
                          <p:cTn id="6" fill="hold">
                            <p:stCondLst>
                              <p:cond delay="0"/>
                            </p:stCondLst>
                          </p:cTn>
                        </p:par>
                      </p:childTnLst>
                    </p:cTn>
                  </p:par>
                  <p:par>
                    <p:cTn id="7" fill="hold">
                      <p:stCondLst>
                        <p:cond delay="indefinite"/>
                      </p:stCondLst>
                      <p:childTnLst>
                        <p:par>
                          <p:cTn id="8" fill="hold">
                            <p:stCondLst>
                              <p:cond delay="0"/>
                            </p:stCond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65DD3DB3-CC52-3C42-A1CC-D1B12E819F9B}"/>
              </a:ext>
            </a:extLst>
          </p:cNvPr>
          <p:cNvSpPr txBox="1"/>
          <p:nvPr/>
        </p:nvSpPr>
        <p:spPr>
          <a:xfrm>
            <a:off x="191469" y="4964975"/>
            <a:ext cx="8872139" cy="120032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Reduces</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the minimum activation count to induce a bit flip</a:t>
            </a:r>
            <a:r>
              <a:rPr kumimoji="0" lang="en-US" sz="24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 by 36%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Bypasses defenses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do not account for this reduction</a:t>
            </a:r>
          </a:p>
        </p:txBody>
      </p:sp>
      <p:grpSp>
        <p:nvGrpSpPr>
          <p:cNvPr id="89" name="Group 88">
            <a:extLst>
              <a:ext uri="{FF2B5EF4-FFF2-40B4-BE49-F238E27FC236}">
                <a16:creationId xmlns:a16="http://schemas.microsoft.com/office/drawing/2014/main" id="{76A40A5B-DFE2-5346-97E2-1F1707A37A03}"/>
              </a:ext>
            </a:extLst>
          </p:cNvPr>
          <p:cNvGrpSpPr/>
          <p:nvPr/>
        </p:nvGrpSpPr>
        <p:grpSpPr>
          <a:xfrm>
            <a:off x="191470" y="1463317"/>
            <a:ext cx="6948954" cy="1038595"/>
            <a:chOff x="191470" y="984656"/>
            <a:chExt cx="6948954" cy="1038595"/>
          </a:xfrm>
        </p:grpSpPr>
        <p:grpSp>
          <p:nvGrpSpPr>
            <p:cNvPr id="16" name="Group 15">
              <a:extLst>
                <a:ext uri="{FF2B5EF4-FFF2-40B4-BE49-F238E27FC236}">
                  <a16:creationId xmlns:a16="http://schemas.microsoft.com/office/drawing/2014/main" id="{1630FB44-E6A7-DF4D-8FC9-9A0F3F810B0F}"/>
                </a:ext>
              </a:extLst>
            </p:cNvPr>
            <p:cNvGrpSpPr/>
            <p:nvPr/>
          </p:nvGrpSpPr>
          <p:grpSpPr>
            <a:xfrm>
              <a:off x="294709" y="1607753"/>
              <a:ext cx="5726736" cy="369332"/>
              <a:chOff x="387458" y="1330013"/>
              <a:chExt cx="5726736" cy="369332"/>
            </a:xfrm>
          </p:grpSpPr>
          <p:cxnSp>
            <p:nvCxnSpPr>
              <p:cNvPr id="18" name="Straight Arrow Connector 17">
                <a:extLst>
                  <a:ext uri="{FF2B5EF4-FFF2-40B4-BE49-F238E27FC236}">
                    <a16:creationId xmlns:a16="http://schemas.microsoft.com/office/drawing/2014/main" id="{5ED2F32C-72B9-B14F-A1BC-33687A2EBB9A}"/>
                  </a:ext>
                </a:extLst>
              </p:cNvPr>
              <p:cNvCxnSpPr>
                <a:cxnSpLocks/>
              </p:cNvCxnSpPr>
              <p:nvPr/>
            </p:nvCxnSpPr>
            <p:spPr>
              <a:xfrm>
                <a:off x="387458" y="1514679"/>
                <a:ext cx="5037124"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F76EF23-60AA-1B4B-AD15-CCB1AC83A7D6}"/>
                  </a:ext>
                </a:extLst>
              </p:cNvPr>
              <p:cNvSpPr txBox="1"/>
              <p:nvPr/>
            </p:nvSpPr>
            <p:spPr>
              <a:xfrm>
                <a:off x="5424582" y="1330013"/>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26" name="Group 25">
              <a:extLst>
                <a:ext uri="{FF2B5EF4-FFF2-40B4-BE49-F238E27FC236}">
                  <a16:creationId xmlns:a16="http://schemas.microsoft.com/office/drawing/2014/main" id="{04E2904A-43C9-CA4F-BF8B-1F6F096C15A0}"/>
                </a:ext>
              </a:extLst>
            </p:cNvPr>
            <p:cNvGrpSpPr/>
            <p:nvPr/>
          </p:nvGrpSpPr>
          <p:grpSpPr>
            <a:xfrm>
              <a:off x="327745" y="1561586"/>
              <a:ext cx="1165592" cy="461665"/>
              <a:chOff x="420494" y="1508934"/>
              <a:chExt cx="1165592" cy="461665"/>
            </a:xfrm>
          </p:grpSpPr>
          <p:sp>
            <p:nvSpPr>
              <p:cNvPr id="27" name="Rectangle 26">
                <a:extLst>
                  <a:ext uri="{FF2B5EF4-FFF2-40B4-BE49-F238E27FC236}">
                    <a16:creationId xmlns:a16="http://schemas.microsoft.com/office/drawing/2014/main" id="{6298EAAE-3FE0-384C-AFB7-3165C359EF28}"/>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32" name="Straight Connector 31">
                <a:extLst>
                  <a:ext uri="{FF2B5EF4-FFF2-40B4-BE49-F238E27FC236}">
                    <a16:creationId xmlns:a16="http://schemas.microsoft.com/office/drawing/2014/main" id="{7AB9452D-CC82-064C-B52A-C3D888297101}"/>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7ABAFF-CEBE-544B-A382-FE117A875B7B}"/>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8867E6DB-14C0-9048-944A-67038BEE2D24}"/>
                </a:ext>
              </a:extLst>
            </p:cNvPr>
            <p:cNvGrpSpPr/>
            <p:nvPr/>
          </p:nvGrpSpPr>
          <p:grpSpPr>
            <a:xfrm>
              <a:off x="2040119" y="1561586"/>
              <a:ext cx="1168887" cy="461665"/>
              <a:chOff x="417199" y="1508934"/>
              <a:chExt cx="1168887" cy="461665"/>
            </a:xfrm>
          </p:grpSpPr>
          <p:sp>
            <p:nvSpPr>
              <p:cNvPr id="35" name="Rectangle 34">
                <a:extLst>
                  <a:ext uri="{FF2B5EF4-FFF2-40B4-BE49-F238E27FC236}">
                    <a16:creationId xmlns:a16="http://schemas.microsoft.com/office/drawing/2014/main" id="{51C64BF4-6967-244B-9F8A-DD59CFA34DE8}"/>
                  </a:ext>
                </a:extLst>
              </p:cNvPr>
              <p:cNvSpPr/>
              <p:nvPr/>
            </p:nvSpPr>
            <p:spPr>
              <a:xfrm>
                <a:off x="417199" y="1508934"/>
                <a:ext cx="1148289"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40" name="Straight Connector 39">
                <a:extLst>
                  <a:ext uri="{FF2B5EF4-FFF2-40B4-BE49-F238E27FC236}">
                    <a16:creationId xmlns:a16="http://schemas.microsoft.com/office/drawing/2014/main" id="{F50AE6EC-FB98-A34A-BBCD-2FF495A1E3F2}"/>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5F790FF-D365-AF49-85BC-E2BDC1D060D8}"/>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C2B2586B-20C0-CF4C-B14B-EA5024A261A5}"/>
                </a:ext>
              </a:extLst>
            </p:cNvPr>
            <p:cNvGrpSpPr/>
            <p:nvPr/>
          </p:nvGrpSpPr>
          <p:grpSpPr>
            <a:xfrm>
              <a:off x="3764595" y="1561586"/>
              <a:ext cx="1165592" cy="461665"/>
              <a:chOff x="420494" y="1508934"/>
              <a:chExt cx="1165592" cy="461665"/>
            </a:xfrm>
          </p:grpSpPr>
          <p:sp>
            <p:nvSpPr>
              <p:cNvPr id="43" name="Rectangle 42">
                <a:extLst>
                  <a:ext uri="{FF2B5EF4-FFF2-40B4-BE49-F238E27FC236}">
                    <a16:creationId xmlns:a16="http://schemas.microsoft.com/office/drawing/2014/main" id="{82548832-DA9D-204E-AF75-C0769EFE2680}"/>
                  </a:ext>
                </a:extLst>
              </p:cNvPr>
              <p:cNvSpPr/>
              <p:nvPr/>
            </p:nvSpPr>
            <p:spPr>
              <a:xfrm>
                <a:off x="453532" y="1508934"/>
                <a:ext cx="1111956" cy="461665"/>
              </a:xfrm>
              <a:prstGeom prst="rect">
                <a:avLst/>
              </a:prstGeom>
              <a:solidFill>
                <a:srgbClr val="FFF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48" name="Straight Connector 47">
                <a:extLst>
                  <a:ext uri="{FF2B5EF4-FFF2-40B4-BE49-F238E27FC236}">
                    <a16:creationId xmlns:a16="http://schemas.microsoft.com/office/drawing/2014/main" id="{4819845B-F97E-B649-BB71-AC8D1F48C2BA}"/>
                  </a:ext>
                </a:extLst>
              </p:cNvPr>
              <p:cNvCxnSpPr/>
              <p:nvPr/>
            </p:nvCxnSpPr>
            <p:spPr>
              <a:xfrm>
                <a:off x="1586086"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158FC14-BF96-F547-A780-7EA93E3C3646}"/>
                  </a:ext>
                </a:extLst>
              </p:cNvPr>
              <p:cNvCxnSpPr/>
              <p:nvPr/>
            </p:nvCxnSpPr>
            <p:spPr>
              <a:xfrm>
                <a:off x="420494" y="1508934"/>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902763C5-4CE0-6E4C-9F08-5330B9AD7E9A}"/>
                </a:ext>
              </a:extLst>
            </p:cNvPr>
            <p:cNvSpPr txBox="1"/>
            <p:nvPr/>
          </p:nvSpPr>
          <p:spPr>
            <a:xfrm>
              <a:off x="191470" y="984656"/>
              <a:ext cx="694895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Activating aggressor rows as frequently as possible:</a:t>
              </a:r>
            </a:p>
          </p:txBody>
        </p:sp>
      </p:grpSp>
      <p:grpSp>
        <p:nvGrpSpPr>
          <p:cNvPr id="90" name="Group 89">
            <a:extLst>
              <a:ext uri="{FF2B5EF4-FFF2-40B4-BE49-F238E27FC236}">
                <a16:creationId xmlns:a16="http://schemas.microsoft.com/office/drawing/2014/main" id="{C1AD3194-D23E-AD42-B247-EF402F8EFA1C}"/>
              </a:ext>
            </a:extLst>
          </p:cNvPr>
          <p:cNvGrpSpPr/>
          <p:nvPr/>
        </p:nvGrpSpPr>
        <p:grpSpPr>
          <a:xfrm>
            <a:off x="159226" y="3068960"/>
            <a:ext cx="6488828" cy="1079699"/>
            <a:chOff x="159226" y="2734934"/>
            <a:chExt cx="6488828" cy="1079699"/>
          </a:xfrm>
        </p:grpSpPr>
        <p:grpSp>
          <p:nvGrpSpPr>
            <p:cNvPr id="58" name="Group 57">
              <a:extLst>
                <a:ext uri="{FF2B5EF4-FFF2-40B4-BE49-F238E27FC236}">
                  <a16:creationId xmlns:a16="http://schemas.microsoft.com/office/drawing/2014/main" id="{7C596CC0-DFEB-994F-8C6A-72EE0E337746}"/>
                </a:ext>
              </a:extLst>
            </p:cNvPr>
            <p:cNvGrpSpPr/>
            <p:nvPr/>
          </p:nvGrpSpPr>
          <p:grpSpPr>
            <a:xfrm>
              <a:off x="285934" y="3397802"/>
              <a:ext cx="5707408" cy="369332"/>
              <a:chOff x="387458" y="1394646"/>
              <a:chExt cx="5707408" cy="369332"/>
            </a:xfrm>
          </p:grpSpPr>
          <p:cxnSp>
            <p:nvCxnSpPr>
              <p:cNvPr id="59" name="Straight Arrow Connector 58">
                <a:extLst>
                  <a:ext uri="{FF2B5EF4-FFF2-40B4-BE49-F238E27FC236}">
                    <a16:creationId xmlns:a16="http://schemas.microsoft.com/office/drawing/2014/main" id="{370EACF9-73AF-D546-B806-332012FBFFAC}"/>
                  </a:ext>
                </a:extLst>
              </p:cNvPr>
              <p:cNvCxnSpPr>
                <a:cxnSpLocks/>
              </p:cNvCxnSpPr>
              <p:nvPr/>
            </p:nvCxnSpPr>
            <p:spPr>
              <a:xfrm>
                <a:off x="387458" y="1579312"/>
                <a:ext cx="504589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4980911-F51E-5143-B3C1-F936B5BF09C3}"/>
                  </a:ext>
                </a:extLst>
              </p:cNvPr>
              <p:cNvSpPr txBox="1"/>
              <p:nvPr/>
            </p:nvSpPr>
            <p:spPr>
              <a:xfrm>
                <a:off x="5405254" y="1394646"/>
                <a:ext cx="689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Time</a:t>
                </a:r>
              </a:p>
            </p:txBody>
          </p:sp>
        </p:grpSp>
        <p:grpSp>
          <p:nvGrpSpPr>
            <p:cNvPr id="61" name="Group 60">
              <a:extLst>
                <a:ext uri="{FF2B5EF4-FFF2-40B4-BE49-F238E27FC236}">
                  <a16:creationId xmlns:a16="http://schemas.microsoft.com/office/drawing/2014/main" id="{8D81BDEF-43A4-5C48-8966-466719A25D55}"/>
                </a:ext>
              </a:extLst>
            </p:cNvPr>
            <p:cNvGrpSpPr/>
            <p:nvPr/>
          </p:nvGrpSpPr>
          <p:grpSpPr>
            <a:xfrm>
              <a:off x="318970" y="3351635"/>
              <a:ext cx="2151551" cy="461665"/>
              <a:chOff x="420494" y="1573567"/>
              <a:chExt cx="2151551" cy="461665"/>
            </a:xfrm>
          </p:grpSpPr>
          <p:sp>
            <p:nvSpPr>
              <p:cNvPr id="62" name="Rectangle 61">
                <a:extLst>
                  <a:ext uri="{FF2B5EF4-FFF2-40B4-BE49-F238E27FC236}">
                    <a16:creationId xmlns:a16="http://schemas.microsoft.com/office/drawing/2014/main" id="{641FA51E-E272-574A-B4CA-5FAA9475D710}"/>
                  </a:ext>
                </a:extLst>
              </p:cNvPr>
              <p:cNvSpPr/>
              <p:nvPr/>
            </p:nvSpPr>
            <p:spPr>
              <a:xfrm>
                <a:off x="453531" y="1573567"/>
                <a:ext cx="2098835"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A is active</a:t>
                </a:r>
              </a:p>
            </p:txBody>
          </p:sp>
          <p:cxnSp>
            <p:nvCxnSpPr>
              <p:cNvPr id="67" name="Straight Connector 66">
                <a:extLst>
                  <a:ext uri="{FF2B5EF4-FFF2-40B4-BE49-F238E27FC236}">
                    <a16:creationId xmlns:a16="http://schemas.microsoft.com/office/drawing/2014/main" id="{11444FEC-591E-F74C-8CC5-9DDB955E9A3D}"/>
                  </a:ext>
                </a:extLst>
              </p:cNvPr>
              <p:cNvCxnSpPr/>
              <p:nvPr/>
            </p:nvCxnSpPr>
            <p:spPr>
              <a:xfrm>
                <a:off x="2572045"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FF6383-9E54-3B40-9688-F93CCA184897}"/>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8E517D8D-372C-BA48-9BA0-2E34BDE8351B}"/>
                </a:ext>
              </a:extLst>
            </p:cNvPr>
            <p:cNvGrpSpPr/>
            <p:nvPr/>
          </p:nvGrpSpPr>
          <p:grpSpPr>
            <a:xfrm>
              <a:off x="2924249" y="3352968"/>
              <a:ext cx="2135438" cy="461665"/>
              <a:chOff x="420494" y="1573567"/>
              <a:chExt cx="2135438" cy="461665"/>
            </a:xfrm>
          </p:grpSpPr>
          <p:sp>
            <p:nvSpPr>
              <p:cNvPr id="70" name="Rectangle 69">
                <a:extLst>
                  <a:ext uri="{FF2B5EF4-FFF2-40B4-BE49-F238E27FC236}">
                    <a16:creationId xmlns:a16="http://schemas.microsoft.com/office/drawing/2014/main" id="{18B32123-9026-E647-B50C-FAA9410E1DF9}"/>
                  </a:ext>
                </a:extLst>
              </p:cNvPr>
              <p:cNvSpPr/>
              <p:nvPr/>
            </p:nvSpPr>
            <p:spPr>
              <a:xfrm>
                <a:off x="453532" y="1573567"/>
                <a:ext cx="2102400" cy="461665"/>
              </a:xfrm>
              <a:prstGeom prst="rect">
                <a:avLst/>
              </a:prstGeom>
              <a:solidFill>
                <a:srgbClr val="E5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Row B is active</a:t>
                </a:r>
              </a:p>
            </p:txBody>
          </p:sp>
          <p:cxnSp>
            <p:nvCxnSpPr>
              <p:cNvPr id="75" name="Straight Connector 74">
                <a:extLst>
                  <a:ext uri="{FF2B5EF4-FFF2-40B4-BE49-F238E27FC236}">
                    <a16:creationId xmlns:a16="http://schemas.microsoft.com/office/drawing/2014/main" id="{1823359A-7247-864B-9B93-9C07E53B11E9}"/>
                  </a:ext>
                </a:extLst>
              </p:cNvPr>
              <p:cNvCxnSpPr/>
              <p:nvPr/>
            </p:nvCxnSpPr>
            <p:spPr>
              <a:xfrm>
                <a:off x="2555932"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71F67E3-2501-6C42-BBA5-57C867ECD9B8}"/>
                  </a:ext>
                </a:extLst>
              </p:cNvPr>
              <p:cNvCxnSpPr/>
              <p:nvPr/>
            </p:nvCxnSpPr>
            <p:spPr>
              <a:xfrm>
                <a:off x="420494" y="1573567"/>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5" name="TextBox 84">
              <a:extLst>
                <a:ext uri="{FF2B5EF4-FFF2-40B4-BE49-F238E27FC236}">
                  <a16:creationId xmlns:a16="http://schemas.microsoft.com/office/drawing/2014/main" id="{5DB1C606-4074-EF4F-90CA-033DC8B3187F}"/>
                </a:ext>
              </a:extLst>
            </p:cNvPr>
            <p:cNvSpPr txBox="1"/>
            <p:nvPr/>
          </p:nvSpPr>
          <p:spPr>
            <a:xfrm>
              <a:off x="159226" y="2734934"/>
              <a:ext cx="648882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Keeping aggressor rows active for a longer time:</a:t>
              </a:r>
            </a:p>
          </p:txBody>
        </p:sp>
      </p:grpSp>
      <p:grpSp>
        <p:nvGrpSpPr>
          <p:cNvPr id="91" name="Group 90">
            <a:extLst>
              <a:ext uri="{FF2B5EF4-FFF2-40B4-BE49-F238E27FC236}">
                <a16:creationId xmlns:a16="http://schemas.microsoft.com/office/drawing/2014/main" id="{4C519D36-01A9-9C47-AD6E-7CF13462661C}"/>
              </a:ext>
            </a:extLst>
          </p:cNvPr>
          <p:cNvGrpSpPr/>
          <p:nvPr/>
        </p:nvGrpSpPr>
        <p:grpSpPr>
          <a:xfrm>
            <a:off x="6397985" y="3611319"/>
            <a:ext cx="2072495" cy="753785"/>
            <a:chOff x="6403658" y="1497096"/>
            <a:chExt cx="1786343" cy="753785"/>
          </a:xfrm>
        </p:grpSpPr>
        <p:cxnSp>
          <p:nvCxnSpPr>
            <p:cNvPr id="7" name="Straight Arrow Connector 6">
              <a:extLst>
                <a:ext uri="{FF2B5EF4-FFF2-40B4-BE49-F238E27FC236}">
                  <a16:creationId xmlns:a16="http://schemas.microsoft.com/office/drawing/2014/main" id="{EFA5EFD4-E488-3D40-93BF-CAF376DF792D}"/>
                </a:ext>
              </a:extLst>
            </p:cNvPr>
            <p:cNvCxnSpPr>
              <a:cxnSpLocks/>
            </p:cNvCxnSpPr>
            <p:nvPr/>
          </p:nvCxnSpPr>
          <p:spPr>
            <a:xfrm>
              <a:off x="6403658" y="1541281"/>
              <a:ext cx="0" cy="70960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C18EE87-74EE-A348-B2E3-24CA5DC7792B}"/>
                </a:ext>
              </a:extLst>
            </p:cNvPr>
            <p:cNvSpPr txBox="1"/>
            <p:nvPr/>
          </p:nvSpPr>
          <p:spPr>
            <a:xfrm>
              <a:off x="6512649" y="1497096"/>
              <a:ext cx="167735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36% reduction </a:t>
              </a:r>
              <a:b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b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 </a:t>
              </a:r>
              <a:r>
                <a:rPr kumimoji="0" lang="en-US" sz="2000" b="1"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dirty="0">
                <a:ln>
                  <a:noFill/>
                </a:ln>
                <a:solidFill>
                  <a:srgbClr val="C00000"/>
                </a:solidFill>
                <a:effectLst/>
                <a:uLnTx/>
                <a:uFillTx/>
                <a:latin typeface="Cambria" panose="02040503050406030204" pitchFamily="18" charset="0"/>
                <a:ea typeface="+mn-ea"/>
                <a:cs typeface="+mn-cs"/>
              </a:endParaRPr>
            </a:p>
          </p:txBody>
        </p:sp>
      </p:grpSp>
      <p:sp>
        <p:nvSpPr>
          <p:cNvPr id="50" name="Title 1">
            <a:extLst>
              <a:ext uri="{FF2B5EF4-FFF2-40B4-BE49-F238E27FC236}">
                <a16:creationId xmlns:a16="http://schemas.microsoft.com/office/drawing/2014/main" id="{0A79D61F-6296-D64C-A607-CA5D2F134D3A}"/>
              </a:ext>
            </a:extLst>
          </p:cNvPr>
          <p:cNvSpPr txBox="1">
            <a:spLocks/>
          </p:cNvSpPr>
          <p:nvPr/>
        </p:nvSpPr>
        <p:spPr>
          <a:xfrm>
            <a:off x="78349" y="222421"/>
            <a:ext cx="8798061" cy="770467"/>
          </a:xfrm>
          <a:prstGeom prst="rect">
            <a:avLst/>
          </a:prstGeom>
        </p:spPr>
        <p:txBody>
          <a:bodyPr lIns="91440" tIns="45720" rIns="91440" bIns="45720" anchor="ctr"/>
          <a:lstStyle>
            <a:lvl1pPr algn="l" defTabSz="914400" rtl="0" eaLnBrk="1" latinLnBrk="0" hangingPunct="1">
              <a:lnSpc>
                <a:spcPct val="100000"/>
              </a:lnSpc>
              <a:spcBef>
                <a:spcPct val="0"/>
              </a:spcBef>
              <a:spcAft>
                <a:spcPts val="600"/>
              </a:spcAft>
              <a:buNone/>
              <a:defRPr sz="3200" b="1" kern="1200">
                <a:solidFill>
                  <a:schemeClr val="accent5">
                    <a:lumMod val="75000"/>
                  </a:schemeClr>
                </a:solidFill>
                <a:latin typeface="Cambria" panose="02040503050406030204" pitchFamily="18" charset="0"/>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t>Example Attack Improvement 3: </a:t>
            </a:r>
            <a:br>
              <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rPr>
            </a:b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j-cs"/>
              </a:rPr>
              <a:t>Bypassing Defenses with Aggressor Row Active Time</a:t>
            </a:r>
            <a:endParaRPr kumimoji="0" lang="en-US" sz="3200" b="1" i="0" u="none" strike="noStrike" kern="1200" cap="none" spc="0" normalizeH="0" baseline="0" noProof="0" dirty="0">
              <a:ln>
                <a:noFill/>
              </a:ln>
              <a:solidFill>
                <a:srgbClr val="4472C4">
                  <a:lumMod val="75000"/>
                </a:srgbClr>
              </a:solidFill>
              <a:effectLst/>
              <a:uLnTx/>
              <a:uFillTx/>
              <a:latin typeface="Cambria"/>
              <a:ea typeface="Cambria"/>
              <a:cs typeface="+mj-cs"/>
            </a:endParaRPr>
          </a:p>
        </p:txBody>
      </p:sp>
    </p:spTree>
    <p:extLst>
      <p:ext uri="{BB962C8B-B14F-4D97-AF65-F5344CB8AC3E}">
        <p14:creationId xmlns:p14="http://schemas.microsoft.com/office/powerpoint/2010/main" val="162339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a:xfrm>
            <a:off x="75991" y="50573"/>
            <a:ext cx="9068009" cy="1152153"/>
          </a:xfrm>
        </p:spPr>
        <p:txBody>
          <a:bodyPr/>
          <a:lstStyle/>
          <a:p>
            <a:r>
              <a:rPr lang="en-US"/>
              <a:t>Key Takeaways </a:t>
            </a:r>
            <a:br>
              <a:rPr lang="en-US"/>
            </a:br>
            <a:r>
              <a:rPr lang="en-US"/>
              <a:t>from Spatial Variation Analysis</a:t>
            </a:r>
          </a:p>
        </p:txBody>
      </p:sp>
      <p:sp>
        <p:nvSpPr>
          <p:cNvPr id="10" name="Rectangle 9">
            <a:extLst>
              <a:ext uri="{FF2B5EF4-FFF2-40B4-BE49-F238E27FC236}">
                <a16:creationId xmlns:a16="http://schemas.microsoft.com/office/drawing/2014/main" id="{9C261FD6-46E6-BA49-9931-66C3BDBB908E}"/>
              </a:ext>
            </a:extLst>
          </p:cNvPr>
          <p:cNvSpPr/>
          <p:nvPr/>
        </p:nvSpPr>
        <p:spPr>
          <a:xfrm>
            <a:off x="2212974"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71CFF49-49F4-0C45-8790-53E289E2A035}"/>
              </a:ext>
            </a:extLst>
          </p:cNvPr>
          <p:cNvSpPr/>
          <p:nvPr/>
        </p:nvSpPr>
        <p:spPr>
          <a:xfrm>
            <a:off x="3938447"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A29FB19-1065-0148-8C3D-85F4D78E4CBD}"/>
              </a:ext>
            </a:extLst>
          </p:cNvPr>
          <p:cNvSpPr/>
          <p:nvPr/>
        </p:nvSpPr>
        <p:spPr>
          <a:xfrm>
            <a:off x="5663920" y="2205840"/>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6D7D5C25-48C6-4340-9BFE-5B608FA90E31}"/>
              </a:ext>
            </a:extLst>
          </p:cNvPr>
          <p:cNvSpPr/>
          <p:nvPr/>
        </p:nvSpPr>
        <p:spPr>
          <a:xfrm>
            <a:off x="7389393" y="2205839"/>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02284A1-4FEA-494F-939B-C59FB71BDE13}"/>
              </a:ext>
            </a:extLst>
          </p:cNvPr>
          <p:cNvSpPr/>
          <p:nvPr/>
        </p:nvSpPr>
        <p:spPr>
          <a:xfrm>
            <a:off x="3938447"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706309A-9757-2A43-8E54-3B75863429DA}"/>
              </a:ext>
            </a:extLst>
          </p:cNvPr>
          <p:cNvSpPr/>
          <p:nvPr/>
        </p:nvSpPr>
        <p:spPr>
          <a:xfrm>
            <a:off x="5663920" y="4402305"/>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1F9941E-6FAD-0740-8521-12FD674CB101}"/>
              </a:ext>
            </a:extLst>
          </p:cNvPr>
          <p:cNvSpPr/>
          <p:nvPr/>
        </p:nvSpPr>
        <p:spPr>
          <a:xfrm>
            <a:off x="7389393" y="4402304"/>
            <a:ext cx="1368425" cy="96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3" name="Group 22">
            <a:extLst>
              <a:ext uri="{FF2B5EF4-FFF2-40B4-BE49-F238E27FC236}">
                <a16:creationId xmlns:a16="http://schemas.microsoft.com/office/drawing/2014/main" id="{7A9A2617-5A98-4C4B-82E1-2EA62A762CD5}"/>
              </a:ext>
            </a:extLst>
          </p:cNvPr>
          <p:cNvGrpSpPr/>
          <p:nvPr/>
        </p:nvGrpSpPr>
        <p:grpSpPr>
          <a:xfrm>
            <a:off x="250535" y="1280419"/>
            <a:ext cx="8647805" cy="2194960"/>
            <a:chOff x="250535" y="1280419"/>
            <a:chExt cx="8647805" cy="2194960"/>
          </a:xfrm>
        </p:grpSpPr>
        <p:sp>
          <p:nvSpPr>
            <p:cNvPr id="24" name="Rounded Rectangle 23">
              <a:extLst>
                <a:ext uri="{FF2B5EF4-FFF2-40B4-BE49-F238E27FC236}">
                  <a16:creationId xmlns:a16="http://schemas.microsoft.com/office/drawing/2014/main" id="{8DE61AE6-23E2-A047-B12E-E2493CE98E0E}"/>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RowHammer vulnerability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significantly varies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 and columns due to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design-induced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and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manufacturing-process-induced</a:t>
              </a:r>
              <a:r>
                <a:rPr kumimoji="0" lang="en-US"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variation</a:t>
              </a:r>
            </a:p>
          </p:txBody>
        </p:sp>
        <p:sp>
          <p:nvSpPr>
            <p:cNvPr id="25" name="TextBox 24">
              <a:extLst>
                <a:ext uri="{FF2B5EF4-FFF2-40B4-BE49-F238E27FC236}">
                  <a16:creationId xmlns:a16="http://schemas.microsoft.com/office/drawing/2014/main" id="{C42D4915-DB30-6D49-95BA-E71972640024}"/>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5</a:t>
              </a:r>
            </a:p>
          </p:txBody>
        </p:sp>
      </p:grpSp>
      <p:grpSp>
        <p:nvGrpSpPr>
          <p:cNvPr id="26" name="Group 25">
            <a:extLst>
              <a:ext uri="{FF2B5EF4-FFF2-40B4-BE49-F238E27FC236}">
                <a16:creationId xmlns:a16="http://schemas.microsoft.com/office/drawing/2014/main" id="{D185F01E-2954-B145-9320-EE436AF16D7B}"/>
              </a:ext>
            </a:extLst>
          </p:cNvPr>
          <p:cNvGrpSpPr/>
          <p:nvPr/>
        </p:nvGrpSpPr>
        <p:grpSpPr>
          <a:xfrm>
            <a:off x="250535" y="3904174"/>
            <a:ext cx="8647805" cy="2194960"/>
            <a:chOff x="250535" y="1280419"/>
            <a:chExt cx="8647805" cy="2194960"/>
          </a:xfrm>
        </p:grpSpPr>
        <p:sp>
          <p:nvSpPr>
            <p:cNvPr id="27" name="Rounded Rectangle 26">
              <a:extLst>
                <a:ext uri="{FF2B5EF4-FFF2-40B4-BE49-F238E27FC236}">
                  <a16:creationId xmlns:a16="http://schemas.microsoft.com/office/drawing/2014/main" id="{5F670F42-28FF-354A-9442-4551E71C90E5}"/>
                </a:ext>
              </a:extLst>
            </p:cNvPr>
            <p:cNvSpPr/>
            <p:nvPr/>
          </p:nvSpPr>
          <p:spPr>
            <a:xfrm>
              <a:off x="250536" y="1777044"/>
              <a:ext cx="8647804" cy="1698335"/>
            </a:xfrm>
            <a:prstGeom prst="roundRect">
              <a:avLst>
                <a:gd name="adj" fmla="val 0"/>
              </a:avLst>
            </a:prstGeom>
            <a:solidFill>
              <a:srgbClr val="FFF3CC"/>
            </a:solid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distribution of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minimum activation count to observe bit flips</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r>
                <a:rPr kumimoji="0" lang="en-US" sz="2400" b="1"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400" b="1"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exhibits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a diverse set of values in a subarray</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but </a:t>
              </a:r>
              <a:r>
                <a:rPr kumimoji="0" lang="en-US" sz="24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similar values across subarrays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in the same DRAM module </a:t>
              </a:r>
            </a:p>
          </p:txBody>
        </p:sp>
        <p:sp>
          <p:nvSpPr>
            <p:cNvPr id="28" name="TextBox 27">
              <a:extLst>
                <a:ext uri="{FF2B5EF4-FFF2-40B4-BE49-F238E27FC236}">
                  <a16:creationId xmlns:a16="http://schemas.microsoft.com/office/drawing/2014/main" id="{7BE38E7E-3E1C-D340-A950-CFC4F018A9C0}"/>
                </a:ext>
              </a:extLst>
            </p:cNvPr>
            <p:cNvSpPr txBox="1"/>
            <p:nvPr/>
          </p:nvSpPr>
          <p:spPr>
            <a:xfrm>
              <a:off x="250535" y="1280419"/>
              <a:ext cx="8647804" cy="461665"/>
            </a:xfrm>
            <a:prstGeom prst="rect">
              <a:avLst/>
            </a:prstGeom>
            <a:solidFill>
              <a:srgbClr val="5B9BD5"/>
            </a:solidFill>
            <a:ln w="76200">
              <a:solidFill>
                <a:srgbClr val="5B9BD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Key Takeaway 6</a:t>
              </a:r>
            </a:p>
          </p:txBody>
        </p:sp>
      </p:grpSp>
    </p:spTree>
    <p:extLst>
      <p:ext uri="{BB962C8B-B14F-4D97-AF65-F5344CB8AC3E}">
        <p14:creationId xmlns:p14="http://schemas.microsoft.com/office/powerpoint/2010/main" val="1000499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l="3245" t="42131" r="49705" b="6270"/>
          <a:stretch/>
        </p:blipFill>
        <p:spPr>
          <a:xfrm>
            <a:off x="1923035" y="1584959"/>
            <a:ext cx="5011165" cy="2838747"/>
          </a:xfrm>
          <a:prstGeom prst="rect">
            <a:avLst/>
          </a:prstGeom>
        </p:spPr>
      </p:pic>
      <p:grpSp>
        <p:nvGrpSpPr>
          <p:cNvPr id="36" name="Group 35">
            <a:extLst>
              <a:ext uri="{FF2B5EF4-FFF2-40B4-BE49-F238E27FC236}">
                <a16:creationId xmlns:a16="http://schemas.microsoft.com/office/drawing/2014/main" id="{7091351D-5488-FE4D-B2D9-B931AC6A8082}"/>
              </a:ext>
            </a:extLst>
          </p:cNvPr>
          <p:cNvGrpSpPr/>
          <p:nvPr/>
        </p:nvGrpSpPr>
        <p:grpSpPr>
          <a:xfrm>
            <a:off x="2817601" y="2128749"/>
            <a:ext cx="3888000" cy="1439951"/>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7427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A271AB5E-A3F3-024D-9B9C-684F16F5B63E}"/>
              </a:ext>
            </a:extLst>
          </p:cNvPr>
          <p:cNvSpPr txBox="1"/>
          <p:nvPr/>
        </p:nvSpPr>
        <p:spPr>
          <a:xfrm>
            <a:off x="2163680" y="4328779"/>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Rectangle 26">
            <a:extLst>
              <a:ext uri="{FF2B5EF4-FFF2-40B4-BE49-F238E27FC236}">
                <a16:creationId xmlns:a16="http://schemas.microsoft.com/office/drawing/2014/main" id="{E836FA85-5909-214B-97BF-16DC2277A93B}"/>
              </a:ext>
            </a:extLst>
          </p:cNvPr>
          <p:cNvSpPr/>
          <p:nvPr/>
        </p:nvSpPr>
        <p:spPr>
          <a:xfrm>
            <a:off x="117226" y="806558"/>
            <a:ext cx="8748479" cy="83099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a:ea typeface="Cambria"/>
                <a:cs typeface="+mn-cs"/>
              </a:rPr>
              <a:t>The </a:t>
            </a:r>
            <a:r>
              <a:rPr kumimoji="0" lang="en-US" sz="2400" b="1" i="0" u="none" strike="noStrike" kern="1200" cap="none" spc="0" normalizeH="0" baseline="0" noProof="0">
                <a:ln>
                  <a:noFill/>
                </a:ln>
                <a:solidFill>
                  <a:prstClr val="black"/>
                </a:solidFill>
                <a:effectLst/>
                <a:uLnTx/>
                <a:uFillTx/>
                <a:latin typeface="Cambria"/>
                <a:ea typeface="Cambria"/>
                <a:cs typeface="+mn-cs"/>
              </a:rPr>
              <a:t>minimum activation count</a:t>
            </a:r>
            <a:r>
              <a:rPr kumimoji="0" lang="en-US" sz="2400" b="0" i="0" u="none" strike="noStrike" kern="1200" cap="none" spc="0" normalizeH="0" baseline="0" noProof="0">
                <a:ln>
                  <a:noFill/>
                </a:ln>
                <a:solidFill>
                  <a:prstClr val="black"/>
                </a:solidFill>
                <a:effectLst/>
                <a:uLnTx/>
                <a:uFillTx/>
                <a:latin typeface="Cambria"/>
                <a:ea typeface="Cambria"/>
                <a:cs typeface="+mn-cs"/>
              </a:rPr>
              <a:t> to observe bit flips </a:t>
            </a:r>
            <a:r>
              <a:rPr kumimoji="0" lang="en-US" sz="2400" b="1" i="0" u="none" strike="noStrike" kern="1200" cap="none" spc="0" normalizeH="0" baseline="0" noProof="0">
                <a:ln>
                  <a:noFill/>
                </a:ln>
                <a:solidFill>
                  <a:prstClr val="black"/>
                </a:solidFill>
                <a:effectLst/>
                <a:uLnTx/>
                <a:uFillTx/>
                <a:latin typeface="Cambria"/>
                <a:ea typeface="Cambria"/>
                <a:cs typeface="+mn-cs"/>
              </a:rPr>
              <a:t>(</a:t>
            </a:r>
            <a:r>
              <a:rPr kumimoji="0" lang="en-US" sz="2400" b="1" i="1" u="none" strike="noStrike" kern="1200" cap="none" spc="0" normalizeH="0" baseline="0" noProof="0" err="1">
                <a:ln>
                  <a:noFill/>
                </a:ln>
                <a:solidFill>
                  <a:prstClr val="black"/>
                </a:solidFill>
                <a:effectLst/>
                <a:uLnTx/>
                <a:uFillTx/>
                <a:latin typeface="Cambria"/>
                <a:ea typeface="Cambria"/>
                <a:cs typeface="+mn-cs"/>
              </a:rPr>
              <a:t>HC</a:t>
            </a:r>
            <a:r>
              <a:rPr kumimoji="0" lang="en-US" sz="2400" b="1" i="1" u="none" strike="noStrike" kern="1200" cap="none" spc="0" normalizeH="0" baseline="-25000" noProof="0" err="1">
                <a:ln>
                  <a:noFill/>
                </a:ln>
                <a:solidFill>
                  <a:prstClr val="black"/>
                </a:solidFill>
                <a:effectLst/>
                <a:uLnTx/>
                <a:uFillTx/>
                <a:latin typeface="Cambria"/>
                <a:ea typeface="Cambria"/>
                <a:cs typeface="+mn-cs"/>
              </a:rPr>
              <a:t>first</a:t>
            </a:r>
            <a:r>
              <a:rPr kumimoji="0" lang="en-US" sz="2400" b="1" i="0" u="none" strike="noStrike" kern="1200" cap="none" spc="0" normalizeH="0" baseline="0" noProof="0">
                <a:ln>
                  <a:noFill/>
                </a:ln>
                <a:solidFill>
                  <a:prstClr val="black"/>
                </a:solidFill>
                <a:effectLst/>
                <a:uLnTx/>
                <a:uFillTx/>
                <a:latin typeface="Cambria"/>
                <a:ea typeface="Cambria"/>
                <a:cs typeface="+mn-cs"/>
              </a:rPr>
              <a:t>) </a:t>
            </a:r>
            <a:r>
              <a:rPr kumimoji="0" lang="en-US" sz="2400" b="0" i="0" u="none" strike="noStrike" kern="1200" cap="none" spc="0" normalizeH="0" baseline="0" noProof="0">
                <a:ln>
                  <a:noFill/>
                </a:ln>
                <a:solidFill>
                  <a:prstClr val="black"/>
                </a:solidFill>
                <a:effectLst/>
                <a:uLnTx/>
                <a:uFillTx/>
                <a:latin typeface="Cambria"/>
                <a:ea typeface="Cambria"/>
                <a:cs typeface="+mn-cs"/>
              </a:rPr>
              <a:t>across </a:t>
            </a:r>
            <a:r>
              <a:rPr kumimoji="0" lang="en-US" sz="2400" b="1" i="0" u="none" strike="noStrike" kern="1200" cap="none" spc="0" normalizeH="0" baseline="0" noProof="0">
                <a:ln>
                  <a:noFill/>
                </a:ln>
                <a:solidFill>
                  <a:prstClr val="black"/>
                </a:solidFill>
                <a:effectLst/>
                <a:uLnTx/>
                <a:uFillTx/>
                <a:latin typeface="Cambria"/>
                <a:ea typeface="Cambria"/>
                <a:cs typeface="+mn-cs"/>
              </a:rPr>
              <a:t>DRAM rows:</a:t>
            </a:r>
            <a:endParaRPr kumimoji="0" lang="en-US" sz="1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18DBCC4-2E26-C84F-B5E0-A8A06688DC98}"/>
              </a:ext>
            </a:extLst>
          </p:cNvPr>
          <p:cNvSpPr txBox="1"/>
          <p:nvPr/>
        </p:nvSpPr>
        <p:spPr>
          <a:xfrm rot="16200000">
            <a:off x="-100940" y="2768119"/>
            <a:ext cx="3291147" cy="70788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11" name="Group 10">
            <a:extLst>
              <a:ext uri="{FF2B5EF4-FFF2-40B4-BE49-F238E27FC236}">
                <a16:creationId xmlns:a16="http://schemas.microsoft.com/office/drawing/2014/main" id="{493503E8-0955-3B41-922E-EB39063B34F4}"/>
              </a:ext>
            </a:extLst>
          </p:cNvPr>
          <p:cNvGrpSpPr/>
          <p:nvPr/>
        </p:nvGrpSpPr>
        <p:grpSpPr>
          <a:xfrm>
            <a:off x="0" y="4914900"/>
            <a:ext cx="9144000" cy="1206500"/>
            <a:chOff x="0" y="4914900"/>
            <a:chExt cx="9144000" cy="1206500"/>
          </a:xfrm>
          <a:solidFill>
            <a:schemeClr val="accent1">
              <a:lumMod val="20000"/>
              <a:lumOff val="80000"/>
            </a:schemeClr>
          </a:solidFill>
        </p:grpSpPr>
        <p:sp>
          <p:nvSpPr>
            <p:cNvPr id="12" name="Rectangle 11">
              <a:extLst>
                <a:ext uri="{FF2B5EF4-FFF2-40B4-BE49-F238E27FC236}">
                  <a16:creationId xmlns:a16="http://schemas.microsoft.com/office/drawing/2014/main" id="{D6D1B2E8-A7B2-C14E-8535-92652E7370CB}"/>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259F82-B458-564C-9CBA-3C1A18C46D15}"/>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2110034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a:blip r:embed="rId3">
            <a:extLst>
              <a:ext uri="{28A0092B-C50C-407E-A947-70E740481C1C}">
                <a14:useLocalDpi xmlns:a14="http://schemas.microsoft.com/office/drawing/2010/main" val="0"/>
              </a:ext>
            </a:extLst>
          </a:blip>
          <a:srcRect l="103" r="103"/>
          <a:stretch/>
        </p:blipFill>
        <p:spPr>
          <a:xfrm>
            <a:off x="1265058" y="1309345"/>
            <a:ext cx="6574972" cy="3403333"/>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967340" y="1700645"/>
            <a:ext cx="2479969" cy="734291"/>
            <a:chOff x="1967340" y="1700645"/>
            <a:chExt cx="2479969"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963881" y="3082058"/>
            <a:ext cx="2479969" cy="879875"/>
            <a:chOff x="1967340" y="1700645"/>
            <a:chExt cx="2479969"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91990" y="3116396"/>
            <a:ext cx="2486902" cy="762882"/>
            <a:chOff x="1967340" y="1542525"/>
            <a:chExt cx="2486902" cy="805172"/>
          </a:xfrm>
        </p:grpSpPr>
        <p:cxnSp>
          <p:nvCxnSpPr>
            <p:cNvPr id="42" name="Straight Connector 41">
              <a:extLst>
                <a:ext uri="{FF2B5EF4-FFF2-40B4-BE49-F238E27FC236}">
                  <a16:creationId xmlns:a16="http://schemas.microsoft.com/office/drawing/2014/main" id="{F5078ED8-FDEE-F24D-9804-2A419FDF3B77}"/>
                </a:ext>
              </a:extLst>
            </p:cNvPr>
            <p:cNvCxnSpPr/>
            <p:nvPr/>
          </p:nvCxnSpPr>
          <p:spPr>
            <a:xfrm flipH="1">
              <a:off x="1981206" y="2347697"/>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p:nvPr/>
          </p:nvCxnSpPr>
          <p:spPr>
            <a:xfrm flipH="1">
              <a:off x="1974273" y="154252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1967340" y="1542525"/>
              <a:ext cx="13866"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98923" y="1581662"/>
            <a:ext cx="2479969" cy="960642"/>
            <a:chOff x="1967340" y="1700645"/>
            <a:chExt cx="2479969"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196734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565960" y="2495396"/>
            <a:ext cx="3291147" cy="707886"/>
          </a:xfrm>
          <a:prstGeom prst="rect">
            <a:avLst/>
          </a:prstGeom>
          <a:solidFill>
            <a:schemeClr val="bg1"/>
          </a:solid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Min.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to Observe a Bit Flip (</a:t>
            </a:r>
            <a:r>
              <a:rPr kumimoji="0" lang="en-US" sz="2000" b="0" i="1" u="none" strike="noStrike" kern="1200" cap="none" spc="0" normalizeH="0" baseline="0" noProof="0" err="1">
                <a:ln>
                  <a:noFill/>
                </a:ln>
                <a:solidFill>
                  <a:prstClr val="black"/>
                </a:solidFill>
                <a:effectLst/>
                <a:uLnTx/>
                <a:uFillTx/>
                <a:latin typeface="Cambria"/>
                <a:ea typeface="Cambria"/>
                <a:cs typeface="+mn-cs"/>
              </a:rPr>
              <a:t>HC</a:t>
            </a:r>
            <a:r>
              <a:rPr kumimoji="0" lang="en-US" sz="2000" b="0" i="1" u="none" strike="noStrike" kern="1200" cap="none" spc="0" normalizeH="0" baseline="-25000" noProof="0" err="1">
                <a:ln>
                  <a:noFill/>
                </a:ln>
                <a:solidFill>
                  <a:prstClr val="black"/>
                </a:solidFill>
                <a:effectLst/>
                <a:uLnTx/>
                <a:uFillTx/>
                <a:latin typeface="Cambria"/>
                <a:ea typeface="Cambria"/>
                <a:cs typeface="+mn-cs"/>
              </a:rPr>
              <a:t>first</a:t>
            </a:r>
            <a:r>
              <a:rPr kumimoji="0" lang="en-US" sz="2000" b="0" i="0" u="none" strike="noStrike" kern="1200" cap="none" spc="0" normalizeH="0" baseline="0" noProof="0">
                <a:ln>
                  <a:noFill/>
                </a:ln>
                <a:solidFill>
                  <a:prstClr val="black"/>
                </a:solidFill>
                <a:effectLst/>
                <a:uLnTx/>
                <a:uFillTx/>
                <a:latin typeface="Cambria"/>
                <a:ea typeface="Cambria"/>
                <a:cs typeface="+mn-cs"/>
              </a:rPr>
              <a:t>)</a:t>
            </a:r>
            <a:endParaRPr kumimoji="0" lang="en-US" sz="2800" b="0" i="0" u="none" strike="noStrike" kern="1200" cap="none" spc="0" normalizeH="0" baseline="0" noProof="0">
              <a:ln>
                <a:noFill/>
              </a:ln>
              <a:solidFill>
                <a:prstClr val="black"/>
              </a:solidFill>
              <a:effectLst/>
              <a:uLnTx/>
              <a:uFillTx/>
              <a:latin typeface="Cambria"/>
              <a:ea typeface="Cambri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28" name="Group 27">
            <a:extLst>
              <a:ext uri="{FF2B5EF4-FFF2-40B4-BE49-F238E27FC236}">
                <a16:creationId xmlns:a16="http://schemas.microsoft.com/office/drawing/2014/main" id="{558A871D-B1F5-B44B-97F6-54F44D61DC14}"/>
              </a:ext>
            </a:extLst>
          </p:cNvPr>
          <p:cNvGrpSpPr/>
          <p:nvPr/>
        </p:nvGrpSpPr>
        <p:grpSpPr>
          <a:xfrm>
            <a:off x="0" y="4914900"/>
            <a:ext cx="9144000" cy="1206500"/>
            <a:chOff x="0" y="4914900"/>
            <a:chExt cx="9144000" cy="1206500"/>
          </a:xfrm>
          <a:solidFill>
            <a:schemeClr val="accent1">
              <a:lumMod val="20000"/>
              <a:lumOff val="80000"/>
            </a:schemeClr>
          </a:solidFill>
        </p:grpSpPr>
        <p:sp>
          <p:nvSpPr>
            <p:cNvPr id="29" name="Rectangle 28">
              <a:extLst>
                <a:ext uri="{FF2B5EF4-FFF2-40B4-BE49-F238E27FC236}">
                  <a16:creationId xmlns:a16="http://schemas.microsoft.com/office/drawing/2014/main" id="{299E89E1-387A-D145-8BCC-3FC24461A544}"/>
                </a:ext>
              </a:extLst>
            </p:cNvPr>
            <p:cNvSpPr/>
            <p:nvPr/>
          </p:nvSpPr>
          <p:spPr>
            <a:xfrm>
              <a:off x="0" y="4914900"/>
              <a:ext cx="9144000" cy="1206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BBDA3CC-8221-B745-BE63-6996504384EA}"/>
                </a:ext>
              </a:extLst>
            </p:cNvPr>
            <p:cNvSpPr txBox="1"/>
            <p:nvPr/>
          </p:nvSpPr>
          <p:spPr>
            <a:xfrm>
              <a:off x="117226" y="5020028"/>
              <a:ext cx="9026774" cy="954107"/>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 RowHammer vulnerability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varies </a:t>
              </a:r>
              <a:r>
                <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across DRAM rows</a:t>
              </a:r>
              <a:endParaRPr kumimoji="0" lang="en-US" sz="36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646709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0ADF-7A89-5948-B6D6-8D31BFF16268}"/>
              </a:ext>
            </a:extLst>
          </p:cNvPr>
          <p:cNvSpPr>
            <a:spLocks noGrp="1"/>
          </p:cNvSpPr>
          <p:nvPr>
            <p:ph type="title"/>
          </p:nvPr>
        </p:nvSpPr>
        <p:spPr/>
        <p:txBody>
          <a:bodyPr/>
          <a:lstStyle/>
          <a:p>
            <a:r>
              <a:rPr lang="en-US"/>
              <a:t>Spatial Variation across Rows</a:t>
            </a:r>
          </a:p>
        </p:txBody>
      </p:sp>
      <p:pic>
        <p:nvPicPr>
          <p:cNvPr id="9" name="Picture Placeholder 5">
            <a:extLst>
              <a:ext uri="{FF2B5EF4-FFF2-40B4-BE49-F238E27FC236}">
                <a16:creationId xmlns:a16="http://schemas.microsoft.com/office/drawing/2014/main" id="{6230F257-B11C-5F41-970D-BC0C404F840C}"/>
              </a:ext>
            </a:extLst>
          </p:cNvPr>
          <p:cNvPicPr>
            <a:picLocks noChangeAspect="1"/>
          </p:cNvPicPr>
          <p:nvPr/>
        </p:nvPicPr>
        <p:blipFill rotWithShape="1">
          <a:blip r:embed="rId3">
            <a:extLst>
              <a:ext uri="{28A0092B-C50C-407E-A947-70E740481C1C}">
                <a14:useLocalDpi xmlns:a14="http://schemas.microsoft.com/office/drawing/2010/main" val="0"/>
              </a:ext>
            </a:extLst>
          </a:blip>
          <a:srcRect t="-27" b="-596"/>
          <a:stretch/>
        </p:blipFill>
        <p:spPr>
          <a:xfrm>
            <a:off x="1281466" y="726521"/>
            <a:ext cx="6574972" cy="3954336"/>
          </a:xfrm>
          <a:prstGeom prst="rect">
            <a:avLst/>
          </a:prstGeom>
        </p:spPr>
      </p:pic>
      <p:grpSp>
        <p:nvGrpSpPr>
          <p:cNvPr id="7" name="Group 6">
            <a:extLst>
              <a:ext uri="{FF2B5EF4-FFF2-40B4-BE49-F238E27FC236}">
                <a16:creationId xmlns:a16="http://schemas.microsoft.com/office/drawing/2014/main" id="{BDF502D1-D592-2B4E-93D9-456EFF1EDA88}"/>
              </a:ext>
            </a:extLst>
          </p:cNvPr>
          <p:cNvGrpSpPr/>
          <p:nvPr/>
        </p:nvGrpSpPr>
        <p:grpSpPr>
          <a:xfrm>
            <a:off x="1735406" y="1125640"/>
            <a:ext cx="2695058" cy="770468"/>
            <a:chOff x="1974273" y="1700645"/>
            <a:chExt cx="2473036" cy="734291"/>
          </a:xfrm>
        </p:grpSpPr>
        <p:cxnSp>
          <p:nvCxnSpPr>
            <p:cNvPr id="4" name="Straight Connector 3">
              <a:extLst>
                <a:ext uri="{FF2B5EF4-FFF2-40B4-BE49-F238E27FC236}">
                  <a16:creationId xmlns:a16="http://schemas.microsoft.com/office/drawing/2014/main" id="{15DDC3B8-8315-F140-8BC5-A7AA7E1FDAAE}"/>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C4FB41-0B70-3C4C-B2EB-387C3504C44B}"/>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0B7BE48-0655-B541-A7D4-BDCD908B5742}"/>
                </a:ext>
              </a:extLst>
            </p:cNvPr>
            <p:cNvCxnSpPr/>
            <p:nvPr/>
          </p:nvCxnSpPr>
          <p:spPr>
            <a:xfrm>
              <a:off x="2064146"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7091351D-5488-FE4D-B2D9-B931AC6A8082}"/>
              </a:ext>
            </a:extLst>
          </p:cNvPr>
          <p:cNvGrpSpPr/>
          <p:nvPr/>
        </p:nvGrpSpPr>
        <p:grpSpPr>
          <a:xfrm>
            <a:off x="1743229" y="2718662"/>
            <a:ext cx="2687236" cy="912989"/>
            <a:chOff x="1974273" y="1700645"/>
            <a:chExt cx="2473036" cy="734291"/>
          </a:xfrm>
        </p:grpSpPr>
        <p:cxnSp>
          <p:nvCxnSpPr>
            <p:cNvPr id="37" name="Straight Connector 36">
              <a:extLst>
                <a:ext uri="{FF2B5EF4-FFF2-40B4-BE49-F238E27FC236}">
                  <a16:creationId xmlns:a16="http://schemas.microsoft.com/office/drawing/2014/main" id="{C26D88AE-5494-BA40-BF48-C829AE3C0707}"/>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D230462-325F-5B4F-B715-E1C8836C95B8}"/>
                </a:ext>
              </a:extLst>
            </p:cNvPr>
            <p:cNvCxnSpPr>
              <a:cxnSpLocks/>
            </p:cNvCxnSpPr>
            <p:nvPr/>
          </p:nvCxnSpPr>
          <p:spPr>
            <a:xfrm flipH="1">
              <a:off x="1974273" y="1700645"/>
              <a:ext cx="361137"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AE42CF7-EBA1-E547-A404-C60104E63D6C}"/>
                </a:ext>
              </a:extLst>
            </p:cNvPr>
            <p:cNvCxnSpPr/>
            <p:nvPr/>
          </p:nvCxnSpPr>
          <p:spPr>
            <a:xfrm>
              <a:off x="2057503"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4BEDE372-B964-054D-8469-FE357152DE25}"/>
              </a:ext>
            </a:extLst>
          </p:cNvPr>
          <p:cNvGrpSpPr/>
          <p:nvPr/>
        </p:nvGrpSpPr>
        <p:grpSpPr>
          <a:xfrm>
            <a:off x="5158759" y="2961198"/>
            <a:ext cx="2627781" cy="670460"/>
            <a:chOff x="1974274" y="1542525"/>
            <a:chExt cx="2627781" cy="805172"/>
          </a:xfrm>
        </p:grpSpPr>
        <p:cxnSp>
          <p:nvCxnSpPr>
            <p:cNvPr id="42" name="Straight Connector 41">
              <a:extLst>
                <a:ext uri="{FF2B5EF4-FFF2-40B4-BE49-F238E27FC236}">
                  <a16:creationId xmlns:a16="http://schemas.microsoft.com/office/drawing/2014/main" id="{F5078ED8-FDEE-F24D-9804-2A419FDF3B77}"/>
                </a:ext>
              </a:extLst>
            </p:cNvPr>
            <p:cNvCxnSpPr>
              <a:cxnSpLocks/>
            </p:cNvCxnSpPr>
            <p:nvPr/>
          </p:nvCxnSpPr>
          <p:spPr>
            <a:xfrm flipH="1">
              <a:off x="1981206" y="2347697"/>
              <a:ext cx="2620849"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A044382-63F5-E64A-AB57-0B51C126FC80}"/>
                </a:ext>
              </a:extLst>
            </p:cNvPr>
            <p:cNvCxnSpPr>
              <a:cxnSpLocks/>
            </p:cNvCxnSpPr>
            <p:nvPr/>
          </p:nvCxnSpPr>
          <p:spPr>
            <a:xfrm flipH="1">
              <a:off x="1974274" y="1542525"/>
              <a:ext cx="2627781"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61C3E5D3-FADA-604C-A250-5A45FBD69575}"/>
                </a:ext>
              </a:extLst>
            </p:cNvPr>
            <p:cNvCxnSpPr>
              <a:cxnSpLocks/>
            </p:cNvCxnSpPr>
            <p:nvPr/>
          </p:nvCxnSpPr>
          <p:spPr>
            <a:xfrm>
              <a:off x="2033322" y="1542525"/>
              <a:ext cx="0" cy="805172"/>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57F008D3-7AB1-034E-BE3D-6CA7D6DC5399}"/>
              </a:ext>
            </a:extLst>
          </p:cNvPr>
          <p:cNvGrpSpPr/>
          <p:nvPr/>
        </p:nvGrpSpPr>
        <p:grpSpPr>
          <a:xfrm>
            <a:off x="5146095" y="1326741"/>
            <a:ext cx="2762140" cy="502059"/>
            <a:chOff x="1974273" y="1700645"/>
            <a:chExt cx="2473036" cy="734291"/>
          </a:xfrm>
        </p:grpSpPr>
        <p:cxnSp>
          <p:nvCxnSpPr>
            <p:cNvPr id="46" name="Straight Connector 45">
              <a:extLst>
                <a:ext uri="{FF2B5EF4-FFF2-40B4-BE49-F238E27FC236}">
                  <a16:creationId xmlns:a16="http://schemas.microsoft.com/office/drawing/2014/main" id="{DCFECCA5-4352-624F-94E8-24C04CE8E8C9}"/>
                </a:ext>
              </a:extLst>
            </p:cNvPr>
            <p:cNvCxnSpPr/>
            <p:nvPr/>
          </p:nvCxnSpPr>
          <p:spPr>
            <a:xfrm flipH="1">
              <a:off x="1974273" y="2434936"/>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BCFBD812-0254-1C4C-B8E0-66CB20B57B0F}"/>
                </a:ext>
              </a:extLst>
            </p:cNvPr>
            <p:cNvCxnSpPr/>
            <p:nvPr/>
          </p:nvCxnSpPr>
          <p:spPr>
            <a:xfrm flipH="1">
              <a:off x="1974273" y="1700645"/>
              <a:ext cx="2473036" cy="0"/>
            </a:xfrm>
            <a:prstGeom prst="line">
              <a:avLst/>
            </a:prstGeom>
            <a:ln w="38100">
              <a:solidFill>
                <a:srgbClr val="C00000"/>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4F6DD1F6-BB0E-AB44-8677-C90CAE4ECA18}"/>
                </a:ext>
              </a:extLst>
            </p:cNvPr>
            <p:cNvCxnSpPr/>
            <p:nvPr/>
          </p:nvCxnSpPr>
          <p:spPr>
            <a:xfrm>
              <a:off x="2025820" y="1700645"/>
              <a:ext cx="0" cy="734291"/>
            </a:xfrm>
            <a:prstGeom prst="straightConnector1">
              <a:avLst/>
            </a:prstGeom>
            <a:ln w="571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62B3228B-D98A-C54B-98EA-26AC3ED12373}"/>
              </a:ext>
            </a:extLst>
          </p:cNvPr>
          <p:cNvSpPr txBox="1"/>
          <p:nvPr/>
        </p:nvSpPr>
        <p:spPr>
          <a:xfrm rot="16200000">
            <a:off x="-718051" y="2510792"/>
            <a:ext cx="3291147" cy="707886"/>
          </a:xfrm>
          <a:prstGeom prst="rect">
            <a:avLst/>
          </a:prstGeom>
          <a:solidFill>
            <a:schemeClr val="bg1"/>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Minimum Activation Count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Observe a Bit Flip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27" name="TextBox 26">
            <a:extLst>
              <a:ext uri="{FF2B5EF4-FFF2-40B4-BE49-F238E27FC236}">
                <a16:creationId xmlns:a16="http://schemas.microsoft.com/office/drawing/2014/main" id="{532C03C3-39A4-8444-9D5E-4566EE0B169C}"/>
              </a:ext>
            </a:extLst>
          </p:cNvPr>
          <p:cNvSpPr txBox="1"/>
          <p:nvPr/>
        </p:nvSpPr>
        <p:spPr>
          <a:xfrm>
            <a:off x="2290680" y="4510308"/>
            <a:ext cx="5277393" cy="40011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DRAM Rows (sorted by reducing</a:t>
            </a:r>
            <a:r>
              <a:rPr kumimoji="0" lang="en-US" sz="2000" b="0" i="1"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r>
              <a:rPr kumimoji="0" lang="en-US" sz="2000" b="0" i="1" u="none" strike="noStrike" kern="1200" cap="none" spc="0" normalizeH="0" baseline="0" noProof="0" err="1">
                <a:ln>
                  <a:noFill/>
                </a:ln>
                <a:solidFill>
                  <a:prstClr val="black"/>
                </a:solidFill>
                <a:effectLst/>
                <a:uLnTx/>
                <a:uFillTx/>
                <a:latin typeface="Cambria" panose="02040503050406030204" pitchFamily="18" charset="0"/>
                <a:ea typeface="+mn-ea"/>
                <a:cs typeface="+mn-cs"/>
              </a:rPr>
              <a:t>HC</a:t>
            </a:r>
            <a:r>
              <a:rPr kumimoji="0" lang="en-US" sz="2000" b="0" i="1" u="none" strike="noStrike" kern="1200" cap="none" spc="0" normalizeH="0" baseline="-25000" noProof="0" err="1">
                <a:ln>
                  <a:noFill/>
                </a:ln>
                <a:solidFill>
                  <a:prstClr val="black"/>
                </a:solidFill>
                <a:effectLst/>
                <a:uLnTx/>
                <a:uFillTx/>
                <a:latin typeface="Cambria" panose="02040503050406030204" pitchFamily="18" charset="0"/>
                <a:ea typeface="+mn-ea"/>
                <a:cs typeface="+mn-cs"/>
              </a:rPr>
              <a:t>first</a:t>
            </a: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31" name="Group 30">
            <a:extLst>
              <a:ext uri="{FF2B5EF4-FFF2-40B4-BE49-F238E27FC236}">
                <a16:creationId xmlns:a16="http://schemas.microsoft.com/office/drawing/2014/main" id="{FC3B93F2-D2DB-A240-A065-065BE94006F1}"/>
              </a:ext>
            </a:extLst>
          </p:cNvPr>
          <p:cNvGrpSpPr/>
          <p:nvPr/>
        </p:nvGrpSpPr>
        <p:grpSpPr>
          <a:xfrm>
            <a:off x="309151" y="5036029"/>
            <a:ext cx="8556554" cy="1249937"/>
            <a:chOff x="1643281" y="4534175"/>
            <a:chExt cx="6864225" cy="1210764"/>
          </a:xfrm>
        </p:grpSpPr>
        <p:sp>
          <p:nvSpPr>
            <p:cNvPr id="32" name="Rounded Rectangle 31">
              <a:extLst>
                <a:ext uri="{FF2B5EF4-FFF2-40B4-BE49-F238E27FC236}">
                  <a16:creationId xmlns:a16="http://schemas.microsoft.com/office/drawing/2014/main" id="{078DA025-EF14-1442-A0AD-7AFDAB6A6F85}"/>
                </a:ext>
              </a:extLst>
            </p:cNvPr>
            <p:cNvSpPr/>
            <p:nvPr/>
          </p:nvSpPr>
          <p:spPr>
            <a:xfrm>
              <a:off x="1643281" y="4534175"/>
              <a:ext cx="6864225" cy="1210764"/>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ound Same Side Corner Rectangle 32">
              <a:extLst>
                <a:ext uri="{FF2B5EF4-FFF2-40B4-BE49-F238E27FC236}">
                  <a16:creationId xmlns:a16="http://schemas.microsoft.com/office/drawing/2014/main" id="{F6FDB40A-CBE8-1841-97A4-2F3EA6599B0D}"/>
                </a:ext>
              </a:extLst>
            </p:cNvPr>
            <p:cNvSpPr/>
            <p:nvPr/>
          </p:nvSpPr>
          <p:spPr>
            <a:xfrm>
              <a:off x="1643281" y="4541448"/>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12</a:t>
              </a:r>
            </a:p>
          </p:txBody>
        </p:sp>
        <p:sp>
          <p:nvSpPr>
            <p:cNvPr id="34" name="TextBox 33">
              <a:extLst>
                <a:ext uri="{FF2B5EF4-FFF2-40B4-BE49-F238E27FC236}">
                  <a16:creationId xmlns:a16="http://schemas.microsoft.com/office/drawing/2014/main" id="{BAAD627C-5EA6-9A46-AD5E-37BA1CCC32F7}"/>
                </a:ext>
              </a:extLst>
            </p:cNvPr>
            <p:cNvSpPr txBox="1"/>
            <p:nvPr/>
          </p:nvSpPr>
          <p:spPr>
            <a:xfrm>
              <a:off x="1643281" y="4905530"/>
              <a:ext cx="6864225" cy="804953"/>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538233"/>
                  </a:solidFill>
                  <a:effectLst/>
                  <a:uLnTx/>
                  <a:uFillTx/>
                  <a:latin typeface="Cambria" panose="02040503050406030204" pitchFamily="18" charset="0"/>
                  <a:ea typeface="+mn-ea"/>
                  <a:cs typeface="+mn-cs"/>
                </a:rPr>
                <a:t>A small fraction</a:t>
              </a:r>
              <a:r>
                <a:rPr kumimoji="0" lang="en-US" sz="2400" b="0" i="0" u="none" strike="noStrike" kern="1200" cap="none" spc="0" normalizeH="0" baseline="0" noProof="0">
                  <a:ln>
                    <a:noFill/>
                  </a:ln>
                  <a:solidFill>
                    <a:srgbClr val="538233"/>
                  </a:solidFill>
                  <a:effectLst/>
                  <a:uLnTx/>
                  <a:uFillTx/>
                  <a:latin typeface="Cambria" panose="0204050305040603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a:t>
              </a:r>
              <a:r>
                <a:rPr kumimoji="0" lang="en-US" sz="24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the vast majority </a:t>
              </a: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the rows</a:t>
              </a:r>
              <a:endParaRPr kumimoji="0" lang="en-US" sz="32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25212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F878-7256-DC48-BDD7-485C7E873D6F}"/>
              </a:ext>
            </a:extLst>
          </p:cNvPr>
          <p:cNvSpPr>
            <a:spLocks noGrp="1"/>
          </p:cNvSpPr>
          <p:nvPr>
            <p:ph type="title"/>
          </p:nvPr>
        </p:nvSpPr>
        <p:spPr/>
        <p:txBody>
          <a:bodyPr/>
          <a:lstStyle/>
          <a:p>
            <a:r>
              <a:rPr lang="en-US"/>
              <a:t>Spatial Variation across Columns</a:t>
            </a:r>
          </a:p>
        </p:txBody>
      </p:sp>
      <p:pic>
        <p:nvPicPr>
          <p:cNvPr id="6" name="Picture 5">
            <a:extLst>
              <a:ext uri="{FF2B5EF4-FFF2-40B4-BE49-F238E27FC236}">
                <a16:creationId xmlns:a16="http://schemas.microsoft.com/office/drawing/2014/main" id="{FA4E1482-A28F-7D44-BAC4-CD88208DA08D}"/>
              </a:ext>
            </a:extLst>
          </p:cNvPr>
          <p:cNvPicPr>
            <a:picLocks noChangeAspect="1"/>
          </p:cNvPicPr>
          <p:nvPr/>
        </p:nvPicPr>
        <p:blipFill rotWithShape="1">
          <a:blip r:embed="rId3">
            <a:extLst>
              <a:ext uri="{28A0092B-C50C-407E-A947-70E740481C1C}">
                <a14:useLocalDpi xmlns:a14="http://schemas.microsoft.com/office/drawing/2010/main" val="0"/>
              </a:ext>
            </a:extLst>
          </a:blip>
          <a:srcRect l="4025" t="51564" r="48479" b="8225"/>
          <a:stretch/>
        </p:blipFill>
        <p:spPr>
          <a:xfrm>
            <a:off x="964572" y="1410157"/>
            <a:ext cx="6392866" cy="1870044"/>
          </a:xfrm>
          <a:prstGeom prst="rect">
            <a:avLst/>
          </a:prstGeom>
        </p:spPr>
      </p:pic>
      <p:sp>
        <p:nvSpPr>
          <p:cNvPr id="4" name="TextBox 3">
            <a:extLst>
              <a:ext uri="{FF2B5EF4-FFF2-40B4-BE49-F238E27FC236}">
                <a16:creationId xmlns:a16="http://schemas.microsoft.com/office/drawing/2014/main" id="{149D0691-463E-A244-8EF2-4FB0DAEBE394}"/>
              </a:ext>
            </a:extLst>
          </p:cNvPr>
          <p:cNvSpPr txBox="1"/>
          <p:nvPr/>
        </p:nvSpPr>
        <p:spPr>
          <a:xfrm>
            <a:off x="1261688" y="3208736"/>
            <a:ext cx="555330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Column Index</a:t>
            </a:r>
          </a:p>
        </p:txBody>
      </p:sp>
      <p:sp>
        <p:nvSpPr>
          <p:cNvPr id="11" name="TextBox 10">
            <a:extLst>
              <a:ext uri="{FF2B5EF4-FFF2-40B4-BE49-F238E27FC236}">
                <a16:creationId xmlns:a16="http://schemas.microsoft.com/office/drawing/2014/main" id="{A9941032-F3F9-2A48-BD76-4A07B772BFB1}"/>
              </a:ext>
            </a:extLst>
          </p:cNvPr>
          <p:cNvSpPr txBox="1"/>
          <p:nvPr/>
        </p:nvSpPr>
        <p:spPr>
          <a:xfrm rot="16200000">
            <a:off x="30249" y="1959762"/>
            <a:ext cx="14993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Chip ID</a:t>
            </a:r>
          </a:p>
        </p:txBody>
      </p:sp>
      <p:sp>
        <p:nvSpPr>
          <p:cNvPr id="12" name="TextBox 11">
            <a:extLst>
              <a:ext uri="{FF2B5EF4-FFF2-40B4-BE49-F238E27FC236}">
                <a16:creationId xmlns:a16="http://schemas.microsoft.com/office/drawing/2014/main" id="{FAC97D7B-1AF1-B440-BF79-03788D25188A}"/>
              </a:ext>
            </a:extLst>
          </p:cNvPr>
          <p:cNvSpPr txBox="1"/>
          <p:nvPr/>
        </p:nvSpPr>
        <p:spPr>
          <a:xfrm>
            <a:off x="7280654" y="1715957"/>
            <a:ext cx="147567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mbria"/>
                <a:ea typeface="Cambria"/>
                <a:cs typeface="+mn-cs"/>
              </a:rPr>
              <a:t>Number of Bit Flips in a Column</a:t>
            </a:r>
          </a:p>
        </p:txBody>
      </p:sp>
      <p:grpSp>
        <p:nvGrpSpPr>
          <p:cNvPr id="13" name="Group 12">
            <a:extLst>
              <a:ext uri="{FF2B5EF4-FFF2-40B4-BE49-F238E27FC236}">
                <a16:creationId xmlns:a16="http://schemas.microsoft.com/office/drawing/2014/main" id="{F404A755-82D6-664C-8456-267732B43924}"/>
              </a:ext>
            </a:extLst>
          </p:cNvPr>
          <p:cNvGrpSpPr/>
          <p:nvPr/>
        </p:nvGrpSpPr>
        <p:grpSpPr>
          <a:xfrm>
            <a:off x="293723" y="4395950"/>
            <a:ext cx="8556554" cy="1323439"/>
            <a:chOff x="1643281" y="4420664"/>
            <a:chExt cx="6864225" cy="1149839"/>
          </a:xfrm>
        </p:grpSpPr>
        <p:sp>
          <p:nvSpPr>
            <p:cNvPr id="14" name="Rounded Rectangle 13">
              <a:extLst>
                <a:ext uri="{FF2B5EF4-FFF2-40B4-BE49-F238E27FC236}">
                  <a16:creationId xmlns:a16="http://schemas.microsoft.com/office/drawing/2014/main" id="{B0C80F14-D0D3-E946-B0BB-968858F0EBBA}"/>
                </a:ext>
              </a:extLst>
            </p:cNvPr>
            <p:cNvSpPr/>
            <p:nvPr/>
          </p:nvSpPr>
          <p:spPr>
            <a:xfrm>
              <a:off x="1643281" y="4420664"/>
              <a:ext cx="6864225" cy="114983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ound Same Side Corner Rectangle 14">
              <a:extLst>
                <a:ext uri="{FF2B5EF4-FFF2-40B4-BE49-F238E27FC236}">
                  <a16:creationId xmlns:a16="http://schemas.microsoft.com/office/drawing/2014/main" id="{3907992A-5E87-604A-9283-988747F2DE29}"/>
                </a:ext>
              </a:extLst>
            </p:cNvPr>
            <p:cNvSpPr/>
            <p:nvPr/>
          </p:nvSpPr>
          <p:spPr>
            <a:xfrm>
              <a:off x="1643281" y="4420664"/>
              <a:ext cx="6864225" cy="369905"/>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OBSERVATION 13</a:t>
              </a:r>
            </a:p>
          </p:txBody>
        </p:sp>
        <p:sp>
          <p:nvSpPr>
            <p:cNvPr id="16" name="TextBox 15">
              <a:extLst>
                <a:ext uri="{FF2B5EF4-FFF2-40B4-BE49-F238E27FC236}">
                  <a16:creationId xmlns:a16="http://schemas.microsoft.com/office/drawing/2014/main" id="{B659EEB5-4017-594C-A1D8-C94D552F9D6A}"/>
                </a:ext>
              </a:extLst>
            </p:cNvPr>
            <p:cNvSpPr txBox="1"/>
            <p:nvPr/>
          </p:nvSpPr>
          <p:spPr>
            <a:xfrm>
              <a:off x="1643281" y="4819075"/>
              <a:ext cx="6864225" cy="721992"/>
            </a:xfrm>
            <a:prstGeom prst="rect">
              <a:avLst/>
            </a:prstGeom>
            <a:noFill/>
          </p:spPr>
          <p:txBody>
            <a:bodyPr wrap="square" l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Certain columns are </a:t>
              </a: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significantly more vulnerable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to RowHammer than other columns</a:t>
              </a:r>
            </a:p>
          </p:txBody>
        </p:sp>
      </p:grpSp>
      <p:grpSp>
        <p:nvGrpSpPr>
          <p:cNvPr id="5" name="Group 4">
            <a:extLst>
              <a:ext uri="{FF2B5EF4-FFF2-40B4-BE49-F238E27FC236}">
                <a16:creationId xmlns:a16="http://schemas.microsoft.com/office/drawing/2014/main" id="{0F24A650-E857-1445-8B92-55F92131741C}"/>
              </a:ext>
            </a:extLst>
          </p:cNvPr>
          <p:cNvGrpSpPr/>
          <p:nvPr/>
        </p:nvGrpSpPr>
        <p:grpSpPr>
          <a:xfrm>
            <a:off x="1294595" y="1374109"/>
            <a:ext cx="5556608" cy="1615063"/>
            <a:chOff x="1294595" y="1374109"/>
            <a:chExt cx="5556608" cy="1615063"/>
          </a:xfrm>
        </p:grpSpPr>
        <p:sp>
          <p:nvSpPr>
            <p:cNvPr id="3" name="Oval 2">
              <a:extLst>
                <a:ext uri="{FF2B5EF4-FFF2-40B4-BE49-F238E27FC236}">
                  <a16:creationId xmlns:a16="http://schemas.microsoft.com/office/drawing/2014/main" id="{32D20D24-B5A2-3F43-9070-7C0F7F11FD94}"/>
                </a:ext>
              </a:extLst>
            </p:cNvPr>
            <p:cNvSpPr/>
            <p:nvPr/>
          </p:nvSpPr>
          <p:spPr>
            <a:xfrm>
              <a:off x="5012085" y="1557571"/>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D0CCE80C-7616-E847-A224-4011AA450FAC}"/>
                </a:ext>
              </a:extLst>
            </p:cNvPr>
            <p:cNvSpPr/>
            <p:nvPr/>
          </p:nvSpPr>
          <p:spPr>
            <a:xfrm>
              <a:off x="6640940" y="1384155"/>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2512" y="73677"/>
                    <a:pt x="52840" y="5674"/>
                    <a:pt x="105132" y="0"/>
                  </a:cubicBezTo>
                  <a:cubicBezTo>
                    <a:pt x="166546" y="6877"/>
                    <a:pt x="210407" y="77934"/>
                    <a:pt x="210264" y="164323"/>
                  </a:cubicBezTo>
                  <a:cubicBezTo>
                    <a:pt x="204523" y="246415"/>
                    <a:pt x="166060" y="332110"/>
                    <a:pt x="105132" y="328646"/>
                  </a:cubicBezTo>
                  <a:cubicBezTo>
                    <a:pt x="47960" y="325331"/>
                    <a:pt x="5311" y="264977"/>
                    <a:pt x="0" y="164323"/>
                  </a:cubicBezTo>
                  <a:close/>
                </a:path>
              </a:pathLst>
            </a:custGeom>
            <a:noFill/>
            <a:ln w="57150">
              <a:solidFill>
                <a:srgbClr val="FF0000"/>
              </a:solidFill>
              <a:prstDash val="solid"/>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38D66E5-7918-AC44-814F-4114B08411F3}"/>
                </a:ext>
              </a:extLst>
            </p:cNvPr>
            <p:cNvSpPr/>
            <p:nvPr/>
          </p:nvSpPr>
          <p:spPr>
            <a:xfrm>
              <a:off x="4364234"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12F575FB-272A-3A4F-AC0D-30203B883D83}"/>
                </a:ext>
              </a:extLst>
            </p:cNvPr>
            <p:cNvSpPr/>
            <p:nvPr/>
          </p:nvSpPr>
          <p:spPr>
            <a:xfrm>
              <a:off x="3337539" y="266052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85F53B0-9867-AB41-BCDF-8D55E75007E3}"/>
                </a:ext>
              </a:extLst>
            </p:cNvPr>
            <p:cNvSpPr/>
            <p:nvPr/>
          </p:nvSpPr>
          <p:spPr>
            <a:xfrm>
              <a:off x="1314741"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99B4D11B-FE34-E240-961B-6B9028EF8717}"/>
                </a:ext>
              </a:extLst>
            </p:cNvPr>
            <p:cNvSpPr/>
            <p:nvPr/>
          </p:nvSpPr>
          <p:spPr>
            <a:xfrm>
              <a:off x="3241613"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FB5B4B56-1B20-9E49-ABF0-568BC5768CF6}"/>
                </a:ext>
              </a:extLst>
            </p:cNvPr>
            <p:cNvSpPr/>
            <p:nvPr/>
          </p:nvSpPr>
          <p:spPr>
            <a:xfrm>
              <a:off x="6134706" y="1374110"/>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920B33A0-15F2-CB46-8B58-9C38260EE907}"/>
                </a:ext>
              </a:extLst>
            </p:cNvPr>
            <p:cNvSpPr/>
            <p:nvPr/>
          </p:nvSpPr>
          <p:spPr>
            <a:xfrm>
              <a:off x="4521622" y="26605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60B2252-32B9-F145-8663-FEBC9FE5547A}"/>
                </a:ext>
              </a:extLst>
            </p:cNvPr>
            <p:cNvSpPr/>
            <p:nvPr/>
          </p:nvSpPr>
          <p:spPr>
            <a:xfrm>
              <a:off x="4066742"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B96035A-BF88-1947-82FB-FF9EBF5C1CA3}"/>
                </a:ext>
              </a:extLst>
            </p:cNvPr>
            <p:cNvSpPr/>
            <p:nvPr/>
          </p:nvSpPr>
          <p:spPr>
            <a:xfrm>
              <a:off x="3889464" y="1567326"/>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E160B3EB-C7BD-AE4A-96F8-7350BBF4F7B7}"/>
                </a:ext>
              </a:extLst>
            </p:cNvPr>
            <p:cNvSpPr/>
            <p:nvPr/>
          </p:nvSpPr>
          <p:spPr>
            <a:xfrm>
              <a:off x="4549815" y="154237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FCEA7B05-1CA8-D049-BB5C-3D470C714D6A}"/>
                </a:ext>
              </a:extLst>
            </p:cNvPr>
            <p:cNvSpPr/>
            <p:nvPr/>
          </p:nvSpPr>
          <p:spPr>
            <a:xfrm>
              <a:off x="5237128" y="1548478"/>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6D4B1229-8A18-CB47-9025-CC38D34A114E}"/>
                </a:ext>
              </a:extLst>
            </p:cNvPr>
            <p:cNvSpPr/>
            <p:nvPr/>
          </p:nvSpPr>
          <p:spPr>
            <a:xfrm>
              <a:off x="2757278" y="192866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5DBA5F7-7B02-7B41-9BFB-8B73B9987BA3}"/>
                </a:ext>
              </a:extLst>
            </p:cNvPr>
            <p:cNvSpPr/>
            <p:nvPr/>
          </p:nvSpPr>
          <p:spPr>
            <a:xfrm>
              <a:off x="1503481" y="1374109"/>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631BFC81-8512-E64C-8A89-23087B59473F}"/>
                </a:ext>
              </a:extLst>
            </p:cNvPr>
            <p:cNvSpPr/>
            <p:nvPr/>
          </p:nvSpPr>
          <p:spPr>
            <a:xfrm>
              <a:off x="2361434" y="1937757"/>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58AA03A0-6489-184C-8067-E77E89D6E03F}"/>
                </a:ext>
              </a:extLst>
            </p:cNvPr>
            <p:cNvSpPr/>
            <p:nvPr/>
          </p:nvSpPr>
          <p:spPr>
            <a:xfrm>
              <a:off x="2539707" y="137855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DF939D-4483-9645-AABF-7D9306EAA6BE}"/>
                </a:ext>
              </a:extLst>
            </p:cNvPr>
            <p:cNvSpPr/>
            <p:nvPr/>
          </p:nvSpPr>
          <p:spPr>
            <a:xfrm>
              <a:off x="5806737" y="174967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4270" y="70936"/>
                    <a:pt x="41540" y="2075"/>
                    <a:pt x="105132" y="0"/>
                  </a:cubicBezTo>
                  <a:cubicBezTo>
                    <a:pt x="167719" y="952"/>
                    <a:pt x="197161" y="73987"/>
                    <a:pt x="210264" y="164323"/>
                  </a:cubicBezTo>
                  <a:cubicBezTo>
                    <a:pt x="202432" y="262724"/>
                    <a:pt x="162297" y="333611"/>
                    <a:pt x="105132" y="328646"/>
                  </a:cubicBezTo>
                  <a:cubicBezTo>
                    <a:pt x="34422" y="321726"/>
                    <a:pt x="9932" y="259821"/>
                    <a:pt x="0" y="164323"/>
                  </a:cubicBezTo>
                  <a:close/>
                </a:path>
              </a:pathLst>
            </a:custGeom>
            <a:noFill/>
            <a:ln w="57150">
              <a:solidFill>
                <a:srgbClr val="FF0000"/>
              </a:solidFill>
              <a:prstDash val="solid"/>
              <a:extLst>
                <a:ext uri="{C807C97D-BFC1-408E-A445-0C87EB9F89A2}">
                  <ask:lineSketchStyleProps xmlns:ask="http://schemas.microsoft.com/office/drawing/2018/sketchyshapes" sd="1219033472">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C4437007-5862-0C46-9A30-92F96FCFE3A6}"/>
                </a:ext>
              </a:extLst>
            </p:cNvPr>
            <p:cNvSpPr/>
            <p:nvPr/>
          </p:nvSpPr>
          <p:spPr>
            <a:xfrm>
              <a:off x="6164986" y="1571242"/>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64E1F3A3-0DC4-A64A-8DA0-964EE0450766}"/>
                </a:ext>
              </a:extLst>
            </p:cNvPr>
            <p:cNvSpPr/>
            <p:nvPr/>
          </p:nvSpPr>
          <p:spPr>
            <a:xfrm>
              <a:off x="1294595" y="1773434"/>
              <a:ext cx="210263" cy="328645"/>
            </a:xfrm>
            <a:custGeom>
              <a:avLst/>
              <a:gdLst>
                <a:gd name="connsiteX0" fmla="*/ 0 w 210263"/>
                <a:gd name="connsiteY0" fmla="*/ 164323 h 328645"/>
                <a:gd name="connsiteX1" fmla="*/ 105132 w 210263"/>
                <a:gd name="connsiteY1" fmla="*/ 0 h 328645"/>
                <a:gd name="connsiteX2" fmla="*/ 210264 w 210263"/>
                <a:gd name="connsiteY2" fmla="*/ 164323 h 328645"/>
                <a:gd name="connsiteX3" fmla="*/ 105132 w 210263"/>
                <a:gd name="connsiteY3" fmla="*/ 328646 h 328645"/>
                <a:gd name="connsiteX4" fmla="*/ 0 w 210263"/>
                <a:gd name="connsiteY4" fmla="*/ 164323 h 3286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63" h="328645" extrusionOk="0">
                  <a:moveTo>
                    <a:pt x="0" y="164323"/>
                  </a:moveTo>
                  <a:cubicBezTo>
                    <a:pt x="1128" y="65084"/>
                    <a:pt x="48957" y="1521"/>
                    <a:pt x="105132" y="0"/>
                  </a:cubicBezTo>
                  <a:cubicBezTo>
                    <a:pt x="149010" y="-5363"/>
                    <a:pt x="213895" y="60837"/>
                    <a:pt x="210264" y="164323"/>
                  </a:cubicBezTo>
                  <a:cubicBezTo>
                    <a:pt x="214268" y="252429"/>
                    <a:pt x="159671" y="337626"/>
                    <a:pt x="105132" y="328646"/>
                  </a:cubicBezTo>
                  <a:cubicBezTo>
                    <a:pt x="44706" y="336408"/>
                    <a:pt x="3969" y="251585"/>
                    <a:pt x="0" y="164323"/>
                  </a:cubicBezTo>
                  <a:close/>
                </a:path>
              </a:pathLst>
            </a:custGeom>
            <a:noFill/>
            <a:ln w="57150">
              <a:solidFill>
                <a:srgbClr val="FF0000"/>
              </a:solidFill>
              <a:prstDash val="solid"/>
              <a:extLst>
                <a:ext uri="{C807C97D-BFC1-408E-A445-0C87EB9F89A2}">
                  <ask:lineSketchStyleProps xmlns:ask="http://schemas.microsoft.com/office/drawing/2018/sketchyshapes" sd="4266498984">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82701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44D4-AB6E-3446-9595-832C470D98C2}"/>
              </a:ext>
            </a:extLst>
          </p:cNvPr>
          <p:cNvSpPr>
            <a:spLocks noGrp="1"/>
          </p:cNvSpPr>
          <p:nvPr>
            <p:ph type="title"/>
          </p:nvPr>
        </p:nvSpPr>
        <p:spPr>
          <a:xfrm>
            <a:off x="75991" y="50573"/>
            <a:ext cx="6915118" cy="762709"/>
          </a:xfrm>
        </p:spPr>
        <p:txBody>
          <a:bodyPr/>
          <a:lstStyle/>
          <a:p>
            <a:r>
              <a:rPr lang="en-US" dirty="0"/>
              <a:t>Example Defense Improvements</a:t>
            </a:r>
          </a:p>
        </p:txBody>
      </p:sp>
      <p:sp>
        <p:nvSpPr>
          <p:cNvPr id="3" name="TextBox 2">
            <a:extLst>
              <a:ext uri="{FF2B5EF4-FFF2-40B4-BE49-F238E27FC236}">
                <a16:creationId xmlns:a16="http://schemas.microsoft.com/office/drawing/2014/main" id="{B2CF9EFC-23EE-AF47-B911-0A2529040D94}"/>
              </a:ext>
            </a:extLst>
          </p:cNvPr>
          <p:cNvSpPr txBox="1"/>
          <p:nvPr/>
        </p:nvSpPr>
        <p:spPr>
          <a:xfrm>
            <a:off x="168402" y="772555"/>
            <a:ext cx="8975598" cy="5663089"/>
          </a:xfrm>
          <a:prstGeom prst="rect">
            <a:avLst/>
          </a:prstGeom>
          <a:noFill/>
        </p:spPr>
        <p:txBody>
          <a:bodyPr wrap="square" rtlCol="0">
            <a:spAutoFit/>
          </a:bodyPr>
          <a:lstStyle/>
          <a:p>
            <a:pPr marL="179388" marR="0" lvl="0"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1: Leveraging variation across DRAM rows</a:t>
            </a: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srgbClr val="538233"/>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11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914400" marR="0" lvl="2"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8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endParaRPr>
          </a:p>
          <a:p>
            <a:pPr marL="179388" marR="0" lvl="0"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Example 2: Leveraging variation with temperature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cell experiences </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bit flips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bounded temperature range</a:t>
            </a: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row can be</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disabled</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a:t>
            </a: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vulnerable temperature range</a:t>
            </a:r>
          </a:p>
          <a:p>
            <a:pPr marL="457200" marR="0" lvl="1" indent="0" algn="l" defTabSz="914400" rtl="0" eaLnBrk="1" fontAlgn="auto" latinLnBrk="0" hangingPunct="1">
              <a:lnSpc>
                <a:spcPct val="100000"/>
              </a:lnSpc>
              <a:spcBef>
                <a:spcPts val="0"/>
              </a:spcBef>
              <a:spcAft>
                <a:spcPts val="600"/>
              </a:spcAft>
              <a:buClr>
                <a:prstClr val="black"/>
              </a:buClr>
              <a:buSzTx/>
              <a:buFontTx/>
              <a:buNone/>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36588" marR="0" lvl="1" indent="-179388" algn="l" defTabSz="914400" rtl="0" eaLnBrk="1" fontAlgn="auto" latinLnBrk="0" hangingPunct="1">
              <a:lnSpc>
                <a:spcPct val="100000"/>
              </a:lnSpc>
              <a:spcBef>
                <a:spcPts val="0"/>
              </a:spcBef>
              <a:spcAft>
                <a:spcPts val="600"/>
              </a:spcAft>
              <a:buClr>
                <a:prstClr val="black"/>
              </a:buClr>
              <a:buSzTx/>
              <a:buFont typeface="Arial" panose="020B0604020202020204" pitchFamily="34" charset="0"/>
              <a:buChar char="•"/>
              <a:tabLst/>
              <a:defRPr/>
            </a:pPr>
            <a:endPar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12" name="Group 11">
            <a:extLst>
              <a:ext uri="{FF2B5EF4-FFF2-40B4-BE49-F238E27FC236}">
                <a16:creationId xmlns:a16="http://schemas.microsoft.com/office/drawing/2014/main" id="{9558ACE4-39FE-B94D-9B68-69CBE050FDAA}"/>
              </a:ext>
            </a:extLst>
          </p:cNvPr>
          <p:cNvGrpSpPr/>
          <p:nvPr/>
        </p:nvGrpSpPr>
        <p:grpSpPr>
          <a:xfrm>
            <a:off x="828111" y="4342984"/>
            <a:ext cx="7835517" cy="764212"/>
            <a:chOff x="567298" y="3693104"/>
            <a:chExt cx="7835517" cy="764212"/>
          </a:xfrm>
        </p:grpSpPr>
        <p:cxnSp>
          <p:nvCxnSpPr>
            <p:cNvPr id="16" name="Straight Arrow Connector 15">
              <a:extLst>
                <a:ext uri="{FF2B5EF4-FFF2-40B4-BE49-F238E27FC236}">
                  <a16:creationId xmlns:a16="http://schemas.microsoft.com/office/drawing/2014/main" id="{5ECF2CCB-BA55-2949-95E0-6979C0090355}"/>
                </a:ext>
              </a:extLst>
            </p:cNvPr>
            <p:cNvCxnSpPr>
              <a:cxnSpLocks/>
            </p:cNvCxnSpPr>
            <p:nvPr/>
          </p:nvCxnSpPr>
          <p:spPr>
            <a:xfrm>
              <a:off x="646436" y="4052126"/>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A27439-DDBD-3C41-AC39-AF73A51C66FD}"/>
                </a:ext>
              </a:extLst>
            </p:cNvPr>
            <p:cNvSpPr/>
            <p:nvPr/>
          </p:nvSpPr>
          <p:spPr>
            <a:xfrm>
              <a:off x="1891136" y="3827945"/>
              <a:ext cx="4158559" cy="451351"/>
            </a:xfrm>
            <a:prstGeom prst="rect">
              <a:avLst/>
            </a:prstGeom>
            <a:solidFill>
              <a:srgbClr val="FCE5D6"/>
            </a:solidFill>
            <a:ln>
              <a:solidFill>
                <a:srgbClr val="C01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Vulnerable Temperature Range</a:t>
              </a:r>
            </a:p>
          </p:txBody>
        </p:sp>
        <p:cxnSp>
          <p:nvCxnSpPr>
            <p:cNvPr id="21" name="Straight Connector 20">
              <a:extLst>
                <a:ext uri="{FF2B5EF4-FFF2-40B4-BE49-F238E27FC236}">
                  <a16:creationId xmlns:a16="http://schemas.microsoft.com/office/drawing/2014/main" id="{086B6804-DE30-A343-B05F-5B319CBB451B}"/>
                </a:ext>
              </a:extLst>
            </p:cNvPr>
            <p:cNvCxnSpPr/>
            <p:nvPr/>
          </p:nvCxnSpPr>
          <p:spPr>
            <a:xfrm>
              <a:off x="6036350" y="383160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145D031-0666-D345-8792-FA97934134F3}"/>
                </a:ext>
              </a:extLst>
            </p:cNvPr>
            <p:cNvSpPr txBox="1"/>
            <p:nvPr/>
          </p:nvSpPr>
          <p:spPr>
            <a:xfrm>
              <a:off x="6939401" y="4087984"/>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sp>
          <p:nvSpPr>
            <p:cNvPr id="23" name="TextBox 22">
              <a:extLst>
                <a:ext uri="{FF2B5EF4-FFF2-40B4-BE49-F238E27FC236}">
                  <a16:creationId xmlns:a16="http://schemas.microsoft.com/office/drawing/2014/main" id="{877FB08B-ECF7-484B-B2E1-BEB4DF6FA147}"/>
                </a:ext>
              </a:extLst>
            </p:cNvPr>
            <p:cNvSpPr txBox="1"/>
            <p:nvPr/>
          </p:nvSpPr>
          <p:spPr>
            <a:xfrm>
              <a:off x="6115489" y="3694132"/>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cxnSp>
          <p:nvCxnSpPr>
            <p:cNvPr id="26" name="Straight Connector 25">
              <a:extLst>
                <a:ext uri="{FF2B5EF4-FFF2-40B4-BE49-F238E27FC236}">
                  <a16:creationId xmlns:a16="http://schemas.microsoft.com/office/drawing/2014/main" id="{BA278E1F-68C4-A14E-B2A8-A1D0BD6E17D8}"/>
                </a:ext>
              </a:extLst>
            </p:cNvPr>
            <p:cNvCxnSpPr/>
            <p:nvPr/>
          </p:nvCxnSpPr>
          <p:spPr>
            <a:xfrm>
              <a:off x="1855303" y="3821293"/>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143FDED-64EC-CA4E-8E4B-38A90266D45A}"/>
                </a:ext>
              </a:extLst>
            </p:cNvPr>
            <p:cNvSpPr txBox="1"/>
            <p:nvPr/>
          </p:nvSpPr>
          <p:spPr>
            <a:xfrm>
              <a:off x="567298" y="3693104"/>
              <a:ext cx="12314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no bit flips</a:t>
              </a:r>
            </a:p>
          </p:txBody>
        </p:sp>
      </p:grpSp>
      <p:grpSp>
        <p:nvGrpSpPr>
          <p:cNvPr id="13" name="Group 12">
            <a:extLst>
              <a:ext uri="{FF2B5EF4-FFF2-40B4-BE49-F238E27FC236}">
                <a16:creationId xmlns:a16="http://schemas.microsoft.com/office/drawing/2014/main" id="{79E7B9F0-5431-9247-BC93-60FD6BC99AFB}"/>
              </a:ext>
            </a:extLst>
          </p:cNvPr>
          <p:cNvGrpSpPr/>
          <p:nvPr/>
        </p:nvGrpSpPr>
        <p:grpSpPr>
          <a:xfrm>
            <a:off x="920851" y="5636803"/>
            <a:ext cx="7756379" cy="636022"/>
            <a:chOff x="646436" y="4434606"/>
            <a:chExt cx="7756379" cy="636022"/>
          </a:xfrm>
        </p:grpSpPr>
        <p:cxnSp>
          <p:nvCxnSpPr>
            <p:cNvPr id="40" name="Straight Arrow Connector 39">
              <a:extLst>
                <a:ext uri="{FF2B5EF4-FFF2-40B4-BE49-F238E27FC236}">
                  <a16:creationId xmlns:a16="http://schemas.microsoft.com/office/drawing/2014/main" id="{B3F866D0-2D15-DC49-B342-C71E4D9E091C}"/>
                </a:ext>
              </a:extLst>
            </p:cNvPr>
            <p:cNvCxnSpPr>
              <a:cxnSpLocks/>
            </p:cNvCxnSpPr>
            <p:nvPr/>
          </p:nvCxnSpPr>
          <p:spPr>
            <a:xfrm>
              <a:off x="646436" y="4665439"/>
              <a:ext cx="686574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4A9303DA-B048-9A44-87EC-6C300959161A}"/>
                </a:ext>
              </a:extLst>
            </p:cNvPr>
            <p:cNvSpPr/>
            <p:nvPr/>
          </p:nvSpPr>
          <p:spPr>
            <a:xfrm>
              <a:off x="1224243" y="4438570"/>
              <a:ext cx="2268985"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RowA</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sp>
          <p:nvSpPr>
            <p:cNvPr id="43" name="TextBox 42">
              <a:extLst>
                <a:ext uri="{FF2B5EF4-FFF2-40B4-BE49-F238E27FC236}">
                  <a16:creationId xmlns:a16="http://schemas.microsoft.com/office/drawing/2014/main" id="{97C148C7-8F26-DC49-81D1-EFF5DC954BEB}"/>
                </a:ext>
              </a:extLst>
            </p:cNvPr>
            <p:cNvSpPr txBox="1"/>
            <p:nvPr/>
          </p:nvSpPr>
          <p:spPr>
            <a:xfrm>
              <a:off x="6939401" y="4701296"/>
              <a:ext cx="146341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Temperature</a:t>
              </a:r>
            </a:p>
          </p:txBody>
        </p:sp>
        <p:cxnSp>
          <p:nvCxnSpPr>
            <p:cNvPr id="46" name="Straight Connector 45">
              <a:extLst>
                <a:ext uri="{FF2B5EF4-FFF2-40B4-BE49-F238E27FC236}">
                  <a16:creationId xmlns:a16="http://schemas.microsoft.com/office/drawing/2014/main" id="{39633B92-56B5-A749-B680-445E5544E43D}"/>
                </a:ext>
              </a:extLst>
            </p:cNvPr>
            <p:cNvCxnSpPr/>
            <p:nvPr/>
          </p:nvCxnSpPr>
          <p:spPr>
            <a:xfrm>
              <a:off x="1189346"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0A47263-2BDF-804C-A625-995205A4AB9E}"/>
                </a:ext>
              </a:extLst>
            </p:cNvPr>
            <p:cNvCxnSpPr/>
            <p:nvPr/>
          </p:nvCxnSpPr>
          <p:spPr>
            <a:xfrm>
              <a:off x="3510530"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269EB0D3-B74B-6B4A-8B18-CD5FEB57D206}"/>
                </a:ext>
              </a:extLst>
            </p:cNvPr>
            <p:cNvSpPr/>
            <p:nvPr/>
          </p:nvSpPr>
          <p:spPr>
            <a:xfrm>
              <a:off x="4229695" y="4438570"/>
              <a:ext cx="2274536" cy="451351"/>
            </a:xfrm>
            <a:prstGeom prst="rect">
              <a:avLst/>
            </a:prstGeom>
            <a:solidFill>
              <a:schemeClr val="accent1">
                <a:lumMod val="20000"/>
                <a:lumOff val="80000"/>
              </a:scheme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660"/>
                </a:lnSpc>
                <a:spcBef>
                  <a:spcPts val="0"/>
                </a:spcBef>
                <a:spcAft>
                  <a:spcPts val="0"/>
                </a:spcAft>
                <a:buClrTx/>
                <a:buSzTx/>
                <a:buFontTx/>
                <a:buNone/>
                <a:tabLst/>
                <a:defRPr/>
              </a:pPr>
              <a:r>
                <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Disable </a:t>
              </a:r>
              <a:r>
                <a:rPr kumimoji="0" lang="en-US" sz="1600" b="1" i="0" u="none" strike="noStrike" kern="1200" cap="none" spc="0" normalizeH="0" baseline="0" noProof="0" err="1">
                  <a:ln>
                    <a:noFill/>
                  </a:ln>
                  <a:solidFill>
                    <a:srgbClr val="0070C0"/>
                  </a:solidFill>
                  <a:effectLst/>
                  <a:uLnTx/>
                  <a:uFillTx/>
                  <a:latin typeface="Cambria" panose="02040503050406030204" pitchFamily="18" charset="0"/>
                  <a:ea typeface="+mn-ea"/>
                  <a:cs typeface="+mn-cs"/>
                </a:rPr>
                <a:t>RowB</a:t>
              </a:r>
              <a:endParaRPr kumimoji="0" lang="en-US" sz="1600" b="1"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cxnSp>
          <p:nvCxnSpPr>
            <p:cNvPr id="54" name="Straight Connector 53">
              <a:extLst>
                <a:ext uri="{FF2B5EF4-FFF2-40B4-BE49-F238E27FC236}">
                  <a16:creationId xmlns:a16="http://schemas.microsoft.com/office/drawing/2014/main" id="{9800F4C1-30A1-A44E-9DFB-E23AA5D6972A}"/>
                </a:ext>
              </a:extLst>
            </p:cNvPr>
            <p:cNvCxnSpPr/>
            <p:nvPr/>
          </p:nvCxnSpPr>
          <p:spPr>
            <a:xfrm>
              <a:off x="4194798"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3D520329-AA79-A54A-BEF8-1A6879343FD3}"/>
                </a:ext>
              </a:extLst>
            </p:cNvPr>
            <p:cNvCxnSpPr/>
            <p:nvPr/>
          </p:nvCxnSpPr>
          <p:spPr>
            <a:xfrm>
              <a:off x="6530273" y="4434606"/>
              <a:ext cx="0" cy="461665"/>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94F95287-A256-CD4E-952B-771C576A090A}"/>
              </a:ext>
            </a:extLst>
          </p:cNvPr>
          <p:cNvSpPr txBox="1"/>
          <p:nvPr/>
        </p:nvSpPr>
        <p:spPr>
          <a:xfrm>
            <a:off x="4527588" y="2247826"/>
            <a:ext cx="33589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80% area reduction</a:t>
            </a:r>
            <a:br>
              <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rPr>
              <a:t>for Graphene </a:t>
            </a:r>
            <a:r>
              <a:rPr kumimoji="0" lang="en-US" sz="1800" b="0"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a:cs typeface="Calibri"/>
              </a:rPr>
              <a:t>[Park+, MICRO'20]</a:t>
            </a:r>
            <a:endParaRPr kumimoji="0" lang="en-US" sz="1800" b="1" i="0" u="none" strike="noStrike" kern="1200" cap="none" spc="0" normalizeH="0" baseline="0" noProof="0">
              <a:ln>
                <a:noFill/>
              </a:ln>
              <a:solidFill>
                <a:srgbClr val="ED7D31">
                  <a:lumMod val="75000"/>
                </a:srgb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26447BAB-1E9A-F744-A973-990CCD38DD9E}"/>
              </a:ext>
            </a:extLst>
          </p:cNvPr>
          <p:cNvSpPr txBox="1"/>
          <p:nvPr/>
        </p:nvSpPr>
        <p:spPr>
          <a:xfrm>
            <a:off x="4523186" y="1662314"/>
            <a:ext cx="40222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t>33% area reduction </a:t>
            </a:r>
            <a:br>
              <a:rPr kumimoji="0" lang="en-US" sz="1800" b="1" i="0" u="none" strike="noStrike" kern="1200" cap="none" spc="0" normalizeH="0" baseline="0" noProof="0">
                <a:ln>
                  <a:noFill/>
                </a:ln>
                <a:solidFill>
                  <a:srgbClr val="0070C0"/>
                </a:solidFill>
                <a:effectLst/>
                <a:uLnTx/>
                <a:uFillTx/>
                <a:latin typeface="Cambria" panose="02040503050406030204" pitchFamily="18" charset="0"/>
                <a:ea typeface="+mn-ea"/>
                <a:cs typeface="+mn-cs"/>
              </a:rPr>
            </a:b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rPr>
              <a:t>for BlockHammer </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Cambria"/>
                <a:cs typeface="Calibri" panose="020F0502020204030204"/>
              </a:rPr>
              <a:t>Y</a:t>
            </a:r>
            <a:r>
              <a:rPr kumimoji="0" lang="en-US" sz="1800" b="0" i="0" u="none" strike="noStrike" kern="1200" cap="none" spc="0" normalizeH="0" baseline="0" noProof="0" err="1">
                <a:ln>
                  <a:noFill/>
                </a:ln>
                <a:solidFill>
                  <a:srgbClr val="0070C0"/>
                </a:solidFill>
                <a:effectLst/>
                <a:uLnTx/>
                <a:uFillTx/>
                <a:latin typeface="Cambria" panose="02040503050406030204" pitchFamily="18" charset="0"/>
                <a:ea typeface="+mn-lt"/>
                <a:cs typeface="Calibri" panose="020F0502020204030204"/>
              </a:rPr>
              <a:t>ağlıkçı</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lt"/>
                <a:cs typeface="Calibri" panose="020F0502020204030204"/>
              </a:rPr>
              <a:t>+, HPCA'21</a:t>
            </a:r>
            <a:r>
              <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Cambria"/>
                <a:cs typeface="Calibri"/>
              </a:rPr>
              <a:t>]</a:t>
            </a:r>
            <a:endParaRPr kumimoji="0" lang="en-US" sz="1800" b="0" i="0" u="none" strike="noStrike" kern="1200" cap="none" spc="0" normalizeH="0" baseline="0" noProof="0">
              <a:ln>
                <a:noFill/>
              </a:ln>
              <a:solidFill>
                <a:srgbClr val="0070C0"/>
              </a:solidFill>
              <a:effectLst/>
              <a:uLnTx/>
              <a:uFillTx/>
              <a:latin typeface="Cambria" panose="02040503050406030204" pitchFamily="18" charset="0"/>
              <a:ea typeface="+mn-ea"/>
              <a:cs typeface="+mn-cs"/>
            </a:endParaRPr>
          </a:p>
        </p:txBody>
      </p:sp>
      <p:grpSp>
        <p:nvGrpSpPr>
          <p:cNvPr id="60" name="Group 59">
            <a:extLst>
              <a:ext uri="{FF2B5EF4-FFF2-40B4-BE49-F238E27FC236}">
                <a16:creationId xmlns:a16="http://schemas.microsoft.com/office/drawing/2014/main" id="{AABEEE81-5FB3-BE43-AAD6-7388E6A0FE1D}"/>
              </a:ext>
            </a:extLst>
          </p:cNvPr>
          <p:cNvGrpSpPr/>
          <p:nvPr/>
        </p:nvGrpSpPr>
        <p:grpSpPr>
          <a:xfrm>
            <a:off x="435935" y="1237759"/>
            <a:ext cx="1541721" cy="2154204"/>
            <a:chOff x="435935" y="1352059"/>
            <a:chExt cx="1541721" cy="2154204"/>
          </a:xfrm>
        </p:grpSpPr>
        <p:sp>
          <p:nvSpPr>
            <p:cNvPr id="4" name="Rectangle 3">
              <a:extLst>
                <a:ext uri="{FF2B5EF4-FFF2-40B4-BE49-F238E27FC236}">
                  <a16:creationId xmlns:a16="http://schemas.microsoft.com/office/drawing/2014/main" id="{A972425D-27D0-ED43-86D7-38EDBBC12C2F}"/>
                </a:ext>
              </a:extLst>
            </p:cNvPr>
            <p:cNvSpPr/>
            <p:nvPr/>
          </p:nvSpPr>
          <p:spPr>
            <a:xfrm>
              <a:off x="488613" y="1352059"/>
              <a:ext cx="1440000" cy="1620000"/>
            </a:xfrm>
            <a:prstGeom prst="rect">
              <a:avLst/>
            </a:prstGeom>
            <a:solidFill>
              <a:schemeClr val="accent1">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90%</a:t>
              </a:r>
            </a:p>
          </p:txBody>
        </p:sp>
        <p:sp>
          <p:nvSpPr>
            <p:cNvPr id="39" name="Rectangle 38">
              <a:extLst>
                <a:ext uri="{FF2B5EF4-FFF2-40B4-BE49-F238E27FC236}">
                  <a16:creationId xmlns:a16="http://schemas.microsoft.com/office/drawing/2014/main" id="{95DA514C-BA19-F14E-9D92-38B2F2EC5194}"/>
                </a:ext>
              </a:extLst>
            </p:cNvPr>
            <p:cNvSpPr/>
            <p:nvPr/>
          </p:nvSpPr>
          <p:spPr>
            <a:xfrm>
              <a:off x="1280613" y="1352059"/>
              <a:ext cx="648000" cy="3600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10%</a:t>
              </a:r>
            </a:p>
          </p:txBody>
        </p:sp>
        <p:sp>
          <p:nvSpPr>
            <p:cNvPr id="45" name="TextBox 44">
              <a:extLst>
                <a:ext uri="{FF2B5EF4-FFF2-40B4-BE49-F238E27FC236}">
                  <a16:creationId xmlns:a16="http://schemas.microsoft.com/office/drawing/2014/main" id="{44C49A3F-EF65-EB49-B709-D62C78AFB312}"/>
                </a:ext>
              </a:extLst>
            </p:cNvPr>
            <p:cNvSpPr txBox="1"/>
            <p:nvPr/>
          </p:nvSpPr>
          <p:spPr>
            <a:xfrm>
              <a:off x="435935" y="2921488"/>
              <a:ext cx="154172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Breakdown </a:t>
              </a:r>
              <a:b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US" sz="16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of DRAM Rows</a:t>
              </a:r>
            </a:p>
          </p:txBody>
        </p:sp>
      </p:grpSp>
      <p:grpSp>
        <p:nvGrpSpPr>
          <p:cNvPr id="61" name="Group 60">
            <a:extLst>
              <a:ext uri="{FF2B5EF4-FFF2-40B4-BE49-F238E27FC236}">
                <a16:creationId xmlns:a16="http://schemas.microsoft.com/office/drawing/2014/main" id="{1570AB9D-3440-3940-ACE0-D04CF962F56E}"/>
              </a:ext>
            </a:extLst>
          </p:cNvPr>
          <p:cNvGrpSpPr/>
          <p:nvPr/>
        </p:nvGrpSpPr>
        <p:grpSpPr>
          <a:xfrm>
            <a:off x="1584251" y="1213392"/>
            <a:ext cx="2200694" cy="1034422"/>
            <a:chOff x="1584251" y="1327692"/>
            <a:chExt cx="2200694" cy="1034422"/>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3C3851-29E3-EB41-92D2-1EC7DE90D2E5}"/>
                    </a:ext>
                  </a:extLst>
                </p:cNvPr>
                <p:cNvSpPr txBox="1"/>
                <p:nvPr/>
              </p:nvSpPr>
              <p:spPr>
                <a:xfrm>
                  <a:off x="2565444" y="1962004"/>
                  <a:ext cx="121950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mn-ea"/>
                          <a:cs typeface="+mn-cs"/>
                        </a:rPr>
                        <m:t>𝟐</m:t>
                      </m:r>
                      <m:r>
                        <a:rPr kumimoji="0" lang="en-US" sz="2000" b="1" i="1" u="none" strike="noStrike" kern="1200" cap="none" spc="0" normalizeH="0" baseline="0" noProof="0" smtClean="0">
                          <a:ln>
                            <a:noFill/>
                          </a:ln>
                          <a:solidFill>
                            <a:srgbClr val="2F5597"/>
                          </a:solidFill>
                          <a:effectLst/>
                          <a:uLnTx/>
                          <a:uFillTx/>
                          <a:latin typeface="Cambria Math" panose="02040503050406030204" pitchFamily="18" charset="0"/>
                          <a:ea typeface="Cambria Math" panose="02040503050406030204" pitchFamily="18" charset="0"/>
                          <a:cs typeface="+mn-cs"/>
                        </a:rPr>
                        <m:t>×</m:t>
                      </m:r>
                    </m:oMath>
                  </a14:m>
                  <a:r>
                    <a:rPr kumimoji="0" lang="en-US" sz="2000" b="1" i="1" u="none" strike="noStrike" kern="1200" cap="none" spc="0" normalizeH="0" baseline="0" noProof="0" err="1">
                      <a:ln>
                        <a:noFill/>
                      </a:ln>
                      <a:solidFill>
                        <a:srgbClr val="2F5597"/>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2F5597"/>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mc:Choice>
          <mc:Fallback xmlns="">
            <p:sp>
              <p:nvSpPr>
                <p:cNvPr id="5" name="TextBox 4">
                  <a:extLst>
                    <a:ext uri="{FF2B5EF4-FFF2-40B4-BE49-F238E27FC236}">
                      <a16:creationId xmlns:a16="http://schemas.microsoft.com/office/drawing/2014/main" id="{673C3851-29E3-EB41-92D2-1EC7DE90D2E5}"/>
                    </a:ext>
                  </a:extLst>
                </p:cNvPr>
                <p:cNvSpPr txBox="1">
                  <a:spLocks noRot="1" noChangeAspect="1" noMove="1" noResize="1" noEditPoints="1" noAdjustHandles="1" noChangeArrowheads="1" noChangeShapeType="1" noTextEdit="1"/>
                </p:cNvSpPr>
                <p:nvPr/>
              </p:nvSpPr>
              <p:spPr>
                <a:xfrm>
                  <a:off x="2565444" y="1962004"/>
                  <a:ext cx="1219501" cy="400110"/>
                </a:xfrm>
                <a:prstGeom prst="rect">
                  <a:avLst/>
                </a:prstGeom>
                <a:blipFill>
                  <a:blip r:embed="rId3"/>
                  <a:stretch>
                    <a:fillRect t="-7576" b="-25758"/>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35CDF2F9-0106-8A47-B739-A9C7700ACD38}"/>
                </a:ext>
              </a:extLst>
            </p:cNvPr>
            <p:cNvCxnSpPr>
              <a:cxnSpLocks/>
              <a:endCxn id="5" idx="1"/>
            </p:cNvCxnSpPr>
            <p:nvPr/>
          </p:nvCxnSpPr>
          <p:spPr>
            <a:xfrm>
              <a:off x="1584251" y="2162059"/>
              <a:ext cx="981193" cy="0"/>
            </a:xfrm>
            <a:prstGeom prst="straightConnector1">
              <a:avLst/>
            </a:prstGeom>
            <a:ln w="38100">
              <a:solidFill>
                <a:schemeClr val="accent5">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87F590C-E6C9-2848-AC19-F9EC525774B8}"/>
                </a:ext>
              </a:extLst>
            </p:cNvPr>
            <p:cNvSpPr txBox="1"/>
            <p:nvPr/>
          </p:nvSpPr>
          <p:spPr>
            <a:xfrm>
              <a:off x="2565443" y="1327692"/>
              <a:ext cx="82586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err="1">
                  <a:ln>
                    <a:noFill/>
                  </a:ln>
                  <a:solidFill>
                    <a:srgbClr val="C00000"/>
                  </a:solidFill>
                  <a:effectLst/>
                  <a:uLnTx/>
                  <a:uFillTx/>
                  <a:latin typeface="Cambria" panose="02040503050406030204" pitchFamily="18" charset="0"/>
                  <a:ea typeface="+mn-ea"/>
                  <a:cs typeface="+mn-cs"/>
                </a:rPr>
                <a:t>HC</a:t>
              </a:r>
              <a:r>
                <a:rPr kumimoji="0" lang="en-US" sz="2000" b="1" i="1" u="none" strike="noStrike" kern="1200" cap="none" spc="0" normalizeH="0" baseline="-25000" noProof="0" err="1">
                  <a:ln>
                    <a:noFill/>
                  </a:ln>
                  <a:solidFill>
                    <a:srgbClr val="C00000"/>
                  </a:solidFill>
                  <a:effectLst/>
                  <a:uLnTx/>
                  <a:uFillTx/>
                  <a:latin typeface="Cambria" panose="02040503050406030204" pitchFamily="18" charset="0"/>
                  <a:ea typeface="+mn-ea"/>
                  <a:cs typeface="+mn-cs"/>
                </a:rPr>
                <a:t>first</a:t>
              </a:r>
              <a:endParaRPr kumimoji="0" lang="en-US" sz="2000" b="1" i="1" u="none" strike="noStrike" kern="1200" cap="none" spc="0" normalizeH="0" baseline="-25000" noProof="0">
                <a:ln>
                  <a:noFill/>
                </a:ln>
                <a:solidFill>
                  <a:srgbClr val="2F5597"/>
                </a:solidFill>
                <a:effectLst/>
                <a:uLnTx/>
                <a:uFillTx/>
                <a:latin typeface="Cambria" panose="02040503050406030204" pitchFamily="18" charset="0"/>
                <a:ea typeface="+mn-ea"/>
                <a:cs typeface="+mn-cs"/>
              </a:endParaRPr>
            </a:p>
          </p:txBody>
        </p:sp>
        <p:cxnSp>
          <p:nvCxnSpPr>
            <p:cNvPr id="9" name="Straight Arrow Connector 8">
              <a:extLst>
                <a:ext uri="{FF2B5EF4-FFF2-40B4-BE49-F238E27FC236}">
                  <a16:creationId xmlns:a16="http://schemas.microsoft.com/office/drawing/2014/main" id="{B4367A31-76DE-904D-8926-2FBDCB3D102D}"/>
                </a:ext>
              </a:extLst>
            </p:cNvPr>
            <p:cNvCxnSpPr>
              <a:cxnSpLocks/>
              <a:endCxn id="34" idx="1"/>
            </p:cNvCxnSpPr>
            <p:nvPr/>
          </p:nvCxnSpPr>
          <p:spPr>
            <a:xfrm flipV="1">
              <a:off x="1928613" y="1527747"/>
              <a:ext cx="636830" cy="43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61FD7F90-5D92-1346-B1B5-FEF9A4BB704A}"/>
              </a:ext>
            </a:extLst>
          </p:cNvPr>
          <p:cNvSpPr txBox="1"/>
          <p:nvPr/>
        </p:nvSpPr>
        <p:spPr>
          <a:xfrm>
            <a:off x="4523186" y="1288946"/>
            <a:ext cx="3877280"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F5597"/>
                </a:solidFill>
                <a:effectLst/>
                <a:uLnTx/>
                <a:uFillTx/>
                <a:latin typeface="Cambria" panose="02040503050406030204" pitchFamily="18" charset="0"/>
                <a:ea typeface="+mn-ea"/>
                <a:cs typeface="+mn-cs"/>
              </a:rPr>
              <a:t>Aggressiveness can be reduced:</a:t>
            </a:r>
          </a:p>
        </p:txBody>
      </p:sp>
      <p:cxnSp>
        <p:nvCxnSpPr>
          <p:cNvPr id="17" name="Elbow Connector 16">
            <a:extLst>
              <a:ext uri="{FF2B5EF4-FFF2-40B4-BE49-F238E27FC236}">
                <a16:creationId xmlns:a16="http://schemas.microsoft.com/office/drawing/2014/main" id="{9B02A33F-6427-FC43-94FE-18E049F7450B}"/>
              </a:ext>
            </a:extLst>
          </p:cNvPr>
          <p:cNvCxnSpPr>
            <a:stCxn id="5" idx="3"/>
            <a:endCxn id="6" idx="1"/>
          </p:cNvCxnSpPr>
          <p:nvPr/>
        </p:nvCxnSpPr>
        <p:spPr>
          <a:xfrm flipV="1">
            <a:off x="3784945" y="1489001"/>
            <a:ext cx="738241" cy="558758"/>
          </a:xfrm>
          <a:prstGeom prst="bentConnector3">
            <a:avLst/>
          </a:prstGeom>
          <a:ln w="57150">
            <a:solidFill>
              <a:srgbClr val="2F559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672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Many More Analyses In The Paper</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980728"/>
            <a:ext cx="8763000" cy="5194300"/>
          </a:xfrm>
        </p:spPr>
        <p:txBody>
          <a:bodyPr/>
          <a:lstStyle/>
          <a:p>
            <a:r>
              <a:rPr lang="en-US" sz="1500" dirty="0"/>
              <a:t>Lois </a:t>
            </a:r>
            <a:r>
              <a:rPr lang="en-US" sz="1500" dirty="0" err="1"/>
              <a:t>Orosa</a:t>
            </a:r>
            <a:r>
              <a:rPr lang="en-US" sz="1500" dirty="0"/>
              <a:t>, Abdullah </a:t>
            </a:r>
            <a:r>
              <a:rPr lang="en-US" sz="1500" dirty="0" err="1"/>
              <a:t>Giray</a:t>
            </a:r>
            <a:r>
              <a:rPr lang="en-US" sz="1500" dirty="0"/>
              <a:t> </a:t>
            </a:r>
            <a:r>
              <a:rPr lang="en-US" sz="1500" dirty="0" err="1"/>
              <a:t>Yaglikci</a:t>
            </a:r>
            <a:r>
              <a:rPr lang="en-US" sz="1500" dirty="0"/>
              <a:t>, </a:t>
            </a:r>
            <a:r>
              <a:rPr lang="en-US" sz="1500" dirty="0" err="1"/>
              <a:t>Haocong</a:t>
            </a:r>
            <a:r>
              <a:rPr lang="en-US" sz="1500" dirty="0"/>
              <a:t> Luo, </a:t>
            </a:r>
            <a:r>
              <a:rPr lang="en-US" sz="1500" dirty="0" err="1"/>
              <a:t>Ataberk</a:t>
            </a:r>
            <a:r>
              <a:rPr lang="en-US" sz="1500" dirty="0"/>
              <a:t> </a:t>
            </a:r>
            <a:r>
              <a:rPr lang="en-US" sz="1500" dirty="0" err="1"/>
              <a:t>Olgun</a:t>
            </a:r>
            <a:r>
              <a:rPr lang="en-US" sz="1500" dirty="0"/>
              <a:t>, </a:t>
            </a:r>
            <a:r>
              <a:rPr lang="en-US" sz="1500" dirty="0" err="1"/>
              <a:t>Jisung</a:t>
            </a:r>
            <a:r>
              <a:rPr lang="en-US" sz="1500" dirty="0"/>
              <a:t> Park, Hasan Hassan, </a:t>
            </a:r>
            <a:r>
              <a:rPr lang="en-US" sz="1500" dirty="0" err="1"/>
              <a:t>Minesh</a:t>
            </a:r>
            <a:r>
              <a:rPr lang="en-US" sz="1500" dirty="0"/>
              <a:t> Patel, </a:t>
            </a:r>
            <a:r>
              <a:rPr lang="en-US" sz="1500" dirty="0" err="1"/>
              <a:t>Jeremie</a:t>
            </a:r>
            <a:r>
              <a:rPr lang="en-US" sz="1500" dirty="0"/>
              <a:t> S. Kim,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"A Deeper Look into RowHammer’s Sensitivities: Experimental Analysis of Real DRAM Chips and Implications on Future Attacks and Defenses"</a:t>
            </a:r>
            <a:br>
              <a:rPr lang="en-US" sz="1500" dirty="0"/>
            </a:br>
            <a:r>
              <a:rPr lang="en-US" sz="1500" i="1" dirty="0"/>
              <a:t>Proceedings of the </a:t>
            </a:r>
            <a:r>
              <a:rPr lang="en-US" sz="1500" i="1" dirty="0">
                <a:hlinkClick r:id="rId3"/>
              </a:rPr>
              <a:t>54th International Symposium on Microarchitecture</a:t>
            </a:r>
            <a:r>
              <a:rPr lang="en-US" sz="1500" i="1" dirty="0"/>
              <a:t> (</a:t>
            </a:r>
            <a:r>
              <a:rPr lang="en-US" sz="1500" b="1" i="1" dirty="0"/>
              <a:t>MICRO</a:t>
            </a:r>
            <a:r>
              <a:rPr lang="en-US" sz="1500" i="1" dirty="0"/>
              <a:t>)</a:t>
            </a:r>
            <a:r>
              <a:rPr lang="en-US" sz="1500" dirty="0"/>
              <a:t>, Virtual, October 2021.</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Short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Lightning Talk Slides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(21 minutes)]</a:t>
            </a:r>
            <a:br>
              <a:rPr lang="en-US" sz="1500" dirty="0"/>
            </a:br>
            <a:r>
              <a:rPr lang="en-US" sz="1500" dirty="0"/>
              <a:t>[</a:t>
            </a:r>
            <a:r>
              <a:rPr lang="en-US" sz="1500" dirty="0">
                <a:hlinkClick r:id="rId11"/>
              </a:rPr>
              <a:t>Lightning Talk Video</a:t>
            </a:r>
            <a:r>
              <a:rPr lang="en-US" sz="1500" dirty="0"/>
              <a:t> (1.5 minutes)]</a:t>
            </a:r>
            <a:br>
              <a:rPr lang="en-US" sz="1500" dirty="0"/>
            </a:br>
            <a:r>
              <a:rPr lang="en-US" sz="1500" dirty="0"/>
              <a:t>[</a:t>
            </a:r>
            <a:r>
              <a:rPr lang="en-US" sz="1500" dirty="0">
                <a:hlinkClick r:id="rId12"/>
              </a:rPr>
              <a:t>arXiv version</a:t>
            </a:r>
            <a:r>
              <a:rPr lang="en-US" sz="1500" dirty="0"/>
              <a:t>]</a:t>
            </a:r>
          </a:p>
          <a:p>
            <a:br>
              <a:rPr lang="en-US" sz="1500" dirty="0"/>
            </a:br>
            <a:br>
              <a:rPr lang="en-US" sz="1500" dirty="0"/>
            </a:br>
            <a:endParaRPr lang="en-US" sz="15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13"/>
          <a:stretch>
            <a:fillRect/>
          </a:stretch>
        </p:blipFill>
        <p:spPr>
          <a:xfrm>
            <a:off x="0" y="3862891"/>
            <a:ext cx="9144000" cy="2662453"/>
          </a:xfrm>
          <a:prstGeom prst="rect">
            <a:avLst/>
          </a:prstGeom>
        </p:spPr>
      </p:pic>
    </p:spTree>
    <p:extLst>
      <p:ext uri="{BB962C8B-B14F-4D97-AF65-F5344CB8AC3E}">
        <p14:creationId xmlns:p14="http://schemas.microsoft.com/office/powerpoint/2010/main" val="347364022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More RowHammer Analysis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7074969"/>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5306-389B-F1DE-2747-7FD296B61F93}"/>
              </a:ext>
            </a:extLst>
          </p:cNvPr>
          <p:cNvSpPr>
            <a:spLocks noGrp="1"/>
          </p:cNvSpPr>
          <p:nvPr>
            <p:ph type="title"/>
          </p:nvPr>
        </p:nvSpPr>
        <p:spPr/>
        <p:txBody>
          <a:bodyPr/>
          <a:lstStyle/>
          <a:p>
            <a:r>
              <a:rPr lang="en-US" dirty="0"/>
              <a:t>RowHammer vs. </a:t>
            </a:r>
            <a:r>
              <a:rPr lang="en-US" dirty="0" err="1"/>
              <a:t>Wordline</a:t>
            </a:r>
            <a:r>
              <a:rPr lang="en-US" dirty="0"/>
              <a:t> Voltage (2022)</a:t>
            </a:r>
          </a:p>
        </p:txBody>
      </p:sp>
      <p:sp>
        <p:nvSpPr>
          <p:cNvPr id="3" name="Content Placeholder 2">
            <a:extLst>
              <a:ext uri="{FF2B5EF4-FFF2-40B4-BE49-F238E27FC236}">
                <a16:creationId xmlns:a16="http://schemas.microsoft.com/office/drawing/2014/main" id="{B3F6976A-04FB-6D34-6094-6347F56C5C3A}"/>
              </a:ext>
            </a:extLst>
          </p:cNvPr>
          <p:cNvSpPr>
            <a:spLocks noGrp="1"/>
          </p:cNvSpPr>
          <p:nvPr>
            <p:ph idx="1"/>
          </p:nvPr>
        </p:nvSpPr>
        <p:spPr/>
        <p:txBody>
          <a:bodyPr/>
          <a:lstStyle/>
          <a:p>
            <a:r>
              <a:rPr lang="en-US" dirty="0">
                <a:solidFill>
                  <a:srgbClr val="0000FF"/>
                </a:solidFill>
              </a:rPr>
              <a:t>To appear in DSN 2022</a:t>
            </a:r>
          </a:p>
        </p:txBody>
      </p:sp>
      <p:sp>
        <p:nvSpPr>
          <p:cNvPr id="4" name="Slide Number Placeholder 3">
            <a:extLst>
              <a:ext uri="{FF2B5EF4-FFF2-40B4-BE49-F238E27FC236}">
                <a16:creationId xmlns:a16="http://schemas.microsoft.com/office/drawing/2014/main" id="{75B8E18D-4198-6492-2736-E2DC41AA9D2D}"/>
              </a:ext>
            </a:extLst>
          </p:cNvPr>
          <p:cNvSpPr>
            <a:spLocks noGrp="1"/>
          </p:cNvSpPr>
          <p:nvPr>
            <p:ph type="sldNum" sz="quarter" idx="11"/>
          </p:nvPr>
        </p:nvSpPr>
        <p:spPr/>
        <p:txBody>
          <a:bodyPr/>
          <a:lstStyle/>
          <a:p>
            <a:pPr>
              <a:defRPr/>
            </a:pPr>
            <a:fld id="{0A1A696D-AE0C-9446-A38B-FCAFD25E7DF6}" type="slidenum">
              <a:rPr lang="en-US" altLang="en-US" smtClean="0"/>
              <a:pPr>
                <a:defRPr/>
              </a:pPr>
              <a:t>139</a:t>
            </a:fld>
            <a:endParaRPr lang="en-US" altLang="en-US"/>
          </a:p>
        </p:txBody>
      </p:sp>
      <p:pic>
        <p:nvPicPr>
          <p:cNvPr id="5" name="Picture 4">
            <a:extLst>
              <a:ext uri="{FF2B5EF4-FFF2-40B4-BE49-F238E27FC236}">
                <a16:creationId xmlns:a16="http://schemas.microsoft.com/office/drawing/2014/main" id="{2BAA1AAE-AEA1-5535-52A4-F1B5ADF56EA4}"/>
              </a:ext>
            </a:extLst>
          </p:cNvPr>
          <p:cNvPicPr>
            <a:picLocks noChangeAspect="1"/>
          </p:cNvPicPr>
          <p:nvPr/>
        </p:nvPicPr>
        <p:blipFill>
          <a:blip r:embed="rId2"/>
          <a:stretch>
            <a:fillRect/>
          </a:stretch>
        </p:blipFill>
        <p:spPr>
          <a:xfrm>
            <a:off x="0" y="2305807"/>
            <a:ext cx="9144000" cy="2246385"/>
          </a:xfrm>
          <a:prstGeom prst="rect">
            <a:avLst/>
          </a:prstGeom>
        </p:spPr>
      </p:pic>
    </p:spTree>
    <p:extLst>
      <p:ext uri="{BB962C8B-B14F-4D97-AF65-F5344CB8AC3E}">
        <p14:creationId xmlns:p14="http://schemas.microsoft.com/office/powerpoint/2010/main" val="289086047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1C6ADB5-88E6-6940-AA6D-F63E7EBC6507}"/>
              </a:ext>
            </a:extLst>
          </p:cNvPr>
          <p:cNvSpPr txBox="1">
            <a:spLocks/>
          </p:cNvSpPr>
          <p:nvPr/>
        </p:nvSpPr>
        <p:spPr bwMode="auto">
          <a:xfrm>
            <a:off x="193104" y="1113656"/>
            <a:ext cx="8915400" cy="51956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0000FF"/>
                </a:solidFill>
                <a:effectLst/>
                <a:uLnTx/>
                <a:uFillTx/>
                <a:latin typeface="Tahoma"/>
                <a:ea typeface="+mn-ea"/>
                <a:cs typeface="+mn-cs"/>
              </a:rPr>
              <a:t>Voltage swing </a:t>
            </a:r>
            <a:r>
              <a:rPr kumimoji="0" lang="en-US" sz="2400" b="0" i="0" u="none" strike="noStrike" kern="1200" cap="none" spc="0" normalizeH="0" baseline="0" noProof="0" dirty="0">
                <a:ln>
                  <a:noFill/>
                </a:ln>
                <a:solidFill>
                  <a:srgbClr val="000000"/>
                </a:solidFill>
                <a:effectLst/>
                <a:uLnTx/>
                <a:uFillTx/>
                <a:latin typeface="Tahoma"/>
                <a:ea typeface="+mn-ea"/>
                <a:cs typeface="+mn-cs"/>
              </a:rPr>
              <a:t>on a DRAM row’s </a:t>
            </a:r>
            <a:r>
              <a:rPr kumimoji="0" lang="en-US" sz="2400" b="0" i="0" u="none" strike="noStrike" kern="1200" cap="none" spc="0" normalizeH="0" baseline="0" noProof="0" dirty="0" err="1">
                <a:ln>
                  <a:noFill/>
                </a:ln>
                <a:solidFill>
                  <a:srgbClr val="000000"/>
                </a:solidFill>
                <a:effectLst/>
                <a:uLnTx/>
                <a:uFillTx/>
                <a:latin typeface="Tahoma"/>
                <a:ea typeface="+mn-ea"/>
                <a:cs typeface="+mn-cs"/>
              </a:rPr>
              <a:t>wordline</a:t>
            </a:r>
            <a:r>
              <a:rPr kumimoji="0" lang="en-US" sz="2400" b="0" i="0" u="none" strike="noStrike" kern="1200" cap="none" spc="0" normalizeH="0" baseline="0" noProof="0" dirty="0">
                <a:ln>
                  <a:noFill/>
                </a:ln>
                <a:solidFill>
                  <a:srgbClr val="000000"/>
                </a:solidFill>
                <a:effectLst/>
                <a:uLnTx/>
                <a:uFillTx/>
                <a:latin typeface="Tahoma"/>
                <a:ea typeface="+mn-ea"/>
                <a:cs typeface="+mn-cs"/>
              </a:rPr>
              <a:t> causes RowHammer</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C00000"/>
                </a:solidFill>
                <a:effectLst/>
                <a:uLnTx/>
                <a:uFillTx/>
                <a:latin typeface="Tahoma"/>
                <a:ea typeface="+mn-ea"/>
                <a:cs typeface="+mn-cs"/>
              </a:rPr>
              <a:t>No prior study </a:t>
            </a:r>
            <a:r>
              <a:rPr kumimoji="0" lang="en-US" sz="2400" b="0" i="0" u="none" strike="noStrike" kern="1200" cap="none" spc="0" normalizeH="0" baseline="0" noProof="0" dirty="0">
                <a:ln>
                  <a:noFill/>
                </a:ln>
                <a:solidFill>
                  <a:srgbClr val="000000"/>
                </a:solidFill>
                <a:effectLst/>
                <a:uLnTx/>
                <a:uFillTx/>
                <a:latin typeface="Tahoma"/>
                <a:ea typeface="+mn-ea"/>
                <a:cs typeface="+mn-cs"/>
              </a:rPr>
              <a:t>on the </a:t>
            </a:r>
            <a:r>
              <a:rPr kumimoji="0" lang="en-US" sz="2400" b="0" i="0" u="none" strike="noStrike" kern="1200" cap="none" spc="0" normalizeH="0" baseline="0" noProof="0" dirty="0">
                <a:ln>
                  <a:noFill/>
                </a:ln>
                <a:solidFill>
                  <a:srgbClr val="0000FF"/>
                </a:solidFill>
                <a:effectLst/>
                <a:uLnTx/>
                <a:uFillTx/>
                <a:latin typeface="Tahoma"/>
                <a:ea typeface="+mn-ea"/>
                <a:cs typeface="+mn-cs"/>
              </a:rPr>
              <a:t>impact of voltage </a:t>
            </a:r>
            <a:r>
              <a:rPr kumimoji="0" lang="en-US" sz="2400" b="0" i="0" u="none" strike="noStrike" kern="1200" cap="none" spc="0" normalizeH="0" baseline="0" noProof="0" dirty="0">
                <a:ln>
                  <a:noFill/>
                </a:ln>
                <a:solidFill>
                  <a:srgbClr val="000000"/>
                </a:solidFill>
                <a:effectLst/>
                <a:uLnTx/>
                <a:uFillTx/>
                <a:latin typeface="Tahoma"/>
                <a:ea typeface="+mn-ea"/>
                <a:cs typeface="+mn-cs"/>
              </a:rPr>
              <a:t>on RowHammer</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2" name="Title 1">
            <a:extLst>
              <a:ext uri="{FF2B5EF4-FFF2-40B4-BE49-F238E27FC236}">
                <a16:creationId xmlns:a16="http://schemas.microsoft.com/office/drawing/2014/main" id="{DF78012C-7B43-FD43-B164-238A8F2756A6}"/>
              </a:ext>
            </a:extLst>
          </p:cNvPr>
          <p:cNvSpPr>
            <a:spLocks noGrp="1"/>
          </p:cNvSpPr>
          <p:nvPr>
            <p:ph type="title"/>
          </p:nvPr>
        </p:nvSpPr>
        <p:spPr>
          <a:xfrm>
            <a:off x="228600" y="152400"/>
            <a:ext cx="9144000" cy="1066800"/>
          </a:xfrm>
        </p:spPr>
        <p:txBody>
          <a:bodyPr/>
          <a:lstStyle/>
          <a:p>
            <a:r>
              <a:rPr lang="en-US" sz="3800" dirty="0"/>
              <a:t>Sneak Peak: RowHammer vs. Voltage </a:t>
            </a:r>
            <a:r>
              <a:rPr lang="en-US" sz="2600" b="1" dirty="0"/>
              <a:t>[DSN’22]</a:t>
            </a:r>
          </a:p>
        </p:txBody>
      </p:sp>
      <p:sp>
        <p:nvSpPr>
          <p:cNvPr id="4" name="Slide Number Placeholder 3">
            <a:extLst>
              <a:ext uri="{FF2B5EF4-FFF2-40B4-BE49-F238E27FC236}">
                <a16:creationId xmlns:a16="http://schemas.microsoft.com/office/drawing/2014/main" id="{719DFBEE-E714-604A-B9FA-716B2D14429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B2512E9-372D-524B-A808-8E860A8BE7C0}"/>
              </a:ext>
            </a:extLst>
          </p:cNvPr>
          <p:cNvPicPr>
            <a:picLocks noChangeAspect="1"/>
          </p:cNvPicPr>
          <p:nvPr/>
        </p:nvPicPr>
        <p:blipFill>
          <a:blip r:embed="rId2"/>
          <a:stretch>
            <a:fillRect/>
          </a:stretch>
        </p:blipFill>
        <p:spPr>
          <a:xfrm>
            <a:off x="0" y="1998969"/>
            <a:ext cx="9144000" cy="3158223"/>
          </a:xfrm>
          <a:prstGeom prst="rect">
            <a:avLst/>
          </a:prstGeom>
        </p:spPr>
      </p:pic>
      <p:sp>
        <p:nvSpPr>
          <p:cNvPr id="8" name="Rectangle 7">
            <a:extLst>
              <a:ext uri="{FF2B5EF4-FFF2-40B4-BE49-F238E27FC236}">
                <a16:creationId xmlns:a16="http://schemas.microsoft.com/office/drawing/2014/main" id="{3949D77B-9C9C-804E-B468-C5E7E73426D8}"/>
              </a:ext>
            </a:extLst>
          </p:cNvPr>
          <p:cNvSpPr/>
          <p:nvPr/>
        </p:nvSpPr>
        <p:spPr>
          <a:xfrm>
            <a:off x="1676" y="5204048"/>
            <a:ext cx="9144000" cy="914400"/>
          </a:xfrm>
          <a:prstGeom prst="rect">
            <a:avLst/>
          </a:prstGeom>
          <a:solidFill>
            <a:schemeClr val="accent5">
              <a:lumMod val="20000"/>
              <a:lumOff val="8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Tahoma"/>
                <a:ea typeface="+mn-ea"/>
                <a:cs typeface="+mn-cs"/>
              </a:rPr>
              <a:t>RowHammer vulnerability can be reduced via voltage scaling</a:t>
            </a:r>
          </a:p>
        </p:txBody>
      </p:sp>
    </p:spTree>
    <p:extLst>
      <p:ext uri="{BB962C8B-B14F-4D97-AF65-F5344CB8AC3E}">
        <p14:creationId xmlns:p14="http://schemas.microsoft.com/office/powerpoint/2010/main" val="2154151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42579"/>
            <a:ext cx="8428037" cy="822325"/>
          </a:xfrm>
        </p:spPr>
        <p:txBody>
          <a:bodyPr/>
          <a:lstStyle/>
          <a:p>
            <a:pPr algn="ctr" eaLnBrk="1" hangingPunct="1"/>
            <a:r>
              <a:rPr lang="en-US" sz="5000" dirty="0">
                <a:latin typeface="Garamond" charset="0"/>
              </a:rPr>
              <a:t>New 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5830825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227013967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971A9-E1B0-7641-8AE6-FA6A07E7502C}"/>
              </a:ext>
            </a:extLst>
          </p:cNvPr>
          <p:cNvSpPr>
            <a:spLocks noGrp="1"/>
          </p:cNvSpPr>
          <p:nvPr>
            <p:ph type="title"/>
          </p:nvPr>
        </p:nvSpPr>
        <p:spPr/>
        <p:txBody>
          <a:bodyPr/>
          <a:lstStyle/>
          <a:p>
            <a:r>
              <a:rPr lang="en-US" dirty="0"/>
              <a:t>Two Key Challenges</a:t>
            </a:r>
          </a:p>
        </p:txBody>
      </p:sp>
      <p:grpSp>
        <p:nvGrpSpPr>
          <p:cNvPr id="16" name="Group 15">
            <a:extLst>
              <a:ext uri="{FF2B5EF4-FFF2-40B4-BE49-F238E27FC236}">
                <a16:creationId xmlns:a16="http://schemas.microsoft.com/office/drawing/2014/main" id="{746640E3-80CF-5D43-9630-1287DA82A8CE}"/>
              </a:ext>
            </a:extLst>
          </p:cNvPr>
          <p:cNvGrpSpPr/>
          <p:nvPr/>
        </p:nvGrpSpPr>
        <p:grpSpPr>
          <a:xfrm>
            <a:off x="0" y="1828793"/>
            <a:ext cx="9143999" cy="1238864"/>
            <a:chOff x="0" y="1828793"/>
            <a:chExt cx="9143999" cy="1238864"/>
          </a:xfrm>
        </p:grpSpPr>
        <p:sp>
          <p:nvSpPr>
            <p:cNvPr id="10" name="Rectangle 9">
              <a:extLst>
                <a:ext uri="{FF2B5EF4-FFF2-40B4-BE49-F238E27FC236}">
                  <a16:creationId xmlns:a16="http://schemas.microsoft.com/office/drawing/2014/main" id="{2CBEA920-3CED-0442-9090-FEBCEF33BAA1}"/>
                </a:ext>
              </a:extLst>
            </p:cNvPr>
            <p:cNvSpPr/>
            <p:nvPr/>
          </p:nvSpPr>
          <p:spPr>
            <a:xfrm>
              <a:off x="0" y="1828793"/>
              <a:ext cx="9143999" cy="1238864"/>
            </a:xfrm>
            <a:prstGeom prst="rect">
              <a:avLst/>
            </a:prstGeom>
            <a:solidFill>
              <a:schemeClr val="accent1">
                <a:lumMod val="20000"/>
                <a:lumOff val="8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A9BA577-CE8A-3647-BCF0-DFBB0D08BA71}"/>
                </a:ext>
              </a:extLst>
            </p:cNvPr>
            <p:cNvSpPr txBox="1"/>
            <p:nvPr/>
          </p:nvSpPr>
          <p:spPr>
            <a:xfrm>
              <a:off x="1242792" y="1963772"/>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Scalability</a:t>
              </a: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546A">
                      <a:lumMod val="50000"/>
                    </a:srgbClr>
                  </a:solidFill>
                  <a:effectLst/>
                  <a:uLnTx/>
                  <a:uFillTx/>
                  <a:latin typeface="Cambria" panose="02040503050406030204" pitchFamily="18" charset="0"/>
                  <a:ea typeface="+mn-ea"/>
                  <a:cs typeface="+mn-cs"/>
                </a:rPr>
                <a:t>with worsening RowHammer vulnerability</a:t>
              </a:r>
            </a:p>
          </p:txBody>
        </p:sp>
        <p:sp>
          <p:nvSpPr>
            <p:cNvPr id="8" name="Oval 7">
              <a:extLst>
                <a:ext uri="{FF2B5EF4-FFF2-40B4-BE49-F238E27FC236}">
                  <a16:creationId xmlns:a16="http://schemas.microsoft.com/office/drawing/2014/main" id="{F26B2D5E-4376-114F-B7E1-E6857E3E87CC}"/>
                </a:ext>
              </a:extLst>
            </p:cNvPr>
            <p:cNvSpPr>
              <a:spLocks noChangeAspect="1"/>
            </p:cNvSpPr>
            <p:nvPr/>
          </p:nvSpPr>
          <p:spPr>
            <a:xfrm>
              <a:off x="152400" y="2110268"/>
              <a:ext cx="720000" cy="720000"/>
            </a:xfrm>
            <a:prstGeom prst="ellipse">
              <a:avLst/>
            </a:prstGeom>
            <a:solidFill>
              <a:schemeClr val="tx2">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1</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5" name="Group 14">
            <a:extLst>
              <a:ext uri="{FF2B5EF4-FFF2-40B4-BE49-F238E27FC236}">
                <a16:creationId xmlns:a16="http://schemas.microsoft.com/office/drawing/2014/main" id="{A9D2B90F-EE5A-B444-AD49-75C3DBEE072A}"/>
              </a:ext>
            </a:extLst>
          </p:cNvPr>
          <p:cNvGrpSpPr/>
          <p:nvPr/>
        </p:nvGrpSpPr>
        <p:grpSpPr>
          <a:xfrm>
            <a:off x="-1" y="4072837"/>
            <a:ext cx="9143999" cy="1238864"/>
            <a:chOff x="-1" y="4072837"/>
            <a:chExt cx="9143999" cy="1238864"/>
          </a:xfrm>
        </p:grpSpPr>
        <p:sp>
          <p:nvSpPr>
            <p:cNvPr id="11" name="Rectangle 10">
              <a:extLst>
                <a:ext uri="{FF2B5EF4-FFF2-40B4-BE49-F238E27FC236}">
                  <a16:creationId xmlns:a16="http://schemas.microsoft.com/office/drawing/2014/main" id="{89C24571-107A-DD4E-B29B-7A37B84C60B9}"/>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29E80A45-B15A-FB43-877F-52AC131370AF}"/>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9" name="Oval 8">
              <a:extLst>
                <a:ext uri="{FF2B5EF4-FFF2-40B4-BE49-F238E27FC236}">
                  <a16:creationId xmlns:a16="http://schemas.microsoft.com/office/drawing/2014/main" id="{0DC114C0-6D5A-3942-9680-647338871C9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A956C505-422F-D74F-BCA7-B40BFC52FE94}"/>
              </a:ext>
            </a:extLst>
          </p:cNvPr>
          <p:cNvGrpSpPr/>
          <p:nvPr/>
        </p:nvGrpSpPr>
        <p:grpSpPr>
          <a:xfrm>
            <a:off x="-1" y="4072837"/>
            <a:ext cx="9143999" cy="1238864"/>
            <a:chOff x="-1" y="4072837"/>
            <a:chExt cx="9143999" cy="1238864"/>
          </a:xfrm>
        </p:grpSpPr>
        <p:sp>
          <p:nvSpPr>
            <p:cNvPr id="12" name="Rectangle 11">
              <a:extLst>
                <a:ext uri="{FF2B5EF4-FFF2-40B4-BE49-F238E27FC236}">
                  <a16:creationId xmlns:a16="http://schemas.microsoft.com/office/drawing/2014/main" id="{958F9137-BED1-4640-82EB-FF4684C03C7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E717F37C-FB4A-564C-A48A-37F8A6A95E58}"/>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40000"/>
                      <a:lumOff val="60000"/>
                    </a:srgbClr>
                  </a:solidFill>
                  <a:effectLst/>
                  <a:uLnTx/>
                  <a:uFillTx/>
                  <a:latin typeface="Cambria" panose="02040503050406030204" pitchFamily="18" charset="0"/>
                  <a:ea typeface="+mn-ea"/>
                  <a:cs typeface="+mn-cs"/>
                </a:rPr>
                <a:t>with commodity DRAM chips</a:t>
              </a:r>
            </a:p>
          </p:txBody>
        </p:sp>
        <p:sp>
          <p:nvSpPr>
            <p:cNvPr id="14" name="Oval 13">
              <a:extLst>
                <a:ext uri="{FF2B5EF4-FFF2-40B4-BE49-F238E27FC236}">
                  <a16:creationId xmlns:a16="http://schemas.microsoft.com/office/drawing/2014/main" id="{83FF16DF-F279-8C41-A36E-39FF315C210B}"/>
                </a:ext>
              </a:extLst>
            </p:cNvPr>
            <p:cNvSpPr>
              <a:spLocks noChangeAspect="1"/>
            </p:cNvSpPr>
            <p:nvPr/>
          </p:nvSpPr>
          <p:spPr>
            <a:xfrm>
              <a:off x="152400" y="4332269"/>
              <a:ext cx="720000" cy="720000"/>
            </a:xfrm>
            <a:prstGeom prst="ellipse">
              <a:avLst/>
            </a:prstGeom>
            <a:solidFill>
              <a:schemeClr val="accent2">
                <a:lumMod val="40000"/>
                <a:lumOff val="6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18" name="Group 17">
            <a:extLst>
              <a:ext uri="{FF2B5EF4-FFF2-40B4-BE49-F238E27FC236}">
                <a16:creationId xmlns:a16="http://schemas.microsoft.com/office/drawing/2014/main" id="{56AAAE06-9C74-2346-B656-FCCD44843210}"/>
              </a:ext>
            </a:extLst>
          </p:cNvPr>
          <p:cNvGrpSpPr/>
          <p:nvPr/>
        </p:nvGrpSpPr>
        <p:grpSpPr>
          <a:xfrm>
            <a:off x="-2" y="4072837"/>
            <a:ext cx="9143999" cy="1238864"/>
            <a:chOff x="-1" y="4072837"/>
            <a:chExt cx="9143999" cy="1238864"/>
          </a:xfrm>
        </p:grpSpPr>
        <p:sp>
          <p:nvSpPr>
            <p:cNvPr id="19" name="Rectangle 18">
              <a:extLst>
                <a:ext uri="{FF2B5EF4-FFF2-40B4-BE49-F238E27FC236}">
                  <a16:creationId xmlns:a16="http://schemas.microsoft.com/office/drawing/2014/main" id="{D0E34873-1AB3-5F42-A352-C1A7F0CA116C}"/>
                </a:ext>
              </a:extLst>
            </p:cNvPr>
            <p:cNvSpPr/>
            <p:nvPr/>
          </p:nvSpPr>
          <p:spPr>
            <a:xfrm>
              <a:off x="-1" y="4072837"/>
              <a:ext cx="9143999" cy="1238864"/>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5822007F-0F6E-1B45-B3BD-D36338CBA494}"/>
                </a:ext>
              </a:extLst>
            </p:cNvPr>
            <p:cNvSpPr txBox="1"/>
            <p:nvPr/>
          </p:nvSpPr>
          <p:spPr>
            <a:xfrm>
              <a:off x="1242792" y="4215215"/>
              <a:ext cx="7071360" cy="954107"/>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Compatibility</a:t>
              </a:r>
              <a:endPar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rPr>
                <a:t>with commodity DRAM chips</a:t>
              </a:r>
            </a:p>
          </p:txBody>
        </p:sp>
        <p:sp>
          <p:nvSpPr>
            <p:cNvPr id="21" name="Oval 20">
              <a:extLst>
                <a:ext uri="{FF2B5EF4-FFF2-40B4-BE49-F238E27FC236}">
                  <a16:creationId xmlns:a16="http://schemas.microsoft.com/office/drawing/2014/main" id="{A715F531-4DC6-CD41-88DD-87ABD468C304}"/>
                </a:ext>
              </a:extLst>
            </p:cNvPr>
            <p:cNvSpPr>
              <a:spLocks noChangeAspect="1"/>
            </p:cNvSpPr>
            <p:nvPr/>
          </p:nvSpPr>
          <p:spPr>
            <a:xfrm>
              <a:off x="152400" y="4332269"/>
              <a:ext cx="720000" cy="720000"/>
            </a:xfrm>
            <a:prstGeom prst="ellipse">
              <a:avLst/>
            </a:prstGeom>
            <a:solidFill>
              <a:schemeClr val="accent2">
                <a:lumMod val="5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2</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7988319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Our Goal</a:t>
            </a:r>
          </a:p>
        </p:txBody>
      </p:sp>
      <p:sp>
        <p:nvSpPr>
          <p:cNvPr id="5" name="Rectangle 4">
            <a:extLst>
              <a:ext uri="{FF2B5EF4-FFF2-40B4-BE49-F238E27FC236}">
                <a16:creationId xmlns:a16="http://schemas.microsoft.com/office/drawing/2014/main" id="{8EA72D86-6196-1D42-812D-510224D08A87}"/>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78189" y="1403639"/>
            <a:ext cx="8987622" cy="4050721"/>
          </a:xfrm>
        </p:spPr>
        <p:txBody>
          <a:bodyPr anchor="ctr"/>
          <a:lstStyle/>
          <a:p>
            <a:pPr algn="ctr"/>
            <a:endParaRPr lang="en-US" sz="3200" b="1" dirty="0"/>
          </a:p>
          <a:p>
            <a:pPr marL="0" indent="0" algn="ctr">
              <a:buNone/>
            </a:pPr>
            <a:r>
              <a:rPr lang="en-US" sz="2800" dirty="0"/>
              <a:t>To prevent RowHammer </a:t>
            </a:r>
            <a:r>
              <a:rPr lang="en-US" sz="2800" dirty="0">
                <a:solidFill>
                  <a:srgbClr val="00B050"/>
                </a:solidFill>
              </a:rPr>
              <a:t>efficiently</a:t>
            </a:r>
            <a:r>
              <a:rPr lang="en-US" sz="2800" dirty="0"/>
              <a:t> </a:t>
            </a:r>
            <a:r>
              <a:rPr lang="en-US" sz="2800" dirty="0">
                <a:solidFill>
                  <a:srgbClr val="00B050"/>
                </a:solidFill>
              </a:rPr>
              <a:t>and</a:t>
            </a:r>
            <a:r>
              <a:rPr lang="en-US" sz="2800" dirty="0"/>
              <a:t> </a:t>
            </a:r>
            <a:r>
              <a:rPr lang="en-US" sz="2800" dirty="0">
                <a:solidFill>
                  <a:srgbClr val="00B050"/>
                </a:solidFill>
              </a:rPr>
              <a:t>scalably</a:t>
            </a:r>
            <a:r>
              <a:rPr lang="en-US" sz="2800" dirty="0"/>
              <a:t> </a:t>
            </a:r>
          </a:p>
          <a:p>
            <a:pPr marL="0" indent="0" algn="ctr">
              <a:buNone/>
            </a:pPr>
            <a:r>
              <a:rPr lang="en-US" sz="2800" i="1" dirty="0">
                <a:solidFill>
                  <a:schemeClr val="accent2">
                    <a:lumMod val="75000"/>
                  </a:schemeClr>
                </a:solidFill>
              </a:rPr>
              <a:t>without</a:t>
            </a:r>
            <a:r>
              <a:rPr lang="en-US" sz="2800" dirty="0">
                <a:solidFill>
                  <a:schemeClr val="accent2">
                    <a:lumMod val="75000"/>
                  </a:schemeClr>
                </a:solidFill>
              </a:rPr>
              <a:t> knowledge of or modifications to </a:t>
            </a:r>
            <a:r>
              <a:rPr lang="en-US" sz="2800" dirty="0"/>
              <a:t>DRAM internals</a:t>
            </a:r>
            <a:endParaRPr lang="en-US" sz="3200" dirty="0"/>
          </a:p>
          <a:p>
            <a:pPr marL="0" indent="0" algn="ctr">
              <a:buNone/>
            </a:pPr>
            <a:endParaRPr lang="en-US" sz="3200" dirty="0"/>
          </a:p>
        </p:txBody>
      </p:sp>
    </p:spTree>
    <p:extLst>
      <p:ext uri="{BB962C8B-B14F-4D97-AF65-F5344CB8AC3E}">
        <p14:creationId xmlns:p14="http://schemas.microsoft.com/office/powerpoint/2010/main" val="7707404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1C53-87CC-614A-A2AC-BCD1174BDEBC}"/>
              </a:ext>
            </a:extLst>
          </p:cNvPr>
          <p:cNvSpPr>
            <a:spLocks noGrp="1"/>
          </p:cNvSpPr>
          <p:nvPr>
            <p:ph type="title"/>
          </p:nvPr>
        </p:nvSpPr>
        <p:spPr/>
        <p:txBody>
          <a:bodyPr/>
          <a:lstStyle/>
          <a:p>
            <a:r>
              <a:rPr lang="en-US" dirty="0"/>
              <a:t>BlockHammer </a:t>
            </a:r>
            <a:br>
              <a:rPr lang="en-US" dirty="0"/>
            </a:br>
            <a:r>
              <a:rPr lang="en-US" sz="2800" dirty="0"/>
              <a:t>Key Idea</a:t>
            </a:r>
          </a:p>
        </p:txBody>
      </p:sp>
      <p:sp>
        <p:nvSpPr>
          <p:cNvPr id="6" name="Rectangle 5">
            <a:extLst>
              <a:ext uri="{FF2B5EF4-FFF2-40B4-BE49-F238E27FC236}">
                <a16:creationId xmlns:a16="http://schemas.microsoft.com/office/drawing/2014/main" id="{56D0F157-3384-1D46-9627-615A17CA48E4}"/>
              </a:ext>
            </a:extLst>
          </p:cNvPr>
          <p:cNvSpPr/>
          <p:nvPr/>
        </p:nvSpPr>
        <p:spPr>
          <a:xfrm>
            <a:off x="0" y="2487058"/>
            <a:ext cx="9144000" cy="1883884"/>
          </a:xfrm>
          <a:prstGeom prst="rect">
            <a:avLst/>
          </a:prstGeom>
          <a:solidFill>
            <a:schemeClr val="bg1">
              <a:lumMod val="9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35DA0F3-2012-A14F-B343-01486170E73E}"/>
              </a:ext>
            </a:extLst>
          </p:cNvPr>
          <p:cNvSpPr txBox="1">
            <a:spLocks/>
          </p:cNvSpPr>
          <p:nvPr/>
        </p:nvSpPr>
        <p:spPr>
          <a:xfrm>
            <a:off x="78189" y="1403640"/>
            <a:ext cx="8987622" cy="4050721"/>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Selectively throttle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memory accesses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may cause </a:t>
            </a:r>
            <a:r>
              <a:rPr kumimoji="0" lang="en-US" sz="32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RowHammer bit-flips</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22403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DD38-02ED-644E-B723-A83144D23548}"/>
              </a:ext>
            </a:extLst>
          </p:cNvPr>
          <p:cNvSpPr>
            <a:spLocks noGrp="1"/>
          </p:cNvSpPr>
          <p:nvPr>
            <p:ph type="title"/>
          </p:nvPr>
        </p:nvSpPr>
        <p:spPr>
          <a:xfrm>
            <a:off x="75990" y="50573"/>
            <a:ext cx="7338361" cy="1141619"/>
          </a:xfrm>
        </p:spPr>
        <p:txBody>
          <a:bodyPr/>
          <a:lstStyle/>
          <a:p>
            <a:r>
              <a:rPr lang="en-US" b="1" dirty="0"/>
              <a:t>BlockHammer </a:t>
            </a:r>
            <a:br>
              <a:rPr lang="en-US" dirty="0"/>
            </a:br>
            <a:r>
              <a:rPr lang="en-US" sz="2800" b="1" dirty="0"/>
              <a:t>Overview of Approach</a:t>
            </a:r>
            <a:endParaRPr lang="en-US" dirty="0"/>
          </a:p>
        </p:txBody>
      </p:sp>
      <p:sp>
        <p:nvSpPr>
          <p:cNvPr id="7" name="Rounded Rectangle 6">
            <a:extLst>
              <a:ext uri="{FF2B5EF4-FFF2-40B4-BE49-F238E27FC236}">
                <a16:creationId xmlns:a16="http://schemas.microsoft.com/office/drawing/2014/main" id="{ADB79523-8389-8A4C-8543-2B85EE6A5F44}"/>
              </a:ext>
            </a:extLst>
          </p:cNvPr>
          <p:cNvSpPr/>
          <p:nvPr/>
        </p:nvSpPr>
        <p:spPr>
          <a:xfrm>
            <a:off x="-2198" y="4142057"/>
            <a:ext cx="9144000" cy="2213658"/>
          </a:xfrm>
          <a:prstGeom prst="roundRect">
            <a:avLst>
              <a:gd name="adj" fmla="val 0"/>
            </a:avLst>
          </a:prstGeom>
          <a:solidFill>
            <a:schemeClr val="accent6">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7084711E-5C10-334E-B795-69737335F96A}"/>
              </a:ext>
            </a:extLst>
          </p:cNvPr>
          <p:cNvSpPr/>
          <p:nvPr/>
        </p:nvSpPr>
        <p:spPr>
          <a:xfrm>
            <a:off x="-2197" y="1215342"/>
            <a:ext cx="9144000" cy="2213658"/>
          </a:xfrm>
          <a:prstGeom prst="roundRect">
            <a:avLst>
              <a:gd name="adj" fmla="val 0"/>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3D965B18-AEF8-A144-B127-EAD658ACFE51}"/>
              </a:ext>
            </a:extLst>
          </p:cNvPr>
          <p:cNvSpPr>
            <a:spLocks noGrp="1"/>
          </p:cNvSpPr>
          <p:nvPr>
            <p:ph idx="1"/>
          </p:nvPr>
        </p:nvSpPr>
        <p:spPr/>
        <p:txBody>
          <a:bodyPr/>
          <a:lstStyle/>
          <a:p>
            <a:pPr marL="0" indent="0">
              <a:buNone/>
            </a:pPr>
            <a:r>
              <a:rPr lang="en-US" sz="2800" b="1" dirty="0" err="1"/>
              <a:t>RowBlocker</a:t>
            </a:r>
            <a:r>
              <a:rPr lang="en-US" sz="3200" b="1" dirty="0"/>
              <a:t> </a:t>
            </a:r>
          </a:p>
          <a:p>
            <a:pPr marL="0" indent="0">
              <a:buNone/>
            </a:pPr>
            <a:r>
              <a:rPr lang="en-US" sz="2400" dirty="0">
                <a:solidFill>
                  <a:schemeClr val="accent2">
                    <a:lumMod val="50000"/>
                  </a:schemeClr>
                </a:solidFill>
              </a:rPr>
              <a:t>Tracks</a:t>
            </a:r>
            <a:r>
              <a:rPr lang="en-US" sz="2400" dirty="0"/>
              <a:t> row activation rates using area-efficient Bloom filters</a:t>
            </a:r>
            <a:endParaRPr lang="en-US" dirty="0"/>
          </a:p>
          <a:p>
            <a:pPr marL="0" indent="0">
              <a:buNone/>
            </a:pPr>
            <a:r>
              <a:rPr lang="en-US" sz="2400" dirty="0">
                <a:solidFill>
                  <a:schemeClr val="accent2">
                    <a:lumMod val="50000"/>
                  </a:schemeClr>
                </a:solidFill>
              </a:rPr>
              <a:t>Blacklists</a:t>
            </a:r>
            <a:r>
              <a:rPr lang="en-US" sz="2400" dirty="0"/>
              <a:t> rows that are activated at a high rate</a:t>
            </a:r>
            <a:endParaRPr lang="en-US" dirty="0"/>
          </a:p>
          <a:p>
            <a:pPr marL="0" indent="0">
              <a:buNone/>
            </a:pPr>
            <a:r>
              <a:rPr lang="en-US" sz="2400" dirty="0">
                <a:solidFill>
                  <a:schemeClr val="accent2">
                    <a:lumMod val="50000"/>
                  </a:schemeClr>
                </a:solidFill>
              </a:rPr>
              <a:t>Throttles</a:t>
            </a:r>
            <a:r>
              <a:rPr lang="en-US" sz="2400" dirty="0">
                <a:solidFill>
                  <a:srgbClr val="00B050"/>
                </a:solidFill>
              </a:rPr>
              <a:t> </a:t>
            </a:r>
            <a:r>
              <a:rPr lang="en-US" sz="2400" dirty="0"/>
              <a:t>activations</a:t>
            </a:r>
            <a:r>
              <a:rPr lang="en-US" sz="2400" dirty="0">
                <a:solidFill>
                  <a:srgbClr val="00B050"/>
                </a:solidFill>
              </a:rPr>
              <a:t> </a:t>
            </a:r>
            <a:r>
              <a:rPr lang="en-US" sz="2400" dirty="0"/>
              <a:t>targeting a blacklisted row</a:t>
            </a:r>
          </a:p>
          <a:p>
            <a:endParaRPr lang="en-US" sz="2800" dirty="0"/>
          </a:p>
          <a:p>
            <a:pPr marL="0" indent="0">
              <a:buNone/>
            </a:pPr>
            <a:endParaRPr lang="en-US" sz="2800" dirty="0"/>
          </a:p>
          <a:p>
            <a:pPr marL="0" indent="0">
              <a:buNone/>
            </a:pPr>
            <a:r>
              <a:rPr lang="en-US" sz="2800" b="1" dirty="0" err="1"/>
              <a:t>AttackThrottler</a:t>
            </a:r>
            <a:endParaRPr lang="en-US" sz="2800" b="1" dirty="0"/>
          </a:p>
          <a:p>
            <a:pPr marL="0" indent="0">
              <a:buNone/>
            </a:pPr>
            <a:r>
              <a:rPr lang="en-US" sz="2400" dirty="0">
                <a:solidFill>
                  <a:schemeClr val="accent6">
                    <a:lumMod val="50000"/>
                  </a:schemeClr>
                </a:solidFill>
              </a:rPr>
              <a:t>Identifies</a:t>
            </a:r>
            <a:r>
              <a:rPr lang="en-US" sz="2400" dirty="0">
                <a:solidFill>
                  <a:srgbClr val="00B050"/>
                </a:solidFill>
              </a:rPr>
              <a:t> </a:t>
            </a:r>
            <a:r>
              <a:rPr lang="en-US" sz="2400" dirty="0"/>
              <a:t>threads that perform a RowHammer attack</a:t>
            </a:r>
          </a:p>
          <a:p>
            <a:pPr marL="0" indent="0">
              <a:buNone/>
            </a:pPr>
            <a:r>
              <a:rPr lang="en-US" sz="2400" dirty="0">
                <a:solidFill>
                  <a:schemeClr val="accent6">
                    <a:lumMod val="50000"/>
                  </a:schemeClr>
                </a:solidFill>
              </a:rPr>
              <a:t>Reduces</a:t>
            </a:r>
            <a:r>
              <a:rPr lang="en-US" sz="2400" dirty="0">
                <a:solidFill>
                  <a:srgbClr val="00B050"/>
                </a:solidFill>
              </a:rPr>
              <a:t> </a:t>
            </a:r>
            <a:r>
              <a:rPr lang="en-US" sz="2400" dirty="0"/>
              <a:t>memory bandwidth usage of identified threads</a:t>
            </a:r>
          </a:p>
          <a:p>
            <a:endParaRPr lang="en-US" sz="2400" dirty="0"/>
          </a:p>
          <a:p>
            <a:pPr marL="0" indent="0">
              <a:buNone/>
            </a:pPr>
            <a:endParaRPr lang="en-US" sz="2400" dirty="0"/>
          </a:p>
          <a:p>
            <a:endParaRPr lang="en-US" sz="2400" dirty="0"/>
          </a:p>
        </p:txBody>
      </p:sp>
      <p:sp>
        <p:nvSpPr>
          <p:cNvPr id="4" name="Rectangle 3">
            <a:extLst>
              <a:ext uri="{FF2B5EF4-FFF2-40B4-BE49-F238E27FC236}">
                <a16:creationId xmlns:a16="http://schemas.microsoft.com/office/drawing/2014/main" id="{F3782042-1B9C-DA4C-B922-0E3D3B011937}"/>
              </a:ext>
            </a:extLst>
          </p:cNvPr>
          <p:cNvSpPr/>
          <p:nvPr/>
        </p:nvSpPr>
        <p:spPr>
          <a:xfrm>
            <a:off x="0" y="3139205"/>
            <a:ext cx="9144000" cy="740193"/>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No row can be activated at a high enough rate to induce bit-flips</a:t>
            </a:r>
          </a:p>
        </p:txBody>
      </p:sp>
      <p:sp>
        <p:nvSpPr>
          <p:cNvPr id="6" name="Rectangle 5">
            <a:extLst>
              <a:ext uri="{FF2B5EF4-FFF2-40B4-BE49-F238E27FC236}">
                <a16:creationId xmlns:a16="http://schemas.microsoft.com/office/drawing/2014/main" id="{B97AED7B-37CC-CE4C-A987-7F715E5C0DEE}"/>
              </a:ext>
            </a:extLst>
          </p:cNvPr>
          <p:cNvSpPr/>
          <p:nvPr/>
        </p:nvSpPr>
        <p:spPr>
          <a:xfrm>
            <a:off x="0" y="5535387"/>
            <a:ext cx="9144000" cy="86931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Greatly reduces the </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performance degradation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and</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energy wastage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 RowHammer attack inflicts on a system</a:t>
            </a:r>
          </a:p>
        </p:txBody>
      </p:sp>
    </p:spTree>
    <p:extLst>
      <p:ext uri="{BB962C8B-B14F-4D97-AF65-F5344CB8AC3E}">
        <p14:creationId xmlns:p14="http://schemas.microsoft.com/office/powerpoint/2010/main" val="268173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3" grpId="0" uiExpand="1" build="p"/>
      <p:bldP spid="4" grpId="0" animBg="1"/>
      <p:bldP spid="6"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BB34-DA34-8642-B47D-14389E011DA9}"/>
              </a:ext>
            </a:extLst>
          </p:cNvPr>
          <p:cNvSpPr>
            <a:spLocks noGrp="1"/>
          </p:cNvSpPr>
          <p:nvPr>
            <p:ph type="title"/>
          </p:nvPr>
        </p:nvSpPr>
        <p:spPr/>
        <p:txBody>
          <a:bodyPr>
            <a:noAutofit/>
          </a:bodyPr>
          <a:lstStyle/>
          <a:p>
            <a:r>
              <a:rPr lang="en-US" dirty="0"/>
              <a:t>Evaluation</a:t>
            </a:r>
            <a:br>
              <a:rPr lang="en-US" dirty="0"/>
            </a:br>
            <a:r>
              <a:rPr lang="en-US" sz="2800" dirty="0"/>
              <a:t>Scaling with RowHammer Vulnerability</a:t>
            </a:r>
            <a:endParaRPr lang="en-US" sz="2800" b="1" dirty="0"/>
          </a:p>
        </p:txBody>
      </p:sp>
      <p:pic>
        <p:nvPicPr>
          <p:cNvPr id="35" name="Picture 34" descr="Chart, line chart&#10;&#10;Description automatically generated">
            <a:extLst>
              <a:ext uri="{FF2B5EF4-FFF2-40B4-BE49-F238E27FC236}">
                <a16:creationId xmlns:a16="http://schemas.microsoft.com/office/drawing/2014/main" id="{03E376D7-6E59-E74F-A5A3-405C73CEC9C0}"/>
              </a:ext>
            </a:extLst>
          </p:cNvPr>
          <p:cNvPicPr>
            <a:picLocks noChangeAspect="1"/>
          </p:cNvPicPr>
          <p:nvPr/>
        </p:nvPicPr>
        <p:blipFill rotWithShape="1">
          <a:blip r:embed="rId3">
            <a:extLst>
              <a:ext uri="{28A0092B-C50C-407E-A947-70E740481C1C}">
                <a14:useLocalDpi xmlns:a14="http://schemas.microsoft.com/office/drawing/2010/main" val="0"/>
              </a:ext>
            </a:extLst>
          </a:blip>
          <a:srcRect l="23403" t="2424" r="19399" b="84017"/>
          <a:stretch/>
        </p:blipFill>
        <p:spPr>
          <a:xfrm>
            <a:off x="3241964" y="2061132"/>
            <a:ext cx="4759036" cy="313380"/>
          </a:xfrm>
          <a:prstGeom prst="rect">
            <a:avLst/>
          </a:prstGeom>
          <a:ln w="19050">
            <a:noFill/>
          </a:ln>
        </p:spPr>
      </p:pic>
      <p:sp>
        <p:nvSpPr>
          <p:cNvPr id="15" name="Rounded Rectangle 14">
            <a:extLst>
              <a:ext uri="{FF2B5EF4-FFF2-40B4-BE49-F238E27FC236}">
                <a16:creationId xmlns:a16="http://schemas.microsoft.com/office/drawing/2014/main" id="{E577201E-FC48-DE47-B799-25AB9CE693E8}"/>
              </a:ext>
            </a:extLst>
          </p:cNvPr>
          <p:cNvSpPr/>
          <p:nvPr/>
        </p:nvSpPr>
        <p:spPr>
          <a:xfrm>
            <a:off x="206478" y="4438494"/>
            <a:ext cx="8731045" cy="1720645"/>
          </a:xfrm>
          <a:prstGeom prst="roundRect">
            <a:avLst>
              <a:gd name="adj" fmla="val 2382"/>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Attack Present</a:t>
            </a:r>
          </a:p>
        </p:txBody>
      </p:sp>
      <p:sp>
        <p:nvSpPr>
          <p:cNvPr id="16" name="Rounded Rectangle 15">
            <a:extLst>
              <a:ext uri="{FF2B5EF4-FFF2-40B4-BE49-F238E27FC236}">
                <a16:creationId xmlns:a16="http://schemas.microsoft.com/office/drawing/2014/main" id="{A090A9AB-5FFD-5B47-8F48-A9A823712257}"/>
              </a:ext>
            </a:extLst>
          </p:cNvPr>
          <p:cNvSpPr/>
          <p:nvPr/>
        </p:nvSpPr>
        <p:spPr>
          <a:xfrm>
            <a:off x="208677" y="2357451"/>
            <a:ext cx="8731045" cy="1691149"/>
          </a:xfrm>
          <a:prstGeom prst="roundRect">
            <a:avLst>
              <a:gd name="adj" fmla="val 238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No RowHammer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546A">
                    <a:lumMod val="50000"/>
                  </a:srgbClr>
                </a:solidFill>
                <a:effectLst/>
                <a:uLnTx/>
                <a:uFillTx/>
                <a:latin typeface="Calibri" panose="020F0502020204030204"/>
                <a:ea typeface="+mn-ea"/>
                <a:cs typeface="+mn-cs"/>
              </a:rPr>
              <a:t>Attack</a:t>
            </a:r>
          </a:p>
        </p:txBody>
      </p:sp>
      <p:pic>
        <p:nvPicPr>
          <p:cNvPr id="28" name="Picture 27" descr="Chart, line chart&#10;&#10;Description automatically generated">
            <a:extLst>
              <a:ext uri="{FF2B5EF4-FFF2-40B4-BE49-F238E27FC236}">
                <a16:creationId xmlns:a16="http://schemas.microsoft.com/office/drawing/2014/main" id="{F748D571-13D6-AF4C-AC87-A62D4BE044FF}"/>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77956" y="2436611"/>
            <a:ext cx="6588000" cy="1534948"/>
          </a:xfrm>
          <a:prstGeom prst="rect">
            <a:avLst/>
          </a:prstGeom>
          <a:ln w="19050">
            <a:solidFill>
              <a:schemeClr val="tx2">
                <a:lumMod val="50000"/>
              </a:schemeClr>
            </a:solidFill>
          </a:ln>
        </p:spPr>
      </p:pic>
      <p:sp>
        <p:nvSpPr>
          <p:cNvPr id="17" name="Rectangle 16">
            <a:extLst>
              <a:ext uri="{FF2B5EF4-FFF2-40B4-BE49-F238E27FC236}">
                <a16:creationId xmlns:a16="http://schemas.microsoft.com/office/drawing/2014/main" id="{43B7C787-5BF2-F643-970E-4C8A8CD99C71}"/>
              </a:ext>
            </a:extLst>
          </p:cNvPr>
          <p:cNvSpPr/>
          <p:nvPr/>
        </p:nvSpPr>
        <p:spPr>
          <a:xfrm>
            <a:off x="2912253" y="255698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D6D2F06-AA5A-5547-84BE-267A1F0AB33D}"/>
              </a:ext>
            </a:extLst>
          </p:cNvPr>
          <p:cNvSpPr/>
          <p:nvPr/>
        </p:nvSpPr>
        <p:spPr>
          <a:xfrm>
            <a:off x="4468895" y="2548540"/>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2B1AB5F4-9EB3-F946-9859-C4C7B404793D}"/>
              </a:ext>
            </a:extLst>
          </p:cNvPr>
          <p:cNvSpPr>
            <a:spLocks noChangeAspect="1"/>
          </p:cNvSpPr>
          <p:nvPr/>
        </p:nvSpPr>
        <p:spPr>
          <a:xfrm>
            <a:off x="6021031" y="2573028"/>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3B476CD-1607-8942-A42D-8CCB94654B48}"/>
              </a:ext>
            </a:extLst>
          </p:cNvPr>
          <p:cNvSpPr>
            <a:spLocks/>
          </p:cNvSpPr>
          <p:nvPr/>
        </p:nvSpPr>
        <p:spPr>
          <a:xfrm>
            <a:off x="7571475" y="2557346"/>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 name="Picture 29" descr="Chart&#10;&#10;Description automatically generated">
            <a:extLst>
              <a:ext uri="{FF2B5EF4-FFF2-40B4-BE49-F238E27FC236}">
                <a16:creationId xmlns:a16="http://schemas.microsoft.com/office/drawing/2014/main" id="{3DD07603-CB97-EC4A-9322-BF43EEBF0B33}"/>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77956" y="4522504"/>
            <a:ext cx="6588000" cy="1550379"/>
          </a:xfrm>
          <a:prstGeom prst="rect">
            <a:avLst/>
          </a:prstGeom>
          <a:ln w="19050">
            <a:solidFill>
              <a:schemeClr val="accent2">
                <a:lumMod val="75000"/>
              </a:schemeClr>
            </a:solidFill>
          </a:ln>
        </p:spPr>
      </p:pic>
      <p:sp>
        <p:nvSpPr>
          <p:cNvPr id="31" name="Rectangle 30">
            <a:extLst>
              <a:ext uri="{FF2B5EF4-FFF2-40B4-BE49-F238E27FC236}">
                <a16:creationId xmlns:a16="http://schemas.microsoft.com/office/drawing/2014/main" id="{BD39FE46-AF17-784D-B012-1FDAF95AA825}"/>
              </a:ext>
            </a:extLst>
          </p:cNvPr>
          <p:cNvSpPr/>
          <p:nvPr/>
        </p:nvSpPr>
        <p:spPr>
          <a:xfrm>
            <a:off x="2905733" y="461596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79CB961-FD57-C64C-8704-A4671B62A5F2}"/>
              </a:ext>
            </a:extLst>
          </p:cNvPr>
          <p:cNvSpPr/>
          <p:nvPr/>
        </p:nvSpPr>
        <p:spPr>
          <a:xfrm>
            <a:off x="4462375" y="4607515"/>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A9A046B-33CB-9646-BEEA-C1F53B5B86C4}"/>
              </a:ext>
            </a:extLst>
          </p:cNvPr>
          <p:cNvSpPr>
            <a:spLocks noChangeAspect="1"/>
          </p:cNvSpPr>
          <p:nvPr/>
        </p:nvSpPr>
        <p:spPr>
          <a:xfrm>
            <a:off x="6014511" y="4632003"/>
            <a:ext cx="1188000" cy="838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B3E3FD64-3A57-1F4B-BE60-52C6F77C7547}"/>
              </a:ext>
            </a:extLst>
          </p:cNvPr>
          <p:cNvSpPr>
            <a:spLocks/>
          </p:cNvSpPr>
          <p:nvPr/>
        </p:nvSpPr>
        <p:spPr>
          <a:xfrm>
            <a:off x="7564955" y="4616321"/>
            <a:ext cx="1188000" cy="86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Chart, line chart&#10;&#10;Description automatically generated">
            <a:extLst>
              <a:ext uri="{FF2B5EF4-FFF2-40B4-BE49-F238E27FC236}">
                <a16:creationId xmlns:a16="http://schemas.microsoft.com/office/drawing/2014/main" id="{C590B68B-EFC6-7B4C-88A1-56958C7B0F99}"/>
              </a:ext>
            </a:extLst>
          </p:cNvPr>
          <p:cNvPicPr>
            <a:picLocks noChangeAspect="1"/>
          </p:cNvPicPr>
          <p:nvPr/>
        </p:nvPicPr>
        <p:blipFill rotWithShape="1">
          <a:blip r:embed="rId3">
            <a:extLst>
              <a:ext uri="{28A0092B-C50C-407E-A947-70E740481C1C}">
                <a14:useLocalDpi xmlns:a14="http://schemas.microsoft.com/office/drawing/2010/main" val="0"/>
              </a:ext>
            </a:extLst>
          </a:blip>
          <a:srcRect l="-136" t="13255" r="136" b="2868"/>
          <a:stretch/>
        </p:blipFill>
        <p:spPr>
          <a:xfrm>
            <a:off x="2280456" y="2424121"/>
            <a:ext cx="6588000" cy="1534948"/>
          </a:xfrm>
          <a:prstGeom prst="rect">
            <a:avLst/>
          </a:prstGeom>
          <a:ln w="19050">
            <a:solidFill>
              <a:schemeClr val="tx2">
                <a:lumMod val="50000"/>
              </a:schemeClr>
            </a:solidFill>
          </a:ln>
        </p:spPr>
      </p:pic>
      <p:pic>
        <p:nvPicPr>
          <p:cNvPr id="37" name="Picture 36" descr="Chart&#10;&#10;Description automatically generated">
            <a:extLst>
              <a:ext uri="{FF2B5EF4-FFF2-40B4-BE49-F238E27FC236}">
                <a16:creationId xmlns:a16="http://schemas.microsoft.com/office/drawing/2014/main" id="{D6DE88FA-966F-144F-AC6D-B26249ACE0D8}"/>
              </a:ext>
            </a:extLst>
          </p:cNvPr>
          <p:cNvPicPr>
            <a:picLocks noChangeAspect="1"/>
          </p:cNvPicPr>
          <p:nvPr/>
        </p:nvPicPr>
        <p:blipFill rotWithShape="1">
          <a:blip r:embed="rId4">
            <a:extLst>
              <a:ext uri="{28A0092B-C50C-407E-A947-70E740481C1C}">
                <a14:useLocalDpi xmlns:a14="http://schemas.microsoft.com/office/drawing/2010/main" val="0"/>
              </a:ext>
            </a:extLst>
          </a:blip>
          <a:srcRect t="15280"/>
          <a:stretch/>
        </p:blipFill>
        <p:spPr>
          <a:xfrm>
            <a:off x="2280456" y="4510014"/>
            <a:ext cx="6588000" cy="1550379"/>
          </a:xfrm>
          <a:prstGeom prst="rect">
            <a:avLst/>
          </a:prstGeom>
          <a:ln w="19050">
            <a:solidFill>
              <a:schemeClr val="accent2">
                <a:lumMod val="75000"/>
              </a:schemeClr>
            </a:solidFill>
          </a:ln>
        </p:spPr>
      </p:pic>
      <p:sp>
        <p:nvSpPr>
          <p:cNvPr id="25" name="Rectangle 24">
            <a:extLst>
              <a:ext uri="{FF2B5EF4-FFF2-40B4-BE49-F238E27FC236}">
                <a16:creationId xmlns:a16="http://schemas.microsoft.com/office/drawing/2014/main" id="{BAC5504E-8914-BE40-9BA7-892F34E3E9CB}"/>
              </a:ext>
            </a:extLst>
          </p:cNvPr>
          <p:cNvSpPr/>
          <p:nvPr/>
        </p:nvSpPr>
        <p:spPr>
          <a:xfrm>
            <a:off x="2199" y="3765443"/>
            <a:ext cx="9144000" cy="486703"/>
          </a:xfrm>
          <a:prstGeom prst="rect">
            <a:avLst/>
          </a:prstGeom>
          <a:solidFill>
            <a:schemeClr val="accent1">
              <a:lumMod val="50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BlockHammer’s performance and energy overheads remain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negligible (&lt;0.6%)</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26" name="Rectangle 25">
            <a:extLst>
              <a:ext uri="{FF2B5EF4-FFF2-40B4-BE49-F238E27FC236}">
                <a16:creationId xmlns:a16="http://schemas.microsoft.com/office/drawing/2014/main" id="{6EE1CC81-A11D-9A4E-8149-92DB38FA577E}"/>
              </a:ext>
            </a:extLst>
          </p:cNvPr>
          <p:cNvSpPr/>
          <p:nvPr/>
        </p:nvSpPr>
        <p:spPr>
          <a:xfrm>
            <a:off x="0" y="5850447"/>
            <a:ext cx="9144000" cy="552736"/>
          </a:xfrm>
          <a:prstGeom prst="rect">
            <a:avLst/>
          </a:prstGeom>
          <a:solidFill>
            <a:schemeClr val="accent2">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BlockHammer scalably provides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much higher performance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(71% 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and </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lower energy consumption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(32% on average)</a:t>
            </a: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than state-of-the-art mechanisms</a:t>
            </a:r>
          </a:p>
        </p:txBody>
      </p:sp>
      <p:sp>
        <p:nvSpPr>
          <p:cNvPr id="38" name="Rectangle 37">
            <a:extLst>
              <a:ext uri="{FF2B5EF4-FFF2-40B4-BE49-F238E27FC236}">
                <a16:creationId xmlns:a16="http://schemas.microsoft.com/office/drawing/2014/main" id="{946C25EF-E925-5C48-AF8A-9E07A9A8EC5D}"/>
              </a:ext>
            </a:extLst>
          </p:cNvPr>
          <p:cNvSpPr/>
          <p:nvPr/>
        </p:nvSpPr>
        <p:spPr>
          <a:xfrm>
            <a:off x="288336" y="1242901"/>
            <a:ext cx="4572000" cy="646331"/>
          </a:xfrm>
          <a:prstGeom prst="rect">
            <a:avLst/>
          </a:prstGeom>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 throughput (weighted speedup)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Job turnaround time (harmonic speedup)</a:t>
            </a:r>
          </a:p>
        </p:txBody>
      </p:sp>
      <p:sp>
        <p:nvSpPr>
          <p:cNvPr id="39" name="TextBox 38">
            <a:extLst>
              <a:ext uri="{FF2B5EF4-FFF2-40B4-BE49-F238E27FC236}">
                <a16:creationId xmlns:a16="http://schemas.microsoft.com/office/drawing/2014/main" id="{9D9C4D1D-39F8-6E4F-B0DB-5D67D6CD506A}"/>
              </a:ext>
            </a:extLst>
          </p:cNvPr>
          <p:cNvSpPr txBox="1"/>
          <p:nvPr/>
        </p:nvSpPr>
        <p:spPr>
          <a:xfrm>
            <a:off x="5306872" y="1243630"/>
            <a:ext cx="3761030" cy="646331"/>
          </a:xfrm>
          <a:prstGeom prst="rect">
            <a:avLst/>
          </a:prstGeom>
          <a:noFill/>
        </p:spPr>
        <p:txBody>
          <a:bodyPr wrap="non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Unfairness (maximum slowdown)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energy consumption </a:t>
            </a:r>
          </a:p>
        </p:txBody>
      </p:sp>
    </p:spTree>
    <p:extLst>
      <p:ext uri="{BB962C8B-B14F-4D97-AF65-F5344CB8AC3E}">
        <p14:creationId xmlns:p14="http://schemas.microsoft.com/office/powerpoint/2010/main" val="23291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EEF6B-2A67-1446-9CC9-3560765BDA3F}"/>
              </a:ext>
            </a:extLst>
          </p:cNvPr>
          <p:cNvSpPr>
            <a:spLocks noGrp="1"/>
          </p:cNvSpPr>
          <p:nvPr>
            <p:ph type="title"/>
          </p:nvPr>
        </p:nvSpPr>
        <p:spPr>
          <a:xfrm>
            <a:off x="75991" y="-99392"/>
            <a:ext cx="6915118" cy="1141619"/>
          </a:xfrm>
        </p:spPr>
        <p:txBody>
          <a:bodyPr>
            <a:normAutofit/>
          </a:bodyPr>
          <a:lstStyle/>
          <a:p>
            <a:r>
              <a:rPr lang="en-US" b="1" dirty="0"/>
              <a:t>Key Results: </a:t>
            </a:r>
            <a:r>
              <a:rPr lang="en-US" b="1" dirty="0" err="1"/>
              <a:t>BlockHammer</a:t>
            </a:r>
            <a:endParaRPr lang="en-US" b="1" dirty="0"/>
          </a:p>
        </p:txBody>
      </p:sp>
      <p:sp>
        <p:nvSpPr>
          <p:cNvPr id="3" name="Content Placeholder 2">
            <a:extLst>
              <a:ext uri="{FF2B5EF4-FFF2-40B4-BE49-F238E27FC236}">
                <a16:creationId xmlns:a16="http://schemas.microsoft.com/office/drawing/2014/main" id="{949AB57A-B547-3A4C-A274-434D7824D025}"/>
              </a:ext>
            </a:extLst>
          </p:cNvPr>
          <p:cNvSpPr>
            <a:spLocks noGrp="1"/>
          </p:cNvSpPr>
          <p:nvPr>
            <p:ph idx="1"/>
          </p:nvPr>
        </p:nvSpPr>
        <p:spPr>
          <a:xfrm>
            <a:off x="75991" y="980732"/>
            <a:ext cx="8987622" cy="5374984"/>
          </a:xfrm>
        </p:spPr>
        <p:txBody>
          <a:bodyPr>
            <a:normAutofit/>
          </a:bodyPr>
          <a:lstStyle/>
          <a:p>
            <a:r>
              <a:rPr lang="en-US" sz="2000" b="1" dirty="0">
                <a:solidFill>
                  <a:srgbClr val="C00000"/>
                </a:solidFill>
              </a:rPr>
              <a:t>Competitive</a:t>
            </a:r>
            <a:r>
              <a:rPr lang="en-US" sz="2000" dirty="0">
                <a:solidFill>
                  <a:srgbClr val="C00000"/>
                </a:solidFill>
              </a:rPr>
              <a:t> with state-of-the-art mechanisms </a:t>
            </a:r>
            <a:r>
              <a:rPr lang="en-US" sz="2000" b="1" dirty="0">
                <a:solidFill>
                  <a:srgbClr val="C00000"/>
                </a:solidFill>
              </a:rPr>
              <a:t>when there is no attack</a:t>
            </a:r>
          </a:p>
          <a:p>
            <a:r>
              <a:rPr lang="en-US" sz="2000" b="1" dirty="0">
                <a:solidFill>
                  <a:srgbClr val="C00000"/>
                </a:solidFill>
              </a:rPr>
              <a:t>Superior</a:t>
            </a:r>
            <a:r>
              <a:rPr lang="en-US" sz="2000" dirty="0">
                <a:solidFill>
                  <a:srgbClr val="C00000"/>
                </a:solidFill>
              </a:rPr>
              <a:t> performance and DRAM energy </a:t>
            </a:r>
            <a:r>
              <a:rPr lang="en-US" sz="2000" b="1" dirty="0">
                <a:solidFill>
                  <a:srgbClr val="C00000"/>
                </a:solidFill>
              </a:rPr>
              <a:t>when RowHammer attack present</a:t>
            </a:r>
          </a:p>
          <a:p>
            <a:r>
              <a:rPr lang="en-US" sz="2000" b="1" dirty="0">
                <a:solidFill>
                  <a:srgbClr val="C00000"/>
                </a:solidFill>
              </a:rPr>
              <a:t>Better hardware area scaling with RowHammer vulnerability</a:t>
            </a:r>
          </a:p>
          <a:p>
            <a:r>
              <a:rPr lang="en-US" sz="2000" b="1" dirty="0"/>
              <a:t>Security Proof</a:t>
            </a:r>
          </a:p>
          <a:p>
            <a:r>
              <a:rPr lang="en-US" sz="2000" dirty="0"/>
              <a:t>Addresses </a:t>
            </a:r>
            <a:r>
              <a:rPr lang="en-US" sz="2000" b="1" dirty="0">
                <a:solidFill>
                  <a:schemeClr val="accent2">
                    <a:lumMod val="75000"/>
                  </a:schemeClr>
                </a:solidFill>
              </a:rPr>
              <a:t>Many-Sided</a:t>
            </a:r>
            <a:r>
              <a:rPr lang="en-US" sz="2000" b="1" dirty="0"/>
              <a:t> </a:t>
            </a:r>
            <a:r>
              <a:rPr lang="en-US" sz="2000" b="1" dirty="0">
                <a:solidFill>
                  <a:schemeClr val="accent2">
                    <a:lumMod val="75000"/>
                  </a:schemeClr>
                </a:solidFill>
              </a:rPr>
              <a:t>Attacks</a:t>
            </a:r>
            <a:r>
              <a:rPr lang="en-US" sz="1800" b="1" dirty="0"/>
              <a:t> </a:t>
            </a:r>
          </a:p>
          <a:p>
            <a:r>
              <a:rPr lang="en-US" sz="2000" dirty="0"/>
              <a:t>Evaluation of </a:t>
            </a:r>
            <a:r>
              <a:rPr lang="en-US" sz="2000" b="1" dirty="0">
                <a:solidFill>
                  <a:srgbClr val="00B050"/>
                </a:solidFill>
              </a:rPr>
              <a:t>14 mechanisms</a:t>
            </a:r>
            <a:r>
              <a:rPr lang="en-US" sz="2000" dirty="0">
                <a:solidFill>
                  <a:srgbClr val="00B050"/>
                </a:solidFill>
              </a:rPr>
              <a:t> </a:t>
            </a:r>
            <a:r>
              <a:rPr lang="en-US" sz="2000" dirty="0"/>
              <a:t>representing</a:t>
            </a:r>
            <a:r>
              <a:rPr lang="en-US" sz="2000" dirty="0">
                <a:solidFill>
                  <a:srgbClr val="00B050"/>
                </a:solidFill>
              </a:rPr>
              <a:t> </a:t>
            </a:r>
            <a:r>
              <a:rPr lang="en-US" sz="2000" b="1" dirty="0">
                <a:solidFill>
                  <a:srgbClr val="00B050"/>
                </a:solidFill>
              </a:rPr>
              <a:t>four mitigation approaches</a:t>
            </a:r>
          </a:p>
          <a:p>
            <a:pPr lvl="1"/>
            <a:r>
              <a:rPr lang="en-US" sz="1800" dirty="0"/>
              <a:t>Comprehensive Protection</a:t>
            </a:r>
          </a:p>
          <a:p>
            <a:pPr lvl="1"/>
            <a:r>
              <a:rPr lang="en-US" sz="1800" dirty="0"/>
              <a:t>Compatibility with Commodity DRAM Chips</a:t>
            </a:r>
          </a:p>
          <a:p>
            <a:pPr lvl="1"/>
            <a:r>
              <a:rPr lang="en-US" sz="1800" dirty="0"/>
              <a:t>Scalability with RowHammer Vulnerability</a:t>
            </a:r>
          </a:p>
          <a:p>
            <a:pPr lvl="1"/>
            <a:r>
              <a:rPr lang="en-US" sz="1800" dirty="0"/>
              <a:t>Deterministic Protection</a:t>
            </a:r>
          </a:p>
          <a:p>
            <a:endParaRPr lang="en-US" sz="1800" dirty="0"/>
          </a:p>
          <a:p>
            <a:endParaRPr lang="en-US" sz="2000" dirty="0"/>
          </a:p>
        </p:txBody>
      </p:sp>
      <p:sp>
        <p:nvSpPr>
          <p:cNvPr id="49" name="Rectangle 48">
            <a:extLst>
              <a:ext uri="{FF2B5EF4-FFF2-40B4-BE49-F238E27FC236}">
                <a16:creationId xmlns:a16="http://schemas.microsoft.com/office/drawing/2014/main" id="{DF11731B-B121-DE45-975D-A04446B278D0}"/>
              </a:ext>
            </a:extLst>
          </p:cNvPr>
          <p:cNvSpPr/>
          <p:nvPr/>
        </p:nvSpPr>
        <p:spPr>
          <a:xfrm>
            <a:off x="6733568" y="3413125"/>
            <a:ext cx="60174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49">
            <a:extLst>
              <a:ext uri="{FF2B5EF4-FFF2-40B4-BE49-F238E27FC236}">
                <a16:creationId xmlns:a16="http://schemas.microsoft.com/office/drawing/2014/main" id="{4B7189C0-AC5D-E749-9751-8734453202AC}"/>
              </a:ext>
            </a:extLst>
          </p:cNvPr>
          <p:cNvSpPr/>
          <p:nvPr/>
        </p:nvSpPr>
        <p:spPr>
          <a:xfrm>
            <a:off x="7342540" y="3413125"/>
            <a:ext cx="597417"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C55AC971-77EB-FA4C-B3E6-FBA4ACBD6B8F}"/>
              </a:ext>
            </a:extLst>
          </p:cNvPr>
          <p:cNvSpPr/>
          <p:nvPr/>
        </p:nvSpPr>
        <p:spPr>
          <a:xfrm>
            <a:off x="7947406" y="3413125"/>
            <a:ext cx="425410" cy="3090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51">
            <a:extLst>
              <a:ext uri="{FF2B5EF4-FFF2-40B4-BE49-F238E27FC236}">
                <a16:creationId xmlns:a16="http://schemas.microsoft.com/office/drawing/2014/main" id="{0CDC59E2-BFDB-9E4F-BFCA-4EFB471ABF5F}"/>
              </a:ext>
            </a:extLst>
          </p:cNvPr>
          <p:cNvSpPr/>
          <p:nvPr/>
        </p:nvSpPr>
        <p:spPr>
          <a:xfrm>
            <a:off x="6310023" y="3413124"/>
            <a:ext cx="420833" cy="3090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52991F55-737C-F54F-A832-CF12B873FE4C}"/>
              </a:ext>
            </a:extLst>
          </p:cNvPr>
          <p:cNvSpPr/>
          <p:nvPr/>
        </p:nvSpPr>
        <p:spPr>
          <a:xfrm>
            <a:off x="7339651" y="6082044"/>
            <a:ext cx="599276" cy="302650"/>
          </a:xfrm>
          <a:prstGeom prst="rect">
            <a:avLst/>
          </a:prstGeom>
          <a:solidFill>
            <a:srgbClr val="EC63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91B33C4-5FDE-914F-8610-406A22836CCD}"/>
              </a:ext>
            </a:extLst>
          </p:cNvPr>
          <p:cNvSpPr/>
          <p:nvPr/>
        </p:nvSpPr>
        <p:spPr>
          <a:xfrm>
            <a:off x="7337439" y="5923608"/>
            <a:ext cx="599276" cy="186780"/>
          </a:xfrm>
          <a:prstGeom prst="rect">
            <a:avLst/>
          </a:prstGeom>
          <a:solidFill>
            <a:srgbClr val="9DC3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nvGrpSpPr>
          <p:cNvPr id="67" name="Group 66">
            <a:extLst>
              <a:ext uri="{FF2B5EF4-FFF2-40B4-BE49-F238E27FC236}">
                <a16:creationId xmlns:a16="http://schemas.microsoft.com/office/drawing/2014/main" id="{7E561239-BC1C-584C-BDD0-DAFD40472F43}"/>
              </a:ext>
            </a:extLst>
          </p:cNvPr>
          <p:cNvGrpSpPr/>
          <p:nvPr/>
        </p:nvGrpSpPr>
        <p:grpSpPr>
          <a:xfrm>
            <a:off x="6305513" y="4527743"/>
            <a:ext cx="2063587" cy="1857013"/>
            <a:chOff x="5409415" y="3716854"/>
            <a:chExt cx="2964835" cy="2697889"/>
          </a:xfrm>
          <a:solidFill>
            <a:schemeClr val="accent1">
              <a:lumMod val="60000"/>
              <a:lumOff val="40000"/>
            </a:schemeClr>
          </a:solidFill>
        </p:grpSpPr>
        <p:sp>
          <p:nvSpPr>
            <p:cNvPr id="69" name="Rectangle 68">
              <a:extLst>
                <a:ext uri="{FF2B5EF4-FFF2-40B4-BE49-F238E27FC236}">
                  <a16:creationId xmlns:a16="http://schemas.microsoft.com/office/drawing/2014/main" id="{3E06DA67-D31B-544C-98B3-1685E83D14B5}"/>
                </a:ext>
              </a:extLst>
            </p:cNvPr>
            <p:cNvSpPr/>
            <p:nvPr/>
          </p:nvSpPr>
          <p:spPr>
            <a:xfrm>
              <a:off x="5409415" y="4738886"/>
              <a:ext cx="604627" cy="16758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84D0BBF6-EAAF-204A-ADED-65516DF6BFF9}"/>
                </a:ext>
              </a:extLst>
            </p:cNvPr>
            <p:cNvSpPr/>
            <p:nvPr/>
          </p:nvSpPr>
          <p:spPr>
            <a:xfrm>
              <a:off x="5422067" y="3724582"/>
              <a:ext cx="1470871"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4A331E2F-1B66-0E40-97A9-202CA13E3216}"/>
                </a:ext>
              </a:extLst>
            </p:cNvPr>
            <p:cNvSpPr/>
            <p:nvPr/>
          </p:nvSpPr>
          <p:spPr>
            <a:xfrm>
              <a:off x="6021366" y="5977238"/>
              <a:ext cx="861003" cy="2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1DD9EDF5-0C67-3E41-9AC4-7944B03FB2D9}"/>
                </a:ext>
              </a:extLst>
            </p:cNvPr>
            <p:cNvSpPr/>
            <p:nvPr/>
          </p:nvSpPr>
          <p:spPr>
            <a:xfrm>
              <a:off x="7757686" y="5346203"/>
              <a:ext cx="609868" cy="10685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B1EC9B5-7409-4344-B5AC-579896C1DDF3}"/>
                </a:ext>
              </a:extLst>
            </p:cNvPr>
            <p:cNvSpPr/>
            <p:nvPr/>
          </p:nvSpPr>
          <p:spPr>
            <a:xfrm>
              <a:off x="7764382" y="3716854"/>
              <a:ext cx="609868" cy="9877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C89F9F40-964F-E64F-B218-AB62D87380D7}"/>
              </a:ext>
            </a:extLst>
          </p:cNvPr>
          <p:cNvSpPr/>
          <p:nvPr/>
        </p:nvSpPr>
        <p:spPr>
          <a:xfrm>
            <a:off x="5049378" y="6384757"/>
            <a:ext cx="3300872" cy="1398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5" name="Group 54">
            <a:extLst>
              <a:ext uri="{FF2B5EF4-FFF2-40B4-BE49-F238E27FC236}">
                <a16:creationId xmlns:a16="http://schemas.microsoft.com/office/drawing/2014/main" id="{8F0E7B4C-2FE4-9A48-9C49-E7294624D01D}"/>
              </a:ext>
            </a:extLst>
          </p:cNvPr>
          <p:cNvGrpSpPr/>
          <p:nvPr/>
        </p:nvGrpSpPr>
        <p:grpSpPr>
          <a:xfrm>
            <a:off x="6305510" y="4527746"/>
            <a:ext cx="2058927" cy="1860185"/>
            <a:chOff x="5409177" y="3715548"/>
            <a:chExt cx="2958142" cy="2702497"/>
          </a:xfrm>
          <a:solidFill>
            <a:srgbClr val="EC6362"/>
          </a:solidFill>
        </p:grpSpPr>
        <p:sp>
          <p:nvSpPr>
            <p:cNvPr id="56" name="Rectangle 55">
              <a:extLst>
                <a:ext uri="{FF2B5EF4-FFF2-40B4-BE49-F238E27FC236}">
                  <a16:creationId xmlns:a16="http://schemas.microsoft.com/office/drawing/2014/main" id="{1ABD22E7-EB82-784B-AEA9-A82279B62406}"/>
                </a:ext>
              </a:extLst>
            </p:cNvPr>
            <p:cNvSpPr/>
            <p:nvPr/>
          </p:nvSpPr>
          <p:spPr>
            <a:xfrm>
              <a:off x="5409177" y="3926472"/>
              <a:ext cx="604627" cy="8138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AB97A39F-6DA6-904B-94EA-AECD5F18E1B3}"/>
                </a:ext>
              </a:extLst>
            </p:cNvPr>
            <p:cNvSpPr/>
            <p:nvPr/>
          </p:nvSpPr>
          <p:spPr>
            <a:xfrm>
              <a:off x="6027573" y="3926473"/>
              <a:ext cx="861004" cy="20860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1F567970-1F30-F64C-A8B8-6CE2F8F9A3EE}"/>
                </a:ext>
              </a:extLst>
            </p:cNvPr>
            <p:cNvSpPr/>
            <p:nvPr/>
          </p:nvSpPr>
          <p:spPr>
            <a:xfrm>
              <a:off x="6025352" y="6214845"/>
              <a:ext cx="861004" cy="203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5" name="Rectangle 64">
              <a:extLst>
                <a:ext uri="{FF2B5EF4-FFF2-40B4-BE49-F238E27FC236}">
                  <a16:creationId xmlns:a16="http://schemas.microsoft.com/office/drawing/2014/main" id="{C8C39675-0703-054A-AF45-4C0A12E8FF3F}"/>
                </a:ext>
              </a:extLst>
            </p:cNvPr>
            <p:cNvSpPr/>
            <p:nvPr/>
          </p:nvSpPr>
          <p:spPr>
            <a:xfrm>
              <a:off x="6896754" y="3715548"/>
              <a:ext cx="861004" cy="205808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3ABCDD1F-D431-3743-87FA-BC4A4CAC158C}"/>
                </a:ext>
              </a:extLst>
            </p:cNvPr>
            <p:cNvSpPr/>
            <p:nvPr/>
          </p:nvSpPr>
          <p:spPr>
            <a:xfrm>
              <a:off x="7757450" y="4698420"/>
              <a:ext cx="609869" cy="636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lumMod val="20000"/>
                    <a:lumOff val="80000"/>
                  </a:srgbClr>
                </a:solidFill>
                <a:effectLst/>
                <a:uLnTx/>
                <a:uFillTx/>
                <a:latin typeface="Calibri" panose="020F0502020204030204"/>
                <a:ea typeface="+mn-ea"/>
                <a:cs typeface="+mn-cs"/>
              </a:endParaRPr>
            </a:p>
          </p:txBody>
        </p:sp>
      </p:grpSp>
      <p:pic>
        <p:nvPicPr>
          <p:cNvPr id="81" name="Picture 80">
            <a:extLst>
              <a:ext uri="{FF2B5EF4-FFF2-40B4-BE49-F238E27FC236}">
                <a16:creationId xmlns:a16="http://schemas.microsoft.com/office/drawing/2014/main" id="{E901E39D-5896-8C40-A174-3E622D21635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294413" y="3393962"/>
            <a:ext cx="4099827" cy="3167301"/>
          </a:xfrm>
          <a:prstGeom prst="rect">
            <a:avLst/>
          </a:prstGeom>
        </p:spPr>
      </p:pic>
      <p:cxnSp>
        <p:nvCxnSpPr>
          <p:cNvPr id="80" name="Straight Arrow Connector 79">
            <a:extLst>
              <a:ext uri="{FF2B5EF4-FFF2-40B4-BE49-F238E27FC236}">
                <a16:creationId xmlns:a16="http://schemas.microsoft.com/office/drawing/2014/main" id="{CA6545A1-6FA0-8C43-821A-9DF76F6F12CF}"/>
              </a:ext>
            </a:extLst>
          </p:cNvPr>
          <p:cNvCxnSpPr>
            <a:cxnSpLocks/>
          </p:cNvCxnSpPr>
          <p:nvPr/>
        </p:nvCxnSpPr>
        <p:spPr>
          <a:xfrm>
            <a:off x="4021390" y="6475873"/>
            <a:ext cx="985400" cy="0"/>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2399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24" grpId="0" animBg="1"/>
      <p:bldP spid="25" grpId="0" animBg="1"/>
      <p:bldP spid="5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482988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RowHammer in 2020-2022</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27267492"/>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BB47075-AF62-3545-BCC7-510859245FA8}"/>
              </a:ext>
            </a:extLst>
          </p:cNvPr>
          <p:cNvPicPr>
            <a:picLocks noChangeAspect="1"/>
          </p:cNvPicPr>
          <p:nvPr/>
        </p:nvPicPr>
        <p:blipFill>
          <a:blip r:embed="rId2"/>
          <a:stretch>
            <a:fillRect/>
          </a:stretch>
        </p:blipFill>
        <p:spPr>
          <a:xfrm>
            <a:off x="2411760" y="989013"/>
            <a:ext cx="3937000" cy="5842000"/>
          </a:xfrm>
          <a:prstGeom prst="rect">
            <a:avLst/>
          </a:prstGeom>
        </p:spPr>
      </p:pic>
    </p:spTree>
    <p:extLst>
      <p:ext uri="{BB962C8B-B14F-4D97-AF65-F5344CB8AC3E}">
        <p14:creationId xmlns:p14="http://schemas.microsoft.com/office/powerpoint/2010/main" val="71126039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BE4E3-C15C-864B-9E1A-6716AA1F1A8A}"/>
              </a:ext>
            </a:extLst>
          </p:cNvPr>
          <p:cNvSpPr>
            <a:spLocks noGrp="1"/>
          </p:cNvSpPr>
          <p:nvPr>
            <p:ph type="title"/>
          </p:nvPr>
        </p:nvSpPr>
        <p:spPr/>
        <p:txBody>
          <a:bodyPr/>
          <a:lstStyle/>
          <a:p>
            <a:r>
              <a:rPr lang="en-US" dirty="0"/>
              <a:t>RowHammer in 2020 (II)</a:t>
            </a:r>
          </a:p>
        </p:txBody>
      </p:sp>
      <p:sp>
        <p:nvSpPr>
          <p:cNvPr id="3" name="Content Placeholder 2">
            <a:extLst>
              <a:ext uri="{FF2B5EF4-FFF2-40B4-BE49-F238E27FC236}">
                <a16:creationId xmlns:a16="http://schemas.microsoft.com/office/drawing/2014/main" id="{D8EDB4AF-DFDE-5D48-976D-EB40732D108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53BA60-84CD-3349-A9D2-8A598348939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4DC7D789-E5A4-B34D-9B6E-4A1683A6FC48}"/>
              </a:ext>
            </a:extLst>
          </p:cNvPr>
          <p:cNvPicPr>
            <a:picLocks noChangeAspect="1"/>
          </p:cNvPicPr>
          <p:nvPr/>
        </p:nvPicPr>
        <p:blipFill>
          <a:blip r:embed="rId2"/>
          <a:stretch>
            <a:fillRect/>
          </a:stretch>
        </p:blipFill>
        <p:spPr>
          <a:xfrm>
            <a:off x="628808" y="983892"/>
            <a:ext cx="7416824" cy="5404163"/>
          </a:xfrm>
          <a:prstGeom prst="rect">
            <a:avLst/>
          </a:prstGeom>
        </p:spPr>
      </p:pic>
    </p:spTree>
    <p:extLst>
      <p:ext uri="{BB962C8B-B14F-4D97-AF65-F5344CB8AC3E}">
        <p14:creationId xmlns:p14="http://schemas.microsoft.com/office/powerpoint/2010/main" val="357585922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2020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74DA2F2-8C44-EB41-8550-236EB137C0AA}"/>
              </a:ext>
            </a:extLst>
          </p:cNvPr>
          <p:cNvPicPr>
            <a:picLocks noChangeAspect="1"/>
          </p:cNvPicPr>
          <p:nvPr/>
        </p:nvPicPr>
        <p:blipFill>
          <a:blip r:embed="rId2"/>
          <a:stretch>
            <a:fillRect/>
          </a:stretch>
        </p:blipFill>
        <p:spPr>
          <a:xfrm>
            <a:off x="0" y="2360881"/>
            <a:ext cx="9144000" cy="2136237"/>
          </a:xfrm>
          <a:prstGeom prst="rect">
            <a:avLst/>
          </a:prstGeom>
        </p:spPr>
      </p:pic>
    </p:spTree>
    <p:extLst>
      <p:ext uri="{BB962C8B-B14F-4D97-AF65-F5344CB8AC3E}">
        <p14:creationId xmlns:p14="http://schemas.microsoft.com/office/powerpoint/2010/main" val="238761120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A1D5376A-C31F-4D45-AB84-02516F433F6C}"/>
              </a:ext>
            </a:extLst>
          </p:cNvPr>
          <p:cNvPicPr>
            <a:picLocks noChangeAspect="1"/>
          </p:cNvPicPr>
          <p:nvPr/>
        </p:nvPicPr>
        <p:blipFill>
          <a:blip r:embed="rId2"/>
          <a:stretch>
            <a:fillRect/>
          </a:stretch>
        </p:blipFill>
        <p:spPr>
          <a:xfrm>
            <a:off x="368300" y="3577704"/>
            <a:ext cx="8407400" cy="787400"/>
          </a:xfrm>
          <a:prstGeom prst="rect">
            <a:avLst/>
          </a:prstGeom>
        </p:spPr>
      </p:pic>
      <p:pic>
        <p:nvPicPr>
          <p:cNvPr id="7" name="Picture 6">
            <a:extLst>
              <a:ext uri="{FF2B5EF4-FFF2-40B4-BE49-F238E27FC236}">
                <a16:creationId xmlns:a16="http://schemas.microsoft.com/office/drawing/2014/main" id="{6EB8F855-2F8E-A145-8757-E5E32E494E20}"/>
              </a:ext>
            </a:extLst>
          </p:cNvPr>
          <p:cNvPicPr>
            <a:picLocks noChangeAspect="1"/>
          </p:cNvPicPr>
          <p:nvPr/>
        </p:nvPicPr>
        <p:blipFill>
          <a:blip r:embed="rId3"/>
          <a:stretch>
            <a:fillRect/>
          </a:stretch>
        </p:blipFill>
        <p:spPr>
          <a:xfrm>
            <a:off x="0" y="1772816"/>
            <a:ext cx="9144000" cy="890041"/>
          </a:xfrm>
          <a:prstGeom prst="rect">
            <a:avLst/>
          </a:prstGeom>
        </p:spPr>
      </p:pic>
    </p:spTree>
    <p:extLst>
      <p:ext uri="{BB962C8B-B14F-4D97-AF65-F5344CB8AC3E}">
        <p14:creationId xmlns:p14="http://schemas.microsoft.com/office/powerpoint/2010/main" val="115146300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876F486-060F-AA4D-8482-DABBAD03EE9A}"/>
              </a:ext>
            </a:extLst>
          </p:cNvPr>
          <p:cNvPicPr>
            <a:picLocks noChangeAspect="1"/>
          </p:cNvPicPr>
          <p:nvPr/>
        </p:nvPicPr>
        <p:blipFill>
          <a:blip r:embed="rId2"/>
          <a:stretch>
            <a:fillRect/>
          </a:stretch>
        </p:blipFill>
        <p:spPr>
          <a:xfrm>
            <a:off x="0" y="2499035"/>
            <a:ext cx="9144000" cy="1859929"/>
          </a:xfrm>
          <a:prstGeom prst="rect">
            <a:avLst/>
          </a:prstGeom>
        </p:spPr>
      </p:pic>
    </p:spTree>
    <p:extLst>
      <p:ext uri="{BB962C8B-B14F-4D97-AF65-F5344CB8AC3E}">
        <p14:creationId xmlns:p14="http://schemas.microsoft.com/office/powerpoint/2010/main" val="595077439"/>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96543-8715-A148-A5B6-4FBE557A9522}"/>
              </a:ext>
            </a:extLst>
          </p:cNvPr>
          <p:cNvSpPr>
            <a:spLocks noGrp="1"/>
          </p:cNvSpPr>
          <p:nvPr>
            <p:ph type="title"/>
          </p:nvPr>
        </p:nvSpPr>
        <p:spPr/>
        <p:txBody>
          <a:bodyPr/>
          <a:lstStyle/>
          <a:p>
            <a:r>
              <a:rPr lang="en-US" dirty="0"/>
              <a:t>RowHammer in 2021 (III)</a:t>
            </a:r>
          </a:p>
        </p:txBody>
      </p:sp>
      <p:sp>
        <p:nvSpPr>
          <p:cNvPr id="3" name="Content Placeholder 2">
            <a:extLst>
              <a:ext uri="{FF2B5EF4-FFF2-40B4-BE49-F238E27FC236}">
                <a16:creationId xmlns:a16="http://schemas.microsoft.com/office/drawing/2014/main" id="{265FC740-F3CE-6746-BB98-1A3F1404627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940EDCF-FD5A-854B-9D62-DC14C929A78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C46CC002-088F-D040-B5EF-E2A8AF23DDB5}"/>
              </a:ext>
            </a:extLst>
          </p:cNvPr>
          <p:cNvPicPr>
            <a:picLocks noChangeAspect="1"/>
          </p:cNvPicPr>
          <p:nvPr/>
        </p:nvPicPr>
        <p:blipFill>
          <a:blip r:embed="rId2"/>
          <a:stretch>
            <a:fillRect/>
          </a:stretch>
        </p:blipFill>
        <p:spPr>
          <a:xfrm>
            <a:off x="3591634" y="1700808"/>
            <a:ext cx="5490236" cy="4031430"/>
          </a:xfrm>
          <a:prstGeom prst="rect">
            <a:avLst/>
          </a:prstGeom>
        </p:spPr>
      </p:pic>
      <p:pic>
        <p:nvPicPr>
          <p:cNvPr id="7" name="Picture 6">
            <a:extLst>
              <a:ext uri="{FF2B5EF4-FFF2-40B4-BE49-F238E27FC236}">
                <a16:creationId xmlns:a16="http://schemas.microsoft.com/office/drawing/2014/main" id="{CD7D72DA-C3F7-2342-AF51-26980937BA3A}"/>
              </a:ext>
            </a:extLst>
          </p:cNvPr>
          <p:cNvPicPr>
            <a:picLocks noChangeAspect="1"/>
          </p:cNvPicPr>
          <p:nvPr/>
        </p:nvPicPr>
        <p:blipFill>
          <a:blip r:embed="rId3"/>
          <a:stretch>
            <a:fillRect/>
          </a:stretch>
        </p:blipFill>
        <p:spPr>
          <a:xfrm>
            <a:off x="-36512" y="2636912"/>
            <a:ext cx="3554462" cy="1719615"/>
          </a:xfrm>
          <a:prstGeom prst="rect">
            <a:avLst/>
          </a:prstGeom>
        </p:spPr>
      </p:pic>
    </p:spTree>
    <p:extLst>
      <p:ext uri="{BB962C8B-B14F-4D97-AF65-F5344CB8AC3E}">
        <p14:creationId xmlns:p14="http://schemas.microsoft.com/office/powerpoint/2010/main" val="3820269919"/>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158</a:t>
            </a:fld>
            <a:endParaRPr lang="en-US">
              <a:solidFill>
                <a:srgbClr val="000000"/>
              </a:solidFill>
            </a:endParaRPr>
          </a:p>
        </p:txBody>
      </p:sp>
      <p:pic>
        <p:nvPicPr>
          <p:cNvPr id="8" name="Picture 7">
            <a:extLst>
              <a:ext uri="{FF2B5EF4-FFF2-40B4-BE49-F238E27FC236}">
                <a16:creationId xmlns:a16="http://schemas.microsoft.com/office/drawing/2014/main" id="{6FF6F2B8-CA2E-7C42-830D-42BD08BFE173}"/>
              </a:ext>
            </a:extLst>
          </p:cNvPr>
          <p:cNvPicPr>
            <a:picLocks noChangeAspect="1"/>
          </p:cNvPicPr>
          <p:nvPr/>
        </p:nvPicPr>
        <p:blipFill>
          <a:blip r:embed="rId2"/>
          <a:stretch>
            <a:fillRect/>
          </a:stretch>
        </p:blipFill>
        <p:spPr>
          <a:xfrm>
            <a:off x="825500" y="1434976"/>
            <a:ext cx="7493000" cy="1778000"/>
          </a:xfrm>
          <a:prstGeom prst="rect">
            <a:avLst/>
          </a:prstGeom>
        </p:spPr>
      </p:pic>
      <p:pic>
        <p:nvPicPr>
          <p:cNvPr id="9" name="Picture 8">
            <a:extLst>
              <a:ext uri="{FF2B5EF4-FFF2-40B4-BE49-F238E27FC236}">
                <a16:creationId xmlns:a16="http://schemas.microsoft.com/office/drawing/2014/main" id="{82BC6A02-DAF9-6C4E-A333-CEA997471E05}"/>
              </a:ext>
            </a:extLst>
          </p:cNvPr>
          <p:cNvPicPr>
            <a:picLocks noChangeAspect="1"/>
          </p:cNvPicPr>
          <p:nvPr/>
        </p:nvPicPr>
        <p:blipFill>
          <a:blip r:embed="rId3"/>
          <a:stretch>
            <a:fillRect/>
          </a:stretch>
        </p:blipFill>
        <p:spPr>
          <a:xfrm>
            <a:off x="400050" y="4052044"/>
            <a:ext cx="8343900" cy="673100"/>
          </a:xfrm>
          <a:prstGeom prst="rect">
            <a:avLst/>
          </a:prstGeom>
        </p:spPr>
      </p:pic>
    </p:spTree>
    <p:extLst>
      <p:ext uri="{BB962C8B-B14F-4D97-AF65-F5344CB8AC3E}">
        <p14:creationId xmlns:p14="http://schemas.microsoft.com/office/powerpoint/2010/main" val="1982751861"/>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a:t>
            </a:r>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1DDCF0D0-E3B9-2D45-AE6E-3E6EDD65EB1F}"/>
              </a:ext>
            </a:extLst>
          </p:cNvPr>
          <p:cNvPicPr>
            <a:picLocks noChangeAspect="1"/>
          </p:cNvPicPr>
          <p:nvPr/>
        </p:nvPicPr>
        <p:blipFill rotWithShape="1">
          <a:blip r:embed="rId2"/>
          <a:srcRect r="35341" b="87009"/>
          <a:stretch/>
        </p:blipFill>
        <p:spPr>
          <a:xfrm>
            <a:off x="228599" y="949515"/>
            <a:ext cx="8868395" cy="967317"/>
          </a:xfrm>
          <a:prstGeom prst="rect">
            <a:avLst/>
          </a:prstGeom>
        </p:spPr>
      </p:pic>
      <p:pic>
        <p:nvPicPr>
          <p:cNvPr id="7" name="Picture 6">
            <a:extLst>
              <a:ext uri="{FF2B5EF4-FFF2-40B4-BE49-F238E27FC236}">
                <a16:creationId xmlns:a16="http://schemas.microsoft.com/office/drawing/2014/main" id="{1913ED70-A646-DC7D-3183-D346CB74A12A}"/>
              </a:ext>
            </a:extLst>
          </p:cNvPr>
          <p:cNvPicPr>
            <a:picLocks noChangeAspect="1"/>
          </p:cNvPicPr>
          <p:nvPr/>
        </p:nvPicPr>
        <p:blipFill>
          <a:blip r:embed="rId3"/>
          <a:stretch>
            <a:fillRect/>
          </a:stretch>
        </p:blipFill>
        <p:spPr>
          <a:xfrm>
            <a:off x="0" y="2992496"/>
            <a:ext cx="9144000" cy="873007"/>
          </a:xfrm>
          <a:prstGeom prst="rect">
            <a:avLst/>
          </a:prstGeom>
        </p:spPr>
      </p:pic>
      <p:pic>
        <p:nvPicPr>
          <p:cNvPr id="8" name="Picture 7">
            <a:extLst>
              <a:ext uri="{FF2B5EF4-FFF2-40B4-BE49-F238E27FC236}">
                <a16:creationId xmlns:a16="http://schemas.microsoft.com/office/drawing/2014/main" id="{621AD663-45D9-C1A9-D6DC-56150F709B1E}"/>
              </a:ext>
            </a:extLst>
          </p:cNvPr>
          <p:cNvPicPr>
            <a:picLocks noChangeAspect="1"/>
          </p:cNvPicPr>
          <p:nvPr/>
        </p:nvPicPr>
        <p:blipFill>
          <a:blip r:embed="rId4"/>
          <a:stretch>
            <a:fillRect/>
          </a:stretch>
        </p:blipFill>
        <p:spPr>
          <a:xfrm>
            <a:off x="0" y="4429219"/>
            <a:ext cx="9144000" cy="655965"/>
          </a:xfrm>
          <a:prstGeom prst="rect">
            <a:avLst/>
          </a:prstGeom>
        </p:spPr>
      </p:pic>
    </p:spTree>
    <p:extLst>
      <p:ext uri="{BB962C8B-B14F-4D97-AF65-F5344CB8AC3E}">
        <p14:creationId xmlns:p14="http://schemas.microsoft.com/office/powerpoint/2010/main" val="2530414738"/>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6690E-3D48-2246-9440-EC23C31DD200}"/>
              </a:ext>
            </a:extLst>
          </p:cNvPr>
          <p:cNvSpPr>
            <a:spLocks noGrp="1"/>
          </p:cNvSpPr>
          <p:nvPr>
            <p:ph type="title"/>
          </p:nvPr>
        </p:nvSpPr>
        <p:spPr/>
        <p:txBody>
          <a:bodyPr/>
          <a:lstStyle/>
          <a:p>
            <a:r>
              <a:rPr lang="en-US" dirty="0"/>
              <a:t>RowHammer in 2022 (III)</a:t>
            </a:r>
          </a:p>
        </p:txBody>
      </p:sp>
      <p:sp>
        <p:nvSpPr>
          <p:cNvPr id="3" name="Content Placeholder 2">
            <a:extLst>
              <a:ext uri="{FF2B5EF4-FFF2-40B4-BE49-F238E27FC236}">
                <a16:creationId xmlns:a16="http://schemas.microsoft.com/office/drawing/2014/main" id="{1B1D0968-5918-A249-A3FE-06315F7F65E9}"/>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D8D8B0F5-2F51-F24F-A9E6-DFAF0CC3E15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F337F482-45FD-D64D-8567-54E8AE863E84}"/>
              </a:ext>
            </a:extLst>
          </p:cNvPr>
          <p:cNvPicPr>
            <a:picLocks noChangeAspect="1"/>
          </p:cNvPicPr>
          <p:nvPr/>
        </p:nvPicPr>
        <p:blipFill>
          <a:blip r:embed="rId2"/>
          <a:stretch>
            <a:fillRect/>
          </a:stretch>
        </p:blipFill>
        <p:spPr>
          <a:xfrm>
            <a:off x="0" y="908720"/>
            <a:ext cx="9144000" cy="2380986"/>
          </a:xfrm>
          <a:prstGeom prst="rect">
            <a:avLst/>
          </a:prstGeom>
        </p:spPr>
      </p:pic>
      <p:pic>
        <p:nvPicPr>
          <p:cNvPr id="6" name="Picture 5">
            <a:extLst>
              <a:ext uri="{FF2B5EF4-FFF2-40B4-BE49-F238E27FC236}">
                <a16:creationId xmlns:a16="http://schemas.microsoft.com/office/drawing/2014/main" id="{E10E7276-FFF7-0D4E-B2F6-F6B298B1467C}"/>
              </a:ext>
            </a:extLst>
          </p:cNvPr>
          <p:cNvPicPr>
            <a:picLocks noChangeAspect="1"/>
          </p:cNvPicPr>
          <p:nvPr/>
        </p:nvPicPr>
        <p:blipFill>
          <a:blip r:embed="rId3"/>
          <a:stretch>
            <a:fillRect/>
          </a:stretch>
        </p:blipFill>
        <p:spPr>
          <a:xfrm>
            <a:off x="171450" y="3573016"/>
            <a:ext cx="8801100" cy="393700"/>
          </a:xfrm>
          <a:prstGeom prst="rect">
            <a:avLst/>
          </a:prstGeom>
        </p:spPr>
      </p:pic>
      <p:pic>
        <p:nvPicPr>
          <p:cNvPr id="7" name="Picture 6">
            <a:extLst>
              <a:ext uri="{FF2B5EF4-FFF2-40B4-BE49-F238E27FC236}">
                <a16:creationId xmlns:a16="http://schemas.microsoft.com/office/drawing/2014/main" id="{D1C11155-93F5-E74A-B54C-E2A935CB965F}"/>
              </a:ext>
            </a:extLst>
          </p:cNvPr>
          <p:cNvPicPr>
            <a:picLocks noChangeAspect="1"/>
          </p:cNvPicPr>
          <p:nvPr/>
        </p:nvPicPr>
        <p:blipFill>
          <a:blip r:embed="rId4"/>
          <a:stretch>
            <a:fillRect/>
          </a:stretch>
        </p:blipFill>
        <p:spPr>
          <a:xfrm>
            <a:off x="171450" y="4196184"/>
            <a:ext cx="8801100" cy="889000"/>
          </a:xfrm>
          <a:prstGeom prst="rect">
            <a:avLst/>
          </a:prstGeom>
        </p:spPr>
      </p:pic>
      <p:pic>
        <p:nvPicPr>
          <p:cNvPr id="8" name="Picture 7">
            <a:extLst>
              <a:ext uri="{FF2B5EF4-FFF2-40B4-BE49-F238E27FC236}">
                <a16:creationId xmlns:a16="http://schemas.microsoft.com/office/drawing/2014/main" id="{81526FB7-E1D4-C54A-B49F-3A1556260B43}"/>
              </a:ext>
            </a:extLst>
          </p:cNvPr>
          <p:cNvPicPr>
            <a:picLocks noChangeAspect="1"/>
          </p:cNvPicPr>
          <p:nvPr/>
        </p:nvPicPr>
        <p:blipFill rotWithShape="1">
          <a:blip r:embed="rId5"/>
          <a:srcRect b="43907"/>
          <a:stretch/>
        </p:blipFill>
        <p:spPr>
          <a:xfrm>
            <a:off x="678623" y="5301208"/>
            <a:ext cx="7710553" cy="1118042"/>
          </a:xfrm>
          <a:prstGeom prst="rect">
            <a:avLst/>
          </a:prstGeom>
        </p:spPr>
      </p:pic>
    </p:spTree>
    <p:extLst>
      <p:ext uri="{BB962C8B-B14F-4D97-AF65-F5344CB8AC3E}">
        <p14:creationId xmlns:p14="http://schemas.microsoft.com/office/powerpoint/2010/main" val="119704714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96F2-71D4-69AB-0556-6637B859120D}"/>
              </a:ext>
            </a:extLst>
          </p:cNvPr>
          <p:cNvSpPr>
            <a:spLocks noGrp="1"/>
          </p:cNvSpPr>
          <p:nvPr>
            <p:ph type="title"/>
          </p:nvPr>
        </p:nvSpPr>
        <p:spPr/>
        <p:txBody>
          <a:bodyPr/>
          <a:lstStyle/>
          <a:p>
            <a:r>
              <a:rPr lang="en-US" dirty="0"/>
              <a:t>RowHammer in 2022 (IV)</a:t>
            </a:r>
          </a:p>
        </p:txBody>
      </p:sp>
      <p:sp>
        <p:nvSpPr>
          <p:cNvPr id="3" name="Content Placeholder 2">
            <a:extLst>
              <a:ext uri="{FF2B5EF4-FFF2-40B4-BE49-F238E27FC236}">
                <a16:creationId xmlns:a16="http://schemas.microsoft.com/office/drawing/2014/main" id="{1AA8F6FF-DDD4-C2DC-1FE2-D7F1755591CE}"/>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A453F47E-0B9B-29BB-3080-E0319CCBE337}"/>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161</a:t>
            </a:fld>
            <a:endParaRPr lang="en-US">
              <a:solidFill>
                <a:srgbClr val="000000"/>
              </a:solidFill>
            </a:endParaRPr>
          </a:p>
        </p:txBody>
      </p:sp>
      <p:pic>
        <p:nvPicPr>
          <p:cNvPr id="5" name="Picture 4">
            <a:extLst>
              <a:ext uri="{FF2B5EF4-FFF2-40B4-BE49-F238E27FC236}">
                <a16:creationId xmlns:a16="http://schemas.microsoft.com/office/drawing/2014/main" id="{6B809F97-3FEF-7D18-D928-3AB2550B6F38}"/>
              </a:ext>
            </a:extLst>
          </p:cNvPr>
          <p:cNvPicPr>
            <a:picLocks noChangeAspect="1"/>
          </p:cNvPicPr>
          <p:nvPr/>
        </p:nvPicPr>
        <p:blipFill>
          <a:blip r:embed="rId2"/>
          <a:stretch>
            <a:fillRect/>
          </a:stretch>
        </p:blipFill>
        <p:spPr>
          <a:xfrm>
            <a:off x="232767" y="4298280"/>
            <a:ext cx="8610600" cy="1651000"/>
          </a:xfrm>
          <a:prstGeom prst="rect">
            <a:avLst/>
          </a:prstGeom>
        </p:spPr>
      </p:pic>
      <p:pic>
        <p:nvPicPr>
          <p:cNvPr id="1026" name="Picture 2" descr="IRPS 2021 Voting Form">
            <a:extLst>
              <a:ext uri="{FF2B5EF4-FFF2-40B4-BE49-F238E27FC236}">
                <a16:creationId xmlns:a16="http://schemas.microsoft.com/office/drawing/2014/main" id="{E967E240-E2DF-AA75-F04B-DED6F43E43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9988" y="1052736"/>
            <a:ext cx="2987824" cy="17719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35B8C12-D43D-0FA2-D040-0C9591E491BC}"/>
              </a:ext>
            </a:extLst>
          </p:cNvPr>
          <p:cNvPicPr>
            <a:picLocks noChangeAspect="1"/>
          </p:cNvPicPr>
          <p:nvPr/>
        </p:nvPicPr>
        <p:blipFill>
          <a:blip r:embed="rId4"/>
          <a:stretch>
            <a:fillRect/>
          </a:stretch>
        </p:blipFill>
        <p:spPr>
          <a:xfrm>
            <a:off x="3057252" y="2883419"/>
            <a:ext cx="2882900" cy="698500"/>
          </a:xfrm>
          <a:prstGeom prst="rect">
            <a:avLst/>
          </a:prstGeom>
        </p:spPr>
      </p:pic>
    </p:spTree>
    <p:extLst>
      <p:ext uri="{BB962C8B-B14F-4D97-AF65-F5344CB8AC3E}">
        <p14:creationId xmlns:p14="http://schemas.microsoft.com/office/powerpoint/2010/main" val="803347678"/>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49503-6F34-836D-82C4-FC5825680D97}"/>
              </a:ext>
            </a:extLst>
          </p:cNvPr>
          <p:cNvSpPr>
            <a:spLocks noGrp="1"/>
          </p:cNvSpPr>
          <p:nvPr>
            <p:ph type="title"/>
          </p:nvPr>
        </p:nvSpPr>
        <p:spPr/>
        <p:txBody>
          <a:bodyPr/>
          <a:lstStyle/>
          <a:p>
            <a:r>
              <a:rPr lang="en-US" dirty="0"/>
              <a:t>RowHammer in 2022 (V)</a:t>
            </a:r>
          </a:p>
        </p:txBody>
      </p:sp>
      <p:sp>
        <p:nvSpPr>
          <p:cNvPr id="3" name="Content Placeholder 2">
            <a:extLst>
              <a:ext uri="{FF2B5EF4-FFF2-40B4-BE49-F238E27FC236}">
                <a16:creationId xmlns:a16="http://schemas.microsoft.com/office/drawing/2014/main" id="{540EAF8A-105B-475A-7E89-CE5A47B08EAA}"/>
              </a:ext>
            </a:extLst>
          </p:cNvPr>
          <p:cNvSpPr>
            <a:spLocks noGrp="1"/>
          </p:cNvSpPr>
          <p:nvPr>
            <p:ph idx="1"/>
          </p:nvPr>
        </p:nvSpPr>
        <p:spPr/>
        <p:txBody>
          <a:bodyPr/>
          <a:lstStyle/>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buNone/>
            </a:pPr>
            <a:endParaRPr lang="en-US" b="1" dirty="0">
              <a:solidFill>
                <a:srgbClr val="0432FF"/>
              </a:solidFill>
              <a:hlinkClick r:id="rId2">
                <a:extLst>
                  <a:ext uri="{A12FA001-AC4F-418D-AE19-62706E023703}">
                    <ahyp:hlinkClr xmlns:ahyp="http://schemas.microsoft.com/office/drawing/2018/hyperlinkcolor" val="tx"/>
                  </a:ext>
                </a:extLst>
              </a:hlinkClick>
            </a:endParaRPr>
          </a:p>
          <a:p>
            <a:pPr marL="0" indent="0" algn="ctr">
              <a:buNone/>
            </a:pPr>
            <a:r>
              <a:rPr lang="en-US" b="1" dirty="0">
                <a:solidFill>
                  <a:srgbClr val="0432FF"/>
                </a:solidFill>
                <a:hlinkClick r:id="rId2">
                  <a:extLst>
                    <a:ext uri="{A12FA001-AC4F-418D-AE19-62706E023703}">
                      <ahyp:hlinkClr xmlns:ahyp="http://schemas.microsoft.com/office/drawing/2018/hyperlinkcolor" val="tx"/>
                    </a:ext>
                  </a:extLst>
                </a:hlinkClick>
              </a:rPr>
              <a:t>https://arxiv.org/pdf/2204.10378.pdf</a:t>
            </a:r>
            <a:r>
              <a:rPr lang="en-US" b="1" dirty="0">
                <a:solidFill>
                  <a:srgbClr val="0432FF"/>
                </a:solidFill>
              </a:rPr>
              <a:t> </a:t>
            </a:r>
          </a:p>
        </p:txBody>
      </p:sp>
      <p:sp>
        <p:nvSpPr>
          <p:cNvPr id="4" name="Slide Number Placeholder 3">
            <a:extLst>
              <a:ext uri="{FF2B5EF4-FFF2-40B4-BE49-F238E27FC236}">
                <a16:creationId xmlns:a16="http://schemas.microsoft.com/office/drawing/2014/main" id="{63F123CA-1198-9AD4-9FC3-5282C93ED202}"/>
              </a:ext>
            </a:extLst>
          </p:cNvPr>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162</a:t>
            </a:fld>
            <a:endParaRPr lang="en-US">
              <a:solidFill>
                <a:srgbClr val="000000"/>
              </a:solidFill>
            </a:endParaRPr>
          </a:p>
        </p:txBody>
      </p:sp>
      <p:pic>
        <p:nvPicPr>
          <p:cNvPr id="5" name="Picture 4">
            <a:extLst>
              <a:ext uri="{FF2B5EF4-FFF2-40B4-BE49-F238E27FC236}">
                <a16:creationId xmlns:a16="http://schemas.microsoft.com/office/drawing/2014/main" id="{88B0E7E1-23FD-8B14-3D95-3B662FA5366E}"/>
              </a:ext>
            </a:extLst>
          </p:cNvPr>
          <p:cNvPicPr>
            <a:picLocks noChangeAspect="1"/>
          </p:cNvPicPr>
          <p:nvPr/>
        </p:nvPicPr>
        <p:blipFill>
          <a:blip r:embed="rId3"/>
          <a:stretch>
            <a:fillRect/>
          </a:stretch>
        </p:blipFill>
        <p:spPr>
          <a:xfrm>
            <a:off x="0" y="2619415"/>
            <a:ext cx="9144000" cy="1619169"/>
          </a:xfrm>
          <a:prstGeom prst="rect">
            <a:avLst/>
          </a:prstGeom>
        </p:spPr>
      </p:pic>
    </p:spTree>
    <p:extLst>
      <p:ext uri="{BB962C8B-B14F-4D97-AF65-F5344CB8AC3E}">
        <p14:creationId xmlns:p14="http://schemas.microsoft.com/office/powerpoint/2010/main" val="4025582842"/>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More to Come…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6674892"/>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28324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6" name="Rectangle 5">
            <a:extLst>
              <a:ext uri="{FF2B5EF4-FFF2-40B4-BE49-F238E27FC236}">
                <a16:creationId xmlns:a16="http://schemas.microsoft.com/office/drawing/2014/main" id="{7C741822-AB13-9B43-BC1F-DA4A6E2286F2}"/>
              </a:ext>
            </a:extLst>
          </p:cNvPr>
          <p:cNvSpPr>
            <a:spLocks noChangeArrowheads="1"/>
          </p:cNvSpPr>
          <p:nvPr/>
        </p:nvSpPr>
        <p:spPr bwMode="auto">
          <a:xfrm>
            <a:off x="899592" y="3573016"/>
            <a:ext cx="439248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32745868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Security</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93126211"/>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Takeaway</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t>for Security, Safety, Reliability, Scaling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5168961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Future Memory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2471578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2124838905"/>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693971023"/>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4400" dirty="0"/>
              <a:t>An Example Intelligent Controller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Arial" charset="0"/>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hlinkClick r:id="rId2">
                  <a:extLst>
                    <a:ext uri="{A12FA001-AC4F-418D-AE19-62706E023703}">
                      <ahyp:hlinkClr xmlns:ahyp="http://schemas.microsoft.com/office/drawing/2018/hyperlinkcolor" val="tx"/>
                    </a:ext>
                  </a:extLst>
                </a:hlinkClick>
              </a:rPr>
              <a:t>https://arxiv.org/pdf/1706.08642</a:t>
            </a:r>
            <a:r>
              <a:rPr kumimoji="0" lang="en-US" sz="2100" b="1" i="0" u="none" strike="noStrike" kern="1200" cap="none" spc="0" normalizeH="0" baseline="0" noProof="0" dirty="0">
                <a:ln>
                  <a:noFill/>
                </a:ln>
                <a:solidFill>
                  <a:srgbClr val="0432FF"/>
                </a:solidFill>
                <a:effectLst/>
                <a:uLnTx/>
                <a:uFillTx/>
                <a:latin typeface="Adobe Garamond Pro" panose="02020502060506020403" pitchFamily="18" charset="0"/>
                <a:ea typeface="ＭＳ Ｐゴシック" charset="-128"/>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896838" cy="482453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ＭＳ Ｐゴシック" charset="-128"/>
                <a:cs typeface="+mn-cs"/>
              </a:rPr>
              <a:t>Proceedings of the IEEE, Sept. 2017</a:t>
            </a:r>
          </a:p>
        </p:txBody>
      </p:sp>
    </p:spTree>
    <p:extLst>
      <p:ext uri="{BB962C8B-B14F-4D97-AF65-F5344CB8AC3E}">
        <p14:creationId xmlns:p14="http://schemas.microsoft.com/office/powerpoint/2010/main" val="2339436473"/>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Such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3260249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265096" cy="1066800"/>
          </a:xfrm>
        </p:spPr>
        <p:txBody>
          <a:bodyPr/>
          <a:lstStyle/>
          <a:p>
            <a:r>
              <a:rPr lang="en-US" sz="3400" dirty="0"/>
              <a:t>An Early Proposal for Intelligent Controllers </a:t>
            </a:r>
            <a:r>
              <a:rPr lang="en-US" sz="2600" b="1" dirty="0"/>
              <a:t>[IMW’13]</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000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a:p>
            <a:pPr marL="0" indent="0">
              <a:buNone/>
            </a:pPr>
            <a:br>
              <a:rPr lang="en-US" dirty="0"/>
            </a:b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https://people.inf.ethz.ch/omutlu/pub/memory-scaling_memcon13.pdf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1016815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37233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481199054"/>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Final Thoughts on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08375186"/>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6" name="Picture 5">
            <a:extLst>
              <a:ext uri="{FF2B5EF4-FFF2-40B4-BE49-F238E27FC236}">
                <a16:creationId xmlns:a16="http://schemas.microsoft.com/office/drawing/2014/main" id="{25C5D479-1842-B049-94EA-54812AE7A07B}"/>
              </a:ext>
            </a:extLst>
          </p:cNvPr>
          <p:cNvPicPr>
            <a:picLocks noChangeAspect="1"/>
          </p:cNvPicPr>
          <p:nvPr/>
        </p:nvPicPr>
        <p:blipFill>
          <a:blip r:embed="rId3"/>
          <a:stretch>
            <a:fillRect/>
          </a:stretch>
        </p:blipFill>
        <p:spPr>
          <a:xfrm>
            <a:off x="245903" y="2819608"/>
            <a:ext cx="3158837" cy="3777744"/>
          </a:xfrm>
          <a:prstGeom prst="rect">
            <a:avLst/>
          </a:prstGeom>
        </p:spPr>
      </p:pic>
      <p:pic>
        <p:nvPicPr>
          <p:cNvPr id="7" name="Picture 6">
            <a:extLst>
              <a:ext uri="{FF2B5EF4-FFF2-40B4-BE49-F238E27FC236}">
                <a16:creationId xmlns:a16="http://schemas.microsoft.com/office/drawing/2014/main" id="{0C0F2829-2247-AE47-BAB5-1EC3CDADB49D}"/>
              </a:ext>
            </a:extLst>
          </p:cNvPr>
          <p:cNvPicPr>
            <a:picLocks noChangeAspect="1"/>
          </p:cNvPicPr>
          <p:nvPr/>
        </p:nvPicPr>
        <p:blipFill>
          <a:blip r:embed="rId4"/>
          <a:stretch>
            <a:fillRect/>
          </a:stretch>
        </p:blipFill>
        <p:spPr>
          <a:xfrm>
            <a:off x="4139952" y="3421441"/>
            <a:ext cx="4445748" cy="2133512"/>
          </a:xfrm>
          <a:prstGeom prst="rect">
            <a:avLst/>
          </a:prstGeom>
        </p:spPr>
      </p:pic>
      <p:sp>
        <p:nvSpPr>
          <p:cNvPr id="9" name="TextBox 8">
            <a:extLst>
              <a:ext uri="{FF2B5EF4-FFF2-40B4-BE49-F238E27FC236}">
                <a16:creationId xmlns:a16="http://schemas.microsoft.com/office/drawing/2014/main" id="{ED4577D5-2BA1-4F40-83A1-EFB3D38DF1DA}"/>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A37C3D10-2953-B547-9283-F5D905845E06}"/>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272503356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1CF9-92E9-2648-890D-0D8D23F97F70}"/>
              </a:ext>
            </a:extLst>
          </p:cNvPr>
          <p:cNvSpPr>
            <a:spLocks noGrp="1"/>
          </p:cNvSpPr>
          <p:nvPr>
            <p:ph type="title"/>
          </p:nvPr>
        </p:nvSpPr>
        <p:spPr/>
        <p:txBody>
          <a:bodyPr/>
          <a:lstStyle/>
          <a:p>
            <a:r>
              <a:rPr lang="en-US" dirty="0"/>
              <a:t>Before RowHammer (II)</a:t>
            </a:r>
          </a:p>
        </p:txBody>
      </p:sp>
      <p:sp>
        <p:nvSpPr>
          <p:cNvPr id="3" name="Content Placeholder 2">
            <a:extLst>
              <a:ext uri="{FF2B5EF4-FFF2-40B4-BE49-F238E27FC236}">
                <a16:creationId xmlns:a16="http://schemas.microsoft.com/office/drawing/2014/main" id="{00FB3CA6-7A90-D846-B2D5-76ED36CDB4A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143CF69E-5AAC-3042-8DC2-F0FC7A0F990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74867B1-34A0-0747-8F7E-F0B4A7BDAFD0}"/>
              </a:ext>
            </a:extLst>
          </p:cNvPr>
          <p:cNvPicPr>
            <a:picLocks noChangeAspect="1"/>
          </p:cNvPicPr>
          <p:nvPr/>
        </p:nvPicPr>
        <p:blipFill>
          <a:blip r:embed="rId2"/>
          <a:stretch>
            <a:fillRect/>
          </a:stretch>
        </p:blipFill>
        <p:spPr>
          <a:xfrm>
            <a:off x="1187624" y="944983"/>
            <a:ext cx="6417270" cy="1840161"/>
          </a:xfrm>
          <a:prstGeom prst="rect">
            <a:avLst/>
          </a:prstGeom>
        </p:spPr>
      </p:pic>
      <p:pic>
        <p:nvPicPr>
          <p:cNvPr id="8" name="Picture 7">
            <a:extLst>
              <a:ext uri="{FF2B5EF4-FFF2-40B4-BE49-F238E27FC236}">
                <a16:creationId xmlns:a16="http://schemas.microsoft.com/office/drawing/2014/main" id="{CDB480F9-5B44-BD46-9837-F3510488C9CA}"/>
              </a:ext>
            </a:extLst>
          </p:cNvPr>
          <p:cNvPicPr>
            <a:picLocks noChangeAspect="1"/>
          </p:cNvPicPr>
          <p:nvPr/>
        </p:nvPicPr>
        <p:blipFill>
          <a:blip r:embed="rId3"/>
          <a:stretch>
            <a:fillRect/>
          </a:stretch>
        </p:blipFill>
        <p:spPr>
          <a:xfrm>
            <a:off x="2883133" y="2932094"/>
            <a:ext cx="3026251" cy="3379968"/>
          </a:xfrm>
          <a:prstGeom prst="rect">
            <a:avLst/>
          </a:prstGeom>
        </p:spPr>
      </p:pic>
      <p:sp>
        <p:nvSpPr>
          <p:cNvPr id="9" name="TextBox 8">
            <a:extLst>
              <a:ext uri="{FF2B5EF4-FFF2-40B4-BE49-F238E27FC236}">
                <a16:creationId xmlns:a16="http://schemas.microsoft.com/office/drawing/2014/main" id="{B13BEF62-71EA-3A41-B1DD-EE979FF0A833}"/>
              </a:ext>
            </a:extLst>
          </p:cNvPr>
          <p:cNvSpPr txBox="1"/>
          <p:nvPr/>
        </p:nvSpPr>
        <p:spPr>
          <a:xfrm>
            <a:off x="1618803" y="6489623"/>
            <a:ext cx="6049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4"/>
              </a:rPr>
              <a:t>https://www.cs.princeton.edu/~appel/papers/memerr.pdf</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44955C97-156E-2442-9550-8B2D2D5B449F}"/>
              </a:ext>
            </a:extLst>
          </p:cNvPr>
          <p:cNvSpPr/>
          <p:nvPr/>
        </p:nvSpPr>
        <p:spPr>
          <a:xfrm>
            <a:off x="7117254" y="5971105"/>
            <a:ext cx="1721946" cy="369332"/>
          </a:xfrm>
          <a:prstGeom prst="rect">
            <a:avLst/>
          </a:prstGeom>
        </p:spPr>
        <p:txBody>
          <a:bodyPr wrap="none">
            <a:spAutoFit/>
          </a:bodyPr>
          <a:lstStyle/>
          <a:p>
            <a:r>
              <a:rPr lang="en-US" dirty="0">
                <a:solidFill>
                  <a:srgbClr val="0000FF"/>
                </a:solidFill>
              </a:rPr>
              <a:t>IEEE S&amp;P 2003</a:t>
            </a:r>
          </a:p>
        </p:txBody>
      </p:sp>
    </p:spTree>
    <p:extLst>
      <p:ext uri="{BB962C8B-B14F-4D97-AF65-F5344CB8AC3E}">
        <p14:creationId xmlns:p14="http://schemas.microsoft.com/office/powerpoint/2010/main" val="337531484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After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memory error</a:t>
            </a:r>
          </a:p>
          <a:p>
            <a:pPr marL="0" indent="0" algn="ctr">
              <a:buNone/>
            </a:pPr>
            <a:r>
              <a:rPr lang="en-US" sz="3200" dirty="0">
                <a:solidFill>
                  <a:srgbClr val="FF0000"/>
                </a:solidFill>
                <a:latin typeface="Tahoma" charset="0"/>
              </a:rPr>
              <a:t>can be induced by software</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523561"/>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37DB-C874-A045-9E01-58C26DAC1AF1}"/>
              </a:ext>
            </a:extLst>
          </p:cNvPr>
          <p:cNvSpPr>
            <a:spLocks noGrp="1"/>
          </p:cNvSpPr>
          <p:nvPr>
            <p:ph type="title"/>
          </p:nvPr>
        </p:nvSpPr>
        <p:spPr/>
        <p:txBody>
          <a:bodyPr/>
          <a:lstStyle/>
          <a:p>
            <a:r>
              <a:rPr lang="en-US" dirty="0"/>
              <a:t>RowHammer: Retrospective</a:t>
            </a:r>
          </a:p>
        </p:txBody>
      </p:sp>
      <p:sp>
        <p:nvSpPr>
          <p:cNvPr id="3" name="Content Placeholder 2">
            <a:extLst>
              <a:ext uri="{FF2B5EF4-FFF2-40B4-BE49-F238E27FC236}">
                <a16:creationId xmlns:a16="http://schemas.microsoft.com/office/drawing/2014/main" id="{91C67E72-BAB9-C743-A500-B03EF53FAD75}"/>
              </a:ext>
            </a:extLst>
          </p:cNvPr>
          <p:cNvSpPr>
            <a:spLocks noGrp="1"/>
          </p:cNvSpPr>
          <p:nvPr>
            <p:ph idx="1"/>
          </p:nvPr>
        </p:nvSpPr>
        <p:spPr>
          <a:xfrm>
            <a:off x="108520" y="856456"/>
            <a:ext cx="9144000" cy="4876800"/>
          </a:xfrm>
        </p:spPr>
        <p:txBody>
          <a:bodyPr/>
          <a:lstStyle/>
          <a:p>
            <a:r>
              <a:rPr lang="en-US" dirty="0">
                <a:solidFill>
                  <a:srgbClr val="0000FF"/>
                </a:solidFill>
              </a:rPr>
              <a:t>New mindset </a:t>
            </a:r>
            <a:r>
              <a:rPr lang="en-US" dirty="0"/>
              <a:t>that has enabled </a:t>
            </a:r>
            <a:r>
              <a:rPr lang="en-US" dirty="0">
                <a:solidFill>
                  <a:srgbClr val="0000FF"/>
                </a:solidFill>
              </a:rPr>
              <a:t>a renewed interest in HW security attack research</a:t>
            </a:r>
            <a:r>
              <a:rPr lang="en-US" dirty="0"/>
              <a:t>:</a:t>
            </a:r>
          </a:p>
          <a:p>
            <a:pPr lvl="1"/>
            <a:r>
              <a:rPr lang="en-US" sz="2000" dirty="0">
                <a:solidFill>
                  <a:srgbClr val="FF0000"/>
                </a:solidFill>
              </a:rPr>
              <a:t>Real (memory) chips are vulnerable</a:t>
            </a:r>
            <a:r>
              <a:rPr lang="en-US" sz="2000" dirty="0"/>
              <a:t>, in a simple and widespread manner </a:t>
            </a:r>
            <a:r>
              <a:rPr lang="en-US" sz="2000" dirty="0">
                <a:sym typeface="Wingdings" pitchFamily="2" charset="2"/>
              </a:rPr>
              <a:t> this causes real security problems</a:t>
            </a:r>
          </a:p>
          <a:p>
            <a:pPr lvl="1"/>
            <a:r>
              <a:rPr lang="en-US" sz="2000" dirty="0">
                <a:solidFill>
                  <a:srgbClr val="FF0000"/>
                </a:solidFill>
                <a:sym typeface="Wingdings" pitchFamily="2" charset="2"/>
              </a:rPr>
              <a:t>Hardware reliability  security connection is now mainstream discourse </a:t>
            </a:r>
          </a:p>
          <a:p>
            <a:pPr lvl="1"/>
            <a:endParaRPr lang="en-US" sz="2000" dirty="0">
              <a:sym typeface="Wingdings" pitchFamily="2" charset="2"/>
            </a:endParaRPr>
          </a:p>
          <a:p>
            <a:r>
              <a:rPr lang="en-US" dirty="0">
                <a:solidFill>
                  <a:srgbClr val="0000FF"/>
                </a:solidFill>
                <a:sym typeface="Wingdings" pitchFamily="2" charset="2"/>
              </a:rPr>
              <a:t>Many new RowHammer attacks…</a:t>
            </a:r>
          </a:p>
          <a:p>
            <a:pPr lvl="1"/>
            <a:r>
              <a:rPr lang="en-US" sz="2000" dirty="0">
                <a:sym typeface="Wingdings" pitchFamily="2" charset="2"/>
              </a:rPr>
              <a:t>Tens of papers in top security &amp; architecture venues </a:t>
            </a:r>
          </a:p>
          <a:p>
            <a:pPr lvl="1"/>
            <a:r>
              <a:rPr lang="en-US" sz="2000" b="1" dirty="0">
                <a:solidFill>
                  <a:srgbClr val="FF0000"/>
                </a:solidFill>
                <a:sym typeface="Wingdings" pitchFamily="2" charset="2"/>
              </a:rPr>
              <a:t>More to come </a:t>
            </a:r>
            <a:r>
              <a:rPr lang="en-US" sz="2000" dirty="0">
                <a:sym typeface="Wingdings" pitchFamily="2" charset="2"/>
              </a:rPr>
              <a:t>as RowHammer is getting worse (DDR4 &amp; beyond)</a:t>
            </a:r>
          </a:p>
          <a:p>
            <a:pPr lvl="1"/>
            <a:endParaRPr lang="en-US" sz="2000" dirty="0">
              <a:sym typeface="Wingdings" pitchFamily="2" charset="2"/>
            </a:endParaRPr>
          </a:p>
          <a:p>
            <a:r>
              <a:rPr lang="en-US" dirty="0">
                <a:solidFill>
                  <a:srgbClr val="0000FF"/>
                </a:solidFill>
                <a:sym typeface="Wingdings" pitchFamily="2" charset="2"/>
              </a:rPr>
              <a:t>Many new RowHammer solutions…</a:t>
            </a:r>
          </a:p>
          <a:p>
            <a:pPr lvl="1"/>
            <a:r>
              <a:rPr lang="en-US" sz="2000" dirty="0">
                <a:sym typeface="Wingdings" pitchFamily="2" charset="2"/>
              </a:rPr>
              <a:t>Apple security release; Memtest86 updated</a:t>
            </a:r>
          </a:p>
          <a:p>
            <a:pPr lvl="1"/>
            <a:r>
              <a:rPr lang="en-US" sz="2000" dirty="0">
                <a:sym typeface="Wingdings" pitchFamily="2" charset="2"/>
              </a:rPr>
              <a:t>Many solution proposals in top venues (latest in ASPLOS 2022)</a:t>
            </a:r>
          </a:p>
          <a:p>
            <a:pPr lvl="1"/>
            <a:r>
              <a:rPr lang="en-US" sz="2000" dirty="0">
                <a:sym typeface="Wingdings" pitchFamily="2" charset="2"/>
              </a:rPr>
              <a:t>Principled system-DRAM co-design (in original RowHammer paper)</a:t>
            </a:r>
          </a:p>
          <a:p>
            <a:pPr lvl="1"/>
            <a:r>
              <a:rPr lang="en-US" sz="2000" b="1" dirty="0">
                <a:solidFill>
                  <a:srgbClr val="FF0000"/>
                </a:solidFill>
                <a:sym typeface="Wingdings" pitchFamily="2" charset="2"/>
              </a:rPr>
              <a:t>More to come…</a:t>
            </a:r>
          </a:p>
          <a:p>
            <a:endParaRPr lang="en-US" dirty="0">
              <a:sym typeface="Wingdings" pitchFamily="2" charset="2"/>
            </a:endParaRPr>
          </a:p>
          <a:p>
            <a:pPr lvl="1"/>
            <a:endParaRPr lang="en-US" dirty="0"/>
          </a:p>
        </p:txBody>
      </p:sp>
      <p:sp>
        <p:nvSpPr>
          <p:cNvPr id="4" name="Slide Number Placeholder 3">
            <a:extLst>
              <a:ext uri="{FF2B5EF4-FFF2-40B4-BE49-F238E27FC236}">
                <a16:creationId xmlns:a16="http://schemas.microsoft.com/office/drawing/2014/main" id="{505A65A6-427B-E648-B9CF-5442C197872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06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4F49-9E16-A046-8967-827085849DDF}"/>
              </a:ext>
            </a:extLst>
          </p:cNvPr>
          <p:cNvSpPr>
            <a:spLocks noGrp="1"/>
          </p:cNvSpPr>
          <p:nvPr>
            <p:ph type="title"/>
          </p:nvPr>
        </p:nvSpPr>
        <p:spPr/>
        <p:txBody>
          <a:bodyPr/>
          <a:lstStyle/>
          <a:p>
            <a:r>
              <a:rPr lang="en-US" dirty="0"/>
              <a:t>Perhaps Most Importantly…</a:t>
            </a:r>
          </a:p>
        </p:txBody>
      </p:sp>
      <p:sp>
        <p:nvSpPr>
          <p:cNvPr id="3" name="Content Placeholder 2">
            <a:extLst>
              <a:ext uri="{FF2B5EF4-FFF2-40B4-BE49-F238E27FC236}">
                <a16:creationId xmlns:a16="http://schemas.microsoft.com/office/drawing/2014/main" id="{F07CBA34-2E83-A746-8930-EEE2BC9D84CA}"/>
              </a:ext>
            </a:extLst>
          </p:cNvPr>
          <p:cNvSpPr>
            <a:spLocks noGrp="1"/>
          </p:cNvSpPr>
          <p:nvPr>
            <p:ph idx="1"/>
          </p:nvPr>
        </p:nvSpPr>
        <p:spPr>
          <a:xfrm>
            <a:off x="228600" y="1000472"/>
            <a:ext cx="8610600" cy="4876800"/>
          </a:xfrm>
        </p:spPr>
        <p:txBody>
          <a:bodyPr/>
          <a:lstStyle/>
          <a:p>
            <a:r>
              <a:rPr lang="en-US" dirty="0">
                <a:solidFill>
                  <a:srgbClr val="0000FF"/>
                </a:solidFill>
              </a:rPr>
              <a:t>RowHammer enabled a shift of mindset in mainstream security researchers</a:t>
            </a:r>
          </a:p>
          <a:p>
            <a:pPr lvl="1"/>
            <a:r>
              <a:rPr lang="en-US" dirty="0">
                <a:solidFill>
                  <a:srgbClr val="FF0000"/>
                </a:solidFill>
              </a:rPr>
              <a:t>General-purpose hardware is fallible</a:t>
            </a:r>
            <a:r>
              <a:rPr lang="en-US" dirty="0"/>
              <a:t>, in a widespread manner</a:t>
            </a:r>
          </a:p>
          <a:p>
            <a:pPr lvl="1"/>
            <a:r>
              <a:rPr lang="en-US" dirty="0"/>
              <a:t>Its problems are exploitable</a:t>
            </a:r>
          </a:p>
          <a:p>
            <a:pPr lvl="1"/>
            <a:endParaRPr lang="en-US" dirty="0"/>
          </a:p>
          <a:p>
            <a:r>
              <a:rPr lang="en-US" dirty="0"/>
              <a:t>This mindset has enabled many systems security researchers to examine hardware in more depth</a:t>
            </a:r>
          </a:p>
          <a:p>
            <a:pPr lvl="1"/>
            <a:r>
              <a:rPr lang="en-US" dirty="0"/>
              <a:t>And understand HW’s inner workings and vulnerabilities</a:t>
            </a:r>
          </a:p>
          <a:p>
            <a:pPr lvl="1"/>
            <a:endParaRPr lang="en-US" dirty="0"/>
          </a:p>
          <a:p>
            <a:r>
              <a:rPr lang="en-US" dirty="0">
                <a:solidFill>
                  <a:srgbClr val="0000FF"/>
                </a:solidFill>
              </a:rPr>
              <a:t>It is no coincidence that two of the groups that discovered Meltdown and </a:t>
            </a:r>
            <a:r>
              <a:rPr lang="en-US" dirty="0" err="1">
                <a:solidFill>
                  <a:srgbClr val="0000FF"/>
                </a:solidFill>
              </a:rPr>
              <a:t>Spectre</a:t>
            </a:r>
            <a:r>
              <a:rPr lang="en-US" dirty="0">
                <a:solidFill>
                  <a:srgbClr val="0000FF"/>
                </a:solidFill>
              </a:rPr>
              <a:t> heavily worked on RowHammer attacks before</a:t>
            </a:r>
          </a:p>
          <a:p>
            <a:pPr lvl="1"/>
            <a:r>
              <a:rPr lang="en-US" b="1" dirty="0">
                <a:solidFill>
                  <a:srgbClr val="FF0000"/>
                </a:solidFill>
              </a:rPr>
              <a:t>More to come…</a:t>
            </a:r>
          </a:p>
          <a:p>
            <a:endParaRPr lang="en-US" dirty="0">
              <a:solidFill>
                <a:srgbClr val="FF0000"/>
              </a:solidFill>
            </a:endParaRPr>
          </a:p>
        </p:txBody>
      </p:sp>
      <p:sp>
        <p:nvSpPr>
          <p:cNvPr id="4" name="Slide Number Placeholder 3">
            <a:extLst>
              <a:ext uri="{FF2B5EF4-FFF2-40B4-BE49-F238E27FC236}">
                <a16:creationId xmlns:a16="http://schemas.microsoft.com/office/drawing/2014/main" id="{DF3BEFD7-245E-1E4E-8BF4-087533D8D7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11340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00312636"/>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RowHammer</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b="1" dirty="0" err="1">
                <a:solidFill>
                  <a:srgbClr val="C00000"/>
                </a:solidFill>
              </a:rPr>
              <a:t>Rowhammer</a:t>
            </a:r>
            <a:r>
              <a:rPr lang="en-US" sz="2200" b="1" dirty="0">
                <a:solidFill>
                  <a:srgbClr val="C00000"/>
                </a:solidFill>
              </a:rPr>
              <a:t> is a prime example </a:t>
            </a:r>
          </a:p>
          <a:p>
            <a:pPr lvl="1"/>
            <a:r>
              <a:rPr lang="en-US" altLang="en-US" sz="2000" dirty="0">
                <a:solidFill>
                  <a:srgbClr val="0000FF"/>
                </a:solidFill>
                <a:ea typeface="ＭＳ Ｐゴシック" panose="020B0600070205080204" pitchFamily="34" charset="-128"/>
              </a:rPr>
              <a:t>First example of how a </a:t>
            </a:r>
            <a:r>
              <a:rPr lang="en-US" altLang="en-US" sz="2000" dirty="0">
                <a:solidFill>
                  <a:srgbClr val="FF0000"/>
                </a:solidFill>
                <a:ea typeface="ＭＳ Ｐゴシック" panose="020B0600070205080204" pitchFamily="34" charset="-128"/>
              </a:rPr>
              <a:t>simple hardware failure mechanism </a:t>
            </a:r>
            <a:r>
              <a:rPr lang="en-US" altLang="en-US" sz="2000" dirty="0">
                <a:solidFill>
                  <a:srgbClr val="0000FF"/>
                </a:solidFill>
                <a:ea typeface="ＭＳ Ｐゴシック" panose="020B0600070205080204" pitchFamily="34" charset="-128"/>
              </a:rPr>
              <a:t>can create a </a:t>
            </a:r>
            <a:r>
              <a:rPr lang="en-US" altLang="en-US" sz="2000" dirty="0">
                <a:solidFill>
                  <a:srgbClr val="FF0000"/>
                </a:solidFill>
                <a:ea typeface="ＭＳ Ｐゴシック" panose="020B0600070205080204" pitchFamily="34" charset="-128"/>
              </a:rPr>
              <a:t>widespread system security vulnerability</a:t>
            </a:r>
            <a:endParaRPr lang="en-US" sz="2000" dirty="0"/>
          </a:p>
          <a:p>
            <a:pPr lvl="1"/>
            <a:r>
              <a:rPr lang="en-US" sz="2000" dirty="0"/>
              <a:t>Its implications on system security research are tremendous &amp; exciting</a:t>
            </a:r>
          </a:p>
          <a:p>
            <a:endParaRPr lang="en-US" sz="1800" dirty="0">
              <a:solidFill>
                <a:srgbClr val="0000FF"/>
              </a:solidFill>
            </a:endParaRPr>
          </a:p>
          <a:p>
            <a:r>
              <a:rPr lang="en-US" sz="2200" dirty="0">
                <a:solidFill>
                  <a:srgbClr val="FF0000"/>
                </a:solidFill>
              </a:rPr>
              <a:t>Bad news: RowHammer is getting worse</a:t>
            </a:r>
          </a:p>
          <a:p>
            <a:endParaRPr lang="en-US" sz="2200" b="1" dirty="0">
              <a:solidFill>
                <a:schemeClr val="accent6">
                  <a:lumMod val="75000"/>
                </a:schemeClr>
              </a:solidFill>
            </a:endParaRPr>
          </a:p>
          <a:p>
            <a:r>
              <a:rPr lang="en-US" sz="2200" b="1" dirty="0">
                <a:solidFill>
                  <a:schemeClr val="accent6">
                    <a:lumMod val="75000"/>
                  </a:schemeClr>
                </a:solidFill>
              </a:rPr>
              <a:t>Good news: We have a lot more to do </a:t>
            </a:r>
          </a:p>
          <a:p>
            <a:pPr lvl="1"/>
            <a:r>
              <a:rPr lang="en-US" sz="2000" dirty="0">
                <a:solidFill>
                  <a:schemeClr val="accent6">
                    <a:lumMod val="75000"/>
                  </a:schemeClr>
                </a:solidFill>
              </a:rPr>
              <a:t>We are now fully aware hardware is easily fallible</a:t>
            </a:r>
          </a:p>
          <a:p>
            <a:pPr lvl="1"/>
            <a:r>
              <a:rPr lang="en-US" sz="2000" dirty="0">
                <a:solidFill>
                  <a:schemeClr val="accent6">
                    <a:lumMod val="75000"/>
                  </a:schemeClr>
                </a:solidFill>
              </a:rPr>
              <a:t>We are developing both attacks and solutions</a:t>
            </a:r>
          </a:p>
          <a:p>
            <a:pPr lvl="1"/>
            <a:r>
              <a:rPr lang="en-US" sz="2000" dirty="0">
                <a:solidFill>
                  <a:schemeClr val="accent6">
                    <a:lumMod val="75000"/>
                  </a:schemeClr>
                </a:solidFill>
              </a:rPr>
              <a:t>We are developing principled models, methodologies, solutions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9924809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b="1" dirty="0"/>
              <a:t>A RowHammer Survey </a:t>
            </a:r>
            <a:r>
              <a:rPr lang="en-US" dirty="0"/>
              <a:t>Across the Stack</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1471089849"/>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980728"/>
            <a:ext cx="8851900" cy="5267672"/>
          </a:xfrm>
        </p:spPr>
        <p:txBody>
          <a:bodyPr/>
          <a:lstStyle/>
          <a:p>
            <a:r>
              <a:rPr lang="en-US" dirty="0">
                <a:solidFill>
                  <a:srgbClr val="FF0000"/>
                </a:solidFill>
              </a:rPr>
              <a:t>Computer Architecture, Fall 2021, Lecture 5</a:t>
            </a:r>
          </a:p>
          <a:p>
            <a:pPr lvl="1"/>
            <a:r>
              <a:rPr lang="en-US" sz="2400" dirty="0"/>
              <a:t>RowHammer (ETH Zürich, Fall 2021)</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https://www.youtube.com/watch?v=7wVKnPj3NVw&amp;list=PL5Q2soXY2Zi-Mnk1PxjEIG32HAGILkTOF&amp;index=5</a:t>
            </a:r>
            <a:r>
              <a:rPr lang="en-US" sz="2400" dirty="0">
                <a:solidFill>
                  <a:srgbClr val="0000FF"/>
                </a:solidFill>
              </a:rPr>
              <a:t> </a:t>
            </a:r>
          </a:p>
          <a:p>
            <a:pPr lvl="1"/>
            <a:endParaRPr lang="en-US" sz="2800" dirty="0">
              <a:solidFill>
                <a:srgbClr val="FF0000"/>
              </a:solidFill>
            </a:endParaRPr>
          </a:p>
          <a:p>
            <a:r>
              <a:rPr lang="en-US" dirty="0">
                <a:solidFill>
                  <a:srgbClr val="FF0000"/>
                </a:solidFill>
              </a:rPr>
              <a:t>Computer Architecture, Fall 2021, Lecture 6</a:t>
            </a:r>
          </a:p>
          <a:p>
            <a:pPr lvl="1"/>
            <a:r>
              <a:rPr lang="en-US" sz="2400" dirty="0"/>
              <a:t>RowHammer and Secure &amp; Reliable Memory (ETH Zürich, Fall 2021)</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https://www.youtube.com/watch?v=HNd4skQrt6I&amp;list=PL5Q2soXY2Zi-Mnk1PxjEIG32HAGILkTOF&amp;index=6</a:t>
            </a:r>
            <a:r>
              <a:rPr lang="en-US" sz="2400" dirty="0">
                <a:solidFill>
                  <a:srgbClr val="0000FF"/>
                </a:solidFill>
              </a:rPr>
              <a:t> </a:t>
            </a:r>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5241912"/>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8739761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DF25E1B-9F04-8642-A41E-5BD733F1B324}"/>
              </a:ext>
            </a:extLst>
          </p:cNvPr>
          <p:cNvSpPr txBox="1"/>
          <p:nvPr/>
        </p:nvSpPr>
        <p:spPr>
          <a:xfrm>
            <a:off x="3043556" y="5068429"/>
            <a:ext cx="2980688" cy="769441"/>
          </a:xfrm>
          <a:prstGeom prst="rect">
            <a:avLst/>
          </a:prstGeom>
          <a:noFill/>
        </p:spPr>
        <p:txBody>
          <a:bodyPr wrap="none" rtlCol="0">
            <a:spAutoFit/>
          </a:bodyPr>
          <a:lstStyle/>
          <a:p>
            <a:r>
              <a:rPr lang="en-US" sz="4400" dirty="0">
                <a:solidFill>
                  <a:srgbClr val="C00000"/>
                </a:solidFill>
              </a:rPr>
              <a:t>Thank you!</a:t>
            </a:r>
          </a:p>
        </p:txBody>
      </p:sp>
    </p:spTree>
    <p:extLst>
      <p:ext uri="{BB962C8B-B14F-4D97-AF65-F5344CB8AC3E}">
        <p14:creationId xmlns:p14="http://schemas.microsoft.com/office/powerpoint/2010/main" val="5239981"/>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4049161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Research Group</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3108734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6024" y="3645024"/>
            <a:ext cx="8794188"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15 May 2022</a:t>
            </a:r>
          </a:p>
          <a:p>
            <a:r>
              <a:rPr lang="en-US" sz="2200" dirty="0"/>
              <a:t>NYU HW Security Class Guest Lecture</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117609"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1" name="Title 1">
            <a:extLst>
              <a:ext uri="{FF2B5EF4-FFF2-40B4-BE49-F238E27FC236}">
                <a16:creationId xmlns:a16="http://schemas.microsoft.com/office/drawing/2014/main" id="{EEE75140-2FF7-1A4C-B291-B5B05AC39356}"/>
              </a:ext>
            </a:extLst>
          </p:cNvPr>
          <p:cNvSpPr>
            <a:spLocks noGrp="1"/>
          </p:cNvSpPr>
          <p:nvPr>
            <p:ph type="ctrTitle"/>
          </p:nvPr>
        </p:nvSpPr>
        <p:spPr>
          <a:xfrm>
            <a:off x="395536" y="1412776"/>
            <a:ext cx="8382000" cy="2520280"/>
          </a:xfrm>
        </p:spPr>
        <p:txBody>
          <a:bodyPr>
            <a:normAutofit/>
          </a:bodyPr>
          <a:lstStyle/>
          <a:p>
            <a:pPr algn="ctr"/>
            <a:r>
              <a:rPr lang="en-US" sz="5300" dirty="0"/>
              <a:t>Security Aspects of DRAM</a:t>
            </a:r>
            <a:br>
              <a:rPr lang="en-US" sz="5300" dirty="0"/>
            </a:br>
            <a:r>
              <a:rPr lang="en-US" sz="5300" b="1" dirty="0">
                <a:solidFill>
                  <a:srgbClr val="C00000"/>
                </a:solidFill>
              </a:rPr>
              <a:t>The Story of RowHammer</a:t>
            </a:r>
            <a:br>
              <a:rPr lang="en-US" sz="5300" dirty="0"/>
            </a:br>
            <a:endParaRPr lang="en-US" sz="3800" dirty="0">
              <a:solidFill>
                <a:srgbClr val="FF0000"/>
              </a:solidFill>
            </a:endParaRPr>
          </a:p>
        </p:txBody>
      </p:sp>
    </p:spTree>
    <p:extLst>
      <p:ext uri="{BB962C8B-B14F-4D97-AF65-F5344CB8AC3E}">
        <p14:creationId xmlns:p14="http://schemas.microsoft.com/office/powerpoint/2010/main" val="315154602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Backup Slides for Further Info</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922353115"/>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Understanding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22101131"/>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a:t>Root Causes of Disturbance Errors</a:t>
            </a:r>
          </a:p>
        </p:txBody>
      </p:sp>
      <p:sp>
        <p:nvSpPr>
          <p:cNvPr id="3" name="Content Placeholder 2"/>
          <p:cNvSpPr>
            <a:spLocks noGrp="1"/>
          </p:cNvSpPr>
          <p:nvPr>
            <p:ph idx="1"/>
          </p:nvPr>
        </p:nvSpPr>
        <p:spPr/>
        <p:txBody>
          <a:bodyPr/>
          <a:lstStyle/>
          <a:p>
            <a:pPr>
              <a:lnSpc>
                <a:spcPct val="100000"/>
              </a:lnSpc>
            </a:pPr>
            <a:r>
              <a:rPr lang="en-US" i="1" dirty="0">
                <a:solidFill>
                  <a:schemeClr val="tx2"/>
                </a:solidFill>
              </a:rPr>
              <a:t>Cause 1: Electromagnetic coupling</a:t>
            </a:r>
          </a:p>
          <a:p>
            <a:pPr lvl="1">
              <a:lnSpc>
                <a:spcPct val="100000"/>
              </a:lnSpc>
            </a:pPr>
            <a:r>
              <a:rPr lang="en-US" sz="2800" dirty="0"/>
              <a:t>Toggling the </a:t>
            </a:r>
            <a:r>
              <a:rPr lang="en-US" sz="2800" dirty="0" err="1"/>
              <a:t>wordline</a:t>
            </a:r>
            <a:r>
              <a:rPr lang="en-US" sz="2800" dirty="0"/>
              <a:t> voltage briefly increases the voltage of adjacent </a:t>
            </a:r>
            <a:r>
              <a:rPr lang="en-US" sz="2800" dirty="0" err="1"/>
              <a:t>wordlines</a:t>
            </a:r>
            <a:endParaRPr lang="en-US" sz="2800" dirty="0"/>
          </a:p>
          <a:p>
            <a:pPr lvl="1">
              <a:lnSpc>
                <a:spcPct val="100000"/>
              </a:lnSpc>
            </a:pPr>
            <a:r>
              <a:rPr lang="en-US" sz="2800" dirty="0"/>
              <a:t>Slightly opens adjacent rows </a:t>
            </a:r>
            <a:r>
              <a:rPr lang="en-US" sz="2400" dirty="0">
                <a:sym typeface="Wingdings" panose="05000000000000000000" pitchFamily="2" charset="2"/>
              </a:rPr>
              <a:t></a:t>
            </a:r>
            <a:r>
              <a:rPr lang="en-US" sz="2800" dirty="0">
                <a:sym typeface="Wingdings" panose="05000000000000000000" pitchFamily="2" charset="2"/>
              </a:rPr>
              <a:t> Charge </a:t>
            </a:r>
            <a:r>
              <a:rPr lang="en-US" sz="2800" dirty="0"/>
              <a:t>leakage</a:t>
            </a:r>
          </a:p>
          <a:p>
            <a:pPr>
              <a:lnSpc>
                <a:spcPct val="100000"/>
              </a:lnSpc>
            </a:pPr>
            <a:r>
              <a:rPr lang="en-US" i="1" dirty="0">
                <a:solidFill>
                  <a:schemeClr val="tx2"/>
                </a:solidFill>
              </a:rPr>
              <a:t>Cause 2: Conductive bridges</a:t>
            </a:r>
          </a:p>
          <a:p>
            <a:pPr>
              <a:lnSpc>
                <a:spcPct val="100000"/>
              </a:lnSpc>
            </a:pPr>
            <a:r>
              <a:rPr lang="en-US" i="1" dirty="0">
                <a:solidFill>
                  <a:schemeClr val="tx2"/>
                </a:solidFill>
              </a:rPr>
              <a:t>Cause 3: Hot-carrier injection</a:t>
            </a:r>
            <a:endParaRPr lang="en-US" sz="1000" i="1" dirty="0">
              <a:solidFill>
                <a:schemeClr val="tx2"/>
              </a:solidFill>
            </a:endParaRPr>
          </a:p>
          <a:p>
            <a:pPr marL="0" indent="0">
              <a:lnSpc>
                <a:spcPct val="100000"/>
              </a:lnSpc>
              <a:buNone/>
            </a:pPr>
            <a:endParaRPr lang="en-US" sz="1600" i="1" dirty="0">
              <a:solidFill>
                <a:srgbClr val="FF0000"/>
              </a:solidFill>
            </a:endParaRPr>
          </a:p>
          <a:p>
            <a:pPr marL="0" indent="0">
              <a:lnSpc>
                <a:spcPct val="100000"/>
              </a:lnSpc>
              <a:buNone/>
            </a:pPr>
            <a:endParaRPr lang="en-US" sz="2800" i="1" dirty="0">
              <a:solidFill>
                <a:srgbClr val="FF0000"/>
              </a:solidFill>
            </a:endParaRPr>
          </a:p>
          <a:p>
            <a:pPr marL="0" indent="0">
              <a:lnSpc>
                <a:spcPct val="100000"/>
              </a:lnSpc>
              <a:buNone/>
            </a:pPr>
            <a:r>
              <a:rPr lang="en-US" i="1" dirty="0">
                <a:solidFill>
                  <a:srgbClr val="FF0000"/>
                </a:solidFill>
              </a:rPr>
              <a:t>Confirmed by at least one manufacturer</a:t>
            </a: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67385280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Solutions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64027052"/>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Naive Solutions</a:t>
            </a:r>
          </a:p>
        </p:txBody>
      </p:sp>
      <p:sp>
        <p:nvSpPr>
          <p:cNvPr id="3" name="Content Placeholder 2"/>
          <p:cNvSpPr>
            <a:spLocks noGrp="1"/>
          </p:cNvSpPr>
          <p:nvPr>
            <p:ph idx="1"/>
          </p:nvPr>
        </p:nvSpPr>
        <p:spPr/>
        <p:txBody>
          <a:bodyPr/>
          <a:lstStyle/>
          <a:p>
            <a:pPr marL="0" indent="0">
              <a:buNone/>
            </a:pPr>
            <a:r>
              <a:rPr lang="en-US" sz="3200" i="1" dirty="0">
                <a:solidFill>
                  <a:schemeClr val="tx2"/>
                </a:solidFill>
              </a:rPr>
              <a:t>❶</a:t>
            </a:r>
            <a:r>
              <a:rPr lang="en-US" dirty="0"/>
              <a:t> </a:t>
            </a:r>
            <a:r>
              <a:rPr lang="en-US" i="1" dirty="0">
                <a:solidFill>
                  <a:schemeClr val="tx2"/>
                </a:solidFill>
              </a:rPr>
              <a:t>Throttle accesses to same row</a:t>
            </a:r>
          </a:p>
          <a:p>
            <a:pPr lvl="1"/>
            <a:r>
              <a:rPr lang="en-US" sz="2800" dirty="0"/>
              <a:t>Limit access-interval: </a:t>
            </a:r>
            <a:r>
              <a:rPr lang="en-US" sz="2600" dirty="0">
                <a:solidFill>
                  <a:srgbClr val="FF0000"/>
                </a:solidFill>
                <a:latin typeface="Cambria Math" panose="02040503050406030204" pitchFamily="18" charset="0"/>
                <a:ea typeface="Cambria Math" panose="02040503050406030204" pitchFamily="18" charset="0"/>
              </a:rPr>
              <a:t>≥500ns</a:t>
            </a:r>
          </a:p>
          <a:p>
            <a:pPr lvl="1"/>
            <a:r>
              <a:rPr lang="en-US" sz="2800" dirty="0">
                <a:ea typeface="Cambria Math" panose="02040503050406030204" pitchFamily="18" charset="0"/>
              </a:rPr>
              <a:t>Limit number of accesses: </a:t>
            </a:r>
            <a:r>
              <a:rPr lang="en-US" sz="2600" dirty="0">
                <a:solidFill>
                  <a:srgbClr val="FF0000"/>
                </a:solidFill>
                <a:latin typeface="Cambria Math" panose="02040503050406030204" pitchFamily="18" charset="0"/>
                <a:ea typeface="Cambria Math" panose="02040503050406030204" pitchFamily="18" charset="0"/>
              </a:rPr>
              <a:t>≤128K</a:t>
            </a:r>
            <a:r>
              <a:rPr lang="en-US" sz="2600" dirty="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a:p>
          <a:p>
            <a:pPr marL="0" indent="0">
              <a:buNone/>
            </a:pPr>
            <a:r>
              <a:rPr lang="en-US" sz="3200" i="1" dirty="0">
                <a:solidFill>
                  <a:schemeClr val="tx2"/>
                </a:solidFill>
              </a:rPr>
              <a:t>❷ </a:t>
            </a:r>
            <a:r>
              <a:rPr lang="en-US" i="1" dirty="0">
                <a:solidFill>
                  <a:schemeClr val="tx2"/>
                </a:solidFill>
              </a:rPr>
              <a:t>Refresh more frequently</a:t>
            </a:r>
          </a:p>
          <a:p>
            <a:pPr lvl="1"/>
            <a:r>
              <a:rPr lang="en-US" sz="2800" dirty="0"/>
              <a:t>Shorten refresh-interval by </a:t>
            </a:r>
            <a:r>
              <a:rPr lang="en-US" sz="2600" dirty="0">
                <a:solidFill>
                  <a:srgbClr val="FF0000"/>
                </a:solidFill>
                <a:latin typeface="Cambria Math" panose="02040503050406030204" pitchFamily="18" charset="0"/>
                <a:ea typeface="Cambria Math" panose="02040503050406030204" pitchFamily="18" charset="0"/>
              </a:rPr>
              <a:t>~7x</a:t>
            </a:r>
          </a:p>
          <a:p>
            <a:endParaRPr lang="en-US" dirty="0">
              <a:ea typeface="Cambria Math" panose="02040503050406030204" pitchFamily="18" charset="0"/>
            </a:endParaRPr>
          </a:p>
          <a:p>
            <a:pPr marL="0" indent="0">
              <a:buNone/>
            </a:pPr>
            <a:r>
              <a:rPr lang="en-US" i="1" dirty="0">
                <a:solidFill>
                  <a:srgbClr val="FF0000"/>
                </a:solidFill>
                <a:ea typeface="Cambria Math" panose="02040503050406030204" pitchFamily="18" charset="0"/>
              </a:rPr>
              <a:t>Both naive solutions introduce significant overhead in performance and power</a:t>
            </a: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556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Revisiting RowHammer</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666649560"/>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4800" b="1" i="1" dirty="0">
                <a:solidFill>
                  <a:schemeClr val="bg1">
                    <a:lumMod val="95000"/>
                  </a:schemeClr>
                </a:solidFill>
                <a:latin typeface="Cambria"/>
                <a:cs typeface="Cambria"/>
              </a:rPr>
              <a:t>Revisiting </a:t>
            </a:r>
            <a:r>
              <a:rPr lang="en-US" sz="4800" b="1" i="1" dirty="0" err="1">
                <a:solidFill>
                  <a:schemeClr val="bg1">
                    <a:lumMod val="95000"/>
                  </a:schemeClr>
                </a:solidFill>
                <a:latin typeface="Cambria"/>
                <a:cs typeface="Cambria"/>
              </a:rPr>
              <a:t>RowHammer</a:t>
            </a:r>
            <a:br>
              <a:rPr lang="en-US" sz="2000" b="1" i="1" dirty="0">
                <a:solidFill>
                  <a:schemeClr val="bg1">
                    <a:lumMod val="95000"/>
                  </a:schemeClr>
                </a:solidFill>
                <a:latin typeface="Cambria"/>
                <a:cs typeface="Cambria"/>
              </a:rPr>
            </a:br>
            <a:r>
              <a:rPr lang="en-US" sz="700" b="1" i="1" dirty="0">
                <a:solidFill>
                  <a:schemeClr val="bg1">
                    <a:lumMod val="95000"/>
                  </a:schemeClr>
                </a:solidFill>
                <a:latin typeface="Cambria"/>
                <a:cs typeface="Cambria"/>
              </a:rPr>
              <a:t> </a:t>
            </a:r>
            <a:br>
              <a:rPr lang="en-US" sz="3400" b="1" i="1" dirty="0">
                <a:solidFill>
                  <a:schemeClr val="bg1">
                    <a:lumMod val="95000"/>
                  </a:schemeClr>
                </a:solidFill>
                <a:latin typeface="Cambria"/>
                <a:cs typeface="Cambria"/>
              </a:rPr>
            </a:br>
            <a:r>
              <a:rPr lang="en-US" sz="3400" b="1" i="1" dirty="0">
                <a:solidFill>
                  <a:schemeClr val="bg1">
                    <a:lumMod val="95000"/>
                  </a:schemeClr>
                </a:solidFill>
                <a:latin typeface="Cambria"/>
                <a:cs typeface="Cambria"/>
              </a:rPr>
              <a:t>An Experimental Analysis of Modern Devices and Mitigation Techniques</a:t>
            </a:r>
            <a:endParaRPr lang="en-US" sz="3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pic>
        <p:nvPicPr>
          <p:cNvPr id="8" name="Picture 4" descr="https://seaphages.org/media/institutions/Burgundy_CMU_JPG_Logo.jpg">
            <a:extLst>
              <a:ext uri="{FF2B5EF4-FFF2-40B4-BE49-F238E27FC236}">
                <a16:creationId xmlns:a16="http://schemas.microsoft.com/office/drawing/2014/main" id="{2DE62495-A91A-D049-8598-D1AEAA4CA47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5636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Conclusions</a:t>
            </a:r>
          </a:p>
        </p:txBody>
      </p:sp>
      <p:sp>
        <p:nvSpPr>
          <p:cNvPr id="3" name="Content Placeholder 2"/>
          <p:cNvSpPr>
            <a:spLocks noGrp="1"/>
          </p:cNvSpPr>
          <p:nvPr>
            <p:ph idx="1"/>
          </p:nvPr>
        </p:nvSpPr>
        <p:spPr>
          <a:xfrm>
            <a:off x="0" y="1021574"/>
            <a:ext cx="8987623" cy="5565385"/>
          </a:xfrm>
        </p:spPr>
        <p:txBody>
          <a:bodyPr/>
          <a:lstStyle/>
          <a:p>
            <a:pPr>
              <a:spcBef>
                <a:spcPts val="1600"/>
              </a:spcBef>
            </a:pPr>
            <a:r>
              <a:rPr lang="en-US" sz="2400" dirty="0"/>
              <a:t>We characterized </a:t>
            </a:r>
            <a:r>
              <a:rPr lang="en-US" sz="2400" b="1" dirty="0"/>
              <a:t>1580 DRAM </a:t>
            </a:r>
            <a:r>
              <a:rPr lang="en-US" sz="2400" dirty="0"/>
              <a:t>chips of different DRAM types, technology nodes, and manufacturers. </a:t>
            </a:r>
          </a:p>
          <a:p>
            <a:pPr>
              <a:spcBef>
                <a:spcPts val="1600"/>
              </a:spcBef>
            </a:pPr>
            <a:r>
              <a:rPr lang="en-US" sz="2400" dirty="0">
                <a:solidFill>
                  <a:srgbClr val="C00000"/>
                </a:solidFill>
              </a:rPr>
              <a:t>We studied </a:t>
            </a:r>
            <a:r>
              <a:rPr lang="en-US" sz="2400" b="1" dirty="0">
                <a:solidFill>
                  <a:srgbClr val="C00000"/>
                </a:solidFill>
              </a:rPr>
              <a:t>five</a:t>
            </a:r>
            <a:r>
              <a:rPr lang="en-US" sz="2400" dirty="0">
                <a:solidFill>
                  <a:srgbClr val="C00000"/>
                </a:solidFill>
              </a:rPr>
              <a:t> state-of-the-art </a:t>
            </a:r>
            <a:r>
              <a:rPr lang="en-US" sz="2400" dirty="0" err="1">
                <a:solidFill>
                  <a:srgbClr val="C00000"/>
                </a:solidFill>
              </a:rPr>
              <a:t>RowHammer</a:t>
            </a:r>
            <a:r>
              <a:rPr lang="en-US" sz="2400" dirty="0">
                <a:solidFill>
                  <a:srgbClr val="C00000"/>
                </a:solidFill>
              </a:rPr>
              <a:t> mitigation mechanisms and an ideal refresh-based mechanism</a:t>
            </a:r>
          </a:p>
          <a:p>
            <a:pPr>
              <a:spcBef>
                <a:spcPts val="1600"/>
              </a:spcBef>
            </a:pPr>
            <a:r>
              <a:rPr lang="en-US" sz="2400" dirty="0">
                <a:solidFill>
                  <a:schemeClr val="accent6">
                    <a:lumMod val="75000"/>
                  </a:schemeClr>
                </a:solidFill>
              </a:rPr>
              <a:t>We made </a:t>
            </a:r>
            <a:r>
              <a:rPr lang="en-US" sz="2400" b="1" dirty="0">
                <a:solidFill>
                  <a:schemeClr val="accent6">
                    <a:lumMod val="75000"/>
                  </a:schemeClr>
                </a:solidFill>
              </a:rPr>
              <a:t>two key observations</a:t>
            </a:r>
            <a:r>
              <a:rPr lang="en-US" sz="2400" dirty="0">
                <a:solidFill>
                  <a:schemeClr val="accent6">
                    <a:lumMod val="75000"/>
                  </a:schemeClr>
                </a:solidFill>
              </a:rPr>
              <a:t> </a:t>
            </a:r>
          </a:p>
          <a:p>
            <a:pPr marL="914400" lvl="1" indent="-457200">
              <a:buFont typeface="+mj-lt"/>
              <a:buAutoNum type="arabicPeriod"/>
            </a:pPr>
            <a:r>
              <a:rPr lang="en-US" sz="2000" b="1" dirty="0" err="1">
                <a:solidFill>
                  <a:schemeClr val="accent5">
                    <a:lumMod val="75000"/>
                  </a:schemeClr>
                </a:solidFill>
              </a:rPr>
              <a:t>RowHammer</a:t>
            </a:r>
            <a:r>
              <a:rPr lang="en-US" sz="2000" b="1" dirty="0">
                <a:solidFill>
                  <a:schemeClr val="accent5">
                    <a:lumMod val="75000"/>
                  </a:schemeClr>
                </a:solidFill>
              </a:rPr>
              <a:t> is getting much worse</a:t>
            </a:r>
            <a:r>
              <a:rPr lang="en-US" sz="2000" dirty="0">
                <a:solidFill>
                  <a:schemeClr val="accent5">
                    <a:lumMod val="75000"/>
                  </a:schemeClr>
                </a:solidFill>
              </a:rPr>
              <a:t>. It takes much fewer hammers to induce </a:t>
            </a:r>
            <a:r>
              <a:rPr lang="en-US" sz="2000" dirty="0" err="1">
                <a:solidFill>
                  <a:schemeClr val="accent5">
                    <a:lumMod val="75000"/>
                  </a:schemeClr>
                </a:solidFill>
              </a:rPr>
              <a:t>RowHammer</a:t>
            </a:r>
            <a:r>
              <a:rPr lang="en-US" sz="2000" dirty="0">
                <a:solidFill>
                  <a:schemeClr val="accent5">
                    <a:lumMod val="75000"/>
                  </a:schemeClr>
                </a:solidFill>
              </a:rPr>
              <a:t> bit flips in newer chips </a:t>
            </a:r>
          </a:p>
          <a:p>
            <a:pPr lvl="2"/>
            <a:r>
              <a:rPr lang="en-US" sz="1600" dirty="0">
                <a:solidFill>
                  <a:schemeClr val="accent5">
                    <a:lumMod val="75000"/>
                  </a:schemeClr>
                </a:solidFill>
              </a:rPr>
              <a:t>e.g., </a:t>
            </a:r>
            <a:r>
              <a:rPr lang="en-US" sz="1600" b="1" dirty="0">
                <a:solidFill>
                  <a:schemeClr val="accent5">
                    <a:lumMod val="75000"/>
                  </a:schemeClr>
                </a:solidFill>
              </a:rPr>
              <a:t>DDR3:</a:t>
            </a:r>
            <a:r>
              <a:rPr lang="en-US" sz="1600" dirty="0">
                <a:solidFill>
                  <a:schemeClr val="accent5">
                    <a:lumMod val="75000"/>
                  </a:schemeClr>
                </a:solidFill>
              </a:rPr>
              <a:t> 69.2k to 22.4k, </a:t>
            </a:r>
            <a:r>
              <a:rPr lang="en-US" sz="1600" b="1" dirty="0">
                <a:solidFill>
                  <a:schemeClr val="accent5">
                    <a:lumMod val="75000"/>
                  </a:schemeClr>
                </a:solidFill>
              </a:rPr>
              <a:t>DDR4:</a:t>
            </a:r>
            <a:r>
              <a:rPr lang="en-US" sz="1600" dirty="0">
                <a:solidFill>
                  <a:schemeClr val="accent5">
                    <a:lumMod val="75000"/>
                  </a:schemeClr>
                </a:solidFill>
              </a:rPr>
              <a:t> 17.5k to 10k, </a:t>
            </a:r>
            <a:r>
              <a:rPr lang="en-US" sz="1600" b="1" dirty="0">
                <a:solidFill>
                  <a:schemeClr val="accent5">
                    <a:lumMod val="75000"/>
                  </a:schemeClr>
                </a:solidFill>
              </a:rPr>
              <a:t>LPDDR4: </a:t>
            </a:r>
            <a:r>
              <a:rPr lang="en-US" sz="1600" dirty="0">
                <a:solidFill>
                  <a:schemeClr val="accent5">
                    <a:lumMod val="75000"/>
                  </a:schemeClr>
                </a:solidFill>
              </a:rPr>
              <a:t>16.8k to 4.8k</a:t>
            </a:r>
          </a:p>
          <a:p>
            <a:pPr marL="914400" lvl="1" indent="-457200">
              <a:buFont typeface="+mj-lt"/>
              <a:buAutoNum type="arabicPeriod"/>
            </a:pPr>
            <a:r>
              <a:rPr lang="en-US" sz="2000" b="1" dirty="0">
                <a:solidFill>
                  <a:schemeClr val="accent2">
                    <a:lumMod val="75000"/>
                  </a:schemeClr>
                </a:solidFill>
              </a:rPr>
              <a:t>Existing mitigation mechanisms do not scale </a:t>
            </a:r>
            <a:r>
              <a:rPr lang="en-US" sz="2000" dirty="0">
                <a:solidFill>
                  <a:schemeClr val="accent2">
                    <a:lumMod val="75000"/>
                  </a:schemeClr>
                </a:solidFill>
              </a:rPr>
              <a:t>to DRAM chips that are more vulnerable to </a:t>
            </a:r>
            <a:r>
              <a:rPr lang="en-US" sz="2000" dirty="0" err="1">
                <a:solidFill>
                  <a:schemeClr val="accent2">
                    <a:lumMod val="75000"/>
                  </a:schemeClr>
                </a:solidFill>
              </a:rPr>
              <a:t>RowHammer</a:t>
            </a:r>
            <a:r>
              <a:rPr lang="en-US" sz="2000" dirty="0">
                <a:solidFill>
                  <a:schemeClr val="accent2">
                    <a:lumMod val="75000"/>
                  </a:schemeClr>
                </a:solidFill>
              </a:rPr>
              <a:t> </a:t>
            </a:r>
          </a:p>
          <a:p>
            <a:pPr lvl="2"/>
            <a:r>
              <a:rPr lang="en-US" sz="1600" dirty="0">
                <a:solidFill>
                  <a:schemeClr val="accent2">
                    <a:lumMod val="75000"/>
                  </a:schemeClr>
                </a:solidFill>
              </a:rPr>
              <a:t>e.g., 80% performance loss when the hammer count to induce the first bit flip is 128</a:t>
            </a:r>
            <a:endParaRPr lang="en-US" sz="2000" dirty="0"/>
          </a:p>
          <a:p>
            <a:pPr>
              <a:spcBef>
                <a:spcPts val="1600"/>
              </a:spcBef>
            </a:pPr>
            <a:r>
              <a:rPr lang="en-US" sz="2400" dirty="0">
                <a:solidFill>
                  <a:srgbClr val="7030A0"/>
                </a:solidFill>
              </a:rPr>
              <a:t>We </a:t>
            </a:r>
            <a:r>
              <a:rPr lang="en-US" sz="2400" b="1" dirty="0">
                <a:solidFill>
                  <a:srgbClr val="7030A0"/>
                </a:solidFill>
              </a:rPr>
              <a:t>conclude</a:t>
            </a:r>
            <a:r>
              <a:rPr lang="en-US" sz="2400" dirty="0">
                <a:solidFill>
                  <a:srgbClr val="7030A0"/>
                </a:solidFill>
              </a:rPr>
              <a:t> that it is </a:t>
            </a:r>
            <a:r>
              <a:rPr lang="en-US" sz="2400" b="1" dirty="0">
                <a:solidFill>
                  <a:srgbClr val="7030A0"/>
                </a:solidFill>
              </a:rPr>
              <a:t>critical</a:t>
            </a:r>
            <a:r>
              <a:rPr lang="en-US" sz="2400" dirty="0">
                <a:solidFill>
                  <a:srgbClr val="7030A0"/>
                </a:solidFill>
              </a:rPr>
              <a:t> to do more research on </a:t>
            </a:r>
            <a:r>
              <a:rPr lang="en-US" sz="2400" dirty="0" err="1">
                <a:solidFill>
                  <a:srgbClr val="7030A0"/>
                </a:solidFill>
              </a:rPr>
              <a:t>RowHammer</a:t>
            </a:r>
            <a:r>
              <a:rPr lang="en-US" sz="2400" dirty="0">
                <a:solidFill>
                  <a:srgbClr val="7030A0"/>
                </a:solidFill>
              </a:rPr>
              <a:t> and develop scalable mitigation mechanisms to prevent </a:t>
            </a:r>
            <a:r>
              <a:rPr lang="en-US" sz="2400" dirty="0" err="1">
                <a:solidFill>
                  <a:srgbClr val="7030A0"/>
                </a:solidFill>
              </a:rPr>
              <a:t>RowHammer</a:t>
            </a:r>
            <a:r>
              <a:rPr lang="en-US" sz="2400" dirty="0">
                <a:solidFill>
                  <a:srgbClr val="7030A0"/>
                </a:solidFill>
              </a:rPr>
              <a:t> in future systems</a:t>
            </a:r>
          </a:p>
        </p:txBody>
      </p:sp>
    </p:spTree>
    <p:extLst>
      <p:ext uri="{BB962C8B-B14F-4D97-AF65-F5344CB8AC3E}">
        <p14:creationId xmlns:p14="http://schemas.microsoft.com/office/powerpoint/2010/main" val="36191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Testing Infrastructures</a:t>
            </a:r>
          </a:p>
        </p:txBody>
      </p:sp>
      <p:sp>
        <p:nvSpPr>
          <p:cNvPr id="5" name="Rectangle 4">
            <a:extLst>
              <a:ext uri="{FF2B5EF4-FFF2-40B4-BE49-F238E27FC236}">
                <a16:creationId xmlns:a16="http://schemas.microsoft.com/office/drawing/2014/main" id="{C4B6A481-3754-4809-844E-019BD3000795}"/>
              </a:ext>
            </a:extLst>
          </p:cNvPr>
          <p:cNvSpPr/>
          <p:nvPr/>
        </p:nvSpPr>
        <p:spPr>
          <a:xfrm>
            <a:off x="75990" y="764929"/>
            <a:ext cx="9068009" cy="3346044"/>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Three separate testing infrastructures</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7030A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               (Xilinx ML605) </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[Hassan+, HPCA’17] </a:t>
            </a:r>
          </a:p>
          <a:p>
            <a:pPr marL="365760" marR="0" lvl="2"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95)</a:t>
            </a:r>
          </a:p>
          <a:p>
            <a:pPr marL="365760" marR="0" lvl="1" indent="-457200" algn="l" defTabSz="914400" rtl="0" eaLnBrk="1" fontAlgn="auto" latinLnBrk="0" hangingPunct="1">
              <a:lnSpc>
                <a:spcPct val="90000"/>
              </a:lnSpc>
              <a:spcBef>
                <a:spcPts val="40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LPDDR4:</a:t>
            </a: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In-house testing hardware for LPDDR4 chips</a:t>
            </a:r>
          </a:p>
          <a:p>
            <a:pPr marL="457200" marR="0" lvl="1" indent="0" algn="l" defTabSz="914400" rtl="0" eaLnBrk="1" fontAlgn="auto" latinLnBrk="0" hangingPunct="1">
              <a:lnSpc>
                <a:spcPct val="90000"/>
              </a:lnSpc>
              <a:spcBef>
                <a:spcPts val="400"/>
              </a:spcBef>
              <a:spcAft>
                <a:spcPts val="0"/>
              </a:spcAft>
              <a:buClrTx/>
              <a:buSzTx/>
              <a:buFontTx/>
              <a:buNone/>
              <a:tabLst/>
              <a:defRPr/>
            </a:pPr>
            <a:endParaRPr kumimoji="0" lang="en-US" sz="11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All provide fine-grained control over DRAM commands, timing parameters and temperature</a:t>
            </a:r>
          </a:p>
        </p:txBody>
      </p:sp>
      <p:pic>
        <p:nvPicPr>
          <p:cNvPr id="4" name="Picture 3" descr="A circuit board on a table&#10;&#10;Description automatically generated">
            <a:extLst>
              <a:ext uri="{FF2B5EF4-FFF2-40B4-BE49-F238E27FC236}">
                <a16:creationId xmlns:a16="http://schemas.microsoft.com/office/drawing/2014/main" id="{51DDA3CF-37B7-DB40-9D4B-1C3963D3E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6368" y="4119733"/>
            <a:ext cx="4206863" cy="2366361"/>
          </a:xfrm>
          <a:prstGeom prst="rect">
            <a:avLst/>
          </a:prstGeom>
        </p:spPr>
      </p:pic>
      <p:sp>
        <p:nvSpPr>
          <p:cNvPr id="3" name="Rectangle 2">
            <a:extLst>
              <a:ext uri="{FF2B5EF4-FFF2-40B4-BE49-F238E27FC236}">
                <a16:creationId xmlns:a16="http://schemas.microsoft.com/office/drawing/2014/main" id="{8BAD8CBF-CBD1-8A49-9F39-C545C033AB6E}"/>
              </a:ext>
            </a:extLst>
          </p:cNvPr>
          <p:cNvSpPr/>
          <p:nvPr/>
        </p:nvSpPr>
        <p:spPr>
          <a:xfrm>
            <a:off x="2649242" y="6445866"/>
            <a:ext cx="384111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DRAM testing infrastructure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25334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Chips Tested</a:t>
            </a:r>
          </a:p>
        </p:txBody>
      </p:sp>
      <p:sp>
        <p:nvSpPr>
          <p:cNvPr id="8" name="Rectangle 7">
            <a:extLst>
              <a:ext uri="{FF2B5EF4-FFF2-40B4-BE49-F238E27FC236}">
                <a16:creationId xmlns:a16="http://schemas.microsoft.com/office/drawing/2014/main" id="{B9A773B1-7859-4A3D-BD46-56DCB8E688FC}"/>
              </a:ext>
            </a:extLst>
          </p:cNvPr>
          <p:cNvSpPr/>
          <p:nvPr/>
        </p:nvSpPr>
        <p:spPr>
          <a:xfrm>
            <a:off x="156378" y="3455906"/>
            <a:ext cx="8987622" cy="3012107"/>
          </a:xfrm>
          <a:prstGeom prst="rect">
            <a:avLst/>
          </a:prstGeom>
        </p:spPr>
        <p:txBody>
          <a:bodyPr wrap="square">
            <a:spAutoFit/>
          </a:bodyPr>
          <a:lstStyle/>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1580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total DRAM chips tested from </a:t>
            </a:r>
            <a:r>
              <a:rPr kumimoji="0" lang="en-US" sz="27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300</a:t>
            </a:r>
            <a:r>
              <a:rPr kumimoji="0" lang="en-US" sz="27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 modules</a:t>
            </a:r>
          </a:p>
          <a:p>
            <a:pPr marL="274320" marR="0" lvl="0" indent="-274320" algn="l" defTabSz="914400" rtl="0" eaLnBrk="1" fontAlgn="auto" latinLnBrk="0" hangingPunct="1">
              <a:lnSpc>
                <a:spcPct val="90000"/>
              </a:lnSpc>
              <a:spcBef>
                <a:spcPts val="40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mn-ea"/>
                <a:cs typeface="+mn-cs"/>
              </a:rPr>
              <a:t> major DRAM manufacturers {A, B, 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Three</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DRAM </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types </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or</a:t>
            </a:r>
            <a:r>
              <a:rPr kumimoji="0" lang="en-US" sz="2300" b="0" i="1"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standards</a:t>
            </a:r>
            <a:r>
              <a:rPr kumimoji="0" lang="en-US" sz="23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 {DDR3, DDR4, LPDDR4}</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LPDDR4 chips we test implement on-die ECC</a:t>
            </a:r>
          </a:p>
          <a:p>
            <a:pPr marL="274320" marR="0" lvl="0"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Two</a:t>
            </a:r>
            <a:r>
              <a:rPr kumimoji="0" lang="en-US" sz="23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technology nodes per DRAM type {old/new, 1x/1y}</a:t>
            </a:r>
          </a:p>
          <a:p>
            <a:pPr marL="731520" marR="0" lvl="1" indent="-27432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Categorized based on manufacturing date, datasheet publication date, purchase date, and characterization results</a:t>
            </a:r>
          </a:p>
          <a:p>
            <a:pPr marL="0" marR="0" lvl="0" indent="0" algn="l" defTabSz="914400" rtl="0" eaLnBrk="1" fontAlgn="auto" latinLnBrk="0" hangingPunct="1">
              <a:lnSpc>
                <a:spcPct val="90000"/>
              </a:lnSpc>
              <a:spcBef>
                <a:spcPts val="400"/>
              </a:spcBef>
              <a:spcAft>
                <a:spcPts val="0"/>
              </a:spcAft>
              <a:buClrTx/>
              <a:buSzTx/>
              <a:buFontTx/>
              <a:buNone/>
              <a:tabLst/>
              <a:defRPr/>
            </a:pP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Type-node: </a:t>
            </a:r>
            <a:r>
              <a:rPr kumimoji="0" lang="en-US" sz="2300" b="0"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configuration describing a chip’s type and technology node generation: </a:t>
            </a:r>
            <a:r>
              <a:rPr kumimoji="0" lang="en-US" sz="23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DDR3-old/new, DDR4-old/new, LPDDR4-1x/1y</a:t>
            </a:r>
          </a:p>
        </p:txBody>
      </p:sp>
      <p:pic>
        <p:nvPicPr>
          <p:cNvPr id="3" name="Picture 2">
            <a:extLst>
              <a:ext uri="{FF2B5EF4-FFF2-40B4-BE49-F238E27FC236}">
                <a16:creationId xmlns:a16="http://schemas.microsoft.com/office/drawing/2014/main" id="{11688A29-31DA-174D-802D-FAAED71DD56A}"/>
              </a:ext>
            </a:extLst>
          </p:cNvPr>
          <p:cNvPicPr>
            <a:picLocks noChangeAspect="1"/>
          </p:cNvPicPr>
          <p:nvPr/>
        </p:nvPicPr>
        <p:blipFill>
          <a:blip r:embed="rId3"/>
          <a:stretch>
            <a:fillRect/>
          </a:stretch>
        </p:blipFill>
        <p:spPr>
          <a:xfrm>
            <a:off x="1464908" y="748372"/>
            <a:ext cx="6214184" cy="2680628"/>
          </a:xfrm>
          <a:prstGeom prst="rect">
            <a:avLst/>
          </a:prstGeom>
        </p:spPr>
      </p:pic>
      <p:sp>
        <p:nvSpPr>
          <p:cNvPr id="4" name="Rectangle 3">
            <a:extLst>
              <a:ext uri="{FF2B5EF4-FFF2-40B4-BE49-F238E27FC236}">
                <a16:creationId xmlns:a16="http://schemas.microsoft.com/office/drawing/2014/main" id="{F5E2CA84-0AC9-1745-9ECF-5125C41E3D49}"/>
              </a:ext>
            </a:extLst>
          </p:cNvPr>
          <p:cNvSpPr/>
          <p:nvPr/>
        </p:nvSpPr>
        <p:spPr>
          <a:xfrm>
            <a:off x="3221502" y="1153551"/>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225594ED-1FE5-DC43-BF96-6FAC22FFFFBD}"/>
              </a:ext>
            </a:extLst>
          </p:cNvPr>
          <p:cNvSpPr/>
          <p:nvPr/>
        </p:nvSpPr>
        <p:spPr>
          <a:xfrm>
            <a:off x="1631853" y="1597375"/>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4C989B2-0738-E443-8E05-9FFDBF366641}"/>
              </a:ext>
            </a:extLst>
          </p:cNvPr>
          <p:cNvSpPr/>
          <p:nvPr/>
        </p:nvSpPr>
        <p:spPr>
          <a:xfrm>
            <a:off x="2278966" y="2768598"/>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1CE3C207-2C93-1643-9EA7-8E73D9782FE7}"/>
              </a:ext>
            </a:extLst>
          </p:cNvPr>
          <p:cNvSpPr/>
          <p:nvPr/>
        </p:nvSpPr>
        <p:spPr>
          <a:xfrm>
            <a:off x="2352333" y="1597361"/>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6C6BE09-1381-5D4B-9858-BC581B281EF6}"/>
              </a:ext>
            </a:extLst>
          </p:cNvPr>
          <p:cNvSpPr/>
          <p:nvPr/>
        </p:nvSpPr>
        <p:spPr>
          <a:xfrm>
            <a:off x="2613378" y="2714978"/>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302A8D4-7E59-424B-AE75-A28D938E39A9}"/>
              </a:ext>
            </a:extLst>
          </p:cNvPr>
          <p:cNvSpPr/>
          <p:nvPr/>
        </p:nvSpPr>
        <p:spPr>
          <a:xfrm>
            <a:off x="1651098" y="908685"/>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5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1"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36785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sp>
        <p:nvSpPr>
          <p:cNvPr id="22" name="Rectangle 21">
            <a:extLst>
              <a:ext uri="{FF2B5EF4-FFF2-40B4-BE49-F238E27FC236}">
                <a16:creationId xmlns:a16="http://schemas.microsoft.com/office/drawing/2014/main" id="{1260B160-0723-D641-AE07-F12947813B16}"/>
              </a:ext>
            </a:extLst>
          </p:cNvPr>
          <p:cNvSpPr/>
          <p:nvPr/>
        </p:nvSpPr>
        <p:spPr>
          <a:xfrm>
            <a:off x="3246119" y="1485397"/>
            <a:ext cx="874033" cy="5084374"/>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54ABC33A-5B52-2A42-8609-6EE0AC3C1637}"/>
              </a:ext>
            </a:extLst>
          </p:cNvPr>
          <p:cNvSpPr/>
          <p:nvPr/>
        </p:nvSpPr>
        <p:spPr>
          <a:xfrm>
            <a:off x="2387326" y="1485396"/>
            <a:ext cx="874033" cy="5084374"/>
          </a:xfrm>
          <a:prstGeom prst="rect">
            <a:avLst/>
          </a:prstGeom>
          <a:solidFill>
            <a:schemeClr val="accent5">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C5E1653-BA24-A045-97C2-332253700366}"/>
              </a:ext>
            </a:extLst>
          </p:cNvPr>
          <p:cNvSpPr/>
          <p:nvPr/>
        </p:nvSpPr>
        <p:spPr>
          <a:xfrm>
            <a:off x="4120152" y="1485396"/>
            <a:ext cx="421776" cy="5084374"/>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4C8437C-6A92-394B-A012-A88C2F91A1ED}"/>
              </a:ext>
            </a:extLst>
          </p:cNvPr>
          <p:cNvSpPr txBox="1"/>
          <p:nvPr/>
        </p:nvSpPr>
        <p:spPr>
          <a:xfrm>
            <a:off x="4978945" y="2350572"/>
            <a:ext cx="3753575"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note the different DRAM types on the x-axis: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DDR4</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LPDDR4.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focus on trends across chips of the same DRAM type to draw conclusions</a:t>
            </a:r>
          </a:p>
        </p:txBody>
      </p:sp>
    </p:spTree>
    <p:extLst>
      <p:ext uri="{BB962C8B-B14F-4D97-AF65-F5344CB8AC3E}">
        <p14:creationId xmlns:p14="http://schemas.microsoft.com/office/powerpoint/2010/main" val="23094713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20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sp>
        <p:nvSpPr>
          <p:cNvPr id="8" name="Rectangle 7">
            <a:extLst>
              <a:ext uri="{FF2B5EF4-FFF2-40B4-BE49-F238E27FC236}">
                <a16:creationId xmlns:a16="http://schemas.microsoft.com/office/drawing/2014/main" id="{13E2E26E-67D9-7D4A-BF8E-578F37EFC406}"/>
              </a:ext>
            </a:extLst>
          </p:cNvPr>
          <p:cNvSpPr/>
          <p:nvPr/>
        </p:nvSpPr>
        <p:spPr>
          <a:xfrm>
            <a:off x="0" y="5616557"/>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LinLibertineTI"/>
                <a:ea typeface="+mn-ea"/>
                <a:cs typeface="+mn-cs"/>
              </a:rPr>
              <a:t>Newer chips from a given DRAM manufacturer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LinLibertineTI"/>
                <a:ea typeface="+mn-ea"/>
                <a:cs typeface="+mn-cs"/>
              </a:rPr>
              <a:t>more</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vulnerable to </a:t>
            </a:r>
            <a:r>
              <a:rPr kumimoji="0" lang="en-US" sz="2400" b="0" i="0" u="none" strike="noStrike" kern="1200" cap="none" spc="0" normalizeH="0" baseline="0" noProof="0" dirty="0" err="1">
                <a:ln>
                  <a:noFill/>
                </a:ln>
                <a:solidFill>
                  <a:prstClr val="black"/>
                </a:solidFill>
                <a:effectLst/>
                <a:uLnTx/>
                <a:uFillTx/>
                <a:latin typeface="LinLibertineTI"/>
                <a:ea typeface="+mn-ea"/>
                <a:cs typeface="+mn-cs"/>
              </a:rPr>
              <a:t>RowHammer</a:t>
            </a:r>
            <a:r>
              <a:rPr kumimoji="0" lang="en-US" sz="2400" b="0" i="0" u="none" strike="noStrike" kern="1200" cap="none" spc="0" normalizeH="0" baseline="0" noProof="0" dirty="0">
                <a:ln>
                  <a:noFill/>
                </a:ln>
                <a:solidFill>
                  <a:prstClr val="black"/>
                </a:solidFill>
                <a:effectLst/>
                <a:uLnTx/>
                <a:uFillTx/>
                <a:latin typeface="LinLibertineTI"/>
                <a:ea typeface="+mn-ea"/>
                <a:cs typeface="+mn-cs"/>
              </a:rPr>
              <a:t> </a:t>
            </a:r>
          </a:p>
        </p:txBody>
      </p:sp>
      <p:pic>
        <p:nvPicPr>
          <p:cNvPr id="3" name="Picture 2">
            <a:extLst>
              <a:ext uri="{FF2B5EF4-FFF2-40B4-BE49-F238E27FC236}">
                <a16:creationId xmlns:a16="http://schemas.microsoft.com/office/drawing/2014/main" id="{80ADC131-0C18-354C-9D4B-CAB9FD8340CD}"/>
              </a:ext>
            </a:extLst>
          </p:cNvPr>
          <p:cNvPicPr>
            <a:picLocks noChangeAspect="1"/>
          </p:cNvPicPr>
          <p:nvPr/>
        </p:nvPicPr>
        <p:blipFill rotWithShape="1">
          <a:blip r:embed="rId3"/>
          <a:srcRect r="57894"/>
          <a:stretch/>
        </p:blipFill>
        <p:spPr>
          <a:xfrm>
            <a:off x="259230" y="672677"/>
            <a:ext cx="3009534" cy="4913316"/>
          </a:xfrm>
          <a:prstGeom prst="rect">
            <a:avLst/>
          </a:prstGeom>
        </p:spPr>
      </p:pic>
      <p:sp>
        <p:nvSpPr>
          <p:cNvPr id="41" name="Rectangle 40">
            <a:extLst>
              <a:ext uri="{FF2B5EF4-FFF2-40B4-BE49-F238E27FC236}">
                <a16:creationId xmlns:a16="http://schemas.microsoft.com/office/drawing/2014/main" id="{F7FE634D-79BC-4F46-9907-15C01CD657E3}"/>
              </a:ext>
            </a:extLst>
          </p:cNvPr>
          <p:cNvSpPr/>
          <p:nvPr/>
        </p:nvSpPr>
        <p:spPr>
          <a:xfrm>
            <a:off x="1977466" y="985159"/>
            <a:ext cx="631413"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25375D4-E054-5F41-A675-9442D3DAF543}"/>
              </a:ext>
            </a:extLst>
          </p:cNvPr>
          <p:cNvSpPr/>
          <p:nvPr/>
        </p:nvSpPr>
        <p:spPr>
          <a:xfrm>
            <a:off x="1340557" y="984724"/>
            <a:ext cx="631413"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B0CBAE99-946A-1A46-952A-9AF4F7C4C429}"/>
              </a:ext>
            </a:extLst>
          </p:cNvPr>
          <p:cNvSpPr/>
          <p:nvPr/>
        </p:nvSpPr>
        <p:spPr>
          <a:xfrm>
            <a:off x="2608880" y="984724"/>
            <a:ext cx="638282" cy="460126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C84AB2C4-2130-4143-9B37-41C332779E87}"/>
              </a:ext>
            </a:extLst>
          </p:cNvPr>
          <p:cNvCxnSpPr>
            <a:cxnSpLocks/>
          </p:cNvCxnSpPr>
          <p:nvPr/>
        </p:nvCxnSpPr>
        <p:spPr>
          <a:xfrm>
            <a:off x="2112830" y="3398436"/>
            <a:ext cx="348823" cy="483149"/>
          </a:xfrm>
          <a:prstGeom prst="straightConnector1">
            <a:avLst/>
          </a:prstGeom>
          <a:ln w="666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E7B3354-FFD7-064F-9C76-B6DD2A24A552}"/>
              </a:ext>
            </a:extLst>
          </p:cNvPr>
          <p:cNvCxnSpPr>
            <a:cxnSpLocks/>
          </p:cNvCxnSpPr>
          <p:nvPr/>
        </p:nvCxnSpPr>
        <p:spPr>
          <a:xfrm>
            <a:off x="2770688" y="2957223"/>
            <a:ext cx="321365" cy="855835"/>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84" name="Picture 83">
            <a:extLst>
              <a:ext uri="{FF2B5EF4-FFF2-40B4-BE49-F238E27FC236}">
                <a16:creationId xmlns:a16="http://schemas.microsoft.com/office/drawing/2014/main" id="{5D6FB7FF-1F2F-D74B-B4A7-34A3463B9FAC}"/>
              </a:ext>
            </a:extLst>
          </p:cNvPr>
          <p:cNvPicPr>
            <a:picLocks noChangeAspect="1"/>
          </p:cNvPicPr>
          <p:nvPr/>
        </p:nvPicPr>
        <p:blipFill rotWithShape="1">
          <a:blip r:embed="rId3"/>
          <a:srcRect l="71984"/>
          <a:stretch/>
        </p:blipFill>
        <p:spPr>
          <a:xfrm>
            <a:off x="6726820" y="668542"/>
            <a:ext cx="2002458" cy="4913316"/>
          </a:xfrm>
          <a:prstGeom prst="rect">
            <a:avLst/>
          </a:prstGeom>
        </p:spPr>
      </p:pic>
      <p:sp>
        <p:nvSpPr>
          <p:cNvPr id="91" name="Rectangle 90">
            <a:extLst>
              <a:ext uri="{FF2B5EF4-FFF2-40B4-BE49-F238E27FC236}">
                <a16:creationId xmlns:a16="http://schemas.microsoft.com/office/drawing/2014/main" id="{412B7219-CF53-1C4C-A5A6-7565B1AD142E}"/>
              </a:ext>
            </a:extLst>
          </p:cNvPr>
          <p:cNvSpPr/>
          <p:nvPr/>
        </p:nvSpPr>
        <p:spPr>
          <a:xfrm>
            <a:off x="7541322" y="972731"/>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9B4C41B1-4A81-9E41-99E0-1CF6C48D3E66}"/>
              </a:ext>
            </a:extLst>
          </p:cNvPr>
          <p:cNvSpPr/>
          <p:nvPr/>
        </p:nvSpPr>
        <p:spPr>
          <a:xfrm>
            <a:off x="6787484" y="972296"/>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92">
            <a:extLst>
              <a:ext uri="{FF2B5EF4-FFF2-40B4-BE49-F238E27FC236}">
                <a16:creationId xmlns:a16="http://schemas.microsoft.com/office/drawing/2014/main" id="{5754A620-DEB4-1841-953D-705227B0D008}"/>
              </a:ext>
            </a:extLst>
          </p:cNvPr>
          <p:cNvSpPr/>
          <p:nvPr/>
        </p:nvSpPr>
        <p:spPr>
          <a:xfrm>
            <a:off x="8307212" y="987579"/>
            <a:ext cx="370114" cy="4585552"/>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8" name="Straight Arrow Connector 97">
            <a:extLst>
              <a:ext uri="{FF2B5EF4-FFF2-40B4-BE49-F238E27FC236}">
                <a16:creationId xmlns:a16="http://schemas.microsoft.com/office/drawing/2014/main" id="{9AF05BB2-A6E2-9748-9564-411FC1B621B3}"/>
              </a:ext>
            </a:extLst>
          </p:cNvPr>
          <p:cNvCxnSpPr>
            <a:cxnSpLocks/>
          </p:cNvCxnSpPr>
          <p:nvPr/>
        </p:nvCxnSpPr>
        <p:spPr>
          <a:xfrm>
            <a:off x="6925956" y="953203"/>
            <a:ext cx="426455" cy="2280857"/>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728BBBF7-6AD6-1D42-B8D5-07995AFA0583}"/>
              </a:ext>
            </a:extLst>
          </p:cNvPr>
          <p:cNvCxnSpPr>
            <a:cxnSpLocks/>
          </p:cNvCxnSpPr>
          <p:nvPr/>
        </p:nvCxnSpPr>
        <p:spPr>
          <a:xfrm>
            <a:off x="7746276" y="1206744"/>
            <a:ext cx="370114" cy="1469100"/>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1" name="Picture 100">
            <a:extLst>
              <a:ext uri="{FF2B5EF4-FFF2-40B4-BE49-F238E27FC236}">
                <a16:creationId xmlns:a16="http://schemas.microsoft.com/office/drawing/2014/main" id="{736C5D6F-945E-2D42-95E7-3B2B556F455E}"/>
              </a:ext>
            </a:extLst>
          </p:cNvPr>
          <p:cNvPicPr>
            <a:picLocks noChangeAspect="1"/>
          </p:cNvPicPr>
          <p:nvPr/>
        </p:nvPicPr>
        <p:blipFill rotWithShape="1">
          <a:blip r:embed="rId3"/>
          <a:srcRect l="41897" r="28061"/>
          <a:stretch/>
        </p:blipFill>
        <p:spPr>
          <a:xfrm>
            <a:off x="3924045" y="672677"/>
            <a:ext cx="2147313" cy="4913316"/>
          </a:xfrm>
          <a:prstGeom prst="rect">
            <a:avLst/>
          </a:prstGeom>
        </p:spPr>
      </p:pic>
      <p:sp>
        <p:nvSpPr>
          <p:cNvPr id="105" name="Rectangle 104">
            <a:extLst>
              <a:ext uri="{FF2B5EF4-FFF2-40B4-BE49-F238E27FC236}">
                <a16:creationId xmlns:a16="http://schemas.microsoft.com/office/drawing/2014/main" id="{574DFD47-E422-CC46-9DF6-0B54D2EBCF22}"/>
              </a:ext>
            </a:extLst>
          </p:cNvPr>
          <p:cNvSpPr/>
          <p:nvPr/>
        </p:nvSpPr>
        <p:spPr>
          <a:xfrm>
            <a:off x="4826123" y="984724"/>
            <a:ext cx="758754" cy="4600834"/>
          </a:xfrm>
          <a:prstGeom prst="rect">
            <a:avLst/>
          </a:prstGeom>
          <a:solidFill>
            <a:srgbClr val="C00000">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DCF9E6EC-9D05-6349-BFA9-5CAFEFAB2D84}"/>
              </a:ext>
            </a:extLst>
          </p:cNvPr>
          <p:cNvSpPr/>
          <p:nvPr/>
        </p:nvSpPr>
        <p:spPr>
          <a:xfrm>
            <a:off x="4072285" y="984289"/>
            <a:ext cx="767265" cy="4600834"/>
          </a:xfrm>
          <a:prstGeom prst="rect">
            <a:avLst/>
          </a:prstGeom>
          <a:solidFill>
            <a:schemeClr val="accent5">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Rectangle 106">
            <a:extLst>
              <a:ext uri="{FF2B5EF4-FFF2-40B4-BE49-F238E27FC236}">
                <a16:creationId xmlns:a16="http://schemas.microsoft.com/office/drawing/2014/main" id="{531C2739-287D-B540-98C5-C2080B004810}"/>
              </a:ext>
            </a:extLst>
          </p:cNvPr>
          <p:cNvSpPr/>
          <p:nvPr/>
        </p:nvSpPr>
        <p:spPr>
          <a:xfrm>
            <a:off x="5584877" y="999571"/>
            <a:ext cx="377250" cy="4573559"/>
          </a:xfrm>
          <a:prstGeom prst="rect">
            <a:avLst/>
          </a:prstGeom>
          <a:solidFill>
            <a:srgbClr val="538234">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4" name="Straight Arrow Connector 113">
            <a:extLst>
              <a:ext uri="{FF2B5EF4-FFF2-40B4-BE49-F238E27FC236}">
                <a16:creationId xmlns:a16="http://schemas.microsoft.com/office/drawing/2014/main" id="{67B69012-CDC5-D34C-9D95-FEF55BB57553}"/>
              </a:ext>
            </a:extLst>
          </p:cNvPr>
          <p:cNvCxnSpPr>
            <a:cxnSpLocks/>
          </p:cNvCxnSpPr>
          <p:nvPr/>
        </p:nvCxnSpPr>
        <p:spPr>
          <a:xfrm>
            <a:off x="4253179" y="984725"/>
            <a:ext cx="409492" cy="2443958"/>
          </a:xfrm>
          <a:prstGeom prst="straightConnector1">
            <a:avLst/>
          </a:prstGeom>
          <a:ln w="666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A5AC7490-6188-394C-8362-DE5A59111525}"/>
              </a:ext>
            </a:extLst>
          </p:cNvPr>
          <p:cNvSpPr/>
          <p:nvPr/>
        </p:nvSpPr>
        <p:spPr>
          <a:xfrm>
            <a:off x="0" y="703241"/>
            <a:ext cx="9144000" cy="574431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CB286922-A54B-444C-B126-DDE03F85424A}"/>
              </a:ext>
            </a:extLst>
          </p:cNvPr>
          <p:cNvSpPr txBox="1"/>
          <p:nvPr/>
        </p:nvSpPr>
        <p:spPr>
          <a:xfrm>
            <a:off x="322441" y="3736009"/>
            <a:ext cx="8494721" cy="126957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There are chips whose weakest cells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only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4800 hammers</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27" name="TextBox 26">
            <a:extLst>
              <a:ext uri="{FF2B5EF4-FFF2-40B4-BE49-F238E27FC236}">
                <a16:creationId xmlns:a16="http://schemas.microsoft.com/office/drawing/2014/main" id="{E5F64608-76B9-8C41-8FE4-00CDA39906D5}"/>
              </a:ext>
            </a:extLst>
          </p:cNvPr>
          <p:cNvSpPr txBox="1"/>
          <p:nvPr/>
        </p:nvSpPr>
        <p:spPr>
          <a:xfrm>
            <a:off x="322441" y="1406025"/>
            <a:ext cx="8494721" cy="170046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 DRAM type,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800" b="1" i="0"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reduces significantly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old to new chips, i.e.,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69.2k to 22.4k,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DDR4:</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17.5k to 10k, </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LPDDR4: </a:t>
            </a:r>
            <a:r>
              <a:rPr kumimoji="0" lang="en-US" sz="2800" b="0"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16.8k to 4.8k</a:t>
            </a:r>
            <a:endParaRPr kumimoji="0" lang="en-US" sz="2800" b="1" i="0" u="none" strike="noStrike" kern="1200" cap="none" spc="0" normalizeH="0" baseline="-25000" noProof="0" dirty="0">
              <a:ln>
                <a:noFill/>
              </a:ln>
              <a:solidFill>
                <a:srgbClr val="4472C4">
                  <a:lumMod val="75000"/>
                </a:srgbClr>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428962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a:t>
            </a:r>
            <a:r>
              <a:rPr lang="en-US" sz="2800" dirty="0" err="1"/>
              <a:t>RowHammer</a:t>
            </a:r>
            <a:r>
              <a:rPr lang="en-US" sz="2800" dirty="0"/>
              <a:t>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p:txBody>
      </p:sp>
    </p:spTree>
    <p:extLst>
      <p:ext uri="{BB962C8B-B14F-4D97-AF65-F5344CB8AC3E}">
        <p14:creationId xmlns:p14="http://schemas.microsoft.com/office/powerpoint/2010/main" val="115763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D47E445F-3C9A-604B-8F46-6485DC0A009E}"/>
              </a:ext>
            </a:extLst>
          </p:cNvPr>
          <p:cNvSpPr txBox="1"/>
          <p:nvPr/>
        </p:nvSpPr>
        <p:spPr>
          <a:xfrm>
            <a:off x="264857" y="4301445"/>
            <a:ext cx="8609889" cy="149271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PARA,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mitigate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worst chips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today with reasonable system performance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(92%, 100%, 100%)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Oval 38">
            <a:extLst>
              <a:ext uri="{FF2B5EF4-FFF2-40B4-BE49-F238E27FC236}">
                <a16:creationId xmlns:a16="http://schemas.microsoft.com/office/drawing/2014/main" id="{0D3EAAC1-B5C2-2542-A6AF-8E0B489B23A2}"/>
              </a:ext>
            </a:extLst>
          </p:cNvPr>
          <p:cNvSpPr/>
          <p:nvPr/>
        </p:nvSpPr>
        <p:spPr>
          <a:xfrm>
            <a:off x="4565742" y="1078108"/>
            <a:ext cx="321733" cy="765023"/>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6321E184-D08C-9745-BEDC-01092FC73217}"/>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0A6B4306-5825-0A4A-B380-3A733A49D775}"/>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20857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AC22333A-5367-254E-8A87-9300BED1F5FC}"/>
              </a:ext>
            </a:extLst>
          </p:cNvPr>
          <p:cNvSpPr txBox="1"/>
          <p:nvPr/>
        </p:nvSpPr>
        <p:spPr>
          <a:xfrm>
            <a:off x="264857" y="4376735"/>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PARA’s design scales to low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values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but has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low normalized system performance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39" name="Picture 38">
            <a:extLst>
              <a:ext uri="{FF2B5EF4-FFF2-40B4-BE49-F238E27FC236}">
                <a16:creationId xmlns:a16="http://schemas.microsoft.com/office/drawing/2014/main" id="{AC63DAA7-24D0-6645-8E0A-44B22F92E5AC}"/>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0" name="TextBox 39">
            <a:extLst>
              <a:ext uri="{FF2B5EF4-FFF2-40B4-BE49-F238E27FC236}">
                <a16:creationId xmlns:a16="http://schemas.microsoft.com/office/drawing/2014/main" id="{3AD4FB91-2D90-5F47-91F4-B89CD29B2FB0}"/>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2" name="Oval 1">
            <a:extLst>
              <a:ext uri="{FF2B5EF4-FFF2-40B4-BE49-F238E27FC236}">
                <a16:creationId xmlns:a16="http://schemas.microsoft.com/office/drawing/2014/main" id="{1EFEC63B-0C2E-2241-B7B7-7DED3871F928}"/>
              </a:ext>
            </a:extLst>
          </p:cNvPr>
          <p:cNvSpPr/>
          <p:nvPr/>
        </p:nvSpPr>
        <p:spPr>
          <a:xfrm rot="1546141">
            <a:off x="4493639" y="2076755"/>
            <a:ext cx="4433234" cy="596830"/>
          </a:xfrm>
          <a:prstGeom prst="ellipse">
            <a:avLst/>
          </a:prstGeom>
          <a:noFill/>
          <a:ln w="571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09012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4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3200" b="1" dirty="0"/>
              <a:t>Key Takeaways from Mitigation Mechanisms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p:txBody>
          <a:bodyPr/>
          <a:lstStyle/>
          <a:p>
            <a:r>
              <a:rPr lang="en-US" sz="2500" dirty="0"/>
              <a:t>Existing </a:t>
            </a:r>
            <a:r>
              <a:rPr lang="en-US" sz="2500" dirty="0" err="1"/>
              <a:t>RowHammer</a:t>
            </a:r>
            <a:r>
              <a:rPr lang="en-US" sz="2500" dirty="0"/>
              <a:t> mitigation mechanisms can prevent </a:t>
            </a:r>
            <a:r>
              <a:rPr lang="en-US" sz="2500" dirty="0" err="1"/>
              <a:t>RowHammer</a:t>
            </a:r>
            <a:r>
              <a:rPr lang="en-US" sz="2500" dirty="0"/>
              <a:t> attacks with </a:t>
            </a:r>
            <a:r>
              <a:rPr lang="en-US" sz="2500" b="1" dirty="0">
                <a:solidFill>
                  <a:schemeClr val="accent6">
                    <a:lumMod val="75000"/>
                  </a:schemeClr>
                </a:solidFill>
              </a:rPr>
              <a:t>reasonable system performance overhead</a:t>
            </a:r>
            <a:r>
              <a:rPr lang="en-US" sz="2500" dirty="0"/>
              <a:t> in DRAM chips today</a:t>
            </a:r>
          </a:p>
          <a:p>
            <a:endParaRPr lang="en-US" sz="2500" dirty="0"/>
          </a:p>
          <a:p>
            <a:r>
              <a:rPr lang="en-US" sz="2500" dirty="0"/>
              <a:t>Existing </a:t>
            </a:r>
            <a:r>
              <a:rPr lang="en-US" sz="2500" dirty="0" err="1"/>
              <a:t>RowHammer</a:t>
            </a:r>
            <a:r>
              <a:rPr lang="en-US" sz="2500" dirty="0"/>
              <a:t> mitigation mechanisms </a:t>
            </a:r>
            <a:r>
              <a:rPr lang="en-US" sz="2500" b="1" dirty="0">
                <a:solidFill>
                  <a:srgbClr val="C00000"/>
                </a:solidFill>
              </a:rPr>
              <a:t>do not scale well</a:t>
            </a:r>
            <a:r>
              <a:rPr lang="en-US" sz="2500" b="1" dirty="0"/>
              <a:t> </a:t>
            </a:r>
            <a:r>
              <a:rPr lang="en-US" sz="2500" dirty="0"/>
              <a:t>to DRAM chips more vulnerable to </a:t>
            </a:r>
            <a:r>
              <a:rPr lang="en-US" sz="2500" dirty="0" err="1"/>
              <a:t>RowHammer</a:t>
            </a:r>
            <a:r>
              <a:rPr lang="en-US" sz="2500" dirty="0"/>
              <a:t> </a:t>
            </a:r>
          </a:p>
          <a:p>
            <a:endParaRPr lang="en-US" sz="2500" dirty="0"/>
          </a:p>
          <a:p>
            <a:r>
              <a:rPr lang="en-US" sz="2500" dirty="0"/>
              <a:t>There is still </a:t>
            </a:r>
            <a:r>
              <a:rPr lang="en-US" sz="2500" b="1" dirty="0">
                <a:solidFill>
                  <a:schemeClr val="accent2">
                    <a:lumMod val="75000"/>
                  </a:schemeClr>
                </a:solidFill>
              </a:rPr>
              <a:t>significant opportunity </a:t>
            </a:r>
            <a:r>
              <a:rPr lang="en-US" sz="2500" dirty="0"/>
              <a:t>for developing a mechanism that is </a:t>
            </a:r>
            <a:r>
              <a:rPr lang="en-US" sz="2500" b="1" dirty="0">
                <a:solidFill>
                  <a:schemeClr val="accent2">
                    <a:lumMod val="75000"/>
                  </a:schemeClr>
                </a:solidFill>
              </a:rPr>
              <a:t>scalable with low overhead</a:t>
            </a:r>
          </a:p>
        </p:txBody>
      </p:sp>
    </p:spTree>
    <p:extLst>
      <p:ext uri="{BB962C8B-B14F-4D97-AF65-F5344CB8AC3E}">
        <p14:creationId xmlns:p14="http://schemas.microsoft.com/office/powerpoint/2010/main" val="32012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err="1"/>
              <a:t>RowHammer</a:t>
            </a:r>
            <a:r>
              <a:rPr lang="en-US" sz="3600" b="1" dirty="0"/>
              <a:t> Solutions Going Forward</a:t>
            </a:r>
          </a:p>
        </p:txBody>
      </p:sp>
      <p:sp>
        <p:nvSpPr>
          <p:cNvPr id="3" name="Content Placeholder 2"/>
          <p:cNvSpPr>
            <a:spLocks noGrp="1"/>
          </p:cNvSpPr>
          <p:nvPr>
            <p:ph idx="1"/>
          </p:nvPr>
        </p:nvSpPr>
        <p:spPr>
          <a:xfrm>
            <a:off x="75991" y="1234543"/>
            <a:ext cx="8817638" cy="5549734"/>
          </a:xfrm>
        </p:spPr>
        <p:txBody>
          <a:bodyPr/>
          <a:lstStyle/>
          <a:p>
            <a:pPr marL="0" indent="0">
              <a:buNone/>
            </a:pPr>
            <a:r>
              <a:rPr lang="en-US" sz="2700" b="1" dirty="0"/>
              <a:t>Two</a:t>
            </a:r>
            <a:r>
              <a:rPr lang="en-US" sz="2700" dirty="0"/>
              <a:t> promising directions for new </a:t>
            </a:r>
            <a:r>
              <a:rPr lang="en-US" sz="2700" dirty="0" err="1"/>
              <a:t>RowHammer</a:t>
            </a:r>
            <a:r>
              <a:rPr lang="en-US" sz="2700" dirty="0"/>
              <a:t> solutions:</a:t>
            </a:r>
          </a:p>
          <a:p>
            <a:pPr marL="0" indent="0">
              <a:buNone/>
            </a:pPr>
            <a:endParaRPr lang="en-US" sz="1000" dirty="0"/>
          </a:p>
          <a:p>
            <a:pPr marL="514350" indent="-514350">
              <a:buFont typeface="+mj-lt"/>
              <a:buAutoNum type="arabicPeriod"/>
            </a:pPr>
            <a:r>
              <a:rPr lang="en-US" sz="2700" b="1" dirty="0">
                <a:solidFill>
                  <a:schemeClr val="accent2">
                    <a:lumMod val="75000"/>
                  </a:schemeClr>
                </a:solidFill>
              </a:rPr>
              <a:t>DRAM-system cooperation</a:t>
            </a:r>
          </a:p>
          <a:p>
            <a:pPr marL="320040" lvl="1"/>
            <a:r>
              <a:rPr lang="en-US" sz="2100" dirty="0"/>
              <a:t>We believe the DRAM and system should cooperate more to provide a </a:t>
            </a:r>
            <a:r>
              <a:rPr lang="en-US" sz="2100" b="1" dirty="0">
                <a:solidFill>
                  <a:schemeClr val="accent5">
                    <a:lumMod val="75000"/>
                  </a:schemeClr>
                </a:solidFill>
              </a:rPr>
              <a:t>holistic</a:t>
            </a:r>
            <a:r>
              <a:rPr lang="en-US" sz="2100" dirty="0"/>
              <a:t> solution can prevent </a:t>
            </a:r>
            <a:r>
              <a:rPr lang="en-US" sz="2100" dirty="0" err="1"/>
              <a:t>RowHammer</a:t>
            </a:r>
            <a:r>
              <a:rPr lang="en-US" sz="2100" dirty="0"/>
              <a:t> at </a:t>
            </a:r>
            <a:r>
              <a:rPr lang="en-US" sz="2100" b="1" dirty="0">
                <a:solidFill>
                  <a:srgbClr val="538234"/>
                </a:solidFill>
              </a:rPr>
              <a:t>low cost</a:t>
            </a:r>
          </a:p>
          <a:p>
            <a:pPr marL="91440" lvl="1" indent="0">
              <a:buNone/>
            </a:pPr>
            <a:endParaRPr lang="en-US" sz="1000" dirty="0"/>
          </a:p>
          <a:p>
            <a:pPr marL="514350" indent="-514350">
              <a:buFont typeface="+mj-lt"/>
              <a:buAutoNum type="arabicPeriod"/>
            </a:pPr>
            <a:r>
              <a:rPr lang="en-US" sz="2700" b="1" dirty="0">
                <a:solidFill>
                  <a:srgbClr val="7030A0"/>
                </a:solidFill>
              </a:rPr>
              <a:t>Profile-guided</a:t>
            </a:r>
          </a:p>
          <a:p>
            <a:pPr marL="320040" lvl="1"/>
            <a:r>
              <a:rPr lang="en-US" sz="2100" dirty="0"/>
              <a:t>Accurate </a:t>
            </a:r>
            <a:r>
              <a:rPr lang="en-US" sz="2100" b="1" dirty="0">
                <a:solidFill>
                  <a:schemeClr val="accent5">
                    <a:lumMod val="75000"/>
                  </a:schemeClr>
                </a:solidFill>
              </a:rPr>
              <a:t>profile of </a:t>
            </a:r>
            <a:r>
              <a:rPr lang="en-US" sz="2100" b="1" dirty="0" err="1">
                <a:solidFill>
                  <a:schemeClr val="accent5">
                    <a:lumMod val="75000"/>
                  </a:schemeClr>
                </a:solidFill>
              </a:rPr>
              <a:t>RowHammer</a:t>
            </a:r>
            <a:r>
              <a:rPr lang="en-US" sz="2100" b="1" dirty="0">
                <a:solidFill>
                  <a:schemeClr val="accent5">
                    <a:lumMod val="75000"/>
                  </a:schemeClr>
                </a:solidFill>
              </a:rPr>
              <a:t>-susceptible cells </a:t>
            </a:r>
            <a:r>
              <a:rPr lang="en-US" sz="2100" dirty="0"/>
              <a:t>in DRAM provides a powerful substrate for building </a:t>
            </a:r>
            <a:r>
              <a:rPr lang="en-US" sz="2100" b="1" dirty="0">
                <a:solidFill>
                  <a:schemeClr val="accent5">
                    <a:lumMod val="75000"/>
                  </a:schemeClr>
                </a:solidFill>
              </a:rPr>
              <a:t>targeted</a:t>
            </a:r>
            <a:r>
              <a:rPr lang="en-US" sz="2100" dirty="0"/>
              <a:t> </a:t>
            </a:r>
            <a:r>
              <a:rPr lang="en-US" sz="2100" dirty="0" err="1"/>
              <a:t>RowHammer</a:t>
            </a:r>
            <a:r>
              <a:rPr lang="en-US" sz="2100" dirty="0"/>
              <a:t> solutions, e.g.:</a:t>
            </a:r>
          </a:p>
          <a:p>
            <a:pPr marL="777240" lvl="2"/>
            <a:r>
              <a:rPr lang="en-US" sz="1800" dirty="0"/>
              <a:t>Only increase the refresh rate for rows containing </a:t>
            </a:r>
            <a:r>
              <a:rPr lang="en-US" sz="1800" dirty="0" err="1"/>
              <a:t>RowHammer</a:t>
            </a:r>
            <a:r>
              <a:rPr lang="en-US" sz="1800" dirty="0"/>
              <a:t>-susceptible cells</a:t>
            </a:r>
          </a:p>
          <a:p>
            <a:pPr marL="914400" lvl="2" indent="0">
              <a:buNone/>
            </a:pPr>
            <a:endParaRPr lang="en-US" sz="1600" dirty="0"/>
          </a:p>
          <a:p>
            <a:pPr marL="320040" lvl="1"/>
            <a:r>
              <a:rPr lang="en-US" sz="2100" dirty="0"/>
              <a:t>A </a:t>
            </a:r>
            <a:r>
              <a:rPr lang="en-US" sz="2100" b="1" dirty="0">
                <a:solidFill>
                  <a:schemeClr val="accent5">
                    <a:lumMod val="75000"/>
                  </a:schemeClr>
                </a:solidFill>
              </a:rPr>
              <a:t>fast and accurate </a:t>
            </a:r>
            <a:r>
              <a:rPr lang="en-US" sz="2100" dirty="0"/>
              <a:t>profiling mechanism is a key research challenge for developing low-overhead and scalable </a:t>
            </a:r>
            <a:r>
              <a:rPr lang="en-US" sz="2100" dirty="0" err="1"/>
              <a:t>RowHammer</a:t>
            </a:r>
            <a:r>
              <a:rPr lang="en-US" sz="2100" dirty="0"/>
              <a:t> solutions</a:t>
            </a:r>
          </a:p>
        </p:txBody>
      </p:sp>
    </p:spTree>
    <p:extLst>
      <p:ext uri="{BB962C8B-B14F-4D97-AF65-F5344CB8AC3E}">
        <p14:creationId xmlns:p14="http://schemas.microsoft.com/office/powerpoint/2010/main" val="350921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3" name="Subtitle 2"/>
          <p:cNvSpPr>
            <a:spLocks noGrp="1"/>
          </p:cNvSpPr>
          <p:nvPr>
            <p:ph type="subTitle" idx="4294967295"/>
          </p:nvPr>
        </p:nvSpPr>
        <p:spPr>
          <a:xfrm>
            <a:off x="228600" y="3534081"/>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A. </a:t>
            </a:r>
            <a:r>
              <a:rPr lang="en-US" sz="2400" b="1" dirty="0" err="1">
                <a:latin typeface="Cambria"/>
                <a:cs typeface="Cambria"/>
              </a:rPr>
              <a:t>Giray</a:t>
            </a:r>
            <a:r>
              <a:rPr lang="en-US" sz="2400" b="1" dirty="0">
                <a:latin typeface="Cambria"/>
                <a:cs typeface="Cambria"/>
              </a:rPr>
              <a:t> </a:t>
            </a:r>
            <a:r>
              <a:rPr lang="en-US" sz="2400" b="1" dirty="0" err="1">
                <a:latin typeface="Cambria" panose="02040503050406030204" pitchFamily="18" charset="0"/>
              </a:rPr>
              <a:t>Yağlıkçı</a:t>
            </a:r>
            <a:r>
              <a:rPr lang="en-US" sz="2400" dirty="0">
                <a:latin typeface="Cambria" panose="02040503050406030204" pitchFamily="18" charset="0"/>
              </a:rPr>
              <a:t> </a:t>
            </a:r>
            <a:r>
              <a:rPr lang="en-US" sz="2400" b="1" dirty="0">
                <a:latin typeface="Cambria" panose="02040503050406030204" pitchFamily="18" charset="0"/>
                <a:cs typeface="Cambria"/>
              </a:rPr>
              <a:t>        </a:t>
            </a:r>
            <a:r>
              <a:rPr lang="en-US" sz="2400" b="1" dirty="0">
                <a:latin typeface="Cambria"/>
                <a:cs typeface="Cambria"/>
              </a:rPr>
              <a:t>Hasan Hassan</a:t>
            </a:r>
          </a:p>
          <a:p>
            <a:pPr marL="0" indent="0" algn="ctr">
              <a:buNone/>
            </a:pPr>
            <a:r>
              <a:rPr lang="en-US" sz="2400" b="1" dirty="0" err="1">
                <a:latin typeface="Cambria"/>
                <a:cs typeface="Cambria"/>
              </a:rPr>
              <a:t>Roknoddin</a:t>
            </a:r>
            <a:r>
              <a:rPr lang="en-US" sz="2400" b="1" dirty="0">
                <a:latin typeface="Cambria"/>
                <a:cs typeface="Cambria"/>
              </a:rPr>
              <a:t> Azizi        Lois </a:t>
            </a:r>
            <a:r>
              <a:rPr lang="en-US" sz="2400" b="1" dirty="0" err="1">
                <a:latin typeface="Cambria"/>
                <a:cs typeface="Cambria"/>
              </a:rPr>
              <a:t>Orosa</a:t>
            </a:r>
            <a:r>
              <a:rPr lang="en-US" sz="2400" b="1" dirty="0">
                <a:latin typeface="Cambria"/>
                <a:cs typeface="Cambria"/>
              </a:rPr>
              <a:t>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6306491"/>
            <a:ext cx="1827395" cy="375379"/>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34153" y="5187287"/>
            <a:ext cx="2875694" cy="553229"/>
          </a:xfrm>
          <a:prstGeom prst="rect">
            <a:avLst/>
          </a:prstGeom>
        </p:spPr>
      </p:pic>
      <p:sp>
        <p:nvSpPr>
          <p:cNvPr id="8" name="Title 1">
            <a:extLst>
              <a:ext uri="{FF2B5EF4-FFF2-40B4-BE49-F238E27FC236}">
                <a16:creationId xmlns:a16="http://schemas.microsoft.com/office/drawing/2014/main" id="{5F8DED66-97C9-BE41-AAD3-0ACBF4498D33}"/>
              </a:ext>
            </a:extLst>
          </p:cNvPr>
          <p:cNvSpPr txBox="1">
            <a:spLocks/>
          </p:cNvSpPr>
          <p:nvPr/>
        </p:nvSpPr>
        <p:spPr>
          <a:xfrm>
            <a:off x="0" y="176130"/>
            <a:ext cx="9144000" cy="2473836"/>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a:ln>
                  <a:noFill/>
                </a:ln>
                <a:solidFill>
                  <a:prstClr val="white">
                    <a:lumMod val="95000"/>
                  </a:prstClr>
                </a:solidFill>
                <a:effectLst/>
                <a:uLnTx/>
                <a:uFillTx/>
                <a:latin typeface="Cambria"/>
                <a:ea typeface="+mj-ea"/>
                <a:cs typeface="Cambria"/>
              </a:rPr>
              <a:t>Revisiting RowHammer</a:t>
            </a:r>
            <a:br>
              <a:rPr kumimoji="0" lang="en-US" sz="20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700" b="1" i="1" u="none" strike="noStrike" kern="1200" cap="none" spc="0" normalizeH="0" baseline="0" noProof="0">
                <a:ln>
                  <a:noFill/>
                </a:ln>
                <a:solidFill>
                  <a:prstClr val="white">
                    <a:lumMod val="95000"/>
                  </a:prstClr>
                </a:solidFill>
                <a:effectLst/>
                <a:uLnTx/>
                <a:uFillTx/>
                <a:latin typeface="Cambria"/>
                <a:ea typeface="+mj-ea"/>
                <a:cs typeface="Cambria"/>
              </a:rPr>
              <a:t> </a:t>
            </a:r>
            <a:b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br>
            <a:r>
              <a:rPr kumimoji="0" lang="en-US" sz="3400" b="1" i="1" u="none" strike="noStrike" kern="1200" cap="none" spc="0" normalizeH="0" baseline="0" noProof="0">
                <a:ln>
                  <a:noFill/>
                </a:ln>
                <a:solidFill>
                  <a:prstClr val="white">
                    <a:lumMod val="95000"/>
                  </a:prstClr>
                </a:solidFill>
                <a:effectLst/>
                <a:uLnTx/>
                <a:uFillTx/>
                <a:latin typeface="Cambria"/>
                <a:ea typeface="+mj-ea"/>
                <a:cs typeface="Cambria"/>
              </a:rPr>
              <a:t>An Experimental Analysis of Modern Devices and Mitigation Techniques</a:t>
            </a:r>
            <a:endParaRPr kumimoji="0" lang="en-US" sz="3400" b="1" i="0" u="none" strike="noStrike" kern="1200" cap="none" spc="0" normalizeH="0" baseline="0" noProof="0" dirty="0">
              <a:ln>
                <a:noFill/>
              </a:ln>
              <a:solidFill>
                <a:prstClr val="white">
                  <a:lumMod val="95000"/>
                </a:prstClr>
              </a:solidFill>
              <a:effectLst/>
              <a:uLnTx/>
              <a:uFillTx/>
              <a:latin typeface="Cambria"/>
              <a:ea typeface="+mj-ea"/>
              <a:cs typeface="Cambria"/>
            </a:endParaRPr>
          </a:p>
        </p:txBody>
      </p:sp>
      <p:pic>
        <p:nvPicPr>
          <p:cNvPr id="10" name="Picture 4" descr="https://seaphages.org/media/institutions/Burgundy_CMU_JPG_Logo.jpg">
            <a:extLst>
              <a:ext uri="{FF2B5EF4-FFF2-40B4-BE49-F238E27FC236}">
                <a16:creationId xmlns:a16="http://schemas.microsoft.com/office/drawing/2014/main" id="{685CE9BF-D8E2-C648-B1A6-6A7FB22B6F59}"/>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7653" b="26959"/>
          <a:stretch/>
        </p:blipFill>
        <p:spPr bwMode="auto">
          <a:xfrm>
            <a:off x="6220326" y="6319261"/>
            <a:ext cx="2767266" cy="453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36651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a:xfrm>
            <a:off x="107504" y="152400"/>
            <a:ext cx="9036496" cy="884238"/>
          </a:xfrm>
        </p:spPr>
        <p:txBody>
          <a:bodyPr/>
          <a:lstStyle/>
          <a:p>
            <a:r>
              <a:rPr lang="en-US" dirty="0"/>
              <a:t>Detailed Lecture on Revisiting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268760"/>
            <a:ext cx="8610600" cy="4979640"/>
          </a:xfrm>
        </p:spPr>
        <p:txBody>
          <a:bodyPr/>
          <a:lstStyle/>
          <a:p>
            <a:r>
              <a:rPr lang="en-US" dirty="0">
                <a:solidFill>
                  <a:srgbClr val="FF0000"/>
                </a:solidFill>
              </a:rPr>
              <a:t>Computer Architecture, Fall 2020, Lecture 5b</a:t>
            </a:r>
          </a:p>
          <a:p>
            <a:pPr lvl="1"/>
            <a:r>
              <a:rPr lang="en-US" dirty="0"/>
              <a:t>RowHammer in 2020: Revisiting RowHammer (ETH Zürich, Fall 2020)</a:t>
            </a:r>
          </a:p>
          <a:p>
            <a:pPr lvl="1"/>
            <a:r>
              <a:rPr lang="en-US" dirty="0">
                <a:solidFill>
                  <a:srgbClr val="0000FF"/>
                </a:solidFill>
                <a:hlinkClick r:id="rId2">
                  <a:extLst>
                    <a:ext uri="{A12FA001-AC4F-418D-AE19-62706E023703}">
                      <ahyp:hlinkClr xmlns:ahyp="http://schemas.microsoft.com/office/drawing/2018/hyperlinkcolor" val="tx"/>
                    </a:ext>
                  </a:extLst>
                </a:hlinkClick>
              </a:rPr>
              <a:t>https://www.youtube.com/watch?v=gR7XR-Eepcg&amp;list=PL5Q2soXY2Zi9xidyIgBxUz7xRPS-wisBN&amp;index=10</a:t>
            </a:r>
            <a:endParaRPr lang="en-US" dirty="0">
              <a:solidFill>
                <a:srgbClr val="0000FF"/>
              </a:solidFill>
            </a:endParaRPr>
          </a:p>
          <a:p>
            <a:pPr lvl="1"/>
            <a:endParaRPr lang="en-US" dirty="0">
              <a:solidFill>
                <a:srgbClr val="0000FF"/>
              </a:solidFill>
            </a:endParaRPr>
          </a:p>
          <a:p>
            <a:pPr lvl="1"/>
            <a:endParaRPr lang="en-US" dirty="0">
              <a:solidFill>
                <a:srgbClr val="0000FF"/>
              </a:solidFill>
            </a:endParaRPr>
          </a:p>
          <a:p>
            <a:pPr marL="0" indent="0">
              <a:buNone/>
            </a:pPr>
            <a:endParaRPr lang="en-US" b="1" dirty="0">
              <a:solidFill>
                <a:srgbClr val="0000FF"/>
              </a:solidFill>
              <a:hlinkClick r:id="rId3">
                <a:extLst>
                  <a:ext uri="{A12FA001-AC4F-418D-AE19-62706E023703}">
                    <ahyp:hlinkClr xmlns:ahyp="http://schemas.microsoft.com/office/drawing/2018/hyperlinkcolor" val="tx"/>
                  </a:ext>
                </a:extLst>
              </a:hlinkClick>
            </a:endParaRP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000FF"/>
                </a:solidFill>
              </a:rPr>
              <a:t> </a:t>
            </a:r>
          </a:p>
          <a:p>
            <a:endParaRPr lang="en-US" dirty="0"/>
          </a:p>
          <a:p>
            <a:pPr lvl="1"/>
            <a:endParaRPr lang="en-US"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48824793"/>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Revisiting 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000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561116385"/>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0" y="807706"/>
            <a:ext cx="9143999" cy="5565385"/>
          </a:xfrm>
        </p:spPr>
        <p:txBody>
          <a:bodyPr/>
          <a:lstStyle/>
          <a:p>
            <a:pPr marL="274320" indent="-274320">
              <a:spcBef>
                <a:spcPts val="400"/>
              </a:spcBef>
            </a:pPr>
            <a:r>
              <a:rPr lang="en-US" sz="2000" b="1" u="sng" dirty="0"/>
              <a:t>Motivation</a:t>
            </a:r>
            <a:r>
              <a:rPr lang="en-US" sz="2000" dirty="0"/>
              <a:t>: Denser DRAM chips are more vulnerable to </a:t>
            </a:r>
            <a:r>
              <a:rPr lang="en-US" sz="2000" dirty="0" err="1"/>
              <a:t>RowHammer</a:t>
            </a:r>
            <a:r>
              <a:rPr lang="en-US" sz="2000" dirty="0"/>
              <a:t> but no characterization-based study demonstrates how vulnerability scales</a:t>
            </a:r>
          </a:p>
          <a:p>
            <a:pPr marL="274320" indent="-274320">
              <a:spcBef>
                <a:spcPts val="400"/>
              </a:spcBef>
            </a:pPr>
            <a:r>
              <a:rPr lang="en-US" sz="2000" b="1" u="sng" dirty="0">
                <a:solidFill>
                  <a:schemeClr val="accent2">
                    <a:lumMod val="75000"/>
                  </a:schemeClr>
                </a:solidFill>
              </a:rPr>
              <a:t>Problem</a:t>
            </a:r>
            <a:r>
              <a:rPr lang="en-US" sz="2000" dirty="0">
                <a:solidFill>
                  <a:schemeClr val="accent2">
                    <a:lumMod val="75000"/>
                  </a:schemeClr>
                </a:solidFill>
              </a:rPr>
              <a:t>: Unclear if existing mitigation mechanisms will remain viable for future DRAM chips that are likely to be more vulnerable to </a:t>
            </a:r>
            <a:r>
              <a:rPr lang="en-US" sz="2000" dirty="0" err="1">
                <a:solidFill>
                  <a:schemeClr val="accent2">
                    <a:lumMod val="75000"/>
                  </a:schemeClr>
                </a:solidFill>
              </a:rPr>
              <a:t>RowHammer</a:t>
            </a:r>
            <a:endParaRPr lang="en-US" sz="2000" b="1" u="sng" dirty="0">
              <a:solidFill>
                <a:schemeClr val="accent2">
                  <a:lumMod val="75000"/>
                </a:schemeClr>
              </a:solidFill>
            </a:endParaRPr>
          </a:p>
          <a:p>
            <a:pPr marL="274320" indent="-274320">
              <a:spcBef>
                <a:spcPts val="400"/>
              </a:spcBef>
            </a:pPr>
            <a:r>
              <a:rPr lang="en-US" sz="2000" b="1" u="sng" dirty="0">
                <a:solidFill>
                  <a:schemeClr val="accent1">
                    <a:lumMod val="75000"/>
                  </a:schemeClr>
                </a:solidFill>
              </a:rPr>
              <a:t>Goal</a:t>
            </a:r>
            <a:r>
              <a:rPr lang="en-US" sz="2000" dirty="0">
                <a:solidFill>
                  <a:schemeClr val="accent1">
                    <a:lumMod val="75000"/>
                  </a:schemeClr>
                </a:solidFill>
              </a:rPr>
              <a:t>: </a:t>
            </a:r>
          </a:p>
          <a:p>
            <a:pPr marL="800100" lvl="1" indent="-342900">
              <a:spcBef>
                <a:spcPts val="400"/>
              </a:spcBef>
              <a:buFont typeface="+mj-lt"/>
              <a:buAutoNum type="arabicPeriod"/>
            </a:pPr>
            <a:r>
              <a:rPr lang="en-US" sz="2000" dirty="0">
                <a:solidFill>
                  <a:schemeClr val="accent1">
                    <a:lumMod val="75000"/>
                  </a:schemeClr>
                </a:solidFill>
              </a:rPr>
              <a:t>Experimentally demonstrate how vulnerable modern DRAM chips are to </a:t>
            </a:r>
            <a:r>
              <a:rPr lang="en-US" sz="2000" dirty="0" err="1">
                <a:solidFill>
                  <a:schemeClr val="accent1">
                    <a:lumMod val="75000"/>
                  </a:schemeClr>
                </a:solidFill>
              </a:rPr>
              <a:t>RowHammer</a:t>
            </a:r>
            <a:r>
              <a:rPr lang="en-US" sz="2000" dirty="0">
                <a:solidFill>
                  <a:schemeClr val="accent1">
                    <a:lumMod val="75000"/>
                  </a:schemeClr>
                </a:solidFill>
              </a:rPr>
              <a:t> and study how this vulnerability will scale going forward</a:t>
            </a:r>
          </a:p>
          <a:p>
            <a:pPr marL="800100" lvl="1" indent="-342900">
              <a:spcBef>
                <a:spcPts val="400"/>
              </a:spcBef>
              <a:buFont typeface="+mj-lt"/>
              <a:buAutoNum type="arabicPeriod"/>
            </a:pPr>
            <a:r>
              <a:rPr lang="en-US" sz="2000" dirty="0">
                <a:solidFill>
                  <a:schemeClr val="accent1">
                    <a:lumMod val="75000"/>
                  </a:schemeClr>
                </a:solidFill>
              </a:rPr>
              <a:t>Study viability of existing mitigation mechanisms on more vulnerable chips</a:t>
            </a:r>
          </a:p>
          <a:p>
            <a:pPr marL="274320" indent="-274320">
              <a:spcBef>
                <a:spcPts val="400"/>
              </a:spcBef>
            </a:pPr>
            <a:r>
              <a:rPr lang="en-US" sz="2000" b="1" u="sng" dirty="0">
                <a:solidFill>
                  <a:schemeClr val="accent6">
                    <a:lumMod val="75000"/>
                  </a:schemeClr>
                </a:solidFill>
              </a:rPr>
              <a:t>Experimental Study</a:t>
            </a:r>
            <a:r>
              <a:rPr lang="en-US" sz="2000" u="sng" dirty="0">
                <a:solidFill>
                  <a:schemeClr val="accent6">
                    <a:lumMod val="75000"/>
                  </a:schemeClr>
                </a:solidFill>
              </a:rPr>
              <a:t>:</a:t>
            </a:r>
            <a:r>
              <a:rPr lang="en-US" sz="2000" dirty="0">
                <a:solidFill>
                  <a:schemeClr val="accent6">
                    <a:lumMod val="75000"/>
                  </a:schemeClr>
                </a:solidFill>
              </a:rPr>
              <a:t> First rigorous </a:t>
            </a:r>
            <a:r>
              <a:rPr lang="en-US" sz="2000" dirty="0" err="1">
                <a:solidFill>
                  <a:schemeClr val="accent6">
                    <a:lumMod val="75000"/>
                  </a:schemeClr>
                </a:solidFill>
              </a:rPr>
              <a:t>RowHammer</a:t>
            </a:r>
            <a:r>
              <a:rPr lang="en-US" sz="2000" dirty="0">
                <a:solidFill>
                  <a:schemeClr val="accent6">
                    <a:lumMod val="75000"/>
                  </a:schemeClr>
                </a:solidFill>
              </a:rPr>
              <a:t> characterization study across a broad range of DRAM chips </a:t>
            </a:r>
          </a:p>
          <a:p>
            <a:pPr marL="457200" lvl="1" indent="-274320">
              <a:spcBef>
                <a:spcPts val="400"/>
              </a:spcBef>
            </a:pPr>
            <a:r>
              <a:rPr lang="en-US" sz="1800" dirty="0">
                <a:solidFill>
                  <a:schemeClr val="accent6">
                    <a:lumMod val="75000"/>
                  </a:schemeClr>
                </a:solidFill>
              </a:rPr>
              <a:t>1580 chips of different DRAM {types, technology node generations, manufacturers}</a:t>
            </a:r>
          </a:p>
          <a:p>
            <a:pPr marL="457200" lvl="1" indent="-274320">
              <a:spcBef>
                <a:spcPts val="400"/>
              </a:spcBef>
            </a:pPr>
            <a:r>
              <a:rPr lang="en-US" sz="1800" dirty="0">
                <a:solidFill>
                  <a:schemeClr val="accent6">
                    <a:lumMod val="75000"/>
                  </a:schemeClr>
                </a:solidFill>
              </a:rPr>
              <a:t>We find that </a:t>
            </a:r>
            <a:r>
              <a:rPr lang="en-US" sz="1800" dirty="0" err="1">
                <a:solidFill>
                  <a:schemeClr val="accent6">
                    <a:lumMod val="75000"/>
                  </a:schemeClr>
                </a:solidFill>
              </a:rPr>
              <a:t>RowHammer</a:t>
            </a:r>
            <a:r>
              <a:rPr lang="en-US" sz="1800" dirty="0">
                <a:solidFill>
                  <a:schemeClr val="accent6">
                    <a:lumMod val="75000"/>
                  </a:schemeClr>
                </a:solidFill>
              </a:rPr>
              <a:t> vulnerability worsens in newer chips</a:t>
            </a:r>
            <a:endParaRPr lang="en-US" sz="1800" u="sng" dirty="0">
              <a:solidFill>
                <a:schemeClr val="accent6">
                  <a:lumMod val="75000"/>
                </a:schemeClr>
              </a:solidFill>
            </a:endParaRPr>
          </a:p>
          <a:p>
            <a:pPr marL="274320" indent="-274320">
              <a:spcBef>
                <a:spcPts val="400"/>
              </a:spcBef>
            </a:pPr>
            <a:r>
              <a:rPr lang="en-US" sz="2000" b="1" u="sng" dirty="0" err="1">
                <a:solidFill>
                  <a:srgbClr val="7030A0"/>
                </a:solidFill>
              </a:rPr>
              <a:t>RowHammer</a:t>
            </a:r>
            <a:r>
              <a:rPr lang="en-US" sz="2000" b="1" u="sng" dirty="0">
                <a:solidFill>
                  <a:srgbClr val="7030A0"/>
                </a:solidFill>
              </a:rPr>
              <a:t> Mitigation Mechanism Study</a:t>
            </a:r>
            <a:r>
              <a:rPr lang="en-US" sz="2000" u="sng" dirty="0">
                <a:solidFill>
                  <a:srgbClr val="7030A0"/>
                </a:solidFill>
              </a:rPr>
              <a:t>:</a:t>
            </a:r>
            <a:r>
              <a:rPr lang="en-US" sz="2000" dirty="0">
                <a:solidFill>
                  <a:srgbClr val="7030A0"/>
                </a:solidFill>
              </a:rPr>
              <a:t> How five state-of-the-art mechanisms are affected by worsening </a:t>
            </a:r>
            <a:r>
              <a:rPr lang="en-US" sz="2000" dirty="0" err="1">
                <a:solidFill>
                  <a:srgbClr val="7030A0"/>
                </a:solidFill>
              </a:rPr>
              <a:t>RowHammer</a:t>
            </a:r>
            <a:r>
              <a:rPr lang="en-US" sz="2000" dirty="0">
                <a:solidFill>
                  <a:srgbClr val="7030A0"/>
                </a:solidFill>
              </a:rPr>
              <a:t> vulnerability</a:t>
            </a:r>
          </a:p>
          <a:p>
            <a:pPr marL="457200" lvl="1" indent="-274320">
              <a:spcBef>
                <a:spcPts val="400"/>
              </a:spcBef>
            </a:pPr>
            <a:r>
              <a:rPr lang="en-US" sz="1800" dirty="0">
                <a:solidFill>
                  <a:srgbClr val="7030A0"/>
                </a:solidFill>
              </a:rPr>
              <a:t>Reasonable performance loss (8% on average) on modern DRAM chips</a:t>
            </a:r>
          </a:p>
          <a:p>
            <a:pPr marL="457200" lvl="1" indent="-274320">
              <a:spcBef>
                <a:spcPts val="400"/>
              </a:spcBef>
            </a:pPr>
            <a:r>
              <a:rPr lang="en-US" sz="1800" dirty="0">
                <a:solidFill>
                  <a:srgbClr val="7030A0"/>
                </a:solidFill>
              </a:rPr>
              <a:t>Scale poorly to more vulnerable DRAM chips (e.g., 80% performance loss)</a:t>
            </a:r>
          </a:p>
          <a:p>
            <a:pPr>
              <a:spcBef>
                <a:spcPts val="400"/>
              </a:spcBef>
            </a:pPr>
            <a:r>
              <a:rPr lang="en-US" sz="2000" b="1" u="sng" dirty="0">
                <a:solidFill>
                  <a:srgbClr val="C00000"/>
                </a:solidFill>
              </a:rPr>
              <a:t>Conclusion:</a:t>
            </a:r>
            <a:r>
              <a:rPr lang="en-US" sz="2000" dirty="0">
                <a:solidFill>
                  <a:srgbClr val="C00000"/>
                </a:solidFill>
              </a:rPr>
              <a:t> it is critical to research more effective solutions to </a:t>
            </a:r>
            <a:r>
              <a:rPr lang="en-US" sz="2000" dirty="0" err="1">
                <a:solidFill>
                  <a:srgbClr val="C00000"/>
                </a:solidFill>
              </a:rPr>
              <a:t>RowHammer</a:t>
            </a:r>
            <a:r>
              <a:rPr lang="en-US" sz="2000" dirty="0">
                <a:solidFill>
                  <a:srgbClr val="C00000"/>
                </a:solidFill>
              </a:rPr>
              <a:t> for future DRAM chips that will likely be even more vulnerable to </a:t>
            </a:r>
            <a:r>
              <a:rPr lang="en-US" sz="2000" dirty="0" err="1">
                <a:solidFill>
                  <a:srgbClr val="C00000"/>
                </a:solidFill>
              </a:rPr>
              <a:t>RowHammer</a:t>
            </a:r>
            <a:endParaRPr lang="tr-TR" sz="1800" dirty="0">
              <a:solidFill>
                <a:srgbClr val="C00000"/>
              </a:solidFill>
            </a:endParaRPr>
          </a:p>
        </p:txBody>
      </p:sp>
    </p:spTree>
    <p:extLst>
      <p:ext uri="{BB962C8B-B14F-4D97-AF65-F5344CB8AC3E}">
        <p14:creationId xmlns:p14="http://schemas.microsoft.com/office/powerpoint/2010/main" val="2958077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Motivation</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239153" y="1006595"/>
            <a:ext cx="9143999" cy="5318753"/>
          </a:xfrm>
        </p:spPr>
        <p:txBody>
          <a:bodyPr/>
          <a:lstStyle/>
          <a:p>
            <a:pPr lvl="1"/>
            <a:r>
              <a:rPr lang="en-US" sz="2600" dirty="0"/>
              <a:t>Denser DRAM chips are </a:t>
            </a:r>
            <a:r>
              <a:rPr lang="en-US" sz="2600" b="1" dirty="0">
                <a:solidFill>
                  <a:schemeClr val="accent2">
                    <a:lumMod val="75000"/>
                  </a:schemeClr>
                </a:solidFill>
              </a:rPr>
              <a:t>more vulnerable </a:t>
            </a:r>
            <a:r>
              <a:rPr lang="en-US" sz="2600" dirty="0"/>
              <a:t>to </a:t>
            </a:r>
            <a:r>
              <a:rPr lang="en-US" sz="2600" dirty="0" err="1"/>
              <a:t>RowHammer</a:t>
            </a:r>
            <a:r>
              <a:rPr lang="en-US" sz="2600" dirty="0"/>
              <a:t> </a:t>
            </a:r>
          </a:p>
          <a:p>
            <a:pPr marL="457200" lvl="1" indent="0">
              <a:buNone/>
            </a:pPr>
            <a:endParaRPr lang="en-US" sz="2600" dirty="0"/>
          </a:p>
          <a:p>
            <a:pPr lvl="1"/>
            <a:r>
              <a:rPr lang="en-US" sz="2600" dirty="0"/>
              <a:t>Three prior works </a:t>
            </a:r>
            <a:r>
              <a:rPr lang="en-US" sz="1800" b="1" dirty="0">
                <a:solidFill>
                  <a:srgbClr val="538234"/>
                </a:solidFill>
              </a:rPr>
              <a:t>[Kim+, ISCA’14], [Park+, MR’16], [Park+, MR’16]</a:t>
            </a:r>
            <a:r>
              <a:rPr lang="en-US" sz="2600" dirty="0"/>
              <a:t>, </a:t>
            </a:r>
            <a:r>
              <a:rPr lang="en-US" sz="2600" b="1" dirty="0"/>
              <a:t>over the last six years</a:t>
            </a:r>
            <a:r>
              <a:rPr lang="en-US" sz="2600" dirty="0"/>
              <a:t> provide </a:t>
            </a:r>
            <a:r>
              <a:rPr lang="en-US" sz="2600" dirty="0" err="1"/>
              <a:t>RowHammer</a:t>
            </a:r>
            <a:r>
              <a:rPr lang="en-US" sz="2600" dirty="0"/>
              <a:t> characterization data on real DRAM</a:t>
            </a:r>
          </a:p>
          <a:p>
            <a:pPr lvl="1"/>
            <a:endParaRPr lang="en-US" sz="2600" dirty="0"/>
          </a:p>
          <a:p>
            <a:pPr lvl="1"/>
            <a:r>
              <a:rPr lang="en-US" sz="2600" dirty="0"/>
              <a:t>However, there is </a:t>
            </a:r>
            <a:r>
              <a:rPr lang="en-US" sz="2600" b="1" dirty="0">
                <a:solidFill>
                  <a:srgbClr val="C00000"/>
                </a:solidFill>
              </a:rPr>
              <a:t>no comprehensive experimental study</a:t>
            </a:r>
            <a:r>
              <a:rPr lang="en-US" sz="2600" b="1" dirty="0"/>
              <a:t> </a:t>
            </a:r>
            <a:r>
              <a:rPr lang="en-US" sz="2600" dirty="0"/>
              <a:t>that demonstrates </a:t>
            </a:r>
            <a:r>
              <a:rPr lang="en-US" sz="2600" b="1" dirty="0">
                <a:solidFill>
                  <a:srgbClr val="C00000"/>
                </a:solidFill>
              </a:rPr>
              <a:t>how vulnerability scales </a:t>
            </a:r>
            <a:r>
              <a:rPr lang="en-US" sz="2600" dirty="0"/>
              <a:t>across DRAM types and technology node generations </a:t>
            </a:r>
          </a:p>
          <a:p>
            <a:pPr lvl="1"/>
            <a:endParaRPr lang="en-US" sz="2600" dirty="0"/>
          </a:p>
          <a:p>
            <a:pPr lvl="1"/>
            <a:r>
              <a:rPr lang="en-US" sz="2600" dirty="0"/>
              <a:t>It is </a:t>
            </a:r>
            <a:r>
              <a:rPr lang="en-US" sz="2600" b="1" dirty="0">
                <a:solidFill>
                  <a:srgbClr val="7030A0"/>
                </a:solidFill>
              </a:rPr>
              <a:t>unclear whether current mitigation mechanisms will remain viable</a:t>
            </a:r>
            <a:r>
              <a:rPr lang="en-US" sz="2600" b="1" dirty="0"/>
              <a:t> </a:t>
            </a:r>
            <a:r>
              <a:rPr lang="en-US" sz="2600" dirty="0"/>
              <a:t>for future DRAM chips that are likely to be more vulnerable to </a:t>
            </a:r>
            <a:r>
              <a:rPr lang="en-US" sz="2600" dirty="0" err="1"/>
              <a:t>RowHammer</a:t>
            </a:r>
            <a:endParaRPr lang="en-US" sz="2600" dirty="0"/>
          </a:p>
          <a:p>
            <a:pPr marL="0" indent="0">
              <a:buNone/>
            </a:pPr>
            <a:endParaRPr lang="en-US" dirty="0"/>
          </a:p>
        </p:txBody>
      </p:sp>
    </p:spTree>
    <p:extLst>
      <p:ext uri="{BB962C8B-B14F-4D97-AF65-F5344CB8AC3E}">
        <p14:creationId xmlns:p14="http://schemas.microsoft.com/office/powerpoint/2010/main" val="692564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59FB-8DDF-6F41-A510-F3A8357912C8}"/>
              </a:ext>
            </a:extLst>
          </p:cNvPr>
          <p:cNvSpPr>
            <a:spLocks noGrp="1"/>
          </p:cNvSpPr>
          <p:nvPr>
            <p:ph type="title"/>
          </p:nvPr>
        </p:nvSpPr>
        <p:spPr/>
        <p:txBody>
          <a:bodyPr/>
          <a:lstStyle/>
          <a:p>
            <a:r>
              <a:rPr lang="en-US" b="1" dirty="0"/>
              <a:t>Goal</a:t>
            </a:r>
          </a:p>
        </p:txBody>
      </p:sp>
      <p:sp>
        <p:nvSpPr>
          <p:cNvPr id="3" name="Content Placeholder 2">
            <a:extLst>
              <a:ext uri="{FF2B5EF4-FFF2-40B4-BE49-F238E27FC236}">
                <a16:creationId xmlns:a16="http://schemas.microsoft.com/office/drawing/2014/main" id="{7451985C-9664-394D-94AF-354C677B601E}"/>
              </a:ext>
            </a:extLst>
          </p:cNvPr>
          <p:cNvSpPr>
            <a:spLocks noGrp="1"/>
          </p:cNvSpPr>
          <p:nvPr>
            <p:ph idx="1"/>
          </p:nvPr>
        </p:nvSpPr>
        <p:spPr>
          <a:xfrm>
            <a:off x="-120958" y="1589650"/>
            <a:ext cx="9264957" cy="4654395"/>
          </a:xfrm>
        </p:spPr>
        <p:txBody>
          <a:bodyPr/>
          <a:lstStyle/>
          <a:p>
            <a:pPr marL="800100" lvl="1" indent="-342900">
              <a:spcBef>
                <a:spcPts val="400"/>
              </a:spcBef>
              <a:buFont typeface="+mj-lt"/>
              <a:buAutoNum type="arabicPeriod"/>
            </a:pPr>
            <a:r>
              <a:rPr lang="en-US" sz="2700" b="1" dirty="0"/>
              <a:t> </a:t>
            </a:r>
            <a:r>
              <a:rPr lang="en-US" sz="2700" b="1" dirty="0">
                <a:solidFill>
                  <a:srgbClr val="538234"/>
                </a:solidFill>
              </a:rPr>
              <a:t>Experimentally demonstrate </a:t>
            </a:r>
            <a:r>
              <a:rPr lang="en-US" sz="2700" dirty="0">
                <a:solidFill>
                  <a:srgbClr val="538234"/>
                </a:solidFill>
              </a:rPr>
              <a:t>how vulnerable modern DRAM chips are to </a:t>
            </a:r>
            <a:r>
              <a:rPr lang="en-US" sz="2700" dirty="0" err="1">
                <a:solidFill>
                  <a:srgbClr val="538234"/>
                </a:solidFill>
              </a:rPr>
              <a:t>RowHammer</a:t>
            </a:r>
            <a:r>
              <a:rPr lang="en-US" sz="2700" dirty="0">
                <a:solidFill>
                  <a:srgbClr val="538234"/>
                </a:solidFill>
              </a:rPr>
              <a:t> and </a:t>
            </a:r>
            <a:r>
              <a:rPr lang="en-US" sz="2700" b="1" dirty="0">
                <a:solidFill>
                  <a:srgbClr val="538234"/>
                </a:solidFill>
              </a:rPr>
              <a:t>predict how this vulnerability will scale</a:t>
            </a:r>
            <a:r>
              <a:rPr lang="en-US" sz="2700" dirty="0">
                <a:solidFill>
                  <a:srgbClr val="538234"/>
                </a:solidFill>
              </a:rPr>
              <a:t> going forward</a:t>
            </a:r>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endParaRPr lang="en-US" sz="2700" dirty="0"/>
          </a:p>
          <a:p>
            <a:pPr marL="800100" lvl="1" indent="-342900">
              <a:spcBef>
                <a:spcPts val="400"/>
              </a:spcBef>
              <a:buFont typeface="+mj-lt"/>
              <a:buAutoNum type="arabicPeriod"/>
            </a:pPr>
            <a:r>
              <a:rPr lang="en-US" sz="2700" b="1" dirty="0"/>
              <a:t> </a:t>
            </a:r>
            <a:r>
              <a:rPr lang="en-US" sz="2700" dirty="0">
                <a:solidFill>
                  <a:schemeClr val="accent5">
                    <a:lumMod val="75000"/>
                  </a:schemeClr>
                </a:solidFill>
              </a:rPr>
              <a:t>Examine the viability of current mitigation mechanisms on </a:t>
            </a:r>
            <a:r>
              <a:rPr lang="en-US" sz="2700" b="1" dirty="0">
                <a:solidFill>
                  <a:schemeClr val="accent5">
                    <a:lumMod val="75000"/>
                  </a:schemeClr>
                </a:solidFill>
              </a:rPr>
              <a:t>more vulnerable chips</a:t>
            </a:r>
          </a:p>
          <a:p>
            <a:pPr marL="0" indent="0">
              <a:buNone/>
            </a:pPr>
            <a:endParaRPr lang="en-US" sz="2700" dirty="0"/>
          </a:p>
        </p:txBody>
      </p:sp>
    </p:spTree>
    <p:extLst>
      <p:ext uri="{BB962C8B-B14F-4D97-AF65-F5344CB8AC3E}">
        <p14:creationId xmlns:p14="http://schemas.microsoft.com/office/powerpoint/2010/main" val="1547504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a:t>Effective </a:t>
            </a:r>
            <a:r>
              <a:rPr lang="en-US" sz="3800" b="1" dirty="0" err="1"/>
              <a:t>RowHammer</a:t>
            </a:r>
            <a:r>
              <a:rPr lang="en-US" sz="3800" b="1" dirty="0"/>
              <a:t> Characterization </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20570" y="1042516"/>
            <a:ext cx="9123430" cy="5984931"/>
          </a:xfrm>
        </p:spPr>
        <p:txBody>
          <a:bodyPr/>
          <a:lstStyle/>
          <a:p>
            <a:pPr marL="0" indent="0">
              <a:buNone/>
            </a:pPr>
            <a:r>
              <a:rPr lang="en-US" sz="2600" dirty="0"/>
              <a:t>To characterize our DRAM chips at </a:t>
            </a:r>
            <a:r>
              <a:rPr lang="en-US" sz="2600" b="1" dirty="0"/>
              <a:t>worst-case</a:t>
            </a:r>
            <a:r>
              <a:rPr lang="en-US" sz="2600" dirty="0"/>
              <a:t> conditions, we:</a:t>
            </a:r>
          </a:p>
          <a:p>
            <a:pPr marL="0" indent="0">
              <a:buNone/>
            </a:pPr>
            <a:endParaRPr lang="en-US" sz="700" dirty="0"/>
          </a:p>
          <a:p>
            <a:pPr marL="457200" indent="-457200">
              <a:buFont typeface="+mj-lt"/>
              <a:buAutoNum type="arabicPeriod"/>
            </a:pPr>
            <a:r>
              <a:rPr lang="en-US" sz="2600" b="1" dirty="0">
                <a:solidFill>
                  <a:schemeClr val="accent6">
                    <a:lumMod val="75000"/>
                  </a:schemeClr>
                </a:solidFill>
              </a:rPr>
              <a:t>Prevent sources of interference during core test loop</a:t>
            </a:r>
          </a:p>
          <a:p>
            <a:pPr marL="365760" lvl="1"/>
            <a:r>
              <a:rPr lang="en-US" sz="2200" dirty="0"/>
              <a:t>We disable: </a:t>
            </a:r>
          </a:p>
          <a:p>
            <a:pPr marL="548640" lvl="2"/>
            <a:r>
              <a:rPr lang="en-US" sz="2000" b="1" dirty="0"/>
              <a:t>DRAM refresh</a:t>
            </a:r>
            <a:r>
              <a:rPr lang="en-US" sz="2000" dirty="0"/>
              <a:t>: to avoid refreshing victim row</a:t>
            </a:r>
          </a:p>
          <a:p>
            <a:pPr marL="548640" lvl="2"/>
            <a:r>
              <a:rPr lang="en-US" sz="2000" b="1" dirty="0"/>
              <a:t>DRAM calibration events</a:t>
            </a:r>
            <a:r>
              <a:rPr lang="en-US" sz="2000" dirty="0"/>
              <a:t>: to minimize variation in test timing</a:t>
            </a:r>
          </a:p>
          <a:p>
            <a:pPr marL="548640" lvl="2"/>
            <a:r>
              <a:rPr lang="en-US" sz="2000" b="1" dirty="0" err="1"/>
              <a:t>RowHammer</a:t>
            </a:r>
            <a:r>
              <a:rPr lang="en-US" sz="2000" b="1" dirty="0"/>
              <a:t> mitigation mechanisms</a:t>
            </a:r>
            <a:r>
              <a:rPr lang="en-US" sz="2000" dirty="0"/>
              <a:t>: to observe circuit-level effects </a:t>
            </a:r>
          </a:p>
          <a:p>
            <a:pPr marL="365760" lvl="1"/>
            <a:r>
              <a:rPr lang="en-US" sz="2200" dirty="0"/>
              <a:t>Test for </a:t>
            </a:r>
            <a:r>
              <a:rPr lang="en-US" sz="2200" b="1" dirty="0">
                <a:solidFill>
                  <a:srgbClr val="538234"/>
                </a:solidFill>
              </a:rPr>
              <a:t>less than refresh window (32ms) </a:t>
            </a:r>
            <a:r>
              <a:rPr lang="en-US" sz="2200" dirty="0"/>
              <a:t>to avoid retention failures</a:t>
            </a:r>
          </a:p>
          <a:p>
            <a:pPr marL="457200" lvl="1" indent="0">
              <a:buNone/>
            </a:pPr>
            <a:endParaRPr lang="en-US" sz="1400" dirty="0"/>
          </a:p>
          <a:p>
            <a:pPr marL="457200" indent="-457200">
              <a:buFont typeface="+mj-lt"/>
              <a:buAutoNum type="arabicPeriod"/>
            </a:pPr>
            <a:r>
              <a:rPr lang="en-US" sz="2600" b="1" dirty="0">
                <a:solidFill>
                  <a:schemeClr val="accent5">
                    <a:lumMod val="75000"/>
                  </a:schemeClr>
                </a:solidFill>
              </a:rPr>
              <a:t>Worst-case access sequence</a:t>
            </a:r>
          </a:p>
          <a:p>
            <a:pPr marL="91440" indent="0">
              <a:buNone/>
            </a:pPr>
            <a:r>
              <a:rPr lang="en-US" sz="2200" dirty="0"/>
              <a:t>- We use </a:t>
            </a:r>
            <a:r>
              <a:rPr lang="en-US" sz="2200" b="1" dirty="0">
                <a:solidFill>
                  <a:srgbClr val="C00000"/>
                </a:solidFill>
              </a:rPr>
              <a:t>worst-case</a:t>
            </a:r>
            <a:r>
              <a:rPr lang="en-US" sz="2200" b="1" dirty="0"/>
              <a:t> </a:t>
            </a:r>
            <a:r>
              <a:rPr lang="en-US" sz="2200" dirty="0"/>
              <a:t>access sequence based on prior works’ observations</a:t>
            </a:r>
          </a:p>
          <a:p>
            <a:pPr marL="91440" indent="0">
              <a:buNone/>
            </a:pPr>
            <a:r>
              <a:rPr lang="en-US" sz="2200" dirty="0"/>
              <a:t>- For each row, </a:t>
            </a:r>
            <a:r>
              <a:rPr lang="en-US" sz="2200" b="1" dirty="0">
                <a:solidFill>
                  <a:schemeClr val="accent5">
                    <a:lumMod val="75000"/>
                  </a:schemeClr>
                </a:solidFill>
              </a:rPr>
              <a:t>repeatedly access the two directly physically-adjacent rows as fast as possible </a:t>
            </a:r>
          </a:p>
          <a:p>
            <a:pPr marL="274320" indent="0">
              <a:buNone/>
            </a:pPr>
            <a:endParaRPr lang="en-US" sz="2100" b="1" dirty="0">
              <a:solidFill>
                <a:schemeClr val="accent5">
                  <a:lumMod val="75000"/>
                </a:schemeClr>
              </a:solidFill>
            </a:endParaRPr>
          </a:p>
          <a:p>
            <a:pPr marL="274320" indent="0" algn="ctr">
              <a:buNone/>
            </a:pPr>
            <a:r>
              <a:rPr lang="en-US" sz="2400" b="1" dirty="0">
                <a:solidFill>
                  <a:srgbClr val="7030A0"/>
                </a:solidFill>
              </a:rPr>
              <a:t>[More details in the paper]</a:t>
            </a:r>
            <a:endParaRPr lang="en-US" sz="2000" dirty="0">
              <a:solidFill>
                <a:srgbClr val="7030A0"/>
              </a:solidFill>
            </a:endParaRPr>
          </a:p>
          <a:p>
            <a:pPr marL="274320" indent="0">
              <a:buNone/>
            </a:pPr>
            <a:endParaRPr lang="en-US" sz="2400" dirty="0"/>
          </a:p>
          <a:p>
            <a:pPr marL="457200" lvl="1" indent="0">
              <a:buNone/>
            </a:pPr>
            <a:endParaRPr lang="en-US" sz="2000" dirty="0"/>
          </a:p>
        </p:txBody>
      </p:sp>
    </p:spTree>
    <p:extLst>
      <p:ext uri="{BB962C8B-B14F-4D97-AF65-F5344CB8AC3E}">
        <p14:creationId xmlns:p14="http://schemas.microsoft.com/office/powerpoint/2010/main" val="169823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3" name="Group 72">
            <a:extLst>
              <a:ext uri="{FF2B5EF4-FFF2-40B4-BE49-F238E27FC236}">
                <a16:creationId xmlns:a16="http://schemas.microsoft.com/office/drawing/2014/main" id="{5B1C33F2-95B1-CD41-8AEE-843FCDD0B87C}"/>
              </a:ext>
            </a:extLst>
          </p:cNvPr>
          <p:cNvGrpSpPr/>
          <p:nvPr/>
        </p:nvGrpSpPr>
        <p:grpSpPr>
          <a:xfrm>
            <a:off x="1333669" y="995665"/>
            <a:ext cx="6487433" cy="390381"/>
            <a:chOff x="2579675" y="4236288"/>
            <a:chExt cx="6487433" cy="390381"/>
          </a:xfrm>
        </p:grpSpPr>
        <p:sp>
          <p:nvSpPr>
            <p:cNvPr id="32" name="Rectangle 31">
              <a:extLst>
                <a:ext uri="{FF2B5EF4-FFF2-40B4-BE49-F238E27FC236}">
                  <a16:creationId xmlns:a16="http://schemas.microsoft.com/office/drawing/2014/main" id="{637BDC37-B33C-7248-A651-0C1924D7C1B4}"/>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44" name="Rectangle 43">
              <a:extLst>
                <a:ext uri="{FF2B5EF4-FFF2-40B4-BE49-F238E27FC236}">
                  <a16:creationId xmlns:a16="http://schemas.microsoft.com/office/drawing/2014/main" id="{0A47B134-181E-F74C-8AFF-30D11752EDC4}"/>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1" name="Group 70">
            <a:extLst>
              <a:ext uri="{FF2B5EF4-FFF2-40B4-BE49-F238E27FC236}">
                <a16:creationId xmlns:a16="http://schemas.microsoft.com/office/drawing/2014/main" id="{4ABC459C-9756-414F-8F48-0008864BA931}"/>
              </a:ext>
            </a:extLst>
          </p:cNvPr>
          <p:cNvGrpSpPr/>
          <p:nvPr/>
        </p:nvGrpSpPr>
        <p:grpSpPr>
          <a:xfrm>
            <a:off x="1330174" y="1770146"/>
            <a:ext cx="6487433" cy="393061"/>
            <a:chOff x="2576180" y="5010769"/>
            <a:chExt cx="6487433" cy="393061"/>
          </a:xfrm>
        </p:grpSpPr>
        <p:sp>
          <p:nvSpPr>
            <p:cNvPr id="35" name="Rectangle 34">
              <a:extLst>
                <a:ext uri="{FF2B5EF4-FFF2-40B4-BE49-F238E27FC236}">
                  <a16:creationId xmlns:a16="http://schemas.microsoft.com/office/drawing/2014/main" id="{06DE5322-12E0-A94B-B600-AA4AEBFDC5E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3" name="Rectangle 62">
              <a:extLst>
                <a:ext uri="{FF2B5EF4-FFF2-40B4-BE49-F238E27FC236}">
                  <a16:creationId xmlns:a16="http://schemas.microsoft.com/office/drawing/2014/main" id="{C6910900-0F59-6946-A274-151F5EF4A1DE}"/>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2" name="Group 71">
            <a:extLst>
              <a:ext uri="{FF2B5EF4-FFF2-40B4-BE49-F238E27FC236}">
                <a16:creationId xmlns:a16="http://schemas.microsoft.com/office/drawing/2014/main" id="{0F653A50-A84B-CF40-9FA1-6C1910B2BC74}"/>
              </a:ext>
            </a:extLst>
          </p:cNvPr>
          <p:cNvGrpSpPr/>
          <p:nvPr/>
        </p:nvGrpSpPr>
        <p:grpSpPr>
          <a:xfrm>
            <a:off x="1333669" y="1384908"/>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sp>
        <p:nvSpPr>
          <p:cNvPr id="83" name="TextBox 82">
            <a:extLst>
              <a:ext uri="{FF2B5EF4-FFF2-40B4-BE49-F238E27FC236}">
                <a16:creationId xmlns:a16="http://schemas.microsoft.com/office/drawing/2014/main" id="{446FD2E6-177F-E449-875C-38F3F75E3DA8}"/>
              </a:ext>
            </a:extLst>
          </p:cNvPr>
          <p:cNvSpPr txBox="1"/>
          <p:nvPr/>
        </p:nvSpPr>
        <p:spPr>
          <a:xfrm>
            <a:off x="1332331" y="1337214"/>
            <a:ext cx="144783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REFRESH</a:t>
            </a:r>
          </a:p>
        </p:txBody>
      </p:sp>
      <p:sp>
        <p:nvSpPr>
          <p:cNvPr id="84" name="Rectangle 83">
            <a:extLst>
              <a:ext uri="{FF2B5EF4-FFF2-40B4-BE49-F238E27FC236}">
                <a16:creationId xmlns:a16="http://schemas.microsoft.com/office/drawing/2014/main" id="{F22DC205-6317-274C-9AE0-D53DE5ADA1D8}"/>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48165F56-504F-314F-B828-100A52D33A9F}"/>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E1316C79-CED4-CF4A-97EA-FDD15B2F8A54}"/>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7055612B-8F4C-EA4D-BDAC-E7CDF4750722}"/>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 name="Rectangle 104">
            <a:extLst>
              <a:ext uri="{FF2B5EF4-FFF2-40B4-BE49-F238E27FC236}">
                <a16:creationId xmlns:a16="http://schemas.microsoft.com/office/drawing/2014/main" id="{092AFC92-8B52-3A4B-80CB-93448CA31A44}"/>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9" name="Group 118">
            <a:extLst>
              <a:ext uri="{FF2B5EF4-FFF2-40B4-BE49-F238E27FC236}">
                <a16:creationId xmlns:a16="http://schemas.microsoft.com/office/drawing/2014/main" id="{F08FA1E8-FE35-474E-B9C0-F55FC98B3DF2}"/>
              </a:ext>
            </a:extLst>
          </p:cNvPr>
          <p:cNvGrpSpPr/>
          <p:nvPr/>
        </p:nvGrpSpPr>
        <p:grpSpPr>
          <a:xfrm>
            <a:off x="5191965" y="3557726"/>
            <a:ext cx="3659231" cy="1235281"/>
            <a:chOff x="5191965" y="3557726"/>
            <a:chExt cx="3659231" cy="1235281"/>
          </a:xfrm>
        </p:grpSpPr>
        <p:sp>
          <p:nvSpPr>
            <p:cNvPr id="106" name="TextBox 105">
              <a:extLst>
                <a:ext uri="{FF2B5EF4-FFF2-40B4-BE49-F238E27FC236}">
                  <a16:creationId xmlns:a16="http://schemas.microsoft.com/office/drawing/2014/main" id="{B0CB2E3D-1835-2F43-BE80-B4E9DE30C61C}"/>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 </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108" name="Straight Connector 107">
              <a:extLst>
                <a:ext uri="{FF2B5EF4-FFF2-40B4-BE49-F238E27FC236}">
                  <a16:creationId xmlns:a16="http://schemas.microsoft.com/office/drawing/2014/main" id="{555852D2-776F-E445-88AC-E89102D6D6F3}"/>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614F3D-4250-9847-8C97-139C68F70C25}"/>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D5A9498E-3C86-4A4F-880E-0FD3BD99DC54}"/>
              </a:ext>
            </a:extLst>
          </p:cNvPr>
          <p:cNvGrpSpPr/>
          <p:nvPr/>
        </p:nvGrpSpPr>
        <p:grpSpPr>
          <a:xfrm>
            <a:off x="5191965" y="4459490"/>
            <a:ext cx="3659231" cy="584775"/>
            <a:chOff x="5191965" y="4459490"/>
            <a:chExt cx="3659231" cy="584775"/>
          </a:xfrm>
        </p:grpSpPr>
        <p:sp>
          <p:nvSpPr>
            <p:cNvPr id="112" name="TextBox 111">
              <a:extLst>
                <a:ext uri="{FF2B5EF4-FFF2-40B4-BE49-F238E27FC236}">
                  <a16:creationId xmlns:a16="http://schemas.microsoft.com/office/drawing/2014/main" id="{3B0F324A-9022-1743-82F1-F3D5D8AE26C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113" name="Straight Connector 112">
              <a:extLst>
                <a:ext uri="{FF2B5EF4-FFF2-40B4-BE49-F238E27FC236}">
                  <a16:creationId xmlns:a16="http://schemas.microsoft.com/office/drawing/2014/main" id="{71373DEB-8EAB-784A-956C-C69493051804}"/>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113CF7C-1DC6-804C-80F0-3740B426379B}"/>
                </a:ext>
              </a:extLst>
            </p:cNvPr>
            <p:cNvCxnSpPr>
              <a:cxnSpLocks/>
              <a:stCxn id="11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8" name="Rectangle 77">
            <a:extLst>
              <a:ext uri="{FF2B5EF4-FFF2-40B4-BE49-F238E27FC236}">
                <a16:creationId xmlns:a16="http://schemas.microsoft.com/office/drawing/2014/main" id="{2BE9A790-F817-5C4A-841F-F40B60F9B9C6}"/>
              </a:ext>
            </a:extLst>
          </p:cNvPr>
          <p:cNvSpPr/>
          <p:nvPr/>
        </p:nvSpPr>
        <p:spPr>
          <a:xfrm>
            <a:off x="461178" y="4050547"/>
            <a:ext cx="4734306" cy="222973"/>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41391EE7-C262-CF47-9CB2-75AC3FED7872}"/>
              </a:ext>
            </a:extLst>
          </p:cNvPr>
          <p:cNvSpPr/>
          <p:nvPr/>
        </p:nvSpPr>
        <p:spPr>
          <a:xfrm>
            <a:off x="461178" y="4275834"/>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A26C90E-D85C-D44C-8235-49ACC7135232}"/>
              </a:ext>
            </a:extLst>
          </p:cNvPr>
          <p:cNvSpPr/>
          <p:nvPr/>
        </p:nvSpPr>
        <p:spPr>
          <a:xfrm>
            <a:off x="461178" y="4481552"/>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583C7D96-9F45-F64E-954E-67A08E17EF74}"/>
              </a:ext>
            </a:extLst>
          </p:cNvPr>
          <p:cNvSpPr/>
          <p:nvPr/>
        </p:nvSpPr>
        <p:spPr>
          <a:xfrm>
            <a:off x="461178" y="4687269"/>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6160AD7F-D4A6-FF43-813D-5FF29D84EC61}"/>
              </a:ext>
            </a:extLst>
          </p:cNvPr>
          <p:cNvSpPr/>
          <p:nvPr/>
        </p:nvSpPr>
        <p:spPr>
          <a:xfrm>
            <a:off x="461178" y="4892988"/>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3" name="Group 102">
            <a:extLst>
              <a:ext uri="{FF2B5EF4-FFF2-40B4-BE49-F238E27FC236}">
                <a16:creationId xmlns:a16="http://schemas.microsoft.com/office/drawing/2014/main" id="{ECCF8460-B476-3B48-B8F6-0C66831B1BF2}"/>
              </a:ext>
            </a:extLst>
          </p:cNvPr>
          <p:cNvGrpSpPr/>
          <p:nvPr/>
        </p:nvGrpSpPr>
        <p:grpSpPr>
          <a:xfrm>
            <a:off x="272721" y="3569590"/>
            <a:ext cx="4735266" cy="2908835"/>
            <a:chOff x="272721" y="3569590"/>
            <a:chExt cx="4735266" cy="2908835"/>
          </a:xfrm>
        </p:grpSpPr>
        <p:pic>
          <p:nvPicPr>
            <p:cNvPr id="3" name="Picture 2">
              <a:extLst>
                <a:ext uri="{FF2B5EF4-FFF2-40B4-BE49-F238E27FC236}">
                  <a16:creationId xmlns:a16="http://schemas.microsoft.com/office/drawing/2014/main" id="{3D414886-F330-6F40-AA82-36B73F990AC5}"/>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4" name="Picture 3">
              <a:extLst>
                <a:ext uri="{FF2B5EF4-FFF2-40B4-BE49-F238E27FC236}">
                  <a16:creationId xmlns:a16="http://schemas.microsoft.com/office/drawing/2014/main" id="{28C99194-788A-0B45-BC88-5636982A2B14}"/>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101" name="Picture 100">
              <a:extLst>
                <a:ext uri="{FF2B5EF4-FFF2-40B4-BE49-F238E27FC236}">
                  <a16:creationId xmlns:a16="http://schemas.microsoft.com/office/drawing/2014/main" id="{CA060ADB-013D-8745-93F3-A131EC9D9921}"/>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9398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9"/>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0"/>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2"/>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8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104" grpId="0" animBg="1"/>
      <p:bldP spid="105" grpId="0" animBg="1"/>
      <p:bldP spid="78" grpId="0" animBg="1"/>
      <p:bldP spid="78" grpId="1" animBg="1"/>
      <p:bldP spid="79" grpId="0" animBg="1"/>
      <p:bldP spid="79" grpId="1" animBg="1"/>
      <p:bldP spid="80" grpId="0" animBg="1"/>
      <p:bldP spid="80" grpId="1" animBg="1"/>
      <p:bldP spid="81" grpId="0" animBg="1"/>
      <p:bldP spid="81" grpId="1" animBg="1"/>
      <p:bldP spid="82"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Testing Methodology</a:t>
            </a:r>
          </a:p>
        </p:txBody>
      </p:sp>
      <p:sp>
        <p:nvSpPr>
          <p:cNvPr id="7" name="Rounded Rectangle 6">
            <a:extLst>
              <a:ext uri="{FF2B5EF4-FFF2-40B4-BE49-F238E27FC236}">
                <a16:creationId xmlns:a16="http://schemas.microsoft.com/office/drawing/2014/main" id="{EAE80CDF-A5BA-094C-B8A1-210F05444677}"/>
              </a:ext>
            </a:extLst>
          </p:cNvPr>
          <p:cNvSpPr/>
          <p:nvPr/>
        </p:nvSpPr>
        <p:spPr>
          <a:xfrm>
            <a:off x="447294" y="819854"/>
            <a:ext cx="8281070" cy="26536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DA2F25FD-5DB1-4D4B-A4CF-1937459F1417}"/>
              </a:ext>
            </a:extLst>
          </p:cNvPr>
          <p:cNvCxnSpPr>
            <a:cxnSpLocks/>
          </p:cNvCxnSpPr>
          <p:nvPr/>
        </p:nvCxnSpPr>
        <p:spPr>
          <a:xfrm>
            <a:off x="907183" y="1182809"/>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F8715A8-4EEE-1C48-B80B-2B3082C99889}"/>
              </a:ext>
            </a:extLst>
          </p:cNvPr>
          <p:cNvCxnSpPr>
            <a:cxnSpLocks/>
          </p:cNvCxnSpPr>
          <p:nvPr/>
        </p:nvCxnSpPr>
        <p:spPr>
          <a:xfrm>
            <a:off x="907183" y="1577316"/>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C917EAC-25E5-4045-8813-333A7C25E7E6}"/>
              </a:ext>
            </a:extLst>
          </p:cNvPr>
          <p:cNvCxnSpPr>
            <a:cxnSpLocks/>
          </p:cNvCxnSpPr>
          <p:nvPr/>
        </p:nvCxnSpPr>
        <p:spPr>
          <a:xfrm>
            <a:off x="907183" y="196964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F41139-BCCD-8842-9577-8E5536E326F7}"/>
              </a:ext>
            </a:extLst>
          </p:cNvPr>
          <p:cNvCxnSpPr>
            <a:cxnSpLocks/>
          </p:cNvCxnSpPr>
          <p:nvPr/>
        </p:nvCxnSpPr>
        <p:spPr>
          <a:xfrm>
            <a:off x="907183" y="2357561"/>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C3BD06B-AE41-7C4A-9222-2D78ED7E9B94}"/>
              </a:ext>
            </a:extLst>
          </p:cNvPr>
          <p:cNvCxnSpPr>
            <a:cxnSpLocks/>
          </p:cNvCxnSpPr>
          <p:nvPr/>
        </p:nvCxnSpPr>
        <p:spPr>
          <a:xfrm>
            <a:off x="907183" y="2726037"/>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24C1F0E-8A0B-2B49-8256-9982F6D7EF9A}"/>
              </a:ext>
            </a:extLst>
          </p:cNvPr>
          <p:cNvSpPr/>
          <p:nvPr/>
        </p:nvSpPr>
        <p:spPr>
          <a:xfrm>
            <a:off x="1332331" y="2549008"/>
            <a:ext cx="6487433" cy="373701"/>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36C69FCB-2831-E84F-8956-CD54E45F4CD1}"/>
              </a:ext>
            </a:extLst>
          </p:cNvPr>
          <p:cNvSpPr/>
          <p:nvPr/>
        </p:nvSpPr>
        <p:spPr>
          <a:xfrm>
            <a:off x="1332331" y="2149214"/>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 name="Rectangle 17">
            <a:extLst>
              <a:ext uri="{FF2B5EF4-FFF2-40B4-BE49-F238E27FC236}">
                <a16:creationId xmlns:a16="http://schemas.microsoft.com/office/drawing/2014/main" id="{04FB0C35-FFB0-9E4C-AFF8-860742CB916A}"/>
              </a:ext>
            </a:extLst>
          </p:cNvPr>
          <p:cNvSpPr/>
          <p:nvPr/>
        </p:nvSpPr>
        <p:spPr>
          <a:xfrm>
            <a:off x="1332331" y="2539187"/>
            <a:ext cx="6487433" cy="373701"/>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31" name="Rectangle 30">
            <a:extLst>
              <a:ext uri="{FF2B5EF4-FFF2-40B4-BE49-F238E27FC236}">
                <a16:creationId xmlns:a16="http://schemas.microsoft.com/office/drawing/2014/main" id="{0DAA7145-8C09-4D4E-9D5A-03F269888DE7}"/>
              </a:ext>
            </a:extLst>
          </p:cNvPr>
          <p:cNvSpPr/>
          <p:nvPr/>
        </p:nvSpPr>
        <p:spPr>
          <a:xfrm>
            <a:off x="1334077" y="2149054"/>
            <a:ext cx="6487433" cy="373701"/>
          </a:xfrm>
          <a:prstGeom prst="rect">
            <a:avLst/>
          </a:prstGeom>
          <a:solidFill>
            <a:srgbClr val="FFF3CC"/>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33" name="Rectangle 32">
            <a:extLst>
              <a:ext uri="{FF2B5EF4-FFF2-40B4-BE49-F238E27FC236}">
                <a16:creationId xmlns:a16="http://schemas.microsoft.com/office/drawing/2014/main" id="{26D555CF-E789-F44A-AF20-C46A8CC7D726}"/>
              </a:ext>
            </a:extLst>
          </p:cNvPr>
          <p:cNvSpPr/>
          <p:nvPr/>
        </p:nvSpPr>
        <p:spPr>
          <a:xfrm>
            <a:off x="1334077" y="253861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grpSp>
        <p:nvGrpSpPr>
          <p:cNvPr id="37" name="Group 36">
            <a:extLst>
              <a:ext uri="{FF2B5EF4-FFF2-40B4-BE49-F238E27FC236}">
                <a16:creationId xmlns:a16="http://schemas.microsoft.com/office/drawing/2014/main" id="{9BF09F48-3B89-7040-9AF1-627281AE44B5}"/>
              </a:ext>
            </a:extLst>
          </p:cNvPr>
          <p:cNvGrpSpPr/>
          <p:nvPr/>
        </p:nvGrpSpPr>
        <p:grpSpPr>
          <a:xfrm>
            <a:off x="5911363" y="1418622"/>
            <a:ext cx="1728357" cy="1522407"/>
            <a:chOff x="5868306" y="2008207"/>
            <a:chExt cx="1672795" cy="2646515"/>
          </a:xfrm>
        </p:grpSpPr>
        <p:sp>
          <p:nvSpPr>
            <p:cNvPr id="38" name="Rectangle 37">
              <a:extLst>
                <a:ext uri="{FF2B5EF4-FFF2-40B4-BE49-F238E27FC236}">
                  <a16:creationId xmlns:a16="http://schemas.microsoft.com/office/drawing/2014/main" id="{22D19971-1F39-9347-8395-B8ACF1090269}"/>
                </a:ext>
              </a:extLst>
            </p:cNvPr>
            <p:cNvSpPr/>
            <p:nvPr/>
          </p:nvSpPr>
          <p:spPr>
            <a:xfrm>
              <a:off x="5868306" y="2654188"/>
              <a:ext cx="1672795"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sp>
          <p:nvSpPr>
            <p:cNvPr id="40" name="Rectangle 39">
              <a:extLst>
                <a:ext uri="{FF2B5EF4-FFF2-40B4-BE49-F238E27FC236}">
                  <a16:creationId xmlns:a16="http://schemas.microsoft.com/office/drawing/2014/main" id="{AB680162-C53A-E94D-ABBD-38244A97BC10}"/>
                </a:ext>
              </a:extLst>
            </p:cNvPr>
            <p:cNvSpPr/>
            <p:nvPr/>
          </p:nvSpPr>
          <p:spPr>
            <a:xfrm>
              <a:off x="6229633" y="2008207"/>
              <a:ext cx="130162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Victim Row</a:t>
              </a:r>
            </a:p>
          </p:txBody>
        </p:sp>
        <p:sp>
          <p:nvSpPr>
            <p:cNvPr id="41" name="Rectangle 40">
              <a:extLst>
                <a:ext uri="{FF2B5EF4-FFF2-40B4-BE49-F238E27FC236}">
                  <a16:creationId xmlns:a16="http://schemas.microsoft.com/office/drawing/2014/main" id="{FCDB1259-9F12-CF4B-AB08-B6ED2662540A}"/>
                </a:ext>
              </a:extLst>
            </p:cNvPr>
            <p:cNvSpPr/>
            <p:nvPr/>
          </p:nvSpPr>
          <p:spPr>
            <a:xfrm>
              <a:off x="6577159" y="3341348"/>
              <a:ext cx="606563"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42" name="Rectangle 41">
              <a:extLst>
                <a:ext uri="{FF2B5EF4-FFF2-40B4-BE49-F238E27FC236}">
                  <a16:creationId xmlns:a16="http://schemas.microsoft.com/office/drawing/2014/main" id="{28144555-BAA7-7A42-9010-93B64A5568DE}"/>
                </a:ext>
              </a:extLst>
            </p:cNvPr>
            <p:cNvSpPr/>
            <p:nvPr/>
          </p:nvSpPr>
          <p:spPr>
            <a:xfrm>
              <a:off x="6576973" y="4012684"/>
              <a:ext cx="606936" cy="64203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47" name="Rectangle 46">
            <a:extLst>
              <a:ext uri="{FF2B5EF4-FFF2-40B4-BE49-F238E27FC236}">
                <a16:creationId xmlns:a16="http://schemas.microsoft.com/office/drawing/2014/main" id="{F010192A-4D21-264D-A2AA-3B84849DF981}"/>
              </a:ext>
            </a:extLst>
          </p:cNvPr>
          <p:cNvSpPr/>
          <p:nvPr/>
        </p:nvSpPr>
        <p:spPr>
          <a:xfrm>
            <a:off x="6643376" y="2963035"/>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cxnSp>
        <p:nvCxnSpPr>
          <p:cNvPr id="56" name="Straight Connector 55">
            <a:extLst>
              <a:ext uri="{FF2B5EF4-FFF2-40B4-BE49-F238E27FC236}">
                <a16:creationId xmlns:a16="http://schemas.microsoft.com/office/drawing/2014/main" id="{70219E55-C102-A349-85B9-9E5D57B83B10}"/>
              </a:ext>
            </a:extLst>
          </p:cNvPr>
          <p:cNvCxnSpPr>
            <a:cxnSpLocks/>
          </p:cNvCxnSpPr>
          <p:nvPr/>
        </p:nvCxnSpPr>
        <p:spPr>
          <a:xfrm>
            <a:off x="907183" y="3110005"/>
            <a:ext cx="7337728"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A4341289-020D-2140-908D-26EEC7747BAA}"/>
              </a:ext>
            </a:extLst>
          </p:cNvPr>
          <p:cNvSpPr/>
          <p:nvPr/>
        </p:nvSpPr>
        <p:spPr>
          <a:xfrm>
            <a:off x="1330174" y="2928022"/>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61" name="Rectangle 60">
            <a:extLst>
              <a:ext uri="{FF2B5EF4-FFF2-40B4-BE49-F238E27FC236}">
                <a16:creationId xmlns:a16="http://schemas.microsoft.com/office/drawing/2014/main" id="{4FAE9F5F-BAA5-5B40-9288-5ABD9EB4231D}"/>
              </a:ext>
            </a:extLst>
          </p:cNvPr>
          <p:cNvSpPr/>
          <p:nvPr/>
        </p:nvSpPr>
        <p:spPr>
          <a:xfrm>
            <a:off x="6641219" y="2962857"/>
            <a:ext cx="627095"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5" name="Rectangle 64">
            <a:extLst>
              <a:ext uri="{FF2B5EF4-FFF2-40B4-BE49-F238E27FC236}">
                <a16:creationId xmlns:a16="http://schemas.microsoft.com/office/drawing/2014/main" id="{E9634514-7090-7D4E-A006-17A8F0FC84E9}"/>
              </a:ext>
            </a:extLst>
          </p:cNvPr>
          <p:cNvSpPr/>
          <p:nvPr/>
        </p:nvSpPr>
        <p:spPr>
          <a:xfrm>
            <a:off x="1330175" y="989871"/>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66" name="Rectangle 65">
            <a:extLst>
              <a:ext uri="{FF2B5EF4-FFF2-40B4-BE49-F238E27FC236}">
                <a16:creationId xmlns:a16="http://schemas.microsoft.com/office/drawing/2014/main" id="{A8E9013F-9263-8D4D-9301-F168911ECA9A}"/>
              </a:ext>
            </a:extLst>
          </p:cNvPr>
          <p:cNvSpPr/>
          <p:nvPr/>
        </p:nvSpPr>
        <p:spPr>
          <a:xfrm>
            <a:off x="1328138" y="1379605"/>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7" name="Rectangle 66">
            <a:extLst>
              <a:ext uri="{FF2B5EF4-FFF2-40B4-BE49-F238E27FC236}">
                <a16:creationId xmlns:a16="http://schemas.microsoft.com/office/drawing/2014/main" id="{28CA58E6-C076-9B4F-AFF0-63539951169A}"/>
              </a:ext>
            </a:extLst>
          </p:cNvPr>
          <p:cNvSpPr/>
          <p:nvPr/>
        </p:nvSpPr>
        <p:spPr>
          <a:xfrm>
            <a:off x="1328138" y="175747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68" name="Rectangle 67">
            <a:extLst>
              <a:ext uri="{FF2B5EF4-FFF2-40B4-BE49-F238E27FC236}">
                <a16:creationId xmlns:a16="http://schemas.microsoft.com/office/drawing/2014/main" id="{B60844AB-B63F-8E46-B3D1-8FB25E5B131C}"/>
              </a:ext>
            </a:extLst>
          </p:cNvPr>
          <p:cNvSpPr/>
          <p:nvPr/>
        </p:nvSpPr>
        <p:spPr>
          <a:xfrm>
            <a:off x="6641604" y="1803279"/>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69" name="Rectangle 68">
            <a:extLst>
              <a:ext uri="{FF2B5EF4-FFF2-40B4-BE49-F238E27FC236}">
                <a16:creationId xmlns:a16="http://schemas.microsoft.com/office/drawing/2014/main" id="{F5000257-E0E4-9340-8CBC-3D0102ACB0D3}"/>
              </a:ext>
            </a:extLst>
          </p:cNvPr>
          <p:cNvSpPr/>
          <p:nvPr/>
        </p:nvSpPr>
        <p:spPr>
          <a:xfrm>
            <a:off x="6648157" y="1409610"/>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sp>
        <p:nvSpPr>
          <p:cNvPr id="70" name="Rectangle 69">
            <a:extLst>
              <a:ext uri="{FF2B5EF4-FFF2-40B4-BE49-F238E27FC236}">
                <a16:creationId xmlns:a16="http://schemas.microsoft.com/office/drawing/2014/main" id="{2DCB78BC-A242-1C42-BF3E-40D53356F41A}"/>
              </a:ext>
            </a:extLst>
          </p:cNvPr>
          <p:cNvSpPr/>
          <p:nvPr/>
        </p:nvSpPr>
        <p:spPr>
          <a:xfrm>
            <a:off x="6648157" y="102218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nvGrpSpPr>
          <p:cNvPr id="72" name="Group 71">
            <a:extLst>
              <a:ext uri="{FF2B5EF4-FFF2-40B4-BE49-F238E27FC236}">
                <a16:creationId xmlns:a16="http://schemas.microsoft.com/office/drawing/2014/main" id="{0F653A50-A84B-CF40-9FA1-6C1910B2BC74}"/>
              </a:ext>
            </a:extLst>
          </p:cNvPr>
          <p:cNvGrpSpPr/>
          <p:nvPr/>
        </p:nvGrpSpPr>
        <p:grpSpPr>
          <a:xfrm>
            <a:off x="1340295" y="1378282"/>
            <a:ext cx="6487433" cy="413433"/>
            <a:chOff x="2579675" y="4625531"/>
            <a:chExt cx="6487433" cy="413433"/>
          </a:xfrm>
        </p:grpSpPr>
        <p:sp>
          <p:nvSpPr>
            <p:cNvPr id="30" name="Rectangle 29">
              <a:extLst>
                <a:ext uri="{FF2B5EF4-FFF2-40B4-BE49-F238E27FC236}">
                  <a16:creationId xmlns:a16="http://schemas.microsoft.com/office/drawing/2014/main" id="{1E911FD8-9BF9-7147-8788-B390C166AE8E}"/>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64" name="Rectangle 63">
              <a:extLst>
                <a:ext uri="{FF2B5EF4-FFF2-40B4-BE49-F238E27FC236}">
                  <a16:creationId xmlns:a16="http://schemas.microsoft.com/office/drawing/2014/main" id="{84E6769B-B162-894F-9A7B-22D11A849826}"/>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37" name="Group 136">
            <a:extLst>
              <a:ext uri="{FF2B5EF4-FFF2-40B4-BE49-F238E27FC236}">
                <a16:creationId xmlns:a16="http://schemas.microsoft.com/office/drawing/2014/main" id="{C2B18E10-026A-F143-AF4F-727E400D80EC}"/>
              </a:ext>
            </a:extLst>
          </p:cNvPr>
          <p:cNvGrpSpPr/>
          <p:nvPr/>
        </p:nvGrpSpPr>
        <p:grpSpPr>
          <a:xfrm>
            <a:off x="1275731" y="1688791"/>
            <a:ext cx="6543055" cy="591494"/>
            <a:chOff x="1274552" y="1698288"/>
            <a:chExt cx="6543055" cy="591494"/>
          </a:xfrm>
        </p:grpSpPr>
        <p:grpSp>
          <p:nvGrpSpPr>
            <p:cNvPr id="138" name="Group 137">
              <a:extLst>
                <a:ext uri="{FF2B5EF4-FFF2-40B4-BE49-F238E27FC236}">
                  <a16:creationId xmlns:a16="http://schemas.microsoft.com/office/drawing/2014/main" id="{565DE66F-A46D-494E-A866-B346B115A539}"/>
                </a:ext>
              </a:extLst>
            </p:cNvPr>
            <p:cNvGrpSpPr/>
            <p:nvPr/>
          </p:nvGrpSpPr>
          <p:grpSpPr>
            <a:xfrm>
              <a:off x="1330174" y="1770146"/>
              <a:ext cx="6487433" cy="393061"/>
              <a:chOff x="2576180" y="5010769"/>
              <a:chExt cx="6487433" cy="393061"/>
            </a:xfrm>
          </p:grpSpPr>
          <p:sp>
            <p:nvSpPr>
              <p:cNvPr id="140" name="Rectangle 139">
                <a:extLst>
                  <a:ext uri="{FF2B5EF4-FFF2-40B4-BE49-F238E27FC236}">
                    <a16:creationId xmlns:a16="http://schemas.microsoft.com/office/drawing/2014/main" id="{C979B3F2-96C6-2340-BBEE-2834801CC4EB}"/>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41" name="Rectangle 140">
                <a:extLst>
                  <a:ext uri="{FF2B5EF4-FFF2-40B4-BE49-F238E27FC236}">
                    <a16:creationId xmlns:a16="http://schemas.microsoft.com/office/drawing/2014/main" id="{97642F84-A486-8447-BF1D-26522BB6C29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39" name="Content Placeholder 2">
              <a:extLst>
                <a:ext uri="{FF2B5EF4-FFF2-40B4-BE49-F238E27FC236}">
                  <a16:creationId xmlns:a16="http://schemas.microsoft.com/office/drawing/2014/main" id="{8E87126D-AF28-634F-9CC1-F2982D086398}"/>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42" name="Group 141">
            <a:extLst>
              <a:ext uri="{FF2B5EF4-FFF2-40B4-BE49-F238E27FC236}">
                <a16:creationId xmlns:a16="http://schemas.microsoft.com/office/drawing/2014/main" id="{B409E843-35F3-AF44-9C84-94F1FCD8EB4A}"/>
              </a:ext>
            </a:extLst>
          </p:cNvPr>
          <p:cNvGrpSpPr/>
          <p:nvPr/>
        </p:nvGrpSpPr>
        <p:grpSpPr>
          <a:xfrm>
            <a:off x="1150549" y="908843"/>
            <a:ext cx="6671732" cy="591494"/>
            <a:chOff x="1149370" y="918340"/>
            <a:chExt cx="6671732" cy="591494"/>
          </a:xfrm>
        </p:grpSpPr>
        <p:grpSp>
          <p:nvGrpSpPr>
            <p:cNvPr id="143" name="Group 142">
              <a:extLst>
                <a:ext uri="{FF2B5EF4-FFF2-40B4-BE49-F238E27FC236}">
                  <a16:creationId xmlns:a16="http://schemas.microsoft.com/office/drawing/2014/main" id="{FCB765EC-122B-6545-BEA9-E2BC0F4AE9C6}"/>
                </a:ext>
              </a:extLst>
            </p:cNvPr>
            <p:cNvGrpSpPr/>
            <p:nvPr/>
          </p:nvGrpSpPr>
          <p:grpSpPr>
            <a:xfrm>
              <a:off x="1333669" y="995665"/>
              <a:ext cx="6487433" cy="390381"/>
              <a:chOff x="2579675" y="4236288"/>
              <a:chExt cx="6487433" cy="390381"/>
            </a:xfrm>
          </p:grpSpPr>
          <p:sp>
            <p:nvSpPr>
              <p:cNvPr id="145" name="Rectangle 144">
                <a:extLst>
                  <a:ext uri="{FF2B5EF4-FFF2-40B4-BE49-F238E27FC236}">
                    <a16:creationId xmlns:a16="http://schemas.microsoft.com/office/drawing/2014/main" id="{DC869B13-8690-5347-8E9E-BC543AECD3E9}"/>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46" name="Rectangle 145">
                <a:extLst>
                  <a:ext uri="{FF2B5EF4-FFF2-40B4-BE49-F238E27FC236}">
                    <a16:creationId xmlns:a16="http://schemas.microsoft.com/office/drawing/2014/main" id="{F182E062-397A-3344-9039-E6261CA99420}"/>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44" name="Content Placeholder 2">
              <a:extLst>
                <a:ext uri="{FF2B5EF4-FFF2-40B4-BE49-F238E27FC236}">
                  <a16:creationId xmlns:a16="http://schemas.microsoft.com/office/drawing/2014/main" id="{84351D9C-3E6B-3C46-B7D8-1F90B964132E}"/>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57" name="Group 156">
            <a:extLst>
              <a:ext uri="{FF2B5EF4-FFF2-40B4-BE49-F238E27FC236}">
                <a16:creationId xmlns:a16="http://schemas.microsoft.com/office/drawing/2014/main" id="{DE6A9BC0-6B96-064A-B445-B90E19BB2227}"/>
              </a:ext>
            </a:extLst>
          </p:cNvPr>
          <p:cNvGrpSpPr/>
          <p:nvPr/>
        </p:nvGrpSpPr>
        <p:grpSpPr>
          <a:xfrm>
            <a:off x="1275731" y="914574"/>
            <a:ext cx="6543055" cy="591494"/>
            <a:chOff x="1274552" y="1698288"/>
            <a:chExt cx="6543055" cy="591494"/>
          </a:xfrm>
        </p:grpSpPr>
        <p:grpSp>
          <p:nvGrpSpPr>
            <p:cNvPr id="158" name="Group 157">
              <a:extLst>
                <a:ext uri="{FF2B5EF4-FFF2-40B4-BE49-F238E27FC236}">
                  <a16:creationId xmlns:a16="http://schemas.microsoft.com/office/drawing/2014/main" id="{C54CA999-0948-D941-9D38-F8C7F0482903}"/>
                </a:ext>
              </a:extLst>
            </p:cNvPr>
            <p:cNvGrpSpPr/>
            <p:nvPr/>
          </p:nvGrpSpPr>
          <p:grpSpPr>
            <a:xfrm>
              <a:off x="1330174" y="1770146"/>
              <a:ext cx="6487433" cy="393061"/>
              <a:chOff x="2576180" y="5010769"/>
              <a:chExt cx="6487433" cy="393061"/>
            </a:xfrm>
          </p:grpSpPr>
          <p:sp>
            <p:nvSpPr>
              <p:cNvPr id="160" name="Rectangle 159">
                <a:extLst>
                  <a:ext uri="{FF2B5EF4-FFF2-40B4-BE49-F238E27FC236}">
                    <a16:creationId xmlns:a16="http://schemas.microsoft.com/office/drawing/2014/main" id="{957F4AA4-DC27-3B4D-BA31-E1F50D7BEBC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0</a:t>
                </a:r>
              </a:p>
            </p:txBody>
          </p:sp>
          <p:sp>
            <p:nvSpPr>
              <p:cNvPr id="161" name="Rectangle 160">
                <a:extLst>
                  <a:ext uri="{FF2B5EF4-FFF2-40B4-BE49-F238E27FC236}">
                    <a16:creationId xmlns:a16="http://schemas.microsoft.com/office/drawing/2014/main" id="{772D8EB8-805C-0143-8490-E15387494C23}"/>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59" name="Content Placeholder 2">
              <a:extLst>
                <a:ext uri="{FF2B5EF4-FFF2-40B4-BE49-F238E27FC236}">
                  <a16:creationId xmlns:a16="http://schemas.microsoft.com/office/drawing/2014/main" id="{9CE8034A-0C91-064D-8BBF-956202115742}"/>
                </a:ext>
              </a:extLst>
            </p:cNvPr>
            <p:cNvSpPr txBox="1">
              <a:spLocks/>
            </p:cNvSpPr>
            <p:nvPr/>
          </p:nvSpPr>
          <p:spPr>
            <a:xfrm>
              <a:off x="1274552" y="169828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closed</a:t>
              </a:r>
            </a:p>
          </p:txBody>
        </p:sp>
      </p:grpSp>
      <p:grpSp>
        <p:nvGrpSpPr>
          <p:cNvPr id="162" name="Group 161">
            <a:extLst>
              <a:ext uri="{FF2B5EF4-FFF2-40B4-BE49-F238E27FC236}">
                <a16:creationId xmlns:a16="http://schemas.microsoft.com/office/drawing/2014/main" id="{947E54B3-6860-544F-8AE1-1CD6655F6969}"/>
              </a:ext>
            </a:extLst>
          </p:cNvPr>
          <p:cNvGrpSpPr/>
          <p:nvPr/>
        </p:nvGrpSpPr>
        <p:grpSpPr>
          <a:xfrm>
            <a:off x="1147053" y="1678661"/>
            <a:ext cx="6671732" cy="591494"/>
            <a:chOff x="1149370" y="918340"/>
            <a:chExt cx="6671732" cy="591494"/>
          </a:xfrm>
        </p:grpSpPr>
        <p:grpSp>
          <p:nvGrpSpPr>
            <p:cNvPr id="163" name="Group 162">
              <a:extLst>
                <a:ext uri="{FF2B5EF4-FFF2-40B4-BE49-F238E27FC236}">
                  <a16:creationId xmlns:a16="http://schemas.microsoft.com/office/drawing/2014/main" id="{B8F7C9C8-9274-2147-9490-194C10D5BF82}"/>
                </a:ext>
              </a:extLst>
            </p:cNvPr>
            <p:cNvGrpSpPr/>
            <p:nvPr/>
          </p:nvGrpSpPr>
          <p:grpSpPr>
            <a:xfrm>
              <a:off x="1333669" y="995665"/>
              <a:ext cx="6487433" cy="390381"/>
              <a:chOff x="2579675" y="4236288"/>
              <a:chExt cx="6487433" cy="390381"/>
            </a:xfrm>
          </p:grpSpPr>
          <p:sp>
            <p:nvSpPr>
              <p:cNvPr id="165" name="Rectangle 164">
                <a:extLst>
                  <a:ext uri="{FF2B5EF4-FFF2-40B4-BE49-F238E27FC236}">
                    <a16:creationId xmlns:a16="http://schemas.microsoft.com/office/drawing/2014/main" id="{8F6DEA72-E58E-1B48-8F3E-1AA703E3EAEA}"/>
                  </a:ext>
                </a:extLst>
              </p:cNvPr>
              <p:cNvSpPr/>
              <p:nvPr/>
            </p:nvSpPr>
            <p:spPr>
              <a:xfrm>
                <a:off x="2579675" y="4236288"/>
                <a:ext cx="6487433" cy="373701"/>
              </a:xfrm>
              <a:prstGeom prst="rect">
                <a:avLst/>
              </a:prstGeom>
              <a:solidFill>
                <a:schemeClr val="accent6">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66" name="Rectangle 165">
                <a:extLst>
                  <a:ext uri="{FF2B5EF4-FFF2-40B4-BE49-F238E27FC236}">
                    <a16:creationId xmlns:a16="http://schemas.microsoft.com/office/drawing/2014/main" id="{28FBDF18-FDCB-904C-92EB-1035804E5E65}"/>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sp>
          <p:nvSpPr>
            <p:cNvPr id="164" name="Content Placeholder 2">
              <a:extLst>
                <a:ext uri="{FF2B5EF4-FFF2-40B4-BE49-F238E27FC236}">
                  <a16:creationId xmlns:a16="http://schemas.microsoft.com/office/drawing/2014/main" id="{D08167E0-E12A-B24F-9AED-99F1B8BF64B2}"/>
                </a:ext>
              </a:extLst>
            </p:cNvPr>
            <p:cNvSpPr txBox="1">
              <a:spLocks/>
            </p:cNvSpPr>
            <p:nvPr/>
          </p:nvSpPr>
          <p:spPr>
            <a:xfrm>
              <a:off x="1149370" y="91834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open</a:t>
              </a:r>
            </a:p>
          </p:txBody>
        </p:sp>
      </p:grpSp>
      <p:grpSp>
        <p:nvGrpSpPr>
          <p:cNvPr id="167" name="Group 166">
            <a:extLst>
              <a:ext uri="{FF2B5EF4-FFF2-40B4-BE49-F238E27FC236}">
                <a16:creationId xmlns:a16="http://schemas.microsoft.com/office/drawing/2014/main" id="{F3C0E0D4-ABCB-7549-B388-88ED6BB8190A}"/>
              </a:ext>
            </a:extLst>
          </p:cNvPr>
          <p:cNvGrpSpPr/>
          <p:nvPr/>
        </p:nvGrpSpPr>
        <p:grpSpPr>
          <a:xfrm>
            <a:off x="1327043" y="1371919"/>
            <a:ext cx="6487433" cy="390381"/>
            <a:chOff x="2579675" y="4236288"/>
            <a:chExt cx="6487433" cy="390381"/>
          </a:xfrm>
        </p:grpSpPr>
        <p:sp>
          <p:nvSpPr>
            <p:cNvPr id="168" name="Rectangle 167">
              <a:extLst>
                <a:ext uri="{FF2B5EF4-FFF2-40B4-BE49-F238E27FC236}">
                  <a16:creationId xmlns:a16="http://schemas.microsoft.com/office/drawing/2014/main" id="{B883E02C-B483-8A4A-B0CE-59EBB3AA32B5}"/>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1</a:t>
              </a:r>
            </a:p>
          </p:txBody>
        </p:sp>
        <p:sp>
          <p:nvSpPr>
            <p:cNvPr id="169" name="Rectangle 168">
              <a:extLst>
                <a:ext uri="{FF2B5EF4-FFF2-40B4-BE49-F238E27FC236}">
                  <a16:creationId xmlns:a16="http://schemas.microsoft.com/office/drawing/2014/main" id="{E56A4E7B-B668-BE49-ACCA-DE7BA96C6218}"/>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0" name="Group 169">
            <a:extLst>
              <a:ext uri="{FF2B5EF4-FFF2-40B4-BE49-F238E27FC236}">
                <a16:creationId xmlns:a16="http://schemas.microsoft.com/office/drawing/2014/main" id="{68C0ED66-45F6-804A-9F48-5127A5F543E6}"/>
              </a:ext>
            </a:extLst>
          </p:cNvPr>
          <p:cNvGrpSpPr/>
          <p:nvPr/>
        </p:nvGrpSpPr>
        <p:grpSpPr>
          <a:xfrm>
            <a:off x="1323548" y="2146400"/>
            <a:ext cx="6487433" cy="393061"/>
            <a:chOff x="2576180" y="5010769"/>
            <a:chExt cx="6487433" cy="393061"/>
          </a:xfrm>
        </p:grpSpPr>
        <p:sp>
          <p:nvSpPr>
            <p:cNvPr id="171" name="Rectangle 170">
              <a:extLst>
                <a:ext uri="{FF2B5EF4-FFF2-40B4-BE49-F238E27FC236}">
                  <a16:creationId xmlns:a16="http://schemas.microsoft.com/office/drawing/2014/main" id="{BBE357B6-0731-FF43-82C9-7892605B30B8}"/>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72" name="Rectangle 171">
              <a:extLst>
                <a:ext uri="{FF2B5EF4-FFF2-40B4-BE49-F238E27FC236}">
                  <a16:creationId xmlns:a16="http://schemas.microsoft.com/office/drawing/2014/main" id="{7908386C-000D-DD41-876F-D85FB70B00C6}"/>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3" name="Group 172">
            <a:extLst>
              <a:ext uri="{FF2B5EF4-FFF2-40B4-BE49-F238E27FC236}">
                <a16:creationId xmlns:a16="http://schemas.microsoft.com/office/drawing/2014/main" id="{1B497FD0-E8A9-BD4E-B15C-027BEA987798}"/>
              </a:ext>
            </a:extLst>
          </p:cNvPr>
          <p:cNvGrpSpPr/>
          <p:nvPr/>
        </p:nvGrpSpPr>
        <p:grpSpPr>
          <a:xfrm>
            <a:off x="1327043" y="1761162"/>
            <a:ext cx="6487433" cy="413433"/>
            <a:chOff x="2579675" y="4625531"/>
            <a:chExt cx="6487433" cy="413433"/>
          </a:xfrm>
        </p:grpSpPr>
        <p:sp>
          <p:nvSpPr>
            <p:cNvPr id="174" name="Rectangle 173">
              <a:extLst>
                <a:ext uri="{FF2B5EF4-FFF2-40B4-BE49-F238E27FC236}">
                  <a16:creationId xmlns:a16="http://schemas.microsoft.com/office/drawing/2014/main" id="{18237B0F-C3BC-6C4A-AA75-89A69EA16539}"/>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5" name="Rectangle 174">
              <a:extLst>
                <a:ext uri="{FF2B5EF4-FFF2-40B4-BE49-F238E27FC236}">
                  <a16:creationId xmlns:a16="http://schemas.microsoft.com/office/drawing/2014/main" id="{AE4301BB-B0CD-6B48-B5D0-8A556F7A824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76" name="Group 175">
            <a:extLst>
              <a:ext uri="{FF2B5EF4-FFF2-40B4-BE49-F238E27FC236}">
                <a16:creationId xmlns:a16="http://schemas.microsoft.com/office/drawing/2014/main" id="{F4521EB7-C32C-584A-ABF8-B03A24D1D2D0}"/>
              </a:ext>
            </a:extLst>
          </p:cNvPr>
          <p:cNvGrpSpPr/>
          <p:nvPr/>
        </p:nvGrpSpPr>
        <p:grpSpPr>
          <a:xfrm>
            <a:off x="1336150" y="1760872"/>
            <a:ext cx="6487433" cy="390381"/>
            <a:chOff x="2579675" y="4236288"/>
            <a:chExt cx="6487433" cy="390381"/>
          </a:xfrm>
        </p:grpSpPr>
        <p:sp>
          <p:nvSpPr>
            <p:cNvPr id="177" name="Rectangle 176">
              <a:extLst>
                <a:ext uri="{FF2B5EF4-FFF2-40B4-BE49-F238E27FC236}">
                  <a16:creationId xmlns:a16="http://schemas.microsoft.com/office/drawing/2014/main" id="{D0858276-4A50-7A4F-B2AF-77E9D53A6616}"/>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78" name="Rectangle 177">
              <a:extLst>
                <a:ext uri="{FF2B5EF4-FFF2-40B4-BE49-F238E27FC236}">
                  <a16:creationId xmlns:a16="http://schemas.microsoft.com/office/drawing/2014/main" id="{E8FDF240-F6DB-164C-862B-E0616A5386DC}"/>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79" name="Group 178">
            <a:extLst>
              <a:ext uri="{FF2B5EF4-FFF2-40B4-BE49-F238E27FC236}">
                <a16:creationId xmlns:a16="http://schemas.microsoft.com/office/drawing/2014/main" id="{91D4F9A7-D9D4-CC4D-87BE-01F1C0AA5E9B}"/>
              </a:ext>
            </a:extLst>
          </p:cNvPr>
          <p:cNvGrpSpPr/>
          <p:nvPr/>
        </p:nvGrpSpPr>
        <p:grpSpPr>
          <a:xfrm>
            <a:off x="1332655" y="2535353"/>
            <a:ext cx="6487433" cy="393061"/>
            <a:chOff x="2576180" y="5010769"/>
            <a:chExt cx="6487433" cy="393061"/>
          </a:xfrm>
        </p:grpSpPr>
        <p:sp>
          <p:nvSpPr>
            <p:cNvPr id="180" name="Rectangle 179">
              <a:extLst>
                <a:ext uri="{FF2B5EF4-FFF2-40B4-BE49-F238E27FC236}">
                  <a16:creationId xmlns:a16="http://schemas.microsoft.com/office/drawing/2014/main" id="{68328838-FB16-6F49-9C3B-8D53E66A609A}"/>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181" name="Rectangle 180">
              <a:extLst>
                <a:ext uri="{FF2B5EF4-FFF2-40B4-BE49-F238E27FC236}">
                  <a16:creationId xmlns:a16="http://schemas.microsoft.com/office/drawing/2014/main" id="{3BAACABF-1B37-A547-A3C6-0FA561E6D68B}"/>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182" name="Group 181">
            <a:extLst>
              <a:ext uri="{FF2B5EF4-FFF2-40B4-BE49-F238E27FC236}">
                <a16:creationId xmlns:a16="http://schemas.microsoft.com/office/drawing/2014/main" id="{94409BF6-2AAA-5043-B057-CBAED708225E}"/>
              </a:ext>
            </a:extLst>
          </p:cNvPr>
          <p:cNvGrpSpPr/>
          <p:nvPr/>
        </p:nvGrpSpPr>
        <p:grpSpPr>
          <a:xfrm>
            <a:off x="1336150" y="2150115"/>
            <a:ext cx="6487433" cy="413433"/>
            <a:chOff x="2579675" y="4625531"/>
            <a:chExt cx="6487433" cy="413433"/>
          </a:xfrm>
        </p:grpSpPr>
        <p:sp>
          <p:nvSpPr>
            <p:cNvPr id="183" name="Rectangle 182">
              <a:extLst>
                <a:ext uri="{FF2B5EF4-FFF2-40B4-BE49-F238E27FC236}">
                  <a16:creationId xmlns:a16="http://schemas.microsoft.com/office/drawing/2014/main" id="{170622B1-FBFB-FF4A-8AD2-683878AF7910}"/>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184" name="Rectangle 183">
              <a:extLst>
                <a:ext uri="{FF2B5EF4-FFF2-40B4-BE49-F238E27FC236}">
                  <a16:creationId xmlns:a16="http://schemas.microsoft.com/office/drawing/2014/main" id="{D0F6CEDA-05A8-FE4D-B3DB-C24BF6C71CC2}"/>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74" name="Group 73">
            <a:extLst>
              <a:ext uri="{FF2B5EF4-FFF2-40B4-BE49-F238E27FC236}">
                <a16:creationId xmlns:a16="http://schemas.microsoft.com/office/drawing/2014/main" id="{FD1E7D32-95F2-074E-8D39-B21CD7D28673}"/>
              </a:ext>
            </a:extLst>
          </p:cNvPr>
          <p:cNvGrpSpPr/>
          <p:nvPr/>
        </p:nvGrpSpPr>
        <p:grpSpPr>
          <a:xfrm>
            <a:off x="1339607" y="2154264"/>
            <a:ext cx="6487433" cy="390381"/>
            <a:chOff x="2579675" y="4236288"/>
            <a:chExt cx="6487433" cy="390381"/>
          </a:xfrm>
        </p:grpSpPr>
        <p:sp>
          <p:nvSpPr>
            <p:cNvPr id="75" name="Rectangle 74">
              <a:extLst>
                <a:ext uri="{FF2B5EF4-FFF2-40B4-BE49-F238E27FC236}">
                  <a16:creationId xmlns:a16="http://schemas.microsoft.com/office/drawing/2014/main" id="{AEF8CD28-0526-D94F-AD3D-25D84459C368}"/>
                </a:ext>
              </a:extLst>
            </p:cNvPr>
            <p:cNvSpPr/>
            <p:nvPr/>
          </p:nvSpPr>
          <p:spPr>
            <a:xfrm>
              <a:off x="2579675" y="4236288"/>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3</a:t>
              </a:r>
            </a:p>
          </p:txBody>
        </p:sp>
        <p:sp>
          <p:nvSpPr>
            <p:cNvPr id="76" name="Rectangle 75">
              <a:extLst>
                <a:ext uri="{FF2B5EF4-FFF2-40B4-BE49-F238E27FC236}">
                  <a16:creationId xmlns:a16="http://schemas.microsoft.com/office/drawing/2014/main" id="{D3719F36-C793-EA42-B1D1-156C4E838A1B}"/>
                </a:ext>
              </a:extLst>
            </p:cNvPr>
            <p:cNvSpPr/>
            <p:nvPr/>
          </p:nvSpPr>
          <p:spPr>
            <a:xfrm>
              <a:off x="7156960" y="4257337"/>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77" name="Group 76">
            <a:extLst>
              <a:ext uri="{FF2B5EF4-FFF2-40B4-BE49-F238E27FC236}">
                <a16:creationId xmlns:a16="http://schemas.microsoft.com/office/drawing/2014/main" id="{FB8AA9CE-B6C2-4342-A5C0-6B99D0FABB42}"/>
              </a:ext>
            </a:extLst>
          </p:cNvPr>
          <p:cNvGrpSpPr/>
          <p:nvPr/>
        </p:nvGrpSpPr>
        <p:grpSpPr>
          <a:xfrm>
            <a:off x="1336112" y="2928745"/>
            <a:ext cx="6487433" cy="393061"/>
            <a:chOff x="2576180" y="5010769"/>
            <a:chExt cx="6487433" cy="393061"/>
          </a:xfrm>
        </p:grpSpPr>
        <p:sp>
          <p:nvSpPr>
            <p:cNvPr id="78" name="Rectangle 77">
              <a:extLst>
                <a:ext uri="{FF2B5EF4-FFF2-40B4-BE49-F238E27FC236}">
                  <a16:creationId xmlns:a16="http://schemas.microsoft.com/office/drawing/2014/main" id="{D7A423ED-AAA7-6544-B959-2317B7B098FF}"/>
                </a:ext>
              </a:extLst>
            </p:cNvPr>
            <p:cNvSpPr/>
            <p:nvPr/>
          </p:nvSpPr>
          <p:spPr>
            <a:xfrm>
              <a:off x="2576180" y="5010769"/>
              <a:ext cx="6487433" cy="373701"/>
            </a:xfrm>
            <a:prstGeom prst="rect">
              <a:avLst/>
            </a:prstGeom>
            <a:solidFill>
              <a:srgbClr val="F5B183"/>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5</a:t>
              </a:r>
            </a:p>
          </p:txBody>
        </p:sp>
        <p:sp>
          <p:nvSpPr>
            <p:cNvPr id="79" name="Rectangle 78">
              <a:extLst>
                <a:ext uri="{FF2B5EF4-FFF2-40B4-BE49-F238E27FC236}">
                  <a16:creationId xmlns:a16="http://schemas.microsoft.com/office/drawing/2014/main" id="{A5FD4872-79C7-6A4B-A4E2-50FF5EC6FA21}"/>
                </a:ext>
              </a:extLst>
            </p:cNvPr>
            <p:cNvSpPr/>
            <p:nvPr/>
          </p:nvSpPr>
          <p:spPr>
            <a:xfrm>
              <a:off x="7156960" y="5034498"/>
              <a:ext cx="1728357"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Aggressor Row</a:t>
              </a:r>
            </a:p>
          </p:txBody>
        </p:sp>
      </p:grpSp>
      <p:grpSp>
        <p:nvGrpSpPr>
          <p:cNvPr id="80" name="Group 79">
            <a:extLst>
              <a:ext uri="{FF2B5EF4-FFF2-40B4-BE49-F238E27FC236}">
                <a16:creationId xmlns:a16="http://schemas.microsoft.com/office/drawing/2014/main" id="{B7F263C8-BE18-8E44-8A0E-E72408075800}"/>
              </a:ext>
            </a:extLst>
          </p:cNvPr>
          <p:cNvGrpSpPr/>
          <p:nvPr/>
        </p:nvGrpSpPr>
        <p:grpSpPr>
          <a:xfrm>
            <a:off x="1339607" y="2543507"/>
            <a:ext cx="6487433" cy="413433"/>
            <a:chOff x="2579675" y="4625531"/>
            <a:chExt cx="6487433" cy="413433"/>
          </a:xfrm>
        </p:grpSpPr>
        <p:sp>
          <p:nvSpPr>
            <p:cNvPr id="81" name="Rectangle 80">
              <a:extLst>
                <a:ext uri="{FF2B5EF4-FFF2-40B4-BE49-F238E27FC236}">
                  <a16:creationId xmlns:a16="http://schemas.microsoft.com/office/drawing/2014/main" id="{AE191D3C-79E4-2840-AAB9-47851B6F8412}"/>
                </a:ext>
              </a:extLst>
            </p:cNvPr>
            <p:cNvSpPr/>
            <p:nvPr/>
          </p:nvSpPr>
          <p:spPr>
            <a:xfrm>
              <a:off x="2579675" y="4625531"/>
              <a:ext cx="6487433" cy="373701"/>
            </a:xfrm>
            <a:prstGeom prst="rect">
              <a:avLst/>
            </a:prstGeom>
            <a:solidFill>
              <a:srgbClr val="FFD966"/>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4</a:t>
              </a:r>
            </a:p>
          </p:txBody>
        </p:sp>
        <p:sp>
          <p:nvSpPr>
            <p:cNvPr id="82" name="Rectangle 81">
              <a:extLst>
                <a:ext uri="{FF2B5EF4-FFF2-40B4-BE49-F238E27FC236}">
                  <a16:creationId xmlns:a16="http://schemas.microsoft.com/office/drawing/2014/main" id="{B1D1668A-349D-8A4C-AA18-5A04B9E55969}"/>
                </a:ext>
              </a:extLst>
            </p:cNvPr>
            <p:cNvSpPr/>
            <p:nvPr/>
          </p:nvSpPr>
          <p:spPr>
            <a:xfrm>
              <a:off x="7540076" y="4669632"/>
              <a:ext cx="134524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Victim Row</a:t>
              </a:r>
            </a:p>
          </p:txBody>
        </p:sp>
      </p:grpSp>
      <p:grpSp>
        <p:nvGrpSpPr>
          <p:cNvPr id="16" name="Group 15">
            <a:extLst>
              <a:ext uri="{FF2B5EF4-FFF2-40B4-BE49-F238E27FC236}">
                <a16:creationId xmlns:a16="http://schemas.microsoft.com/office/drawing/2014/main" id="{9A559664-20C6-CA40-8F44-A396DCB5732C}"/>
              </a:ext>
            </a:extLst>
          </p:cNvPr>
          <p:cNvGrpSpPr/>
          <p:nvPr/>
        </p:nvGrpSpPr>
        <p:grpSpPr>
          <a:xfrm>
            <a:off x="1334077" y="1755148"/>
            <a:ext cx="6487433" cy="402298"/>
            <a:chOff x="1334077" y="1755148"/>
            <a:chExt cx="6487433" cy="402298"/>
          </a:xfrm>
        </p:grpSpPr>
        <p:sp>
          <p:nvSpPr>
            <p:cNvPr id="188" name="Rectangle 187">
              <a:extLst>
                <a:ext uri="{FF2B5EF4-FFF2-40B4-BE49-F238E27FC236}">
                  <a16:creationId xmlns:a16="http://schemas.microsoft.com/office/drawing/2014/main" id="{2A8058DA-80AB-9541-9E85-5D677F030F93}"/>
                </a:ext>
              </a:extLst>
            </p:cNvPr>
            <p:cNvSpPr/>
            <p:nvPr/>
          </p:nvSpPr>
          <p:spPr>
            <a:xfrm>
              <a:off x="1334077" y="1755148"/>
              <a:ext cx="6487433" cy="373701"/>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2</a:t>
              </a:r>
            </a:p>
          </p:txBody>
        </p:sp>
        <p:sp>
          <p:nvSpPr>
            <p:cNvPr id="189" name="Rectangle 188">
              <a:extLst>
                <a:ext uri="{FF2B5EF4-FFF2-40B4-BE49-F238E27FC236}">
                  <a16:creationId xmlns:a16="http://schemas.microsoft.com/office/drawing/2014/main" id="{00172123-1789-E549-A81C-5CCB76F5EBEE}"/>
                </a:ext>
              </a:extLst>
            </p:cNvPr>
            <p:cNvSpPr/>
            <p:nvPr/>
          </p:nvSpPr>
          <p:spPr>
            <a:xfrm>
              <a:off x="6656291" y="1788114"/>
              <a:ext cx="626710"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solidFill>
                  <a:effectLst/>
                  <a:uLnTx/>
                  <a:uFillTx/>
                  <a:latin typeface="Cambria" panose="02040503050406030204" pitchFamily="18" charset="0"/>
                  <a:ea typeface="+mn-ea"/>
                  <a:cs typeface="+mn-cs"/>
                </a:rPr>
                <a:t>Row</a:t>
              </a:r>
            </a:p>
          </p:txBody>
        </p:sp>
      </p:grpSp>
      <p:sp>
        <p:nvSpPr>
          <p:cNvPr id="190" name="Rectangle 189">
            <a:extLst>
              <a:ext uri="{FF2B5EF4-FFF2-40B4-BE49-F238E27FC236}">
                <a16:creationId xmlns:a16="http://schemas.microsoft.com/office/drawing/2014/main" id="{5263BCC6-57D8-B144-AC74-44BE1039C733}"/>
              </a:ext>
            </a:extLst>
          </p:cNvPr>
          <p:cNvSpPr/>
          <p:nvPr/>
        </p:nvSpPr>
        <p:spPr>
          <a:xfrm>
            <a:off x="447294" y="4041912"/>
            <a:ext cx="4734306" cy="222973"/>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FCE80871-50A8-7A45-9EAA-0207BFAAD124}"/>
              </a:ext>
            </a:extLst>
          </p:cNvPr>
          <p:cNvSpPr/>
          <p:nvPr/>
        </p:nvSpPr>
        <p:spPr>
          <a:xfrm>
            <a:off x="447294" y="4267199"/>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B2125673-DF7A-4646-A8C6-CFDD34F3AD75}"/>
              </a:ext>
            </a:extLst>
          </p:cNvPr>
          <p:cNvSpPr/>
          <p:nvPr/>
        </p:nvSpPr>
        <p:spPr>
          <a:xfrm>
            <a:off x="447294" y="447291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Rectangle 192">
            <a:extLst>
              <a:ext uri="{FF2B5EF4-FFF2-40B4-BE49-F238E27FC236}">
                <a16:creationId xmlns:a16="http://schemas.microsoft.com/office/drawing/2014/main" id="{4CB188D7-A9E0-FA47-A521-A084797A4631}"/>
              </a:ext>
            </a:extLst>
          </p:cNvPr>
          <p:cNvSpPr/>
          <p:nvPr/>
        </p:nvSpPr>
        <p:spPr>
          <a:xfrm>
            <a:off x="447294" y="5352521"/>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2EFC369D-945E-AC45-9179-CFDD82B56DB6}"/>
              </a:ext>
            </a:extLst>
          </p:cNvPr>
          <p:cNvSpPr/>
          <p:nvPr/>
        </p:nvSpPr>
        <p:spPr>
          <a:xfrm>
            <a:off x="447294" y="5589547"/>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5" name="Rectangle 194">
            <a:extLst>
              <a:ext uri="{FF2B5EF4-FFF2-40B4-BE49-F238E27FC236}">
                <a16:creationId xmlns:a16="http://schemas.microsoft.com/office/drawing/2014/main" id="{C265B4EF-3B3C-D04F-AFDE-17955DAC32E5}"/>
              </a:ext>
            </a:extLst>
          </p:cNvPr>
          <p:cNvSpPr/>
          <p:nvPr/>
        </p:nvSpPr>
        <p:spPr>
          <a:xfrm>
            <a:off x="447294" y="5121378"/>
            <a:ext cx="4734306" cy="228830"/>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BAF6EB9-9919-7D46-80B2-3E4C5A11B0A3}"/>
              </a:ext>
            </a:extLst>
          </p:cNvPr>
          <p:cNvSpPr/>
          <p:nvPr/>
        </p:nvSpPr>
        <p:spPr>
          <a:xfrm>
            <a:off x="447294" y="4884353"/>
            <a:ext cx="4734306" cy="237025"/>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284DE54D-B0E6-EA40-97E1-A02A081A8163}"/>
              </a:ext>
            </a:extLst>
          </p:cNvPr>
          <p:cNvSpPr/>
          <p:nvPr/>
        </p:nvSpPr>
        <p:spPr>
          <a:xfrm>
            <a:off x="447294" y="4678634"/>
            <a:ext cx="4734306" cy="20571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321CDE0D-5060-0C42-AFAB-931C3A9323E8}"/>
              </a:ext>
            </a:extLst>
          </p:cNvPr>
          <p:cNvSpPr/>
          <p:nvPr/>
        </p:nvSpPr>
        <p:spPr>
          <a:xfrm>
            <a:off x="447294" y="6224697"/>
            <a:ext cx="4734306" cy="253728"/>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5" name="TextBox 214">
            <a:extLst>
              <a:ext uri="{FF2B5EF4-FFF2-40B4-BE49-F238E27FC236}">
                <a16:creationId xmlns:a16="http://schemas.microsoft.com/office/drawing/2014/main" id="{B6B4F424-6BA0-D741-9360-60A8C418FB78}"/>
              </a:ext>
            </a:extLst>
          </p:cNvPr>
          <p:cNvSpPr txBox="1"/>
          <p:nvPr/>
        </p:nvSpPr>
        <p:spPr>
          <a:xfrm>
            <a:off x="5706671" y="5078546"/>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Core test loop where we alternate accesses to adjacent rows</a:t>
            </a:r>
            <a:endPar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16" name="Straight Connector 215">
            <a:extLst>
              <a:ext uri="{FF2B5EF4-FFF2-40B4-BE49-F238E27FC236}">
                <a16:creationId xmlns:a16="http://schemas.microsoft.com/office/drawing/2014/main" id="{849DACB4-651F-1E45-AB06-620F54FAF2B9}"/>
              </a:ext>
            </a:extLst>
          </p:cNvPr>
          <p:cNvCxnSpPr>
            <a:cxnSpLocks/>
          </p:cNvCxnSpPr>
          <p:nvPr/>
        </p:nvCxnSpPr>
        <p:spPr>
          <a:xfrm>
            <a:off x="5727837" y="512390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67799D7C-DE1E-EB4E-9094-1805A42D13C4}"/>
              </a:ext>
            </a:extLst>
          </p:cNvPr>
          <p:cNvCxnSpPr>
            <a:cxnSpLocks/>
          </p:cNvCxnSpPr>
          <p:nvPr/>
        </p:nvCxnSpPr>
        <p:spPr>
          <a:xfrm flipH="1" flipV="1">
            <a:off x="5181601" y="5247796"/>
            <a:ext cx="550916" cy="793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9D55FBA9-2DAE-7B46-BFFC-8055961F93F3}"/>
              </a:ext>
            </a:extLst>
          </p:cNvPr>
          <p:cNvGrpSpPr/>
          <p:nvPr/>
        </p:nvGrpSpPr>
        <p:grpSpPr>
          <a:xfrm>
            <a:off x="447294" y="5795265"/>
            <a:ext cx="8397349" cy="590005"/>
            <a:chOff x="447294" y="5795265"/>
            <a:chExt cx="8397349" cy="590005"/>
          </a:xfrm>
        </p:grpSpPr>
        <p:sp>
          <p:nvSpPr>
            <p:cNvPr id="198" name="Rectangle 197">
              <a:extLst>
                <a:ext uri="{FF2B5EF4-FFF2-40B4-BE49-F238E27FC236}">
                  <a16:creationId xmlns:a16="http://schemas.microsoft.com/office/drawing/2014/main" id="{E331BCB8-ACFD-5140-A7D1-929EE520E0A2}"/>
                </a:ext>
              </a:extLst>
            </p:cNvPr>
            <p:cNvSpPr/>
            <p:nvPr/>
          </p:nvSpPr>
          <p:spPr>
            <a:xfrm>
              <a:off x="447294" y="5795265"/>
              <a:ext cx="4734306" cy="2138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8" name="TextBox 217">
              <a:extLst>
                <a:ext uri="{FF2B5EF4-FFF2-40B4-BE49-F238E27FC236}">
                  <a16:creationId xmlns:a16="http://schemas.microsoft.com/office/drawing/2014/main" id="{A1346CBD-093B-954C-B5E3-39009457C93B}"/>
                </a:ext>
              </a:extLst>
            </p:cNvPr>
            <p:cNvSpPr txBox="1"/>
            <p:nvPr/>
          </p:nvSpPr>
          <p:spPr>
            <a:xfrm>
              <a:off x="5691984" y="6046716"/>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Prevent further retention failures</a:t>
              </a:r>
            </a:p>
          </p:txBody>
        </p:sp>
        <p:cxnSp>
          <p:nvCxnSpPr>
            <p:cNvPr id="219" name="Straight Connector 218">
              <a:extLst>
                <a:ext uri="{FF2B5EF4-FFF2-40B4-BE49-F238E27FC236}">
                  <a16:creationId xmlns:a16="http://schemas.microsoft.com/office/drawing/2014/main" id="{C7F15F1F-A234-D54D-B44C-D03ACF70EA38}"/>
                </a:ext>
              </a:extLst>
            </p:cNvPr>
            <p:cNvCxnSpPr>
              <a:cxnSpLocks/>
            </p:cNvCxnSpPr>
            <p:nvPr/>
          </p:nvCxnSpPr>
          <p:spPr>
            <a:xfrm>
              <a:off x="5724601" y="6082638"/>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5B3E17A7-B1E7-4041-9926-F32C1E62C1E3}"/>
                </a:ext>
              </a:extLst>
            </p:cNvPr>
            <p:cNvCxnSpPr>
              <a:cxnSpLocks/>
              <a:stCxn id="218" idx="1"/>
              <a:endCxn id="198" idx="3"/>
            </p:cNvCxnSpPr>
            <p:nvPr/>
          </p:nvCxnSpPr>
          <p:spPr>
            <a:xfrm flipH="1" flipV="1">
              <a:off x="5181600" y="5902173"/>
              <a:ext cx="510384" cy="31382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B3497327-61D9-DA44-8882-6C0D84CB7FE5}"/>
              </a:ext>
            </a:extLst>
          </p:cNvPr>
          <p:cNvGrpSpPr/>
          <p:nvPr/>
        </p:nvGrpSpPr>
        <p:grpSpPr>
          <a:xfrm>
            <a:off x="447294" y="6009081"/>
            <a:ext cx="8412036" cy="695746"/>
            <a:chOff x="447294" y="6009081"/>
            <a:chExt cx="8412036" cy="695746"/>
          </a:xfrm>
        </p:grpSpPr>
        <p:sp>
          <p:nvSpPr>
            <p:cNvPr id="199" name="Rectangle 198">
              <a:extLst>
                <a:ext uri="{FF2B5EF4-FFF2-40B4-BE49-F238E27FC236}">
                  <a16:creationId xmlns:a16="http://schemas.microsoft.com/office/drawing/2014/main" id="{686C3243-ED20-394A-97DE-EC468CE17713}"/>
                </a:ext>
              </a:extLst>
            </p:cNvPr>
            <p:cNvSpPr/>
            <p:nvPr/>
          </p:nvSpPr>
          <p:spPr>
            <a:xfrm>
              <a:off x="447294" y="6009081"/>
              <a:ext cx="4734306" cy="215616"/>
            </a:xfrm>
            <a:prstGeom prst="rect">
              <a:avLst/>
            </a:prstGeom>
            <a:solidFill>
              <a:schemeClr val="accent6">
                <a:lumMod val="40000"/>
                <a:lumOff val="60000"/>
                <a:alpha val="31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4" name="TextBox 223">
              <a:extLst>
                <a:ext uri="{FF2B5EF4-FFF2-40B4-BE49-F238E27FC236}">
                  <a16:creationId xmlns:a16="http://schemas.microsoft.com/office/drawing/2014/main" id="{947DB7CB-91A7-274A-8C66-3B0C0704406E}"/>
                </a:ext>
              </a:extLst>
            </p:cNvPr>
            <p:cNvSpPr txBox="1"/>
            <p:nvPr/>
          </p:nvSpPr>
          <p:spPr>
            <a:xfrm>
              <a:off x="5706671" y="6366273"/>
              <a:ext cx="3152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Record bit flips for analysis</a:t>
              </a:r>
            </a:p>
          </p:txBody>
        </p:sp>
        <p:cxnSp>
          <p:nvCxnSpPr>
            <p:cNvPr id="225" name="Straight Connector 224">
              <a:extLst>
                <a:ext uri="{FF2B5EF4-FFF2-40B4-BE49-F238E27FC236}">
                  <a16:creationId xmlns:a16="http://schemas.microsoft.com/office/drawing/2014/main" id="{59CA7F84-9AE7-C94E-8624-F7DB8154381C}"/>
                </a:ext>
              </a:extLst>
            </p:cNvPr>
            <p:cNvCxnSpPr>
              <a:cxnSpLocks/>
            </p:cNvCxnSpPr>
            <p:nvPr/>
          </p:nvCxnSpPr>
          <p:spPr>
            <a:xfrm>
              <a:off x="5724601" y="6409816"/>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a:extLst>
                <a:ext uri="{FF2B5EF4-FFF2-40B4-BE49-F238E27FC236}">
                  <a16:creationId xmlns:a16="http://schemas.microsoft.com/office/drawing/2014/main" id="{AD0C764F-6CA5-044B-9F3A-F1015E9003E0}"/>
                </a:ext>
              </a:extLst>
            </p:cNvPr>
            <p:cNvCxnSpPr>
              <a:cxnSpLocks/>
              <a:stCxn id="224" idx="1"/>
              <a:endCxn id="199" idx="3"/>
            </p:cNvCxnSpPr>
            <p:nvPr/>
          </p:nvCxnSpPr>
          <p:spPr>
            <a:xfrm flipH="1" flipV="1">
              <a:off x="5181600" y="6116889"/>
              <a:ext cx="525071" cy="418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 name="Group 226">
            <a:extLst>
              <a:ext uri="{FF2B5EF4-FFF2-40B4-BE49-F238E27FC236}">
                <a16:creationId xmlns:a16="http://schemas.microsoft.com/office/drawing/2014/main" id="{A07E0961-9121-9746-BE07-1AA352831454}"/>
              </a:ext>
            </a:extLst>
          </p:cNvPr>
          <p:cNvGrpSpPr/>
          <p:nvPr/>
        </p:nvGrpSpPr>
        <p:grpSpPr>
          <a:xfrm>
            <a:off x="5191965" y="3557726"/>
            <a:ext cx="3659231" cy="1235281"/>
            <a:chOff x="5191965" y="3557726"/>
            <a:chExt cx="3659231" cy="1235281"/>
          </a:xfrm>
        </p:grpSpPr>
        <p:sp>
          <p:nvSpPr>
            <p:cNvPr id="228" name="TextBox 227">
              <a:extLst>
                <a:ext uri="{FF2B5EF4-FFF2-40B4-BE49-F238E27FC236}">
                  <a16:creationId xmlns:a16="http://schemas.microsoft.com/office/drawing/2014/main" id="{E9F0B4C5-45E9-884B-8E8D-DB09BA350846}"/>
                </a:ext>
              </a:extLst>
            </p:cNvPr>
            <p:cNvSpPr txBox="1"/>
            <p:nvPr/>
          </p:nvSpPr>
          <p:spPr>
            <a:xfrm>
              <a:off x="5698537" y="3557726"/>
              <a:ext cx="315265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Disable refresh to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prevent interruptions</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the core loop of our test </a:t>
              </a:r>
              <a:r>
                <a:rPr kumimoji="0" lang="en-US" sz="1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from refresh operations</a:t>
              </a:r>
            </a:p>
          </p:txBody>
        </p:sp>
        <p:cxnSp>
          <p:nvCxnSpPr>
            <p:cNvPr id="229" name="Straight Connector 228">
              <a:extLst>
                <a:ext uri="{FF2B5EF4-FFF2-40B4-BE49-F238E27FC236}">
                  <a16:creationId xmlns:a16="http://schemas.microsoft.com/office/drawing/2014/main" id="{B5EAFB39-DDB8-884C-8BB7-E2243B7D9948}"/>
                </a:ext>
              </a:extLst>
            </p:cNvPr>
            <p:cNvCxnSpPr>
              <a:cxnSpLocks/>
            </p:cNvCxnSpPr>
            <p:nvPr/>
          </p:nvCxnSpPr>
          <p:spPr>
            <a:xfrm>
              <a:off x="5737171" y="3606085"/>
              <a:ext cx="0" cy="751095"/>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CC47B7BD-E0D6-6B44-A030-7943B8D49317}"/>
                </a:ext>
              </a:extLst>
            </p:cNvPr>
            <p:cNvCxnSpPr>
              <a:cxnSpLocks/>
            </p:cNvCxnSpPr>
            <p:nvPr/>
          </p:nvCxnSpPr>
          <p:spPr>
            <a:xfrm flipH="1">
              <a:off x="5191965" y="4153398"/>
              <a:ext cx="545206" cy="63960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1" name="Group 230">
            <a:extLst>
              <a:ext uri="{FF2B5EF4-FFF2-40B4-BE49-F238E27FC236}">
                <a16:creationId xmlns:a16="http://schemas.microsoft.com/office/drawing/2014/main" id="{22BA4EA7-A930-4C46-94E4-59B7340FB318}"/>
              </a:ext>
            </a:extLst>
          </p:cNvPr>
          <p:cNvGrpSpPr/>
          <p:nvPr/>
        </p:nvGrpSpPr>
        <p:grpSpPr>
          <a:xfrm>
            <a:off x="5191965" y="4459490"/>
            <a:ext cx="3659231" cy="584775"/>
            <a:chOff x="5191965" y="4459490"/>
            <a:chExt cx="3659231" cy="584775"/>
          </a:xfrm>
        </p:grpSpPr>
        <p:sp>
          <p:nvSpPr>
            <p:cNvPr id="232" name="TextBox 231">
              <a:extLst>
                <a:ext uri="{FF2B5EF4-FFF2-40B4-BE49-F238E27FC236}">
                  <a16:creationId xmlns:a16="http://schemas.microsoft.com/office/drawing/2014/main" id="{3EE7E4E2-FFC7-9A49-BE4E-699410E8A7E1}"/>
                </a:ext>
              </a:extLst>
            </p:cNvPr>
            <p:cNvSpPr txBox="1"/>
            <p:nvPr/>
          </p:nvSpPr>
          <p:spPr>
            <a:xfrm>
              <a:off x="5698537" y="4459490"/>
              <a:ext cx="3152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Induce </a:t>
              </a:r>
              <a:r>
                <a:rPr kumimoji="0" lang="en-US" sz="16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on a </a:t>
              </a:r>
              <a:r>
                <a:rPr kumimoji="0" lang="en-US" sz="16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fully charged row </a:t>
              </a:r>
            </a:p>
          </p:txBody>
        </p:sp>
        <p:cxnSp>
          <p:nvCxnSpPr>
            <p:cNvPr id="233" name="Straight Connector 232">
              <a:extLst>
                <a:ext uri="{FF2B5EF4-FFF2-40B4-BE49-F238E27FC236}">
                  <a16:creationId xmlns:a16="http://schemas.microsoft.com/office/drawing/2014/main" id="{0C9EC77C-F145-CF40-A0B8-3F98AF0C2803}"/>
                </a:ext>
              </a:extLst>
            </p:cNvPr>
            <p:cNvCxnSpPr>
              <a:cxnSpLocks/>
            </p:cNvCxnSpPr>
            <p:nvPr/>
          </p:nvCxnSpPr>
          <p:spPr>
            <a:xfrm>
              <a:off x="5737171" y="4521682"/>
              <a:ext cx="0" cy="49406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C4E6F02A-3CA1-CE4D-98F3-19B067CF5178}"/>
                </a:ext>
              </a:extLst>
            </p:cNvPr>
            <p:cNvCxnSpPr>
              <a:cxnSpLocks/>
              <a:stCxn id="232" idx="1"/>
            </p:cNvCxnSpPr>
            <p:nvPr/>
          </p:nvCxnSpPr>
          <p:spPr>
            <a:xfrm flipH="1">
              <a:off x="5191965" y="4751878"/>
              <a:ext cx="506572" cy="27361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F1263314-D56C-6D4A-90C6-6401B521CBDF}"/>
              </a:ext>
            </a:extLst>
          </p:cNvPr>
          <p:cNvGrpSpPr/>
          <p:nvPr/>
        </p:nvGrpSpPr>
        <p:grpSpPr>
          <a:xfrm>
            <a:off x="5181600" y="5584291"/>
            <a:ext cx="3962399" cy="436183"/>
            <a:chOff x="5181600" y="5584291"/>
            <a:chExt cx="3962399" cy="436183"/>
          </a:xfrm>
        </p:grpSpPr>
        <p:cxnSp>
          <p:nvCxnSpPr>
            <p:cNvPr id="118" name="Straight Connector 117">
              <a:extLst>
                <a:ext uri="{FF2B5EF4-FFF2-40B4-BE49-F238E27FC236}">
                  <a16:creationId xmlns:a16="http://schemas.microsoft.com/office/drawing/2014/main" id="{8339CE87-EF38-1548-9D2C-EFE10D76AE60}"/>
                </a:ext>
              </a:extLst>
            </p:cNvPr>
            <p:cNvCxnSpPr>
              <a:cxnSpLocks/>
            </p:cNvCxnSpPr>
            <p:nvPr/>
          </p:nvCxnSpPr>
          <p:spPr>
            <a:xfrm>
              <a:off x="5724601" y="5734919"/>
              <a:ext cx="0" cy="24784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FD946EF0-702C-914A-8079-31006A4927DD}"/>
                </a:ext>
              </a:extLst>
            </p:cNvPr>
            <p:cNvCxnSpPr>
              <a:cxnSpLocks/>
            </p:cNvCxnSpPr>
            <p:nvPr/>
          </p:nvCxnSpPr>
          <p:spPr>
            <a:xfrm flipH="1" flipV="1">
              <a:off x="5181600" y="5584291"/>
              <a:ext cx="525071" cy="252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B243CA69-27E3-2A49-A045-A4B1A5022520}"/>
                </a:ext>
              </a:extLst>
            </p:cNvPr>
            <p:cNvSpPr txBox="1"/>
            <p:nvPr/>
          </p:nvSpPr>
          <p:spPr>
            <a:xfrm>
              <a:off x="5706671" y="5681920"/>
              <a:ext cx="343732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1 Hammer (HC) = two accesses</a:t>
              </a:r>
            </a:p>
          </p:txBody>
        </p:sp>
      </p:grpSp>
      <p:sp>
        <p:nvSpPr>
          <p:cNvPr id="131" name="Rectangle 130">
            <a:extLst>
              <a:ext uri="{FF2B5EF4-FFF2-40B4-BE49-F238E27FC236}">
                <a16:creationId xmlns:a16="http://schemas.microsoft.com/office/drawing/2014/main" id="{66B8F318-87FD-C242-AB18-5884FBCD38EA}"/>
              </a:ext>
            </a:extLst>
          </p:cNvPr>
          <p:cNvSpPr/>
          <p:nvPr/>
        </p:nvSpPr>
        <p:spPr>
          <a:xfrm>
            <a:off x="447294" y="5352521"/>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97B97F9-CBED-DE48-8DA7-6DD09EA27FF5}"/>
              </a:ext>
            </a:extLst>
          </p:cNvPr>
          <p:cNvSpPr/>
          <p:nvPr/>
        </p:nvSpPr>
        <p:spPr>
          <a:xfrm>
            <a:off x="447294" y="5589547"/>
            <a:ext cx="4734306" cy="205718"/>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E4728ADE-5533-1F4F-935B-BCDF9D3D4750}"/>
              </a:ext>
            </a:extLst>
          </p:cNvPr>
          <p:cNvSpPr/>
          <p:nvPr/>
        </p:nvSpPr>
        <p:spPr>
          <a:xfrm>
            <a:off x="447294" y="5121378"/>
            <a:ext cx="4734306" cy="22883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CE7BF34-021B-8D46-9366-A8BFF512E2E2}"/>
              </a:ext>
            </a:extLst>
          </p:cNvPr>
          <p:cNvSpPr/>
          <p:nvPr/>
        </p:nvSpPr>
        <p:spPr>
          <a:xfrm>
            <a:off x="447294" y="5986596"/>
            <a:ext cx="4734306" cy="237025"/>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1684F3CE-D487-964A-A125-A8D6CED7D0FF}"/>
              </a:ext>
            </a:extLst>
          </p:cNvPr>
          <p:cNvSpPr/>
          <p:nvPr/>
        </p:nvSpPr>
        <p:spPr>
          <a:xfrm>
            <a:off x="447294" y="6223622"/>
            <a:ext cx="4734306" cy="237960"/>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3E8034F2-B166-B74A-83EA-27D6B58450DB}"/>
              </a:ext>
            </a:extLst>
          </p:cNvPr>
          <p:cNvSpPr/>
          <p:nvPr/>
        </p:nvSpPr>
        <p:spPr>
          <a:xfrm>
            <a:off x="447294" y="5786561"/>
            <a:ext cx="4734306" cy="197722"/>
          </a:xfrm>
          <a:prstGeom prst="rect">
            <a:avLst/>
          </a:prstGeom>
          <a:solidFill>
            <a:srgbClr val="FF0000">
              <a:alpha val="31000"/>
            </a:srgb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2" name="Group 201">
            <a:extLst>
              <a:ext uri="{FF2B5EF4-FFF2-40B4-BE49-F238E27FC236}">
                <a16:creationId xmlns:a16="http://schemas.microsoft.com/office/drawing/2014/main" id="{18222425-246F-DE4E-A8AC-71481EE98E7E}"/>
              </a:ext>
            </a:extLst>
          </p:cNvPr>
          <p:cNvGrpSpPr/>
          <p:nvPr/>
        </p:nvGrpSpPr>
        <p:grpSpPr>
          <a:xfrm>
            <a:off x="272721" y="3569590"/>
            <a:ext cx="4735266" cy="2908835"/>
            <a:chOff x="272721" y="3569590"/>
            <a:chExt cx="4735266" cy="2908835"/>
          </a:xfrm>
        </p:grpSpPr>
        <p:pic>
          <p:nvPicPr>
            <p:cNvPr id="203" name="Picture 202">
              <a:extLst>
                <a:ext uri="{FF2B5EF4-FFF2-40B4-BE49-F238E27FC236}">
                  <a16:creationId xmlns:a16="http://schemas.microsoft.com/office/drawing/2014/main" id="{2687DEBE-EC7C-724D-AF76-F710AFC0F802}"/>
                </a:ext>
              </a:extLst>
            </p:cNvPr>
            <p:cNvPicPr>
              <a:picLocks noChangeAspect="1"/>
            </p:cNvPicPr>
            <p:nvPr/>
          </p:nvPicPr>
          <p:blipFill rotWithShape="1">
            <a:blip r:embed="rId3"/>
            <a:srcRect b="69291"/>
            <a:stretch/>
          </p:blipFill>
          <p:spPr>
            <a:xfrm>
              <a:off x="679530" y="3789813"/>
              <a:ext cx="4328457" cy="888822"/>
            </a:xfrm>
            <a:prstGeom prst="rect">
              <a:avLst/>
            </a:prstGeom>
          </p:spPr>
        </p:pic>
        <p:pic>
          <p:nvPicPr>
            <p:cNvPr id="204" name="Picture 203">
              <a:extLst>
                <a:ext uri="{FF2B5EF4-FFF2-40B4-BE49-F238E27FC236}">
                  <a16:creationId xmlns:a16="http://schemas.microsoft.com/office/drawing/2014/main" id="{DB66C2E4-B183-294B-BF3F-33F1D5AD99D8}"/>
                </a:ext>
              </a:extLst>
            </p:cNvPr>
            <p:cNvPicPr>
              <a:picLocks noChangeAspect="1"/>
            </p:cNvPicPr>
            <p:nvPr/>
          </p:nvPicPr>
          <p:blipFill>
            <a:blip r:embed="rId4"/>
            <a:stretch>
              <a:fillRect/>
            </a:stretch>
          </p:blipFill>
          <p:spPr>
            <a:xfrm>
              <a:off x="514176" y="3569590"/>
              <a:ext cx="3690464" cy="214285"/>
            </a:xfrm>
            <a:prstGeom prst="rect">
              <a:avLst/>
            </a:prstGeom>
          </p:spPr>
        </p:pic>
        <p:pic>
          <p:nvPicPr>
            <p:cNvPr id="205" name="Picture 204">
              <a:extLst>
                <a:ext uri="{FF2B5EF4-FFF2-40B4-BE49-F238E27FC236}">
                  <a16:creationId xmlns:a16="http://schemas.microsoft.com/office/drawing/2014/main" id="{763A5620-726F-7F45-B75A-E697553EF717}"/>
                </a:ext>
              </a:extLst>
            </p:cNvPr>
            <p:cNvPicPr>
              <a:picLocks noChangeAspect="1"/>
            </p:cNvPicPr>
            <p:nvPr/>
          </p:nvPicPr>
          <p:blipFill rotWithShape="1">
            <a:blip r:embed="rId3"/>
            <a:srcRect t="38505" b="-689"/>
            <a:stretch/>
          </p:blipFill>
          <p:spPr>
            <a:xfrm>
              <a:off x="272721" y="4678635"/>
              <a:ext cx="4328457" cy="1799790"/>
            </a:xfrm>
            <a:prstGeom prst="rect">
              <a:avLst/>
            </a:prstGeom>
          </p:spPr>
        </p:pic>
      </p:grpSp>
    </p:spTree>
    <p:extLst>
      <p:ext uri="{BB962C8B-B14F-4D97-AF65-F5344CB8AC3E}">
        <p14:creationId xmlns:p14="http://schemas.microsoft.com/office/powerpoint/2010/main" val="28051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6"/>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0"/>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134"/>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6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3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57"/>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42"/>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7"/>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5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6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42"/>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37"/>
                                        </p:tgtEl>
                                        <p:attrNameLst>
                                          <p:attrName>style.visibility</p:attrName>
                                        </p:attrNameLst>
                                      </p:cBhvr>
                                      <p:to>
                                        <p:strVal val="hidden"/>
                                      </p:to>
                                    </p:set>
                                  </p:childTnLst>
                                </p:cTn>
                              </p:par>
                              <p:par>
                                <p:cTn id="63" presetID="1" presetClass="entr" presetSubtype="0" fill="hold" nodeType="withEffect">
                                  <p:stCondLst>
                                    <p:cond delay="0"/>
                                  </p:stCondLst>
                                  <p:childTnLst>
                                    <p:set>
                                      <p:cBhvr>
                                        <p:cTn id="64" dur="1" fill="hold">
                                          <p:stCondLst>
                                            <p:cond delay="0"/>
                                          </p:stCondLst>
                                        </p:cTn>
                                        <p:tgtEl>
                                          <p:spTgt spid="1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7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79"/>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82"/>
                                        </p:tgtEl>
                                        <p:attrNameLst>
                                          <p:attrName>style.visibility</p:attrName>
                                        </p:attrNameLst>
                                      </p:cBhvr>
                                      <p:to>
                                        <p:strVal val="visible"/>
                                      </p:to>
                                    </p:set>
                                  </p:childTnLst>
                                </p:cTn>
                              </p:par>
                              <p:par>
                                <p:cTn id="77" presetID="1" presetClass="exit" presetSubtype="0" fill="hold" nodeType="withEffect">
                                  <p:stCondLst>
                                    <p:cond delay="0"/>
                                  </p:stCondLst>
                                  <p:childTnLst>
                                    <p:set>
                                      <p:cBhvr>
                                        <p:cTn id="78" dur="1" fill="hold">
                                          <p:stCondLst>
                                            <p:cond delay="0"/>
                                          </p:stCondLst>
                                        </p:cTn>
                                        <p:tgtEl>
                                          <p:spTgt spid="16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7"/>
                                        </p:tgtEl>
                                        <p:attrNameLst>
                                          <p:attrName>style.visibility</p:attrName>
                                        </p:attrNameLst>
                                      </p:cBhvr>
                                      <p:to>
                                        <p:strVal val="visible"/>
                                      </p:to>
                                    </p:set>
                                  </p:childTnLst>
                                </p:cTn>
                              </p:par>
                              <p:par>
                                <p:cTn id="87" presetID="1" presetClass="exit" presetSubtype="0" fill="hold" nodeType="withEffect">
                                  <p:stCondLst>
                                    <p:cond delay="0"/>
                                  </p:stCondLst>
                                  <p:childTnLst>
                                    <p:set>
                                      <p:cBhvr>
                                        <p:cTn id="88" dur="1" fill="hold">
                                          <p:stCondLst>
                                            <p:cond delay="0"/>
                                          </p:stCondLst>
                                        </p:cTn>
                                        <p:tgtEl>
                                          <p:spTgt spid="17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p:bldP spid="131" grpId="0" animBg="1"/>
      <p:bldP spid="132" grpId="0" animBg="1"/>
      <p:bldP spid="133" grpId="0" animBg="1"/>
      <p:bldP spid="134" grpId="0" animBg="1"/>
      <p:bldP spid="134" grpId="1" animBg="1"/>
      <p:bldP spid="135" grpId="0" animBg="1"/>
      <p:bldP spid="135" grpId="1" animBg="1"/>
      <p:bldP spid="136" grpId="0" animBg="1"/>
      <p:bldP spid="136" grpId="1"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0178-1C0F-FC4B-BBE6-F1D08B320385}"/>
              </a:ext>
            </a:extLst>
          </p:cNvPr>
          <p:cNvSpPr>
            <a:spLocks noGrp="1"/>
          </p:cNvSpPr>
          <p:nvPr>
            <p:ph type="title"/>
          </p:nvPr>
        </p:nvSpPr>
        <p:spPr/>
        <p:txBody>
          <a:bodyPr/>
          <a:lstStyle/>
          <a:p>
            <a:r>
              <a:rPr lang="en-US" b="1" dirty="0"/>
              <a:t>1. </a:t>
            </a:r>
            <a:r>
              <a:rPr lang="en-US" b="1" dirty="0" err="1"/>
              <a:t>RowHammer</a:t>
            </a:r>
            <a:r>
              <a:rPr lang="en-US" b="1" dirty="0"/>
              <a:t> Vulnerability</a:t>
            </a:r>
          </a:p>
        </p:txBody>
      </p:sp>
      <p:pic>
        <p:nvPicPr>
          <p:cNvPr id="4" name="Picture 3">
            <a:extLst>
              <a:ext uri="{FF2B5EF4-FFF2-40B4-BE49-F238E27FC236}">
                <a16:creationId xmlns:a16="http://schemas.microsoft.com/office/drawing/2014/main" id="{C941A5E6-372A-B848-A23C-872EB6F6D1A2}"/>
              </a:ext>
            </a:extLst>
          </p:cNvPr>
          <p:cNvPicPr>
            <a:picLocks noChangeAspect="1"/>
          </p:cNvPicPr>
          <p:nvPr/>
        </p:nvPicPr>
        <p:blipFill>
          <a:blip r:embed="rId3"/>
          <a:stretch>
            <a:fillRect/>
          </a:stretch>
        </p:blipFill>
        <p:spPr>
          <a:xfrm>
            <a:off x="1889162" y="7353946"/>
            <a:ext cx="5644307" cy="1845254"/>
          </a:xfrm>
          <a:prstGeom prst="rect">
            <a:avLst/>
          </a:prstGeom>
        </p:spPr>
      </p:pic>
      <p:sp>
        <p:nvSpPr>
          <p:cNvPr id="5" name="Rectangle 4">
            <a:extLst>
              <a:ext uri="{FF2B5EF4-FFF2-40B4-BE49-F238E27FC236}">
                <a16:creationId xmlns:a16="http://schemas.microsoft.com/office/drawing/2014/main" id="{232B28C5-64F3-CA48-8D0D-FFB485FA996D}"/>
              </a:ext>
            </a:extLst>
          </p:cNvPr>
          <p:cNvSpPr/>
          <p:nvPr/>
        </p:nvSpPr>
        <p:spPr>
          <a:xfrm>
            <a:off x="0" y="5083430"/>
            <a:ext cx="9144000" cy="769441"/>
          </a:xfrm>
          <a:prstGeom prst="rect">
            <a:avLst/>
          </a:prstGeom>
          <a:solidFill>
            <a:schemeClr val="accent6">
              <a:lumMod val="40000"/>
              <a:lumOff val="60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Newer DRAM chips are more vulnerable to </a:t>
            </a:r>
            <a:r>
              <a:rPr kumimoji="0" lang="en-US" sz="23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endParaRPr kumimoji="0" lang="en-US" sz="23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6" name="Rectangle 5">
            <a:extLst>
              <a:ext uri="{FF2B5EF4-FFF2-40B4-BE49-F238E27FC236}">
                <a16:creationId xmlns:a16="http://schemas.microsoft.com/office/drawing/2014/main" id="{096BDEAF-CA8D-C44F-B20D-5D7797EB5909}"/>
              </a:ext>
            </a:extLst>
          </p:cNvPr>
          <p:cNvSpPr/>
          <p:nvPr/>
        </p:nvSpPr>
        <p:spPr>
          <a:xfrm>
            <a:off x="220920" y="76311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Can we induce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in all of our DRAM chips?</a:t>
            </a:r>
          </a:p>
        </p:txBody>
      </p:sp>
      <p:sp>
        <p:nvSpPr>
          <p:cNvPr id="7" name="Rectangle 6">
            <a:extLst>
              <a:ext uri="{FF2B5EF4-FFF2-40B4-BE49-F238E27FC236}">
                <a16:creationId xmlns:a16="http://schemas.microsoft.com/office/drawing/2014/main" id="{46F97381-C3F1-784A-8083-D7240A959A21}"/>
              </a:ext>
            </a:extLst>
          </p:cNvPr>
          <p:cNvSpPr/>
          <p:nvPr/>
        </p:nvSpPr>
        <p:spPr>
          <a:xfrm>
            <a:off x="170121" y="1761262"/>
            <a:ext cx="8973879" cy="26161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All chips are vulnerable, except many DDR3 chips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total of 1320 out of all 1580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(84%) </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DDR3-old</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only 12%</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(24/204) are vulnerable</a:t>
            </a: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 marR="0" lvl="0" indent="-25146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Within </a:t>
            </a:r>
            <a:r>
              <a:rPr kumimoji="0" lang="en-US" sz="23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DDR3-new</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chips, </a:t>
            </a:r>
            <a:r>
              <a:rPr kumimoji="0" lang="en-US" sz="23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65%</a:t>
            </a:r>
            <a:r>
              <a:rPr kumimoji="0" lang="en-US" sz="23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of chips (148/228) are vulnerable</a:t>
            </a:r>
          </a:p>
        </p:txBody>
      </p:sp>
      <p:sp>
        <p:nvSpPr>
          <p:cNvPr id="3" name="TextBox 2">
            <a:extLst>
              <a:ext uri="{FF2B5EF4-FFF2-40B4-BE49-F238E27FC236}">
                <a16:creationId xmlns:a16="http://schemas.microsoft.com/office/drawing/2014/main" id="{1706C31F-2A96-BD46-9506-52E5B43422B8}"/>
              </a:ext>
            </a:extLst>
          </p:cNvPr>
          <p:cNvSpPr txBox="1"/>
          <p:nvPr/>
        </p:nvSpPr>
        <p:spPr>
          <a:xfrm>
            <a:off x="4069432" y="830279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p:sp>
        <p:nvSpPr>
          <p:cNvPr id="14" name="TextBox 13">
            <a:extLst>
              <a:ext uri="{FF2B5EF4-FFF2-40B4-BE49-F238E27FC236}">
                <a16:creationId xmlns:a16="http://schemas.microsoft.com/office/drawing/2014/main" id="{7A80908C-2883-0144-99F8-59BB2F2E65AC}"/>
              </a:ext>
            </a:extLst>
          </p:cNvPr>
          <p:cNvSpPr txBox="1"/>
          <p:nvPr/>
        </p:nvSpPr>
        <p:spPr>
          <a:xfrm>
            <a:off x="4069431" y="8632518"/>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a:t>
            </a:r>
          </a:p>
        </p:txBody>
      </p:sp>
      <p:sp>
        <p:nvSpPr>
          <p:cNvPr id="15" name="TextBox 14">
            <a:extLst>
              <a:ext uri="{FF2B5EF4-FFF2-40B4-BE49-F238E27FC236}">
                <a16:creationId xmlns:a16="http://schemas.microsoft.com/office/drawing/2014/main" id="{7B7A8282-0FE3-2445-B7E1-BD9ADA17E945}"/>
              </a:ext>
            </a:extLst>
          </p:cNvPr>
          <p:cNvSpPr txBox="1"/>
          <p:nvPr/>
        </p:nvSpPr>
        <p:spPr>
          <a:xfrm>
            <a:off x="5286218" y="8645867"/>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85%</a:t>
            </a:r>
          </a:p>
        </p:txBody>
      </p:sp>
      <p:sp>
        <p:nvSpPr>
          <p:cNvPr id="16" name="TextBox 15">
            <a:extLst>
              <a:ext uri="{FF2B5EF4-FFF2-40B4-BE49-F238E27FC236}">
                <a16:creationId xmlns:a16="http://schemas.microsoft.com/office/drawing/2014/main" id="{32379986-06EA-6543-88FB-4D1F9E0A58A2}"/>
              </a:ext>
            </a:extLst>
          </p:cNvPr>
          <p:cNvSpPr txBox="1"/>
          <p:nvPr/>
        </p:nvSpPr>
        <p:spPr>
          <a:xfrm>
            <a:off x="6322186" y="8632518"/>
            <a:ext cx="1211283"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92%</a:t>
            </a:r>
          </a:p>
        </p:txBody>
      </p:sp>
      <p:sp>
        <p:nvSpPr>
          <p:cNvPr id="17" name="TextBox 16">
            <a:extLst>
              <a:ext uri="{FF2B5EF4-FFF2-40B4-BE49-F238E27FC236}">
                <a16:creationId xmlns:a16="http://schemas.microsoft.com/office/drawing/2014/main" id="{04310BA9-0514-F740-BDE1-315B5AC3C55F}"/>
              </a:ext>
            </a:extLst>
          </p:cNvPr>
          <p:cNvSpPr txBox="1"/>
          <p:nvPr/>
        </p:nvSpPr>
        <p:spPr>
          <a:xfrm>
            <a:off x="5286218"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18" name="TextBox 17">
            <a:extLst>
              <a:ext uri="{FF2B5EF4-FFF2-40B4-BE49-F238E27FC236}">
                <a16:creationId xmlns:a16="http://schemas.microsoft.com/office/drawing/2014/main" id="{39B7386C-941C-A640-921A-6B9985EE82FB}"/>
              </a:ext>
            </a:extLst>
          </p:cNvPr>
          <p:cNvSpPr txBox="1"/>
          <p:nvPr/>
        </p:nvSpPr>
        <p:spPr>
          <a:xfrm>
            <a:off x="6495526" y="8301292"/>
            <a:ext cx="864601" cy="40011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8" name="Rectangle 7">
            <a:extLst>
              <a:ext uri="{FF2B5EF4-FFF2-40B4-BE49-F238E27FC236}">
                <a16:creationId xmlns:a16="http://schemas.microsoft.com/office/drawing/2014/main" id="{CA29C017-E0F2-AD4D-AF7E-5A0A632EE6D4}"/>
              </a:ext>
            </a:extLst>
          </p:cNvPr>
          <p:cNvSpPr/>
          <p:nvPr/>
        </p:nvSpPr>
        <p:spPr>
          <a:xfrm>
            <a:off x="5016787"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0C9B7CD-8F2F-D041-9132-8ED65E9FD741}"/>
              </a:ext>
            </a:extLst>
          </p:cNvPr>
          <p:cNvSpPr/>
          <p:nvPr/>
        </p:nvSpPr>
        <p:spPr>
          <a:xfrm>
            <a:off x="3809267" y="8674835"/>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E1D762B2-AED1-5441-8E90-8984AE3CFDD3}"/>
              </a:ext>
            </a:extLst>
          </p:cNvPr>
          <p:cNvSpPr/>
          <p:nvPr/>
        </p:nvSpPr>
        <p:spPr>
          <a:xfrm>
            <a:off x="6226624" y="8362011"/>
            <a:ext cx="1211283" cy="310291"/>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BA42B81-1C9F-8746-A3B5-2831426F242B}"/>
              </a:ext>
            </a:extLst>
          </p:cNvPr>
          <p:cNvSpPr/>
          <p:nvPr/>
        </p:nvSpPr>
        <p:spPr>
          <a:xfrm>
            <a:off x="5016787" y="8672302"/>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C4DBE4B-031F-4146-8CD1-550A3C36FA6B}"/>
              </a:ext>
            </a:extLst>
          </p:cNvPr>
          <p:cNvSpPr/>
          <p:nvPr/>
        </p:nvSpPr>
        <p:spPr>
          <a:xfrm>
            <a:off x="6225001" y="8669769"/>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D8F7869-0787-154F-B9B7-070921B75DAB}"/>
              </a:ext>
            </a:extLst>
          </p:cNvPr>
          <p:cNvSpPr/>
          <p:nvPr/>
        </p:nvSpPr>
        <p:spPr>
          <a:xfrm>
            <a:off x="3811876" y="8363241"/>
            <a:ext cx="1211283" cy="310291"/>
          </a:xfrm>
          <a:prstGeom prst="rect">
            <a:avLst/>
          </a:prstGeom>
          <a:solidFill>
            <a:srgbClr val="C0000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317EC70E-9E9F-6141-B109-9536BD441559}"/>
              </a:ext>
            </a:extLst>
          </p:cNvPr>
          <p:cNvPicPr>
            <a:picLocks noChangeAspect="1"/>
          </p:cNvPicPr>
          <p:nvPr/>
        </p:nvPicPr>
        <p:blipFill>
          <a:blip r:embed="rId3"/>
          <a:stretch>
            <a:fillRect/>
          </a:stretch>
        </p:blipFill>
        <p:spPr>
          <a:xfrm>
            <a:off x="9509164" y="7353946"/>
            <a:ext cx="5644307" cy="1845254"/>
          </a:xfrm>
          <a:prstGeom prst="rect">
            <a:avLst/>
          </a:prstGeom>
        </p:spPr>
      </p:pic>
    </p:spTree>
    <p:extLst>
      <p:ext uri="{BB962C8B-B14F-4D97-AF65-F5344CB8AC3E}">
        <p14:creationId xmlns:p14="http://schemas.microsoft.com/office/powerpoint/2010/main" val="145284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2. Data Pattern Dependence</a:t>
            </a:r>
          </a:p>
        </p:txBody>
      </p:sp>
      <p:sp>
        <p:nvSpPr>
          <p:cNvPr id="6" name="Rectangle 5">
            <a:extLst>
              <a:ext uri="{FF2B5EF4-FFF2-40B4-BE49-F238E27FC236}">
                <a16:creationId xmlns:a16="http://schemas.microsoft.com/office/drawing/2014/main" id="{3DDC69C9-C4EF-0442-B810-8426034FCA38}"/>
              </a:ext>
            </a:extLst>
          </p:cNvPr>
          <p:cNvSpPr/>
          <p:nvPr/>
        </p:nvSpPr>
        <p:spPr>
          <a:xfrm>
            <a:off x="183863" y="770004"/>
            <a:ext cx="8973879"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Are some data patterns more effective in inducing </a:t>
            </a:r>
            <a:r>
              <a:rPr kumimoji="0" lang="en-US" sz="22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2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a:t>
            </a:r>
          </a:p>
        </p:txBody>
      </p:sp>
      <p:sp>
        <p:nvSpPr>
          <p:cNvPr id="7" name="TextBox 6">
            <a:extLst>
              <a:ext uri="{FF2B5EF4-FFF2-40B4-BE49-F238E27FC236}">
                <a16:creationId xmlns:a16="http://schemas.microsoft.com/office/drawing/2014/main" id="{1DCA5E4B-BBF9-CD44-99E9-C4437E60765F}"/>
              </a:ext>
            </a:extLst>
          </p:cNvPr>
          <p:cNvSpPr txBox="1"/>
          <p:nvPr/>
        </p:nvSpPr>
        <p:spPr>
          <a:xfrm>
            <a:off x="0" y="1563681"/>
            <a:ext cx="8760941"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test </a:t>
            </a:r>
            <a:r>
              <a:rPr kumimoji="0" lang="en-US" sz="2400" b="1"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several data patterns</a:t>
            </a:r>
            <a:r>
              <a:rPr kumimoji="0" lang="en-US" sz="2400" b="0" i="0" u="none" strike="noStrike" kern="1200" cap="none" spc="0" normalizeH="0" baseline="0" noProof="0" dirty="0">
                <a:ln>
                  <a:noFill/>
                </a:ln>
                <a:solidFill>
                  <a:srgbClr val="ED7D31">
                    <a:lumMod val="75000"/>
                  </a:srgbClr>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typically examined in prior work to identify the worst-case data pattern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worst-case data pattern is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consistent across chips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 the same manufacturer and DRAM type-node configuration</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We use the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data pattern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per DRAM chip to characterize each chip at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worst-case conditions</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rPr>
              <a:t>and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Cambria" charset="0"/>
                <a:cs typeface="Cambria" charset="0"/>
              </a:rPr>
              <a:t>minimize the extensive testing time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Rectangle 7">
            <a:extLst>
              <a:ext uri="{FF2B5EF4-FFF2-40B4-BE49-F238E27FC236}">
                <a16:creationId xmlns:a16="http://schemas.microsoft.com/office/drawing/2014/main" id="{F9BBFBA9-A018-3744-AB59-E197AE849163}"/>
              </a:ext>
            </a:extLst>
          </p:cNvPr>
          <p:cNvSpPr/>
          <p:nvPr/>
        </p:nvSpPr>
        <p:spPr>
          <a:xfrm>
            <a:off x="2288355" y="6087996"/>
            <a:ext cx="4764894" cy="461665"/>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[More detail and figures in paper]</a:t>
            </a:r>
            <a:endParaRPr kumimoji="0" lang="en-US" sz="20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94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E43A-134B-C348-B525-144286F21820}"/>
              </a:ext>
            </a:extLst>
          </p:cNvPr>
          <p:cNvSpPr>
            <a:spLocks noGrp="1"/>
          </p:cNvSpPr>
          <p:nvPr>
            <p:ph type="title"/>
          </p:nvPr>
        </p:nvSpPr>
        <p:spPr/>
        <p:txBody>
          <a:bodyPr/>
          <a:lstStyle/>
          <a:p>
            <a:r>
              <a:rPr lang="en-US" b="1" dirty="0"/>
              <a:t>3. Hammer Count (HC) Effects</a:t>
            </a:r>
          </a:p>
        </p:txBody>
      </p:sp>
      <p:pic>
        <p:nvPicPr>
          <p:cNvPr id="4" name="Picture 3">
            <a:extLst>
              <a:ext uri="{FF2B5EF4-FFF2-40B4-BE49-F238E27FC236}">
                <a16:creationId xmlns:a16="http://schemas.microsoft.com/office/drawing/2014/main" id="{71ADAEFF-6FB2-6A4E-9C6F-344EC4D4DFCE}"/>
              </a:ext>
            </a:extLst>
          </p:cNvPr>
          <p:cNvPicPr>
            <a:picLocks noChangeAspect="1"/>
          </p:cNvPicPr>
          <p:nvPr/>
        </p:nvPicPr>
        <p:blipFill>
          <a:blip r:embed="rId3"/>
          <a:stretch>
            <a:fillRect/>
          </a:stretch>
        </p:blipFill>
        <p:spPr>
          <a:xfrm>
            <a:off x="1454150" y="1231900"/>
            <a:ext cx="6235700" cy="4394200"/>
          </a:xfrm>
          <a:prstGeom prst="rect">
            <a:avLst/>
          </a:prstGeom>
        </p:spPr>
      </p:pic>
      <p:sp>
        <p:nvSpPr>
          <p:cNvPr id="5" name="Rectangle 4">
            <a:extLst>
              <a:ext uri="{FF2B5EF4-FFF2-40B4-BE49-F238E27FC236}">
                <a16:creationId xmlns:a16="http://schemas.microsoft.com/office/drawing/2014/main" id="{961989BE-1194-E447-8F5A-94CDDD1DD649}"/>
              </a:ext>
            </a:extLst>
          </p:cNvPr>
          <p:cNvSpPr/>
          <p:nvPr/>
        </p:nvSpPr>
        <p:spPr>
          <a:xfrm>
            <a:off x="170121" y="691996"/>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does the Hammer Count affect the number of bit flips induced?</a:t>
            </a:r>
          </a:p>
        </p:txBody>
      </p:sp>
      <p:sp>
        <p:nvSpPr>
          <p:cNvPr id="3" name="Rectangle 2">
            <a:extLst>
              <a:ext uri="{FF2B5EF4-FFF2-40B4-BE49-F238E27FC236}">
                <a16:creationId xmlns:a16="http://schemas.microsoft.com/office/drawing/2014/main" id="{17950FAB-7F7B-F942-BD40-D22C8F49160B}"/>
              </a:ext>
            </a:extLst>
          </p:cNvPr>
          <p:cNvSpPr/>
          <p:nvPr/>
        </p:nvSpPr>
        <p:spPr>
          <a:xfrm>
            <a:off x="3805382" y="1231900"/>
            <a:ext cx="2521527" cy="3382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369D0E0-EE04-3A43-A3C3-AC6D1645EF77}"/>
              </a:ext>
            </a:extLst>
          </p:cNvPr>
          <p:cNvSpPr txBox="1"/>
          <p:nvPr/>
        </p:nvSpPr>
        <p:spPr>
          <a:xfrm>
            <a:off x="4039563" y="1231900"/>
            <a:ext cx="246734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Mfr. A  DDR4-new</a:t>
            </a:r>
          </a:p>
        </p:txBody>
      </p:sp>
      <p:sp>
        <p:nvSpPr>
          <p:cNvPr id="7" name="TextBox 6">
            <a:extLst>
              <a:ext uri="{FF2B5EF4-FFF2-40B4-BE49-F238E27FC236}">
                <a16:creationId xmlns:a16="http://schemas.microsoft.com/office/drawing/2014/main" id="{5A0311E7-88F6-7046-97C0-2F83DC363BF5}"/>
              </a:ext>
            </a:extLst>
          </p:cNvPr>
          <p:cNvSpPr txBox="1"/>
          <p:nvPr/>
        </p:nvSpPr>
        <p:spPr>
          <a:xfrm>
            <a:off x="1948295" y="5885819"/>
            <a:ext cx="62357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Hammer Count = 2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one to each adjacent row of victim</a:t>
            </a:r>
          </a:p>
        </p:txBody>
      </p:sp>
    </p:spTree>
    <p:extLst>
      <p:ext uri="{BB962C8B-B14F-4D97-AF65-F5344CB8AC3E}">
        <p14:creationId xmlns:p14="http://schemas.microsoft.com/office/powerpoint/2010/main" val="102589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2" name="Picture 1">
            <a:extLst>
              <a:ext uri="{FF2B5EF4-FFF2-40B4-BE49-F238E27FC236}">
                <a16:creationId xmlns:a16="http://schemas.microsoft.com/office/drawing/2014/main" id="{42ABAE48-599C-A549-AC15-3F228553D92F}"/>
              </a:ext>
            </a:extLst>
          </p:cNvPr>
          <p:cNvPicPr>
            <a:picLocks noChangeAspect="1"/>
          </p:cNvPicPr>
          <p:nvPr/>
        </p:nvPicPr>
        <p:blipFill>
          <a:blip r:embed="rId3"/>
          <a:stretch>
            <a:fillRect/>
          </a:stretch>
        </p:blipFill>
        <p:spPr>
          <a:xfrm>
            <a:off x="1043935" y="1409700"/>
            <a:ext cx="6794500" cy="4038600"/>
          </a:xfrm>
          <a:prstGeom prst="rect">
            <a:avLst/>
          </a:prstGeom>
        </p:spPr>
      </p:pic>
      <p:sp>
        <p:nvSpPr>
          <p:cNvPr id="5" name="Rectangle 4">
            <a:extLst>
              <a:ext uri="{FF2B5EF4-FFF2-40B4-BE49-F238E27FC236}">
                <a16:creationId xmlns:a16="http://schemas.microsoft.com/office/drawing/2014/main" id="{2443FFCD-D120-EC4E-A45D-24FBD1790064}"/>
              </a:ext>
            </a:extLst>
          </p:cNvPr>
          <p:cNvSpPr/>
          <p:nvPr/>
        </p:nvSpPr>
        <p:spPr>
          <a:xfrm>
            <a:off x="-2198" y="5490001"/>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number of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flips that occur in a given row decreases as the distance from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victim row (row 0)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increases. </a:t>
            </a:r>
          </a:p>
        </p:txBody>
      </p:sp>
      <p:sp>
        <p:nvSpPr>
          <p:cNvPr id="6" name="Rectangle 5">
            <a:extLst>
              <a:ext uri="{FF2B5EF4-FFF2-40B4-BE49-F238E27FC236}">
                <a16:creationId xmlns:a16="http://schemas.microsoft.com/office/drawing/2014/main" id="{25188903-EF25-584A-95F6-E5750476CEAD}"/>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Where do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occur relative to aggressor rows?</a:t>
            </a:r>
          </a:p>
        </p:txBody>
      </p:sp>
      <p:cxnSp>
        <p:nvCxnSpPr>
          <p:cNvPr id="7" name="Straight Arrow Connector 6">
            <a:extLst>
              <a:ext uri="{FF2B5EF4-FFF2-40B4-BE49-F238E27FC236}">
                <a16:creationId xmlns:a16="http://schemas.microsoft.com/office/drawing/2014/main" id="{310AE7C4-E9C8-FB40-B6A1-3EC49E6BE052}"/>
              </a:ext>
            </a:extLst>
          </p:cNvPr>
          <p:cNvCxnSpPr/>
          <p:nvPr/>
        </p:nvCxnSpPr>
        <p:spPr>
          <a:xfrm>
            <a:off x="5061527" y="2551595"/>
            <a:ext cx="1099127" cy="120072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789779D-8441-8D46-B26D-E451B1F8756E}"/>
              </a:ext>
            </a:extLst>
          </p:cNvPr>
          <p:cNvCxnSpPr>
            <a:cxnSpLocks/>
          </p:cNvCxnSpPr>
          <p:nvPr/>
        </p:nvCxnSpPr>
        <p:spPr>
          <a:xfrm flipH="1">
            <a:off x="3805881" y="2551594"/>
            <a:ext cx="1103246" cy="1200728"/>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B84B2B-3F1D-DD4D-99AF-B3F16C77BBA6}"/>
              </a:ext>
            </a:extLst>
          </p:cNvPr>
          <p:cNvSpPr txBox="1"/>
          <p:nvPr/>
        </p:nvSpPr>
        <p:spPr>
          <a:xfrm rot="16200000">
            <a:off x="3687990" y="3626407"/>
            <a:ext cx="17636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1" name="TextBox 10">
            <a:extLst>
              <a:ext uri="{FF2B5EF4-FFF2-40B4-BE49-F238E27FC236}">
                <a16:creationId xmlns:a16="http://schemas.microsoft.com/office/drawing/2014/main" id="{D2C54A29-2975-4443-8C6D-E456E80AD962}"/>
              </a:ext>
            </a:extLst>
          </p:cNvPr>
          <p:cNvSpPr txBox="1"/>
          <p:nvPr/>
        </p:nvSpPr>
        <p:spPr>
          <a:xfrm rot="16200000">
            <a:off x="4485432" y="3626407"/>
            <a:ext cx="17642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Aggressor Row</a:t>
            </a:r>
          </a:p>
        </p:txBody>
      </p:sp>
      <p:sp>
        <p:nvSpPr>
          <p:cNvPr id="14" name="TextBox 13">
            <a:extLst>
              <a:ext uri="{FF2B5EF4-FFF2-40B4-BE49-F238E27FC236}">
                <a16:creationId xmlns:a16="http://schemas.microsoft.com/office/drawing/2014/main" id="{C5C06303-CEB3-7849-90EB-4BFE0152C302}"/>
              </a:ext>
            </a:extLst>
          </p:cNvPr>
          <p:cNvSpPr txBox="1"/>
          <p:nvPr/>
        </p:nvSpPr>
        <p:spPr>
          <a:xfrm>
            <a:off x="3894113" y="1261795"/>
            <a:ext cx="25467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Mfr. A  DDR4-old</a:t>
            </a:r>
          </a:p>
        </p:txBody>
      </p:sp>
    </p:spTree>
    <p:extLst>
      <p:ext uri="{BB962C8B-B14F-4D97-AF65-F5344CB8AC3E}">
        <p14:creationId xmlns:p14="http://schemas.microsoft.com/office/powerpoint/2010/main" val="380684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4"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92847C-70BB-D84B-91B2-5EF6317FDC62}"/>
              </a:ext>
            </a:extLst>
          </p:cNvPr>
          <p:cNvPicPr>
            <a:picLocks noChangeAspect="1"/>
          </p:cNvPicPr>
          <p:nvPr/>
        </p:nvPicPr>
        <p:blipFill rotWithShape="1">
          <a:blip r:embed="rId3"/>
          <a:srcRect l="69068" t="22041" b="43412"/>
          <a:stretch/>
        </p:blipFill>
        <p:spPr>
          <a:xfrm>
            <a:off x="3435185" y="1403185"/>
            <a:ext cx="3154627" cy="2562483"/>
          </a:xfrm>
          <a:prstGeom prst="rect">
            <a:avLst/>
          </a:prstGeom>
        </p:spPr>
      </p:pic>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13" name="Picture 12">
            <a:extLst>
              <a:ext uri="{FF2B5EF4-FFF2-40B4-BE49-F238E27FC236}">
                <a16:creationId xmlns:a16="http://schemas.microsoft.com/office/drawing/2014/main" id="{533FCE76-02F8-A845-A345-4A79CEBA3526}"/>
              </a:ext>
            </a:extLst>
          </p:cNvPr>
          <p:cNvPicPr>
            <a:picLocks noChangeAspect="1"/>
          </p:cNvPicPr>
          <p:nvPr/>
        </p:nvPicPr>
        <p:blipFill rotWithShape="1">
          <a:blip r:embed="rId3"/>
          <a:srcRect l="69068" t="73286" b="5463"/>
          <a:stretch/>
        </p:blipFill>
        <p:spPr>
          <a:xfrm>
            <a:off x="3435185" y="3916900"/>
            <a:ext cx="3158279" cy="1578079"/>
          </a:xfrm>
          <a:prstGeom prst="rect">
            <a:avLst/>
          </a:prstGeom>
        </p:spPr>
      </p:pic>
      <p:pic>
        <p:nvPicPr>
          <p:cNvPr id="14" name="Picture 13">
            <a:extLst>
              <a:ext uri="{FF2B5EF4-FFF2-40B4-BE49-F238E27FC236}">
                <a16:creationId xmlns:a16="http://schemas.microsoft.com/office/drawing/2014/main" id="{4EA7864A-FE70-B348-AE38-CAFD8EA75CF1}"/>
              </a:ext>
            </a:extLst>
          </p:cNvPr>
          <p:cNvPicPr>
            <a:picLocks noChangeAspect="1"/>
          </p:cNvPicPr>
          <p:nvPr/>
        </p:nvPicPr>
        <p:blipFill rotWithShape="1">
          <a:blip r:embed="rId3"/>
          <a:srcRect l="7966" t="39737" r="87996" b="5464"/>
          <a:stretch/>
        </p:blipFill>
        <p:spPr>
          <a:xfrm>
            <a:off x="3019221" y="1403185"/>
            <a:ext cx="412312" cy="4069357"/>
          </a:xfrm>
          <a:prstGeom prst="rect">
            <a:avLst/>
          </a:prstGeom>
        </p:spPr>
      </p:pic>
      <p:pic>
        <p:nvPicPr>
          <p:cNvPr id="15" name="Picture 14">
            <a:extLst>
              <a:ext uri="{FF2B5EF4-FFF2-40B4-BE49-F238E27FC236}">
                <a16:creationId xmlns:a16="http://schemas.microsoft.com/office/drawing/2014/main" id="{91D5F734-7051-6747-8EE6-7EE9E47B3ECF}"/>
              </a:ext>
            </a:extLst>
          </p:cNvPr>
          <p:cNvPicPr>
            <a:picLocks noChangeAspect="1"/>
          </p:cNvPicPr>
          <p:nvPr/>
        </p:nvPicPr>
        <p:blipFill rotWithShape="1">
          <a:blip r:embed="rId3"/>
          <a:srcRect l="352" t="14712" r="92483" b="20363"/>
          <a:stretch/>
        </p:blipFill>
        <p:spPr>
          <a:xfrm>
            <a:off x="2434439" y="1217580"/>
            <a:ext cx="617419" cy="4069357"/>
          </a:xfrm>
          <a:prstGeom prst="rect">
            <a:avLst/>
          </a:prstGeom>
        </p:spPr>
      </p:pic>
      <p:sp>
        <p:nvSpPr>
          <p:cNvPr id="16" name="Rectangle 15">
            <a:extLst>
              <a:ext uri="{FF2B5EF4-FFF2-40B4-BE49-F238E27FC236}">
                <a16:creationId xmlns:a16="http://schemas.microsoft.com/office/drawing/2014/main" id="{70BF7EE2-96D7-3549-B6ED-C3FA2D7ACD01}"/>
              </a:ext>
            </a:extLst>
          </p:cNvPr>
          <p:cNvSpPr/>
          <p:nvPr/>
        </p:nvSpPr>
        <p:spPr>
          <a:xfrm>
            <a:off x="-2198" y="5530148"/>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Chips of newer DRAM technology nodes can exhibit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bit flips 1) in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rows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2)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farther away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the victim row. </a:t>
            </a:r>
          </a:p>
        </p:txBody>
      </p:sp>
      <p:sp>
        <p:nvSpPr>
          <p:cNvPr id="17" name="Rectangle 16">
            <a:extLst>
              <a:ext uri="{FF2B5EF4-FFF2-40B4-BE49-F238E27FC236}">
                <a16:creationId xmlns:a16="http://schemas.microsoft.com/office/drawing/2014/main" id="{FAE9F4A7-7889-7544-8B69-CA15C211D071}"/>
              </a:ext>
            </a:extLst>
          </p:cNvPr>
          <p:cNvSpPr/>
          <p:nvPr/>
        </p:nvSpPr>
        <p:spPr>
          <a:xfrm>
            <a:off x="244012" y="7222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10</a:t>
            </a:r>
            <a:r>
              <a:rPr kumimoji="0" lang="en-US" sz="24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cxnSp>
        <p:nvCxnSpPr>
          <p:cNvPr id="18" name="Straight Arrow Connector 17">
            <a:extLst>
              <a:ext uri="{FF2B5EF4-FFF2-40B4-BE49-F238E27FC236}">
                <a16:creationId xmlns:a16="http://schemas.microsoft.com/office/drawing/2014/main" id="{3EEA4E2D-10E2-DD4B-AFC9-DEDEFE0D2F37}"/>
              </a:ext>
            </a:extLst>
          </p:cNvPr>
          <p:cNvCxnSpPr>
            <a:cxnSpLocks/>
          </p:cNvCxnSpPr>
          <p:nvPr/>
        </p:nvCxnSpPr>
        <p:spPr>
          <a:xfrm>
            <a:off x="4460132" y="3307404"/>
            <a:ext cx="802657"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77E968-0CF0-E84F-BF85-B96738CF4DA5}"/>
              </a:ext>
            </a:extLst>
          </p:cNvPr>
          <p:cNvCxnSpPr>
            <a:cxnSpLocks/>
          </p:cNvCxnSpPr>
          <p:nvPr/>
        </p:nvCxnSpPr>
        <p:spPr>
          <a:xfrm>
            <a:off x="3674692" y="4604941"/>
            <a:ext cx="1991170" cy="0"/>
          </a:xfrm>
          <a:prstGeom prst="straightConnector1">
            <a:avLst/>
          </a:prstGeom>
          <a:ln w="476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58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b="1" dirty="0"/>
              <a:t>4. Spatial Effects: Row Distance</a:t>
            </a:r>
          </a:p>
        </p:txBody>
      </p:sp>
      <p:pic>
        <p:nvPicPr>
          <p:cNvPr id="3" name="Picture 2">
            <a:extLst>
              <a:ext uri="{FF2B5EF4-FFF2-40B4-BE49-F238E27FC236}">
                <a16:creationId xmlns:a16="http://schemas.microsoft.com/office/drawing/2014/main" id="{ABFFFE60-916C-6544-A978-CD901B020C50}"/>
              </a:ext>
            </a:extLst>
          </p:cNvPr>
          <p:cNvPicPr>
            <a:picLocks noChangeAspect="1"/>
          </p:cNvPicPr>
          <p:nvPr/>
        </p:nvPicPr>
        <p:blipFill>
          <a:blip r:embed="rId3"/>
          <a:stretch>
            <a:fillRect/>
          </a:stretch>
        </p:blipFill>
        <p:spPr>
          <a:xfrm>
            <a:off x="1532729" y="1443353"/>
            <a:ext cx="6074144" cy="4417559"/>
          </a:xfrm>
          <a:prstGeom prst="rect">
            <a:avLst/>
          </a:prstGeom>
        </p:spPr>
      </p:pic>
      <p:sp>
        <p:nvSpPr>
          <p:cNvPr id="7" name="Rectangle 6">
            <a:extLst>
              <a:ext uri="{FF2B5EF4-FFF2-40B4-BE49-F238E27FC236}">
                <a16:creationId xmlns:a16="http://schemas.microsoft.com/office/drawing/2014/main" id="{CEA17573-B6E5-AE4F-8A47-A17D92E044C7}"/>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E2F723B-6BCF-6742-A453-65EB8428D164}"/>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Tree>
    <p:extLst>
      <p:ext uri="{BB962C8B-B14F-4D97-AF65-F5344CB8AC3E}">
        <p14:creationId xmlns:p14="http://schemas.microsoft.com/office/powerpoint/2010/main" val="127678297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6F50853D-1610-504D-9F95-8F6BB38E2077}"/>
              </a:ext>
            </a:extLst>
          </p:cNvPr>
          <p:cNvPicPr>
            <a:picLocks noChangeAspect="1"/>
          </p:cNvPicPr>
          <p:nvPr/>
        </p:nvPicPr>
        <p:blipFill>
          <a:blip r:embed="rId3"/>
          <a:stretch>
            <a:fillRect/>
          </a:stretch>
        </p:blipFill>
        <p:spPr>
          <a:xfrm>
            <a:off x="587273" y="1816956"/>
            <a:ext cx="4055398" cy="3087068"/>
          </a:xfrm>
          <a:prstGeom prst="rect">
            <a:avLst/>
          </a:prstGeom>
        </p:spPr>
      </p:pic>
      <p:sp>
        <p:nvSpPr>
          <p:cNvPr id="7" name="Rectangle 6">
            <a:extLst>
              <a:ext uri="{FF2B5EF4-FFF2-40B4-BE49-F238E27FC236}">
                <a16:creationId xmlns:a16="http://schemas.microsoft.com/office/drawing/2014/main" id="{6CCDD37B-2A1E-FD4C-82FE-D82E63D430B4}"/>
              </a:ext>
            </a:extLst>
          </p:cNvPr>
          <p:cNvSpPr/>
          <p:nvPr/>
        </p:nvSpPr>
        <p:spPr>
          <a:xfrm>
            <a:off x="170121" y="742796"/>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Q. How are </a:t>
            </a:r>
            <a:r>
              <a:rPr kumimoji="0" lang="en-US" sz="24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flips spatially distributed across a chip?</a:t>
            </a:r>
          </a:p>
        </p:txBody>
      </p:sp>
      <p:grpSp>
        <p:nvGrpSpPr>
          <p:cNvPr id="2" name="Group 1">
            <a:extLst>
              <a:ext uri="{FF2B5EF4-FFF2-40B4-BE49-F238E27FC236}">
                <a16:creationId xmlns:a16="http://schemas.microsoft.com/office/drawing/2014/main" id="{462DF5FE-02F7-1D42-A479-077F0C0F3D49}"/>
              </a:ext>
            </a:extLst>
          </p:cNvPr>
          <p:cNvGrpSpPr/>
          <p:nvPr/>
        </p:nvGrpSpPr>
        <p:grpSpPr>
          <a:xfrm>
            <a:off x="4669252" y="1841340"/>
            <a:ext cx="3825875" cy="3087068"/>
            <a:chOff x="4669252" y="1521508"/>
            <a:chExt cx="3825875" cy="3099260"/>
          </a:xfrm>
        </p:grpSpPr>
        <p:pic>
          <p:nvPicPr>
            <p:cNvPr id="8" name="Picture 7">
              <a:extLst>
                <a:ext uri="{FF2B5EF4-FFF2-40B4-BE49-F238E27FC236}">
                  <a16:creationId xmlns:a16="http://schemas.microsoft.com/office/drawing/2014/main" id="{BC67399A-B092-AA4D-A3CB-5CC9536C81FA}"/>
                </a:ext>
              </a:extLst>
            </p:cNvPr>
            <p:cNvPicPr>
              <a:picLocks noChangeAspect="1"/>
            </p:cNvPicPr>
            <p:nvPr/>
          </p:nvPicPr>
          <p:blipFill rotWithShape="1">
            <a:blip r:embed="rId3"/>
            <a:srcRect l="9766" r="79156"/>
            <a:stretch/>
          </p:blipFill>
          <p:spPr>
            <a:xfrm>
              <a:off x="4740207" y="1521508"/>
              <a:ext cx="449224" cy="3087068"/>
            </a:xfrm>
            <a:prstGeom prst="rect">
              <a:avLst/>
            </a:prstGeom>
          </p:spPr>
        </p:pic>
        <p:pic>
          <p:nvPicPr>
            <p:cNvPr id="9" name="Picture 8">
              <a:extLst>
                <a:ext uri="{FF2B5EF4-FFF2-40B4-BE49-F238E27FC236}">
                  <a16:creationId xmlns:a16="http://schemas.microsoft.com/office/drawing/2014/main" id="{A7860CE5-E5CF-4C49-9E7E-ADA27CE1CF8F}"/>
                </a:ext>
              </a:extLst>
            </p:cNvPr>
            <p:cNvPicPr>
              <a:picLocks noChangeAspect="1"/>
            </p:cNvPicPr>
            <p:nvPr/>
          </p:nvPicPr>
          <p:blipFill rotWithShape="1">
            <a:blip r:embed="rId3"/>
            <a:srcRect l="9769" t="78982" r="-2251"/>
            <a:stretch/>
          </p:blipFill>
          <p:spPr>
            <a:xfrm>
              <a:off x="4669252" y="3971925"/>
              <a:ext cx="3825875" cy="648843"/>
            </a:xfrm>
            <a:prstGeom prst="rect">
              <a:avLst/>
            </a:prstGeom>
          </p:spPr>
        </p:pic>
        <p:pic>
          <p:nvPicPr>
            <p:cNvPr id="5" name="Picture 4">
              <a:extLst>
                <a:ext uri="{FF2B5EF4-FFF2-40B4-BE49-F238E27FC236}">
                  <a16:creationId xmlns:a16="http://schemas.microsoft.com/office/drawing/2014/main" id="{BA253E53-56E4-5E42-952B-8CC79705E87E}"/>
                </a:ext>
              </a:extLst>
            </p:cNvPr>
            <p:cNvPicPr>
              <a:picLocks/>
            </p:cNvPicPr>
            <p:nvPr/>
          </p:nvPicPr>
          <p:blipFill rotWithShape="1">
            <a:blip r:embed="rId4"/>
            <a:srcRect l="11623" t="74501" r="59594" b="8690"/>
            <a:stretch/>
          </p:blipFill>
          <p:spPr>
            <a:xfrm>
              <a:off x="5142544" y="1873534"/>
              <a:ext cx="3322958" cy="2064101"/>
            </a:xfrm>
            <a:prstGeom prst="rect">
              <a:avLst/>
            </a:prstGeom>
          </p:spPr>
        </p:pic>
      </p:grpSp>
      <p:sp>
        <p:nvSpPr>
          <p:cNvPr id="10" name="Rectangle 9">
            <a:extLst>
              <a:ext uri="{FF2B5EF4-FFF2-40B4-BE49-F238E27FC236}">
                <a16:creationId xmlns:a16="http://schemas.microsoft.com/office/drawing/2014/main" id="{AD8E42B7-492C-1040-9FC0-4C157B23A103}"/>
              </a:ext>
            </a:extLst>
          </p:cNvPr>
          <p:cNvSpPr/>
          <p:nvPr/>
        </p:nvSpPr>
        <p:spPr>
          <a:xfrm>
            <a:off x="-2198" y="4938179"/>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distribution of </a:t>
            </a:r>
            <a:r>
              <a:rPr kumimoji="0" lang="en-US" sz="2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density per word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changes significantly in LPDDR4 chips </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from other DRAM types</a:t>
            </a:r>
          </a:p>
        </p:txBody>
      </p:sp>
      <p:sp>
        <p:nvSpPr>
          <p:cNvPr id="3" name="TextBox 2">
            <a:extLst>
              <a:ext uri="{FF2B5EF4-FFF2-40B4-BE49-F238E27FC236}">
                <a16:creationId xmlns:a16="http://schemas.microsoft.com/office/drawing/2014/main" id="{9807C50D-DDAD-4841-BDDE-B5242147E552}"/>
              </a:ext>
            </a:extLst>
          </p:cNvPr>
          <p:cNvSpPr txBox="1"/>
          <p:nvPr/>
        </p:nvSpPr>
        <p:spPr>
          <a:xfrm>
            <a:off x="1255628" y="1926906"/>
            <a:ext cx="35541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DDR3/DDR4 chip</a:t>
            </a:r>
          </a:p>
        </p:txBody>
      </p:sp>
      <p:sp>
        <p:nvSpPr>
          <p:cNvPr id="11" name="TextBox 10">
            <a:extLst>
              <a:ext uri="{FF2B5EF4-FFF2-40B4-BE49-F238E27FC236}">
                <a16:creationId xmlns:a16="http://schemas.microsoft.com/office/drawing/2014/main" id="{479AFF85-AF29-374E-98EB-D5D8B1B12073}"/>
              </a:ext>
            </a:extLst>
          </p:cNvPr>
          <p:cNvSpPr txBox="1"/>
          <p:nvPr/>
        </p:nvSpPr>
        <p:spPr>
          <a:xfrm>
            <a:off x="5196852" y="1926906"/>
            <a:ext cx="31356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Representative of LPDDR4 chip</a:t>
            </a:r>
          </a:p>
        </p:txBody>
      </p:sp>
      <p:sp>
        <p:nvSpPr>
          <p:cNvPr id="12" name="Rectangle 11">
            <a:extLst>
              <a:ext uri="{FF2B5EF4-FFF2-40B4-BE49-F238E27FC236}">
                <a16:creationId xmlns:a16="http://schemas.microsoft.com/office/drawing/2014/main" id="{E80CDE13-E290-944C-84AC-A3BFBA978531}"/>
              </a:ext>
            </a:extLst>
          </p:cNvPr>
          <p:cNvSpPr/>
          <p:nvPr/>
        </p:nvSpPr>
        <p:spPr>
          <a:xfrm>
            <a:off x="253267" y="1380623"/>
            <a:ext cx="897387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normalize data by inducing a bit flip rate of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10</a:t>
            </a:r>
            <a:r>
              <a:rPr kumimoji="0" lang="en-US" sz="2400" b="1" i="0" u="none" strike="noStrike" kern="1200" cap="none" spc="0" normalizeH="0" baseline="30000" noProof="0" dirty="0">
                <a:ln>
                  <a:noFill/>
                </a:ln>
                <a:solidFill>
                  <a:srgbClr val="4472C4">
                    <a:lumMod val="75000"/>
                  </a:srgbClr>
                </a:solidFill>
                <a:effectLst/>
                <a:uLnTx/>
                <a:uFillTx/>
                <a:latin typeface="Cambria" panose="02040503050406030204" pitchFamily="18" charset="0"/>
                <a:ea typeface="+mn-ea"/>
                <a:cs typeface="+mn-cs"/>
              </a:rPr>
              <a:t>-6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each chip</a:t>
            </a:r>
          </a:p>
        </p:txBody>
      </p:sp>
      <p:sp>
        <p:nvSpPr>
          <p:cNvPr id="14" name="Rectangle 13">
            <a:extLst>
              <a:ext uri="{FF2B5EF4-FFF2-40B4-BE49-F238E27FC236}">
                <a16:creationId xmlns:a16="http://schemas.microsoft.com/office/drawing/2014/main" id="{ACE7762A-4019-0C4D-A41A-2FD82EB2F77F}"/>
              </a:ext>
            </a:extLst>
          </p:cNvPr>
          <p:cNvSpPr/>
          <p:nvPr/>
        </p:nvSpPr>
        <p:spPr>
          <a:xfrm>
            <a:off x="-2199" y="5900966"/>
            <a:ext cx="9143999" cy="769441"/>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 bit flip rate of 10</a:t>
            </a:r>
            <a:r>
              <a:rPr kumimoji="0" lang="en-US" sz="22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-6</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 64-bit word can contain up to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 bit flips</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Even at this very low bit flip rate, a </a:t>
            </a:r>
            <a:r>
              <a:rPr kumimoji="0" lang="en-US" sz="2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very strong ECC</a:t>
            </a: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required</a:t>
            </a:r>
          </a:p>
        </p:txBody>
      </p:sp>
    </p:spTree>
    <p:extLst>
      <p:ext uri="{BB962C8B-B14F-4D97-AF65-F5344CB8AC3E}">
        <p14:creationId xmlns:p14="http://schemas.microsoft.com/office/powerpoint/2010/main" val="1223234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11" grpId="0"/>
      <p:bldP spid="12" grpId="0"/>
      <p:bldP spid="14"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4400" b="1" dirty="0"/>
              <a:t>4. Spatial Distribution of Bit Flips</a:t>
            </a:r>
          </a:p>
        </p:txBody>
      </p:sp>
      <p:pic>
        <p:nvPicPr>
          <p:cNvPr id="6" name="Picture 5">
            <a:extLst>
              <a:ext uri="{FF2B5EF4-FFF2-40B4-BE49-F238E27FC236}">
                <a16:creationId xmlns:a16="http://schemas.microsoft.com/office/drawing/2014/main" id="{8F079D1A-A40A-BD4B-B514-FCB7C5DD26A2}"/>
              </a:ext>
            </a:extLst>
          </p:cNvPr>
          <p:cNvPicPr>
            <a:picLocks noChangeAspect="1"/>
          </p:cNvPicPr>
          <p:nvPr/>
        </p:nvPicPr>
        <p:blipFill>
          <a:blip r:embed="rId3"/>
          <a:stretch>
            <a:fillRect/>
          </a:stretch>
        </p:blipFill>
        <p:spPr>
          <a:xfrm>
            <a:off x="1595002" y="1545057"/>
            <a:ext cx="5949599" cy="4290485"/>
          </a:xfrm>
          <a:prstGeom prst="rect">
            <a:avLst/>
          </a:prstGeom>
        </p:spPr>
      </p:pic>
      <p:sp>
        <p:nvSpPr>
          <p:cNvPr id="3" name="Rectangle 2">
            <a:extLst>
              <a:ext uri="{FF2B5EF4-FFF2-40B4-BE49-F238E27FC236}">
                <a16:creationId xmlns:a16="http://schemas.microsoft.com/office/drawing/2014/main" id="{F369FA2A-3576-144C-BAB9-8047727D58A1}"/>
              </a:ext>
            </a:extLst>
          </p:cNvPr>
          <p:cNvSpPr/>
          <p:nvPr/>
        </p:nvSpPr>
        <p:spPr>
          <a:xfrm>
            <a:off x="0" y="913191"/>
            <a:ext cx="10088880" cy="43088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this data for each DRAM type-node configuration per manufacturer </a:t>
            </a:r>
          </a:p>
        </p:txBody>
      </p:sp>
      <p:sp>
        <p:nvSpPr>
          <p:cNvPr id="13" name="Rectangle 12">
            <a:extLst>
              <a:ext uri="{FF2B5EF4-FFF2-40B4-BE49-F238E27FC236}">
                <a16:creationId xmlns:a16="http://schemas.microsoft.com/office/drawing/2014/main" id="{7C0CAC52-A062-3045-A5D7-16F8BF833A1D}"/>
              </a:ext>
            </a:extLst>
          </p:cNvPr>
          <p:cNvSpPr/>
          <p:nvPr/>
        </p:nvSpPr>
        <p:spPr>
          <a:xfrm>
            <a:off x="2839199" y="6036521"/>
            <a:ext cx="3461204" cy="400110"/>
          </a:xfrm>
          <a:prstGeom prst="rect">
            <a:avLst/>
          </a:prstGeom>
        </p:spPr>
        <p:txBody>
          <a:bodyPr wrap="none">
            <a:spAutoFit/>
          </a:bodyPr>
          <a:lstStyle/>
          <a:p>
            <a:pPr marL="27432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Calibri" panose="020F0502020204030204"/>
                <a:ea typeface="+mn-ea"/>
                <a:cs typeface="+mn-cs"/>
              </a:rPr>
              <a:t>[More analysis in the paper]</a:t>
            </a:r>
            <a:endPar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88301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C4337C-80FE-4B40-A479-B194D0ACE27D}"/>
              </a:ext>
            </a:extLst>
          </p:cNvPr>
          <p:cNvSpPr>
            <a:spLocks noGrp="1"/>
          </p:cNvSpPr>
          <p:nvPr>
            <p:ph type="title"/>
          </p:nvPr>
        </p:nvSpPr>
        <p:spPr>
          <a:xfrm>
            <a:off x="75991" y="73723"/>
            <a:ext cx="8987622" cy="740193"/>
          </a:xfrm>
        </p:spPr>
        <p:txBody>
          <a:bodyPr/>
          <a:lstStyle/>
          <a:p>
            <a:r>
              <a:rPr lang="en-US" sz="3800" b="1" dirty="0"/>
              <a:t>5. First </a:t>
            </a:r>
            <a:r>
              <a:rPr lang="en-US" sz="3800" b="1" dirty="0" err="1"/>
              <a:t>RowHammer</a:t>
            </a:r>
            <a:r>
              <a:rPr lang="en-US" sz="3800" b="1" dirty="0"/>
              <a:t> Bit Flips per Chip</a:t>
            </a:r>
          </a:p>
        </p:txBody>
      </p:sp>
      <p:pic>
        <p:nvPicPr>
          <p:cNvPr id="2" name="Picture 1">
            <a:extLst>
              <a:ext uri="{FF2B5EF4-FFF2-40B4-BE49-F238E27FC236}">
                <a16:creationId xmlns:a16="http://schemas.microsoft.com/office/drawing/2014/main" id="{CB8530F0-DFD9-7F4C-99EE-B2511F44D81E}"/>
              </a:ext>
            </a:extLst>
          </p:cNvPr>
          <p:cNvPicPr>
            <a:picLocks noChangeAspect="1"/>
          </p:cNvPicPr>
          <p:nvPr/>
        </p:nvPicPr>
        <p:blipFill>
          <a:blip r:embed="rId3"/>
          <a:stretch>
            <a:fillRect/>
          </a:stretch>
        </p:blipFill>
        <p:spPr>
          <a:xfrm>
            <a:off x="1208015" y="1107691"/>
            <a:ext cx="3363985" cy="5462079"/>
          </a:xfrm>
          <a:prstGeom prst="rect">
            <a:avLst/>
          </a:prstGeom>
        </p:spPr>
      </p:pic>
      <p:sp>
        <p:nvSpPr>
          <p:cNvPr id="8" name="Rectangle 7">
            <a:extLst>
              <a:ext uri="{FF2B5EF4-FFF2-40B4-BE49-F238E27FC236}">
                <a16:creationId xmlns:a16="http://schemas.microsoft.com/office/drawing/2014/main" id="{C0C13B34-6CFA-FB41-8BD2-E923F4E8BB6D}"/>
              </a:ext>
            </a:extLst>
          </p:cNvPr>
          <p:cNvSpPr/>
          <p:nvPr/>
        </p:nvSpPr>
        <p:spPr>
          <a:xfrm>
            <a:off x="170121" y="692505"/>
            <a:ext cx="8973879" cy="44627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What is the minimum Hammer Count required to cause bit flips (</a:t>
            </a:r>
            <a:r>
              <a:rPr kumimoji="0" lang="en-US" sz="2300" b="0" i="1"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HC</a:t>
            </a:r>
            <a:r>
              <a:rPr kumimoji="0" lang="en-US" sz="2300" b="0" i="1" u="none" strike="noStrike" kern="1200" cap="none" spc="0" normalizeH="0" baseline="-25000" noProof="0" dirty="0" err="1">
                <a:ln>
                  <a:noFill/>
                </a:ln>
                <a:solidFill>
                  <a:srgbClr val="C00000"/>
                </a:solidFill>
                <a:effectLst/>
                <a:uLnTx/>
                <a:uFillTx/>
                <a:latin typeface="Cambria" panose="02040503050406030204" pitchFamily="18" charset="0"/>
                <a:ea typeface="+mn-ea"/>
                <a:cs typeface="+mn-cs"/>
              </a:rPr>
              <a:t>first</a:t>
            </a:r>
            <a:r>
              <a:rPr kumimoji="0" lang="en-US" sz="23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cxnSp>
        <p:nvCxnSpPr>
          <p:cNvPr id="10" name="Straight Arrow Connector 9">
            <a:extLst>
              <a:ext uri="{FF2B5EF4-FFF2-40B4-BE49-F238E27FC236}">
                <a16:creationId xmlns:a16="http://schemas.microsoft.com/office/drawing/2014/main" id="{79C7CDBB-4174-474F-ABF4-23858356FE3F}"/>
              </a:ext>
            </a:extLst>
          </p:cNvPr>
          <p:cNvCxnSpPr>
            <a:cxnSpLocks/>
            <a:stCxn id="17" idx="1"/>
          </p:cNvCxnSpPr>
          <p:nvPr/>
        </p:nvCxnSpPr>
        <p:spPr>
          <a:xfrm flipH="1">
            <a:off x="3579827" y="1743175"/>
            <a:ext cx="2443750" cy="0"/>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CD4C36F-7322-0C43-A92E-5AFE8FF4EE56}"/>
              </a:ext>
            </a:extLst>
          </p:cNvPr>
          <p:cNvCxnSpPr>
            <a:cxnSpLocks/>
            <a:stCxn id="18" idx="1"/>
          </p:cNvCxnSpPr>
          <p:nvPr/>
        </p:nvCxnSpPr>
        <p:spPr>
          <a:xfrm flipH="1" flipV="1">
            <a:off x="3660294" y="2044800"/>
            <a:ext cx="2374856" cy="11784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D22C2-144F-AE44-B62E-4930669FA9A5}"/>
              </a:ext>
            </a:extLst>
          </p:cNvPr>
          <p:cNvCxnSpPr>
            <a:cxnSpLocks/>
          </p:cNvCxnSpPr>
          <p:nvPr/>
        </p:nvCxnSpPr>
        <p:spPr>
          <a:xfrm flipH="1" flipV="1">
            <a:off x="3660294" y="2155445"/>
            <a:ext cx="2374856" cy="44160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437B3B-D573-F643-8130-97F9DA53370E}"/>
              </a:ext>
            </a:extLst>
          </p:cNvPr>
          <p:cNvCxnSpPr>
            <a:cxnSpLocks/>
          </p:cNvCxnSpPr>
          <p:nvPr/>
        </p:nvCxnSpPr>
        <p:spPr>
          <a:xfrm flipH="1" flipV="1">
            <a:off x="3660294" y="2296800"/>
            <a:ext cx="2386430" cy="823733"/>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BBC7BA-B431-7347-BE06-B772A199DD66}"/>
              </a:ext>
            </a:extLst>
          </p:cNvPr>
          <p:cNvCxnSpPr>
            <a:cxnSpLocks/>
          </p:cNvCxnSpPr>
          <p:nvPr/>
        </p:nvCxnSpPr>
        <p:spPr>
          <a:xfrm flipH="1" flipV="1">
            <a:off x="3579827" y="2509853"/>
            <a:ext cx="2498769" cy="104892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6A801B52-7E7E-BF4C-A710-3C5293E42F94}"/>
              </a:ext>
            </a:extLst>
          </p:cNvPr>
          <p:cNvSpPr/>
          <p:nvPr/>
        </p:nvSpPr>
        <p:spPr>
          <a:xfrm>
            <a:off x="6023577" y="151234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90CCCAE-75E7-9345-AA39-6BB21F52FD05}"/>
              </a:ext>
            </a:extLst>
          </p:cNvPr>
          <p:cNvSpPr/>
          <p:nvPr/>
        </p:nvSpPr>
        <p:spPr>
          <a:xfrm>
            <a:off x="6035150" y="1931812"/>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9125C9F-AFDF-BF46-B5A4-CC6306827B61}"/>
              </a:ext>
            </a:extLst>
          </p:cNvPr>
          <p:cNvSpPr/>
          <p:nvPr/>
        </p:nvSpPr>
        <p:spPr>
          <a:xfrm>
            <a:off x="6035150" y="2373416"/>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55A4B42-5143-7747-A4E2-E6C0AED49C34}"/>
              </a:ext>
            </a:extLst>
          </p:cNvPr>
          <p:cNvSpPr/>
          <p:nvPr/>
        </p:nvSpPr>
        <p:spPr>
          <a:xfrm>
            <a:off x="6023577" y="2904340"/>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F12281B-2DC4-5B4B-B3DF-E5CC6C710940}"/>
              </a:ext>
            </a:extLst>
          </p:cNvPr>
          <p:cNvSpPr/>
          <p:nvPr/>
        </p:nvSpPr>
        <p:spPr>
          <a:xfrm>
            <a:off x="6035151" y="3345944"/>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24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1" y="1150714"/>
            <a:ext cx="8987622" cy="5549734"/>
          </a:xfrm>
        </p:spPr>
        <p:txBody>
          <a:bodyPr/>
          <a:lstStyle/>
          <a:p>
            <a:pPr lvl="1"/>
            <a:endParaRPr lang="en-US" sz="2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400" dirty="0"/>
              <a:t>4GHz, 4-wide, 128 entry instruction window </a:t>
            </a:r>
          </a:p>
          <a:p>
            <a:pPr lvl="1"/>
            <a:r>
              <a:rPr lang="en-US" sz="2400" dirty="0"/>
              <a:t>48  8-core workload mixes randomly drawn from SPEC CPU2006 </a:t>
            </a:r>
            <a:r>
              <a:rPr lang="en-US" sz="2400" b="1" dirty="0"/>
              <a:t>(10 &lt; MPKI &lt; 740)</a:t>
            </a:r>
            <a:endParaRPr lang="en-US" sz="2400" dirty="0"/>
          </a:p>
          <a:p>
            <a:pPr marL="0" indent="0">
              <a:buNone/>
            </a:pPr>
            <a:endParaRPr lang="en-US" sz="2800" dirty="0"/>
          </a:p>
          <a:p>
            <a:r>
              <a:rPr lang="en-US" sz="2800" b="1" dirty="0">
                <a:solidFill>
                  <a:srgbClr val="7030A0"/>
                </a:solidFill>
              </a:rPr>
              <a:t>Metrics to evaluate mitigation mechanisms</a:t>
            </a:r>
          </a:p>
          <a:p>
            <a:pPr marL="914400" lvl="1" indent="-457200">
              <a:buFont typeface="+mj-lt"/>
              <a:buAutoNum type="arabicPeriod"/>
            </a:pPr>
            <a:r>
              <a:rPr lang="en-US" sz="2400" b="1" i="1" dirty="0">
                <a:solidFill>
                  <a:schemeClr val="accent6">
                    <a:lumMod val="75000"/>
                  </a:schemeClr>
                </a:solidFill>
              </a:rPr>
              <a:t>DRAM Bandwidth Overhead:</a:t>
            </a:r>
            <a:r>
              <a:rPr lang="en-US" sz="2400" i="1" dirty="0"/>
              <a:t> </a:t>
            </a:r>
            <a:r>
              <a:rPr lang="en-US" sz="2400" dirty="0"/>
              <a:t>fraction of total system DRAM bandwidth consumption from mitigation mechanism </a:t>
            </a:r>
            <a:endParaRPr lang="en-US" sz="2400" i="1" dirty="0"/>
          </a:p>
          <a:p>
            <a:pPr marL="914400" lvl="1" indent="-457200">
              <a:buFont typeface="+mj-lt"/>
              <a:buAutoNum type="arabicPeriod"/>
            </a:pPr>
            <a:r>
              <a:rPr lang="en-US" sz="2400" b="1" i="1" dirty="0">
                <a:solidFill>
                  <a:schemeClr val="accent5"/>
                </a:solidFill>
              </a:rPr>
              <a:t>Normalized System Performance:</a:t>
            </a:r>
            <a:r>
              <a:rPr lang="en-US" sz="2400" b="1" dirty="0">
                <a:solidFill>
                  <a:schemeClr val="accent5"/>
                </a:solidFill>
              </a:rPr>
              <a:t> </a:t>
            </a:r>
            <a:r>
              <a:rPr lang="en-US" sz="2400" dirty="0"/>
              <a:t>normalized weighted speedup to a 100% baseline</a:t>
            </a:r>
          </a:p>
          <a:p>
            <a:pPr lvl="1"/>
            <a:endParaRPr lang="en-US" sz="200" dirty="0"/>
          </a:p>
        </p:txBody>
      </p:sp>
      <p:sp>
        <p:nvSpPr>
          <p:cNvPr id="4" name="Rectangle 3">
            <a:extLst>
              <a:ext uri="{FF2B5EF4-FFF2-40B4-BE49-F238E27FC236}">
                <a16:creationId xmlns:a16="http://schemas.microsoft.com/office/drawing/2014/main" id="{67F780DF-7C22-344D-B32A-F267417FAA6F}"/>
              </a:ext>
            </a:extLst>
          </p:cNvPr>
          <p:cNvSpPr/>
          <p:nvPr/>
        </p:nvSpPr>
        <p:spPr>
          <a:xfrm>
            <a:off x="493102" y="4887690"/>
            <a:ext cx="8153400" cy="777240"/>
          </a:xfrm>
          <a:prstGeom prst="rect">
            <a:avLst/>
          </a:prstGeom>
          <a:noFill/>
          <a:ln w="952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C00000"/>
                </a:solid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26712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 Methodology</a:t>
            </a:r>
          </a:p>
        </p:txBody>
      </p:sp>
      <p:sp>
        <p:nvSpPr>
          <p:cNvPr id="3" name="Content Placeholder 2"/>
          <p:cNvSpPr>
            <a:spLocks noGrp="1"/>
          </p:cNvSpPr>
          <p:nvPr>
            <p:ph idx="1"/>
          </p:nvPr>
        </p:nvSpPr>
        <p:spPr>
          <a:xfrm>
            <a:off x="75990" y="785181"/>
            <a:ext cx="9068009" cy="5549734"/>
          </a:xfrm>
        </p:spPr>
        <p:txBody>
          <a:bodyPr/>
          <a:lstStyle/>
          <a:p>
            <a:pPr lvl="1"/>
            <a:endParaRPr lang="en-US" sz="200" b="1" dirty="0">
              <a:solidFill>
                <a:srgbClr val="7030A0"/>
              </a:solidFill>
            </a:endParaRPr>
          </a:p>
          <a:p>
            <a:r>
              <a:rPr lang="en-US" sz="2800" dirty="0"/>
              <a:t>We evaluate </a:t>
            </a:r>
            <a:r>
              <a:rPr lang="en-US" sz="2800" b="1" dirty="0">
                <a:solidFill>
                  <a:schemeClr val="accent2">
                    <a:lumMod val="75000"/>
                  </a:schemeClr>
                </a:solidFill>
              </a:rPr>
              <a:t>five</a:t>
            </a:r>
            <a:r>
              <a:rPr lang="en-US" sz="2800" dirty="0">
                <a:solidFill>
                  <a:schemeClr val="accent2">
                    <a:lumMod val="75000"/>
                  </a:schemeClr>
                </a:solidFill>
              </a:rPr>
              <a:t> state-of-the-art mitigation mechanisms</a:t>
            </a:r>
            <a:r>
              <a:rPr lang="en-US" sz="2800" dirty="0"/>
              <a:t>:</a:t>
            </a:r>
          </a:p>
          <a:p>
            <a:pPr marL="411480" lvl="1"/>
            <a:r>
              <a:rPr lang="en-US" sz="2400" b="1" dirty="0">
                <a:solidFill>
                  <a:schemeClr val="accent2">
                    <a:lumMod val="75000"/>
                  </a:schemeClr>
                </a:solidFill>
              </a:rPr>
              <a:t>Increased Refresh Rate </a:t>
            </a:r>
            <a:r>
              <a:rPr lang="en-US" sz="1600" b="1" dirty="0"/>
              <a:t>[Kim+, ISCA’14]</a:t>
            </a:r>
            <a:r>
              <a:rPr lang="en-US" sz="1600" dirty="0">
                <a:solidFill>
                  <a:schemeClr val="accent2">
                    <a:lumMod val="75000"/>
                  </a:schemeClr>
                </a:solidFill>
              </a:rPr>
              <a:t> </a:t>
            </a:r>
          </a:p>
          <a:p>
            <a:pPr marL="411480" lvl="1"/>
            <a:r>
              <a:rPr lang="en-US" sz="2400" b="1" dirty="0">
                <a:solidFill>
                  <a:schemeClr val="accent2">
                    <a:lumMod val="75000"/>
                  </a:schemeClr>
                </a:solidFill>
              </a:rPr>
              <a:t>PARA</a:t>
            </a:r>
            <a:r>
              <a:rPr lang="en-US" sz="2400" dirty="0">
                <a:solidFill>
                  <a:schemeClr val="accent2">
                    <a:lumMod val="75000"/>
                  </a:schemeClr>
                </a:solidFill>
              </a:rPr>
              <a:t> </a:t>
            </a:r>
            <a:r>
              <a:rPr lang="en-US" sz="1600" b="1" dirty="0"/>
              <a:t>[Kim+, ISCA’14]</a:t>
            </a:r>
          </a:p>
          <a:p>
            <a:pPr marL="411480" lvl="1"/>
            <a:r>
              <a:rPr lang="en-US" sz="2400" b="1" dirty="0" err="1">
                <a:solidFill>
                  <a:schemeClr val="accent2">
                    <a:lumMod val="75000"/>
                  </a:schemeClr>
                </a:solidFill>
              </a:rPr>
              <a:t>ProHIT</a:t>
            </a:r>
            <a:r>
              <a:rPr lang="en-US" sz="2400" dirty="0">
                <a:solidFill>
                  <a:schemeClr val="accent2">
                    <a:lumMod val="75000"/>
                  </a:schemeClr>
                </a:solidFill>
              </a:rPr>
              <a:t> </a:t>
            </a:r>
            <a:r>
              <a:rPr lang="en-US" sz="1600" b="1" dirty="0"/>
              <a:t>[Son+, DAC’17]</a:t>
            </a:r>
          </a:p>
          <a:p>
            <a:pPr marL="411480" lvl="1"/>
            <a:r>
              <a:rPr lang="en-US" sz="2400" b="1" dirty="0" err="1">
                <a:solidFill>
                  <a:schemeClr val="accent2">
                    <a:lumMod val="75000"/>
                  </a:schemeClr>
                </a:solidFill>
              </a:rPr>
              <a:t>MRLoc</a:t>
            </a:r>
            <a:r>
              <a:rPr lang="en-US" sz="2400" dirty="0">
                <a:solidFill>
                  <a:schemeClr val="accent2">
                    <a:lumMod val="75000"/>
                  </a:schemeClr>
                </a:solidFill>
              </a:rPr>
              <a:t> </a:t>
            </a:r>
            <a:r>
              <a:rPr lang="en-US" sz="1600" b="1" dirty="0"/>
              <a:t>[You+, DAC’19]</a:t>
            </a:r>
          </a:p>
          <a:p>
            <a:pPr marL="411480" lvl="1"/>
            <a:r>
              <a:rPr lang="en-US" sz="2400" b="1" dirty="0" err="1">
                <a:solidFill>
                  <a:schemeClr val="accent2">
                    <a:lumMod val="75000"/>
                  </a:schemeClr>
                </a:solidFill>
              </a:rPr>
              <a:t>TWiCe</a:t>
            </a:r>
            <a:r>
              <a:rPr lang="en-US" sz="2400" dirty="0">
                <a:solidFill>
                  <a:schemeClr val="accent2">
                    <a:lumMod val="75000"/>
                  </a:schemeClr>
                </a:solidFill>
              </a:rPr>
              <a:t> </a:t>
            </a:r>
            <a:r>
              <a:rPr lang="en-US" sz="1600" b="1" dirty="0"/>
              <a:t>[Lee+, ISCA’19]</a:t>
            </a:r>
          </a:p>
          <a:p>
            <a:pPr lvl="1"/>
            <a:endParaRPr lang="en-US" sz="1600" b="1" dirty="0"/>
          </a:p>
          <a:p>
            <a:r>
              <a:rPr lang="en-US" sz="2800" dirty="0"/>
              <a:t>and </a:t>
            </a:r>
            <a:r>
              <a:rPr lang="en-US" sz="2800" b="1" dirty="0">
                <a:solidFill>
                  <a:srgbClr val="538234"/>
                </a:solidFill>
              </a:rPr>
              <a:t>one</a:t>
            </a:r>
            <a:r>
              <a:rPr lang="en-US" sz="2800" dirty="0">
                <a:solidFill>
                  <a:srgbClr val="538234"/>
                </a:solidFill>
              </a:rPr>
              <a:t> ideal refresh-based mitigation mechanism</a:t>
            </a:r>
            <a:r>
              <a:rPr lang="en-US" sz="2800" dirty="0"/>
              <a:t>:</a:t>
            </a:r>
          </a:p>
          <a:p>
            <a:pPr marL="411480" lvl="1"/>
            <a:r>
              <a:rPr lang="en-US" sz="2400" b="1" dirty="0">
                <a:solidFill>
                  <a:srgbClr val="538234"/>
                </a:solidFill>
              </a:rPr>
              <a:t>Ideal</a:t>
            </a:r>
          </a:p>
          <a:p>
            <a:pPr lvl="1"/>
            <a:endParaRPr lang="en-US" sz="2400" b="1" dirty="0">
              <a:solidFill>
                <a:srgbClr val="538234"/>
              </a:solidFill>
            </a:endParaRPr>
          </a:p>
          <a:p>
            <a:r>
              <a:rPr lang="en-US" sz="2800" b="1" dirty="0">
                <a:solidFill>
                  <a:srgbClr val="7030A0"/>
                </a:solidFill>
              </a:rPr>
              <a:t>More detailed descriptions in the paper on:</a:t>
            </a:r>
          </a:p>
          <a:p>
            <a:pPr marL="411480" lvl="1"/>
            <a:r>
              <a:rPr lang="en-US" sz="2000" dirty="0">
                <a:solidFill>
                  <a:srgbClr val="7030A0"/>
                </a:solidFill>
              </a:rPr>
              <a:t>Descriptions of mechanisms in our paper and the original publications</a:t>
            </a:r>
          </a:p>
          <a:p>
            <a:pPr marL="411480" lvl="1"/>
            <a:r>
              <a:rPr lang="en-US" sz="2000" dirty="0">
                <a:solidFill>
                  <a:srgbClr val="7030A0"/>
                </a:solidFill>
              </a:rPr>
              <a:t>How we scale each mechanism to more vulnerable DRAM chips (lower </a:t>
            </a:r>
            <a:r>
              <a:rPr lang="en-US" sz="2000" b="1" dirty="0" err="1">
                <a:solidFill>
                  <a:srgbClr val="7030A0"/>
                </a:solidFill>
              </a:rPr>
              <a:t>HC</a:t>
            </a:r>
            <a:r>
              <a:rPr lang="en-US" sz="2000" b="1" baseline="-25000" dirty="0" err="1">
                <a:solidFill>
                  <a:srgbClr val="7030A0"/>
                </a:solidFill>
              </a:rPr>
              <a:t>first</a:t>
            </a:r>
            <a:r>
              <a:rPr lang="en-US" sz="2000" dirty="0">
                <a:solidFill>
                  <a:srgbClr val="7030A0"/>
                </a:solidFill>
              </a:rPr>
              <a:t>)</a:t>
            </a:r>
          </a:p>
          <a:p>
            <a:pPr lvl="1"/>
            <a:endParaRPr lang="en-US" sz="2000" dirty="0">
              <a:solidFill>
                <a:srgbClr val="7030A0"/>
              </a:solidFill>
            </a:endParaRPr>
          </a:p>
          <a:p>
            <a:pPr marL="457200" lvl="1" indent="0">
              <a:buNone/>
            </a:pPr>
            <a:endParaRPr lang="en-US" sz="1800" b="1" dirty="0">
              <a:solidFill>
                <a:srgbClr val="538234"/>
              </a:solidFill>
            </a:endParaRPr>
          </a:p>
          <a:p>
            <a:pPr lvl="1"/>
            <a:endParaRPr lang="en-US" sz="200" dirty="0"/>
          </a:p>
        </p:txBody>
      </p:sp>
    </p:spTree>
    <p:extLst>
      <p:ext uri="{BB962C8B-B14F-4D97-AF65-F5344CB8AC3E}">
        <p14:creationId xmlns:p14="http://schemas.microsoft.com/office/powerpoint/2010/main" val="4279339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30" y="121908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296" y="1219088"/>
            <a:ext cx="7173209" cy="2184034"/>
          </a:xfrm>
          <a:prstGeom prst="rect">
            <a:avLst/>
          </a:prstGeom>
        </p:spPr>
      </p:pic>
      <p:sp>
        <p:nvSpPr>
          <p:cNvPr id="2" name="Title 1"/>
          <p:cNvSpPr>
            <a:spLocks noGrp="1"/>
          </p:cNvSpPr>
          <p:nvPr>
            <p:ph type="title"/>
          </p:nvPr>
        </p:nvSpPr>
        <p:spPr/>
        <p:txBody>
          <a:bodyPr/>
          <a:lstStyle/>
          <a:p>
            <a:r>
              <a:rPr lang="en-US" sz="3500" b="1" dirty="0"/>
              <a:t>Mitigation Mech. Eval. </a:t>
            </a:r>
            <a:r>
              <a:rPr lang="en-US" sz="3500" b="1" dirty="0">
                <a:solidFill>
                  <a:schemeClr val="tx1">
                    <a:lumMod val="50000"/>
                    <a:lumOff val="50000"/>
                  </a:schemeClr>
                </a:solidFill>
              </a:rPr>
              <a:t>(Increased Refresh)</a:t>
            </a:r>
          </a:p>
        </p:txBody>
      </p:sp>
      <p:sp>
        <p:nvSpPr>
          <p:cNvPr id="23" name="TextBox 22">
            <a:extLst>
              <a:ext uri="{FF2B5EF4-FFF2-40B4-BE49-F238E27FC236}">
                <a16:creationId xmlns:a16="http://schemas.microsoft.com/office/drawing/2014/main" id="{263F10AF-9570-034C-BC25-E921F9F04FE2}"/>
              </a:ext>
            </a:extLst>
          </p:cNvPr>
          <p:cNvSpPr txBox="1"/>
          <p:nvPr/>
        </p:nvSpPr>
        <p:spPr>
          <a:xfrm>
            <a:off x="180473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84"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888"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22" y="334778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8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35"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39"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73" y="90931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31" name="TextBox 30">
            <a:extLst>
              <a:ext uri="{FF2B5EF4-FFF2-40B4-BE49-F238E27FC236}">
                <a16:creationId xmlns:a16="http://schemas.microsoft.com/office/drawing/2014/main" id="{12C85C77-D534-A24C-AC2B-B95EAFE3DC28}"/>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5"/>
          <a:stretch>
            <a:fillRect/>
          </a:stretch>
        </p:blipFill>
        <p:spPr>
          <a:xfrm>
            <a:off x="1402288" y="900754"/>
            <a:ext cx="7173209" cy="276711"/>
          </a:xfrm>
          <a:prstGeom prst="rect">
            <a:avLst/>
          </a:prstGeom>
        </p:spPr>
      </p:pic>
      <p:sp>
        <p:nvSpPr>
          <p:cNvPr id="72" name="Rectangle 71">
            <a:extLst>
              <a:ext uri="{FF2B5EF4-FFF2-40B4-BE49-F238E27FC236}">
                <a16:creationId xmlns:a16="http://schemas.microsoft.com/office/drawing/2014/main" id="{6F6EE485-8E92-E24D-B65F-D0FB86FBFFC9}"/>
              </a:ext>
            </a:extLst>
          </p:cNvPr>
          <p:cNvSpPr/>
          <p:nvPr/>
        </p:nvSpPr>
        <p:spPr>
          <a:xfrm>
            <a:off x="1440530" y="955355"/>
            <a:ext cx="1673102"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CAE930FC-BF12-4143-A100-B44E5FEB4E56}"/>
              </a:ext>
            </a:extLst>
          </p:cNvPr>
          <p:cNvSpPr/>
          <p:nvPr/>
        </p:nvSpPr>
        <p:spPr>
          <a:xfrm>
            <a:off x="3233237"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86766A86-830B-9548-8CBA-186C3ED2573C}"/>
              </a:ext>
            </a:extLst>
          </p:cNvPr>
          <p:cNvCxnSpPr>
            <a:cxnSpLocks/>
          </p:cNvCxnSpPr>
          <p:nvPr/>
        </p:nvCxnSpPr>
        <p:spPr>
          <a:xfrm flipV="1">
            <a:off x="3051692" y="1250107"/>
            <a:ext cx="0" cy="2127614"/>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545CCF02-5EEA-4840-B097-EC1858BB88C4}"/>
              </a:ext>
            </a:extLst>
          </p:cNvPr>
          <p:cNvSpPr txBox="1"/>
          <p:nvPr/>
        </p:nvSpPr>
        <p:spPr>
          <a:xfrm>
            <a:off x="1574704" y="2180705"/>
            <a:ext cx="124696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Increased Refresh Rate</a:t>
            </a:r>
          </a:p>
        </p:txBody>
      </p:sp>
      <p:pic>
        <p:nvPicPr>
          <p:cNvPr id="85" name="Picture 84">
            <a:extLst>
              <a:ext uri="{FF2B5EF4-FFF2-40B4-BE49-F238E27FC236}">
                <a16:creationId xmlns:a16="http://schemas.microsoft.com/office/drawing/2014/main" id="{AA69C610-778A-3248-8DA8-6B3805412E92}"/>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6" name="TextBox 85">
            <a:extLst>
              <a:ext uri="{FF2B5EF4-FFF2-40B4-BE49-F238E27FC236}">
                <a16:creationId xmlns:a16="http://schemas.microsoft.com/office/drawing/2014/main" id="{2DD4FF26-F4CD-1C4E-90D6-DFAD7F498D79}"/>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Substantial</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overhead for high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values.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This mechanism does not support </a:t>
            </a:r>
            <a:r>
              <a:rPr kumimoji="0" lang="en-US" sz="2400" b="1" i="0" u="none" strike="noStrike" kern="1200" cap="none" spc="0" normalizeH="0" baseline="0" noProof="0" dirty="0" err="1">
                <a:ln>
                  <a:noFill/>
                </a:ln>
                <a:solidFill>
                  <a:srgbClr val="4472C4"/>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&lt; 32k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due to the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prohibitively high refresh rates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required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Tree>
    <p:extLst>
      <p:ext uri="{BB962C8B-B14F-4D97-AF65-F5344CB8AC3E}">
        <p14:creationId xmlns:p14="http://schemas.microsoft.com/office/powerpoint/2010/main" val="111482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childTnLst>
                                </p:cTn>
                              </p:par>
                              <p:par>
                                <p:cTn id="10" presetID="1" presetClass="exit"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83" grpId="0"/>
      <p:bldP spid="86"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29429" y="1222664"/>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9944" y="1222664"/>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11607" r="9625" b="22639"/>
          <a:stretch/>
        </p:blipFill>
        <p:spPr>
          <a:xfrm>
            <a:off x="1431942" y="1290558"/>
            <a:ext cx="7137585" cy="2004185"/>
          </a:xfrm>
          <a:prstGeom prst="rect">
            <a:avLst/>
          </a:prstGeom>
        </p:spPr>
      </p:pic>
      <p:pic>
        <p:nvPicPr>
          <p:cNvPr id="22" name="Picture 21">
            <a:extLst>
              <a:ext uri="{FF2B5EF4-FFF2-40B4-BE49-F238E27FC236}">
                <a16:creationId xmlns:a16="http://schemas.microsoft.com/office/drawing/2014/main" id="{F68CF22C-E785-0F40-91D1-33C3637549C6}"/>
              </a:ext>
            </a:extLst>
          </p:cNvPr>
          <p:cNvPicPr>
            <a:picLocks/>
          </p:cNvPicPr>
          <p:nvPr/>
        </p:nvPicPr>
        <p:blipFill rotWithShape="1">
          <a:blip r:embed="rId6">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959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2049"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9753"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8087" y="335136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4084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43300"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61004"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9338" y="91289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2783" y="2523433"/>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3" name="Rectangle 72">
            <a:extLst>
              <a:ext uri="{FF2B5EF4-FFF2-40B4-BE49-F238E27FC236}">
                <a16:creationId xmlns:a16="http://schemas.microsoft.com/office/drawing/2014/main" id="{CAE930FC-BF12-4143-A100-B44E5FEB4E56}"/>
              </a:ext>
            </a:extLst>
          </p:cNvPr>
          <p:cNvSpPr/>
          <p:nvPr/>
        </p:nvSpPr>
        <p:spPr>
          <a:xfrm>
            <a:off x="3210935" y="96186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8592CF8B-E706-AC40-B194-BE874EA96BD6}"/>
              </a:ext>
            </a:extLst>
          </p:cNvPr>
          <p:cNvSpPr/>
          <p:nvPr/>
        </p:nvSpPr>
        <p:spPr>
          <a:xfrm>
            <a:off x="4039935"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22279"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781143"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681357"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21908DA1-96B0-9A41-BF75-F8A14AF24AC7}"/>
              </a:ext>
            </a:extLst>
          </p:cNvPr>
          <p:cNvSpPr>
            <a:spLocks noGrp="1"/>
          </p:cNvSpPr>
          <p:nvPr>
            <p:ph type="title"/>
          </p:nvPr>
        </p:nvSpPr>
        <p:spPr>
          <a:xfrm>
            <a:off x="75991" y="73723"/>
            <a:ext cx="8987622" cy="740193"/>
          </a:xfrm>
        </p:spPr>
        <p:txBody>
          <a:bodyPr/>
          <a:lstStyle/>
          <a:p>
            <a:r>
              <a:rPr lang="en-US" sz="3500" b="1" dirty="0"/>
              <a:t>Mitigation Mechanism Evaluation (PARA) </a:t>
            </a:r>
          </a:p>
        </p:txBody>
      </p:sp>
      <p:sp>
        <p:nvSpPr>
          <p:cNvPr id="34" name="TextBox 33">
            <a:extLst>
              <a:ext uri="{FF2B5EF4-FFF2-40B4-BE49-F238E27FC236}">
                <a16:creationId xmlns:a16="http://schemas.microsoft.com/office/drawing/2014/main" id="{A6FCDEEF-1124-C64B-A94C-963E952D240D}"/>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7" name="Rectangle 6">
            <a:extLst>
              <a:ext uri="{FF2B5EF4-FFF2-40B4-BE49-F238E27FC236}">
                <a16:creationId xmlns:a16="http://schemas.microsoft.com/office/drawing/2014/main" id="{08289F44-F2F8-D047-A0B8-05678063EA63}"/>
              </a:ext>
            </a:extLst>
          </p:cNvPr>
          <p:cNvSpPr/>
          <p:nvPr/>
        </p:nvSpPr>
        <p:spPr>
          <a:xfrm>
            <a:off x="1452005" y="1245802"/>
            <a:ext cx="3409652"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F982F3FD-2198-F14E-9096-A29199E6300C}"/>
              </a:ext>
            </a:extLst>
          </p:cNvPr>
          <p:cNvSpPr/>
          <p:nvPr/>
        </p:nvSpPr>
        <p:spPr>
          <a:xfrm>
            <a:off x="4852513" y="1246393"/>
            <a:ext cx="3687196"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51E5AFD0-FA08-6241-806A-D4A216175441}"/>
              </a:ext>
            </a:extLst>
          </p:cNvPr>
          <p:cNvSpPr txBox="1"/>
          <p:nvPr/>
        </p:nvSpPr>
        <p:spPr>
          <a:xfrm>
            <a:off x="1559455" y="2991887"/>
            <a:ext cx="312297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Low Performance Overhead</a:t>
            </a:r>
          </a:p>
        </p:txBody>
      </p:sp>
      <p:sp>
        <p:nvSpPr>
          <p:cNvPr id="37" name="TextBox 36">
            <a:extLst>
              <a:ext uri="{FF2B5EF4-FFF2-40B4-BE49-F238E27FC236}">
                <a16:creationId xmlns:a16="http://schemas.microsoft.com/office/drawing/2014/main" id="{F2FFCDB7-E940-CC4E-94BB-42D493208A98}"/>
              </a:ext>
            </a:extLst>
          </p:cNvPr>
          <p:cNvSpPr txBox="1"/>
          <p:nvPr/>
        </p:nvSpPr>
        <p:spPr>
          <a:xfrm>
            <a:off x="5037372" y="2991083"/>
            <a:ext cx="31785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Performance Overhead</a:t>
            </a:r>
          </a:p>
        </p:txBody>
      </p:sp>
      <p:grpSp>
        <p:nvGrpSpPr>
          <p:cNvPr id="18" name="Group 17">
            <a:extLst>
              <a:ext uri="{FF2B5EF4-FFF2-40B4-BE49-F238E27FC236}">
                <a16:creationId xmlns:a16="http://schemas.microsoft.com/office/drawing/2014/main" id="{84E237C7-F0D6-DA47-AF6D-1C956C6B1547}"/>
              </a:ext>
            </a:extLst>
          </p:cNvPr>
          <p:cNvGrpSpPr/>
          <p:nvPr/>
        </p:nvGrpSpPr>
        <p:grpSpPr>
          <a:xfrm>
            <a:off x="5769090" y="1236048"/>
            <a:ext cx="3178562" cy="1715923"/>
            <a:chOff x="5769090" y="1236048"/>
            <a:chExt cx="3178562" cy="1715923"/>
          </a:xfrm>
        </p:grpSpPr>
        <p:cxnSp>
          <p:nvCxnSpPr>
            <p:cNvPr id="14" name="Straight Arrow Connector 13">
              <a:extLst>
                <a:ext uri="{FF2B5EF4-FFF2-40B4-BE49-F238E27FC236}">
                  <a16:creationId xmlns:a16="http://schemas.microsoft.com/office/drawing/2014/main" id="{A80E0C29-A116-2C4E-B20F-7188366888FD}"/>
                </a:ext>
              </a:extLst>
            </p:cNvPr>
            <p:cNvCxnSpPr>
              <a:cxnSpLocks/>
              <a:stCxn id="15" idx="2"/>
            </p:cNvCxnSpPr>
            <p:nvPr/>
          </p:nvCxnSpPr>
          <p:spPr>
            <a:xfrm>
              <a:off x="7358371" y="1636158"/>
              <a:ext cx="560967" cy="1315813"/>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A8FA42-158F-2647-A40D-D701B9663A0D}"/>
                </a:ext>
              </a:extLst>
            </p:cNvPr>
            <p:cNvSpPr txBox="1"/>
            <p:nvPr/>
          </p:nvSpPr>
          <p:spPr>
            <a:xfrm>
              <a:off x="5769090" y="1236048"/>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80% performance loss</a:t>
              </a:r>
            </a:p>
          </p:txBody>
        </p:sp>
      </p:grpSp>
    </p:spTree>
    <p:extLst>
      <p:ext uri="{BB962C8B-B14F-4D97-AF65-F5344CB8AC3E}">
        <p14:creationId xmlns:p14="http://schemas.microsoft.com/office/powerpoint/2010/main" val="29017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1500"/>
                                        <p:tgtEl>
                                          <p:spTgt spid="12"/>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 grpId="0" animBg="1"/>
      <p:bldP spid="35" grpId="0" animBg="1"/>
      <p:bldP spid="8" grpId="0"/>
      <p:bldP spid="37"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34452" y="121512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17218" y="121512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27874" y="121512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15516" y="1201204"/>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736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9815"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7519"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5853" y="335108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2311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25568"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43272"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01606" y="881617"/>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7"/>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697806" y="251589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4" name="Rectangle 73">
            <a:extLst>
              <a:ext uri="{FF2B5EF4-FFF2-40B4-BE49-F238E27FC236}">
                <a16:creationId xmlns:a16="http://schemas.microsoft.com/office/drawing/2014/main" id="{8592CF8B-E706-AC40-B194-BE874EA96BD6}"/>
              </a:ext>
            </a:extLst>
          </p:cNvPr>
          <p:cNvSpPr/>
          <p:nvPr/>
        </p:nvSpPr>
        <p:spPr>
          <a:xfrm>
            <a:off x="4062237" y="952004"/>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3" name="Title 1">
            <a:extLst>
              <a:ext uri="{FF2B5EF4-FFF2-40B4-BE49-F238E27FC236}">
                <a16:creationId xmlns:a16="http://schemas.microsoft.com/office/drawing/2014/main" id="{C29AA687-93FA-0746-875C-34DCDC894A7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ProHIT</a:t>
            </a:r>
            <a:r>
              <a:rPr lang="en-US" sz="3500" b="1" dirty="0"/>
              <a:t>)</a:t>
            </a:r>
          </a:p>
        </p:txBody>
      </p:sp>
      <p:sp>
        <p:nvSpPr>
          <p:cNvPr id="34" name="TextBox 33">
            <a:extLst>
              <a:ext uri="{FF2B5EF4-FFF2-40B4-BE49-F238E27FC236}">
                <a16:creationId xmlns:a16="http://schemas.microsoft.com/office/drawing/2014/main" id="{0B0F32AA-6D93-A64E-9548-2C333552ACB1}"/>
              </a:ext>
            </a:extLst>
          </p:cNvPr>
          <p:cNvSpPr txBox="1"/>
          <p:nvPr/>
        </p:nvSpPr>
        <p:spPr>
          <a:xfrm>
            <a:off x="5595013" y="1257834"/>
            <a:ext cx="6767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ProHIT</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35" name="Picture 34">
            <a:extLst>
              <a:ext uri="{FF2B5EF4-FFF2-40B4-BE49-F238E27FC236}">
                <a16:creationId xmlns:a16="http://schemas.microsoft.com/office/drawing/2014/main" id="{558030CB-0D4C-364B-86B6-199609D14B1D}"/>
              </a:ext>
            </a:extLst>
          </p:cNvPr>
          <p:cNvPicPr>
            <a:picLocks/>
          </p:cNvPicPr>
          <p:nvPr/>
        </p:nvPicPr>
        <p:blipFill rotWithShape="1">
          <a:blip r:embed="rId8">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36" name="TextBox 35">
            <a:extLst>
              <a:ext uri="{FF2B5EF4-FFF2-40B4-BE49-F238E27FC236}">
                <a16:creationId xmlns:a16="http://schemas.microsoft.com/office/drawing/2014/main" id="{D1B12BEA-6693-734B-BFBA-7D3256C5C38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03403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4"/>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34" grpId="0"/>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360" y="1221562"/>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126" y="1221562"/>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782" y="1221561"/>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424" y="1207638"/>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424" y="1213945"/>
            <a:ext cx="7138575" cy="2185845"/>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56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014"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718"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052" y="3349279"/>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5131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53763"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71467"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29801" y="910806"/>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8"/>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714" y="2522331"/>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75" name="Rectangle 74">
            <a:extLst>
              <a:ext uri="{FF2B5EF4-FFF2-40B4-BE49-F238E27FC236}">
                <a16:creationId xmlns:a16="http://schemas.microsoft.com/office/drawing/2014/main" id="{D3DDC675-3909-B04C-9937-22AAFAF85F6B}"/>
              </a:ext>
            </a:extLst>
          </p:cNvPr>
          <p:cNvSpPr/>
          <p:nvPr/>
        </p:nvSpPr>
        <p:spPr>
          <a:xfrm>
            <a:off x="4944581" y="948997"/>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35" name="Title 1">
            <a:extLst>
              <a:ext uri="{FF2B5EF4-FFF2-40B4-BE49-F238E27FC236}">
                <a16:creationId xmlns:a16="http://schemas.microsoft.com/office/drawing/2014/main" id="{7874A521-A23E-C74E-9323-89E3F008D91A}"/>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C00000"/>
                </a:solidFill>
              </a:rPr>
              <a:t>(</a:t>
            </a:r>
            <a:r>
              <a:rPr lang="en-US" sz="3500" b="1" dirty="0" err="1">
                <a:solidFill>
                  <a:srgbClr val="C00000"/>
                </a:solidFill>
              </a:rPr>
              <a:t>MRLoc</a:t>
            </a:r>
            <a:r>
              <a:rPr lang="en-US" sz="3500" b="1" dirty="0">
                <a:solidFill>
                  <a:srgbClr val="C00000"/>
                </a:solidFill>
              </a:rPr>
              <a:t>)</a:t>
            </a:r>
          </a:p>
        </p:txBody>
      </p:sp>
      <p:sp>
        <p:nvSpPr>
          <p:cNvPr id="38" name="TextBox 37">
            <a:extLst>
              <a:ext uri="{FF2B5EF4-FFF2-40B4-BE49-F238E27FC236}">
                <a16:creationId xmlns:a16="http://schemas.microsoft.com/office/drawing/2014/main" id="{85F9EFCB-6230-8A40-A68B-898EA94A85FA}"/>
              </a:ext>
            </a:extLst>
          </p:cNvPr>
          <p:cNvSpPr txBox="1"/>
          <p:nvPr/>
        </p:nvSpPr>
        <p:spPr>
          <a:xfrm>
            <a:off x="5539415" y="1312033"/>
            <a:ext cx="68159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prstClr val="black"/>
                  </a:solidFill>
                </a:ln>
                <a:solidFill>
                  <a:prstClr val="black"/>
                </a:solidFill>
                <a:effectLst/>
                <a:uLnTx/>
                <a:uFillTx/>
                <a:latin typeface="Calibri" panose="020F0502020204030204"/>
                <a:ea typeface="+mn-ea"/>
                <a:cs typeface="+mn-cs"/>
              </a:rPr>
              <a:t>MRLoc</a:t>
            </a:r>
            <a:endPar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endParaRPr>
          </a:p>
        </p:txBody>
      </p:sp>
      <p:pic>
        <p:nvPicPr>
          <p:cNvPr id="40" name="Picture 39">
            <a:extLst>
              <a:ext uri="{FF2B5EF4-FFF2-40B4-BE49-F238E27FC236}">
                <a16:creationId xmlns:a16="http://schemas.microsoft.com/office/drawing/2014/main" id="{A02E2088-3394-4045-BB67-4FE41B4F161D}"/>
              </a:ext>
            </a:extLst>
          </p:cNvPr>
          <p:cNvPicPr>
            <a:picLocks/>
          </p:cNvPicPr>
          <p:nvPr/>
        </p:nvPicPr>
        <p:blipFill rotWithShape="1">
          <a:blip r:embed="rId9">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B86A4D8-FABB-D446-B2C6-D3B83A2F3D69}"/>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2" name="Rectangle 41">
            <a:extLst>
              <a:ext uri="{FF2B5EF4-FFF2-40B4-BE49-F238E27FC236}">
                <a16:creationId xmlns:a16="http://schemas.microsoft.com/office/drawing/2014/main" id="{E1AF32D8-63AA-AB44-B6E2-8D280F4168B6}"/>
              </a:ext>
            </a:extLst>
          </p:cNvPr>
          <p:cNvSpPr/>
          <p:nvPr/>
        </p:nvSpPr>
        <p:spPr>
          <a:xfrm>
            <a:off x="1452005" y="1245802"/>
            <a:ext cx="4058864"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74AB497-981B-2244-80D1-1A9CEFEB64FA}"/>
              </a:ext>
            </a:extLst>
          </p:cNvPr>
          <p:cNvSpPr/>
          <p:nvPr/>
        </p:nvSpPr>
        <p:spPr>
          <a:xfrm>
            <a:off x="5510869" y="1246393"/>
            <a:ext cx="3021640"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a:extLst>
              <a:ext uri="{FF2B5EF4-FFF2-40B4-BE49-F238E27FC236}">
                <a16:creationId xmlns:a16="http://schemas.microsoft.com/office/drawing/2014/main" id="{1A529B55-E7AD-764C-82FE-AC1168FDBC03}"/>
              </a:ext>
            </a:extLst>
          </p:cNvPr>
          <p:cNvSpPr txBox="1"/>
          <p:nvPr/>
        </p:nvSpPr>
        <p:spPr>
          <a:xfrm>
            <a:off x="264857" y="4479918"/>
            <a:ext cx="8609889" cy="110799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Models for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scaling</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ProHIT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MRLoc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2k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provided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 how to do so is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not intuitive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46" name="TextBox 45">
            <a:extLst>
              <a:ext uri="{FF2B5EF4-FFF2-40B4-BE49-F238E27FC236}">
                <a16:creationId xmlns:a16="http://schemas.microsoft.com/office/drawing/2014/main" id="{31A49A76-62EB-8141-B17D-931FB26F6B19}"/>
              </a:ext>
            </a:extLst>
          </p:cNvPr>
          <p:cNvSpPr txBox="1"/>
          <p:nvPr/>
        </p:nvSpPr>
        <p:spPr>
          <a:xfrm>
            <a:off x="2830503" y="2990148"/>
            <a:ext cx="12956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47" name="TextBox 46">
            <a:extLst>
              <a:ext uri="{FF2B5EF4-FFF2-40B4-BE49-F238E27FC236}">
                <a16:creationId xmlns:a16="http://schemas.microsoft.com/office/drawing/2014/main" id="{0BA00C44-C880-DA4A-B2A5-E9364520BEC0}"/>
              </a:ext>
            </a:extLst>
          </p:cNvPr>
          <p:cNvSpPr txBox="1"/>
          <p:nvPr/>
        </p:nvSpPr>
        <p:spPr>
          <a:xfrm>
            <a:off x="6051677" y="2986614"/>
            <a:ext cx="17075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Tree>
    <p:extLst>
      <p:ext uri="{BB962C8B-B14F-4D97-AF65-F5344CB8AC3E}">
        <p14:creationId xmlns:p14="http://schemas.microsoft.com/office/powerpoint/2010/main" val="38714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2"/>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4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42" grpId="0" animBg="1"/>
      <p:bldP spid="43" grpId="0" animBg="1"/>
      <p:bldP spid="44" grpId="0" animBg="1"/>
      <p:bldP spid="46" grpId="0"/>
      <p:bldP spid="47"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0544" y="1225556"/>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3310" y="1225556"/>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3966" y="1225555"/>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1608" y="1211632"/>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1608" y="1217939"/>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0839" y="1195001"/>
            <a:ext cx="7138577" cy="2184034"/>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0474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07198"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24902"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83236" y="3354725"/>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599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8449"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6153"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4487"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9"/>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3898" y="2526325"/>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07834" y="1795075"/>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76" name="Rectangle 75">
            <a:extLst>
              <a:ext uri="{FF2B5EF4-FFF2-40B4-BE49-F238E27FC236}">
                <a16:creationId xmlns:a16="http://schemas.microsoft.com/office/drawing/2014/main" id="{4C716835-96FA-4947-8F3F-2A86DC0BFC3F}"/>
              </a:ext>
            </a:extLst>
          </p:cNvPr>
          <p:cNvSpPr/>
          <p:nvPr/>
        </p:nvSpPr>
        <p:spPr>
          <a:xfrm>
            <a:off x="5803445" y="955875"/>
            <a:ext cx="727957"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7" name="Rectangle 76">
            <a:extLst>
              <a:ext uri="{FF2B5EF4-FFF2-40B4-BE49-F238E27FC236}">
                <a16:creationId xmlns:a16="http://schemas.microsoft.com/office/drawing/2014/main" id="{92E81AB1-86C5-1049-BA4C-611CD2809F46}"/>
              </a:ext>
            </a:extLst>
          </p:cNvPr>
          <p:cNvSpPr/>
          <p:nvPr/>
        </p:nvSpPr>
        <p:spPr>
          <a:xfrm>
            <a:off x="6703659" y="958590"/>
            <a:ext cx="1038053"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42" name="Title 1">
            <a:extLst>
              <a:ext uri="{FF2B5EF4-FFF2-40B4-BE49-F238E27FC236}">
                <a16:creationId xmlns:a16="http://schemas.microsoft.com/office/drawing/2014/main" id="{9F4B1B34-AAA7-534D-981E-426229599624}"/>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err="1"/>
              <a:t>TWiCe</a:t>
            </a:r>
            <a:r>
              <a:rPr lang="en-US" sz="3500" b="1" dirty="0"/>
              <a:t>)</a:t>
            </a:r>
          </a:p>
        </p:txBody>
      </p:sp>
      <p:sp>
        <p:nvSpPr>
          <p:cNvPr id="44" name="TextBox 43">
            <a:extLst>
              <a:ext uri="{FF2B5EF4-FFF2-40B4-BE49-F238E27FC236}">
                <a16:creationId xmlns:a16="http://schemas.microsoft.com/office/drawing/2014/main" id="{93C45443-5711-2B4B-A65E-9A7E3DB4E65B}"/>
              </a:ext>
            </a:extLst>
          </p:cNvPr>
          <p:cNvSpPr txBox="1"/>
          <p:nvPr/>
        </p:nvSpPr>
        <p:spPr>
          <a:xfrm>
            <a:off x="2048563" y="1389476"/>
            <a:ext cx="660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endPar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endParaRPr>
          </a:p>
        </p:txBody>
      </p:sp>
      <p:pic>
        <p:nvPicPr>
          <p:cNvPr id="47" name="Picture 46">
            <a:extLst>
              <a:ext uri="{FF2B5EF4-FFF2-40B4-BE49-F238E27FC236}">
                <a16:creationId xmlns:a16="http://schemas.microsoft.com/office/drawing/2014/main" id="{B63865E2-83F8-4E44-9D71-63399995C29A}"/>
              </a:ext>
            </a:extLst>
          </p:cNvPr>
          <p:cNvPicPr>
            <a:picLocks/>
          </p:cNvPicPr>
          <p:nvPr/>
        </p:nvPicPr>
        <p:blipFill rotWithShape="1">
          <a:blip r:embed="rId10">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8" name="TextBox 47">
            <a:extLst>
              <a:ext uri="{FF2B5EF4-FFF2-40B4-BE49-F238E27FC236}">
                <a16:creationId xmlns:a16="http://schemas.microsoft.com/office/drawing/2014/main" id="{7347A439-E266-6445-B9B5-7B9D5D9F3E1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49" name="Rectangle 48">
            <a:extLst>
              <a:ext uri="{FF2B5EF4-FFF2-40B4-BE49-F238E27FC236}">
                <a16:creationId xmlns:a16="http://schemas.microsoft.com/office/drawing/2014/main" id="{5FF62183-83C7-914B-AC18-1009EFC13606}"/>
              </a:ext>
            </a:extLst>
          </p:cNvPr>
          <p:cNvSpPr/>
          <p:nvPr/>
        </p:nvSpPr>
        <p:spPr>
          <a:xfrm>
            <a:off x="1464680" y="1245802"/>
            <a:ext cx="1626475" cy="2117442"/>
          </a:xfrm>
          <a:prstGeom prst="rect">
            <a:avLst/>
          </a:prstGeom>
          <a:solidFill>
            <a:srgbClr val="538234">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E54C3E22-E1A8-F347-A621-91BBE6E5C60D}"/>
              </a:ext>
            </a:extLst>
          </p:cNvPr>
          <p:cNvSpPr txBox="1"/>
          <p:nvPr/>
        </p:nvSpPr>
        <p:spPr>
          <a:xfrm>
            <a:off x="1559455" y="2991887"/>
            <a:ext cx="1295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Supported</a:t>
            </a:r>
          </a:p>
        </p:txBody>
      </p:sp>
      <p:sp>
        <p:nvSpPr>
          <p:cNvPr id="52" name="TextBox 51">
            <a:extLst>
              <a:ext uri="{FF2B5EF4-FFF2-40B4-BE49-F238E27FC236}">
                <a16:creationId xmlns:a16="http://schemas.microsoft.com/office/drawing/2014/main" id="{A11EFCF6-17CC-014A-9DC0-B8454D6DDDDD}"/>
              </a:ext>
            </a:extLst>
          </p:cNvPr>
          <p:cNvSpPr txBox="1"/>
          <p:nvPr/>
        </p:nvSpPr>
        <p:spPr>
          <a:xfrm>
            <a:off x="4853314" y="2998790"/>
            <a:ext cx="17075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supported</a:t>
            </a:r>
          </a:p>
        </p:txBody>
      </p:sp>
      <p:sp>
        <p:nvSpPr>
          <p:cNvPr id="53" name="TextBox 52">
            <a:extLst>
              <a:ext uri="{FF2B5EF4-FFF2-40B4-BE49-F238E27FC236}">
                <a16:creationId xmlns:a16="http://schemas.microsoft.com/office/drawing/2014/main" id="{C42769CB-BF2C-874B-BB25-BAA36D752E9E}"/>
              </a:ext>
            </a:extLst>
          </p:cNvPr>
          <p:cNvSpPr txBox="1"/>
          <p:nvPr/>
        </p:nvSpPr>
        <p:spPr>
          <a:xfrm>
            <a:off x="264857" y="4479918"/>
            <a:ext cx="8609889" cy="169277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does not support </a:t>
            </a:r>
            <a:r>
              <a:rPr kumimoji="0" lang="en-US" sz="24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4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32k</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evaluate an </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scalable version (</a:t>
            </a:r>
            <a:r>
              <a:rPr kumimoji="0" lang="en-US" sz="24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TWiCe</a:t>
            </a: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assuming it solves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two critical design issues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50" name="Rectangle 49">
            <a:extLst>
              <a:ext uri="{FF2B5EF4-FFF2-40B4-BE49-F238E27FC236}">
                <a16:creationId xmlns:a16="http://schemas.microsoft.com/office/drawing/2014/main" id="{4022DFF4-2323-2D45-A58C-6C6E7DE0E907}"/>
              </a:ext>
            </a:extLst>
          </p:cNvPr>
          <p:cNvSpPr/>
          <p:nvPr/>
        </p:nvSpPr>
        <p:spPr>
          <a:xfrm>
            <a:off x="3081463" y="1233777"/>
            <a:ext cx="5443964" cy="2134345"/>
          </a:xfrm>
          <a:prstGeom prst="rect">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87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500"/>
                                        <p:tgtEl>
                                          <p:spTgt spid="15"/>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6"/>
                                        </p:tgtEl>
                                        <p:attrNameLst>
                                          <p:attrName>style.visibility</p:attrName>
                                        </p:attrNameLst>
                                      </p:cBhvr>
                                      <p:to>
                                        <p:strVal val="hidden"/>
                                      </p:to>
                                    </p:set>
                                  </p:childTnLst>
                                </p:cTn>
                              </p:par>
                              <p:par>
                                <p:cTn id="10" presetID="1" presetClass="exit" presetSubtype="0" fill="hold" grpId="0" nodeType="withEffect">
                                  <p:stCondLst>
                                    <p:cond delay="0"/>
                                  </p:stCondLst>
                                  <p:childTnLst>
                                    <p:set>
                                      <p:cBhvr>
                                        <p:cTn id="11" dur="1" fill="hold">
                                          <p:stCondLst>
                                            <p:cond delay="0"/>
                                          </p:stCondLst>
                                        </p:cTn>
                                        <p:tgtEl>
                                          <p:spTgt spid="77"/>
                                        </p:tgtEl>
                                        <p:attrNameLst>
                                          <p:attrName>style.visibility</p:attrName>
                                        </p:attrNameLst>
                                      </p:cBhvr>
                                      <p:to>
                                        <p:strVal val="hidden"/>
                                      </p:to>
                                    </p:set>
                                  </p:childTnLst>
                                </p:cTn>
                              </p:par>
                              <p:par>
                                <p:cTn id="12" presetID="1" presetClass="entr" presetSubtype="0" fill="hold" grpId="0" nodeType="withEffect">
                                  <p:stCondLst>
                                    <p:cond delay="1200"/>
                                  </p:stCondLst>
                                  <p:childTnLst>
                                    <p:set>
                                      <p:cBhvr>
                                        <p:cTn id="13" dur="1" fill="hold">
                                          <p:stCondLst>
                                            <p:cond delay="0"/>
                                          </p:stCondLst>
                                        </p:cTn>
                                        <p:tgtEl>
                                          <p:spTgt spid="6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4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5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76" grpId="0" animBg="1"/>
      <p:bldP spid="77" grpId="0" animBg="1"/>
      <p:bldP spid="49" grpId="0" animBg="1"/>
      <p:bldP spid="51" grpId="0"/>
      <p:bldP spid="52" grpId="0"/>
      <p:bldP spid="53" grpId="0" animBg="1"/>
      <p:bldP spid="50"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7810"/>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7810"/>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7809"/>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3886"/>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20193"/>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7255"/>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3534"/>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sp>
        <p:nvSpPr>
          <p:cNvPr id="65" name="TextBox 64">
            <a:extLst>
              <a:ext uri="{FF2B5EF4-FFF2-40B4-BE49-F238E27FC236}">
                <a16:creationId xmlns:a16="http://schemas.microsoft.com/office/drawing/2014/main" id="{8160F3B6-9A44-124A-BB93-E69EA1FB8BA2}"/>
              </a:ext>
            </a:extLst>
          </p:cNvPr>
          <p:cNvSpPr txBox="1"/>
          <p:nvPr/>
        </p:nvSpPr>
        <p:spPr>
          <a:xfrm>
            <a:off x="6707973" y="2528579"/>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7329"/>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5824"/>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 </a:t>
            </a:r>
            <a:r>
              <a:rPr lang="en-US" sz="3500" b="1" dirty="0">
                <a:solidFill>
                  <a:srgbClr val="538234"/>
                </a:solidFill>
              </a:rPr>
              <a:t>(Ideal)</a:t>
            </a:r>
          </a:p>
        </p:txBody>
      </p:sp>
      <p:pic>
        <p:nvPicPr>
          <p:cNvPr id="80" name="Picture 79">
            <a:extLst>
              <a:ext uri="{FF2B5EF4-FFF2-40B4-BE49-F238E27FC236}">
                <a16:creationId xmlns:a16="http://schemas.microsoft.com/office/drawing/2014/main" id="{1FB903D6-B274-0341-9884-EC76115C1CAF}"/>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81" name="TextBox 80">
            <a:extLst>
              <a:ext uri="{FF2B5EF4-FFF2-40B4-BE49-F238E27FC236}">
                <a16:creationId xmlns:a16="http://schemas.microsoft.com/office/drawing/2014/main" id="{E744FFF6-E8F6-A34C-8B76-41B860E833CA}"/>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sp>
        <p:nvSpPr>
          <p:cNvPr id="82" name="TextBox 81">
            <a:extLst>
              <a:ext uri="{FF2B5EF4-FFF2-40B4-BE49-F238E27FC236}">
                <a16:creationId xmlns:a16="http://schemas.microsoft.com/office/drawing/2014/main" id="{9979C7D2-552A-2A45-8536-0B77C9A23A12}"/>
              </a:ext>
            </a:extLst>
          </p:cNvPr>
          <p:cNvSpPr txBox="1"/>
          <p:nvPr/>
        </p:nvSpPr>
        <p:spPr>
          <a:xfrm>
            <a:off x="264857" y="4479918"/>
            <a:ext cx="8609889" cy="147732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 mechanism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issues a refresh command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to a row </a:t>
            </a:r>
            <a:r>
              <a:rPr kumimoji="0" lang="en-US" sz="24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only right before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row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potentially experience a </a:t>
            </a:r>
            <a:r>
              <a:rPr kumimoji="0" lang="en-US" sz="24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grpSp>
        <p:nvGrpSpPr>
          <p:cNvPr id="41" name="Group 40">
            <a:extLst>
              <a:ext uri="{FF2B5EF4-FFF2-40B4-BE49-F238E27FC236}">
                <a16:creationId xmlns:a16="http://schemas.microsoft.com/office/drawing/2014/main" id="{8FBAE3C6-4ADD-FB4D-A489-AE27211F01B7}"/>
              </a:ext>
            </a:extLst>
          </p:cNvPr>
          <p:cNvGrpSpPr/>
          <p:nvPr/>
        </p:nvGrpSpPr>
        <p:grpSpPr>
          <a:xfrm>
            <a:off x="5193985" y="1484466"/>
            <a:ext cx="3178562" cy="1901757"/>
            <a:chOff x="5193985" y="1484466"/>
            <a:chExt cx="3178562" cy="1901757"/>
          </a:xfrm>
        </p:grpSpPr>
        <p:cxnSp>
          <p:nvCxnSpPr>
            <p:cNvPr id="83" name="Straight Arrow Connector 82">
              <a:extLst>
                <a:ext uri="{FF2B5EF4-FFF2-40B4-BE49-F238E27FC236}">
                  <a16:creationId xmlns:a16="http://schemas.microsoft.com/office/drawing/2014/main" id="{570C6497-B30A-794B-BCB1-BA4CD2ABA115}"/>
                </a:ext>
              </a:extLst>
            </p:cNvPr>
            <p:cNvCxnSpPr>
              <a:cxnSpLocks/>
            </p:cNvCxnSpPr>
            <p:nvPr/>
          </p:nvCxnSpPr>
          <p:spPr>
            <a:xfrm flipV="1">
              <a:off x="7346671" y="1484466"/>
              <a:ext cx="566541" cy="1550342"/>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AC1F0235-C8F5-8846-81AD-2B1AE90AF201}"/>
                </a:ext>
              </a:extLst>
            </p:cNvPr>
            <p:cNvSpPr txBox="1"/>
            <p:nvPr/>
          </p:nvSpPr>
          <p:spPr>
            <a:xfrm>
              <a:off x="5193985" y="2986113"/>
              <a:ext cx="317856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6% performance loss</a:t>
              </a:r>
            </a:p>
          </p:txBody>
        </p:sp>
      </p:grpSp>
    </p:spTree>
    <p:extLst>
      <p:ext uri="{BB962C8B-B14F-4D97-AF65-F5344CB8AC3E}">
        <p14:creationId xmlns:p14="http://schemas.microsoft.com/office/powerpoint/2010/main" val="62164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500"/>
                                        <p:tgtEl>
                                          <p:spTgt spid="16"/>
                                        </p:tgtEl>
                                      </p:cBhvr>
                                    </p:animEffect>
                                  </p:childTnLst>
                                </p:cTn>
                              </p:par>
                              <p:par>
                                <p:cTn id="8" presetID="1" presetClass="exit" presetSubtype="0" fill="hold" grpId="0" nodeType="withEffect">
                                  <p:stCondLst>
                                    <p:cond delay="0"/>
                                  </p:stCondLst>
                                  <p:childTnLst>
                                    <p:set>
                                      <p:cBhvr>
                                        <p:cTn id="9" dur="1" fill="hold">
                                          <p:stCondLst>
                                            <p:cond delay="0"/>
                                          </p:stCondLst>
                                        </p:cTn>
                                        <p:tgtEl>
                                          <p:spTgt spid="7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82"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1237-631F-354D-9F73-BCE8C61185AD}"/>
              </a:ext>
            </a:extLst>
          </p:cNvPr>
          <p:cNvSpPr>
            <a:spLocks noGrp="1"/>
          </p:cNvSpPr>
          <p:nvPr>
            <p:ph type="title"/>
          </p:nvPr>
        </p:nvSpPr>
        <p:spPr/>
        <p:txBody>
          <a:bodyPr/>
          <a:lstStyle/>
          <a:p>
            <a:r>
              <a:rPr lang="en-US" b="1" dirty="0"/>
              <a:t>Additional Details in the Paper </a:t>
            </a:r>
          </a:p>
        </p:txBody>
      </p:sp>
      <p:sp>
        <p:nvSpPr>
          <p:cNvPr id="3" name="Content Placeholder 2">
            <a:extLst>
              <a:ext uri="{FF2B5EF4-FFF2-40B4-BE49-F238E27FC236}">
                <a16:creationId xmlns:a16="http://schemas.microsoft.com/office/drawing/2014/main" id="{88AEE175-327F-D646-A1B8-C7C435289C8E}"/>
              </a:ext>
            </a:extLst>
          </p:cNvPr>
          <p:cNvSpPr>
            <a:spLocks noGrp="1"/>
          </p:cNvSpPr>
          <p:nvPr>
            <p:ph idx="1"/>
          </p:nvPr>
        </p:nvSpPr>
        <p:spPr>
          <a:xfrm>
            <a:off x="75991" y="1031539"/>
            <a:ext cx="8987622" cy="5318753"/>
          </a:xfrm>
        </p:spPr>
        <p:txBody>
          <a:bodyPr/>
          <a:lstStyle/>
          <a:p>
            <a:pPr>
              <a:spcBef>
                <a:spcPts val="2200"/>
              </a:spcBef>
            </a:pPr>
            <a:r>
              <a:rPr lang="en-US" sz="2800" b="1" dirty="0">
                <a:solidFill>
                  <a:schemeClr val="accent5">
                    <a:lumMod val="75000"/>
                  </a:schemeClr>
                </a:solidFill>
              </a:rPr>
              <a:t>Single-cell </a:t>
            </a:r>
            <a:r>
              <a:rPr lang="en-US" sz="2800" b="1" dirty="0" err="1">
                <a:solidFill>
                  <a:schemeClr val="accent5">
                    <a:lumMod val="75000"/>
                  </a:schemeClr>
                </a:solidFill>
              </a:rPr>
              <a:t>RowHammer</a:t>
            </a:r>
            <a:r>
              <a:rPr lang="en-US" sz="2800" b="1" dirty="0">
                <a:solidFill>
                  <a:schemeClr val="accent5">
                    <a:lumMod val="75000"/>
                  </a:schemeClr>
                </a:solidFill>
              </a:rPr>
              <a:t> bit flip probability</a:t>
            </a:r>
          </a:p>
          <a:p>
            <a:pPr>
              <a:spcBef>
                <a:spcPts val="2200"/>
              </a:spcBef>
            </a:pPr>
            <a:r>
              <a:rPr lang="en-US" sz="2800" dirty="0"/>
              <a:t>More details on our </a:t>
            </a:r>
            <a:r>
              <a:rPr lang="en-US" sz="2800" b="1" dirty="0">
                <a:solidFill>
                  <a:schemeClr val="accent5">
                    <a:lumMod val="75000"/>
                  </a:schemeClr>
                </a:solidFill>
              </a:rPr>
              <a:t>data pattern dependence</a:t>
            </a:r>
            <a:r>
              <a:rPr lang="en-US" sz="2800" dirty="0"/>
              <a:t> study</a:t>
            </a:r>
          </a:p>
          <a:p>
            <a:pPr>
              <a:spcBef>
                <a:spcPts val="2200"/>
              </a:spcBef>
            </a:pPr>
            <a:r>
              <a:rPr lang="en-US" sz="2800" dirty="0"/>
              <a:t>Analysis of </a:t>
            </a:r>
            <a:r>
              <a:rPr lang="en-US" sz="2800" b="1" dirty="0">
                <a:solidFill>
                  <a:schemeClr val="accent5">
                    <a:lumMod val="75000"/>
                  </a:schemeClr>
                </a:solidFill>
              </a:rPr>
              <a:t>Error Correcting Codes (ECC)</a:t>
            </a:r>
            <a:r>
              <a:rPr lang="en-US" sz="2800" dirty="0"/>
              <a:t> in mitigating </a:t>
            </a:r>
            <a:r>
              <a:rPr lang="en-US" sz="2800" dirty="0" err="1"/>
              <a:t>RowHammer</a:t>
            </a:r>
            <a:r>
              <a:rPr lang="en-US" sz="2800" dirty="0"/>
              <a:t> bit flips</a:t>
            </a:r>
          </a:p>
          <a:p>
            <a:pPr>
              <a:spcBef>
                <a:spcPts val="2200"/>
              </a:spcBef>
            </a:pPr>
            <a:r>
              <a:rPr lang="en-US" sz="2800" dirty="0"/>
              <a:t>Additional </a:t>
            </a:r>
            <a:r>
              <a:rPr lang="en-US" sz="2800" b="1" dirty="0">
                <a:solidFill>
                  <a:schemeClr val="accent5">
                    <a:lumMod val="75000"/>
                  </a:schemeClr>
                </a:solidFill>
              </a:rPr>
              <a:t>observations</a:t>
            </a:r>
            <a:r>
              <a:rPr lang="en-US" sz="2800" dirty="0"/>
              <a:t> on our data </a:t>
            </a:r>
          </a:p>
          <a:p>
            <a:pPr>
              <a:spcBef>
                <a:spcPts val="2200"/>
              </a:spcBef>
            </a:pPr>
            <a:r>
              <a:rPr lang="en-US" sz="2800" b="1" dirty="0">
                <a:solidFill>
                  <a:schemeClr val="accent5">
                    <a:lumMod val="75000"/>
                  </a:schemeClr>
                </a:solidFill>
              </a:rPr>
              <a:t>Methodology details </a:t>
            </a:r>
            <a:r>
              <a:rPr lang="en-US" sz="2800" dirty="0"/>
              <a:t>for characterizing DRAM</a:t>
            </a:r>
          </a:p>
          <a:p>
            <a:pPr>
              <a:spcBef>
                <a:spcPts val="2200"/>
              </a:spcBef>
            </a:pPr>
            <a:r>
              <a:rPr lang="en-US" sz="2800" dirty="0"/>
              <a:t>Further discussion on comparing data across different infrastructures</a:t>
            </a:r>
          </a:p>
          <a:p>
            <a:pPr>
              <a:spcBef>
                <a:spcPts val="2200"/>
              </a:spcBef>
            </a:pPr>
            <a:r>
              <a:rPr lang="en-US" sz="2800" b="1" dirty="0">
                <a:solidFill>
                  <a:schemeClr val="accent5">
                    <a:lumMod val="75000"/>
                  </a:schemeClr>
                </a:solidFill>
              </a:rPr>
              <a:t>Discussion on scaling </a:t>
            </a:r>
            <a:r>
              <a:rPr lang="en-US" sz="2800" dirty="0"/>
              <a:t>each mitigation mechanism</a:t>
            </a:r>
          </a:p>
        </p:txBody>
      </p:sp>
    </p:spTree>
    <p:extLst>
      <p:ext uri="{BB962C8B-B14F-4D97-AF65-F5344CB8AC3E}">
        <p14:creationId xmlns:p14="http://schemas.microsoft.com/office/powerpoint/2010/main" val="20276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RowHammer Reviews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18366585"/>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5056E-5E0D-1746-9AF8-8212921EE458}"/>
              </a:ext>
            </a:extLst>
          </p:cNvPr>
          <p:cNvSpPr>
            <a:spLocks noGrp="1"/>
          </p:cNvSpPr>
          <p:nvPr>
            <p:ph type="title"/>
          </p:nvPr>
        </p:nvSpPr>
        <p:spPr/>
        <p:txBody>
          <a:bodyPr/>
          <a:lstStyle/>
          <a:p>
            <a:r>
              <a:rPr lang="en-US" dirty="0"/>
              <a:t>Initial RowHammer Reviews</a:t>
            </a:r>
          </a:p>
        </p:txBody>
      </p:sp>
      <p:sp>
        <p:nvSpPr>
          <p:cNvPr id="3" name="Content Placeholder 2">
            <a:extLst>
              <a:ext uri="{FF2B5EF4-FFF2-40B4-BE49-F238E27FC236}">
                <a16:creationId xmlns:a16="http://schemas.microsoft.com/office/drawing/2014/main" id="{F91B9D8D-2C3F-8E4E-957C-4E5F3DBB7EF7}"/>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3665AE97-DF02-5742-869D-07C457E90A36}"/>
              </a:ext>
            </a:extLst>
          </p:cNvPr>
          <p:cNvPicPr>
            <a:picLocks noChangeAspect="1"/>
          </p:cNvPicPr>
          <p:nvPr/>
        </p:nvPicPr>
        <p:blipFill>
          <a:blip r:embed="rId2"/>
          <a:stretch>
            <a:fillRect/>
          </a:stretch>
        </p:blipFill>
        <p:spPr>
          <a:xfrm>
            <a:off x="0" y="843038"/>
            <a:ext cx="9144000" cy="3398762"/>
          </a:xfrm>
          <a:prstGeom prst="rect">
            <a:avLst/>
          </a:prstGeom>
        </p:spPr>
      </p:pic>
      <p:pic>
        <p:nvPicPr>
          <p:cNvPr id="7" name="Picture 6">
            <a:extLst>
              <a:ext uri="{FF2B5EF4-FFF2-40B4-BE49-F238E27FC236}">
                <a16:creationId xmlns:a16="http://schemas.microsoft.com/office/drawing/2014/main" id="{7155D524-DCC9-1847-83C7-854F549EAADF}"/>
              </a:ext>
            </a:extLst>
          </p:cNvPr>
          <p:cNvPicPr>
            <a:picLocks noChangeAspect="1"/>
          </p:cNvPicPr>
          <p:nvPr/>
        </p:nvPicPr>
        <p:blipFill>
          <a:blip r:embed="rId3"/>
          <a:stretch>
            <a:fillRect/>
          </a:stretch>
        </p:blipFill>
        <p:spPr>
          <a:xfrm>
            <a:off x="1475656" y="4394200"/>
            <a:ext cx="5701630" cy="2303689"/>
          </a:xfrm>
          <a:prstGeom prst="rect">
            <a:avLst/>
          </a:prstGeom>
        </p:spPr>
      </p:pic>
      <p:sp>
        <p:nvSpPr>
          <p:cNvPr id="10" name="Rectangle 9">
            <a:extLst>
              <a:ext uri="{FF2B5EF4-FFF2-40B4-BE49-F238E27FC236}">
                <a16:creationId xmlns:a16="http://schemas.microsoft.com/office/drawing/2014/main" id="{1E5BF8A9-EA5D-234F-8FBD-05D672436FBE}"/>
              </a:ext>
            </a:extLst>
          </p:cNvPr>
          <p:cNvSpPr/>
          <p:nvPr/>
        </p:nvSpPr>
        <p:spPr>
          <a:xfrm>
            <a:off x="3563888" y="4394199"/>
            <a:ext cx="1008112" cy="23036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3613082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07A6-8DA1-5046-AEB0-971A934F0EB3}"/>
              </a:ext>
            </a:extLst>
          </p:cNvPr>
          <p:cNvSpPr>
            <a:spLocks noGrp="1"/>
          </p:cNvSpPr>
          <p:nvPr>
            <p:ph type="title"/>
          </p:nvPr>
        </p:nvSpPr>
        <p:spPr/>
        <p:txBody>
          <a:bodyPr/>
          <a:lstStyle/>
          <a:p>
            <a:r>
              <a:rPr lang="en-US" dirty="0"/>
              <a:t>Missing the Point</a:t>
            </a:r>
          </a:p>
        </p:txBody>
      </p:sp>
      <p:sp>
        <p:nvSpPr>
          <p:cNvPr id="3" name="Content Placeholder 2">
            <a:extLst>
              <a:ext uri="{FF2B5EF4-FFF2-40B4-BE49-F238E27FC236}">
                <a16:creationId xmlns:a16="http://schemas.microsoft.com/office/drawing/2014/main" id="{F4DE7DC0-4EFE-F141-8BB4-C777DB48BC3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FF0740-B72C-BF4C-BFC9-C5861C554513}"/>
              </a:ext>
            </a:extLst>
          </p:cNvPr>
          <p:cNvPicPr>
            <a:picLocks noChangeAspect="1"/>
          </p:cNvPicPr>
          <p:nvPr/>
        </p:nvPicPr>
        <p:blipFill>
          <a:blip r:embed="rId2"/>
          <a:stretch>
            <a:fillRect/>
          </a:stretch>
        </p:blipFill>
        <p:spPr>
          <a:xfrm>
            <a:off x="165100" y="854522"/>
            <a:ext cx="8674100" cy="1193800"/>
          </a:xfrm>
          <a:prstGeom prst="rect">
            <a:avLst/>
          </a:prstGeom>
        </p:spPr>
      </p:pic>
      <p:pic>
        <p:nvPicPr>
          <p:cNvPr id="6" name="Picture 5">
            <a:extLst>
              <a:ext uri="{FF2B5EF4-FFF2-40B4-BE49-F238E27FC236}">
                <a16:creationId xmlns:a16="http://schemas.microsoft.com/office/drawing/2014/main" id="{A40E37AE-B3FE-BC41-8FC0-1735C5B48ADA}"/>
              </a:ext>
            </a:extLst>
          </p:cNvPr>
          <p:cNvPicPr>
            <a:picLocks noChangeAspect="1"/>
          </p:cNvPicPr>
          <p:nvPr/>
        </p:nvPicPr>
        <p:blipFill>
          <a:blip r:embed="rId3"/>
          <a:stretch>
            <a:fillRect/>
          </a:stretch>
        </p:blipFill>
        <p:spPr>
          <a:xfrm>
            <a:off x="78412" y="2168604"/>
            <a:ext cx="9004300" cy="2197100"/>
          </a:xfrm>
          <a:prstGeom prst="rect">
            <a:avLst/>
          </a:prstGeom>
        </p:spPr>
      </p:pic>
      <p:pic>
        <p:nvPicPr>
          <p:cNvPr id="7" name="Picture 6">
            <a:extLst>
              <a:ext uri="{FF2B5EF4-FFF2-40B4-BE49-F238E27FC236}">
                <a16:creationId xmlns:a16="http://schemas.microsoft.com/office/drawing/2014/main" id="{2A03E50B-E652-9442-B569-A08EE1A1BD4A}"/>
              </a:ext>
            </a:extLst>
          </p:cNvPr>
          <p:cNvPicPr>
            <a:picLocks noChangeAspect="1"/>
          </p:cNvPicPr>
          <p:nvPr/>
        </p:nvPicPr>
        <p:blipFill>
          <a:blip r:embed="rId4"/>
          <a:stretch>
            <a:fillRect/>
          </a:stretch>
        </p:blipFill>
        <p:spPr>
          <a:xfrm>
            <a:off x="78412" y="4527550"/>
            <a:ext cx="9144000" cy="2397211"/>
          </a:xfrm>
          <a:prstGeom prst="rect">
            <a:avLst/>
          </a:prstGeom>
        </p:spPr>
      </p:pic>
      <p:sp>
        <p:nvSpPr>
          <p:cNvPr id="8" name="TextBox 7">
            <a:extLst>
              <a:ext uri="{FF2B5EF4-FFF2-40B4-BE49-F238E27FC236}">
                <a16:creationId xmlns:a16="http://schemas.microsoft.com/office/drawing/2014/main" id="{FEED2AFF-8D4C-5242-A5FE-05DE7C488195}"/>
              </a:ext>
            </a:extLst>
          </p:cNvPr>
          <p:cNvSpPr txBox="1"/>
          <p:nvPr/>
        </p:nvSpPr>
        <p:spPr>
          <a:xfrm>
            <a:off x="3837552" y="388323"/>
            <a:ext cx="543129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Micro 2013</a:t>
            </a:r>
          </a:p>
        </p:txBody>
      </p:sp>
      <p:sp>
        <p:nvSpPr>
          <p:cNvPr id="9" name="Rectangle 8">
            <a:extLst>
              <a:ext uri="{FF2B5EF4-FFF2-40B4-BE49-F238E27FC236}">
                <a16:creationId xmlns:a16="http://schemas.microsoft.com/office/drawing/2014/main" id="{E448DCB5-D6CD-9E4F-9BEA-32D24F58C743}"/>
              </a:ext>
            </a:extLst>
          </p:cNvPr>
          <p:cNvSpPr/>
          <p:nvPr/>
        </p:nvSpPr>
        <p:spPr>
          <a:xfrm>
            <a:off x="1259631" y="2845326"/>
            <a:ext cx="7729757"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a:extLst>
              <a:ext uri="{FF2B5EF4-FFF2-40B4-BE49-F238E27FC236}">
                <a16:creationId xmlns:a16="http://schemas.microsoft.com/office/drawing/2014/main" id="{658A6464-A6B4-9249-9F6A-71EF8C6AFEA8}"/>
              </a:ext>
            </a:extLst>
          </p:cNvPr>
          <p:cNvSpPr/>
          <p:nvPr/>
        </p:nvSpPr>
        <p:spPr>
          <a:xfrm>
            <a:off x="230812" y="1296124"/>
            <a:ext cx="6933476" cy="3892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Rectangle 10">
            <a:extLst>
              <a:ext uri="{FF2B5EF4-FFF2-40B4-BE49-F238E27FC236}">
                <a16:creationId xmlns:a16="http://schemas.microsoft.com/office/drawing/2014/main" id="{1759DDD6-DFA7-A949-9874-C5BE057A2C47}"/>
              </a:ext>
            </a:extLst>
          </p:cNvPr>
          <p:cNvSpPr/>
          <p:nvPr/>
        </p:nvSpPr>
        <p:spPr>
          <a:xfrm>
            <a:off x="148162" y="4882694"/>
            <a:ext cx="9065588"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51914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72834-43DA-7549-B0D1-0445F66C1981}"/>
              </a:ext>
            </a:extLst>
          </p:cNvPr>
          <p:cNvSpPr>
            <a:spLocks noGrp="1"/>
          </p:cNvSpPr>
          <p:nvPr>
            <p:ph type="title"/>
          </p:nvPr>
        </p:nvSpPr>
        <p:spPr/>
        <p:txBody>
          <a:bodyPr/>
          <a:lstStyle/>
          <a:p>
            <a:r>
              <a:rPr lang="en-US" dirty="0"/>
              <a:t>More …</a:t>
            </a:r>
          </a:p>
        </p:txBody>
      </p:sp>
      <p:sp>
        <p:nvSpPr>
          <p:cNvPr id="3" name="Content Placeholder 2">
            <a:extLst>
              <a:ext uri="{FF2B5EF4-FFF2-40B4-BE49-F238E27FC236}">
                <a16:creationId xmlns:a16="http://schemas.microsoft.com/office/drawing/2014/main" id="{A08716AD-1B0D-8D45-970D-B55602C3F81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58BBDA8-2719-C84F-B2C7-794F5BFB1F5C}"/>
              </a:ext>
            </a:extLst>
          </p:cNvPr>
          <p:cNvPicPr>
            <a:picLocks noChangeAspect="1"/>
          </p:cNvPicPr>
          <p:nvPr/>
        </p:nvPicPr>
        <p:blipFill>
          <a:blip r:embed="rId2"/>
          <a:stretch>
            <a:fillRect/>
          </a:stretch>
        </p:blipFill>
        <p:spPr>
          <a:xfrm>
            <a:off x="899592" y="928579"/>
            <a:ext cx="6747470" cy="3133154"/>
          </a:xfrm>
          <a:prstGeom prst="rect">
            <a:avLst/>
          </a:prstGeom>
        </p:spPr>
      </p:pic>
      <p:pic>
        <p:nvPicPr>
          <p:cNvPr id="6" name="Picture 5">
            <a:extLst>
              <a:ext uri="{FF2B5EF4-FFF2-40B4-BE49-F238E27FC236}">
                <a16:creationId xmlns:a16="http://schemas.microsoft.com/office/drawing/2014/main" id="{6CC8B2D6-5AC2-7241-8709-1D72836C183A}"/>
              </a:ext>
            </a:extLst>
          </p:cNvPr>
          <p:cNvPicPr>
            <a:picLocks noChangeAspect="1"/>
          </p:cNvPicPr>
          <p:nvPr/>
        </p:nvPicPr>
        <p:blipFill>
          <a:blip r:embed="rId3"/>
          <a:stretch>
            <a:fillRect/>
          </a:stretch>
        </p:blipFill>
        <p:spPr>
          <a:xfrm>
            <a:off x="899592" y="4205675"/>
            <a:ext cx="6891412" cy="2652325"/>
          </a:xfrm>
          <a:prstGeom prst="rect">
            <a:avLst/>
          </a:prstGeom>
        </p:spPr>
      </p:pic>
      <p:sp>
        <p:nvSpPr>
          <p:cNvPr id="7" name="TextBox 6">
            <a:extLst>
              <a:ext uri="{FF2B5EF4-FFF2-40B4-BE49-F238E27FC236}">
                <a16:creationId xmlns:a16="http://schemas.microsoft.com/office/drawing/2014/main" id="{AEC57BD5-EE5F-8E47-BCDF-E5B7FF786204}"/>
              </a:ext>
            </a:extLst>
          </p:cNvPr>
          <p:cNvSpPr txBox="1"/>
          <p:nvPr/>
        </p:nvSpPr>
        <p:spPr>
          <a:xfrm>
            <a:off x="3837552" y="388323"/>
            <a:ext cx="530626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Reviews from ISCA 2014</a:t>
            </a:r>
          </a:p>
        </p:txBody>
      </p:sp>
      <p:sp>
        <p:nvSpPr>
          <p:cNvPr id="8" name="Rectangle 7">
            <a:extLst>
              <a:ext uri="{FF2B5EF4-FFF2-40B4-BE49-F238E27FC236}">
                <a16:creationId xmlns:a16="http://schemas.microsoft.com/office/drawing/2014/main" id="{F8A74C61-7692-3244-BE16-34067D9C26DA}"/>
              </a:ext>
            </a:extLst>
          </p:cNvPr>
          <p:cNvSpPr/>
          <p:nvPr/>
        </p:nvSpPr>
        <p:spPr>
          <a:xfrm>
            <a:off x="755577" y="2204824"/>
            <a:ext cx="6891486"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E86A8F27-195E-AC45-9A37-D6159E21BDE8}"/>
              </a:ext>
            </a:extLst>
          </p:cNvPr>
          <p:cNvSpPr/>
          <p:nvPr/>
        </p:nvSpPr>
        <p:spPr>
          <a:xfrm>
            <a:off x="899518" y="4509120"/>
            <a:ext cx="6480794" cy="10081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64869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D71-5EDE-774A-972C-38A243C5A663}"/>
              </a:ext>
            </a:extLst>
          </p:cNvPr>
          <p:cNvSpPr>
            <a:spLocks noGrp="1"/>
          </p:cNvSpPr>
          <p:nvPr>
            <p:ph type="title"/>
          </p:nvPr>
        </p:nvSpPr>
        <p:spPr/>
        <p:txBody>
          <a:bodyPr/>
          <a:lstStyle/>
          <a:p>
            <a:r>
              <a:rPr lang="en-US" dirty="0"/>
              <a:t>Final RowHammer Reviews</a:t>
            </a:r>
          </a:p>
        </p:txBody>
      </p:sp>
      <p:pic>
        <p:nvPicPr>
          <p:cNvPr id="4" name="Picture 3">
            <a:extLst>
              <a:ext uri="{FF2B5EF4-FFF2-40B4-BE49-F238E27FC236}">
                <a16:creationId xmlns:a16="http://schemas.microsoft.com/office/drawing/2014/main" id="{EB53B1F3-02C9-6144-9BC1-DFE1EB1659E9}"/>
              </a:ext>
            </a:extLst>
          </p:cNvPr>
          <p:cNvPicPr>
            <a:picLocks noChangeAspect="1"/>
          </p:cNvPicPr>
          <p:nvPr/>
        </p:nvPicPr>
        <p:blipFill>
          <a:blip r:embed="rId2"/>
          <a:stretch>
            <a:fillRect/>
          </a:stretch>
        </p:blipFill>
        <p:spPr>
          <a:xfrm>
            <a:off x="467544" y="980728"/>
            <a:ext cx="7912100" cy="3009900"/>
          </a:xfrm>
          <a:prstGeom prst="rect">
            <a:avLst/>
          </a:prstGeom>
        </p:spPr>
      </p:pic>
      <p:pic>
        <p:nvPicPr>
          <p:cNvPr id="5" name="Picture 4">
            <a:extLst>
              <a:ext uri="{FF2B5EF4-FFF2-40B4-BE49-F238E27FC236}">
                <a16:creationId xmlns:a16="http://schemas.microsoft.com/office/drawing/2014/main" id="{BE9D1BD4-C427-7E4F-B61B-83F9A7567553}"/>
              </a:ext>
            </a:extLst>
          </p:cNvPr>
          <p:cNvPicPr>
            <a:picLocks noChangeAspect="1"/>
          </p:cNvPicPr>
          <p:nvPr/>
        </p:nvPicPr>
        <p:blipFill>
          <a:blip r:embed="rId3"/>
          <a:stretch>
            <a:fillRect/>
          </a:stretch>
        </p:blipFill>
        <p:spPr>
          <a:xfrm>
            <a:off x="1435100" y="4149080"/>
            <a:ext cx="6197600" cy="2552700"/>
          </a:xfrm>
          <a:prstGeom prst="rect">
            <a:avLst/>
          </a:prstGeom>
        </p:spPr>
      </p:pic>
    </p:spTree>
    <p:extLst>
      <p:ext uri="{BB962C8B-B14F-4D97-AF65-F5344CB8AC3E}">
        <p14:creationId xmlns:p14="http://schemas.microsoft.com/office/powerpoint/2010/main" val="141410593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23528" y="1772816"/>
            <a:ext cx="8428037" cy="822325"/>
          </a:xfrm>
        </p:spPr>
        <p:txBody>
          <a:bodyPr/>
          <a:lstStyle/>
          <a:p>
            <a:pPr algn="ctr" eaLnBrk="1" hangingPunct="1"/>
            <a:r>
              <a:rPr lang="en-US" sz="5000" dirty="0">
                <a:latin typeface="Garamond" charset="0"/>
              </a:rPr>
              <a:t>Some More History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50541928"/>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B6555-C7F9-2C46-BEAF-006460700D88}"/>
              </a:ext>
            </a:extLst>
          </p:cNvPr>
          <p:cNvSpPr>
            <a:spLocks noGrp="1"/>
          </p:cNvSpPr>
          <p:nvPr>
            <p:ph type="title"/>
          </p:nvPr>
        </p:nvSpPr>
        <p:spPr/>
        <p:txBody>
          <a:bodyPr/>
          <a:lstStyle/>
          <a:p>
            <a:r>
              <a:rPr lang="en-US" dirty="0"/>
              <a:t>Some More Historical Perspective</a:t>
            </a:r>
          </a:p>
        </p:txBody>
      </p:sp>
      <p:sp>
        <p:nvSpPr>
          <p:cNvPr id="3" name="Content Placeholder 2">
            <a:extLst>
              <a:ext uri="{FF2B5EF4-FFF2-40B4-BE49-F238E27FC236}">
                <a16:creationId xmlns:a16="http://schemas.microsoft.com/office/drawing/2014/main" id="{361696B8-178A-E343-BC4E-14D8A6C20C01}"/>
              </a:ext>
            </a:extLst>
          </p:cNvPr>
          <p:cNvSpPr>
            <a:spLocks noGrp="1"/>
          </p:cNvSpPr>
          <p:nvPr>
            <p:ph idx="1"/>
          </p:nvPr>
        </p:nvSpPr>
        <p:spPr>
          <a:xfrm>
            <a:off x="228600" y="997529"/>
            <a:ext cx="8915400" cy="5193723"/>
          </a:xfrm>
        </p:spPr>
        <p:txBody>
          <a:bodyPr/>
          <a:lstStyle/>
          <a:p>
            <a:r>
              <a:rPr lang="en-US" dirty="0"/>
              <a:t>RowHammer is the first example of a circuit-level failure mechanism causing a widespread system security vulnerability</a:t>
            </a:r>
          </a:p>
          <a:p>
            <a:endParaRPr lang="en-US" dirty="0"/>
          </a:p>
          <a:p>
            <a:r>
              <a:rPr lang="en-US" dirty="0"/>
              <a:t>It led to a large body of work in security attacks, mitigations, architectural solutions, …</a:t>
            </a:r>
          </a:p>
          <a:p>
            <a:pPr marL="344487" lvl="1" indent="0">
              <a:buNone/>
            </a:pPr>
            <a:endParaRPr lang="en-US" dirty="0"/>
          </a:p>
          <a:p>
            <a:r>
              <a:rPr lang="en-US" dirty="0">
                <a:solidFill>
                  <a:srgbClr val="0000FF"/>
                </a:solidFill>
              </a:rPr>
              <a:t>Work building on RowHammer still continues</a:t>
            </a:r>
          </a:p>
          <a:p>
            <a:pPr lvl="1"/>
            <a:r>
              <a:rPr lang="en-US" dirty="0"/>
              <a:t>See HPCA 2021, MICRO 2020, ISCA 2020, S&amp;P 2020, SEC 2020</a:t>
            </a:r>
          </a:p>
          <a:p>
            <a:endParaRPr lang="en-US" dirty="0"/>
          </a:p>
          <a:p>
            <a:r>
              <a:rPr lang="en-US" dirty="0">
                <a:solidFill>
                  <a:srgbClr val="FF0000"/>
                </a:solidFill>
              </a:rPr>
              <a:t>Initially, RowHammer was dismissed by some reviewers</a:t>
            </a:r>
          </a:p>
          <a:p>
            <a:pPr lvl="1"/>
            <a:r>
              <a:rPr lang="en-US" dirty="0"/>
              <a:t>Rejected from MICRO 2013 conference</a:t>
            </a:r>
          </a:p>
          <a:p>
            <a:endParaRPr lang="en-US" dirty="0"/>
          </a:p>
        </p:txBody>
      </p:sp>
      <p:sp>
        <p:nvSpPr>
          <p:cNvPr id="4" name="Slide Number Placeholder 3">
            <a:extLst>
              <a:ext uri="{FF2B5EF4-FFF2-40B4-BE49-F238E27FC236}">
                <a16:creationId xmlns:a16="http://schemas.microsoft.com/office/drawing/2014/main" id="{029E2038-4FE7-9849-A660-75D9BB9FB75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501760724"/>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4555-EC71-1E4C-8899-7CEEFD0AF2C2}"/>
              </a:ext>
            </a:extLst>
          </p:cNvPr>
          <p:cNvSpPr>
            <a:spLocks noGrp="1"/>
          </p:cNvSpPr>
          <p:nvPr>
            <p:ph type="title"/>
          </p:nvPr>
        </p:nvSpPr>
        <p:spPr/>
        <p:txBody>
          <a:bodyPr/>
          <a:lstStyle/>
          <a:p>
            <a:r>
              <a:rPr lang="en-US" sz="3800" dirty="0"/>
              <a:t>Initial RowHammer Reviews (MICRO 2013)</a:t>
            </a:r>
          </a:p>
        </p:txBody>
      </p:sp>
      <p:sp>
        <p:nvSpPr>
          <p:cNvPr id="3" name="Content Placeholder 2">
            <a:extLst>
              <a:ext uri="{FF2B5EF4-FFF2-40B4-BE49-F238E27FC236}">
                <a16:creationId xmlns:a16="http://schemas.microsoft.com/office/drawing/2014/main" id="{CD354170-37A4-9647-9441-3DEE1DEB79A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2174788-123B-594B-802A-4C965722941F}"/>
              </a:ext>
            </a:extLst>
          </p:cNvPr>
          <p:cNvPicPr>
            <a:picLocks noChangeAspect="1"/>
          </p:cNvPicPr>
          <p:nvPr/>
        </p:nvPicPr>
        <p:blipFill>
          <a:blip r:embed="rId2"/>
          <a:stretch>
            <a:fillRect/>
          </a:stretch>
        </p:blipFill>
        <p:spPr>
          <a:xfrm>
            <a:off x="899592" y="988914"/>
            <a:ext cx="6963370" cy="5642171"/>
          </a:xfrm>
          <a:prstGeom prst="rect">
            <a:avLst/>
          </a:prstGeom>
        </p:spPr>
      </p:pic>
      <p:sp>
        <p:nvSpPr>
          <p:cNvPr id="5" name="Rectangle 4">
            <a:extLst>
              <a:ext uri="{FF2B5EF4-FFF2-40B4-BE49-F238E27FC236}">
                <a16:creationId xmlns:a16="http://schemas.microsoft.com/office/drawing/2014/main" id="{A130C7C1-7A99-3849-9D62-E234D4AF3EA7}"/>
              </a:ext>
            </a:extLst>
          </p:cNvPr>
          <p:cNvSpPr/>
          <p:nvPr/>
        </p:nvSpPr>
        <p:spPr>
          <a:xfrm>
            <a:off x="3131840" y="5013175"/>
            <a:ext cx="864096"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7854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6D5C4-2769-E241-9E1F-F787393CEE92}"/>
              </a:ext>
            </a:extLst>
          </p:cNvPr>
          <p:cNvSpPr>
            <a:spLocks noGrp="1"/>
          </p:cNvSpPr>
          <p:nvPr>
            <p:ph type="title"/>
          </p:nvPr>
        </p:nvSpPr>
        <p:spPr/>
        <p:txBody>
          <a:bodyPr/>
          <a:lstStyle/>
          <a:p>
            <a:r>
              <a:rPr lang="en-US" dirty="0"/>
              <a:t>Reviewer A</a:t>
            </a:r>
          </a:p>
        </p:txBody>
      </p:sp>
      <p:sp>
        <p:nvSpPr>
          <p:cNvPr id="3" name="Content Placeholder 2">
            <a:extLst>
              <a:ext uri="{FF2B5EF4-FFF2-40B4-BE49-F238E27FC236}">
                <a16:creationId xmlns:a16="http://schemas.microsoft.com/office/drawing/2014/main" id="{77DC2B41-08B3-4841-91A5-B8E7C4BD004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5EF3316-3A53-0C49-8E36-F13C08F8E182}"/>
              </a:ext>
            </a:extLst>
          </p:cNvPr>
          <p:cNvPicPr>
            <a:picLocks noChangeAspect="1"/>
          </p:cNvPicPr>
          <p:nvPr/>
        </p:nvPicPr>
        <p:blipFill>
          <a:blip r:embed="rId2"/>
          <a:stretch>
            <a:fillRect/>
          </a:stretch>
        </p:blipFill>
        <p:spPr>
          <a:xfrm>
            <a:off x="228600" y="941334"/>
            <a:ext cx="7658100" cy="3276600"/>
          </a:xfrm>
          <a:prstGeom prst="rect">
            <a:avLst/>
          </a:prstGeom>
        </p:spPr>
      </p:pic>
      <p:pic>
        <p:nvPicPr>
          <p:cNvPr id="5" name="Picture 4">
            <a:extLst>
              <a:ext uri="{FF2B5EF4-FFF2-40B4-BE49-F238E27FC236}">
                <a16:creationId xmlns:a16="http://schemas.microsoft.com/office/drawing/2014/main" id="{6AE4A4A7-2F66-4C4F-AF41-51CC628409F4}"/>
              </a:ext>
            </a:extLst>
          </p:cNvPr>
          <p:cNvPicPr>
            <a:picLocks noChangeAspect="1"/>
          </p:cNvPicPr>
          <p:nvPr/>
        </p:nvPicPr>
        <p:blipFill>
          <a:blip r:embed="rId3"/>
          <a:stretch>
            <a:fillRect/>
          </a:stretch>
        </p:blipFill>
        <p:spPr>
          <a:xfrm>
            <a:off x="1403648" y="4271904"/>
            <a:ext cx="6959600" cy="2578100"/>
          </a:xfrm>
          <a:prstGeom prst="rect">
            <a:avLst/>
          </a:prstGeom>
        </p:spPr>
      </p:pic>
      <p:sp>
        <p:nvSpPr>
          <p:cNvPr id="6" name="Rectangle 5">
            <a:extLst>
              <a:ext uri="{FF2B5EF4-FFF2-40B4-BE49-F238E27FC236}">
                <a16:creationId xmlns:a16="http://schemas.microsoft.com/office/drawing/2014/main" id="{B10F1CCA-55EE-E649-8B86-A726194C95D7}"/>
              </a:ext>
            </a:extLst>
          </p:cNvPr>
          <p:cNvSpPr/>
          <p:nvPr/>
        </p:nvSpPr>
        <p:spPr>
          <a:xfrm>
            <a:off x="1259632" y="4509120"/>
            <a:ext cx="710361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625027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7DB4D-C7C8-C440-9DF0-998601ACD742}"/>
              </a:ext>
            </a:extLst>
          </p:cNvPr>
          <p:cNvSpPr>
            <a:spLocks noGrp="1"/>
          </p:cNvSpPr>
          <p:nvPr>
            <p:ph type="title"/>
          </p:nvPr>
        </p:nvSpPr>
        <p:spPr/>
        <p:txBody>
          <a:bodyPr/>
          <a:lstStyle/>
          <a:p>
            <a:r>
              <a:rPr lang="en-US" dirty="0"/>
              <a:t>Reviewer A -- Security is Not “Realistic”</a:t>
            </a:r>
          </a:p>
        </p:txBody>
      </p:sp>
      <p:sp>
        <p:nvSpPr>
          <p:cNvPr id="3" name="Content Placeholder 2">
            <a:extLst>
              <a:ext uri="{FF2B5EF4-FFF2-40B4-BE49-F238E27FC236}">
                <a16:creationId xmlns:a16="http://schemas.microsoft.com/office/drawing/2014/main" id="{06FB08F8-4128-D147-9E5D-A47C877CC8A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EE7154E-ACFA-5645-B410-1B5A732356FE}"/>
              </a:ext>
            </a:extLst>
          </p:cNvPr>
          <p:cNvPicPr>
            <a:picLocks noChangeAspect="1"/>
          </p:cNvPicPr>
          <p:nvPr/>
        </p:nvPicPr>
        <p:blipFill>
          <a:blip r:embed="rId2"/>
          <a:stretch>
            <a:fillRect/>
          </a:stretch>
        </p:blipFill>
        <p:spPr>
          <a:xfrm>
            <a:off x="228600" y="1043213"/>
            <a:ext cx="7213600" cy="2768600"/>
          </a:xfrm>
          <a:prstGeom prst="rect">
            <a:avLst/>
          </a:prstGeom>
        </p:spPr>
      </p:pic>
      <p:pic>
        <p:nvPicPr>
          <p:cNvPr id="5" name="Picture 4">
            <a:extLst>
              <a:ext uri="{FF2B5EF4-FFF2-40B4-BE49-F238E27FC236}">
                <a16:creationId xmlns:a16="http://schemas.microsoft.com/office/drawing/2014/main" id="{68A049AE-1F82-BD45-9E8D-CB2AB8A0E774}"/>
              </a:ext>
            </a:extLst>
          </p:cNvPr>
          <p:cNvPicPr>
            <a:picLocks noChangeAspect="1"/>
          </p:cNvPicPr>
          <p:nvPr/>
        </p:nvPicPr>
        <p:blipFill>
          <a:blip r:embed="rId3"/>
          <a:stretch>
            <a:fillRect/>
          </a:stretch>
        </p:blipFill>
        <p:spPr>
          <a:xfrm>
            <a:off x="1259632" y="4084107"/>
            <a:ext cx="7162800" cy="1955800"/>
          </a:xfrm>
          <a:prstGeom prst="rect">
            <a:avLst/>
          </a:prstGeom>
        </p:spPr>
      </p:pic>
    </p:spTree>
    <p:extLst>
      <p:ext uri="{BB962C8B-B14F-4D97-AF65-F5344CB8AC3E}">
        <p14:creationId xmlns:p14="http://schemas.microsoft.com/office/powerpoint/2010/main" val="1853192690"/>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6261-4FF8-894B-8A25-86F7411E550C}"/>
              </a:ext>
            </a:extLst>
          </p:cNvPr>
          <p:cNvSpPr>
            <a:spLocks noGrp="1"/>
          </p:cNvSpPr>
          <p:nvPr>
            <p:ph type="title"/>
          </p:nvPr>
        </p:nvSpPr>
        <p:spPr/>
        <p:txBody>
          <a:bodyPr/>
          <a:lstStyle/>
          <a:p>
            <a:r>
              <a:rPr lang="en-US" dirty="0"/>
              <a:t>Rebuttal to Reviewer A</a:t>
            </a:r>
          </a:p>
        </p:txBody>
      </p:sp>
      <p:sp>
        <p:nvSpPr>
          <p:cNvPr id="3" name="Content Placeholder 2">
            <a:extLst>
              <a:ext uri="{FF2B5EF4-FFF2-40B4-BE49-F238E27FC236}">
                <a16:creationId xmlns:a16="http://schemas.microsoft.com/office/drawing/2014/main" id="{2191E48C-3034-F14A-88BB-66DD465606C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817499B-AA19-BD43-BF32-9D4DA7F7479A}"/>
              </a:ext>
            </a:extLst>
          </p:cNvPr>
          <p:cNvPicPr>
            <a:picLocks noChangeAspect="1"/>
          </p:cNvPicPr>
          <p:nvPr/>
        </p:nvPicPr>
        <p:blipFill>
          <a:blip r:embed="rId2"/>
          <a:stretch>
            <a:fillRect/>
          </a:stretch>
        </p:blipFill>
        <p:spPr>
          <a:xfrm>
            <a:off x="1009650" y="2336800"/>
            <a:ext cx="7124700" cy="2184400"/>
          </a:xfrm>
          <a:prstGeom prst="rect">
            <a:avLst/>
          </a:prstGeom>
        </p:spPr>
      </p:pic>
      <p:sp>
        <p:nvSpPr>
          <p:cNvPr id="5" name="Rectangle 4">
            <a:extLst>
              <a:ext uri="{FF2B5EF4-FFF2-40B4-BE49-F238E27FC236}">
                <a16:creationId xmlns:a16="http://schemas.microsoft.com/office/drawing/2014/main" id="{0A30B088-DE65-2A45-8250-DAED5625EC17}"/>
              </a:ext>
            </a:extLst>
          </p:cNvPr>
          <p:cNvSpPr/>
          <p:nvPr/>
        </p:nvSpPr>
        <p:spPr>
          <a:xfrm>
            <a:off x="975758" y="3064133"/>
            <a:ext cx="7158592" cy="145706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7829187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83DE-D0B0-A74A-B925-7DBED87A3411}"/>
              </a:ext>
            </a:extLst>
          </p:cNvPr>
          <p:cNvSpPr>
            <a:spLocks noGrp="1"/>
          </p:cNvSpPr>
          <p:nvPr>
            <p:ph type="title"/>
          </p:nvPr>
        </p:nvSpPr>
        <p:spPr/>
        <p:txBody>
          <a:bodyPr/>
          <a:lstStyle/>
          <a:p>
            <a:r>
              <a:rPr lang="en-US" dirty="0"/>
              <a:t>Reviewer A -- Demands</a:t>
            </a:r>
          </a:p>
        </p:txBody>
      </p:sp>
      <p:sp>
        <p:nvSpPr>
          <p:cNvPr id="3" name="Content Placeholder 2">
            <a:extLst>
              <a:ext uri="{FF2B5EF4-FFF2-40B4-BE49-F238E27FC236}">
                <a16:creationId xmlns:a16="http://schemas.microsoft.com/office/drawing/2014/main" id="{03AE8AFE-C6C0-D44D-8193-5D7E6BAE8C0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0185ED6-A253-5448-A6BB-24D0D5FB07D7}"/>
              </a:ext>
            </a:extLst>
          </p:cNvPr>
          <p:cNvPicPr>
            <a:picLocks noChangeAspect="1"/>
          </p:cNvPicPr>
          <p:nvPr/>
        </p:nvPicPr>
        <p:blipFill>
          <a:blip r:embed="rId2"/>
          <a:stretch>
            <a:fillRect/>
          </a:stretch>
        </p:blipFill>
        <p:spPr>
          <a:xfrm>
            <a:off x="984250" y="1212095"/>
            <a:ext cx="7099300" cy="2095500"/>
          </a:xfrm>
          <a:prstGeom prst="rect">
            <a:avLst/>
          </a:prstGeom>
        </p:spPr>
      </p:pic>
      <p:pic>
        <p:nvPicPr>
          <p:cNvPr id="5" name="Picture 4">
            <a:extLst>
              <a:ext uri="{FF2B5EF4-FFF2-40B4-BE49-F238E27FC236}">
                <a16:creationId xmlns:a16="http://schemas.microsoft.com/office/drawing/2014/main" id="{97F5A02B-86D3-B54E-88B8-2913DB3416BD}"/>
              </a:ext>
            </a:extLst>
          </p:cNvPr>
          <p:cNvPicPr>
            <a:picLocks noChangeAspect="1"/>
          </p:cNvPicPr>
          <p:nvPr/>
        </p:nvPicPr>
        <p:blipFill>
          <a:blip r:embed="rId3"/>
          <a:stretch>
            <a:fillRect/>
          </a:stretch>
        </p:blipFill>
        <p:spPr>
          <a:xfrm>
            <a:off x="959276" y="3668790"/>
            <a:ext cx="5930900" cy="698500"/>
          </a:xfrm>
          <a:prstGeom prst="rect">
            <a:avLst/>
          </a:prstGeom>
        </p:spPr>
      </p:pic>
    </p:spTree>
    <p:extLst>
      <p:ext uri="{BB962C8B-B14F-4D97-AF65-F5344CB8AC3E}">
        <p14:creationId xmlns:p14="http://schemas.microsoft.com/office/powerpoint/2010/main" val="2553353930"/>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EC745-1A84-5641-B789-356C19C1BFD8}"/>
              </a:ext>
            </a:extLst>
          </p:cNvPr>
          <p:cNvSpPr>
            <a:spLocks noGrp="1"/>
          </p:cNvSpPr>
          <p:nvPr>
            <p:ph type="title"/>
          </p:nvPr>
        </p:nvSpPr>
        <p:spPr/>
        <p:txBody>
          <a:bodyPr/>
          <a:lstStyle/>
          <a:p>
            <a:r>
              <a:rPr lang="en-US" dirty="0"/>
              <a:t>Reviewer C</a:t>
            </a:r>
          </a:p>
        </p:txBody>
      </p:sp>
      <p:sp>
        <p:nvSpPr>
          <p:cNvPr id="3" name="Content Placeholder 2">
            <a:extLst>
              <a:ext uri="{FF2B5EF4-FFF2-40B4-BE49-F238E27FC236}">
                <a16:creationId xmlns:a16="http://schemas.microsoft.com/office/drawing/2014/main" id="{B95F284F-C169-FB4B-B481-F1D68C7426D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7B5EB5B-E5E3-B944-B927-F10128EBB149}"/>
              </a:ext>
            </a:extLst>
          </p:cNvPr>
          <p:cNvPicPr>
            <a:picLocks noChangeAspect="1"/>
          </p:cNvPicPr>
          <p:nvPr/>
        </p:nvPicPr>
        <p:blipFill>
          <a:blip r:embed="rId2"/>
          <a:stretch>
            <a:fillRect/>
          </a:stretch>
        </p:blipFill>
        <p:spPr>
          <a:xfrm>
            <a:off x="1331640" y="764704"/>
            <a:ext cx="6336704" cy="5988533"/>
          </a:xfrm>
          <a:prstGeom prst="rect">
            <a:avLst/>
          </a:prstGeom>
        </p:spPr>
      </p:pic>
      <p:sp>
        <p:nvSpPr>
          <p:cNvPr id="5" name="Rectangle 4">
            <a:extLst>
              <a:ext uri="{FF2B5EF4-FFF2-40B4-BE49-F238E27FC236}">
                <a16:creationId xmlns:a16="http://schemas.microsoft.com/office/drawing/2014/main" id="{5C05A607-9326-5648-9F73-1B0D99B24925}"/>
              </a:ext>
            </a:extLst>
          </p:cNvPr>
          <p:cNvSpPr/>
          <p:nvPr/>
        </p:nvSpPr>
        <p:spPr>
          <a:xfrm>
            <a:off x="1475656" y="4725144"/>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B3546D09-04F4-B542-A929-EC6EA52AD3FF}"/>
              </a:ext>
            </a:extLst>
          </p:cNvPr>
          <p:cNvSpPr/>
          <p:nvPr/>
        </p:nvSpPr>
        <p:spPr>
          <a:xfrm>
            <a:off x="1509564" y="6249181"/>
            <a:ext cx="6048672"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8706285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5FC0E-1312-8649-8E0E-C4C19E2D8016}"/>
              </a:ext>
            </a:extLst>
          </p:cNvPr>
          <p:cNvSpPr>
            <a:spLocks noGrp="1"/>
          </p:cNvSpPr>
          <p:nvPr>
            <p:ph type="title"/>
          </p:nvPr>
        </p:nvSpPr>
        <p:spPr/>
        <p:txBody>
          <a:bodyPr/>
          <a:lstStyle/>
          <a:p>
            <a:r>
              <a:rPr lang="en-US" dirty="0"/>
              <a:t>Reviewer C -- Leave It to DRAM Vendors</a:t>
            </a:r>
          </a:p>
        </p:txBody>
      </p:sp>
      <p:sp>
        <p:nvSpPr>
          <p:cNvPr id="3" name="Content Placeholder 2">
            <a:extLst>
              <a:ext uri="{FF2B5EF4-FFF2-40B4-BE49-F238E27FC236}">
                <a16:creationId xmlns:a16="http://schemas.microsoft.com/office/drawing/2014/main" id="{6DC38D6D-3579-3A4F-B109-A6E91F25B0DC}"/>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A719D8F6-3697-D84C-9C1A-F03503ACEE1A}"/>
              </a:ext>
            </a:extLst>
          </p:cNvPr>
          <p:cNvPicPr>
            <a:picLocks noChangeAspect="1"/>
          </p:cNvPicPr>
          <p:nvPr/>
        </p:nvPicPr>
        <p:blipFill>
          <a:blip r:embed="rId2"/>
          <a:stretch>
            <a:fillRect/>
          </a:stretch>
        </p:blipFill>
        <p:spPr>
          <a:xfrm>
            <a:off x="1547664" y="1052736"/>
            <a:ext cx="6120680" cy="4876286"/>
          </a:xfrm>
          <a:prstGeom prst="rect">
            <a:avLst/>
          </a:prstGeom>
        </p:spPr>
      </p:pic>
      <p:sp>
        <p:nvSpPr>
          <p:cNvPr id="5" name="Rectangle 4">
            <a:extLst>
              <a:ext uri="{FF2B5EF4-FFF2-40B4-BE49-F238E27FC236}">
                <a16:creationId xmlns:a16="http://schemas.microsoft.com/office/drawing/2014/main" id="{2630CA7D-ACC5-2B4F-9C8F-31CF494EDC6F}"/>
              </a:ext>
            </a:extLst>
          </p:cNvPr>
          <p:cNvSpPr/>
          <p:nvPr/>
        </p:nvSpPr>
        <p:spPr>
          <a:xfrm>
            <a:off x="1403648" y="5157192"/>
            <a:ext cx="6264696"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D273531-F146-E041-8227-A5D6B1EEF6E2}"/>
              </a:ext>
            </a:extLst>
          </p:cNvPr>
          <p:cNvPicPr>
            <a:picLocks noChangeAspect="1"/>
          </p:cNvPicPr>
          <p:nvPr/>
        </p:nvPicPr>
        <p:blipFill>
          <a:blip r:embed="rId3"/>
          <a:stretch>
            <a:fillRect/>
          </a:stretch>
        </p:blipFill>
        <p:spPr>
          <a:xfrm>
            <a:off x="1536901" y="6030879"/>
            <a:ext cx="5486400" cy="558800"/>
          </a:xfrm>
          <a:prstGeom prst="rect">
            <a:avLst/>
          </a:prstGeom>
        </p:spPr>
      </p:pic>
    </p:spTree>
    <p:extLst>
      <p:ext uri="{BB962C8B-B14F-4D97-AF65-F5344CB8AC3E}">
        <p14:creationId xmlns:p14="http://schemas.microsoft.com/office/powerpoint/2010/main" val="6811830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FCFCA-1EAE-9746-A8F6-5ACC50ECE585}"/>
              </a:ext>
            </a:extLst>
          </p:cNvPr>
          <p:cNvSpPr>
            <a:spLocks noGrp="1"/>
          </p:cNvSpPr>
          <p:nvPr>
            <p:ph type="title"/>
          </p:nvPr>
        </p:nvSpPr>
        <p:spPr>
          <a:xfrm>
            <a:off x="228600" y="152400"/>
            <a:ext cx="8915400" cy="1066800"/>
          </a:xfrm>
        </p:spPr>
        <p:txBody>
          <a:bodyPr/>
          <a:lstStyle/>
          <a:p>
            <a:r>
              <a:rPr lang="en-US" sz="3800" dirty="0"/>
              <a:t>Reviewer D -- Nothing New in RowHammer</a:t>
            </a:r>
          </a:p>
        </p:txBody>
      </p:sp>
      <p:sp>
        <p:nvSpPr>
          <p:cNvPr id="3" name="Content Placeholder 2">
            <a:extLst>
              <a:ext uri="{FF2B5EF4-FFF2-40B4-BE49-F238E27FC236}">
                <a16:creationId xmlns:a16="http://schemas.microsoft.com/office/drawing/2014/main" id="{59C86718-0207-9240-8DA5-142598414E80}"/>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590FBD6-2DEC-0D4C-AEE1-F259AC86E450}"/>
              </a:ext>
            </a:extLst>
          </p:cNvPr>
          <p:cNvPicPr>
            <a:picLocks noChangeAspect="1"/>
          </p:cNvPicPr>
          <p:nvPr/>
        </p:nvPicPr>
        <p:blipFill>
          <a:blip r:embed="rId2"/>
          <a:stretch>
            <a:fillRect/>
          </a:stretch>
        </p:blipFill>
        <p:spPr>
          <a:xfrm>
            <a:off x="171450" y="762000"/>
            <a:ext cx="5880100" cy="2489200"/>
          </a:xfrm>
          <a:prstGeom prst="rect">
            <a:avLst/>
          </a:prstGeom>
        </p:spPr>
      </p:pic>
      <p:pic>
        <p:nvPicPr>
          <p:cNvPr id="6" name="Picture 5">
            <a:extLst>
              <a:ext uri="{FF2B5EF4-FFF2-40B4-BE49-F238E27FC236}">
                <a16:creationId xmlns:a16="http://schemas.microsoft.com/office/drawing/2014/main" id="{ED0BAD3F-3A0C-614A-A907-EBE37C75264F}"/>
              </a:ext>
            </a:extLst>
          </p:cNvPr>
          <p:cNvPicPr>
            <a:picLocks noChangeAspect="1"/>
          </p:cNvPicPr>
          <p:nvPr/>
        </p:nvPicPr>
        <p:blipFill>
          <a:blip r:embed="rId3"/>
          <a:stretch>
            <a:fillRect/>
          </a:stretch>
        </p:blipFill>
        <p:spPr>
          <a:xfrm>
            <a:off x="3594100" y="3149600"/>
            <a:ext cx="5549900" cy="3708400"/>
          </a:xfrm>
          <a:prstGeom prst="rect">
            <a:avLst/>
          </a:prstGeom>
        </p:spPr>
      </p:pic>
      <p:sp>
        <p:nvSpPr>
          <p:cNvPr id="8" name="Rectangle 7">
            <a:extLst>
              <a:ext uri="{FF2B5EF4-FFF2-40B4-BE49-F238E27FC236}">
                <a16:creationId xmlns:a16="http://schemas.microsoft.com/office/drawing/2014/main" id="{96D30A96-A0EC-3B43-AE74-E2F887949B02}"/>
              </a:ext>
            </a:extLst>
          </p:cNvPr>
          <p:cNvSpPr/>
          <p:nvPr/>
        </p:nvSpPr>
        <p:spPr>
          <a:xfrm>
            <a:off x="3594100" y="4492134"/>
            <a:ext cx="5561795" cy="511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Rectangle 8">
            <a:extLst>
              <a:ext uri="{FF2B5EF4-FFF2-40B4-BE49-F238E27FC236}">
                <a16:creationId xmlns:a16="http://schemas.microsoft.com/office/drawing/2014/main" id="{3897ABC9-0879-7F45-9AA7-D64D8E4A2602}"/>
              </a:ext>
            </a:extLst>
          </p:cNvPr>
          <p:cNvSpPr/>
          <p:nvPr/>
        </p:nvSpPr>
        <p:spPr>
          <a:xfrm>
            <a:off x="3582205" y="5889134"/>
            <a:ext cx="2469345" cy="89266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pic>
        <p:nvPicPr>
          <p:cNvPr id="10" name="Picture 9">
            <a:extLst>
              <a:ext uri="{FF2B5EF4-FFF2-40B4-BE49-F238E27FC236}">
                <a16:creationId xmlns:a16="http://schemas.microsoft.com/office/drawing/2014/main" id="{9F8AC8A2-4020-B14C-B4C0-8038865B3F2E}"/>
              </a:ext>
            </a:extLst>
          </p:cNvPr>
          <p:cNvPicPr>
            <a:picLocks noChangeAspect="1"/>
          </p:cNvPicPr>
          <p:nvPr/>
        </p:nvPicPr>
        <p:blipFill>
          <a:blip r:embed="rId4"/>
          <a:stretch>
            <a:fillRect/>
          </a:stretch>
        </p:blipFill>
        <p:spPr>
          <a:xfrm>
            <a:off x="4267200" y="1295400"/>
            <a:ext cx="4876800" cy="571500"/>
          </a:xfrm>
          <a:prstGeom prst="rect">
            <a:avLst/>
          </a:prstGeom>
        </p:spPr>
      </p:pic>
    </p:spTree>
    <p:extLst>
      <p:ext uri="{BB962C8B-B14F-4D97-AF65-F5344CB8AC3E}">
        <p14:creationId xmlns:p14="http://schemas.microsoft.com/office/powerpoint/2010/main" val="1774153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49446-C2E3-9E49-896F-FF8A09AEC6CB}"/>
              </a:ext>
            </a:extLst>
          </p:cNvPr>
          <p:cNvSpPr>
            <a:spLocks noGrp="1"/>
          </p:cNvSpPr>
          <p:nvPr>
            <p:ph type="title"/>
          </p:nvPr>
        </p:nvSpPr>
        <p:spPr/>
        <p:txBody>
          <a:bodyPr/>
          <a:lstStyle/>
          <a:p>
            <a:r>
              <a:rPr lang="en-US" dirty="0"/>
              <a:t>ISCA 2014 Submission</a:t>
            </a:r>
          </a:p>
        </p:txBody>
      </p:sp>
      <p:pic>
        <p:nvPicPr>
          <p:cNvPr id="4" name="Picture 3">
            <a:extLst>
              <a:ext uri="{FF2B5EF4-FFF2-40B4-BE49-F238E27FC236}">
                <a16:creationId xmlns:a16="http://schemas.microsoft.com/office/drawing/2014/main" id="{E60A395B-1190-A34B-BF37-2E1EA2B24AAA}"/>
              </a:ext>
            </a:extLst>
          </p:cNvPr>
          <p:cNvPicPr>
            <a:picLocks noChangeAspect="1"/>
          </p:cNvPicPr>
          <p:nvPr/>
        </p:nvPicPr>
        <p:blipFill>
          <a:blip r:embed="rId2"/>
          <a:stretch>
            <a:fillRect/>
          </a:stretch>
        </p:blipFill>
        <p:spPr>
          <a:xfrm>
            <a:off x="1187624" y="959542"/>
            <a:ext cx="6324135" cy="5700916"/>
          </a:xfrm>
          <a:prstGeom prst="rect">
            <a:avLst/>
          </a:prstGeom>
        </p:spPr>
      </p:pic>
      <p:sp>
        <p:nvSpPr>
          <p:cNvPr id="5" name="Rectangle 4">
            <a:extLst>
              <a:ext uri="{FF2B5EF4-FFF2-40B4-BE49-F238E27FC236}">
                <a16:creationId xmlns:a16="http://schemas.microsoft.com/office/drawing/2014/main" id="{91B7E080-4765-3147-B70E-C8145DB6B53B}"/>
              </a:ext>
            </a:extLst>
          </p:cNvPr>
          <p:cNvSpPr/>
          <p:nvPr/>
        </p:nvSpPr>
        <p:spPr>
          <a:xfrm>
            <a:off x="3485595" y="4890149"/>
            <a:ext cx="798373" cy="17703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5068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F5683-51CB-7941-A629-C2B9750B433B}"/>
              </a:ext>
            </a:extLst>
          </p:cNvPr>
          <p:cNvSpPr>
            <a:spLocks noGrp="1"/>
          </p:cNvSpPr>
          <p:nvPr>
            <p:ph type="title"/>
          </p:nvPr>
        </p:nvSpPr>
        <p:spPr/>
        <p:txBody>
          <a:bodyPr/>
          <a:lstStyle/>
          <a:p>
            <a:r>
              <a:rPr lang="en-US" dirty="0"/>
              <a:t>Reviewer D</a:t>
            </a:r>
          </a:p>
        </p:txBody>
      </p:sp>
      <p:sp>
        <p:nvSpPr>
          <p:cNvPr id="3" name="Content Placeholder 2">
            <a:extLst>
              <a:ext uri="{FF2B5EF4-FFF2-40B4-BE49-F238E27FC236}">
                <a16:creationId xmlns:a16="http://schemas.microsoft.com/office/drawing/2014/main" id="{A3E171FF-7E8D-4145-9FA0-35C60C5724D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4124D77-1E04-D445-A56D-9755C076316D}"/>
              </a:ext>
            </a:extLst>
          </p:cNvPr>
          <p:cNvPicPr>
            <a:picLocks noChangeAspect="1"/>
          </p:cNvPicPr>
          <p:nvPr/>
        </p:nvPicPr>
        <p:blipFill>
          <a:blip r:embed="rId2"/>
          <a:stretch>
            <a:fillRect/>
          </a:stretch>
        </p:blipFill>
        <p:spPr>
          <a:xfrm>
            <a:off x="1420471" y="1090010"/>
            <a:ext cx="4621299" cy="1752636"/>
          </a:xfrm>
          <a:prstGeom prst="rect">
            <a:avLst/>
          </a:prstGeom>
        </p:spPr>
      </p:pic>
      <p:pic>
        <p:nvPicPr>
          <p:cNvPr id="5" name="Picture 4">
            <a:extLst>
              <a:ext uri="{FF2B5EF4-FFF2-40B4-BE49-F238E27FC236}">
                <a16:creationId xmlns:a16="http://schemas.microsoft.com/office/drawing/2014/main" id="{3A6C2C4B-BD3C-6147-8C15-8851EA65A728}"/>
              </a:ext>
            </a:extLst>
          </p:cNvPr>
          <p:cNvPicPr>
            <a:picLocks noChangeAspect="1"/>
          </p:cNvPicPr>
          <p:nvPr/>
        </p:nvPicPr>
        <p:blipFill>
          <a:blip r:embed="rId3"/>
          <a:stretch>
            <a:fillRect/>
          </a:stretch>
        </p:blipFill>
        <p:spPr>
          <a:xfrm>
            <a:off x="1522089" y="2842646"/>
            <a:ext cx="4418062" cy="3850378"/>
          </a:xfrm>
          <a:prstGeom prst="rect">
            <a:avLst/>
          </a:prstGeom>
        </p:spPr>
      </p:pic>
      <p:sp>
        <p:nvSpPr>
          <p:cNvPr id="6" name="Rectangle 5">
            <a:extLst>
              <a:ext uri="{FF2B5EF4-FFF2-40B4-BE49-F238E27FC236}">
                <a16:creationId xmlns:a16="http://schemas.microsoft.com/office/drawing/2014/main" id="{103D4F95-3FD0-2446-85F7-1EEC9862C28C}"/>
              </a:ext>
            </a:extLst>
          </p:cNvPr>
          <p:cNvSpPr/>
          <p:nvPr/>
        </p:nvSpPr>
        <p:spPr>
          <a:xfrm>
            <a:off x="1354856" y="5373216"/>
            <a:ext cx="4686914" cy="875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2704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9B04-8047-184C-9EC0-5FA6338DE62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BCA6E6-DBA6-8545-BB46-6FAF037ED81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2DB433E-5DD2-674B-B887-76AFC584C46C}"/>
              </a:ext>
            </a:extLst>
          </p:cNvPr>
          <p:cNvPicPr>
            <a:picLocks noChangeAspect="1"/>
          </p:cNvPicPr>
          <p:nvPr/>
        </p:nvPicPr>
        <p:blipFill>
          <a:blip r:embed="rId2"/>
          <a:stretch>
            <a:fillRect/>
          </a:stretch>
        </p:blipFill>
        <p:spPr>
          <a:xfrm>
            <a:off x="1748117" y="0"/>
            <a:ext cx="5647765" cy="6858000"/>
          </a:xfrm>
          <a:prstGeom prst="rect">
            <a:avLst/>
          </a:prstGeom>
        </p:spPr>
      </p:pic>
      <p:sp>
        <p:nvSpPr>
          <p:cNvPr id="6" name="Rectangle 5">
            <a:extLst>
              <a:ext uri="{FF2B5EF4-FFF2-40B4-BE49-F238E27FC236}">
                <a16:creationId xmlns:a16="http://schemas.microsoft.com/office/drawing/2014/main" id="{E81307C2-6994-A149-841B-8155D93A89CC}"/>
              </a:ext>
            </a:extLst>
          </p:cNvPr>
          <p:cNvSpPr/>
          <p:nvPr/>
        </p:nvSpPr>
        <p:spPr>
          <a:xfrm>
            <a:off x="1797596" y="6214080"/>
            <a:ext cx="5472607" cy="72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25595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51311-76E8-2249-8FE1-9A3408F3D5F2}"/>
              </a:ext>
            </a:extLst>
          </p:cNvPr>
          <p:cNvSpPr>
            <a:spLocks noGrp="1"/>
          </p:cNvSpPr>
          <p:nvPr>
            <p:ph type="title"/>
          </p:nvPr>
        </p:nvSpPr>
        <p:spPr/>
        <p:txBody>
          <a:bodyPr/>
          <a:lstStyle/>
          <a:p>
            <a:r>
              <a:rPr lang="en-US" dirty="0"/>
              <a:t>Reviewer D Continued…</a:t>
            </a:r>
          </a:p>
        </p:txBody>
      </p:sp>
      <p:sp>
        <p:nvSpPr>
          <p:cNvPr id="3" name="Content Placeholder 2">
            <a:extLst>
              <a:ext uri="{FF2B5EF4-FFF2-40B4-BE49-F238E27FC236}">
                <a16:creationId xmlns:a16="http://schemas.microsoft.com/office/drawing/2014/main" id="{290FCF39-D77D-DA49-9B04-F64D286A331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99E0111-E767-2A47-8CFA-F48F2CFE7091}"/>
              </a:ext>
            </a:extLst>
          </p:cNvPr>
          <p:cNvPicPr>
            <a:picLocks noChangeAspect="1"/>
          </p:cNvPicPr>
          <p:nvPr/>
        </p:nvPicPr>
        <p:blipFill>
          <a:blip r:embed="rId2"/>
          <a:stretch>
            <a:fillRect/>
          </a:stretch>
        </p:blipFill>
        <p:spPr>
          <a:xfrm>
            <a:off x="1466850" y="1054100"/>
            <a:ext cx="6210300" cy="4749800"/>
          </a:xfrm>
          <a:prstGeom prst="rect">
            <a:avLst/>
          </a:prstGeom>
        </p:spPr>
      </p:pic>
      <p:sp>
        <p:nvSpPr>
          <p:cNvPr id="5" name="Rectangle 4">
            <a:extLst>
              <a:ext uri="{FF2B5EF4-FFF2-40B4-BE49-F238E27FC236}">
                <a16:creationId xmlns:a16="http://schemas.microsoft.com/office/drawing/2014/main" id="{94F7939A-8C01-F34B-90FE-D0C9268174A2}"/>
              </a:ext>
            </a:extLst>
          </p:cNvPr>
          <p:cNvSpPr/>
          <p:nvPr/>
        </p:nvSpPr>
        <p:spPr>
          <a:xfrm>
            <a:off x="1433492" y="1054100"/>
            <a:ext cx="6018828" cy="12961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D04DDBBD-B1FE-3945-B85B-D987917DCEFA}"/>
              </a:ext>
            </a:extLst>
          </p:cNvPr>
          <p:cNvSpPr/>
          <p:nvPr/>
        </p:nvSpPr>
        <p:spPr>
          <a:xfrm>
            <a:off x="1427130" y="2487906"/>
            <a:ext cx="6250019" cy="331599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048409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F5AB7-A43C-ED46-AEA6-B5FB2E2D2D4F}"/>
              </a:ext>
            </a:extLst>
          </p:cNvPr>
          <p:cNvSpPr>
            <a:spLocks noGrp="1"/>
          </p:cNvSpPr>
          <p:nvPr>
            <p:ph type="title"/>
          </p:nvPr>
        </p:nvSpPr>
        <p:spPr/>
        <p:txBody>
          <a:bodyPr/>
          <a:lstStyle/>
          <a:p>
            <a:r>
              <a:rPr lang="en-US" dirty="0"/>
              <a:t>Rebuttal to Reviewer D</a:t>
            </a:r>
          </a:p>
        </p:txBody>
      </p:sp>
      <p:sp>
        <p:nvSpPr>
          <p:cNvPr id="3" name="Content Placeholder 2">
            <a:extLst>
              <a:ext uri="{FF2B5EF4-FFF2-40B4-BE49-F238E27FC236}">
                <a16:creationId xmlns:a16="http://schemas.microsoft.com/office/drawing/2014/main" id="{4FD57C98-DFD5-6846-BDE4-12AA039CBA3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16CFE52-B0D2-8845-AEE7-A156D23FE2AB}"/>
              </a:ext>
            </a:extLst>
          </p:cNvPr>
          <p:cNvPicPr>
            <a:picLocks noChangeAspect="1"/>
          </p:cNvPicPr>
          <p:nvPr/>
        </p:nvPicPr>
        <p:blipFill>
          <a:blip r:embed="rId2"/>
          <a:stretch>
            <a:fillRect/>
          </a:stretch>
        </p:blipFill>
        <p:spPr>
          <a:xfrm>
            <a:off x="228600" y="726759"/>
            <a:ext cx="4074577" cy="3134290"/>
          </a:xfrm>
          <a:prstGeom prst="rect">
            <a:avLst/>
          </a:prstGeom>
        </p:spPr>
      </p:pic>
      <p:pic>
        <p:nvPicPr>
          <p:cNvPr id="5" name="Picture 4">
            <a:extLst>
              <a:ext uri="{FF2B5EF4-FFF2-40B4-BE49-F238E27FC236}">
                <a16:creationId xmlns:a16="http://schemas.microsoft.com/office/drawing/2014/main" id="{83C2F2B9-970D-F94B-B2C1-909663110A62}"/>
              </a:ext>
            </a:extLst>
          </p:cNvPr>
          <p:cNvPicPr>
            <a:picLocks noChangeAspect="1"/>
          </p:cNvPicPr>
          <p:nvPr/>
        </p:nvPicPr>
        <p:blipFill>
          <a:blip r:embed="rId3"/>
          <a:stretch>
            <a:fillRect/>
          </a:stretch>
        </p:blipFill>
        <p:spPr>
          <a:xfrm>
            <a:off x="160927" y="3873086"/>
            <a:ext cx="4209921" cy="2527714"/>
          </a:xfrm>
          <a:prstGeom prst="rect">
            <a:avLst/>
          </a:prstGeom>
        </p:spPr>
      </p:pic>
      <p:pic>
        <p:nvPicPr>
          <p:cNvPr id="6" name="Picture 5">
            <a:extLst>
              <a:ext uri="{FF2B5EF4-FFF2-40B4-BE49-F238E27FC236}">
                <a16:creationId xmlns:a16="http://schemas.microsoft.com/office/drawing/2014/main" id="{D0FEEADB-51F4-614B-814A-AB3A0D8F50A1}"/>
              </a:ext>
            </a:extLst>
          </p:cNvPr>
          <p:cNvPicPr>
            <a:picLocks noChangeAspect="1"/>
          </p:cNvPicPr>
          <p:nvPr/>
        </p:nvPicPr>
        <p:blipFill>
          <a:blip r:embed="rId4"/>
          <a:stretch>
            <a:fillRect/>
          </a:stretch>
        </p:blipFill>
        <p:spPr>
          <a:xfrm>
            <a:off x="4771804" y="1711896"/>
            <a:ext cx="4400680" cy="4536504"/>
          </a:xfrm>
          <a:prstGeom prst="rect">
            <a:avLst/>
          </a:prstGeom>
        </p:spPr>
      </p:pic>
    </p:spTree>
    <p:extLst>
      <p:ext uri="{BB962C8B-B14F-4D97-AF65-F5344CB8AC3E}">
        <p14:creationId xmlns:p14="http://schemas.microsoft.com/office/powerpoint/2010/main" val="2521668906"/>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49BA-A19A-EC4A-9D0D-917BD4686CF3}"/>
              </a:ext>
            </a:extLst>
          </p:cNvPr>
          <p:cNvSpPr>
            <a:spLocks noGrp="1"/>
          </p:cNvSpPr>
          <p:nvPr>
            <p:ph type="title"/>
          </p:nvPr>
        </p:nvSpPr>
        <p:spPr/>
        <p:txBody>
          <a:bodyPr/>
          <a:lstStyle/>
          <a:p>
            <a:r>
              <a:rPr lang="en-US" dirty="0"/>
              <a:t>Reviewer E</a:t>
            </a:r>
          </a:p>
        </p:txBody>
      </p:sp>
      <p:sp>
        <p:nvSpPr>
          <p:cNvPr id="3" name="Content Placeholder 2">
            <a:extLst>
              <a:ext uri="{FF2B5EF4-FFF2-40B4-BE49-F238E27FC236}">
                <a16:creationId xmlns:a16="http://schemas.microsoft.com/office/drawing/2014/main" id="{21AF0369-F340-B246-9908-2BEA9B627C5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EBE04F6-E37D-CA42-A9C5-E4759E827FCC}"/>
              </a:ext>
            </a:extLst>
          </p:cNvPr>
          <p:cNvPicPr>
            <a:picLocks noChangeAspect="1"/>
          </p:cNvPicPr>
          <p:nvPr/>
        </p:nvPicPr>
        <p:blipFill>
          <a:blip r:embed="rId2"/>
          <a:stretch>
            <a:fillRect/>
          </a:stretch>
        </p:blipFill>
        <p:spPr>
          <a:xfrm>
            <a:off x="421595" y="1028700"/>
            <a:ext cx="3238500" cy="266700"/>
          </a:xfrm>
          <a:prstGeom prst="rect">
            <a:avLst/>
          </a:prstGeom>
        </p:spPr>
      </p:pic>
      <p:pic>
        <p:nvPicPr>
          <p:cNvPr id="5" name="Picture 4">
            <a:extLst>
              <a:ext uri="{FF2B5EF4-FFF2-40B4-BE49-F238E27FC236}">
                <a16:creationId xmlns:a16="http://schemas.microsoft.com/office/drawing/2014/main" id="{C265294F-F98B-0B41-93F6-D9077158CB35}"/>
              </a:ext>
            </a:extLst>
          </p:cNvPr>
          <p:cNvPicPr>
            <a:picLocks noChangeAspect="1"/>
          </p:cNvPicPr>
          <p:nvPr/>
        </p:nvPicPr>
        <p:blipFill>
          <a:blip r:embed="rId3"/>
          <a:stretch>
            <a:fillRect/>
          </a:stretch>
        </p:blipFill>
        <p:spPr>
          <a:xfrm>
            <a:off x="3922068" y="0"/>
            <a:ext cx="4748645" cy="6858000"/>
          </a:xfrm>
          <a:prstGeom prst="rect">
            <a:avLst/>
          </a:prstGeom>
        </p:spPr>
      </p:pic>
      <p:sp>
        <p:nvSpPr>
          <p:cNvPr id="6" name="Rectangle 5">
            <a:extLst>
              <a:ext uri="{FF2B5EF4-FFF2-40B4-BE49-F238E27FC236}">
                <a16:creationId xmlns:a16="http://schemas.microsoft.com/office/drawing/2014/main" id="{730A18AC-E8BD-FA4C-B113-ACBA6B03C516}"/>
              </a:ext>
            </a:extLst>
          </p:cNvPr>
          <p:cNvSpPr/>
          <p:nvPr/>
        </p:nvSpPr>
        <p:spPr>
          <a:xfrm>
            <a:off x="3907501" y="3445977"/>
            <a:ext cx="4552931" cy="77511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733149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07283-DECD-E246-8B1C-1879905CA1F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3E1F5D2-2657-F045-AFC1-7235BC105D4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866450A-550C-0C41-A511-84CF788F33B1}"/>
              </a:ext>
            </a:extLst>
          </p:cNvPr>
          <p:cNvPicPr>
            <a:picLocks noChangeAspect="1"/>
          </p:cNvPicPr>
          <p:nvPr/>
        </p:nvPicPr>
        <p:blipFill>
          <a:blip r:embed="rId2"/>
          <a:stretch>
            <a:fillRect/>
          </a:stretch>
        </p:blipFill>
        <p:spPr>
          <a:xfrm>
            <a:off x="1524000" y="146050"/>
            <a:ext cx="6096000" cy="6565900"/>
          </a:xfrm>
          <a:prstGeom prst="rect">
            <a:avLst/>
          </a:prstGeom>
        </p:spPr>
      </p:pic>
    </p:spTree>
    <p:extLst>
      <p:ext uri="{BB962C8B-B14F-4D97-AF65-F5344CB8AC3E}">
        <p14:creationId xmlns:p14="http://schemas.microsoft.com/office/powerpoint/2010/main" val="138406255"/>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ACD17-EBE5-6740-AE08-4508BE670868}"/>
              </a:ext>
            </a:extLst>
          </p:cNvPr>
          <p:cNvSpPr>
            <a:spLocks noGrp="1"/>
          </p:cNvSpPr>
          <p:nvPr>
            <p:ph type="title"/>
          </p:nvPr>
        </p:nvSpPr>
        <p:spPr/>
        <p:txBody>
          <a:bodyPr/>
          <a:lstStyle/>
          <a:p>
            <a:r>
              <a:rPr lang="en-US" dirty="0"/>
              <a:t>Rebuttal to Reviewer E</a:t>
            </a:r>
          </a:p>
        </p:txBody>
      </p:sp>
      <p:sp>
        <p:nvSpPr>
          <p:cNvPr id="3" name="Content Placeholder 2">
            <a:extLst>
              <a:ext uri="{FF2B5EF4-FFF2-40B4-BE49-F238E27FC236}">
                <a16:creationId xmlns:a16="http://schemas.microsoft.com/office/drawing/2014/main" id="{DF3E9785-7253-2042-9874-77A79356CB5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588F16F4-333A-7A44-AF52-DCD53DB4E3D5}"/>
              </a:ext>
            </a:extLst>
          </p:cNvPr>
          <p:cNvPicPr>
            <a:picLocks noChangeAspect="1"/>
          </p:cNvPicPr>
          <p:nvPr/>
        </p:nvPicPr>
        <p:blipFill>
          <a:blip r:embed="rId2"/>
          <a:stretch>
            <a:fillRect/>
          </a:stretch>
        </p:blipFill>
        <p:spPr>
          <a:xfrm>
            <a:off x="4527895" y="102985"/>
            <a:ext cx="4464496" cy="988713"/>
          </a:xfrm>
          <a:prstGeom prst="rect">
            <a:avLst/>
          </a:prstGeom>
        </p:spPr>
      </p:pic>
      <p:pic>
        <p:nvPicPr>
          <p:cNvPr id="5" name="Picture 4">
            <a:extLst>
              <a:ext uri="{FF2B5EF4-FFF2-40B4-BE49-F238E27FC236}">
                <a16:creationId xmlns:a16="http://schemas.microsoft.com/office/drawing/2014/main" id="{9F0A1240-FE4C-6F42-9F83-C7D994351F87}"/>
              </a:ext>
            </a:extLst>
          </p:cNvPr>
          <p:cNvPicPr>
            <a:picLocks noChangeAspect="1"/>
          </p:cNvPicPr>
          <p:nvPr/>
        </p:nvPicPr>
        <p:blipFill>
          <a:blip r:embed="rId3"/>
          <a:stretch>
            <a:fillRect/>
          </a:stretch>
        </p:blipFill>
        <p:spPr>
          <a:xfrm>
            <a:off x="4527895" y="1037551"/>
            <a:ext cx="3716514" cy="5834304"/>
          </a:xfrm>
          <a:prstGeom prst="rect">
            <a:avLst/>
          </a:prstGeom>
        </p:spPr>
      </p:pic>
      <p:pic>
        <p:nvPicPr>
          <p:cNvPr id="6" name="Picture 5">
            <a:extLst>
              <a:ext uri="{FF2B5EF4-FFF2-40B4-BE49-F238E27FC236}">
                <a16:creationId xmlns:a16="http://schemas.microsoft.com/office/drawing/2014/main" id="{43C77DBC-0E59-0742-BE72-52913C8AF461}"/>
              </a:ext>
            </a:extLst>
          </p:cNvPr>
          <p:cNvPicPr>
            <a:picLocks noChangeAspect="1"/>
          </p:cNvPicPr>
          <p:nvPr/>
        </p:nvPicPr>
        <p:blipFill>
          <a:blip r:embed="rId4"/>
          <a:stretch>
            <a:fillRect/>
          </a:stretch>
        </p:blipFill>
        <p:spPr>
          <a:xfrm>
            <a:off x="75409" y="1091698"/>
            <a:ext cx="4120449" cy="1892867"/>
          </a:xfrm>
          <a:prstGeom prst="rect">
            <a:avLst/>
          </a:prstGeom>
        </p:spPr>
      </p:pic>
      <p:pic>
        <p:nvPicPr>
          <p:cNvPr id="7" name="Picture 6">
            <a:extLst>
              <a:ext uri="{FF2B5EF4-FFF2-40B4-BE49-F238E27FC236}">
                <a16:creationId xmlns:a16="http://schemas.microsoft.com/office/drawing/2014/main" id="{0ACAE2F5-6842-7D49-866D-F8D0C8F87091}"/>
              </a:ext>
            </a:extLst>
          </p:cNvPr>
          <p:cNvPicPr>
            <a:picLocks noChangeAspect="1"/>
          </p:cNvPicPr>
          <p:nvPr/>
        </p:nvPicPr>
        <p:blipFill>
          <a:blip r:embed="rId5"/>
          <a:stretch>
            <a:fillRect/>
          </a:stretch>
        </p:blipFill>
        <p:spPr>
          <a:xfrm>
            <a:off x="75410" y="3037468"/>
            <a:ext cx="3934234" cy="1111612"/>
          </a:xfrm>
          <a:prstGeom prst="rect">
            <a:avLst/>
          </a:prstGeom>
        </p:spPr>
      </p:pic>
    </p:spTree>
    <p:extLst>
      <p:ext uri="{BB962C8B-B14F-4D97-AF65-F5344CB8AC3E}">
        <p14:creationId xmlns:p14="http://schemas.microsoft.com/office/powerpoint/2010/main" val="29522999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Top Pick Reviews</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AEE185B-63C9-3F4B-9A26-2A518832E445}"/>
              </a:ext>
            </a:extLst>
          </p:cNvPr>
          <p:cNvPicPr>
            <a:picLocks noChangeAspect="1"/>
          </p:cNvPicPr>
          <p:nvPr/>
        </p:nvPicPr>
        <p:blipFill>
          <a:blip r:embed="rId2"/>
          <a:stretch>
            <a:fillRect/>
          </a:stretch>
        </p:blipFill>
        <p:spPr>
          <a:xfrm>
            <a:off x="4325036" y="0"/>
            <a:ext cx="4549478" cy="6858000"/>
          </a:xfrm>
          <a:prstGeom prst="rect">
            <a:avLst/>
          </a:prstGeom>
        </p:spPr>
      </p:pic>
    </p:spTree>
    <p:extLst>
      <p:ext uri="{BB962C8B-B14F-4D97-AF65-F5344CB8AC3E}">
        <p14:creationId xmlns:p14="http://schemas.microsoft.com/office/powerpoint/2010/main" val="3020394056"/>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E6C27-A43A-4540-89CC-8033EB845E83}"/>
              </a:ext>
            </a:extLst>
          </p:cNvPr>
          <p:cNvSpPr>
            <a:spLocks noGrp="1"/>
          </p:cNvSpPr>
          <p:nvPr>
            <p:ph type="title"/>
          </p:nvPr>
        </p:nvSpPr>
        <p:spPr/>
        <p:txBody>
          <a:bodyPr/>
          <a:lstStyle/>
          <a:p>
            <a:r>
              <a:rPr lang="en-US" dirty="0"/>
              <a:t>Another Top Pick Review</a:t>
            </a:r>
          </a:p>
        </p:txBody>
      </p:sp>
      <p:sp>
        <p:nvSpPr>
          <p:cNvPr id="3" name="Content Placeholder 2">
            <a:extLst>
              <a:ext uri="{FF2B5EF4-FFF2-40B4-BE49-F238E27FC236}">
                <a16:creationId xmlns:a16="http://schemas.microsoft.com/office/drawing/2014/main" id="{1B71B243-9C8D-414D-8347-3FA59639A3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02F7DBE-D5B5-7C4A-A4E3-58F6EB5700C4}"/>
              </a:ext>
            </a:extLst>
          </p:cNvPr>
          <p:cNvPicPr>
            <a:picLocks noChangeAspect="1"/>
          </p:cNvPicPr>
          <p:nvPr/>
        </p:nvPicPr>
        <p:blipFill>
          <a:blip r:embed="rId2"/>
          <a:stretch>
            <a:fillRect/>
          </a:stretch>
        </p:blipFill>
        <p:spPr>
          <a:xfrm>
            <a:off x="5436096" y="0"/>
            <a:ext cx="3923092" cy="6858000"/>
          </a:xfrm>
          <a:prstGeom prst="rect">
            <a:avLst/>
          </a:prstGeom>
        </p:spPr>
      </p:pic>
      <p:pic>
        <p:nvPicPr>
          <p:cNvPr id="6" name="Picture 5">
            <a:extLst>
              <a:ext uri="{FF2B5EF4-FFF2-40B4-BE49-F238E27FC236}">
                <a16:creationId xmlns:a16="http://schemas.microsoft.com/office/drawing/2014/main" id="{B4E688C3-DE0F-2040-8A6C-2E2C17DF23BD}"/>
              </a:ext>
            </a:extLst>
          </p:cNvPr>
          <p:cNvPicPr>
            <a:picLocks noChangeAspect="1"/>
          </p:cNvPicPr>
          <p:nvPr/>
        </p:nvPicPr>
        <p:blipFill>
          <a:blip r:embed="rId3"/>
          <a:stretch>
            <a:fillRect/>
          </a:stretch>
        </p:blipFill>
        <p:spPr>
          <a:xfrm>
            <a:off x="983380" y="-16071"/>
            <a:ext cx="3928957" cy="6858000"/>
          </a:xfrm>
          <a:prstGeom prst="rect">
            <a:avLst/>
          </a:prstGeom>
        </p:spPr>
      </p:pic>
    </p:spTree>
    <p:extLst>
      <p:ext uri="{BB962C8B-B14F-4D97-AF65-F5344CB8AC3E}">
        <p14:creationId xmlns:p14="http://schemas.microsoft.com/office/powerpoint/2010/main" val="2304359711"/>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CD5E6-0F97-3D42-AF4D-78CD80A0A06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88C6C5C-F509-6045-89A5-3811EBB9B4EA}"/>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0406DE68-5A58-BB43-880A-AAA61104FCB5}"/>
              </a:ext>
            </a:extLst>
          </p:cNvPr>
          <p:cNvPicPr>
            <a:picLocks noChangeAspect="1"/>
          </p:cNvPicPr>
          <p:nvPr/>
        </p:nvPicPr>
        <p:blipFill>
          <a:blip r:embed="rId2"/>
          <a:stretch>
            <a:fillRect/>
          </a:stretch>
        </p:blipFill>
        <p:spPr>
          <a:xfrm>
            <a:off x="2651170" y="0"/>
            <a:ext cx="3841659" cy="6858000"/>
          </a:xfrm>
          <a:prstGeom prst="rect">
            <a:avLst/>
          </a:prstGeom>
        </p:spPr>
      </p:pic>
    </p:spTree>
    <p:extLst>
      <p:ext uri="{BB962C8B-B14F-4D97-AF65-F5344CB8AC3E}">
        <p14:creationId xmlns:p14="http://schemas.microsoft.com/office/powerpoint/2010/main" val="622667192"/>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CF2A-B249-6841-B1AC-3698A40F840F}"/>
              </a:ext>
            </a:extLst>
          </p:cNvPr>
          <p:cNvSpPr>
            <a:spLocks noGrp="1"/>
          </p:cNvSpPr>
          <p:nvPr>
            <p:ph type="title"/>
          </p:nvPr>
        </p:nvSpPr>
        <p:spPr/>
        <p:txBody>
          <a:bodyPr/>
          <a:lstStyle/>
          <a:p>
            <a:r>
              <a:rPr lang="en-US" sz="4400" dirty="0"/>
              <a:t>Suggestions to Reviewers</a:t>
            </a:r>
          </a:p>
        </p:txBody>
      </p:sp>
      <p:sp>
        <p:nvSpPr>
          <p:cNvPr id="3" name="Content Placeholder 2">
            <a:extLst>
              <a:ext uri="{FF2B5EF4-FFF2-40B4-BE49-F238E27FC236}">
                <a16:creationId xmlns:a16="http://schemas.microsoft.com/office/drawing/2014/main" id="{CAC4FC53-7113-3A4E-8DBE-713A3C470483}"/>
              </a:ext>
            </a:extLst>
          </p:cNvPr>
          <p:cNvSpPr>
            <a:spLocks noGrp="1"/>
          </p:cNvSpPr>
          <p:nvPr>
            <p:ph idx="1"/>
          </p:nvPr>
        </p:nvSpPr>
        <p:spPr>
          <a:xfrm>
            <a:off x="228600" y="1052736"/>
            <a:ext cx="8610600" cy="4876800"/>
          </a:xfrm>
        </p:spPr>
        <p:txBody>
          <a:bodyPr/>
          <a:lstStyle/>
          <a:p>
            <a:r>
              <a:rPr lang="en-US" dirty="0">
                <a:solidFill>
                  <a:srgbClr val="0000FF"/>
                </a:solidFill>
              </a:rPr>
              <a:t>Be fair</a:t>
            </a:r>
            <a:r>
              <a:rPr lang="en-US" dirty="0"/>
              <a:t>; you do not know it all</a:t>
            </a:r>
          </a:p>
          <a:p>
            <a:endParaRPr lang="en-US" dirty="0"/>
          </a:p>
          <a:p>
            <a:r>
              <a:rPr lang="en-US" dirty="0">
                <a:solidFill>
                  <a:srgbClr val="0000FF"/>
                </a:solidFill>
              </a:rPr>
              <a:t>Be open-minded</a:t>
            </a:r>
            <a:r>
              <a:rPr lang="en-US" dirty="0"/>
              <a:t>; you do not know it all</a:t>
            </a:r>
          </a:p>
          <a:p>
            <a:endParaRPr lang="en-US" dirty="0"/>
          </a:p>
          <a:p>
            <a:r>
              <a:rPr lang="en-US" dirty="0">
                <a:solidFill>
                  <a:srgbClr val="0000FF"/>
                </a:solidFill>
              </a:rPr>
              <a:t>Be accepting of diverse research methods</a:t>
            </a:r>
            <a:r>
              <a:rPr lang="en-US" dirty="0"/>
              <a:t>: there is no single way of doing research</a:t>
            </a:r>
          </a:p>
          <a:p>
            <a:endParaRPr lang="en-US" dirty="0"/>
          </a:p>
          <a:p>
            <a:r>
              <a:rPr lang="en-US" dirty="0">
                <a:solidFill>
                  <a:srgbClr val="0000FF"/>
                </a:solidFill>
              </a:rPr>
              <a:t>Be constructive</a:t>
            </a:r>
            <a:r>
              <a:rPr lang="en-US" dirty="0"/>
              <a:t>, not destructive</a:t>
            </a:r>
          </a:p>
          <a:p>
            <a:endParaRPr lang="en-US" dirty="0"/>
          </a:p>
          <a:p>
            <a:r>
              <a:rPr lang="en-US" dirty="0">
                <a:solidFill>
                  <a:srgbClr val="0000FF"/>
                </a:solidFill>
              </a:rPr>
              <a:t>Do not have double standards…</a:t>
            </a:r>
          </a:p>
          <a:p>
            <a:endParaRPr lang="en-US" dirty="0"/>
          </a:p>
          <a:p>
            <a:endParaRPr lang="en-US" dirty="0"/>
          </a:p>
        </p:txBody>
      </p:sp>
      <p:sp>
        <p:nvSpPr>
          <p:cNvPr id="5" name="TextBox 4">
            <a:extLst>
              <a:ext uri="{FF2B5EF4-FFF2-40B4-BE49-F238E27FC236}">
                <a16:creationId xmlns:a16="http://schemas.microsoft.com/office/drawing/2014/main" id="{FD670F5A-260F-1A4C-9742-8E026C9140E4}"/>
              </a:ext>
            </a:extLst>
          </p:cNvPr>
          <p:cNvSpPr txBox="1"/>
          <p:nvPr/>
        </p:nvSpPr>
        <p:spPr>
          <a:xfrm>
            <a:off x="148371" y="5805792"/>
            <a:ext cx="89194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Do not block or delay scientific progress for non-reasons</a:t>
            </a:r>
          </a:p>
        </p:txBody>
      </p:sp>
    </p:spTree>
    <p:extLst>
      <p:ext uri="{BB962C8B-B14F-4D97-AF65-F5344CB8AC3E}">
        <p14:creationId xmlns:p14="http://schemas.microsoft.com/office/powerpoint/2010/main" val="1383864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66426020"/>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187154737"/>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313294487"/>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460740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44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EBEB5-24BF-8C46-A846-497D8122A304}"/>
              </a:ext>
            </a:extLst>
          </p:cNvPr>
          <p:cNvSpPr>
            <a:spLocks noGrp="1"/>
          </p:cNvSpPr>
          <p:nvPr>
            <p:ph type="title"/>
          </p:nvPr>
        </p:nvSpPr>
        <p:spPr/>
        <p:txBody>
          <a:bodyPr/>
          <a:lstStyle/>
          <a:p>
            <a:r>
              <a:rPr lang="en-US" dirty="0"/>
              <a:t>A Fun Reading: Food </a:t>
            </a:r>
            <a:r>
              <a:rPr lang="en-US"/>
              <a:t>for Thought</a:t>
            </a:r>
            <a:endParaRPr lang="en-US" dirty="0"/>
          </a:p>
        </p:txBody>
      </p:sp>
      <p:sp>
        <p:nvSpPr>
          <p:cNvPr id="3" name="Content Placeholder 2">
            <a:extLst>
              <a:ext uri="{FF2B5EF4-FFF2-40B4-BE49-F238E27FC236}">
                <a16:creationId xmlns:a16="http://schemas.microsoft.com/office/drawing/2014/main" id="{8C292B57-1041-344B-BAC1-90055C3A6ED2}"/>
              </a:ext>
            </a:extLst>
          </p:cNvPr>
          <p:cNvSpPr>
            <a:spLocks noGrp="1"/>
          </p:cNvSpPr>
          <p:nvPr>
            <p:ph idx="1"/>
          </p:nvPr>
        </p:nvSpPr>
        <p:spPr/>
        <p:txBody>
          <a:bodyPr/>
          <a:lstStyle/>
          <a:p>
            <a:r>
              <a:rPr lang="en-US" dirty="0">
                <a:hlinkClick r:id="rId2"/>
              </a:rPr>
              <a:t>https://www.livemint.com/science/news/could-einstein-get-published-today-11601014633853.html</a:t>
            </a:r>
            <a:r>
              <a:rPr lang="en-US" dirty="0"/>
              <a:t> </a:t>
            </a:r>
          </a:p>
        </p:txBody>
      </p:sp>
      <p:sp>
        <p:nvSpPr>
          <p:cNvPr id="4" name="Slide Number Placeholder 3">
            <a:extLst>
              <a:ext uri="{FF2B5EF4-FFF2-40B4-BE49-F238E27FC236}">
                <a16:creationId xmlns:a16="http://schemas.microsoft.com/office/drawing/2014/main" id="{FE9706F8-0388-0A4E-AA9F-60C1B4EF9F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A1CECD0E-212E-3543-9722-74AF2B867F0A}"/>
              </a:ext>
            </a:extLst>
          </p:cNvPr>
          <p:cNvPicPr>
            <a:picLocks noChangeAspect="1"/>
          </p:cNvPicPr>
          <p:nvPr/>
        </p:nvPicPr>
        <p:blipFill>
          <a:blip r:embed="rId3"/>
          <a:stretch>
            <a:fillRect/>
          </a:stretch>
        </p:blipFill>
        <p:spPr>
          <a:xfrm>
            <a:off x="1952502" y="1881462"/>
            <a:ext cx="4824536" cy="4732931"/>
          </a:xfrm>
          <a:prstGeom prst="rect">
            <a:avLst/>
          </a:prstGeom>
        </p:spPr>
      </p:pic>
    </p:spTree>
    <p:extLst>
      <p:ext uri="{BB962C8B-B14F-4D97-AF65-F5344CB8AC3E}">
        <p14:creationId xmlns:p14="http://schemas.microsoft.com/office/powerpoint/2010/main" val="782873535"/>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Byzantine Failures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831412778"/>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3" name="Title 1">
            <a:extLst>
              <a:ext uri="{FF2B5EF4-FFF2-40B4-BE49-F238E27FC236}">
                <a16:creationId xmlns:a16="http://schemas.microsoft.com/office/drawing/2014/main" id="{B8DF7422-7B74-0E44-B6E6-88DEBA958AE8}"/>
              </a:ext>
            </a:extLst>
          </p:cNvPr>
          <p:cNvSpPr>
            <a:spLocks noGrp="1"/>
          </p:cNvSpPr>
          <p:nvPr>
            <p:ph type="title"/>
          </p:nvPr>
        </p:nvSpPr>
        <p:spPr/>
        <p:txBody>
          <a:bodyPr/>
          <a:lstStyle/>
          <a:p>
            <a:r>
              <a:rPr lang="en-US" altLang="en-US" dirty="0">
                <a:ea typeface="ＭＳ Ｐゴシック" panose="020B0600070205080204" pitchFamily="34" charset="-128"/>
              </a:rPr>
              <a:t>After RowHammer: Byzantine Failures</a:t>
            </a:r>
          </a:p>
        </p:txBody>
      </p:sp>
      <p:sp>
        <p:nvSpPr>
          <p:cNvPr id="3" name="Content Placeholder 2">
            <a:extLst>
              <a:ext uri="{FF2B5EF4-FFF2-40B4-BE49-F238E27FC236}">
                <a16:creationId xmlns:a16="http://schemas.microsoft.com/office/drawing/2014/main" id="{3F72505E-2772-7A44-86EB-DC54E6F70ADA}"/>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class of failures is known as </a:t>
            </a:r>
            <a:r>
              <a:rPr lang="en-US" altLang="en-US">
                <a:solidFill>
                  <a:srgbClr val="0000FF"/>
                </a:solidFill>
                <a:ea typeface="ＭＳ Ｐゴシック" panose="020B0600070205080204" pitchFamily="34" charset="-128"/>
              </a:rPr>
              <a:t>Byzantine failures</a:t>
            </a:r>
          </a:p>
          <a:p>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Characterized by</a:t>
            </a:r>
          </a:p>
          <a:p>
            <a:pPr lvl="1"/>
            <a:r>
              <a:rPr lang="en-US" altLang="en-US">
                <a:solidFill>
                  <a:srgbClr val="0000FF"/>
                </a:solidFill>
                <a:ea typeface="ＭＳ Ｐゴシック" panose="020B0600070205080204" pitchFamily="34" charset="-128"/>
              </a:rPr>
              <a:t>Undetected erroneous computation</a:t>
            </a:r>
          </a:p>
          <a:p>
            <a:pPr lvl="1"/>
            <a:r>
              <a:rPr lang="en-US" altLang="en-US">
                <a:solidFill>
                  <a:srgbClr val="000000"/>
                </a:solidFill>
                <a:ea typeface="ＭＳ Ｐゴシック" panose="020B0600070205080204" pitchFamily="34" charset="-128"/>
              </a:rPr>
              <a:t>Opposite of “fail fast (with an error or no result)”</a:t>
            </a:r>
          </a:p>
          <a:p>
            <a:pPr lvl="1"/>
            <a:endParaRPr lang="en-US" altLang="en-US">
              <a:solidFill>
                <a:srgbClr val="0000FF"/>
              </a:solidFill>
              <a:ea typeface="ＭＳ Ｐゴシック" panose="020B0600070205080204" pitchFamily="34" charset="-128"/>
            </a:endParaRPr>
          </a:p>
          <a:p>
            <a:r>
              <a:rPr lang="en-US" altLang="en-US">
                <a:ea typeface="ＭＳ Ｐゴシック" panose="020B0600070205080204" pitchFamily="34" charset="-128"/>
              </a:rPr>
              <a:t>“erroneous” can be “malicious” (intent is the only distinction)</a:t>
            </a:r>
          </a:p>
          <a:p>
            <a:r>
              <a:rPr lang="en-US" altLang="en-US">
                <a:ea typeface="ＭＳ Ｐゴシック" panose="020B0600070205080204" pitchFamily="34" charset="-128"/>
              </a:rPr>
              <a:t>Very difficult to detect and confine Byzantine failures</a:t>
            </a:r>
          </a:p>
          <a:p>
            <a:r>
              <a:rPr lang="en-US" altLang="en-US">
                <a:solidFill>
                  <a:srgbClr val="0000FF"/>
                </a:solidFill>
                <a:ea typeface="ＭＳ Ｐゴシック" panose="020B0600070205080204" pitchFamily="34" charset="-128"/>
              </a:rPr>
              <a:t>Do all you can to avoid them</a:t>
            </a:r>
          </a:p>
          <a:p>
            <a:endParaRPr lang="en-US" altLang="en-US">
              <a:solidFill>
                <a:srgbClr val="0000FF"/>
              </a:solidFill>
              <a:ea typeface="ＭＳ Ｐゴシック" panose="020B0600070205080204" pitchFamily="34" charset="-128"/>
            </a:endParaRPr>
          </a:p>
          <a:p>
            <a:r>
              <a:rPr lang="en-US" altLang="en-US" sz="2000">
                <a:ea typeface="ＭＳ Ｐゴシック" panose="020B0600070205080204" pitchFamily="34" charset="-128"/>
              </a:rPr>
              <a:t>Lamport et al., “The Byzantine Generals Problem,” ACM TOPLAS 1982.</a:t>
            </a:r>
          </a:p>
          <a:p>
            <a:endParaRPr lang="en-US" altLang="en-US">
              <a:solidFill>
                <a:srgbClr val="0000FF"/>
              </a:solidFill>
              <a:ea typeface="ＭＳ Ｐゴシック" panose="020B0600070205080204" pitchFamily="34" charset="-128"/>
            </a:endParaRPr>
          </a:p>
        </p:txBody>
      </p:sp>
      <p:sp>
        <p:nvSpPr>
          <p:cNvPr id="351235" name="Slide Number Placeholder 3">
            <a:extLst>
              <a:ext uri="{FF2B5EF4-FFF2-40B4-BE49-F238E27FC236}">
                <a16:creationId xmlns:a16="http://schemas.microsoft.com/office/drawing/2014/main" id="{D6F018AA-7533-1347-B2EE-627D32618F7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70A6329-887A-CC44-A67C-5E8989F1C549}"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351236" name="TextBox 4">
            <a:extLst>
              <a:ext uri="{FF2B5EF4-FFF2-40B4-BE49-F238E27FC236}">
                <a16:creationId xmlns:a16="http://schemas.microsoft.com/office/drawing/2014/main" id="{884704F7-2591-3444-A33C-F07EEA97EC72}"/>
              </a:ext>
            </a:extLst>
          </p:cNvPr>
          <p:cNvSpPr txBox="1">
            <a:spLocks noChangeArrowheads="1"/>
          </p:cNvSpPr>
          <p:nvPr/>
        </p:nvSpPr>
        <p:spPr bwMode="auto">
          <a:xfrm>
            <a:off x="193675" y="6565900"/>
            <a:ext cx="41344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Slide credit: Mahadev </a:t>
            </a:r>
            <a:r>
              <a:rPr kumimoji="0" lang="en-US" altLang="en-US" sz="1000" b="1"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Satyanarayanan</a:t>
            </a:r>
            <a:r>
              <a:rPr kumimoji="0" lang="en-US" altLang="en-US" sz="1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CMU, 15-440, Spring 2015</a:t>
            </a:r>
          </a:p>
        </p:txBody>
      </p:sp>
    </p:spTree>
    <p:extLst>
      <p:ext uri="{BB962C8B-B14F-4D97-AF65-F5344CB8AC3E}">
        <p14:creationId xmlns:p14="http://schemas.microsoft.com/office/powerpoint/2010/main" val="1779352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5EBE8-65B6-9341-B93E-2B6912D090C6}"/>
              </a:ext>
            </a:extLst>
          </p:cNvPr>
          <p:cNvSpPr>
            <a:spLocks noGrp="1"/>
          </p:cNvSpPr>
          <p:nvPr>
            <p:ph type="title"/>
          </p:nvPr>
        </p:nvSpPr>
        <p:spPr/>
        <p:txBody>
          <a:bodyPr/>
          <a:lstStyle/>
          <a:p>
            <a:r>
              <a:rPr lang="en-US" dirty="0"/>
              <a:t>Aside: Byzantine Generals Problem</a:t>
            </a:r>
          </a:p>
        </p:txBody>
      </p:sp>
      <p:sp>
        <p:nvSpPr>
          <p:cNvPr id="3" name="Content Placeholder 2">
            <a:extLst>
              <a:ext uri="{FF2B5EF4-FFF2-40B4-BE49-F238E27FC236}">
                <a16:creationId xmlns:a16="http://schemas.microsoft.com/office/drawing/2014/main" id="{0947E523-D261-6547-945D-1AD21B6A4D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6E4ABD3-67D2-C94E-88BA-26E78385C9A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14F10F-450F-4D42-AE87-B50754B38A6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FB2213B6-AEBC-194A-8C66-ACAE32DC8517}"/>
              </a:ext>
            </a:extLst>
          </p:cNvPr>
          <p:cNvPicPr>
            <a:picLocks noChangeAspect="1"/>
          </p:cNvPicPr>
          <p:nvPr/>
        </p:nvPicPr>
        <p:blipFill>
          <a:blip r:embed="rId2"/>
          <a:stretch>
            <a:fillRect/>
          </a:stretch>
        </p:blipFill>
        <p:spPr>
          <a:xfrm>
            <a:off x="488950" y="964980"/>
            <a:ext cx="8089900" cy="5422900"/>
          </a:xfrm>
          <a:prstGeom prst="rect">
            <a:avLst/>
          </a:prstGeom>
        </p:spPr>
      </p:pic>
      <p:sp>
        <p:nvSpPr>
          <p:cNvPr id="6" name="TextBox 5">
            <a:extLst>
              <a:ext uri="{FF2B5EF4-FFF2-40B4-BE49-F238E27FC236}">
                <a16:creationId xmlns:a16="http://schemas.microsoft.com/office/drawing/2014/main" id="{0586F00E-B00A-394C-994B-29CDFD89C009}"/>
              </a:ext>
            </a:extLst>
          </p:cNvPr>
          <p:cNvSpPr txBox="1"/>
          <p:nvPr/>
        </p:nvSpPr>
        <p:spPr>
          <a:xfrm>
            <a:off x="2272127" y="6457509"/>
            <a:ext cx="452354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https://dl.acm.org/citation.cfm?id=357176</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9545564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5000" dirty="0">
                <a:latin typeface="Garamond" charset="0"/>
              </a:rPr>
              <a:t>Some Selected Readings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35435022"/>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2982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08528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CAn’t</a:t>
            </a:r>
            <a:r>
              <a:rPr lang="en-US" sz="2000" dirty="0">
                <a:solidFill>
                  <a:srgbClr val="0000FF"/>
                </a:solidFill>
              </a:rPr>
              <a:t> Touch This: Software-only Mitigation against </a:t>
            </a:r>
            <a:r>
              <a:rPr lang="en-US" sz="2000" dirty="0" err="1">
                <a:solidFill>
                  <a:srgbClr val="0000FF"/>
                </a:solidFill>
              </a:rPr>
              <a:t>Rowhammer</a:t>
            </a:r>
            <a:r>
              <a:rPr lang="en-US" sz="2000" dirty="0">
                <a:solidFill>
                  <a:srgbClr val="0000FF"/>
                </a:solidFill>
              </a:rPr>
              <a:t> Attacks targeting Kernel Memory </a:t>
            </a:r>
            <a:r>
              <a:rPr lang="en-US" sz="2000" dirty="0"/>
              <a:t>(August 2017)</a:t>
            </a:r>
          </a:p>
          <a:p>
            <a:pPr lvl="1">
              <a:buFont typeface="Wingdings" pitchFamily="2" charset="2"/>
              <a:buChar char="n"/>
              <a:defRPr/>
            </a:pPr>
            <a:r>
              <a:rPr lang="en-US" sz="1800" dirty="0">
                <a:solidFill>
                  <a:srgbClr val="0000FF"/>
                </a:solidFill>
                <a:hlinkClick r:id="rId3"/>
              </a:rPr>
              <a:t>https://www.usenix.org/system/files/conference/usenixsecurity17/sec17-brasser.pdf</a:t>
            </a:r>
            <a:r>
              <a:rPr lang="en-US" sz="1800" dirty="0">
                <a:solidFill>
                  <a:srgbClr val="0000FF"/>
                </a:solidFill>
              </a:rPr>
              <a:t> </a:t>
            </a:r>
          </a:p>
          <a:p>
            <a:pPr lvl="1">
              <a:buFont typeface="Wingdings" pitchFamily="2" charset="2"/>
              <a:buChar char="n"/>
              <a:defRPr/>
            </a:pPr>
            <a:r>
              <a:rPr lang="en-US" sz="1800" dirty="0" err="1"/>
              <a:t>Brasser</a:t>
            </a:r>
            <a:r>
              <a:rPr lang="en-US" sz="1800" dirty="0"/>
              <a:t> et al., USENIX Security 2017.</a:t>
            </a:r>
          </a:p>
          <a:p>
            <a:pPr lvl="1">
              <a:buFont typeface="Wingdings" pitchFamily="2" charset="2"/>
              <a:buChar char="n"/>
              <a:defRPr/>
            </a:pPr>
            <a:r>
              <a:rPr lang="en-US" sz="1800" dirty="0"/>
              <a:t>Partitions physical memory into security domains, user vs. kernel; limits </a:t>
            </a:r>
            <a:r>
              <a:rPr lang="en-US" sz="1800" dirty="0" err="1"/>
              <a:t>rowhammer</a:t>
            </a:r>
            <a:r>
              <a:rPr lang="en-US" sz="1800" dirty="0"/>
              <a:t>-induced bit flips to the user domain.</a:t>
            </a:r>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724301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7CD5-76F2-4643-AE4E-480AEA85533D}"/>
              </a:ext>
            </a:extLst>
          </p:cNvPr>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a:extLst>
              <a:ext uri="{FF2B5EF4-FFF2-40B4-BE49-F238E27FC236}">
                <a16:creationId xmlns:a16="http://schemas.microsoft.com/office/drawing/2014/main" id="{F2175247-0161-0942-B7C7-31A1965F6145}"/>
              </a:ext>
            </a:extLst>
          </p:cNvPr>
          <p:cNvSpPr>
            <a:spLocks noGrp="1"/>
          </p:cNvSpPr>
          <p:nvPr>
            <p:ph idx="1"/>
          </p:nvPr>
        </p:nvSpPr>
        <p:spPr/>
        <p:txBody>
          <a:bodyPr/>
          <a:lstStyle/>
          <a:p>
            <a:r>
              <a:rPr lang="en-US" sz="2000" dirty="0">
                <a:solidFill>
                  <a:srgbClr val="0000FF"/>
                </a:solidFill>
              </a:rPr>
              <a:t>A New Approach for </a:t>
            </a:r>
            <a:r>
              <a:rPr lang="en-US" sz="2000" dirty="0" err="1">
                <a:solidFill>
                  <a:srgbClr val="0000FF"/>
                </a:solidFill>
              </a:rPr>
              <a:t>Rowhammer</a:t>
            </a:r>
            <a:r>
              <a:rPr lang="en-US" sz="2000" dirty="0">
                <a:solidFill>
                  <a:srgbClr val="0000FF"/>
                </a:solidFill>
              </a:rPr>
              <a:t> Attacks </a:t>
            </a:r>
            <a:r>
              <a:rPr lang="en-US" sz="2000" dirty="0"/>
              <a:t>(May 2016)</a:t>
            </a:r>
          </a:p>
          <a:p>
            <a:pPr lvl="1"/>
            <a:r>
              <a:rPr lang="en-US" sz="1800" dirty="0">
                <a:hlinkClick r:id="rId2"/>
              </a:rPr>
              <a:t>https://ieeexplore.ieee.org/document/7495576</a:t>
            </a:r>
            <a:r>
              <a:rPr lang="en-US" sz="1800" dirty="0"/>
              <a:t> </a:t>
            </a:r>
          </a:p>
          <a:p>
            <a:pPr lvl="1"/>
            <a:r>
              <a:rPr lang="en-US" sz="1800" dirty="0" err="1"/>
              <a:t>Qiao</a:t>
            </a:r>
            <a:r>
              <a:rPr lang="en-US" sz="1800" dirty="0"/>
              <a:t> et al., HOST 2016</a:t>
            </a:r>
          </a:p>
          <a:p>
            <a:pPr lvl="1"/>
            <a:r>
              <a:rPr lang="en-US" sz="1800" b="1" dirty="0"/>
              <a:t>CLFLUSH-free </a:t>
            </a:r>
            <a:r>
              <a:rPr lang="en-US" sz="1800" b="1" dirty="0" err="1"/>
              <a:t>RowHammer</a:t>
            </a:r>
            <a:endParaRPr lang="en-US" sz="1800" dirty="0"/>
          </a:p>
          <a:p>
            <a:pPr lvl="1"/>
            <a:r>
              <a:rPr lang="en-US" sz="1800" dirty="0"/>
              <a:t>“</a:t>
            </a:r>
            <a:r>
              <a:rPr lang="en-US" sz="1800" dirty="0" err="1"/>
              <a:t>Libc</a:t>
            </a:r>
            <a:r>
              <a:rPr lang="en-US" sz="1800" dirty="0"/>
              <a:t> functions </a:t>
            </a:r>
            <a:r>
              <a:rPr lang="en-US" sz="1800" dirty="0" err="1"/>
              <a:t>memset</a:t>
            </a:r>
            <a:r>
              <a:rPr lang="en-US" sz="1800" dirty="0"/>
              <a:t> and </a:t>
            </a:r>
            <a:r>
              <a:rPr lang="en-US" sz="1800" dirty="0" err="1"/>
              <a:t>memcpy</a:t>
            </a:r>
            <a:r>
              <a:rPr lang="en-US" sz="1800" dirty="0"/>
              <a:t> are found capable of </a:t>
            </a:r>
            <a:r>
              <a:rPr lang="en-US" sz="1800" dirty="0" err="1"/>
              <a:t>rowhammer</a:t>
            </a:r>
            <a:r>
              <a:rPr lang="en-US" sz="1800" dirty="0"/>
              <a:t>.”</a:t>
            </a:r>
          </a:p>
          <a:p>
            <a:pPr lvl="1"/>
            <a:r>
              <a:rPr lang="en-US" sz="1800" dirty="0"/>
              <a:t>Triggers </a:t>
            </a:r>
            <a:r>
              <a:rPr lang="en-US" sz="1800" dirty="0" err="1"/>
              <a:t>RowHammer</a:t>
            </a:r>
            <a:r>
              <a:rPr lang="en-US" sz="1800" dirty="0"/>
              <a:t> with malicious inputs but benign code </a:t>
            </a:r>
            <a:br>
              <a:rPr lang="en-US" sz="1800" dirty="0"/>
            </a:br>
            <a:endParaRPr lang="en-US" sz="1800" dirty="0"/>
          </a:p>
          <a:p>
            <a:r>
              <a:rPr lang="en-US" sz="2000" dirty="0">
                <a:solidFill>
                  <a:srgbClr val="0000FF"/>
                </a:solidFill>
              </a:rPr>
              <a:t>One Bit Flips, One Cloud Flops: Cross-VM Row Hammer Attacks and Privilege Escalation</a:t>
            </a:r>
            <a:r>
              <a:rPr lang="en-US" sz="2000" dirty="0"/>
              <a:t> (August 2016)</a:t>
            </a:r>
          </a:p>
          <a:p>
            <a:pPr lvl="1"/>
            <a:r>
              <a:rPr lang="en-US" sz="1800" dirty="0">
                <a:hlinkClick r:id="rId3"/>
              </a:rPr>
              <a:t>https://www.usenix.org/system/files/conference/usenixsecurity16/sec16_paper_xiao.pdf</a:t>
            </a:r>
            <a:r>
              <a:rPr lang="en-US" sz="1800" dirty="0"/>
              <a:t> </a:t>
            </a:r>
          </a:p>
          <a:p>
            <a:pPr lvl="1"/>
            <a:r>
              <a:rPr lang="en-US" sz="1800" dirty="0"/>
              <a:t>Xiao et al., USENIX Security 2016.</a:t>
            </a:r>
          </a:p>
          <a:p>
            <a:pPr lvl="1"/>
            <a:r>
              <a:rPr lang="en-US" sz="1800" b="1" dirty="0"/>
              <a:t>“Technique that allows a malicious guest VM to have read and write accesses to arbitrary physical pages on a shared machine.”</a:t>
            </a:r>
            <a:endParaRPr lang="en-US" sz="1800" dirty="0"/>
          </a:p>
          <a:p>
            <a:pPr lvl="1"/>
            <a:r>
              <a:rPr lang="en-US" sz="1800" dirty="0"/>
              <a:t>Graph-based algorithm to reverse engineer mapping of physical addresses in DRAM </a:t>
            </a:r>
          </a:p>
          <a:p>
            <a:endParaRPr lang="en-US" sz="2000" dirty="0"/>
          </a:p>
        </p:txBody>
      </p:sp>
      <p:sp>
        <p:nvSpPr>
          <p:cNvPr id="4" name="Slide Number Placeholder 3">
            <a:extLst>
              <a:ext uri="{FF2B5EF4-FFF2-40B4-BE49-F238E27FC236}">
                <a16:creationId xmlns:a16="http://schemas.microsoft.com/office/drawing/2014/main" id="{38233521-6653-454C-9B75-AE70BA23D8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54799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8727-ACF3-B74B-B9C3-A5F300E6577C}"/>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3E29C63-9A8C-714D-A16E-D602D345D924}"/>
              </a:ext>
            </a:extLst>
          </p:cNvPr>
          <p:cNvSpPr>
            <a:spLocks noGrp="1"/>
          </p:cNvSpPr>
          <p:nvPr>
            <p:ph idx="1"/>
          </p:nvPr>
        </p:nvSpPr>
        <p:spPr/>
        <p:txBody>
          <a:bodyPr/>
          <a:lstStyle/>
          <a:p>
            <a:r>
              <a:rPr lang="en-US" sz="2000" dirty="0">
                <a:solidFill>
                  <a:srgbClr val="0000FF"/>
                </a:solidFill>
              </a:rPr>
              <a:t>Curious Case of </a:t>
            </a:r>
            <a:r>
              <a:rPr lang="en-US" sz="2000" dirty="0" err="1">
                <a:solidFill>
                  <a:srgbClr val="0000FF"/>
                </a:solidFill>
              </a:rPr>
              <a:t>RowHammer</a:t>
            </a:r>
            <a:r>
              <a:rPr lang="en-US" sz="2000" dirty="0">
                <a:solidFill>
                  <a:srgbClr val="0000FF"/>
                </a:solidFill>
              </a:rPr>
              <a:t>: Flipping Secret Exponent Bits using Timing Analysis </a:t>
            </a:r>
            <a:r>
              <a:rPr lang="en-US" sz="2000" dirty="0"/>
              <a:t>(August 2016)</a:t>
            </a:r>
            <a:r>
              <a:rPr lang="en-US" sz="2000" dirty="0">
                <a:solidFill>
                  <a:srgbClr val="0000FF"/>
                </a:solidFill>
              </a:rPr>
              <a:t> </a:t>
            </a:r>
          </a:p>
          <a:p>
            <a:pPr lvl="1"/>
            <a:r>
              <a:rPr lang="en-US" sz="1800" dirty="0">
                <a:hlinkClick r:id="rId2"/>
              </a:rPr>
              <a:t>https://link.springer.com/content/pdf/10.1007%2F978-3-662-53140-2_29.pdf</a:t>
            </a:r>
            <a:r>
              <a:rPr lang="en-US" sz="1800" dirty="0"/>
              <a:t> </a:t>
            </a:r>
          </a:p>
          <a:p>
            <a:pPr lvl="1"/>
            <a:r>
              <a:rPr lang="en-US" sz="1800" dirty="0"/>
              <a:t>Bhattacharya et al., CHES 2016</a:t>
            </a:r>
          </a:p>
          <a:p>
            <a:pPr lvl="1"/>
            <a:r>
              <a:rPr lang="en-US" sz="1800" dirty="0"/>
              <a:t>Combines timing analysis to perform </a:t>
            </a:r>
            <a:r>
              <a:rPr lang="en-US" sz="1800" b="1" dirty="0" err="1"/>
              <a:t>rowhammer</a:t>
            </a:r>
            <a:r>
              <a:rPr lang="en-US" sz="1800" b="1" dirty="0"/>
              <a:t> on cryptographic keys</a:t>
            </a:r>
            <a:r>
              <a:rPr lang="en-US" sz="1800" dirty="0"/>
              <a:t> stored in memory</a:t>
            </a:r>
            <a:br>
              <a:rPr lang="en-US" sz="2000" dirty="0"/>
            </a:br>
            <a:endParaRPr lang="en-US" sz="2000" dirty="0"/>
          </a:p>
          <a:p>
            <a:r>
              <a:rPr lang="en-US" sz="2000" dirty="0">
                <a:solidFill>
                  <a:srgbClr val="0000FF"/>
                </a:solidFill>
              </a:rPr>
              <a:t>DRAMA: Exploiting DRAM Addressing for Cross-CPU Attacks </a:t>
            </a:r>
            <a:r>
              <a:rPr lang="en-US" sz="2000" dirty="0"/>
              <a:t>(August 2016)</a:t>
            </a:r>
          </a:p>
          <a:p>
            <a:pPr lvl="1"/>
            <a:r>
              <a:rPr lang="en-US" sz="1800" dirty="0">
                <a:hlinkClick r:id="rId3"/>
              </a:rPr>
              <a:t>https://www.usenix.org/system/files/conference/usenixsecurity16/sec16_paper_pessl.pdf</a:t>
            </a:r>
            <a:r>
              <a:rPr lang="en-US" sz="1800" dirty="0"/>
              <a:t> </a:t>
            </a:r>
          </a:p>
          <a:p>
            <a:pPr lvl="1"/>
            <a:r>
              <a:rPr lang="en-US" sz="1800" dirty="0" err="1"/>
              <a:t>Pessl</a:t>
            </a:r>
            <a:r>
              <a:rPr lang="en-US" sz="1800" dirty="0"/>
              <a:t> et al., USENIX Security 2016</a:t>
            </a:r>
          </a:p>
          <a:p>
            <a:pPr lvl="1"/>
            <a:r>
              <a:rPr lang="en-US" sz="1800" b="1" dirty="0"/>
              <a:t>Shows RowHammer failures on DDR4 devices despite TRR solution </a:t>
            </a:r>
            <a:endParaRPr lang="en-US" sz="1800" dirty="0"/>
          </a:p>
          <a:p>
            <a:pPr lvl="1"/>
            <a:r>
              <a:rPr lang="en-US" sz="1800" dirty="0"/>
              <a:t>Reverse engineers address mapping functions to improve existing </a:t>
            </a:r>
            <a:r>
              <a:rPr lang="en-US" sz="1800" dirty="0" err="1"/>
              <a:t>RowHammer</a:t>
            </a:r>
            <a:r>
              <a:rPr lang="en-US" sz="1800" dirty="0"/>
              <a:t> attacks</a:t>
            </a:r>
          </a:p>
          <a:p>
            <a:endParaRPr lang="en-US" sz="2000" dirty="0"/>
          </a:p>
        </p:txBody>
      </p:sp>
      <p:sp>
        <p:nvSpPr>
          <p:cNvPr id="4" name="Slide Number Placeholder 3">
            <a:extLst>
              <a:ext uri="{FF2B5EF4-FFF2-40B4-BE49-F238E27FC236}">
                <a16:creationId xmlns:a16="http://schemas.microsoft.com/office/drawing/2014/main" id="{17FD8858-9FF4-0D41-A28E-35E93F4F91F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6355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Veen et al., ACM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22144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(VII)</a:t>
            </a:r>
            <a:endParaRPr lang="en-US" dirty="0"/>
          </a:p>
        </p:txBody>
      </p:sp>
      <p:sp>
        <p:nvSpPr>
          <p:cNvPr id="3" name="Content Placeholder 2"/>
          <p:cNvSpPr>
            <a:spLocks noGrp="1"/>
          </p:cNvSpPr>
          <p:nvPr>
            <p:ph idx="1"/>
          </p:nvPr>
        </p:nvSpPr>
        <p:spPr>
          <a:xfrm>
            <a:off x="228600" y="997527"/>
            <a:ext cx="8915400" cy="5193723"/>
          </a:xfrm>
        </p:spPr>
        <p:txBody>
          <a:bodyPr/>
          <a:lstStyle/>
          <a:p>
            <a:r>
              <a:rPr lang="en-US" sz="2000" dirty="0">
                <a:solidFill>
                  <a:srgbClr val="0000FF"/>
                </a:solidFill>
              </a:rPr>
              <a:t>When Good Protections go Bad: Exploiting anti-</a:t>
            </a:r>
            <a:r>
              <a:rPr lang="en-US" sz="2000" dirty="0" err="1">
                <a:solidFill>
                  <a:srgbClr val="0000FF"/>
                </a:solidFill>
              </a:rPr>
              <a:t>DoS</a:t>
            </a:r>
            <a:r>
              <a:rPr lang="en-US" sz="2000" dirty="0">
                <a:solidFill>
                  <a:srgbClr val="0000FF"/>
                </a:solidFill>
              </a:rPr>
              <a:t> Measures to Accelerate </a:t>
            </a:r>
            <a:r>
              <a:rPr lang="en-US" sz="2000" dirty="0" err="1">
                <a:solidFill>
                  <a:srgbClr val="0000FF"/>
                </a:solidFill>
              </a:rPr>
              <a:t>Rowhammer</a:t>
            </a:r>
            <a:r>
              <a:rPr lang="en-US" sz="2000" dirty="0">
                <a:solidFill>
                  <a:srgbClr val="0000FF"/>
                </a:solidFill>
              </a:rPr>
              <a:t> Attacks </a:t>
            </a:r>
            <a:r>
              <a:rPr lang="en-US" sz="2000" dirty="0"/>
              <a:t>(May 2017)</a:t>
            </a:r>
          </a:p>
          <a:p>
            <a:pPr lvl="1"/>
            <a:r>
              <a:rPr lang="en-US" sz="1800" dirty="0">
                <a:hlinkClick r:id="rId2"/>
              </a:rPr>
              <a:t>https://web.eecs.umich.edu/~misiker/resources/HOST-2017-Misiker.pdf</a:t>
            </a:r>
            <a:r>
              <a:rPr lang="en-US" sz="1800" dirty="0"/>
              <a:t> </a:t>
            </a:r>
          </a:p>
          <a:p>
            <a:pPr lvl="1"/>
            <a:r>
              <a:rPr lang="en-US" sz="1800" dirty="0"/>
              <a:t>Aga et al., HOST 2017</a:t>
            </a:r>
          </a:p>
          <a:p>
            <a:pPr lvl="1"/>
            <a:r>
              <a:rPr lang="en-US" sz="1800" dirty="0"/>
              <a:t>“A virtual-memory based cache-flush free attack that is sufficiently fast to </a:t>
            </a:r>
            <a:r>
              <a:rPr lang="en-US" sz="1800" b="1" dirty="0" err="1"/>
              <a:t>rowhammer</a:t>
            </a:r>
            <a:r>
              <a:rPr lang="en-US" sz="1800" b="1" dirty="0"/>
              <a:t> with double rate refresh.</a:t>
            </a:r>
            <a:r>
              <a:rPr lang="en-US" sz="1800" dirty="0"/>
              <a:t>”</a:t>
            </a:r>
          </a:p>
          <a:p>
            <a:pPr lvl="1"/>
            <a:r>
              <a:rPr lang="en-US" sz="1800" dirty="0"/>
              <a:t>Enabled by Cache Allocation Technology </a:t>
            </a:r>
            <a:br>
              <a:rPr lang="en-US" sz="1800" dirty="0"/>
            </a:br>
            <a:endParaRPr lang="en-US" sz="1800" dirty="0"/>
          </a:p>
          <a:p>
            <a:r>
              <a:rPr lang="en-US" sz="2000" dirty="0">
                <a:solidFill>
                  <a:srgbClr val="0000FF"/>
                </a:solidFill>
              </a:rPr>
              <a:t>SGX-Bomb: Locking Down the Processor via </a:t>
            </a:r>
            <a:r>
              <a:rPr lang="en-US" sz="2000" dirty="0" err="1">
                <a:solidFill>
                  <a:srgbClr val="0000FF"/>
                </a:solidFill>
              </a:rPr>
              <a:t>Rowhammer</a:t>
            </a:r>
            <a:r>
              <a:rPr lang="en-US" sz="2000" dirty="0">
                <a:solidFill>
                  <a:srgbClr val="0000FF"/>
                </a:solidFill>
              </a:rPr>
              <a:t> Attack </a:t>
            </a:r>
            <a:r>
              <a:rPr lang="en-US" sz="2000" dirty="0"/>
              <a:t>(October 2017)</a:t>
            </a:r>
          </a:p>
          <a:p>
            <a:pPr lvl="1"/>
            <a:r>
              <a:rPr lang="en-US" sz="1800" dirty="0">
                <a:hlinkClick r:id="rId3"/>
              </a:rPr>
              <a:t>https://dl.acm.org/citation.cfm?id=3152709</a:t>
            </a:r>
            <a:r>
              <a:rPr lang="en-US" sz="1800" dirty="0"/>
              <a:t> </a:t>
            </a:r>
          </a:p>
          <a:p>
            <a:pPr lvl="1"/>
            <a:r>
              <a:rPr lang="en-US" sz="1800" dirty="0"/>
              <a:t>Jang et al., </a:t>
            </a:r>
            <a:r>
              <a:rPr lang="en-US" sz="1800" dirty="0" err="1"/>
              <a:t>SysTEX</a:t>
            </a:r>
            <a:r>
              <a:rPr lang="en-US" sz="1800" dirty="0"/>
              <a:t> 2017</a:t>
            </a:r>
          </a:p>
          <a:p>
            <a:pPr lvl="1"/>
            <a:r>
              <a:rPr lang="en-US" sz="1800" dirty="0"/>
              <a:t>“Launches the </a:t>
            </a:r>
            <a:r>
              <a:rPr lang="en-US" sz="1800" dirty="0" err="1"/>
              <a:t>Rowhammer</a:t>
            </a:r>
            <a:r>
              <a:rPr lang="en-US" sz="1800" dirty="0"/>
              <a:t> attack against enclave memory to trigger the processor lockdown.”</a:t>
            </a:r>
          </a:p>
          <a:p>
            <a:pPr lvl="1"/>
            <a:r>
              <a:rPr lang="en-US" sz="1800" b="1" dirty="0"/>
              <a:t>Running unknown enclave programs on the cloud can shut down servers shared with other clients. </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522801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CA60E-77D7-2F46-BE98-5DA906CF46B0}"/>
              </a:ext>
            </a:extLst>
          </p:cNvPr>
          <p:cNvSpPr>
            <a:spLocks noGrp="1"/>
          </p:cNvSpPr>
          <p:nvPr>
            <p:ph type="title"/>
          </p:nvPr>
        </p:nvSpPr>
        <p:spPr/>
        <p:txBody>
          <a:bodyPr/>
          <a:lstStyle/>
          <a:p>
            <a:r>
              <a:rPr lang="en-US" dirty="0">
                <a:latin typeface="Garamond" charset="0"/>
              </a:rPr>
              <a:t>Selected Readings on RowHammer (VIII)</a:t>
            </a:r>
            <a:endParaRPr lang="en-US" dirty="0"/>
          </a:p>
        </p:txBody>
      </p:sp>
      <p:sp>
        <p:nvSpPr>
          <p:cNvPr id="3" name="Content Placeholder 2">
            <a:extLst>
              <a:ext uri="{FF2B5EF4-FFF2-40B4-BE49-F238E27FC236}">
                <a16:creationId xmlns:a16="http://schemas.microsoft.com/office/drawing/2014/main" id="{5720AB8F-BFF8-BA43-BAE2-1A10AE5B5ABB}"/>
              </a:ext>
            </a:extLst>
          </p:cNvPr>
          <p:cNvSpPr>
            <a:spLocks noGrp="1"/>
          </p:cNvSpPr>
          <p:nvPr>
            <p:ph idx="1"/>
          </p:nvPr>
        </p:nvSpPr>
        <p:spPr/>
        <p:txBody>
          <a:bodyPr/>
          <a:lstStyle/>
          <a:p>
            <a:r>
              <a:rPr lang="en-US" sz="2000" dirty="0">
                <a:solidFill>
                  <a:srgbClr val="0000FF"/>
                </a:solidFill>
              </a:rPr>
              <a:t>Another Flip in the Wall of </a:t>
            </a:r>
            <a:r>
              <a:rPr lang="en-US" sz="2000" dirty="0" err="1">
                <a:solidFill>
                  <a:srgbClr val="0000FF"/>
                </a:solidFill>
              </a:rPr>
              <a:t>Rowhammer</a:t>
            </a:r>
            <a:r>
              <a:rPr lang="en-US" sz="2000" dirty="0">
                <a:solidFill>
                  <a:srgbClr val="0000FF"/>
                </a:solidFill>
              </a:rPr>
              <a:t> Defenses </a:t>
            </a:r>
            <a:r>
              <a:rPr lang="en-US" sz="2000" dirty="0"/>
              <a:t>(May 2018) </a:t>
            </a:r>
          </a:p>
          <a:p>
            <a:pPr lvl="1"/>
            <a:r>
              <a:rPr lang="en-US" sz="1800" dirty="0">
                <a:hlinkClick r:id="rId2"/>
              </a:rPr>
              <a:t>https://arxiv.org/pdf/1710.00551.pdf</a:t>
            </a:r>
            <a:endParaRPr lang="en-US" sz="1800" dirty="0"/>
          </a:p>
          <a:p>
            <a:pPr lvl="1"/>
            <a:r>
              <a:rPr lang="en-US" sz="1800" dirty="0" err="1"/>
              <a:t>Gruss</a:t>
            </a:r>
            <a:r>
              <a:rPr lang="en-US" sz="1800" dirty="0"/>
              <a:t> et al., IEEE S&amp;P 2018</a:t>
            </a:r>
          </a:p>
          <a:p>
            <a:pPr lvl="1"/>
            <a:r>
              <a:rPr lang="en-US" sz="1800" b="1" dirty="0"/>
              <a:t>A new type of </a:t>
            </a:r>
            <a:r>
              <a:rPr lang="en-US" sz="1800" b="1" dirty="0" err="1"/>
              <a:t>Rowhammer</a:t>
            </a:r>
            <a:r>
              <a:rPr lang="en-US" sz="1800" b="1" dirty="0"/>
              <a:t> attack which only hammers one single address</a:t>
            </a:r>
            <a:r>
              <a:rPr lang="en-US" sz="1800" dirty="0"/>
              <a:t>, which can be done without knowledge of physical addresses and DRAM mappings</a:t>
            </a:r>
          </a:p>
          <a:p>
            <a:pPr lvl="1"/>
            <a:r>
              <a:rPr lang="en-US" sz="1800" dirty="0"/>
              <a:t>Defeats static analysis and performance counter analysis defenses by running inside an SGX enclave </a:t>
            </a:r>
          </a:p>
          <a:p>
            <a:endParaRPr lang="en-US" sz="2000" dirty="0"/>
          </a:p>
          <a:p>
            <a:r>
              <a:rPr lang="en-US" sz="2000" dirty="0" err="1">
                <a:solidFill>
                  <a:srgbClr val="0000FF"/>
                </a:solidFill>
              </a:rPr>
              <a:t>GuardION</a:t>
            </a:r>
            <a:r>
              <a:rPr lang="en-US" sz="2000" dirty="0">
                <a:solidFill>
                  <a:srgbClr val="0000FF"/>
                </a:solidFill>
              </a:rPr>
              <a:t>: Practical Mitigation of DMA-Based </a:t>
            </a:r>
            <a:r>
              <a:rPr lang="en-US" sz="2000" dirty="0" err="1">
                <a:solidFill>
                  <a:srgbClr val="0000FF"/>
                </a:solidFill>
              </a:rPr>
              <a:t>Rowhammer</a:t>
            </a:r>
            <a:r>
              <a:rPr lang="en-US" sz="2000" dirty="0">
                <a:solidFill>
                  <a:srgbClr val="0000FF"/>
                </a:solidFill>
              </a:rPr>
              <a:t> Attacks on ARM </a:t>
            </a:r>
            <a:r>
              <a:rPr lang="en-US" sz="2000" dirty="0"/>
              <a:t>(June 2018)</a:t>
            </a:r>
          </a:p>
          <a:p>
            <a:pPr lvl="1"/>
            <a:r>
              <a:rPr lang="en-US" sz="1800" dirty="0">
                <a:hlinkClick r:id="rId3"/>
              </a:rPr>
              <a:t>https://link.springer.com/chapter/10.1007/978-3-319-93411-2_5</a:t>
            </a:r>
            <a:endParaRPr lang="en-US" sz="1800" dirty="0"/>
          </a:p>
          <a:p>
            <a:pPr lvl="1"/>
            <a:r>
              <a:rPr lang="en-US" sz="1800" dirty="0"/>
              <a:t>Van Der Veen et al., DIMVA 2018</a:t>
            </a:r>
          </a:p>
          <a:p>
            <a:pPr lvl="1"/>
            <a:r>
              <a:rPr lang="en-US" sz="1800" dirty="0"/>
              <a:t>Presents RAMPAGE, a DMA-based </a:t>
            </a:r>
            <a:r>
              <a:rPr lang="en-US" sz="1800" dirty="0" err="1"/>
              <a:t>RowHammer</a:t>
            </a:r>
            <a:r>
              <a:rPr lang="en-US" sz="1800" dirty="0"/>
              <a:t> attack against the latest Android OS</a:t>
            </a:r>
          </a:p>
        </p:txBody>
      </p:sp>
      <p:sp>
        <p:nvSpPr>
          <p:cNvPr id="4" name="Slide Number Placeholder 3">
            <a:extLst>
              <a:ext uri="{FF2B5EF4-FFF2-40B4-BE49-F238E27FC236}">
                <a16:creationId xmlns:a16="http://schemas.microsoft.com/office/drawing/2014/main" id="{F2D8B422-6204-6847-8622-92AEDD6CFF7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spTree>
    <p:extLst>
      <p:ext uri="{BB962C8B-B14F-4D97-AF65-F5344CB8AC3E}">
        <p14:creationId xmlns:p14="http://schemas.microsoft.com/office/powerpoint/2010/main" val="34516686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(IX)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1692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(X)</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p>
          <a:p>
            <a:pPr lvl="1">
              <a:buFont typeface="Wingdings" pitchFamily="2" charset="2"/>
              <a:buChar char="n"/>
              <a:defRPr/>
            </a:pPr>
            <a:endParaRPr lang="en-US" sz="1800" dirty="0"/>
          </a:p>
          <a:p>
            <a:pPr lvl="1">
              <a:buFont typeface="Wingdings" pitchFamily="2" charset="2"/>
              <a:buChar char="n"/>
              <a:defRPr/>
            </a:pPr>
            <a:endParaRPr lang="en-US" sz="1800" dirty="0"/>
          </a:p>
          <a:p>
            <a:pPr>
              <a:buFont typeface="Wingdings" pitchFamily="2" charset="2"/>
              <a:buChar char="n"/>
              <a:defRPr/>
            </a:pPr>
            <a:r>
              <a:rPr lang="en-US" sz="2000" dirty="0" err="1">
                <a:solidFill>
                  <a:srgbClr val="0000FF"/>
                </a:solidFill>
              </a:rPr>
              <a:t>ZebRAM</a:t>
            </a:r>
            <a:r>
              <a:rPr lang="en-US" sz="2000" dirty="0">
                <a:solidFill>
                  <a:srgbClr val="0000FF"/>
                </a:solidFill>
              </a:rPr>
              <a:t>: Comprehensive and Compatible Software Protection Against </a:t>
            </a:r>
            <a:r>
              <a:rPr lang="en-US" sz="2000" dirty="0" err="1">
                <a:solidFill>
                  <a:srgbClr val="0000FF"/>
                </a:solidFill>
              </a:rPr>
              <a:t>Rowhammer</a:t>
            </a:r>
            <a:r>
              <a:rPr lang="en-US" sz="2000" dirty="0">
                <a:solidFill>
                  <a:srgbClr val="0000FF"/>
                </a:solidFill>
              </a:rPr>
              <a:t> Attacks </a:t>
            </a:r>
            <a:r>
              <a:rPr lang="en-US" sz="2000" dirty="0"/>
              <a:t>(October 2018)</a:t>
            </a:r>
          </a:p>
          <a:p>
            <a:pPr lvl="1">
              <a:buFont typeface="Wingdings" pitchFamily="2" charset="2"/>
              <a:buChar char="n"/>
              <a:defRPr/>
            </a:pPr>
            <a:r>
              <a:rPr lang="en-US" sz="1800" dirty="0">
                <a:hlinkClick r:id="rId3"/>
              </a:rPr>
              <a:t>https://www.usenix.org/system/files/osdi18-konoth.pdf</a:t>
            </a:r>
            <a:r>
              <a:rPr lang="en-US" sz="1800" dirty="0"/>
              <a:t> </a:t>
            </a:r>
          </a:p>
          <a:p>
            <a:pPr lvl="1">
              <a:buFont typeface="Wingdings" pitchFamily="2" charset="2"/>
              <a:buChar char="n"/>
              <a:defRPr/>
            </a:pPr>
            <a:r>
              <a:rPr lang="en-US" sz="1800" dirty="0" err="1"/>
              <a:t>Konoth</a:t>
            </a:r>
            <a:r>
              <a:rPr lang="en-US" sz="1800" dirty="0"/>
              <a:t> et al., OSDI 2018</a:t>
            </a:r>
          </a:p>
          <a:p>
            <a:pPr lvl="1">
              <a:buFont typeface="Wingdings" pitchFamily="2" charset="2"/>
              <a:buChar char="n"/>
              <a:defRPr/>
            </a:pPr>
            <a:r>
              <a:rPr lang="en-US" sz="1800" dirty="0"/>
              <a:t>A new pure-software protection mechanism against RowHammer.</a:t>
            </a:r>
          </a:p>
          <a:p>
            <a:pPr>
              <a:buFont typeface="Wingdings" pitchFamily="2" charset="2"/>
              <a:buChar char="n"/>
              <a:defRPr/>
            </a:pP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721554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(XI.A)</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5D2A24A2-A297-FB4D-B11F-3EADDE152875}"/>
              </a:ext>
            </a:extLst>
          </p:cNvPr>
          <p:cNvPicPr>
            <a:picLocks noChangeAspect="1"/>
          </p:cNvPicPr>
          <p:nvPr/>
        </p:nvPicPr>
        <p:blipFill>
          <a:blip r:embed="rId3"/>
          <a:stretch>
            <a:fillRect/>
          </a:stretch>
        </p:blipFill>
        <p:spPr>
          <a:xfrm>
            <a:off x="197866" y="1916832"/>
            <a:ext cx="8910638" cy="1617899"/>
          </a:xfrm>
          <a:prstGeom prst="rect">
            <a:avLst/>
          </a:prstGeom>
        </p:spPr>
      </p:pic>
      <p:pic>
        <p:nvPicPr>
          <p:cNvPr id="6" name="Picture 5">
            <a:extLst>
              <a:ext uri="{FF2B5EF4-FFF2-40B4-BE49-F238E27FC236}">
                <a16:creationId xmlns:a16="http://schemas.microsoft.com/office/drawing/2014/main" id="{1F679323-3845-6046-856F-648446FAAC26}"/>
              </a:ext>
            </a:extLst>
          </p:cNvPr>
          <p:cNvPicPr>
            <a:picLocks noChangeAspect="1"/>
          </p:cNvPicPr>
          <p:nvPr/>
        </p:nvPicPr>
        <p:blipFill>
          <a:blip r:embed="rId4"/>
          <a:stretch>
            <a:fillRect/>
          </a:stretch>
        </p:blipFill>
        <p:spPr>
          <a:xfrm>
            <a:off x="228599" y="3751688"/>
            <a:ext cx="8847777" cy="1189480"/>
          </a:xfrm>
          <a:prstGeom prst="rect">
            <a:avLst/>
          </a:prstGeom>
        </p:spPr>
      </p:pic>
      <p:pic>
        <p:nvPicPr>
          <p:cNvPr id="9" name="Picture 8">
            <a:extLst>
              <a:ext uri="{FF2B5EF4-FFF2-40B4-BE49-F238E27FC236}">
                <a16:creationId xmlns:a16="http://schemas.microsoft.com/office/drawing/2014/main" id="{9C8E9420-31F9-574E-977B-65DCF85E2A8F}"/>
              </a:ext>
            </a:extLst>
          </p:cNvPr>
          <p:cNvPicPr>
            <a:picLocks noChangeAspect="1"/>
          </p:cNvPicPr>
          <p:nvPr/>
        </p:nvPicPr>
        <p:blipFill>
          <a:blip r:embed="rId5"/>
          <a:stretch>
            <a:fillRect/>
          </a:stretch>
        </p:blipFill>
        <p:spPr>
          <a:xfrm>
            <a:off x="197866" y="5108904"/>
            <a:ext cx="8946134" cy="1385790"/>
          </a:xfrm>
          <a:prstGeom prst="rect">
            <a:avLst/>
          </a:prstGeom>
        </p:spPr>
      </p:pic>
      <p:sp>
        <p:nvSpPr>
          <p:cNvPr id="10" name="Rectangle 9">
            <a:extLst>
              <a:ext uri="{FF2B5EF4-FFF2-40B4-BE49-F238E27FC236}">
                <a16:creationId xmlns:a16="http://schemas.microsoft.com/office/drawing/2014/main" id="{AFC04B51-A79A-FE42-9990-7EBF21B3FC3B}"/>
              </a:ext>
            </a:extLst>
          </p:cNvPr>
          <p:cNvSpPr>
            <a:spLocks noChangeArrowheads="1"/>
          </p:cNvSpPr>
          <p:nvPr/>
        </p:nvSpPr>
        <p:spPr bwMode="auto">
          <a:xfrm>
            <a:off x="228598" y="2276872"/>
            <a:ext cx="8847777" cy="6312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11" name="Rectangle 10">
            <a:extLst>
              <a:ext uri="{FF2B5EF4-FFF2-40B4-BE49-F238E27FC236}">
                <a16:creationId xmlns:a16="http://schemas.microsoft.com/office/drawing/2014/main" id="{B1776868-6E2F-A749-B222-81A7096E3B0E}"/>
              </a:ext>
            </a:extLst>
          </p:cNvPr>
          <p:cNvSpPr>
            <a:spLocks noChangeArrowheads="1"/>
          </p:cNvSpPr>
          <p:nvPr/>
        </p:nvSpPr>
        <p:spPr bwMode="auto">
          <a:xfrm>
            <a:off x="185561" y="5108904"/>
            <a:ext cx="7914831" cy="26431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1186021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8C6C-F04F-3F47-8B72-60A532EEE6E9}"/>
              </a:ext>
            </a:extLst>
          </p:cNvPr>
          <p:cNvSpPr>
            <a:spLocks noGrp="1"/>
          </p:cNvSpPr>
          <p:nvPr>
            <p:ph type="title"/>
          </p:nvPr>
        </p:nvSpPr>
        <p:spPr/>
        <p:txBody>
          <a:bodyPr/>
          <a:lstStyle/>
          <a:p>
            <a:r>
              <a:rPr lang="en-US" dirty="0">
                <a:latin typeface="Garamond" charset="0"/>
              </a:rPr>
              <a:t>Selected Readings on RowHammer (XI.B)</a:t>
            </a:r>
            <a:endParaRPr lang="en-US" dirty="0"/>
          </a:p>
        </p:txBody>
      </p:sp>
      <p:sp>
        <p:nvSpPr>
          <p:cNvPr id="3" name="Content Placeholder 2">
            <a:extLst>
              <a:ext uri="{FF2B5EF4-FFF2-40B4-BE49-F238E27FC236}">
                <a16:creationId xmlns:a16="http://schemas.microsoft.com/office/drawing/2014/main" id="{D2AEE690-97B4-5340-BA06-868C0A09317A}"/>
              </a:ext>
            </a:extLst>
          </p:cNvPr>
          <p:cNvSpPr>
            <a:spLocks noGrp="1"/>
          </p:cNvSpPr>
          <p:nvPr>
            <p:ph idx="1"/>
          </p:nvPr>
        </p:nvSpPr>
        <p:spPr>
          <a:xfrm>
            <a:off x="228600" y="908720"/>
            <a:ext cx="8610600" cy="5193723"/>
          </a:xfrm>
        </p:spPr>
        <p:txBody>
          <a:bodyPr/>
          <a:lstStyle/>
          <a:p>
            <a:r>
              <a:rPr lang="en-US" dirty="0" err="1"/>
              <a:t>PassMark</a:t>
            </a:r>
            <a:r>
              <a:rPr lang="en-US" dirty="0"/>
              <a:t> Software, memtest86, since 2014</a:t>
            </a:r>
          </a:p>
          <a:p>
            <a:pPr lvl="1"/>
            <a:r>
              <a:rPr lang="en-US" dirty="0">
                <a:hlinkClick r:id="rId2"/>
              </a:rPr>
              <a:t>https://www.memtest86.com/troubleshooting.htm#hammer</a:t>
            </a:r>
            <a:r>
              <a:rPr lang="en-US" dirty="0"/>
              <a:t> </a:t>
            </a:r>
          </a:p>
        </p:txBody>
      </p:sp>
      <p:sp>
        <p:nvSpPr>
          <p:cNvPr id="4" name="Slide Number Placeholder 3">
            <a:extLst>
              <a:ext uri="{FF2B5EF4-FFF2-40B4-BE49-F238E27FC236}">
                <a16:creationId xmlns:a16="http://schemas.microsoft.com/office/drawing/2014/main" id="{22922E32-9037-9340-B117-04CB3A0B94B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7" name="Picture 6">
            <a:extLst>
              <a:ext uri="{FF2B5EF4-FFF2-40B4-BE49-F238E27FC236}">
                <a16:creationId xmlns:a16="http://schemas.microsoft.com/office/drawing/2014/main" id="{67F7F3F0-B833-3049-9CB1-A5175DD7F4F1}"/>
              </a:ext>
            </a:extLst>
          </p:cNvPr>
          <p:cNvPicPr>
            <a:picLocks noChangeAspect="1"/>
          </p:cNvPicPr>
          <p:nvPr/>
        </p:nvPicPr>
        <p:blipFill>
          <a:blip r:embed="rId3"/>
          <a:stretch>
            <a:fillRect/>
          </a:stretch>
        </p:blipFill>
        <p:spPr>
          <a:xfrm>
            <a:off x="197970" y="1862336"/>
            <a:ext cx="8795617" cy="2718792"/>
          </a:xfrm>
          <a:prstGeom prst="rect">
            <a:avLst/>
          </a:prstGeom>
        </p:spPr>
      </p:pic>
      <p:pic>
        <p:nvPicPr>
          <p:cNvPr id="8" name="Picture 7">
            <a:extLst>
              <a:ext uri="{FF2B5EF4-FFF2-40B4-BE49-F238E27FC236}">
                <a16:creationId xmlns:a16="http://schemas.microsoft.com/office/drawing/2014/main" id="{F0FC09FB-9232-2642-93A9-0A3A0D869B9A}"/>
              </a:ext>
            </a:extLst>
          </p:cNvPr>
          <p:cNvPicPr>
            <a:picLocks noChangeAspect="1"/>
          </p:cNvPicPr>
          <p:nvPr/>
        </p:nvPicPr>
        <p:blipFill>
          <a:blip r:embed="rId4"/>
          <a:stretch>
            <a:fillRect/>
          </a:stretch>
        </p:blipFill>
        <p:spPr>
          <a:xfrm>
            <a:off x="2051720" y="4653136"/>
            <a:ext cx="5435027" cy="2100332"/>
          </a:xfrm>
          <a:prstGeom prst="rect">
            <a:avLst/>
          </a:prstGeom>
        </p:spPr>
      </p:pic>
    </p:spTree>
    <p:extLst>
      <p:ext uri="{BB962C8B-B14F-4D97-AF65-F5344CB8AC3E}">
        <p14:creationId xmlns:p14="http://schemas.microsoft.com/office/powerpoint/2010/main" val="534908772"/>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 (ISCA 2014)</a:t>
            </a:r>
          </a:p>
        </p:txBody>
      </p:sp>
      <p:sp>
        <p:nvSpPr>
          <p:cNvPr id="3" name="Content Placeholder 2"/>
          <p:cNvSpPr>
            <a:spLocks noGrp="1"/>
          </p:cNvSpPr>
          <p:nvPr>
            <p:ph idx="1"/>
          </p:nvPr>
        </p:nvSpPr>
        <p:spPr/>
        <p:txBody>
          <a:bodyPr/>
          <a:lstStyle/>
          <a:p>
            <a:r>
              <a:rPr lang="en-US" i="1" dirty="0">
                <a:solidFill>
                  <a:schemeClr val="tx2"/>
                </a:solidFill>
              </a:rPr>
              <a:t>Breach of memory protection</a:t>
            </a:r>
          </a:p>
          <a:p>
            <a:pPr lvl="1"/>
            <a:r>
              <a:rPr lang="en-US" sz="2800" dirty="0"/>
              <a:t>OS page (4KB) fits inside DRAM row (8KB)</a:t>
            </a:r>
          </a:p>
          <a:p>
            <a:pPr lvl="1"/>
            <a:r>
              <a:rPr lang="en-US" sz="2800" dirty="0"/>
              <a:t>Adjacent DRAM row </a:t>
            </a:r>
            <a:r>
              <a:rPr lang="en-US" sz="2800" dirty="0">
                <a:sym typeface="Wingdings" panose="05000000000000000000" pitchFamily="2" charset="2"/>
              </a:rPr>
              <a:t></a:t>
            </a:r>
            <a:r>
              <a:rPr lang="en-US" sz="2800" dirty="0"/>
              <a:t> Different OS page</a:t>
            </a:r>
          </a:p>
          <a:p>
            <a:endParaRPr lang="en-US" sz="2400" dirty="0"/>
          </a:p>
          <a:p>
            <a:r>
              <a:rPr lang="en-US" i="1" dirty="0">
                <a:solidFill>
                  <a:schemeClr val="tx2"/>
                </a:solidFill>
              </a:rPr>
              <a:t>Vulnerability: </a:t>
            </a:r>
            <a:r>
              <a:rPr lang="en-US" i="1" dirty="0">
                <a:solidFill>
                  <a:srgbClr val="FF0000"/>
                </a:solidFill>
              </a:rPr>
              <a:t>disturbance attack</a:t>
            </a:r>
          </a:p>
          <a:p>
            <a:pPr lvl="1"/>
            <a:r>
              <a:rPr lang="en-US" sz="2800" dirty="0"/>
              <a:t>By accessing its own page, a program could </a:t>
            </a:r>
            <a:br>
              <a:rPr lang="en-US" sz="2800" dirty="0"/>
            </a:br>
            <a:r>
              <a:rPr lang="en-US" sz="2800" dirty="0"/>
              <a:t>corrupt pages belonging to another program</a:t>
            </a:r>
          </a:p>
          <a:p>
            <a:endParaRPr lang="en-US" sz="2400" dirty="0"/>
          </a:p>
          <a:p>
            <a:r>
              <a:rPr lang="en-US" i="1" dirty="0">
                <a:solidFill>
                  <a:schemeClr val="tx2"/>
                </a:solidFill>
              </a:rPr>
              <a:t>We constructed a proof-of-concept</a:t>
            </a:r>
          </a:p>
          <a:p>
            <a:pPr lvl="1"/>
            <a:r>
              <a:rPr lang="en-US" sz="2800" dirty="0"/>
              <a:t>Using only user-level instructions</a:t>
            </a:r>
          </a:p>
          <a:p>
            <a:endParaRPr lang="en-US" sz="3200" dirty="0"/>
          </a:p>
          <a:p>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0057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ags/tag2.xml><?xml version="1.0" encoding="utf-8"?>
<p:tagLst xmlns:a="http://schemas.openxmlformats.org/drawingml/2006/main" xmlns:r="http://schemas.openxmlformats.org/officeDocument/2006/relationships" xmlns:p="http://schemas.openxmlformats.org/presentationml/2006/main">
  <p:tag name="TIMING" val="|4.4"/>
</p:tagLst>
</file>

<file path=ppt/tags/tag3.xml><?xml version="1.0" encoding="utf-8"?>
<p:tagLst xmlns:a="http://schemas.openxmlformats.org/drawingml/2006/main" xmlns:r="http://schemas.openxmlformats.org/officeDocument/2006/relationships" xmlns:p="http://schemas.openxmlformats.org/presentationml/2006/main">
  <p:tag name="TIMING" val="|0.8|4.1"/>
</p:tagLst>
</file>

<file path=ppt/tags/tag4.xml><?xml version="1.0" encoding="utf-8"?>
<p:tagLst xmlns:a="http://schemas.openxmlformats.org/drawingml/2006/main" xmlns:r="http://schemas.openxmlformats.org/officeDocument/2006/relationships" xmlns:p="http://schemas.openxmlformats.org/presentationml/2006/main">
  <p:tag name="TIMING" val="|4.8|3.4|6.1"/>
</p:tagLst>
</file>

<file path=ppt/tags/tag5.xml><?xml version="1.0" encoding="utf-8"?>
<p:tagLst xmlns:a="http://schemas.openxmlformats.org/drawingml/2006/main" xmlns:r="http://schemas.openxmlformats.org/officeDocument/2006/relationships" xmlns:p="http://schemas.openxmlformats.org/presentationml/2006/main">
  <p:tag name="TIMING" val="|1.3|4.3"/>
</p:tagLst>
</file>

<file path=ppt/tags/tag6.xml><?xml version="1.0" encoding="utf-8"?>
<p:tagLst xmlns:a="http://schemas.openxmlformats.org/drawingml/2006/main" xmlns:r="http://schemas.openxmlformats.org/officeDocument/2006/relationships" xmlns:p="http://schemas.openxmlformats.org/presentationml/2006/main">
  <p:tag name="TIMING" val="|10.7|5.3|6"/>
</p:tagLst>
</file>

<file path=ppt/tags/tag7.xml><?xml version="1.0" encoding="utf-8"?>
<p:tagLst xmlns:a="http://schemas.openxmlformats.org/drawingml/2006/main" xmlns:r="http://schemas.openxmlformats.org/officeDocument/2006/relationships" xmlns:p="http://schemas.openxmlformats.org/presentationml/2006/main">
  <p:tag name="TIMING" val="|3.6|1.2|2.6|5.6"/>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0.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208837</TotalTime>
  <Words>22889</Words>
  <Application>Microsoft Macintosh PowerPoint</Application>
  <PresentationFormat>On-screen Show (4:3)</PresentationFormat>
  <Paragraphs>2787</Paragraphs>
  <Slides>292</Slides>
  <Notes>121</Notes>
  <HiddenSlides>0</HiddenSlides>
  <MMClips>0</MMClips>
  <ScaleCrop>false</ScaleCrop>
  <HeadingPairs>
    <vt:vector size="6" baseType="variant">
      <vt:variant>
        <vt:lpstr>Fonts Used</vt:lpstr>
      </vt:variant>
      <vt:variant>
        <vt:i4>15</vt:i4>
      </vt:variant>
      <vt:variant>
        <vt:lpstr>Theme</vt:lpstr>
      </vt:variant>
      <vt:variant>
        <vt:i4>67</vt:i4>
      </vt:variant>
      <vt:variant>
        <vt:lpstr>Slide Titles</vt:lpstr>
      </vt:variant>
      <vt:variant>
        <vt:i4>292</vt:i4>
      </vt:variant>
    </vt:vector>
  </HeadingPairs>
  <TitlesOfParts>
    <vt:vector size="374" baseType="lpstr">
      <vt:lpstr>Adobe Garamond Pro</vt:lpstr>
      <vt:lpstr>Arial</vt:lpstr>
      <vt:lpstr>Calibri</vt:lpstr>
      <vt:lpstr>Calibri Light</vt:lpstr>
      <vt:lpstr>Cambria</vt:lpstr>
      <vt:lpstr>Cambria Math</vt:lpstr>
      <vt:lpstr>Chalkduster</vt:lpstr>
      <vt:lpstr>Courier New</vt:lpstr>
      <vt:lpstr>Font Awesome 5 Free Regular</vt:lpstr>
      <vt:lpstr>Garamond</vt:lpstr>
      <vt:lpstr>LinLibertineT</vt:lpstr>
      <vt:lpstr>LinLibertineTI</vt:lpstr>
      <vt:lpstr>Tahoma</vt:lpstr>
      <vt:lpstr>Times New Roman</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12_Edge</vt:lpstr>
      <vt:lpstr>10_Edge</vt:lpstr>
      <vt:lpstr>12_Office Theme</vt:lpstr>
      <vt:lpstr>15_Office Theme</vt:lpstr>
      <vt:lpstr>25_Office Theme</vt:lpstr>
      <vt:lpstr>95_Edge</vt:lpstr>
      <vt:lpstr>2_Edge</vt:lpstr>
      <vt:lpstr>Office Theme</vt:lpstr>
      <vt:lpstr>3_Office Theme</vt:lpstr>
      <vt:lpstr>99_Edge</vt:lpstr>
      <vt:lpstr>16_Edge</vt:lpstr>
      <vt:lpstr>96_Edge</vt:lpstr>
      <vt:lpstr>43_Edge</vt:lpstr>
      <vt:lpstr>97_Edge</vt:lpstr>
      <vt:lpstr>100_Edge</vt:lpstr>
      <vt:lpstr>4_Office Theme</vt:lpstr>
      <vt:lpstr>19_Edge</vt:lpstr>
      <vt:lpstr>44_Edge</vt:lpstr>
      <vt:lpstr>30_Edge</vt:lpstr>
      <vt:lpstr>41_Edge</vt:lpstr>
      <vt:lpstr>14_Edge</vt:lpstr>
      <vt:lpstr>14_Office Theme</vt:lpstr>
      <vt:lpstr>6_Office Theme</vt:lpstr>
      <vt:lpstr>7_Office Theme</vt:lpstr>
      <vt:lpstr>8_Office Theme</vt:lpstr>
      <vt:lpstr>9_Office Theme</vt:lpstr>
      <vt:lpstr>62_Edge</vt:lpstr>
      <vt:lpstr>1_Office Theme</vt:lpstr>
      <vt:lpstr>153_Edge</vt:lpstr>
      <vt:lpstr>Security Aspects of DRAM The Story of RowHammer </vt:lpstr>
      <vt:lpstr>How Reliable/Secure/Safe is This Bridge?</vt:lpstr>
      <vt:lpstr>Collapse of the “Galloping Gertie”</vt:lpstr>
      <vt:lpstr>How Secure Are These People?</vt:lpstr>
      <vt:lpstr>What Is RowHammer?</vt:lpstr>
      <vt:lpstr>An “Early” Position Paper [IMW’13]</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 Open Source DRAM Infrastructure</vt:lpstr>
      <vt:lpstr>SoftMC: Open Source DRAM Infrastructure</vt:lpstr>
      <vt:lpstr>Data Retention in Memory [Liu et al., ISCA 2013]</vt:lpstr>
      <vt:lpstr>RAIDR: Heterogeneous Refresh [ISCA’12]</vt:lpstr>
      <vt:lpstr>Analysis of Data Retention Failures [ISCA’13]</vt:lpstr>
      <vt:lpstr>Mitigation of Retention Issues [SIGMETRICS’14]</vt:lpstr>
      <vt:lpstr>Mitigation of Retention Issues [DSN’15]</vt:lpstr>
      <vt:lpstr>Mitigation of Retention Issues [DSN’16]  </vt:lpstr>
      <vt:lpstr>Mitigation of Retention Issues [MICRO’17]  </vt:lpstr>
      <vt:lpstr>Mitigation of Retention Issues [ISCA’17]</vt:lpstr>
      <vt:lpstr>Mitigation of Retention Issues [DSN’19]</vt:lpstr>
      <vt:lpstr>Mitigation of Retention Issues [MICRO’20]</vt:lpstr>
      <vt:lpstr>Mitigation of Retention Issues [MICRO’21]</vt:lpstr>
      <vt:lpstr>More on DRAM Refresh &amp; Data Retention</vt:lpstr>
      <vt:lpstr>SoftMC: Enabling DRAM Infrastructure</vt:lpstr>
      <vt:lpstr>A Curious Phenomenon</vt:lpstr>
      <vt:lpstr>A Curious Discovery [Kim et al., ISCA 2014]</vt:lpstr>
      <vt:lpstr>DRAM RowHammer</vt:lpstr>
      <vt:lpstr>Modern DRAM is Prone to Disturbance Errors</vt:lpstr>
      <vt:lpstr>Most DRAM Modules Are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 RowHammer Survey Across the Stack</vt:lpstr>
      <vt:lpstr>Understanding RowHammer</vt:lpstr>
      <vt:lpstr>First RowHammer Analysis</vt:lpstr>
      <vt:lpstr>RowHammer Infrastructure (2012-2014)</vt:lpstr>
      <vt:lpstr>PowerPoint Presentation</vt:lpstr>
      <vt:lpstr>RowHammer Characterization Results</vt:lpstr>
      <vt:lpstr>4. Adjacency: Aggressor &amp; Victim</vt:lpstr>
      <vt:lpstr>❶ Access Interval (Aggressor)</vt:lpstr>
      <vt:lpstr>❷ Refresh Interval</vt:lpstr>
      <vt:lpstr>❸ Data Pattern</vt:lpstr>
      <vt:lpstr>6. Other Key Observations [ISCA’14]</vt:lpstr>
      <vt:lpstr>Major RowHammer Characteristics (2014)</vt:lpstr>
      <vt:lpstr>RowHammer is Getting Much Worse (2020)</vt:lpstr>
      <vt:lpstr>New RowHammer Dimensions (2021)</vt:lpstr>
      <vt:lpstr>RowHammer vs. Wordline Voltage (2022)</vt:lpstr>
      <vt:lpstr>RowHammer Solutions</vt:lpstr>
      <vt:lpstr>Two Types of RowHammer Solutions</vt:lpstr>
      <vt:lpstr>Some Potential Solutions (ISCA 2014)</vt:lpstr>
      <vt:lpstr>Apple’s Security Patch for RowHammer</vt:lpstr>
      <vt:lpstr>Our Solution to RowHammer</vt:lpstr>
      <vt:lpstr>Advantages of PARA</vt:lpstr>
      <vt:lpstr>Requirements for PARA</vt:lpstr>
      <vt:lpstr>Probabilistic Activation in Real Life (I)</vt:lpstr>
      <vt:lpstr>Probabilistic Activation in Real Life (II)</vt:lpstr>
      <vt:lpstr>Seven RowHammer Solutions Proposed</vt:lpstr>
      <vt:lpstr>A Takeaway</vt:lpstr>
      <vt:lpstr>Aside: Intelligent Controller for NAND Flash</vt:lpstr>
      <vt:lpstr>Intelligent Flash Controllers [PIEEE’17]</vt:lpstr>
      <vt:lpstr>Detailed Lectures on RowHammer</vt:lpstr>
      <vt:lpstr>First RowHammer Analysis</vt:lpstr>
      <vt:lpstr>Short Overview of RowHammer &amp; Future</vt:lpstr>
      <vt:lpstr>A More Recent RowHammer Retrospective</vt:lpstr>
      <vt:lpstr>RowHammer in 2020-2022</vt:lpstr>
      <vt:lpstr>Revisiting RowHammer</vt:lpstr>
      <vt:lpstr>RowHammer is Getting Much Worse</vt:lpstr>
      <vt:lpstr>Key Takeaways from 1580 Chips</vt:lpstr>
      <vt:lpstr>DRAM Testing Infrastructures</vt:lpstr>
      <vt:lpstr>1580 DRAM Chips Tested</vt:lpstr>
      <vt:lpstr>3. Hammer Count (HC) Effects</vt:lpstr>
      <vt:lpstr>5. First RowHammer Bit Flips per Chip</vt:lpstr>
      <vt:lpstr>5. First RowHammer Bit Flips per Chip</vt:lpstr>
      <vt:lpstr>RowHammer is Getting Much Worse</vt:lpstr>
      <vt:lpstr>Detailed Lecture on Revisiting RowHammer</vt:lpstr>
      <vt:lpstr>TRRespass</vt:lpstr>
      <vt:lpstr>Industry-Adopted Solutions Do Not Work</vt:lpstr>
      <vt:lpstr>TRRespass</vt:lpstr>
      <vt:lpstr>Example Many-Sided Hammering Patterns</vt:lpstr>
      <vt:lpstr>BitFlips vs. Number of Aggressor Rows</vt:lpstr>
      <vt:lpstr>TRRespass Vulnerable DRAM Modules</vt:lpstr>
      <vt:lpstr>TRRespass Vulnerable Mobile Phones</vt:lpstr>
      <vt:lpstr>TRRespass Based RowHammer Attack</vt:lpstr>
      <vt:lpstr>TRRespass Key Results</vt:lpstr>
      <vt:lpstr>TRRespass Key Takeaways</vt:lpstr>
      <vt:lpstr>Detailed Lecture on TRRespass</vt:lpstr>
      <vt:lpstr>Industry-Adopted Solutions Do Not Work</vt:lpstr>
      <vt:lpstr>How to Guarantee That a Chip is RowHammer-Free?</vt:lpstr>
      <vt:lpstr>Hard to Guarantee RowHammer-Free Chips </vt:lpstr>
      <vt:lpstr>Uncovering TRR  Almost Completely</vt:lpstr>
      <vt:lpstr>Industry-Adopted Solutions Are Very Poor</vt:lpstr>
      <vt:lpstr>U-TRR Summary &amp; Key Results</vt:lpstr>
      <vt:lpstr>Overview of U-TRR</vt:lpstr>
      <vt:lpstr>Analyzing TRR-Protected DDR4 Chips</vt:lpstr>
      <vt:lpstr>U-TRR Analysis Summary</vt:lpstr>
      <vt:lpstr>Key Takeaways</vt:lpstr>
      <vt:lpstr>Effect on Individual Rows</vt:lpstr>
      <vt:lpstr>Bypassing ECC with New RowHammer Patterns</vt:lpstr>
      <vt:lpstr>Many Observations &amp; Results in the Paper</vt:lpstr>
      <vt:lpstr>Uncovering TRR Can Help Future Solutions</vt:lpstr>
      <vt:lpstr>New RowHammer Characteristics</vt:lpstr>
      <vt:lpstr>RowHammer Has Many Dimensions</vt:lpstr>
      <vt:lpstr>Our Goal</vt:lpstr>
      <vt:lpstr>DRAM Testing Infrastructures</vt:lpstr>
      <vt:lpstr>DRAM Chips Tested</vt:lpstr>
      <vt:lpstr>Summary of The Study &amp; Key Results</vt:lpstr>
      <vt:lpstr>PowerPoint Presentation</vt:lpstr>
      <vt:lpstr>Key Takeaways  from Spatial Variation Analysis</vt:lpstr>
      <vt:lpstr>Spatial Variation across Rows</vt:lpstr>
      <vt:lpstr>Spatial Variation across Rows</vt:lpstr>
      <vt:lpstr>Spatial Variation across Rows</vt:lpstr>
      <vt:lpstr>Spatial Variation across Columns</vt:lpstr>
      <vt:lpstr>Example Defense Improvements</vt:lpstr>
      <vt:lpstr>Many More Analyses In The Paper</vt:lpstr>
      <vt:lpstr>More RowHammer Analysis</vt:lpstr>
      <vt:lpstr>RowHammer vs. Wordline Voltage (2022)</vt:lpstr>
      <vt:lpstr>Sneak Peak: RowHammer vs. Voltage [DSN’22]</vt:lpstr>
      <vt:lpstr>New RowHammer Solutions</vt:lpstr>
      <vt:lpstr>BlockHammer Solution in 2021</vt:lpstr>
      <vt:lpstr>RowHammer Solution Approaches</vt:lpstr>
      <vt:lpstr>Two Key Challenges</vt:lpstr>
      <vt:lpstr>Our Goal</vt:lpstr>
      <vt:lpstr>BlockHammer  Key Idea</vt:lpstr>
      <vt:lpstr>BlockHammer  Overview of Approach</vt:lpstr>
      <vt:lpstr>Evaluation Scaling with RowHammer Vulnerability</vt:lpstr>
      <vt:lpstr>Key Results: BlockHammer</vt:lpstr>
      <vt:lpstr>A Takeaway</vt:lpstr>
      <vt:lpstr>More RowHammer in 2020-2022</vt:lpstr>
      <vt:lpstr>RowHammer in 2020 (I)</vt:lpstr>
      <vt:lpstr>RowHammer in 2020 (II)</vt:lpstr>
      <vt:lpstr>RowHammer in 2020 (III)</vt:lpstr>
      <vt:lpstr>RowHammer in 2021 (I)</vt:lpstr>
      <vt:lpstr>RowHammer in 2021 (II)</vt:lpstr>
      <vt:lpstr>RowHammer in 2021 (III)</vt:lpstr>
      <vt:lpstr>RowHammer in 2022 (I)</vt:lpstr>
      <vt:lpstr>RowHammer in 2022 (II)</vt:lpstr>
      <vt:lpstr>RowHammer in 2022 (III)</vt:lpstr>
      <vt:lpstr>RowHammer in 2022 (IV)</vt:lpstr>
      <vt:lpstr>RowHammer in 2022 (V)</vt:lpstr>
      <vt:lpstr>More to Come…</vt:lpstr>
      <vt:lpstr>Future Memory Reliability/Security Challenges</vt:lpstr>
      <vt:lpstr>Future of Main Memory Security</vt:lpstr>
      <vt:lpstr>Future of Main Memory Security</vt:lpstr>
      <vt:lpstr>A Takeaway</vt:lpstr>
      <vt:lpstr>The Takeaway</vt:lpstr>
      <vt:lpstr>Architecting Future Memory for Security </vt:lpstr>
      <vt:lpstr>PowerPoint Presentation</vt:lpstr>
      <vt:lpstr>Understand and Model with Experiments (Flash)</vt:lpstr>
      <vt:lpstr>An Example Intelligent Controller</vt:lpstr>
      <vt:lpstr>Collapse of the “Galloping Gertie” (1940)</vt:lpstr>
      <vt:lpstr>Another Example (1994)</vt:lpstr>
      <vt:lpstr>Yet Another Example (2007)</vt:lpstr>
      <vt:lpstr>A More Recent Example (2018)</vt:lpstr>
      <vt:lpstr>The Takeaway, Again</vt:lpstr>
      <vt:lpstr>An Early Proposal for Intelligent Controllers [IMW’13]</vt:lpstr>
      <vt:lpstr>Industry Is Writing Papers About It, Too</vt:lpstr>
      <vt:lpstr>Industry Is Writing Papers About It, Too</vt:lpstr>
      <vt:lpstr>Final Thoughts on RowHammer</vt:lpstr>
      <vt:lpstr>Before RowHammer (I)</vt:lpstr>
      <vt:lpstr>Before RowHammer (II)</vt:lpstr>
      <vt:lpstr>After RowHammer</vt:lpstr>
      <vt:lpstr>RowHammer: Retrospective</vt:lpstr>
      <vt:lpstr>Perhaps Most Importantly…</vt:lpstr>
      <vt:lpstr>Conclusion</vt:lpstr>
      <vt:lpstr>Summary: RowHammer</vt:lpstr>
      <vt:lpstr>A RowHammer Survey Across the Stack</vt:lpstr>
      <vt:lpstr>Detailed Lectures on RowHammer</vt:lpstr>
      <vt:lpstr>PowerPoint Presentation</vt:lpstr>
      <vt:lpstr>Funding Acknowledgments</vt:lpstr>
      <vt:lpstr>Acknowledgments</vt:lpstr>
      <vt:lpstr>SAFARI Research Group</vt:lpstr>
      <vt:lpstr>Security Aspects of DRAM The Story of RowHammer </vt:lpstr>
      <vt:lpstr>Backup Slides for Further Info</vt:lpstr>
      <vt:lpstr>Understanding RowHammer</vt:lpstr>
      <vt:lpstr>Root Causes of Disturbance Errors</vt:lpstr>
      <vt:lpstr>RowHammer Solutions</vt:lpstr>
      <vt:lpstr>Naive Solutions</vt:lpstr>
      <vt:lpstr>Revisiting RowHammer</vt:lpstr>
      <vt:lpstr>Revisiting RowHammer   An Experimental Analysis of Modern Devices and Mitigation Techniques</vt:lpstr>
      <vt:lpstr>Key Conclusions</vt:lpstr>
      <vt:lpstr>DRAM Testing Infrastructures</vt:lpstr>
      <vt:lpstr>DRAM Chips Tested</vt:lpstr>
      <vt:lpstr>3. Hammer Count (HC) Effects</vt:lpstr>
      <vt:lpstr>5. First RowHammer Bit Flips per Chip</vt:lpstr>
      <vt:lpstr>5. First RowHammer Bit Flips per Chip</vt:lpstr>
      <vt:lpstr>5. First RowHammer Bit Flips per Chip</vt:lpstr>
      <vt:lpstr>Key Takeaways from 1580 Chips</vt:lpstr>
      <vt:lpstr>Mitigation Mechanism Evaluation</vt:lpstr>
      <vt:lpstr>Mitigation Mechanism Evaluation</vt:lpstr>
      <vt:lpstr>Mitigation Mechanism Evaluation</vt:lpstr>
      <vt:lpstr>Key Takeaways from Mitigation Mechanisms</vt:lpstr>
      <vt:lpstr>RowHammer Solutions Going Forward</vt:lpstr>
      <vt:lpstr>PowerPoint Presentation</vt:lpstr>
      <vt:lpstr>Detailed Lecture on Revisiting RowHammer</vt:lpstr>
      <vt:lpstr>Revisiting RowHammer in 2020 (I)</vt:lpstr>
      <vt:lpstr>Executive Summary</vt:lpstr>
      <vt:lpstr>Motivation</vt:lpstr>
      <vt:lpstr>Goal</vt:lpstr>
      <vt:lpstr>Effective RowHammer Characterization </vt:lpstr>
      <vt:lpstr>Testing Methodology</vt:lpstr>
      <vt:lpstr>Testing Methodology</vt:lpstr>
      <vt:lpstr>1. RowHammer Vulnerability</vt:lpstr>
      <vt:lpstr>2. Data Pattern Dependence</vt:lpstr>
      <vt:lpstr>3. Hammer Count (HC) Effects</vt:lpstr>
      <vt:lpstr>4. Spatial Effects: Row Distance</vt:lpstr>
      <vt:lpstr>4. Spatial Effects: Row Distance</vt:lpstr>
      <vt:lpstr>4. Spatial Effects: Row Distance</vt:lpstr>
      <vt:lpstr>4. Spatial Distribution of Bit Flips</vt:lpstr>
      <vt:lpstr>4. Spatial Distribution of Bit Flips</vt:lpstr>
      <vt:lpstr>5. First RowHammer Bit Flips per Chip</vt:lpstr>
      <vt:lpstr>Evaluation Methodology</vt:lpstr>
      <vt:lpstr>Evaluation Methodology</vt:lpstr>
      <vt:lpstr>Mitigation Mech. Eval. (Increased Refresh)</vt:lpstr>
      <vt:lpstr>Mitigation Mechanism Evaluation (PARA) </vt:lpstr>
      <vt:lpstr>Mitigation Mechanism Evaluation (ProHIT)</vt:lpstr>
      <vt:lpstr>Mitigation Mechanism Evaluation (MRLoc)</vt:lpstr>
      <vt:lpstr>Mitigation Mechanism Evaluation (TWiCe)</vt:lpstr>
      <vt:lpstr>Mitigation Mechanism Evaluation (Ideal)</vt:lpstr>
      <vt:lpstr>Additional Details in the Paper </vt:lpstr>
      <vt:lpstr>RowHammer Reviews</vt:lpstr>
      <vt:lpstr>Initial RowHammer Reviews</vt:lpstr>
      <vt:lpstr>Missing the Point</vt:lpstr>
      <vt:lpstr>More …</vt:lpstr>
      <vt:lpstr>Final RowHammer Reviews</vt:lpstr>
      <vt:lpstr>Some More History</vt:lpstr>
      <vt:lpstr>Some More Historical Perspective</vt:lpstr>
      <vt:lpstr>Initial RowHammer Reviews (MICRO 2013)</vt:lpstr>
      <vt:lpstr>Reviewer A</vt:lpstr>
      <vt:lpstr>Reviewer A -- Security is Not “Realistic”</vt:lpstr>
      <vt:lpstr>Rebuttal to Reviewer A</vt:lpstr>
      <vt:lpstr>Reviewer A -- Demands</vt:lpstr>
      <vt:lpstr>Reviewer C</vt:lpstr>
      <vt:lpstr>Reviewer C -- Leave It to DRAM Vendors</vt:lpstr>
      <vt:lpstr>Reviewer D -- Nothing New in RowHammer</vt:lpstr>
      <vt:lpstr>ISCA 2014 Submission</vt:lpstr>
      <vt:lpstr>Reviewer D</vt:lpstr>
      <vt:lpstr>PowerPoint Presentation</vt:lpstr>
      <vt:lpstr>Reviewer D Continued…</vt:lpstr>
      <vt:lpstr>Rebuttal to Reviewer D</vt:lpstr>
      <vt:lpstr>Reviewer E</vt:lpstr>
      <vt:lpstr>PowerPoint Presentation</vt:lpstr>
      <vt:lpstr>Rebuttal to Reviewer E</vt:lpstr>
      <vt:lpstr>Top Pick Reviews</vt:lpstr>
      <vt:lpstr>Another Top Pick Review</vt:lpstr>
      <vt:lpstr>PowerPoint Presentation</vt:lpstr>
      <vt:lpstr>Suggestions to Reviewers</vt:lpstr>
      <vt:lpstr>An Interview on Research and Education</vt:lpstr>
      <vt:lpstr>More Thoughts and Suggestions</vt:lpstr>
      <vt:lpstr>Aside: A Recommended Book</vt:lpstr>
      <vt:lpstr>PowerPoint Presentation</vt:lpstr>
      <vt:lpstr>PowerPoint Presentation</vt:lpstr>
      <vt:lpstr>A Fun Reading: Food for Thought</vt:lpstr>
      <vt:lpstr>Byzantine Failures</vt:lpstr>
      <vt:lpstr>After RowHammer: Byzantine Failures</vt:lpstr>
      <vt:lpstr>Aside: Byzantine Generals Problem</vt:lpstr>
      <vt:lpstr>Some Selected Readings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Selected Readings on RowHammer (VII)</vt:lpstr>
      <vt:lpstr>Selected Readings on RowHammer (VIII)</vt:lpstr>
      <vt:lpstr>Selected Readings on RowHammer (IX)</vt:lpstr>
      <vt:lpstr>Selected Readings on RowHammer (X)</vt:lpstr>
      <vt:lpstr>Selected Readings on RowHammer (XI.A)</vt:lpstr>
      <vt:lpstr>Selected Readings on RowHammer (XI.B)</vt:lpstr>
      <vt:lpstr>Security Implications (ISCA 2014)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2902</cp:revision>
  <cp:lastPrinted>2017-12-05T03:30:35Z</cp:lastPrinted>
  <dcterms:created xsi:type="dcterms:W3CDTF">2010-10-08T20:41:54Z</dcterms:created>
  <dcterms:modified xsi:type="dcterms:W3CDTF">2022-04-29T19:45:03Z</dcterms:modified>
</cp:coreProperties>
</file>