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7.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8.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9.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50.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5.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7.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9.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60.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theme/theme62.xml" ContentType="application/vnd.openxmlformats-officedocument.theme+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3.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4.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5.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6.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7.xml" ContentType="application/vnd.openxmlformats-officedocument.theme+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theme/theme68.xml" ContentType="application/vnd.openxmlformats-officedocument.theme+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theme/theme69.xml" ContentType="application/vnd.openxmlformats-officedocument.theme+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70.xml" ContentType="application/vnd.openxmlformats-officedocument.theme+xml"/>
  <Override PartName="/ppt/theme/theme71.xml" ContentType="application/vnd.openxmlformats-officedocument.theme+xml"/>
  <Override PartName="/ppt/theme/theme7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3.xml" ContentType="application/vnd.openxmlformats-officedocument.presentationml.tags+xml"/>
  <Override PartName="/ppt/notesSlides/notesSlide39.xml" ContentType="application/vnd.openxmlformats-officedocument.presentationml.notesSlide+xml"/>
  <Override PartName="/ppt/tags/tag4.xml" ContentType="application/vnd.openxmlformats-officedocument.presentationml.tags+xml"/>
  <Override PartName="/ppt/notesSlides/notesSlide40.xml" ContentType="application/vnd.openxmlformats-officedocument.presentationml.notesSlide+xml"/>
  <Override PartName="/ppt/tags/tag5.xml" ContentType="application/vnd.openxmlformats-officedocument.presentationml.tags+xml"/>
  <Override PartName="/ppt/notesSlides/notesSlide41.xml" ContentType="application/vnd.openxmlformats-officedocument.presentationml.notesSlide+xml"/>
  <Override PartName="/ppt/tags/tag6.xml" ContentType="application/vnd.openxmlformats-officedocument.presentationml.tags+xml"/>
  <Override PartName="/ppt/notesSlides/notesSlide42.xml" ContentType="application/vnd.openxmlformats-officedocument.presentationml.notesSlide+xml"/>
  <Override PartName="/ppt/tags/tag7.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omments/comment1.xml" ContentType="application/vnd.openxmlformats-officedocument.presentationml.comment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8.xml" ContentType="application/vnd.openxmlformats-officedocument.presentationml.tags+xml"/>
  <Override PartName="/ppt/notesSlides/notesSlide72.xml" ContentType="application/vnd.openxmlformats-officedocument.presentationml.notesSlide+xml"/>
  <Override PartName="/ppt/tags/tag9.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480" r:id="rId47"/>
    <p:sldMasterId id="2147488547" r:id="rId48"/>
    <p:sldMasterId id="2147488560" r:id="rId49"/>
    <p:sldMasterId id="2147488573" r:id="rId50"/>
    <p:sldMasterId id="2147488599" r:id="rId51"/>
    <p:sldMasterId id="2147488661" r:id="rId52"/>
    <p:sldMasterId id="2147488674" r:id="rId53"/>
    <p:sldMasterId id="2147488687" r:id="rId54"/>
    <p:sldMasterId id="2147488713" r:id="rId55"/>
    <p:sldMasterId id="2147488725" r:id="rId56"/>
    <p:sldMasterId id="2147488738" r:id="rId57"/>
    <p:sldMasterId id="2147488750" r:id="rId58"/>
    <p:sldMasterId id="2147488762" r:id="rId59"/>
    <p:sldMasterId id="2147488775" r:id="rId60"/>
    <p:sldMasterId id="2147488778" r:id="rId61"/>
    <p:sldMasterId id="2147488790" r:id="rId62"/>
    <p:sldMasterId id="2147488802" r:id="rId63"/>
    <p:sldMasterId id="2147488805" r:id="rId64"/>
    <p:sldMasterId id="2147488808" r:id="rId65"/>
    <p:sldMasterId id="2147488821" r:id="rId66"/>
    <p:sldMasterId id="2147488833" r:id="rId67"/>
    <p:sldMasterId id="2147488846" r:id="rId68"/>
    <p:sldMasterId id="2147488849" r:id="rId69"/>
    <p:sldMasterId id="2147488862" r:id="rId70"/>
  </p:sldMasterIdLst>
  <p:notesMasterIdLst>
    <p:notesMasterId r:id="rId387"/>
  </p:notesMasterIdLst>
  <p:handoutMasterIdLst>
    <p:handoutMasterId r:id="rId388"/>
  </p:handoutMasterIdLst>
  <p:sldIdLst>
    <p:sldId id="6879" r:id="rId71"/>
    <p:sldId id="6850" r:id="rId72"/>
    <p:sldId id="6851" r:id="rId73"/>
    <p:sldId id="6852" r:id="rId74"/>
    <p:sldId id="656" r:id="rId75"/>
    <p:sldId id="5603" r:id="rId76"/>
    <p:sldId id="3581" r:id="rId77"/>
    <p:sldId id="3582" r:id="rId78"/>
    <p:sldId id="3609" r:id="rId79"/>
    <p:sldId id="4145" r:id="rId80"/>
    <p:sldId id="3583" r:id="rId81"/>
    <p:sldId id="3614" r:id="rId82"/>
    <p:sldId id="3615" r:id="rId83"/>
    <p:sldId id="6854" r:id="rId84"/>
    <p:sldId id="6855" r:id="rId85"/>
    <p:sldId id="6856" r:id="rId86"/>
    <p:sldId id="6857" r:id="rId87"/>
    <p:sldId id="6858" r:id="rId88"/>
    <p:sldId id="6881" r:id="rId89"/>
    <p:sldId id="6882" r:id="rId90"/>
    <p:sldId id="6859" r:id="rId91"/>
    <p:sldId id="6860" r:id="rId92"/>
    <p:sldId id="6861" r:id="rId93"/>
    <p:sldId id="6862" r:id="rId94"/>
    <p:sldId id="6576" r:id="rId95"/>
    <p:sldId id="6883" r:id="rId96"/>
    <p:sldId id="6863" r:id="rId97"/>
    <p:sldId id="3584" r:id="rId98"/>
    <p:sldId id="3585" r:id="rId99"/>
    <p:sldId id="3586" r:id="rId100"/>
    <p:sldId id="3848" r:id="rId101"/>
    <p:sldId id="3712" r:id="rId102"/>
    <p:sldId id="6894" r:id="rId103"/>
    <p:sldId id="6895" r:id="rId104"/>
    <p:sldId id="3943" r:id="rId105"/>
    <p:sldId id="3944" r:id="rId106"/>
    <p:sldId id="3945" r:id="rId107"/>
    <p:sldId id="3946" r:id="rId108"/>
    <p:sldId id="3947" r:id="rId109"/>
    <p:sldId id="3948" r:id="rId110"/>
    <p:sldId id="3719" r:id="rId111"/>
    <p:sldId id="3950" r:id="rId112"/>
    <p:sldId id="3720" r:id="rId113"/>
    <p:sldId id="4860" r:id="rId114"/>
    <p:sldId id="3721" r:id="rId115"/>
    <p:sldId id="3722" r:id="rId116"/>
    <p:sldId id="4894" r:id="rId117"/>
    <p:sldId id="4895" r:id="rId118"/>
    <p:sldId id="4699" r:id="rId119"/>
    <p:sldId id="5521" r:id="rId120"/>
    <p:sldId id="5924" r:id="rId121"/>
    <p:sldId id="5923" r:id="rId122"/>
    <p:sldId id="5036" r:id="rId123"/>
    <p:sldId id="3723" r:id="rId124"/>
    <p:sldId id="6795" r:id="rId125"/>
    <p:sldId id="5938" r:id="rId126"/>
    <p:sldId id="5654" r:id="rId127"/>
    <p:sldId id="5941" r:id="rId128"/>
    <p:sldId id="5942" r:id="rId129"/>
    <p:sldId id="5943" r:id="rId130"/>
    <p:sldId id="6864" r:id="rId131"/>
    <p:sldId id="6865" r:id="rId132"/>
    <p:sldId id="6866" r:id="rId133"/>
    <p:sldId id="6867" r:id="rId134"/>
    <p:sldId id="6884" r:id="rId135"/>
    <p:sldId id="6796" r:id="rId136"/>
    <p:sldId id="6797" r:id="rId137"/>
    <p:sldId id="6798" r:id="rId138"/>
    <p:sldId id="6868" r:id="rId139"/>
    <p:sldId id="1863" r:id="rId140"/>
    <p:sldId id="5045" r:id="rId141"/>
    <p:sldId id="4899" r:id="rId142"/>
    <p:sldId id="3958" r:id="rId143"/>
    <p:sldId id="3978" r:id="rId144"/>
    <p:sldId id="4901" r:id="rId145"/>
    <p:sldId id="5951" r:id="rId146"/>
    <p:sldId id="5029" r:id="rId147"/>
    <p:sldId id="5028" r:id="rId148"/>
    <p:sldId id="5971" r:id="rId149"/>
    <p:sldId id="3855" r:id="rId150"/>
    <p:sldId id="5952" r:id="rId151"/>
    <p:sldId id="5006" r:id="rId152"/>
    <p:sldId id="5963" r:id="rId153"/>
    <p:sldId id="5972" r:id="rId154"/>
    <p:sldId id="5973" r:id="rId155"/>
    <p:sldId id="5974" r:id="rId156"/>
    <p:sldId id="6793" r:id="rId157"/>
    <p:sldId id="6803" r:id="rId158"/>
    <p:sldId id="6505" r:id="rId159"/>
    <p:sldId id="6655" r:id="rId160"/>
    <p:sldId id="6869" r:id="rId161"/>
    <p:sldId id="6870" r:id="rId162"/>
    <p:sldId id="6801" r:id="rId163"/>
    <p:sldId id="6802" r:id="rId164"/>
    <p:sldId id="6871" r:id="rId165"/>
    <p:sldId id="6804" r:id="rId166"/>
    <p:sldId id="6808" r:id="rId167"/>
    <p:sldId id="5908" r:id="rId168"/>
    <p:sldId id="6799" r:id="rId169"/>
    <p:sldId id="5910" r:id="rId170"/>
    <p:sldId id="5956" r:id="rId171"/>
    <p:sldId id="5912" r:id="rId172"/>
    <p:sldId id="5957" r:id="rId173"/>
    <p:sldId id="5958" r:id="rId174"/>
    <p:sldId id="5959" r:id="rId175"/>
    <p:sldId id="5913" r:id="rId176"/>
    <p:sldId id="5918" r:id="rId177"/>
    <p:sldId id="5960" r:id="rId178"/>
    <p:sldId id="6800" r:id="rId179"/>
    <p:sldId id="6805" r:id="rId180"/>
    <p:sldId id="6506" r:id="rId181"/>
    <p:sldId id="6807" r:id="rId182"/>
    <p:sldId id="6301" r:id="rId183"/>
    <p:sldId id="1208" r:id="rId184"/>
    <p:sldId id="1174" r:id="rId185"/>
    <p:sldId id="1179" r:id="rId186"/>
    <p:sldId id="1175" r:id="rId187"/>
    <p:sldId id="1180" r:id="rId188"/>
    <p:sldId id="1206" r:id="rId189"/>
    <p:sldId id="1190" r:id="rId190"/>
    <p:sldId id="1218" r:id="rId191"/>
    <p:sldId id="6809" r:id="rId192"/>
    <p:sldId id="6806" r:id="rId193"/>
    <p:sldId id="6297" r:id="rId194"/>
    <p:sldId id="718" r:id="rId195"/>
    <p:sldId id="6811" r:id="rId196"/>
    <p:sldId id="692" r:id="rId197"/>
    <p:sldId id="6812" r:id="rId198"/>
    <p:sldId id="721" r:id="rId199"/>
    <p:sldId id="727" r:id="rId200"/>
    <p:sldId id="710" r:id="rId201"/>
    <p:sldId id="1008" r:id="rId202"/>
    <p:sldId id="1025" r:id="rId203"/>
    <p:sldId id="712" r:id="rId204"/>
    <p:sldId id="1034" r:id="rId205"/>
    <p:sldId id="6813" r:id="rId206"/>
    <p:sldId id="6887" r:id="rId207"/>
    <p:sldId id="6904" r:id="rId208"/>
    <p:sldId id="6905" r:id="rId209"/>
    <p:sldId id="1109" r:id="rId210"/>
    <p:sldId id="6810" r:id="rId211"/>
    <p:sldId id="6047" r:id="rId212"/>
    <p:sldId id="6847" r:id="rId213"/>
    <p:sldId id="660" r:id="rId214"/>
    <p:sldId id="645" r:id="rId215"/>
    <p:sldId id="672" r:id="rId216"/>
    <p:sldId id="999" r:id="rId217"/>
    <p:sldId id="6888" r:id="rId218"/>
    <p:sldId id="616" r:id="rId219"/>
    <p:sldId id="611" r:id="rId220"/>
    <p:sldId id="998" r:id="rId221"/>
    <p:sldId id="995" r:id="rId222"/>
    <p:sldId id="6829" r:id="rId223"/>
    <p:sldId id="5964" r:id="rId224"/>
    <p:sldId id="5755" r:id="rId225"/>
    <p:sldId id="5756" r:id="rId226"/>
    <p:sldId id="5757" r:id="rId227"/>
    <p:sldId id="6824" r:id="rId228"/>
    <p:sldId id="6825" r:id="rId229"/>
    <p:sldId id="6826" r:id="rId230"/>
    <p:sldId id="6848" r:id="rId231"/>
    <p:sldId id="6823" r:id="rId232"/>
    <p:sldId id="6849" r:id="rId233"/>
    <p:sldId id="6885" r:id="rId234"/>
    <p:sldId id="6906" r:id="rId235"/>
    <p:sldId id="6909" r:id="rId236"/>
    <p:sldId id="6893" r:id="rId237"/>
    <p:sldId id="6907" r:id="rId238"/>
    <p:sldId id="1239" r:id="rId239"/>
    <p:sldId id="1269" r:id="rId240"/>
    <p:sldId id="1094" r:id="rId241"/>
    <p:sldId id="7064" r:id="rId242"/>
    <p:sldId id="7065" r:id="rId243"/>
    <p:sldId id="5920" r:id="rId244"/>
    <p:sldId id="4879" r:id="rId245"/>
    <p:sldId id="4948" r:id="rId246"/>
    <p:sldId id="6827" r:id="rId247"/>
    <p:sldId id="6830" r:id="rId248"/>
    <p:sldId id="6828" r:id="rId249"/>
    <p:sldId id="6872" r:id="rId250"/>
    <p:sldId id="6897" r:id="rId251"/>
    <p:sldId id="6908" r:id="rId252"/>
    <p:sldId id="6873" r:id="rId253"/>
    <p:sldId id="6874" r:id="rId254"/>
    <p:sldId id="6613" r:id="rId255"/>
    <p:sldId id="6875" r:id="rId256"/>
    <p:sldId id="6876" r:id="rId257"/>
    <p:sldId id="6877" r:id="rId258"/>
    <p:sldId id="6878" r:id="rId259"/>
    <p:sldId id="6902" r:id="rId260"/>
    <p:sldId id="6899" r:id="rId261"/>
    <p:sldId id="6900" r:id="rId262"/>
    <p:sldId id="6901" r:id="rId263"/>
    <p:sldId id="5215" r:id="rId264"/>
    <p:sldId id="6889" r:id="rId265"/>
    <p:sldId id="6890" r:id="rId266"/>
    <p:sldId id="6891" r:id="rId267"/>
    <p:sldId id="5875" r:id="rId268"/>
    <p:sldId id="5934" r:id="rId269"/>
    <p:sldId id="5935" r:id="rId270"/>
    <p:sldId id="6819" r:id="rId271"/>
    <p:sldId id="5880" r:id="rId272"/>
    <p:sldId id="5881" r:id="rId273"/>
    <p:sldId id="5042" r:id="rId274"/>
    <p:sldId id="5043" r:id="rId275"/>
    <p:sldId id="6814" r:id="rId276"/>
    <p:sldId id="6821" r:id="rId277"/>
    <p:sldId id="5217" r:id="rId278"/>
    <p:sldId id="5775" r:id="rId279"/>
    <p:sldId id="5776" r:id="rId280"/>
    <p:sldId id="6659" r:id="rId281"/>
    <p:sldId id="6896" r:id="rId282"/>
    <p:sldId id="7063" r:id="rId283"/>
    <p:sldId id="6903" r:id="rId284"/>
    <p:sldId id="5214" r:id="rId285"/>
    <p:sldId id="5936" r:id="rId286"/>
    <p:sldId id="5937" r:id="rId287"/>
    <p:sldId id="5970" r:id="rId288"/>
    <p:sldId id="5939" r:id="rId289"/>
    <p:sldId id="5782" r:id="rId290"/>
    <p:sldId id="4900" r:id="rId291"/>
    <p:sldId id="5038" r:id="rId292"/>
    <p:sldId id="3604" r:id="rId293"/>
    <p:sldId id="5916" r:id="rId294"/>
    <p:sldId id="257" r:id="rId295"/>
    <p:sldId id="544" r:id="rId296"/>
    <p:sldId id="535" r:id="rId297"/>
    <p:sldId id="517" r:id="rId298"/>
    <p:sldId id="533" r:id="rId299"/>
    <p:sldId id="587" r:id="rId300"/>
    <p:sldId id="524" r:id="rId301"/>
    <p:sldId id="589" r:id="rId302"/>
    <p:sldId id="552" r:id="rId303"/>
    <p:sldId id="569" r:id="rId304"/>
    <p:sldId id="570" r:id="rId305"/>
    <p:sldId id="571" r:id="rId306"/>
    <p:sldId id="553" r:id="rId307"/>
    <p:sldId id="511" r:id="rId308"/>
    <p:sldId id="557" r:id="rId309"/>
    <p:sldId id="5961" r:id="rId310"/>
    <p:sldId id="5754" r:id="rId311"/>
    <p:sldId id="492" r:id="rId312"/>
    <p:sldId id="555" r:id="rId313"/>
    <p:sldId id="556" r:id="rId314"/>
    <p:sldId id="583" r:id="rId315"/>
    <p:sldId id="518" r:id="rId316"/>
    <p:sldId id="536" r:id="rId317"/>
    <p:sldId id="526" r:id="rId318"/>
    <p:sldId id="501" r:id="rId319"/>
    <p:sldId id="531" r:id="rId320"/>
    <p:sldId id="505" r:id="rId321"/>
    <p:sldId id="585" r:id="rId322"/>
    <p:sldId id="522" r:id="rId323"/>
    <p:sldId id="504" r:id="rId324"/>
    <p:sldId id="507" r:id="rId325"/>
    <p:sldId id="506" r:id="rId326"/>
    <p:sldId id="500" r:id="rId327"/>
    <p:sldId id="573" r:id="rId328"/>
    <p:sldId id="510" r:id="rId329"/>
    <p:sldId id="549" r:id="rId330"/>
    <p:sldId id="548" r:id="rId331"/>
    <p:sldId id="547" r:id="rId332"/>
    <p:sldId id="546" r:id="rId333"/>
    <p:sldId id="543" r:id="rId334"/>
    <p:sldId id="534" r:id="rId335"/>
    <p:sldId id="5781" r:id="rId336"/>
    <p:sldId id="5587" r:id="rId337"/>
    <p:sldId id="5511" r:id="rId338"/>
    <p:sldId id="5512" r:id="rId339"/>
    <p:sldId id="5589" r:id="rId340"/>
    <p:sldId id="5931" r:id="rId341"/>
    <p:sldId id="5596" r:id="rId342"/>
    <p:sldId id="5891" r:id="rId343"/>
    <p:sldId id="5892" r:id="rId344"/>
    <p:sldId id="5893" r:id="rId345"/>
    <p:sldId id="5895" r:id="rId346"/>
    <p:sldId id="5894" r:id="rId347"/>
    <p:sldId id="5896" r:id="rId348"/>
    <p:sldId id="5897" r:id="rId349"/>
    <p:sldId id="5898" r:id="rId350"/>
    <p:sldId id="5899" r:id="rId351"/>
    <p:sldId id="5900" r:id="rId352"/>
    <p:sldId id="5901" r:id="rId353"/>
    <p:sldId id="5902" r:id="rId354"/>
    <p:sldId id="5903" r:id="rId355"/>
    <p:sldId id="5904" r:id="rId356"/>
    <p:sldId id="5905" r:id="rId357"/>
    <p:sldId id="5906" r:id="rId358"/>
    <p:sldId id="5965" r:id="rId359"/>
    <p:sldId id="5966" r:id="rId360"/>
    <p:sldId id="5967" r:id="rId361"/>
    <p:sldId id="5513" r:id="rId362"/>
    <p:sldId id="5932" r:id="rId363"/>
    <p:sldId id="5933" r:id="rId364"/>
    <p:sldId id="5488" r:id="rId365"/>
    <p:sldId id="5486" r:id="rId366"/>
    <p:sldId id="5487" r:id="rId367"/>
    <p:sldId id="5886" r:id="rId368"/>
    <p:sldId id="6818" r:id="rId369"/>
    <p:sldId id="6815" r:id="rId370"/>
    <p:sldId id="6816" r:id="rId371"/>
    <p:sldId id="6820" r:id="rId372"/>
    <p:sldId id="4861" r:id="rId373"/>
    <p:sldId id="4862" r:id="rId374"/>
    <p:sldId id="4863" r:id="rId375"/>
    <p:sldId id="2408" r:id="rId376"/>
    <p:sldId id="2409" r:id="rId377"/>
    <p:sldId id="4864" r:id="rId378"/>
    <p:sldId id="2406" r:id="rId379"/>
    <p:sldId id="2410" r:id="rId380"/>
    <p:sldId id="4865" r:id="rId381"/>
    <p:sldId id="4893" r:id="rId382"/>
    <p:sldId id="5066" r:id="rId383"/>
    <p:sldId id="5067" r:id="rId384"/>
    <p:sldId id="475" r:id="rId385"/>
    <p:sldId id="5030" r:id="rId38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1A5712"/>
    <a:srgbClr val="0000FF"/>
    <a:srgbClr val="711A6A"/>
    <a:srgbClr val="8C0000"/>
    <a:srgbClr val="CC8D2A"/>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39" autoAdjust="0"/>
    <p:restoredTop sz="93090" autoAdjust="0"/>
  </p:normalViewPr>
  <p:slideViewPr>
    <p:cSldViewPr>
      <p:cViewPr varScale="1">
        <p:scale>
          <a:sx n="103" d="100"/>
          <a:sy n="103" d="100"/>
        </p:scale>
        <p:origin x="960"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7.xml"/><Relationship Id="rId299" Type="http://schemas.openxmlformats.org/officeDocument/2006/relationships/slide" Target="slides/slide229.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9.xml"/><Relationship Id="rId324" Type="http://schemas.openxmlformats.org/officeDocument/2006/relationships/slide" Target="slides/slide254.xml"/><Relationship Id="rId366" Type="http://schemas.openxmlformats.org/officeDocument/2006/relationships/slide" Target="slides/slide296.xml"/><Relationship Id="rId170" Type="http://schemas.openxmlformats.org/officeDocument/2006/relationships/slide" Target="slides/slide100.xml"/><Relationship Id="rId226" Type="http://schemas.openxmlformats.org/officeDocument/2006/relationships/slide" Target="slides/slide156.xml"/><Relationship Id="rId268" Type="http://schemas.openxmlformats.org/officeDocument/2006/relationships/slide" Target="slides/slide198.xml"/><Relationship Id="rId32" Type="http://schemas.openxmlformats.org/officeDocument/2006/relationships/slideMaster" Target="slideMasters/slideMaster32.xml"/><Relationship Id="rId74" Type="http://schemas.openxmlformats.org/officeDocument/2006/relationships/slide" Target="slides/slide4.xml"/><Relationship Id="rId128" Type="http://schemas.openxmlformats.org/officeDocument/2006/relationships/slide" Target="slides/slide58.xml"/><Relationship Id="rId335" Type="http://schemas.openxmlformats.org/officeDocument/2006/relationships/slide" Target="slides/slide265.xml"/><Relationship Id="rId377" Type="http://schemas.openxmlformats.org/officeDocument/2006/relationships/slide" Target="slides/slide307.xml"/><Relationship Id="rId5" Type="http://schemas.openxmlformats.org/officeDocument/2006/relationships/slideMaster" Target="slideMasters/slideMaster5.xml"/><Relationship Id="rId181" Type="http://schemas.openxmlformats.org/officeDocument/2006/relationships/slide" Target="slides/slide111.xml"/><Relationship Id="rId237" Type="http://schemas.openxmlformats.org/officeDocument/2006/relationships/slide" Target="slides/slide167.xml"/><Relationship Id="rId279" Type="http://schemas.openxmlformats.org/officeDocument/2006/relationships/slide" Target="slides/slide209.xml"/><Relationship Id="rId43" Type="http://schemas.openxmlformats.org/officeDocument/2006/relationships/slideMaster" Target="slideMasters/slideMaster43.xml"/><Relationship Id="rId139" Type="http://schemas.openxmlformats.org/officeDocument/2006/relationships/slide" Target="slides/slide69.xml"/><Relationship Id="rId290" Type="http://schemas.openxmlformats.org/officeDocument/2006/relationships/slide" Target="slides/slide220.xml"/><Relationship Id="rId304" Type="http://schemas.openxmlformats.org/officeDocument/2006/relationships/slide" Target="slides/slide234.xml"/><Relationship Id="rId346" Type="http://schemas.openxmlformats.org/officeDocument/2006/relationships/slide" Target="slides/slide276.xml"/><Relationship Id="rId388" Type="http://schemas.openxmlformats.org/officeDocument/2006/relationships/handoutMaster" Target="handoutMasters/handoutMaster1.xml"/><Relationship Id="rId85" Type="http://schemas.openxmlformats.org/officeDocument/2006/relationships/slide" Target="slides/slide15.xml"/><Relationship Id="rId150" Type="http://schemas.openxmlformats.org/officeDocument/2006/relationships/slide" Target="slides/slide80.xml"/><Relationship Id="rId192" Type="http://schemas.openxmlformats.org/officeDocument/2006/relationships/slide" Target="slides/slide122.xml"/><Relationship Id="rId206" Type="http://schemas.openxmlformats.org/officeDocument/2006/relationships/slide" Target="slides/slide136.xml"/><Relationship Id="rId248" Type="http://schemas.openxmlformats.org/officeDocument/2006/relationships/slide" Target="slides/slide178.xml"/><Relationship Id="rId12" Type="http://schemas.openxmlformats.org/officeDocument/2006/relationships/slideMaster" Target="slideMasters/slideMaster12.xml"/><Relationship Id="rId108" Type="http://schemas.openxmlformats.org/officeDocument/2006/relationships/slide" Target="slides/slide38.xml"/><Relationship Id="rId315" Type="http://schemas.openxmlformats.org/officeDocument/2006/relationships/slide" Target="slides/slide245.xml"/><Relationship Id="rId357" Type="http://schemas.openxmlformats.org/officeDocument/2006/relationships/slide" Target="slides/slide287.xml"/><Relationship Id="rId54" Type="http://schemas.openxmlformats.org/officeDocument/2006/relationships/slideMaster" Target="slideMasters/slideMaster54.xml"/><Relationship Id="rId96" Type="http://schemas.openxmlformats.org/officeDocument/2006/relationships/slide" Target="slides/slide26.xml"/><Relationship Id="rId161" Type="http://schemas.openxmlformats.org/officeDocument/2006/relationships/slide" Target="slides/slide91.xml"/><Relationship Id="rId217" Type="http://schemas.openxmlformats.org/officeDocument/2006/relationships/slide" Target="slides/slide147.xml"/><Relationship Id="rId259" Type="http://schemas.openxmlformats.org/officeDocument/2006/relationships/slide" Target="slides/slide189.xml"/><Relationship Id="rId23" Type="http://schemas.openxmlformats.org/officeDocument/2006/relationships/slideMaster" Target="slideMasters/slideMaster23.xml"/><Relationship Id="rId119" Type="http://schemas.openxmlformats.org/officeDocument/2006/relationships/slide" Target="slides/slide49.xml"/><Relationship Id="rId270" Type="http://schemas.openxmlformats.org/officeDocument/2006/relationships/slide" Target="slides/slide200.xml"/><Relationship Id="rId326" Type="http://schemas.openxmlformats.org/officeDocument/2006/relationships/slide" Target="slides/slide256.xml"/><Relationship Id="rId65" Type="http://schemas.openxmlformats.org/officeDocument/2006/relationships/slideMaster" Target="slideMasters/slideMaster65.xml"/><Relationship Id="rId130" Type="http://schemas.openxmlformats.org/officeDocument/2006/relationships/slide" Target="slides/slide60.xml"/><Relationship Id="rId368" Type="http://schemas.openxmlformats.org/officeDocument/2006/relationships/slide" Target="slides/slide298.xml"/><Relationship Id="rId172" Type="http://schemas.openxmlformats.org/officeDocument/2006/relationships/slide" Target="slides/slide102.xml"/><Relationship Id="rId228" Type="http://schemas.openxmlformats.org/officeDocument/2006/relationships/slide" Target="slides/slide158.xml"/><Relationship Id="rId281" Type="http://schemas.openxmlformats.org/officeDocument/2006/relationships/slide" Target="slides/slide211.xml"/><Relationship Id="rId337" Type="http://schemas.openxmlformats.org/officeDocument/2006/relationships/slide" Target="slides/slide267.xml"/><Relationship Id="rId34" Type="http://schemas.openxmlformats.org/officeDocument/2006/relationships/slideMaster" Target="slideMasters/slideMaster34.xml"/><Relationship Id="rId76" Type="http://schemas.openxmlformats.org/officeDocument/2006/relationships/slide" Target="slides/slide6.xml"/><Relationship Id="rId141" Type="http://schemas.openxmlformats.org/officeDocument/2006/relationships/slide" Target="slides/slide71.xml"/><Relationship Id="rId379" Type="http://schemas.openxmlformats.org/officeDocument/2006/relationships/slide" Target="slides/slide309.xml"/><Relationship Id="rId7" Type="http://schemas.openxmlformats.org/officeDocument/2006/relationships/slideMaster" Target="slideMasters/slideMaster7.xml"/><Relationship Id="rId183" Type="http://schemas.openxmlformats.org/officeDocument/2006/relationships/slide" Target="slides/slide113.xml"/><Relationship Id="rId239" Type="http://schemas.openxmlformats.org/officeDocument/2006/relationships/slide" Target="slides/slide169.xml"/><Relationship Id="rId390" Type="http://schemas.openxmlformats.org/officeDocument/2006/relationships/presProps" Target="presProps.xml"/><Relationship Id="rId250" Type="http://schemas.openxmlformats.org/officeDocument/2006/relationships/slide" Target="slides/slide180.xml"/><Relationship Id="rId292" Type="http://schemas.openxmlformats.org/officeDocument/2006/relationships/slide" Target="slides/slide222.xml"/><Relationship Id="rId306" Type="http://schemas.openxmlformats.org/officeDocument/2006/relationships/slide" Target="slides/slide236.xml"/><Relationship Id="rId45" Type="http://schemas.openxmlformats.org/officeDocument/2006/relationships/slideMaster" Target="slideMasters/slideMaster45.xml"/><Relationship Id="rId87" Type="http://schemas.openxmlformats.org/officeDocument/2006/relationships/slide" Target="slides/slide17.xml"/><Relationship Id="rId110" Type="http://schemas.openxmlformats.org/officeDocument/2006/relationships/slide" Target="slides/slide40.xml"/><Relationship Id="rId348" Type="http://schemas.openxmlformats.org/officeDocument/2006/relationships/slide" Target="slides/slide278.xml"/><Relationship Id="rId152" Type="http://schemas.openxmlformats.org/officeDocument/2006/relationships/slide" Target="slides/slide82.xml"/><Relationship Id="rId194" Type="http://schemas.openxmlformats.org/officeDocument/2006/relationships/slide" Target="slides/slide124.xml"/><Relationship Id="rId208" Type="http://schemas.openxmlformats.org/officeDocument/2006/relationships/slide" Target="slides/slide138.xml"/><Relationship Id="rId261" Type="http://schemas.openxmlformats.org/officeDocument/2006/relationships/slide" Target="slides/slide191.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7.xml"/><Relationship Id="rId359" Type="http://schemas.openxmlformats.org/officeDocument/2006/relationships/slide" Target="slides/slide289.xml"/><Relationship Id="rId98" Type="http://schemas.openxmlformats.org/officeDocument/2006/relationships/slide" Target="slides/slide28.xml"/><Relationship Id="rId121" Type="http://schemas.openxmlformats.org/officeDocument/2006/relationships/slide" Target="slides/slide51.xml"/><Relationship Id="rId163" Type="http://schemas.openxmlformats.org/officeDocument/2006/relationships/slide" Target="slides/slide93.xml"/><Relationship Id="rId219" Type="http://schemas.openxmlformats.org/officeDocument/2006/relationships/slide" Target="slides/slide149.xml"/><Relationship Id="rId370" Type="http://schemas.openxmlformats.org/officeDocument/2006/relationships/slide" Target="slides/slide300.xml"/><Relationship Id="rId230" Type="http://schemas.openxmlformats.org/officeDocument/2006/relationships/slide" Target="slides/slide160.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202.xml"/><Relationship Id="rId328" Type="http://schemas.openxmlformats.org/officeDocument/2006/relationships/slide" Target="slides/slide258.xml"/><Relationship Id="rId132" Type="http://schemas.openxmlformats.org/officeDocument/2006/relationships/slide" Target="slides/slide62.xml"/><Relationship Id="rId174" Type="http://schemas.openxmlformats.org/officeDocument/2006/relationships/slide" Target="slides/slide104.xml"/><Relationship Id="rId381" Type="http://schemas.openxmlformats.org/officeDocument/2006/relationships/slide" Target="slides/slide311.xml"/><Relationship Id="rId241" Type="http://schemas.openxmlformats.org/officeDocument/2006/relationships/slide" Target="slides/slide171.xml"/><Relationship Id="rId36" Type="http://schemas.openxmlformats.org/officeDocument/2006/relationships/slideMaster" Target="slideMasters/slideMaster36.xml"/><Relationship Id="rId283" Type="http://schemas.openxmlformats.org/officeDocument/2006/relationships/slide" Target="slides/slide213.xml"/><Relationship Id="rId339" Type="http://schemas.openxmlformats.org/officeDocument/2006/relationships/slide" Target="slides/slide269.xml"/><Relationship Id="rId78" Type="http://schemas.openxmlformats.org/officeDocument/2006/relationships/slide" Target="slides/slide8.xml"/><Relationship Id="rId101" Type="http://schemas.openxmlformats.org/officeDocument/2006/relationships/slide" Target="slides/slide31.xml"/><Relationship Id="rId143" Type="http://schemas.openxmlformats.org/officeDocument/2006/relationships/slide" Target="slides/slide73.xml"/><Relationship Id="rId185" Type="http://schemas.openxmlformats.org/officeDocument/2006/relationships/slide" Target="slides/slide115.xml"/><Relationship Id="rId350" Type="http://schemas.openxmlformats.org/officeDocument/2006/relationships/slide" Target="slides/slide280.xml"/><Relationship Id="rId9" Type="http://schemas.openxmlformats.org/officeDocument/2006/relationships/slideMaster" Target="slideMasters/slideMaster9.xml"/><Relationship Id="rId210" Type="http://schemas.openxmlformats.org/officeDocument/2006/relationships/slide" Target="slides/slide140.xml"/><Relationship Id="rId392" Type="http://schemas.openxmlformats.org/officeDocument/2006/relationships/theme" Target="theme/theme1.xml"/><Relationship Id="rId252" Type="http://schemas.openxmlformats.org/officeDocument/2006/relationships/slide" Target="slides/slide182.xml"/><Relationship Id="rId294" Type="http://schemas.openxmlformats.org/officeDocument/2006/relationships/slide" Target="slides/slide224.xml"/><Relationship Id="rId308" Type="http://schemas.openxmlformats.org/officeDocument/2006/relationships/slide" Target="slides/slide238.xml"/><Relationship Id="rId47" Type="http://schemas.openxmlformats.org/officeDocument/2006/relationships/slideMaster" Target="slideMasters/slideMaster47.xml"/><Relationship Id="rId89" Type="http://schemas.openxmlformats.org/officeDocument/2006/relationships/slide" Target="slides/slide19.xml"/><Relationship Id="rId112" Type="http://schemas.openxmlformats.org/officeDocument/2006/relationships/slide" Target="slides/slide42.xml"/><Relationship Id="rId154" Type="http://schemas.openxmlformats.org/officeDocument/2006/relationships/slide" Target="slides/slide84.xml"/><Relationship Id="rId361" Type="http://schemas.openxmlformats.org/officeDocument/2006/relationships/slide" Target="slides/slide291.xml"/><Relationship Id="rId196" Type="http://schemas.openxmlformats.org/officeDocument/2006/relationships/slide" Target="slides/slide126.xml"/><Relationship Id="rId16" Type="http://schemas.openxmlformats.org/officeDocument/2006/relationships/slideMaster" Target="slideMasters/slideMaster16.xml"/><Relationship Id="rId221" Type="http://schemas.openxmlformats.org/officeDocument/2006/relationships/slide" Target="slides/slide151.xml"/><Relationship Id="rId242" Type="http://schemas.openxmlformats.org/officeDocument/2006/relationships/slide" Target="slides/slide172.xml"/><Relationship Id="rId263" Type="http://schemas.openxmlformats.org/officeDocument/2006/relationships/slide" Target="slides/slide193.xml"/><Relationship Id="rId284" Type="http://schemas.openxmlformats.org/officeDocument/2006/relationships/slide" Target="slides/slide214.xml"/><Relationship Id="rId319" Type="http://schemas.openxmlformats.org/officeDocument/2006/relationships/slide" Target="slides/slide249.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9.xml"/><Relationship Id="rId102" Type="http://schemas.openxmlformats.org/officeDocument/2006/relationships/slide" Target="slides/slide32.xml"/><Relationship Id="rId123" Type="http://schemas.openxmlformats.org/officeDocument/2006/relationships/slide" Target="slides/slide53.xml"/><Relationship Id="rId144" Type="http://schemas.openxmlformats.org/officeDocument/2006/relationships/slide" Target="slides/slide74.xml"/><Relationship Id="rId330" Type="http://schemas.openxmlformats.org/officeDocument/2006/relationships/slide" Target="slides/slide260.xml"/><Relationship Id="rId90" Type="http://schemas.openxmlformats.org/officeDocument/2006/relationships/slide" Target="slides/slide20.xml"/><Relationship Id="rId165" Type="http://schemas.openxmlformats.org/officeDocument/2006/relationships/slide" Target="slides/slide95.xml"/><Relationship Id="rId186" Type="http://schemas.openxmlformats.org/officeDocument/2006/relationships/slide" Target="slides/slide116.xml"/><Relationship Id="rId351" Type="http://schemas.openxmlformats.org/officeDocument/2006/relationships/slide" Target="slides/slide281.xml"/><Relationship Id="rId372" Type="http://schemas.openxmlformats.org/officeDocument/2006/relationships/slide" Target="slides/slide302.xml"/><Relationship Id="rId393" Type="http://schemas.openxmlformats.org/officeDocument/2006/relationships/tableStyles" Target="tableStyles.xml"/><Relationship Id="rId211" Type="http://schemas.openxmlformats.org/officeDocument/2006/relationships/slide" Target="slides/slide141.xml"/><Relationship Id="rId232" Type="http://schemas.openxmlformats.org/officeDocument/2006/relationships/slide" Target="slides/slide162.xml"/><Relationship Id="rId253" Type="http://schemas.openxmlformats.org/officeDocument/2006/relationships/slide" Target="slides/slide183.xml"/><Relationship Id="rId274" Type="http://schemas.openxmlformats.org/officeDocument/2006/relationships/slide" Target="slides/slide204.xml"/><Relationship Id="rId295" Type="http://schemas.openxmlformats.org/officeDocument/2006/relationships/slide" Target="slides/slide225.xml"/><Relationship Id="rId309" Type="http://schemas.openxmlformats.org/officeDocument/2006/relationships/slide" Target="slides/slide239.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3.xml"/><Relationship Id="rId134" Type="http://schemas.openxmlformats.org/officeDocument/2006/relationships/slide" Target="slides/slide64.xml"/><Relationship Id="rId320" Type="http://schemas.openxmlformats.org/officeDocument/2006/relationships/slide" Target="slides/slide250.xml"/><Relationship Id="rId80" Type="http://schemas.openxmlformats.org/officeDocument/2006/relationships/slide" Target="slides/slide10.xml"/><Relationship Id="rId155" Type="http://schemas.openxmlformats.org/officeDocument/2006/relationships/slide" Target="slides/slide85.xml"/><Relationship Id="rId176" Type="http://schemas.openxmlformats.org/officeDocument/2006/relationships/slide" Target="slides/slide106.xml"/><Relationship Id="rId197" Type="http://schemas.openxmlformats.org/officeDocument/2006/relationships/slide" Target="slides/slide127.xml"/><Relationship Id="rId341" Type="http://schemas.openxmlformats.org/officeDocument/2006/relationships/slide" Target="slides/slide271.xml"/><Relationship Id="rId362" Type="http://schemas.openxmlformats.org/officeDocument/2006/relationships/slide" Target="slides/slide292.xml"/><Relationship Id="rId383" Type="http://schemas.openxmlformats.org/officeDocument/2006/relationships/slide" Target="slides/slide313.xml"/><Relationship Id="rId201" Type="http://schemas.openxmlformats.org/officeDocument/2006/relationships/slide" Target="slides/slide131.xml"/><Relationship Id="rId222" Type="http://schemas.openxmlformats.org/officeDocument/2006/relationships/slide" Target="slides/slide152.xml"/><Relationship Id="rId243" Type="http://schemas.openxmlformats.org/officeDocument/2006/relationships/slide" Target="slides/slide173.xml"/><Relationship Id="rId264" Type="http://schemas.openxmlformats.org/officeDocument/2006/relationships/slide" Target="slides/slide194.xml"/><Relationship Id="rId285" Type="http://schemas.openxmlformats.org/officeDocument/2006/relationships/slide" Target="slides/slide215.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3.xml"/><Relationship Id="rId124" Type="http://schemas.openxmlformats.org/officeDocument/2006/relationships/slide" Target="slides/slide54.xml"/><Relationship Id="rId310" Type="http://schemas.openxmlformats.org/officeDocument/2006/relationships/slide" Target="slides/slide240.xml"/><Relationship Id="rId70" Type="http://schemas.openxmlformats.org/officeDocument/2006/relationships/slideMaster" Target="slideMasters/slideMaster70.xml"/><Relationship Id="rId91" Type="http://schemas.openxmlformats.org/officeDocument/2006/relationships/slide" Target="slides/slide21.xml"/><Relationship Id="rId145" Type="http://schemas.openxmlformats.org/officeDocument/2006/relationships/slide" Target="slides/slide75.xml"/><Relationship Id="rId166" Type="http://schemas.openxmlformats.org/officeDocument/2006/relationships/slide" Target="slides/slide96.xml"/><Relationship Id="rId187" Type="http://schemas.openxmlformats.org/officeDocument/2006/relationships/slide" Target="slides/slide117.xml"/><Relationship Id="rId331" Type="http://schemas.openxmlformats.org/officeDocument/2006/relationships/slide" Target="slides/slide261.xml"/><Relationship Id="rId352" Type="http://schemas.openxmlformats.org/officeDocument/2006/relationships/slide" Target="slides/slide282.xml"/><Relationship Id="rId373" Type="http://schemas.openxmlformats.org/officeDocument/2006/relationships/slide" Target="slides/slide303.xml"/><Relationship Id="rId1" Type="http://schemas.openxmlformats.org/officeDocument/2006/relationships/slideMaster" Target="slideMasters/slideMaster1.xml"/><Relationship Id="rId212" Type="http://schemas.openxmlformats.org/officeDocument/2006/relationships/slide" Target="slides/slide142.xml"/><Relationship Id="rId233" Type="http://schemas.openxmlformats.org/officeDocument/2006/relationships/slide" Target="slides/slide163.xml"/><Relationship Id="rId254" Type="http://schemas.openxmlformats.org/officeDocument/2006/relationships/slide" Target="slides/slide184.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4.xml"/><Relationship Id="rId275" Type="http://schemas.openxmlformats.org/officeDocument/2006/relationships/slide" Target="slides/slide205.xml"/><Relationship Id="rId296" Type="http://schemas.openxmlformats.org/officeDocument/2006/relationships/slide" Target="slides/slide226.xml"/><Relationship Id="rId300" Type="http://schemas.openxmlformats.org/officeDocument/2006/relationships/slide" Target="slides/slide230.xml"/><Relationship Id="rId60" Type="http://schemas.openxmlformats.org/officeDocument/2006/relationships/slideMaster" Target="slideMasters/slideMaster60.xml"/><Relationship Id="rId81" Type="http://schemas.openxmlformats.org/officeDocument/2006/relationships/slide" Target="slides/slide11.xml"/><Relationship Id="rId135" Type="http://schemas.openxmlformats.org/officeDocument/2006/relationships/slide" Target="slides/slide65.xml"/><Relationship Id="rId156" Type="http://schemas.openxmlformats.org/officeDocument/2006/relationships/slide" Target="slides/slide86.xml"/><Relationship Id="rId177" Type="http://schemas.openxmlformats.org/officeDocument/2006/relationships/slide" Target="slides/slide107.xml"/><Relationship Id="rId198" Type="http://schemas.openxmlformats.org/officeDocument/2006/relationships/slide" Target="slides/slide128.xml"/><Relationship Id="rId321" Type="http://schemas.openxmlformats.org/officeDocument/2006/relationships/slide" Target="slides/slide251.xml"/><Relationship Id="rId342" Type="http://schemas.openxmlformats.org/officeDocument/2006/relationships/slide" Target="slides/slide272.xml"/><Relationship Id="rId363" Type="http://schemas.openxmlformats.org/officeDocument/2006/relationships/slide" Target="slides/slide293.xml"/><Relationship Id="rId384" Type="http://schemas.openxmlformats.org/officeDocument/2006/relationships/slide" Target="slides/slide314.xml"/><Relationship Id="rId202" Type="http://schemas.openxmlformats.org/officeDocument/2006/relationships/slide" Target="slides/slide132.xml"/><Relationship Id="rId223" Type="http://schemas.openxmlformats.org/officeDocument/2006/relationships/slide" Target="slides/slide153.xml"/><Relationship Id="rId244" Type="http://schemas.openxmlformats.org/officeDocument/2006/relationships/slide" Target="slides/slide174.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5.xml"/><Relationship Id="rId286" Type="http://schemas.openxmlformats.org/officeDocument/2006/relationships/slide" Target="slides/slide216.xml"/><Relationship Id="rId50" Type="http://schemas.openxmlformats.org/officeDocument/2006/relationships/slideMaster" Target="slideMasters/slideMaster50.xml"/><Relationship Id="rId104" Type="http://schemas.openxmlformats.org/officeDocument/2006/relationships/slide" Target="slides/slide34.xml"/><Relationship Id="rId125" Type="http://schemas.openxmlformats.org/officeDocument/2006/relationships/slide" Target="slides/slide55.xml"/><Relationship Id="rId146" Type="http://schemas.openxmlformats.org/officeDocument/2006/relationships/slide" Target="slides/slide76.xml"/><Relationship Id="rId167" Type="http://schemas.openxmlformats.org/officeDocument/2006/relationships/slide" Target="slides/slide97.xml"/><Relationship Id="rId188" Type="http://schemas.openxmlformats.org/officeDocument/2006/relationships/slide" Target="slides/slide118.xml"/><Relationship Id="rId311" Type="http://schemas.openxmlformats.org/officeDocument/2006/relationships/slide" Target="slides/slide241.xml"/><Relationship Id="rId332" Type="http://schemas.openxmlformats.org/officeDocument/2006/relationships/slide" Target="slides/slide262.xml"/><Relationship Id="rId353" Type="http://schemas.openxmlformats.org/officeDocument/2006/relationships/slide" Target="slides/slide283.xml"/><Relationship Id="rId374" Type="http://schemas.openxmlformats.org/officeDocument/2006/relationships/slide" Target="slides/slide304.xml"/><Relationship Id="rId71" Type="http://schemas.openxmlformats.org/officeDocument/2006/relationships/slide" Target="slides/slide1.xml"/><Relationship Id="rId92" Type="http://schemas.openxmlformats.org/officeDocument/2006/relationships/slide" Target="slides/slide22.xml"/><Relationship Id="rId213" Type="http://schemas.openxmlformats.org/officeDocument/2006/relationships/slide" Target="slides/slide143.xml"/><Relationship Id="rId234" Type="http://schemas.openxmlformats.org/officeDocument/2006/relationships/slide" Target="slides/slide16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5.xml"/><Relationship Id="rId276" Type="http://schemas.openxmlformats.org/officeDocument/2006/relationships/slide" Target="slides/slide206.xml"/><Relationship Id="rId297" Type="http://schemas.openxmlformats.org/officeDocument/2006/relationships/slide" Target="slides/slide227.xml"/><Relationship Id="rId40" Type="http://schemas.openxmlformats.org/officeDocument/2006/relationships/slideMaster" Target="slideMasters/slideMaster40.xml"/><Relationship Id="rId115" Type="http://schemas.openxmlformats.org/officeDocument/2006/relationships/slide" Target="slides/slide45.xml"/><Relationship Id="rId136" Type="http://schemas.openxmlformats.org/officeDocument/2006/relationships/slide" Target="slides/slide66.xml"/><Relationship Id="rId157" Type="http://schemas.openxmlformats.org/officeDocument/2006/relationships/slide" Target="slides/slide87.xml"/><Relationship Id="rId178" Type="http://schemas.openxmlformats.org/officeDocument/2006/relationships/slide" Target="slides/slide108.xml"/><Relationship Id="rId301" Type="http://schemas.openxmlformats.org/officeDocument/2006/relationships/slide" Target="slides/slide231.xml"/><Relationship Id="rId322" Type="http://schemas.openxmlformats.org/officeDocument/2006/relationships/slide" Target="slides/slide252.xml"/><Relationship Id="rId343" Type="http://schemas.openxmlformats.org/officeDocument/2006/relationships/slide" Target="slides/slide273.xml"/><Relationship Id="rId364" Type="http://schemas.openxmlformats.org/officeDocument/2006/relationships/slide" Target="slides/slide294.xml"/><Relationship Id="rId61" Type="http://schemas.openxmlformats.org/officeDocument/2006/relationships/slideMaster" Target="slideMasters/slideMaster61.xml"/><Relationship Id="rId82" Type="http://schemas.openxmlformats.org/officeDocument/2006/relationships/slide" Target="slides/slide12.xml"/><Relationship Id="rId199" Type="http://schemas.openxmlformats.org/officeDocument/2006/relationships/slide" Target="slides/slide129.xml"/><Relationship Id="rId203" Type="http://schemas.openxmlformats.org/officeDocument/2006/relationships/slide" Target="slides/slide133.xml"/><Relationship Id="rId385" Type="http://schemas.openxmlformats.org/officeDocument/2006/relationships/slide" Target="slides/slide315.xml"/><Relationship Id="rId19" Type="http://schemas.openxmlformats.org/officeDocument/2006/relationships/slideMaster" Target="slideMasters/slideMaster19.xml"/><Relationship Id="rId224" Type="http://schemas.openxmlformats.org/officeDocument/2006/relationships/slide" Target="slides/slide154.xml"/><Relationship Id="rId245" Type="http://schemas.openxmlformats.org/officeDocument/2006/relationships/slide" Target="slides/slide175.xml"/><Relationship Id="rId266" Type="http://schemas.openxmlformats.org/officeDocument/2006/relationships/slide" Target="slides/slide196.xml"/><Relationship Id="rId287" Type="http://schemas.openxmlformats.org/officeDocument/2006/relationships/slide" Target="slides/slide217.xml"/><Relationship Id="rId30" Type="http://schemas.openxmlformats.org/officeDocument/2006/relationships/slideMaster" Target="slideMasters/slideMaster30.xml"/><Relationship Id="rId105" Type="http://schemas.openxmlformats.org/officeDocument/2006/relationships/slide" Target="slides/slide35.xml"/><Relationship Id="rId126" Type="http://schemas.openxmlformats.org/officeDocument/2006/relationships/slide" Target="slides/slide56.xml"/><Relationship Id="rId147" Type="http://schemas.openxmlformats.org/officeDocument/2006/relationships/slide" Target="slides/slide77.xml"/><Relationship Id="rId168" Type="http://schemas.openxmlformats.org/officeDocument/2006/relationships/slide" Target="slides/slide98.xml"/><Relationship Id="rId312" Type="http://schemas.openxmlformats.org/officeDocument/2006/relationships/slide" Target="slides/slide242.xml"/><Relationship Id="rId333" Type="http://schemas.openxmlformats.org/officeDocument/2006/relationships/slide" Target="slides/slide263.xml"/><Relationship Id="rId354" Type="http://schemas.openxmlformats.org/officeDocument/2006/relationships/slide" Target="slides/slide284.xml"/><Relationship Id="rId51" Type="http://schemas.openxmlformats.org/officeDocument/2006/relationships/slideMaster" Target="slideMasters/slideMaster51.xml"/><Relationship Id="rId72" Type="http://schemas.openxmlformats.org/officeDocument/2006/relationships/slide" Target="slides/slide2.xml"/><Relationship Id="rId93" Type="http://schemas.openxmlformats.org/officeDocument/2006/relationships/slide" Target="slides/slide23.xml"/><Relationship Id="rId189" Type="http://schemas.openxmlformats.org/officeDocument/2006/relationships/slide" Target="slides/slide119.xml"/><Relationship Id="rId375" Type="http://schemas.openxmlformats.org/officeDocument/2006/relationships/slide" Target="slides/slide305.xml"/><Relationship Id="rId3" Type="http://schemas.openxmlformats.org/officeDocument/2006/relationships/slideMaster" Target="slideMasters/slideMaster3.xml"/><Relationship Id="rId214" Type="http://schemas.openxmlformats.org/officeDocument/2006/relationships/slide" Target="slides/slide144.xml"/><Relationship Id="rId235" Type="http://schemas.openxmlformats.org/officeDocument/2006/relationships/slide" Target="slides/slide165.xml"/><Relationship Id="rId256" Type="http://schemas.openxmlformats.org/officeDocument/2006/relationships/slide" Target="slides/slide186.xml"/><Relationship Id="rId277" Type="http://schemas.openxmlformats.org/officeDocument/2006/relationships/slide" Target="slides/slide207.xml"/><Relationship Id="rId298" Type="http://schemas.openxmlformats.org/officeDocument/2006/relationships/slide" Target="slides/slide228.xml"/><Relationship Id="rId116" Type="http://schemas.openxmlformats.org/officeDocument/2006/relationships/slide" Target="slides/slide46.xml"/><Relationship Id="rId137" Type="http://schemas.openxmlformats.org/officeDocument/2006/relationships/slide" Target="slides/slide67.xml"/><Relationship Id="rId158" Type="http://schemas.openxmlformats.org/officeDocument/2006/relationships/slide" Target="slides/slide88.xml"/><Relationship Id="rId302" Type="http://schemas.openxmlformats.org/officeDocument/2006/relationships/slide" Target="slides/slide232.xml"/><Relationship Id="rId323" Type="http://schemas.openxmlformats.org/officeDocument/2006/relationships/slide" Target="slides/slide253.xml"/><Relationship Id="rId344" Type="http://schemas.openxmlformats.org/officeDocument/2006/relationships/slide" Target="slides/slide274.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3.xml"/><Relationship Id="rId179" Type="http://schemas.openxmlformats.org/officeDocument/2006/relationships/slide" Target="slides/slide109.xml"/><Relationship Id="rId365" Type="http://schemas.openxmlformats.org/officeDocument/2006/relationships/slide" Target="slides/slide295.xml"/><Relationship Id="rId386" Type="http://schemas.openxmlformats.org/officeDocument/2006/relationships/slide" Target="slides/slide316.xml"/><Relationship Id="rId190" Type="http://schemas.openxmlformats.org/officeDocument/2006/relationships/slide" Target="slides/slide120.xml"/><Relationship Id="rId204" Type="http://schemas.openxmlformats.org/officeDocument/2006/relationships/slide" Target="slides/slide134.xml"/><Relationship Id="rId225" Type="http://schemas.openxmlformats.org/officeDocument/2006/relationships/slide" Target="slides/slide155.xml"/><Relationship Id="rId246" Type="http://schemas.openxmlformats.org/officeDocument/2006/relationships/slide" Target="slides/slide176.xml"/><Relationship Id="rId267" Type="http://schemas.openxmlformats.org/officeDocument/2006/relationships/slide" Target="slides/slide197.xml"/><Relationship Id="rId288" Type="http://schemas.openxmlformats.org/officeDocument/2006/relationships/slide" Target="slides/slide218.xml"/><Relationship Id="rId106" Type="http://schemas.openxmlformats.org/officeDocument/2006/relationships/slide" Target="slides/slide36.xml"/><Relationship Id="rId127" Type="http://schemas.openxmlformats.org/officeDocument/2006/relationships/slide" Target="slides/slide57.xml"/><Relationship Id="rId313" Type="http://schemas.openxmlformats.org/officeDocument/2006/relationships/slide" Target="slides/slide243.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3.xml"/><Relationship Id="rId94" Type="http://schemas.openxmlformats.org/officeDocument/2006/relationships/slide" Target="slides/slide24.xml"/><Relationship Id="rId148" Type="http://schemas.openxmlformats.org/officeDocument/2006/relationships/slide" Target="slides/slide78.xml"/><Relationship Id="rId169" Type="http://schemas.openxmlformats.org/officeDocument/2006/relationships/slide" Target="slides/slide99.xml"/><Relationship Id="rId334" Type="http://schemas.openxmlformats.org/officeDocument/2006/relationships/slide" Target="slides/slide264.xml"/><Relationship Id="rId355" Type="http://schemas.openxmlformats.org/officeDocument/2006/relationships/slide" Target="slides/slide285.xml"/><Relationship Id="rId376" Type="http://schemas.openxmlformats.org/officeDocument/2006/relationships/slide" Target="slides/slide306.xml"/><Relationship Id="rId4" Type="http://schemas.openxmlformats.org/officeDocument/2006/relationships/slideMaster" Target="slideMasters/slideMaster4.xml"/><Relationship Id="rId180" Type="http://schemas.openxmlformats.org/officeDocument/2006/relationships/slide" Target="slides/slide110.xml"/><Relationship Id="rId215" Type="http://schemas.openxmlformats.org/officeDocument/2006/relationships/slide" Target="slides/slide145.xml"/><Relationship Id="rId236" Type="http://schemas.openxmlformats.org/officeDocument/2006/relationships/slide" Target="slides/slide166.xml"/><Relationship Id="rId257" Type="http://schemas.openxmlformats.org/officeDocument/2006/relationships/slide" Target="slides/slide187.xml"/><Relationship Id="rId278" Type="http://schemas.openxmlformats.org/officeDocument/2006/relationships/slide" Target="slides/slide208.xml"/><Relationship Id="rId303" Type="http://schemas.openxmlformats.org/officeDocument/2006/relationships/slide" Target="slides/slide233.xml"/><Relationship Id="rId42" Type="http://schemas.openxmlformats.org/officeDocument/2006/relationships/slideMaster" Target="slideMasters/slideMaster42.xml"/><Relationship Id="rId84" Type="http://schemas.openxmlformats.org/officeDocument/2006/relationships/slide" Target="slides/slide14.xml"/><Relationship Id="rId138" Type="http://schemas.openxmlformats.org/officeDocument/2006/relationships/slide" Target="slides/slide68.xml"/><Relationship Id="rId345" Type="http://schemas.openxmlformats.org/officeDocument/2006/relationships/slide" Target="slides/slide275.xml"/><Relationship Id="rId387" Type="http://schemas.openxmlformats.org/officeDocument/2006/relationships/notesMaster" Target="notesMasters/notesMaster1.xml"/><Relationship Id="rId191" Type="http://schemas.openxmlformats.org/officeDocument/2006/relationships/slide" Target="slides/slide121.xml"/><Relationship Id="rId205" Type="http://schemas.openxmlformats.org/officeDocument/2006/relationships/slide" Target="slides/slide135.xml"/><Relationship Id="rId247" Type="http://schemas.openxmlformats.org/officeDocument/2006/relationships/slide" Target="slides/slide177.xml"/><Relationship Id="rId107" Type="http://schemas.openxmlformats.org/officeDocument/2006/relationships/slide" Target="slides/slide37.xml"/><Relationship Id="rId289" Type="http://schemas.openxmlformats.org/officeDocument/2006/relationships/slide" Target="slides/slide219.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9.xml"/><Relationship Id="rId314" Type="http://schemas.openxmlformats.org/officeDocument/2006/relationships/slide" Target="slides/slide244.xml"/><Relationship Id="rId356" Type="http://schemas.openxmlformats.org/officeDocument/2006/relationships/slide" Target="slides/slide286.xml"/><Relationship Id="rId95" Type="http://schemas.openxmlformats.org/officeDocument/2006/relationships/slide" Target="slides/slide25.xml"/><Relationship Id="rId160" Type="http://schemas.openxmlformats.org/officeDocument/2006/relationships/slide" Target="slides/slide90.xml"/><Relationship Id="rId216" Type="http://schemas.openxmlformats.org/officeDocument/2006/relationships/slide" Target="slides/slide146.xml"/><Relationship Id="rId258" Type="http://schemas.openxmlformats.org/officeDocument/2006/relationships/slide" Target="slides/slide188.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8.xml"/><Relationship Id="rId325" Type="http://schemas.openxmlformats.org/officeDocument/2006/relationships/slide" Target="slides/slide255.xml"/><Relationship Id="rId367" Type="http://schemas.openxmlformats.org/officeDocument/2006/relationships/slide" Target="slides/slide297.xml"/><Relationship Id="rId171" Type="http://schemas.openxmlformats.org/officeDocument/2006/relationships/slide" Target="slides/slide101.xml"/><Relationship Id="rId227" Type="http://schemas.openxmlformats.org/officeDocument/2006/relationships/slide" Target="slides/slide157.xml"/><Relationship Id="rId269" Type="http://schemas.openxmlformats.org/officeDocument/2006/relationships/slide" Target="slides/slide199.xml"/><Relationship Id="rId33" Type="http://schemas.openxmlformats.org/officeDocument/2006/relationships/slideMaster" Target="slideMasters/slideMaster33.xml"/><Relationship Id="rId129" Type="http://schemas.openxmlformats.org/officeDocument/2006/relationships/slide" Target="slides/slide59.xml"/><Relationship Id="rId280" Type="http://schemas.openxmlformats.org/officeDocument/2006/relationships/slide" Target="slides/slide210.xml"/><Relationship Id="rId336" Type="http://schemas.openxmlformats.org/officeDocument/2006/relationships/slide" Target="slides/slide266.xml"/><Relationship Id="rId75" Type="http://schemas.openxmlformats.org/officeDocument/2006/relationships/slide" Target="slides/slide5.xml"/><Relationship Id="rId140" Type="http://schemas.openxmlformats.org/officeDocument/2006/relationships/slide" Target="slides/slide70.xml"/><Relationship Id="rId182" Type="http://schemas.openxmlformats.org/officeDocument/2006/relationships/slide" Target="slides/slide112.xml"/><Relationship Id="rId378" Type="http://schemas.openxmlformats.org/officeDocument/2006/relationships/slide" Target="slides/slide308.xml"/><Relationship Id="rId6" Type="http://schemas.openxmlformats.org/officeDocument/2006/relationships/slideMaster" Target="slideMasters/slideMaster6.xml"/><Relationship Id="rId238" Type="http://schemas.openxmlformats.org/officeDocument/2006/relationships/slide" Target="slides/slide168.xml"/><Relationship Id="rId291" Type="http://schemas.openxmlformats.org/officeDocument/2006/relationships/slide" Target="slides/slide221.xml"/><Relationship Id="rId305" Type="http://schemas.openxmlformats.org/officeDocument/2006/relationships/slide" Target="slides/slide235.xml"/><Relationship Id="rId347" Type="http://schemas.openxmlformats.org/officeDocument/2006/relationships/slide" Target="slides/slide277.xml"/><Relationship Id="rId44" Type="http://schemas.openxmlformats.org/officeDocument/2006/relationships/slideMaster" Target="slideMasters/slideMaster44.xml"/><Relationship Id="rId86" Type="http://schemas.openxmlformats.org/officeDocument/2006/relationships/slide" Target="slides/slide16.xml"/><Relationship Id="rId151" Type="http://schemas.openxmlformats.org/officeDocument/2006/relationships/slide" Target="slides/slide81.xml"/><Relationship Id="rId389" Type="http://schemas.openxmlformats.org/officeDocument/2006/relationships/commentAuthors" Target="commentAuthors.xml"/><Relationship Id="rId193" Type="http://schemas.openxmlformats.org/officeDocument/2006/relationships/slide" Target="slides/slide123.xml"/><Relationship Id="rId207" Type="http://schemas.openxmlformats.org/officeDocument/2006/relationships/slide" Target="slides/slide137.xml"/><Relationship Id="rId249" Type="http://schemas.openxmlformats.org/officeDocument/2006/relationships/slide" Target="slides/slide179.xml"/><Relationship Id="rId13" Type="http://schemas.openxmlformats.org/officeDocument/2006/relationships/slideMaster" Target="slideMasters/slideMaster13.xml"/><Relationship Id="rId109" Type="http://schemas.openxmlformats.org/officeDocument/2006/relationships/slide" Target="slides/slide39.xml"/><Relationship Id="rId260" Type="http://schemas.openxmlformats.org/officeDocument/2006/relationships/slide" Target="slides/slide190.xml"/><Relationship Id="rId316" Type="http://schemas.openxmlformats.org/officeDocument/2006/relationships/slide" Target="slides/slide246.xml"/><Relationship Id="rId55" Type="http://schemas.openxmlformats.org/officeDocument/2006/relationships/slideMaster" Target="slideMasters/slideMaster55.xml"/><Relationship Id="rId97" Type="http://schemas.openxmlformats.org/officeDocument/2006/relationships/slide" Target="slides/slide27.xml"/><Relationship Id="rId120" Type="http://schemas.openxmlformats.org/officeDocument/2006/relationships/slide" Target="slides/slide50.xml"/><Relationship Id="rId358" Type="http://schemas.openxmlformats.org/officeDocument/2006/relationships/slide" Target="slides/slide288.xml"/><Relationship Id="rId162" Type="http://schemas.openxmlformats.org/officeDocument/2006/relationships/slide" Target="slides/slide92.xml"/><Relationship Id="rId218" Type="http://schemas.openxmlformats.org/officeDocument/2006/relationships/slide" Target="slides/slide148.xml"/><Relationship Id="rId271" Type="http://schemas.openxmlformats.org/officeDocument/2006/relationships/slide" Target="slides/slide201.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1.xml"/><Relationship Id="rId327" Type="http://schemas.openxmlformats.org/officeDocument/2006/relationships/slide" Target="slides/slide257.xml"/><Relationship Id="rId369" Type="http://schemas.openxmlformats.org/officeDocument/2006/relationships/slide" Target="slides/slide299.xml"/><Relationship Id="rId173" Type="http://schemas.openxmlformats.org/officeDocument/2006/relationships/slide" Target="slides/slide103.xml"/><Relationship Id="rId229" Type="http://schemas.openxmlformats.org/officeDocument/2006/relationships/slide" Target="slides/slide159.xml"/><Relationship Id="rId380" Type="http://schemas.openxmlformats.org/officeDocument/2006/relationships/slide" Target="slides/slide310.xml"/><Relationship Id="rId240" Type="http://schemas.openxmlformats.org/officeDocument/2006/relationships/slide" Target="slides/slide170.xml"/><Relationship Id="rId35" Type="http://schemas.openxmlformats.org/officeDocument/2006/relationships/slideMaster" Target="slideMasters/slideMaster35.xml"/><Relationship Id="rId77" Type="http://schemas.openxmlformats.org/officeDocument/2006/relationships/slide" Target="slides/slide7.xml"/><Relationship Id="rId100" Type="http://schemas.openxmlformats.org/officeDocument/2006/relationships/slide" Target="slides/slide30.xml"/><Relationship Id="rId282" Type="http://schemas.openxmlformats.org/officeDocument/2006/relationships/slide" Target="slides/slide212.xml"/><Relationship Id="rId338" Type="http://schemas.openxmlformats.org/officeDocument/2006/relationships/slide" Target="slides/slide268.xml"/><Relationship Id="rId8" Type="http://schemas.openxmlformats.org/officeDocument/2006/relationships/slideMaster" Target="slideMasters/slideMaster8.xml"/><Relationship Id="rId142" Type="http://schemas.openxmlformats.org/officeDocument/2006/relationships/slide" Target="slides/slide72.xml"/><Relationship Id="rId184" Type="http://schemas.openxmlformats.org/officeDocument/2006/relationships/slide" Target="slides/slide114.xml"/><Relationship Id="rId391" Type="http://schemas.openxmlformats.org/officeDocument/2006/relationships/viewProps" Target="viewProps.xml"/><Relationship Id="rId251" Type="http://schemas.openxmlformats.org/officeDocument/2006/relationships/slide" Target="slides/slide181.xml"/><Relationship Id="rId46" Type="http://schemas.openxmlformats.org/officeDocument/2006/relationships/slideMaster" Target="slideMasters/slideMaster46.xml"/><Relationship Id="rId293" Type="http://schemas.openxmlformats.org/officeDocument/2006/relationships/slide" Target="slides/slide223.xml"/><Relationship Id="rId307" Type="http://schemas.openxmlformats.org/officeDocument/2006/relationships/slide" Target="slides/slide237.xml"/><Relationship Id="rId349" Type="http://schemas.openxmlformats.org/officeDocument/2006/relationships/slide" Target="slides/slide279.xml"/><Relationship Id="rId88" Type="http://schemas.openxmlformats.org/officeDocument/2006/relationships/slide" Target="slides/slide18.xml"/><Relationship Id="rId111" Type="http://schemas.openxmlformats.org/officeDocument/2006/relationships/slide" Target="slides/slide41.xml"/><Relationship Id="rId153" Type="http://schemas.openxmlformats.org/officeDocument/2006/relationships/slide" Target="slides/slide83.xml"/><Relationship Id="rId195" Type="http://schemas.openxmlformats.org/officeDocument/2006/relationships/slide" Target="slides/slide125.xml"/><Relationship Id="rId209" Type="http://schemas.openxmlformats.org/officeDocument/2006/relationships/slide" Target="slides/slide139.xml"/><Relationship Id="rId360" Type="http://schemas.openxmlformats.org/officeDocument/2006/relationships/slide" Target="slides/slide290.xml"/><Relationship Id="rId220" Type="http://schemas.openxmlformats.org/officeDocument/2006/relationships/slide" Target="slides/slide150.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92.xml"/><Relationship Id="rId318" Type="http://schemas.openxmlformats.org/officeDocument/2006/relationships/slide" Target="slides/slide248.xml"/><Relationship Id="rId99" Type="http://schemas.openxmlformats.org/officeDocument/2006/relationships/slide" Target="slides/slide29.xml"/><Relationship Id="rId122" Type="http://schemas.openxmlformats.org/officeDocument/2006/relationships/slide" Target="slides/slide52.xml"/><Relationship Id="rId164" Type="http://schemas.openxmlformats.org/officeDocument/2006/relationships/slide" Target="slides/slide94.xml"/><Relationship Id="rId371" Type="http://schemas.openxmlformats.org/officeDocument/2006/relationships/slide" Target="slides/slide301.xml"/><Relationship Id="rId26" Type="http://schemas.openxmlformats.org/officeDocument/2006/relationships/slideMaster" Target="slideMasters/slideMaster26.xml"/><Relationship Id="rId231" Type="http://schemas.openxmlformats.org/officeDocument/2006/relationships/slide" Target="slides/slide161.xml"/><Relationship Id="rId273" Type="http://schemas.openxmlformats.org/officeDocument/2006/relationships/slide" Target="slides/slide203.xml"/><Relationship Id="rId329" Type="http://schemas.openxmlformats.org/officeDocument/2006/relationships/slide" Target="slides/slide259.xml"/><Relationship Id="rId68" Type="http://schemas.openxmlformats.org/officeDocument/2006/relationships/slideMaster" Target="slideMasters/slideMaster68.xml"/><Relationship Id="rId133" Type="http://schemas.openxmlformats.org/officeDocument/2006/relationships/slide" Target="slides/slide63.xml"/><Relationship Id="rId175" Type="http://schemas.openxmlformats.org/officeDocument/2006/relationships/slide" Target="slides/slide105.xml"/><Relationship Id="rId340" Type="http://schemas.openxmlformats.org/officeDocument/2006/relationships/slide" Target="slides/slide270.xml"/><Relationship Id="rId200" Type="http://schemas.openxmlformats.org/officeDocument/2006/relationships/slide" Target="slides/slide130.xml"/><Relationship Id="rId382" Type="http://schemas.openxmlformats.org/officeDocument/2006/relationships/slide" Target="slides/slide31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1T17:29:47.141" idx="2">
    <p:pos x="5754" y="63"/>
    <p:text>Why is this orange in the previous slide but red here?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7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8/28/22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8/28/22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853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2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40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6541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784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720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Using U-TRR, [CLICK] we analyze 45 DDR4 modules from three major DRAM vendors. [CLICK] Based on the understanding we develop from our analysis, we craft new RowHammer access patterns that circumvent the TRR mechanisms implemented today.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7016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9464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3376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7135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497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095944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4269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622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87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0043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9507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12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839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167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will also explain two improvements for defense mechanisms in this slide, but you can find more in the paper [CLICK]</a:t>
            </a:r>
          </a:p>
          <a:p>
            <a:r>
              <a:rPr lang="en-US"/>
              <a:t>The first improvement leverages the variation across rows [CLICK]</a:t>
            </a:r>
          </a:p>
          <a:p>
            <a:r>
              <a:rPr lang="en-US"/>
              <a:t>We observe that 90% of the rows do not experience bit flips until the activation count reaches the double </a:t>
            </a:r>
            <a:r>
              <a:rPr lang="en-US" err="1"/>
              <a:t>Hcfirst</a:t>
            </a:r>
            <a:r>
              <a:rPr lang="en-US"/>
              <a:t> of the 10% of the rows.[CLICK]</a:t>
            </a:r>
          </a:p>
          <a:p>
            <a:endParaRPr lang="en-US"/>
          </a:p>
          <a:p>
            <a:r>
              <a:rPr lang="en-US"/>
              <a:t>Therefore, we can reduce the aggressiveness of defense mechanisms for 90% of the rows, which can reduce the area overheads of state-of-the-art defense mechanisms: [CLICK] BlockHammer and [CLICK] Graphene, by 33 and 80%, respectively [CLICK]</a:t>
            </a:r>
          </a:p>
          <a:p>
            <a:endParaRPr lang="en-US"/>
          </a:p>
          <a:p>
            <a:r>
              <a:rPr lang="en-US"/>
              <a:t>The second example leverages the variation in RowHammer vulnerability with temperature [CLICK]</a:t>
            </a:r>
          </a:p>
          <a:p>
            <a:r>
              <a:rPr lang="en-US"/>
              <a:t>We show that DRAM cells experience bit flips in bounded temperature ranges [CLICK]</a:t>
            </a:r>
          </a:p>
          <a:p>
            <a:r>
              <a:rPr lang="en-US"/>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684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337822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 an FPGA-based experimental setup programmed with a modified version of </a:t>
            </a:r>
            <a:r>
              <a:rPr lang="en-US" b="0" dirty="0" err="1"/>
              <a:t>SoftMC</a:t>
            </a:r>
            <a:r>
              <a:rPr lang="en-US" b="0" dirty="0"/>
              <a:t> [CLICK]</a:t>
            </a:r>
            <a:endParaRPr lang="en-US" dirty="0"/>
          </a:p>
          <a:p>
            <a:r>
              <a:rPr lang="en-US" dirty="0"/>
              <a:t>We control the chip temperature using a pair of heaters [CLICK] connected to a temperature controller [CLICK]</a:t>
            </a:r>
          </a:p>
          <a:p>
            <a:r>
              <a:rPr lang="en-US" dirty="0"/>
              <a:t>We supply the </a:t>
            </a:r>
            <a:r>
              <a:rPr lang="en-US" dirty="0" err="1"/>
              <a:t>wordline</a:t>
            </a:r>
            <a:r>
              <a:rPr lang="en-US" dirty="0"/>
              <a:t> voltage using the VPP power rail from an external power supply [CLICK]</a:t>
            </a:r>
          </a:p>
          <a:p>
            <a:r>
              <a:rPr lang="en-US" dirty="0"/>
              <a:t>This infrastructure provides fine-grained control over DRAM commands, timing parameters, temperature, and </a:t>
            </a:r>
            <a:r>
              <a:rPr lang="en-US" dirty="0" err="1"/>
              <a:t>wordline</a:t>
            </a:r>
            <a:r>
              <a:rPr lang="en-US" dirty="0"/>
              <a:t> voltage [CLICK]</a:t>
            </a:r>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nSpc>
                <a:spcPct val="100000"/>
              </a:lnSpc>
              <a:spcBef>
                <a:spcPts val="0"/>
              </a:spcBef>
            </a:pPr>
            <a:r>
              <a:rPr lang="en-US" sz="2000" dirty="0"/>
              <a:t>We provide </a:t>
            </a:r>
            <a:r>
              <a:rPr lang="en-US" sz="2000" i="1" dirty="0"/>
              <a:t>the first </a:t>
            </a:r>
            <a:r>
              <a:rPr lang="en-US" sz="2000" dirty="0"/>
              <a:t>RowHammer characterization</a:t>
            </a:r>
            <a:r>
              <a:rPr lang="en-US" sz="2000" b="1" dirty="0">
                <a:solidFill>
                  <a:schemeClr val="accent5">
                    <a:lumMod val="75000"/>
                  </a:schemeClr>
                </a:solidFill>
              </a:rPr>
              <a:t> using real DRAM chips </a:t>
            </a:r>
            <a:r>
              <a:rPr lang="en-US" sz="2000" b="1" dirty="0">
                <a:solidFill>
                  <a:srgbClr val="C00000"/>
                </a:solidFill>
              </a:rPr>
              <a:t>under reduced </a:t>
            </a:r>
            <a:r>
              <a:rPr lang="en-US" sz="2000" b="1" dirty="0" err="1">
                <a:solidFill>
                  <a:srgbClr val="C00000"/>
                </a:solidFill>
              </a:rPr>
              <a:t>wordline</a:t>
            </a:r>
            <a:r>
              <a:rPr lang="en-US" sz="2000" b="1" dirty="0">
                <a:solidFill>
                  <a:srgbClr val="C00000"/>
                </a:solidFill>
              </a:rPr>
              <a:t> voltage [CLICK]</a:t>
            </a:r>
          </a:p>
          <a:p>
            <a:pPr marL="0" indent="0">
              <a:lnSpc>
                <a:spcPct val="100000"/>
              </a:lnSpc>
              <a:spcBef>
                <a:spcPts val="0"/>
              </a:spcBef>
              <a:buNone/>
            </a:pPr>
            <a:endParaRPr lang="en-US" sz="2000" dirty="0"/>
          </a:p>
          <a:p>
            <a:pPr marL="0" indent="0">
              <a:lnSpc>
                <a:spcPct val="100000"/>
              </a:lnSpc>
              <a:spcBef>
                <a:spcPts val="0"/>
              </a:spcBef>
              <a:buNone/>
            </a:pPr>
            <a:r>
              <a:rPr lang="en-US" sz="2000" dirty="0"/>
              <a:t>Our experimental results using 272 real DRAM chips show that with reduced </a:t>
            </a:r>
            <a:r>
              <a:rPr lang="en-US" sz="2000" dirty="0" err="1"/>
              <a:t>wordline</a:t>
            </a:r>
            <a:r>
              <a:rPr lang="en-US" sz="2000" dirty="0"/>
              <a:t> voltage, [CLICK]</a:t>
            </a:r>
          </a:p>
          <a:p>
            <a:pPr marL="0" indent="0">
              <a:lnSpc>
                <a:spcPct val="100000"/>
              </a:lnSpc>
              <a:spcBef>
                <a:spcPts val="0"/>
              </a:spcBef>
              <a:buNone/>
            </a:pPr>
            <a:endParaRPr lang="en-US" sz="2000" dirty="0"/>
          </a:p>
          <a:p>
            <a:pPr lvl="0">
              <a:lnSpc>
                <a:spcPct val="100000"/>
              </a:lnSpc>
              <a:spcBef>
                <a:spcPts val="0"/>
              </a:spcBef>
            </a:pPr>
            <a:r>
              <a:rPr lang="en-US" sz="2000" b="1" dirty="0">
                <a:solidFill>
                  <a:srgbClr val="00B050"/>
                </a:solidFill>
              </a:rPr>
              <a:t>RowHammer vulnerability reduces </a:t>
            </a:r>
            <a:r>
              <a:rPr lang="en-US" sz="2000" b="0" dirty="0">
                <a:solidFill>
                  <a:srgbClr val="00B050"/>
                </a:solidFill>
              </a:rPr>
              <a:t>such that </a:t>
            </a:r>
            <a:r>
              <a:rPr lang="en-US" sz="1800" dirty="0"/>
              <a:t>Bit flips occur at </a:t>
            </a:r>
            <a:r>
              <a:rPr lang="en-US" sz="1800" b="1" dirty="0">
                <a:solidFill>
                  <a:srgbClr val="7030A0"/>
                </a:solidFill>
              </a:rPr>
              <a:t>larger activation counts and </a:t>
            </a:r>
            <a:r>
              <a:rPr lang="en-US" sz="2000" b="1" dirty="0">
                <a:solidFill>
                  <a:srgbClr val="7030A0"/>
                </a:solidFill>
              </a:rPr>
              <a:t>fewer DRAM cells experience RowHammer bit flip </a:t>
            </a:r>
            <a:r>
              <a:rPr lang="en-US" sz="2000" b="0" dirty="0">
                <a:solidFill>
                  <a:srgbClr val="00B050"/>
                </a:solidFill>
              </a:rPr>
              <a:t>[CLICK]</a:t>
            </a:r>
            <a:endParaRPr lang="en-US" sz="2000" b="1" dirty="0">
              <a:solidFill>
                <a:srgbClr val="7030A0"/>
              </a:solidFill>
            </a:endParaRPr>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increase row activation latency</a:t>
            </a:r>
          </a:p>
          <a:p>
            <a:pPr lvl="1">
              <a:lnSpc>
                <a:spcPct val="100000"/>
              </a:lnSpc>
              <a:spcBef>
                <a:spcPts val="0"/>
              </a:spcBef>
            </a:pPr>
            <a:r>
              <a:rPr lang="en-US" sz="1600" dirty="0"/>
              <a:t>However, more than 75% of the tested DRAM chips </a:t>
            </a:r>
            <a:r>
              <a:rPr lang="en-US" sz="1600" b="1" dirty="0">
                <a:solidFill>
                  <a:srgbClr val="002060"/>
                </a:solidFill>
              </a:rPr>
              <a:t>reliably operate using nominal timing parameters</a:t>
            </a:r>
          </a:p>
          <a:p>
            <a:pPr lvl="1">
              <a:lnSpc>
                <a:spcPct val="100000"/>
              </a:lnSpc>
              <a:spcBef>
                <a:spcPts val="0"/>
              </a:spcBef>
            </a:pPr>
            <a:r>
              <a:rPr lang="en-US" sz="1600" dirty="0"/>
              <a:t>And remaining 25% </a:t>
            </a:r>
            <a:r>
              <a:rPr lang="en-US" sz="1600" b="1" dirty="0">
                <a:solidFill>
                  <a:srgbClr val="002060"/>
                </a:solidFill>
              </a:rPr>
              <a:t>still reliably operate </a:t>
            </a:r>
            <a:r>
              <a:rPr lang="en-US" sz="1600" dirty="0"/>
              <a:t>with increased row activation latency </a:t>
            </a:r>
            <a:r>
              <a:rPr lang="en-US" sz="1600" b="0" dirty="0">
                <a:solidFill>
                  <a:srgbClr val="00B050"/>
                </a:solidFill>
              </a:rPr>
              <a:t>[CLICK]</a:t>
            </a:r>
            <a:endParaRPr lang="en-US" sz="1600" dirty="0"/>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worsen data retention time</a:t>
            </a:r>
          </a:p>
          <a:p>
            <a:pPr lvl="1">
              <a:lnSpc>
                <a:spcPct val="100000"/>
              </a:lnSpc>
              <a:spcBef>
                <a:spcPts val="0"/>
              </a:spcBef>
            </a:pPr>
            <a:r>
              <a:rPr lang="en-US" sz="1600" dirty="0"/>
              <a:t>However, 80% of the tested DRAM chips </a:t>
            </a:r>
            <a:r>
              <a:rPr lang="en-US" sz="1600" b="1" dirty="0">
                <a:solidFill>
                  <a:srgbClr val="002060"/>
                </a:solidFill>
              </a:rPr>
              <a:t>reliably operate using nominal refresh rate </a:t>
            </a:r>
          </a:p>
          <a:p>
            <a:pPr lvl="1">
              <a:lnSpc>
                <a:spcPct val="100000"/>
              </a:lnSpc>
              <a:spcBef>
                <a:spcPts val="0"/>
              </a:spcBef>
            </a:pPr>
            <a:r>
              <a:rPr lang="en-US" sz="1600" dirty="0"/>
              <a:t>And remaining 20% experience bit flips that</a:t>
            </a:r>
          </a:p>
          <a:p>
            <a:pPr lvl="2">
              <a:lnSpc>
                <a:spcPct val="100000"/>
              </a:lnSpc>
              <a:spcBef>
                <a:spcPts val="0"/>
              </a:spcBef>
            </a:pPr>
            <a:r>
              <a:rPr lang="en-US" sz="1600" dirty="0"/>
              <a:t>can be corrected using </a:t>
            </a:r>
            <a:r>
              <a:rPr lang="en-US" sz="1600" b="1" dirty="0">
                <a:solidFill>
                  <a:srgbClr val="F68D45"/>
                </a:solidFill>
              </a:rPr>
              <a:t>single error correcting codes </a:t>
            </a:r>
          </a:p>
          <a:p>
            <a:pPr lvl="2">
              <a:lnSpc>
                <a:spcPct val="100000"/>
              </a:lnSpc>
              <a:spcBef>
                <a:spcPts val="0"/>
              </a:spcBef>
            </a:pPr>
            <a:r>
              <a:rPr lang="en-US" sz="1600" dirty="0"/>
              <a:t>or can be avoided by </a:t>
            </a:r>
            <a:r>
              <a:rPr lang="en-US" sz="1600" b="1" dirty="0">
                <a:solidFill>
                  <a:srgbClr val="C00000"/>
                </a:solidFill>
              </a:rPr>
              <a:t>doubling the refresh rate</a:t>
            </a:r>
            <a:r>
              <a:rPr lang="en-US" sz="1600" dirty="0"/>
              <a:t> for </a:t>
            </a:r>
            <a:r>
              <a:rPr lang="en-US" sz="1600" b="1" dirty="0">
                <a:solidFill>
                  <a:srgbClr val="00B050"/>
                </a:solidFill>
              </a:rPr>
              <a:t>a small fraction (16.4%) of DRAM rows </a:t>
            </a:r>
            <a:r>
              <a:rPr lang="en-US" sz="1600" b="0" dirty="0">
                <a:solidFill>
                  <a:srgbClr val="00B050"/>
                </a:solidFill>
              </a:rPr>
              <a:t>[CLICK]</a:t>
            </a:r>
            <a:endParaRPr lang="en-US" sz="1600" b="1" dirty="0">
              <a:solidFill>
                <a:srgbClr val="00B050"/>
              </a:solidFill>
            </a:endParaRPr>
          </a:p>
          <a:p>
            <a:pPr lvl="2">
              <a:lnSpc>
                <a:spcPct val="100000"/>
              </a:lnSpc>
              <a:spcBef>
                <a:spcPts val="0"/>
              </a:spcBef>
            </a:pPr>
            <a:endParaRPr lang="en-US" sz="1600" dirty="0"/>
          </a:p>
          <a:p>
            <a:pPr>
              <a:lnSpc>
                <a:spcPct val="100000"/>
              </a:lnSpc>
              <a:spcBef>
                <a:spcPts val="0"/>
              </a:spcBef>
            </a:pPr>
            <a:r>
              <a:rPr lang="en-US" sz="2000" dirty="0"/>
              <a:t>Therefore we concluded that reducing </a:t>
            </a:r>
            <a:r>
              <a:rPr lang="en-US" sz="2000" dirty="0" err="1"/>
              <a:t>wordline</a:t>
            </a:r>
            <a:r>
              <a:rPr lang="en-US" sz="2000" dirty="0"/>
              <a:t> voltage can </a:t>
            </a:r>
            <a:r>
              <a:rPr lang="en-US" sz="2000" b="1" dirty="0">
                <a:solidFill>
                  <a:srgbClr val="00B050"/>
                </a:solidFill>
              </a:rPr>
              <a:t>reduce RowHammer vulnerability </a:t>
            </a:r>
            <a:r>
              <a:rPr lang="en-US" sz="2000" i="1" dirty="0"/>
              <a:t>without</a:t>
            </a:r>
            <a:r>
              <a:rPr lang="en-US" sz="2000" dirty="0"/>
              <a:t> significantly affecting </a:t>
            </a:r>
            <a:r>
              <a:rPr lang="en-US" sz="2000" b="1" dirty="0">
                <a:solidFill>
                  <a:schemeClr val="accent5">
                    <a:lumMod val="75000"/>
                  </a:schemeClr>
                </a:solidFill>
              </a:rPr>
              <a:t>reliable DRAM operation </a:t>
            </a:r>
            <a:r>
              <a:rPr lang="en-US" sz="2000" b="0" dirty="0">
                <a:solidFill>
                  <a:srgbClr val="00B050"/>
                </a:solidFill>
              </a:rPr>
              <a:t>[CLICK]</a:t>
            </a:r>
            <a:endParaRPr lang="en-US" sz="2000" dirty="0">
              <a:solidFill>
                <a:schemeClr val="accent5">
                  <a:lumMod val="75000"/>
                </a:schemeClr>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096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769807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325620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address these two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GOAL in this paper is to prevent </a:t>
            </a:r>
            <a:r>
              <a:rPr lang="en-US" sz="1200" b="0" dirty="0"/>
              <a:t>RowHammer </a:t>
            </a:r>
            <a:r>
              <a:rPr lang="en-US" sz="1200" b="1" dirty="0">
                <a:solidFill>
                  <a:srgbClr val="00B050"/>
                </a:solidFill>
              </a:rPr>
              <a:t>efficiently</a:t>
            </a:r>
            <a:r>
              <a:rPr lang="en-US" sz="1200" b="0" dirty="0"/>
              <a:t> and </a:t>
            </a:r>
            <a:r>
              <a:rPr lang="en-US" sz="1200" b="1" dirty="0">
                <a:solidFill>
                  <a:srgbClr val="00B050"/>
                </a:solidFill>
              </a:rPr>
              <a:t>scalably</a:t>
            </a:r>
            <a:r>
              <a:rPr lang="en-US" sz="1200" b="0" dirty="0"/>
              <a:t> </a:t>
            </a:r>
            <a:r>
              <a:rPr lang="en-US" sz="1200" b="1" i="1" u="sng" dirty="0"/>
              <a:t>without</a:t>
            </a:r>
            <a:r>
              <a:rPr lang="en-US" sz="1200" b="0" u="sng" dirty="0"/>
              <a:t> </a:t>
            </a:r>
            <a:r>
              <a:rPr lang="en-US" sz="1200" b="1" u="sng" dirty="0"/>
              <a:t>knowledge</a:t>
            </a:r>
            <a:r>
              <a:rPr lang="en-US" sz="1200" b="0" u="sng" dirty="0"/>
              <a:t> of or </a:t>
            </a:r>
            <a:r>
              <a:rPr lang="en-US" sz="1200" b="1" u="sng" dirty="0"/>
              <a:t>modification</a:t>
            </a:r>
            <a:r>
              <a:rPr lang="en-US" sz="1200" b="0" u="sng" dirty="0"/>
              <a:t> to</a:t>
            </a:r>
            <a:r>
              <a:rPr lang="en-US" sz="1200" b="0" dirty="0"/>
              <a:t> DRAM internals.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76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BlockHammer's key idea is to selectively throttle memory accesses </a:t>
            </a:r>
          </a:p>
          <a:p>
            <a:r>
              <a:rPr lang="en-US" dirty="0"/>
              <a:t>that may cause RowHammer bit-flips.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7246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BlockHammer does not need this information [CLICK]</a:t>
            </a:r>
          </a:p>
          <a:p>
            <a:r>
              <a:rPr lang="en-US" dirty="0"/>
              <a:t>It detects an attack using area-efficient Bloom filters [CLICK]</a:t>
            </a:r>
          </a:p>
          <a:p>
            <a:r>
              <a:rPr lang="en-US" dirty="0"/>
              <a:t>And selectively throttles the attack’s memory accesses from within the memory controller [CLICK]</a:t>
            </a:r>
          </a:p>
          <a:p>
            <a:r>
              <a:rPr lang="en-US" dirty="0"/>
              <a:t>Due to throttling, the row’s activation count cannot reach critical levels, and no bit flip occurs [CLICK]</a:t>
            </a:r>
          </a:p>
          <a:p>
            <a:r>
              <a:rPr lang="en-US" dirty="0"/>
              <a:t>BlockHammer can optionally inform the system software about the attack for higher-level countermeasures [CLICK]</a:t>
            </a:r>
          </a:p>
          <a:p>
            <a:r>
              <a:rPr lang="en-US" dirty="0"/>
              <a:t>BlockHammer achieves all of these without needing proprietary information of or modifications to commodity DRAM chips, thereby overcoming the compatibility challenge[CLICK]</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0195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 consists of two mechanisms </a:t>
            </a:r>
            <a:r>
              <a:rPr lang="en-US" b="1" dirty="0"/>
              <a:t>[CLICK] </a:t>
            </a:r>
            <a:r>
              <a:rPr lang="en-US" dirty="0" err="1"/>
              <a:t>RowBlocker</a:t>
            </a:r>
            <a:r>
              <a:rPr lang="en-US" dirty="0"/>
              <a:t> </a:t>
            </a:r>
            <a:r>
              <a:rPr lang="en-US" b="1" dirty="0"/>
              <a:t>[CLICK] </a:t>
            </a:r>
            <a:r>
              <a:rPr lang="en-US" dirty="0"/>
              <a:t>and </a:t>
            </a:r>
            <a:r>
              <a:rPr lang="en-US" dirty="0" err="1"/>
              <a:t>AttackThrottler</a:t>
            </a:r>
            <a:r>
              <a:rPr lang="en-US" dirty="0"/>
              <a:t>.</a:t>
            </a:r>
          </a:p>
          <a:p>
            <a:endParaRPr lang="en-US" dirty="0"/>
          </a:p>
          <a:p>
            <a:r>
              <a:rPr lang="en-US" dirty="0" err="1"/>
              <a:t>RowBlocker</a:t>
            </a:r>
            <a:r>
              <a:rPr lang="en-US" dirty="0"/>
              <a:t> </a:t>
            </a:r>
            <a:r>
              <a:rPr lang="en-US" b="1" dirty="0"/>
              <a:t>[CLICK] </a:t>
            </a:r>
            <a:r>
              <a:rPr lang="en-US" dirty="0"/>
              <a:t>tracks </a:t>
            </a:r>
            <a:r>
              <a:rPr lang="en-US" b="1" dirty="0"/>
              <a:t>ROW ACTIVATION RATES </a:t>
            </a:r>
            <a:r>
              <a:rPr lang="en-US" dirty="0"/>
              <a:t>using area-efficient Bloom filters </a:t>
            </a:r>
          </a:p>
          <a:p>
            <a:r>
              <a:rPr lang="en-US" b="1" dirty="0"/>
              <a:t>[CLICK] BLACKLISTS </a:t>
            </a:r>
            <a:r>
              <a:rPr lang="en-US" b="0" dirty="0"/>
              <a:t>rows that are activated at a high rate</a:t>
            </a:r>
          </a:p>
          <a:p>
            <a:r>
              <a:rPr lang="en-US" b="1" dirty="0"/>
              <a:t>[CLICK]</a:t>
            </a:r>
            <a:r>
              <a:rPr lang="en-US" b="0" dirty="0"/>
              <a:t> </a:t>
            </a:r>
            <a:r>
              <a:rPr lang="en-US" b="1" dirty="0"/>
              <a:t>THROTTLES </a:t>
            </a:r>
            <a:r>
              <a:rPr lang="en-US" b="0" dirty="0"/>
              <a:t>(or enforces a certain delay between) activations targeting a blacklisted row. </a:t>
            </a:r>
          </a:p>
          <a:p>
            <a:r>
              <a:rPr lang="en-US" b="1" dirty="0"/>
              <a:t>[CLICK] </a:t>
            </a:r>
            <a:r>
              <a:rPr lang="en-US" b="0" dirty="0"/>
              <a:t>By doing so, </a:t>
            </a:r>
            <a:r>
              <a:rPr lang="en-US" b="0" dirty="0" err="1"/>
              <a:t>RowBlocker</a:t>
            </a:r>
            <a:r>
              <a:rPr lang="en-US" b="0" dirty="0"/>
              <a:t> ensures that </a:t>
            </a:r>
            <a:r>
              <a:rPr lang="en-US" b="1" dirty="0"/>
              <a:t>NO ROW</a:t>
            </a:r>
            <a:r>
              <a:rPr lang="en-US" b="0" dirty="0"/>
              <a:t> can be activated at a high enough rate to induce RowHammer bit-flips. </a:t>
            </a:r>
          </a:p>
          <a:p>
            <a:r>
              <a:rPr lang="en-US" b="1" dirty="0"/>
              <a:t>[CLICK] </a:t>
            </a:r>
            <a:r>
              <a:rPr lang="en-US" b="0" dirty="0" err="1"/>
              <a:t>AttackThrottler</a:t>
            </a:r>
            <a:r>
              <a:rPr lang="en-US" b="0" dirty="0"/>
              <a:t> </a:t>
            </a:r>
            <a:r>
              <a:rPr lang="en-US" b="1" dirty="0"/>
              <a:t>IDENTIFIES</a:t>
            </a:r>
            <a:r>
              <a:rPr lang="en-US" b="0" dirty="0"/>
              <a:t> threads that try activating blacklisted rows. </a:t>
            </a:r>
          </a:p>
          <a:p>
            <a:r>
              <a:rPr lang="en-US" b="0" dirty="0"/>
              <a:t>[CLICK] and reduces their memory bandwidth consumption by throttling their memory requests.</a:t>
            </a:r>
          </a:p>
          <a:p>
            <a:r>
              <a:rPr lang="en-US" b="1" dirty="0"/>
              <a:t>[CLICK] </a:t>
            </a:r>
            <a:r>
              <a:rPr lang="en-US" b="0" dirty="0"/>
              <a:t>By doing so, </a:t>
            </a:r>
            <a:r>
              <a:rPr lang="en-US" b="0" dirty="0" err="1"/>
              <a:t>AttackThrottler</a:t>
            </a:r>
            <a:r>
              <a:rPr lang="en-US" b="0" dirty="0"/>
              <a:t> greatly reduces the performance degradation and energy wastage a RowHammer attack inflicts on a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0504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 a scalability study with worsening RowHammer vulnerability. </a:t>
            </a:r>
          </a:p>
          <a:p>
            <a:r>
              <a:rPr lang="en-US" dirty="0"/>
              <a:t>[CLICK] again for the cases where there is no RowHammer attack </a:t>
            </a:r>
          </a:p>
          <a:p>
            <a:r>
              <a:rPr lang="en-US" dirty="0"/>
              <a:t>[CLICK] and when there is a RowHammer attack present. </a:t>
            </a:r>
          </a:p>
          <a:p>
            <a:r>
              <a:rPr lang="en-US" dirty="0"/>
              <a:t>We scale the RowHammer threshold from 32K down to 1K.</a:t>
            </a:r>
          </a:p>
          <a:p>
            <a:r>
              <a:rPr lang="en-US" dirty="0"/>
              <a:t>[CLICK] Here are the results for system throughput </a:t>
            </a:r>
          </a:p>
          <a:p>
            <a:r>
              <a:rPr lang="en-US" dirty="0"/>
              <a:t>[CLICK] job turnaround time </a:t>
            </a:r>
          </a:p>
          <a:p>
            <a:r>
              <a:rPr lang="en-US" dirty="0"/>
              <a:t>[CLICK] unfairness </a:t>
            </a:r>
          </a:p>
          <a:p>
            <a:r>
              <a:rPr lang="en-US" dirty="0"/>
              <a:t>[CLICK] and DRAM energy consumption</a:t>
            </a:r>
          </a:p>
          <a:p>
            <a:r>
              <a:rPr lang="en-US" dirty="0"/>
              <a:t>[CLICK] </a:t>
            </a:r>
            <a:r>
              <a:rPr lang="en-US"/>
              <a:t>We observe </a:t>
            </a:r>
            <a:r>
              <a:rPr lang="en-US" dirty="0"/>
              <a:t>that BlockHammer's performance and energy overheads remain negligible even when RowHammer threshold is scaled </a:t>
            </a:r>
            <a:r>
              <a:rPr lang="en-US" dirty="0" err="1"/>
              <a:t>downto</a:t>
            </a:r>
            <a:r>
              <a:rPr lang="en-US" dirty="0"/>
              <a:t> 1K </a:t>
            </a:r>
          </a:p>
          <a:p>
            <a:r>
              <a:rPr lang="en-US" dirty="0"/>
              <a:t>[CLICK] and BlockHammer scalably provides much higher performance and lower energy consumption than state-of-the-art mechanisms when there is a RowHammer attack present.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5978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more analyses and implementation details available in the full paper.</a:t>
            </a:r>
          </a:p>
          <a:p>
            <a:r>
              <a:rPr lang="en-US" b="1" dirty="0"/>
              <a:t>[CLICK]</a:t>
            </a:r>
            <a:r>
              <a:rPr lang="en-US" dirty="0"/>
              <a:t> First, the paper shares a security proof where we mathematically represent ALL POSSIBLE access patterns and show that NO ROW can be activated at a high-enough rate to induce bit-flips when BlockHammer is configured correctly.</a:t>
            </a:r>
          </a:p>
          <a:p>
            <a:r>
              <a:rPr lang="en-US" b="1" dirty="0"/>
              <a:t>[CLICK]</a:t>
            </a:r>
            <a:r>
              <a:rPr lang="en-US" dirty="0"/>
              <a:t> Second, the paper explains how BlockHammer addresses many-sided attacks by tuning its thresholds. </a:t>
            </a:r>
          </a:p>
          <a:p>
            <a:r>
              <a:rPr lang="en-US" b="1" dirty="0"/>
              <a:t>[CLICK] </a:t>
            </a:r>
            <a:r>
              <a:rPr lang="en-US" dirty="0"/>
              <a:t>Third, we evaluate all four high-level RowHammer mitigation approaches through analyzing 14 mechanisms from four aspects</a:t>
            </a:r>
          </a:p>
          <a:p>
            <a:r>
              <a:rPr lang="en-US" b="1" dirty="0"/>
              <a:t>[CLICK] </a:t>
            </a:r>
            <a:r>
              <a:rPr lang="en-US" dirty="0"/>
              <a:t>comprehensive protection  </a:t>
            </a:r>
          </a:p>
          <a:p>
            <a:r>
              <a:rPr lang="en-US" b="1" dirty="0"/>
              <a:t>[CLICK] </a:t>
            </a:r>
            <a:r>
              <a:rPr lang="en-US" dirty="0" err="1"/>
              <a:t>compatibiltiy</a:t>
            </a:r>
            <a:r>
              <a:rPr lang="en-US" dirty="0"/>
              <a:t> with commodity DRAM chips </a:t>
            </a:r>
          </a:p>
          <a:p>
            <a:r>
              <a:rPr lang="en-US" b="1" dirty="0"/>
              <a:t>[CLICK] </a:t>
            </a:r>
            <a:r>
              <a:rPr lang="en-US" dirty="0"/>
              <a:t>scalability with worsening RowHammer vulnerability </a:t>
            </a:r>
          </a:p>
          <a:p>
            <a:r>
              <a:rPr lang="en-US" b="1" dirty="0"/>
              <a:t>[CLICK] </a:t>
            </a:r>
            <a:r>
              <a:rPr lang="en-US" dirty="0"/>
              <a:t>and deterministic protection. </a:t>
            </a:r>
          </a:p>
          <a:p>
            <a:r>
              <a:rPr lang="en-US" b="1" dirty="0"/>
              <a:t>[CLICK]</a:t>
            </a:r>
            <a:r>
              <a:rPr lang="en-US" dirty="0"/>
              <a:t> We show that BlockHammer is the only mechanism that satisfies all of them. </a:t>
            </a:r>
          </a:p>
          <a:p>
            <a:r>
              <a:rPr lang="en-US" b="1" dirty="0"/>
              <a:t>[END]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5785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The full paper has more information about[CLICK]</a:t>
            </a:r>
            <a:endParaRPr lang="en-US" b="0" dirty="0"/>
          </a:p>
          <a:p>
            <a:r>
              <a:rPr lang="en-US" b="0" baseline="0" dirty="0"/>
              <a:t>Bloom filter-based area-efficient RowHammer detection[CLICK]</a:t>
            </a:r>
          </a:p>
          <a:p>
            <a:r>
              <a:rPr lang="en-US" b="0" baseline="0" dirty="0"/>
              <a:t>A mathematical security proof, showing that BlockHammer deterministically prevents RowHammer bit flips [CLICK]</a:t>
            </a:r>
          </a:p>
          <a:p>
            <a:r>
              <a:rPr lang="en-US" b="0" baseline="0" dirty="0"/>
              <a:t>How </a:t>
            </a:r>
            <a:r>
              <a:rPr lang="en-US" b="0" baseline="0"/>
              <a:t>BlockHammer prevents </a:t>
            </a:r>
            <a:r>
              <a:rPr lang="en-US" b="0" baseline="0" dirty="0"/>
              <a:t>new and emerging many-sided attacks [CLICK]</a:t>
            </a:r>
          </a:p>
          <a:p>
            <a:r>
              <a:rPr lang="en-US" b="0" baseline="0" dirty="0"/>
              <a:t>An optional system integration for reporting detected attacks to system software with high accuracy [CLICK]</a:t>
            </a:r>
          </a:p>
          <a:p>
            <a:r>
              <a:rPr lang="en-US" b="0" baseline="0" dirty="0"/>
              <a:t>And a hardware complexity analysis [CLICK]</a:t>
            </a:r>
          </a:p>
          <a:p>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8900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In summary, BlockHammer is the first work to practically enable throttling-based RowHammer mitigation and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it is implemented solely in the memory controller without requiring proprietary information of or modifications to DRAM chips [CLICK]</a:t>
            </a:r>
          </a:p>
          <a:p>
            <a:r>
              <a:rPr lang="en-US" b="0" baseline="0" dirty="0"/>
              <a:t>It overcomes both scalability and compatibility challenges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further aid future research and development, we make BlockHammer’s source code freely and openly available </a:t>
            </a:r>
          </a:p>
          <a:p>
            <a:endParaRPr lang="en-US" b="1"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94757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Self-Managing DRAM, or SMD for short.</a:t>
            </a:r>
          </a:p>
          <a:p>
            <a:endParaRPr lang="en-US" dirty="0"/>
          </a:p>
          <a:p>
            <a:r>
              <a:rPr lang="en-US" dirty="0"/>
              <a:t>[CLICK] The key idea of SMD is to prevent the memory controller from accessing DRAM regions that are under maintenance by rejecting row activation commands</a:t>
            </a:r>
          </a:p>
          <a:p>
            <a:endParaRPr lang="en-US" dirty="0"/>
          </a:p>
          <a:p>
            <a:r>
              <a:rPr lang="en-US" dirty="0"/>
              <a:t>[CLICK] To provide a DRAM chip with the ability to reject an activate command, SMD slightly extends the existing interface between the memory controller and the DRAM chips. [CLICK] SMD adds a single negative-acknowledgment (ACT_NACK) pin to a DRAM chip, which the chip uses to signal the memory controller that it rejects the latest activate command.</a:t>
            </a:r>
          </a:p>
          <a:p>
            <a:endParaRPr lang="en-US" dirty="0"/>
          </a:p>
          <a:p>
            <a:r>
              <a:rPr lang="en-US" dirty="0"/>
              <a:t>[CLICK] Leveraging SMD’s ability to reject an activate command, a maintenance operation can be implemented completely within a DRAM chip</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9812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Self-Managing DRAM architecture, we develop various maintenance mechanisms.</a:t>
            </a:r>
          </a:p>
          <a:p>
            <a:endParaRPr lang="en-US" dirty="0"/>
          </a:p>
          <a:p>
            <a:r>
              <a:rPr lang="en-US" dirty="0"/>
              <a:t>[CLICK] For DRAM refresh, [CLICK] we develop Fixed-Rate Refresh (SMD-FR), which uniformly refreshes all DRAM rows with a fixed refresh period.</a:t>
            </a:r>
          </a:p>
          <a:p>
            <a:r>
              <a:rPr lang="en-US" dirty="0"/>
              <a:t>[CLICK] Also, we develop Variable Rate Refresh (SMD-VR), which uses retention profiling information to skip refreshing rows that can retain their data correctly for extended periods.</a:t>
            </a:r>
          </a:p>
          <a:p>
            <a:endParaRPr lang="en-US" dirty="0"/>
          </a:p>
          <a:p>
            <a:r>
              <a:rPr lang="en-US" dirty="0"/>
              <a:t>[CLICK] For RowHammer Protection, [CLICK] we develop Probabilistic RowHammer Protection (SMD-PRP), which performs neighbor row refresh with a small probability on every row activation.</a:t>
            </a:r>
          </a:p>
          <a:p>
            <a:r>
              <a:rPr lang="en-US" dirty="0"/>
              <a:t>[CLICK] Second, we develop Deterministic RowHammer Protection (SMD-DRP), which identifies frequently activated rows and refreshes only their neighbor rows when needed.</a:t>
            </a:r>
          </a:p>
          <a:p>
            <a:endParaRPr lang="en-US" dirty="0"/>
          </a:p>
          <a:p>
            <a:r>
              <a:rPr lang="en-US" dirty="0"/>
              <a:t>[CLICK] Last, we develop a mechanism for memory scrubbing. [CLICK] SMD-MS periodically scans the entire DRAM for errors and corrects them.</a:t>
            </a:r>
          </a:p>
          <a:p>
            <a:endParaRPr lang="en-US" dirty="0"/>
          </a:p>
          <a:p>
            <a:r>
              <a:rPr lang="en-US" dirty="0"/>
              <a:t>Thanks to SMD, we all these mechanisms can be implemented completely within DRAM and they can operate together.</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9748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In summary,</a:t>
            </a:r>
          </a:p>
          <a:p>
            <a:endParaRPr lang="en-US" sz="500" dirty="0"/>
          </a:p>
          <a:p>
            <a:r>
              <a:rPr lang="en-US" sz="500" dirty="0"/>
              <a:t>[CLICK] The three major DRAM maintenance operations are refresh, RowHammer protection, and memory scrubbing.</a:t>
            </a:r>
          </a:p>
          <a:p>
            <a:endParaRPr lang="en-US" sz="500" dirty="0"/>
          </a:p>
          <a:p>
            <a:r>
              <a:rPr lang="en-US" sz="500" dirty="0"/>
              <a:t>[CLICK] We observe that implementing new and efficient maintenance mechanisms often requires difficult-to-realize changes in various system components, including the DRAM interface and the memory controller.</a:t>
            </a:r>
          </a:p>
          <a:p>
            <a:endParaRPr lang="en-US" sz="500" dirty="0"/>
          </a:p>
          <a:p>
            <a:r>
              <a:rPr lang="en-US" sz="500" dirty="0"/>
              <a:t>[CLICK] In this work, our goal is to first, ease the process of enabling new DRAM maintenance operations in DRAM and</a:t>
            </a:r>
          </a:p>
          <a:p>
            <a:r>
              <a:rPr lang="en-US" sz="500" dirty="0"/>
              <a:t>[CLICK] enable more efficient in-DRAM maintenance operations</a:t>
            </a:r>
          </a:p>
          <a:p>
            <a:endParaRPr lang="en-US" sz="500" dirty="0"/>
          </a:p>
          <a:p>
            <a:r>
              <a:rPr lang="en-US" sz="500" dirty="0"/>
              <a:t>[CLICK] To this end, we propose Self-Managing DRAM (or SMD for short), which enables implementing new in-DRAM maintenance mechanisms with no further changes in the DRAM interface and the memory controller</a:t>
            </a:r>
          </a:p>
          <a:p>
            <a:endParaRPr lang="en-US" sz="500" dirty="0"/>
          </a:p>
          <a:p>
            <a:r>
              <a:rPr lang="en-US" sz="500" dirty="0"/>
              <a:t>[CLICK] According to our evaluations, SMD-based maintenance mechanisms for refresh, RowHammer protection, and memory scrubbing achieve significant performance and energy efficiency benefits compared to conventional DDR4 DRAM.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008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01393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4280419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30729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8838393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895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4343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8812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7939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6964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68134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82217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1221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07420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3842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60547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5506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9004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5042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4815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299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918617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302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567493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38250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316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77408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0.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8/28/22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2022. 8. 28.</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2022. 8. 28.</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2022. 8. 28.</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2022. 8. 28.</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8/28/22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710719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6488914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94182577"/>
      </p:ext>
    </p:extLst>
  </p:cSld>
  <p:clrMapOvr>
    <a:masterClrMapping/>
  </p:clrMapOvr>
  <p:hf hdr="0" ftr="0" dt="0"/>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88827995"/>
      </p:ext>
    </p:extLst>
  </p:cSld>
  <p:clrMapOvr>
    <a:masterClrMapping/>
  </p:clrMapOvr>
  <p:hf hdr="0" ftr="0" dt="0"/>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2455"/>
      </p:ext>
    </p:extLst>
  </p:cSld>
  <p:clrMapOvr>
    <a:masterClrMapping/>
  </p:clrMapOvr>
  <p:hf hdr="0" ftr="0" dt="0"/>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99622096"/>
      </p:ext>
    </p:extLst>
  </p:cSld>
  <p:clrMapOvr>
    <a:masterClrMapping/>
  </p:clrMapOvr>
  <p:hf hdr="0" ftr="0" dt="0"/>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50451331"/>
      </p:ext>
    </p:extLst>
  </p:cSld>
  <p:clrMapOvr>
    <a:masterClrMapping/>
  </p:clrMapOvr>
  <p:hf hdr="0" ftr="0" dt="0"/>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5540904"/>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080319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2460666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246811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8/28/22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64791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8947741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680886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05734864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031554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76898365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81977016"/>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30582188"/>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273930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3524801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1361915"/>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196242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57681302"/>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068780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4707709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2996515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227504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3824604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30800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2355242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7783561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727732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3358521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1629035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308275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873047"/>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960528900"/>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04618823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94846489"/>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12967009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9021737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364063234"/>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92864315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8948556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09578570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80739831"/>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514369750"/>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793936324"/>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906854"/>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6BA8-5A0E-1294-5159-40D70F59304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H"/>
          </a:p>
        </p:txBody>
      </p:sp>
      <p:sp>
        <p:nvSpPr>
          <p:cNvPr id="3" name="Subtitle 2">
            <a:extLst>
              <a:ext uri="{FF2B5EF4-FFF2-40B4-BE49-F238E27FC236}">
                <a16:creationId xmlns:a16="http://schemas.microsoft.com/office/drawing/2014/main" id="{B6D15136-4E79-47C4-4ACC-A3D88E28D1E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5FC6FBD0-D1A5-3031-C9B3-F9FA160AEAA5}"/>
              </a:ext>
            </a:extLst>
          </p:cNvPr>
          <p:cNvSpPr>
            <a:spLocks noGrp="1"/>
          </p:cNvSpPr>
          <p:nvPr>
            <p:ph type="dt" sz="half" idx="10"/>
          </p:nvPr>
        </p:nvSpPr>
        <p:spPr/>
        <p:txBody>
          <a:bodyPr/>
          <a:lstStyle/>
          <a:p>
            <a:fld id="{08ADC5F0-EFB2-4C8A-AC6E-A3DC6897BEA1}" type="datetime8">
              <a:rPr lang="en-CH" smtClean="0"/>
              <a:t>8/29/22 6:29 AM</a:t>
            </a:fld>
            <a:endParaRPr lang="en-CH"/>
          </a:p>
        </p:txBody>
      </p:sp>
      <p:sp>
        <p:nvSpPr>
          <p:cNvPr id="5" name="Footer Placeholder 4">
            <a:extLst>
              <a:ext uri="{FF2B5EF4-FFF2-40B4-BE49-F238E27FC236}">
                <a16:creationId xmlns:a16="http://schemas.microsoft.com/office/drawing/2014/main" id="{5E20B122-A88B-6A83-40EF-C417FD8BB9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C611FEDD-F290-81E4-4D6B-627759E2BBD4}"/>
              </a:ext>
            </a:extLst>
          </p:cNvPr>
          <p:cNvSpPr>
            <a:spLocks noGrp="1"/>
          </p:cNvSpPr>
          <p:nvPr>
            <p:ph type="sldNum" sz="quarter" idx="12"/>
          </p:nvPr>
        </p:nvSpPr>
        <p:spPr>
          <a:xfrm>
            <a:off x="6910955" y="6356350"/>
            <a:ext cx="2057400" cy="365125"/>
          </a:xfrm>
        </p:spPr>
        <p:txBody>
          <a:bodyPr/>
          <a:lstStyle>
            <a:lvl1pPr>
              <a:defRPr sz="1050">
                <a:solidFill>
                  <a:schemeClr val="tx1"/>
                </a:solidFill>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907949269"/>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F151-574D-293F-15FA-92C00B5AE9EA}"/>
              </a:ext>
            </a:extLst>
          </p:cNvPr>
          <p:cNvSpPr>
            <a:spLocks noGrp="1"/>
          </p:cNvSpPr>
          <p:nvPr>
            <p:ph type="title"/>
          </p:nvPr>
        </p:nvSpPr>
        <p:spPr>
          <a:xfrm>
            <a:off x="1" y="1"/>
            <a:ext cx="9144000" cy="681036"/>
          </a:xfrm>
          <a:solidFill>
            <a:schemeClr val="accent2">
              <a:lumMod val="50000"/>
            </a:schemeClr>
          </a:solidFill>
          <a:ln>
            <a:noFill/>
          </a:ln>
        </p:spPr>
        <p:txBody>
          <a:bodyPr/>
          <a:lstStyle>
            <a:lvl1pPr marL="126206" indent="0">
              <a:defRPr b="1">
                <a:solidFill>
                  <a:schemeClr val="bg1"/>
                </a:solidFill>
              </a:defRPr>
            </a:lvl1pPr>
          </a:lstStyle>
          <a:p>
            <a:r>
              <a:rPr lang="en-US" dirty="0"/>
              <a:t>Click to edit Master title style</a:t>
            </a:r>
            <a:endParaRPr lang="en-CH" dirty="0"/>
          </a:p>
        </p:txBody>
      </p:sp>
      <p:sp>
        <p:nvSpPr>
          <p:cNvPr id="3" name="Content Placeholder 2">
            <a:extLst>
              <a:ext uri="{FF2B5EF4-FFF2-40B4-BE49-F238E27FC236}">
                <a16:creationId xmlns:a16="http://schemas.microsoft.com/office/drawing/2014/main" id="{97A6607E-0C9E-E9D4-4DC4-36B694960AD2}"/>
              </a:ext>
            </a:extLst>
          </p:cNvPr>
          <p:cNvSpPr>
            <a:spLocks noGrp="1"/>
          </p:cNvSpPr>
          <p:nvPr>
            <p:ph idx="1"/>
          </p:nvPr>
        </p:nvSpPr>
        <p:spPr>
          <a:xfrm>
            <a:off x="157294" y="843305"/>
            <a:ext cx="8776982" cy="53336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6482D1F3-AF43-3032-0815-01A1080E6286}"/>
              </a:ext>
            </a:extLst>
          </p:cNvPr>
          <p:cNvSpPr>
            <a:spLocks noGrp="1"/>
          </p:cNvSpPr>
          <p:nvPr>
            <p:ph type="dt" sz="half" idx="10"/>
          </p:nvPr>
        </p:nvSpPr>
        <p:spPr/>
        <p:txBody>
          <a:bodyPr/>
          <a:lstStyle/>
          <a:p>
            <a:fld id="{73F9FE01-BB53-4137-9A0E-13B3E968FBBB}" type="datetime8">
              <a:rPr lang="en-CH" smtClean="0"/>
              <a:t>8/29/22 6:29 AM</a:t>
            </a:fld>
            <a:endParaRPr lang="en-CH"/>
          </a:p>
        </p:txBody>
      </p:sp>
      <p:sp>
        <p:nvSpPr>
          <p:cNvPr id="5" name="Footer Placeholder 4">
            <a:extLst>
              <a:ext uri="{FF2B5EF4-FFF2-40B4-BE49-F238E27FC236}">
                <a16:creationId xmlns:a16="http://schemas.microsoft.com/office/drawing/2014/main" id="{AB8B0EA1-DA52-49DD-7282-C83FA3BFD253}"/>
              </a:ext>
            </a:extLst>
          </p:cNvPr>
          <p:cNvSpPr>
            <a:spLocks noGrp="1"/>
          </p:cNvSpPr>
          <p:nvPr>
            <p:ph type="ftr" sz="quarter" idx="11"/>
          </p:nvPr>
        </p:nvSpPr>
        <p:spPr/>
        <p:txBody>
          <a:bodyPr/>
          <a:lstStyle/>
          <a:p>
            <a:endParaRPr lang="en-CH"/>
          </a:p>
        </p:txBody>
      </p:sp>
      <p:pic>
        <p:nvPicPr>
          <p:cNvPr id="7" name="Graphic 6">
            <a:extLst>
              <a:ext uri="{FF2B5EF4-FFF2-40B4-BE49-F238E27FC236}">
                <a16:creationId xmlns:a16="http://schemas.microsoft.com/office/drawing/2014/main" id="{A7C1CC70-A46B-5F0F-78C4-D068F856C6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707" y="6518618"/>
            <a:ext cx="832180" cy="255085"/>
          </a:xfrm>
          <a:prstGeom prst="rect">
            <a:avLst/>
          </a:prstGeom>
        </p:spPr>
      </p:pic>
      <p:sp>
        <p:nvSpPr>
          <p:cNvPr id="8" name="Slide Number Placeholder 5">
            <a:extLst>
              <a:ext uri="{FF2B5EF4-FFF2-40B4-BE49-F238E27FC236}">
                <a16:creationId xmlns:a16="http://schemas.microsoft.com/office/drawing/2014/main" id="{BC5EE9DF-A784-C713-8BD3-597B120B3C3A}"/>
              </a:ext>
            </a:extLst>
          </p:cNvPr>
          <p:cNvSpPr txBox="1">
            <a:spLocks/>
          </p:cNvSpPr>
          <p:nvPr userDrawn="1"/>
        </p:nvSpPr>
        <p:spPr>
          <a:xfrm>
            <a:off x="6910955" y="6356350"/>
            <a:ext cx="2057400" cy="365125"/>
          </a:xfrm>
          <a:prstGeom prst="rect">
            <a:avLst/>
          </a:prstGeom>
        </p:spPr>
        <p:txBody>
          <a:bodyPr vert="horz" lIns="68580" tIns="34290" rIns="68580" bIns="34290" rtlCol="0" anchor="ctr"/>
          <a:lstStyle>
            <a:defPPr>
              <a:defRPr lang="en-CH"/>
            </a:defPPr>
            <a:lvl1pPr marL="0" algn="r" defTabSz="914400" rtl="0" eaLnBrk="1" latinLnBrk="0" hangingPunct="1">
              <a:defRPr sz="1400" kern="1200">
                <a:solidFill>
                  <a:schemeClr val="tx1"/>
                </a:solidFill>
                <a:latin typeface="Cambria" panose="02040503050406030204" pitchFamily="18" charset="0"/>
                <a:ea typeface="Cambria"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0D841-AE03-4072-8645-558D16E4E90D}" type="slidenum">
              <a:rPr lang="en-CH" sz="1350" b="1" smtClean="0">
                <a:solidFill>
                  <a:schemeClr val="accent2">
                    <a:lumMod val="50000"/>
                  </a:schemeClr>
                </a:solidFill>
              </a:rPr>
              <a:pPr/>
              <a:t>‹#›</a:t>
            </a:fld>
            <a:endParaRPr lang="en-CH" sz="1350" b="1" dirty="0">
              <a:solidFill>
                <a:schemeClr val="accent2">
                  <a:lumMod val="50000"/>
                </a:schemeClr>
              </a:solidFill>
            </a:endParaRPr>
          </a:p>
        </p:txBody>
      </p:sp>
    </p:spTree>
    <p:extLst>
      <p:ext uri="{BB962C8B-B14F-4D97-AF65-F5344CB8AC3E}">
        <p14:creationId xmlns:p14="http://schemas.microsoft.com/office/powerpoint/2010/main" val="3828165761"/>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4F5FD3F-CA6E-77D9-852A-97717DA53F01}"/>
              </a:ext>
            </a:extLst>
          </p:cNvPr>
          <p:cNvCxnSpPr>
            <a:cxnSpLocks/>
          </p:cNvCxnSpPr>
          <p:nvPr userDrawn="1"/>
        </p:nvCxnSpPr>
        <p:spPr>
          <a:xfrm>
            <a:off x="0" y="4477732"/>
            <a:ext cx="2410905" cy="0"/>
          </a:xfrm>
          <a:prstGeom prst="line">
            <a:avLst/>
          </a:prstGeom>
          <a:ln w="38100" cap="rnd">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AC3111-BCF9-CD82-3E20-BDB30841DACF}"/>
              </a:ext>
            </a:extLst>
          </p:cNvPr>
          <p:cNvSpPr>
            <a:spLocks noGrp="1"/>
          </p:cNvSpPr>
          <p:nvPr>
            <p:ph type="title"/>
          </p:nvPr>
        </p:nvSpPr>
        <p:spPr>
          <a:xfrm>
            <a:off x="623888" y="1709739"/>
            <a:ext cx="7886700" cy="2852737"/>
          </a:xfrm>
        </p:spPr>
        <p:txBody>
          <a:bodyPr anchor="b">
            <a:normAutofit/>
          </a:bodyPr>
          <a:lstStyle>
            <a:lvl1pPr>
              <a:defRPr sz="4950"/>
            </a:lvl1p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4275CF36-7DCE-25D2-BE65-3AFD8F701ED9}"/>
              </a:ext>
            </a:extLst>
          </p:cNvPr>
          <p:cNvSpPr>
            <a:spLocks noGrp="1"/>
          </p:cNvSpPr>
          <p:nvPr>
            <p:ph type="body" idx="1"/>
          </p:nvPr>
        </p:nvSpPr>
        <p:spPr>
          <a:xfrm>
            <a:off x="623888" y="4779390"/>
            <a:ext cx="7886700" cy="1310260"/>
          </a:xfrm>
        </p:spPr>
        <p:txBody>
          <a:bodyPr>
            <a:normAutofit/>
          </a:bodyPr>
          <a:lstStyle>
            <a:lvl1pPr marL="0" indent="0">
              <a:buNone/>
              <a:defRPr sz="24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03042C7F-3A07-F117-B574-039769003665}"/>
              </a:ext>
            </a:extLst>
          </p:cNvPr>
          <p:cNvSpPr>
            <a:spLocks noGrp="1"/>
          </p:cNvSpPr>
          <p:nvPr>
            <p:ph type="dt" sz="half" idx="10"/>
          </p:nvPr>
        </p:nvSpPr>
        <p:spPr/>
        <p:txBody>
          <a:bodyPr/>
          <a:lstStyle/>
          <a:p>
            <a:fld id="{E8356BFF-8413-41CC-9EB5-6E62F767A530}" type="datetime8">
              <a:rPr lang="en-CH" smtClean="0"/>
              <a:t>8/29/22 6:29 AM</a:t>
            </a:fld>
            <a:endParaRPr lang="en-CH"/>
          </a:p>
        </p:txBody>
      </p:sp>
      <p:sp>
        <p:nvSpPr>
          <p:cNvPr id="5" name="Footer Placeholder 4">
            <a:extLst>
              <a:ext uri="{FF2B5EF4-FFF2-40B4-BE49-F238E27FC236}">
                <a16:creationId xmlns:a16="http://schemas.microsoft.com/office/drawing/2014/main" id="{7557B032-B5F3-2BB6-CE9B-7E937A9A2DAB}"/>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5AE9D815-5743-AABC-A2EB-775D4223568C}"/>
              </a:ext>
            </a:extLst>
          </p:cNvPr>
          <p:cNvSpPr>
            <a:spLocks noGrp="1"/>
          </p:cNvSpPr>
          <p:nvPr>
            <p:ph type="sldNum" sz="quarter" idx="12"/>
          </p:nvPr>
        </p:nvSpPr>
        <p:spPr/>
        <p:txBody>
          <a:bodyPr/>
          <a:lstStyle/>
          <a:p>
            <a:fld id="{BE50D841-AE03-4072-8645-558D16E4E90D}" type="slidenum">
              <a:rPr lang="en-CH" smtClean="0"/>
              <a:t>‹#›</a:t>
            </a:fld>
            <a:endParaRPr lang="en-CH"/>
          </a:p>
        </p:txBody>
      </p:sp>
      <p:sp>
        <p:nvSpPr>
          <p:cNvPr id="10" name="Flowchart: Document 9">
            <a:extLst>
              <a:ext uri="{FF2B5EF4-FFF2-40B4-BE49-F238E27FC236}">
                <a16:creationId xmlns:a16="http://schemas.microsoft.com/office/drawing/2014/main" id="{8BD1F7D0-16E0-F2BD-AED6-4AF163E6088E}"/>
              </a:ext>
            </a:extLst>
          </p:cNvPr>
          <p:cNvSpPr/>
          <p:nvPr userDrawn="1"/>
        </p:nvSpPr>
        <p:spPr>
          <a:xfrm>
            <a:off x="84842" y="-9427"/>
            <a:ext cx="374715" cy="801278"/>
          </a:xfrm>
          <a:prstGeom prst="flowChartDocumen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extLst>
      <p:ext uri="{BB962C8B-B14F-4D97-AF65-F5344CB8AC3E}">
        <p14:creationId xmlns:p14="http://schemas.microsoft.com/office/powerpoint/2010/main" val="500635259"/>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B05B-E4CE-DBD1-A248-DBE8B141159A}"/>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7AF00136-E6C3-46F2-833F-16CAA5749B1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Content Placeholder 3">
            <a:extLst>
              <a:ext uri="{FF2B5EF4-FFF2-40B4-BE49-F238E27FC236}">
                <a16:creationId xmlns:a16="http://schemas.microsoft.com/office/drawing/2014/main" id="{990ED900-30B7-A217-A717-6E274CBA3A2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Date Placeholder 4">
            <a:extLst>
              <a:ext uri="{FF2B5EF4-FFF2-40B4-BE49-F238E27FC236}">
                <a16:creationId xmlns:a16="http://schemas.microsoft.com/office/drawing/2014/main" id="{6D125900-E3C6-B714-D23D-E6F1479D4B6E}"/>
              </a:ext>
            </a:extLst>
          </p:cNvPr>
          <p:cNvSpPr>
            <a:spLocks noGrp="1"/>
          </p:cNvSpPr>
          <p:nvPr>
            <p:ph type="dt" sz="half" idx="10"/>
          </p:nvPr>
        </p:nvSpPr>
        <p:spPr/>
        <p:txBody>
          <a:bodyPr/>
          <a:lstStyle/>
          <a:p>
            <a:fld id="{0B67CA9A-39F3-49DC-9B19-80B2109FD5BC}" type="datetime8">
              <a:rPr lang="en-CH" smtClean="0"/>
              <a:t>8/29/22 6:29 AM</a:t>
            </a:fld>
            <a:endParaRPr lang="en-CH"/>
          </a:p>
        </p:txBody>
      </p:sp>
      <p:sp>
        <p:nvSpPr>
          <p:cNvPr id="6" name="Footer Placeholder 5">
            <a:extLst>
              <a:ext uri="{FF2B5EF4-FFF2-40B4-BE49-F238E27FC236}">
                <a16:creationId xmlns:a16="http://schemas.microsoft.com/office/drawing/2014/main" id="{A0BBE290-A7B5-E6F9-9CDF-B63F16698630}"/>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7041E910-EA5C-DA10-1ABB-2FF1DF3BBC8E}"/>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38075974"/>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9D827-F3E7-BAD1-1467-BA19329D977A}"/>
              </a:ext>
            </a:extLst>
          </p:cNvPr>
          <p:cNvSpPr>
            <a:spLocks noGrp="1"/>
          </p:cNvSpPr>
          <p:nvPr>
            <p:ph type="title"/>
          </p:nvPr>
        </p:nvSpPr>
        <p:spPr>
          <a:xfrm>
            <a:off x="629841" y="365126"/>
            <a:ext cx="7886700" cy="1325563"/>
          </a:xfrm>
        </p:spPr>
        <p:txBody>
          <a:bodyPr/>
          <a:lstStyle/>
          <a:p>
            <a:r>
              <a:rPr lang="en-US"/>
              <a:t>Click to edit Master title style</a:t>
            </a:r>
            <a:endParaRPr lang="en-CH"/>
          </a:p>
        </p:txBody>
      </p:sp>
      <p:sp>
        <p:nvSpPr>
          <p:cNvPr id="3" name="Text Placeholder 2">
            <a:extLst>
              <a:ext uri="{FF2B5EF4-FFF2-40B4-BE49-F238E27FC236}">
                <a16:creationId xmlns:a16="http://schemas.microsoft.com/office/drawing/2014/main" id="{826C5CFF-BE71-55F8-48D0-907B6A0C091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ED4493-80F6-8E2C-BCAB-FF9A0A06B4F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Text Placeholder 4">
            <a:extLst>
              <a:ext uri="{FF2B5EF4-FFF2-40B4-BE49-F238E27FC236}">
                <a16:creationId xmlns:a16="http://schemas.microsoft.com/office/drawing/2014/main" id="{EDD0507B-A970-9788-1881-B6A6A314B8D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B21B720-3D79-5A08-654C-39CBD040B41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7" name="Date Placeholder 6">
            <a:extLst>
              <a:ext uri="{FF2B5EF4-FFF2-40B4-BE49-F238E27FC236}">
                <a16:creationId xmlns:a16="http://schemas.microsoft.com/office/drawing/2014/main" id="{A0AED7BB-2959-18D7-33FB-FCEEF698C259}"/>
              </a:ext>
            </a:extLst>
          </p:cNvPr>
          <p:cNvSpPr>
            <a:spLocks noGrp="1"/>
          </p:cNvSpPr>
          <p:nvPr>
            <p:ph type="dt" sz="half" idx="10"/>
          </p:nvPr>
        </p:nvSpPr>
        <p:spPr/>
        <p:txBody>
          <a:bodyPr/>
          <a:lstStyle/>
          <a:p>
            <a:fld id="{5E5C58E9-D159-43EE-885E-334484516EA4}" type="datetime8">
              <a:rPr lang="en-CH" smtClean="0"/>
              <a:t>8/29/22 6:29 AM</a:t>
            </a:fld>
            <a:endParaRPr lang="en-CH"/>
          </a:p>
        </p:txBody>
      </p:sp>
      <p:sp>
        <p:nvSpPr>
          <p:cNvPr id="8" name="Footer Placeholder 7">
            <a:extLst>
              <a:ext uri="{FF2B5EF4-FFF2-40B4-BE49-F238E27FC236}">
                <a16:creationId xmlns:a16="http://schemas.microsoft.com/office/drawing/2014/main" id="{BEC82384-1C81-AC3C-73F3-D16EAE2E5732}"/>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6EA9BFB1-4808-8F74-6C39-29D878745BC5}"/>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328964"/>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903F-1355-7471-830E-22A4C2223EC1}"/>
              </a:ext>
            </a:extLst>
          </p:cNvPr>
          <p:cNvSpPr>
            <a:spLocks noGrp="1"/>
          </p:cNvSpPr>
          <p:nvPr>
            <p:ph type="title"/>
          </p:nvPr>
        </p:nvSpPr>
        <p:spPr/>
        <p:txBody>
          <a:bodyPr/>
          <a:lstStyle/>
          <a:p>
            <a:r>
              <a:rPr lang="en-US"/>
              <a:t>Click to edit Master title style</a:t>
            </a:r>
            <a:endParaRPr lang="en-CH"/>
          </a:p>
        </p:txBody>
      </p:sp>
      <p:sp>
        <p:nvSpPr>
          <p:cNvPr id="3" name="Date Placeholder 2">
            <a:extLst>
              <a:ext uri="{FF2B5EF4-FFF2-40B4-BE49-F238E27FC236}">
                <a16:creationId xmlns:a16="http://schemas.microsoft.com/office/drawing/2014/main" id="{5DA0B4AA-874F-D15F-4D66-3A2484F55787}"/>
              </a:ext>
            </a:extLst>
          </p:cNvPr>
          <p:cNvSpPr>
            <a:spLocks noGrp="1"/>
          </p:cNvSpPr>
          <p:nvPr>
            <p:ph type="dt" sz="half" idx="10"/>
          </p:nvPr>
        </p:nvSpPr>
        <p:spPr/>
        <p:txBody>
          <a:bodyPr/>
          <a:lstStyle/>
          <a:p>
            <a:fld id="{CDC9BC93-A3EB-4325-9254-A7FBDA65A138}" type="datetime8">
              <a:rPr lang="en-CH" smtClean="0"/>
              <a:t>8/29/22 6:29 AM</a:t>
            </a:fld>
            <a:endParaRPr lang="en-CH"/>
          </a:p>
        </p:txBody>
      </p:sp>
      <p:sp>
        <p:nvSpPr>
          <p:cNvPr id="4" name="Footer Placeholder 3">
            <a:extLst>
              <a:ext uri="{FF2B5EF4-FFF2-40B4-BE49-F238E27FC236}">
                <a16:creationId xmlns:a16="http://schemas.microsoft.com/office/drawing/2014/main" id="{01C743E3-619A-4CF9-3CE8-3643733FB940}"/>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74D76B73-94F9-6A1B-32F0-EA974F1E5E17}"/>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01065052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2A32E2-66B0-F24C-146B-C88782195FF8}"/>
              </a:ext>
            </a:extLst>
          </p:cNvPr>
          <p:cNvSpPr>
            <a:spLocks noGrp="1"/>
          </p:cNvSpPr>
          <p:nvPr>
            <p:ph type="dt" sz="half" idx="10"/>
          </p:nvPr>
        </p:nvSpPr>
        <p:spPr/>
        <p:txBody>
          <a:bodyPr/>
          <a:lstStyle/>
          <a:p>
            <a:fld id="{9D4CE406-89A3-4591-AB16-4291EE11909C}" type="datetime8">
              <a:rPr lang="en-CH" smtClean="0"/>
              <a:t>8/29/22 6:29 AM</a:t>
            </a:fld>
            <a:endParaRPr lang="en-CH"/>
          </a:p>
        </p:txBody>
      </p:sp>
      <p:sp>
        <p:nvSpPr>
          <p:cNvPr id="3" name="Footer Placeholder 2">
            <a:extLst>
              <a:ext uri="{FF2B5EF4-FFF2-40B4-BE49-F238E27FC236}">
                <a16:creationId xmlns:a16="http://schemas.microsoft.com/office/drawing/2014/main" id="{69327D76-7E6D-3F2D-3BAA-E1C563EC860C}"/>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FD5F5168-1AEC-7DC1-6B32-D8B92E8E4FF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447166368"/>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DCE0-77CA-2CEF-2897-9033A1B813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Content Placeholder 2">
            <a:extLst>
              <a:ext uri="{FF2B5EF4-FFF2-40B4-BE49-F238E27FC236}">
                <a16:creationId xmlns:a16="http://schemas.microsoft.com/office/drawing/2014/main" id="{51D41BD6-6AD4-02A0-017B-EF14B7DE84B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Text Placeholder 3">
            <a:extLst>
              <a:ext uri="{FF2B5EF4-FFF2-40B4-BE49-F238E27FC236}">
                <a16:creationId xmlns:a16="http://schemas.microsoft.com/office/drawing/2014/main" id="{5842688E-2242-1738-E3AB-228F904AE36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007E14E-F5CF-685E-7054-C517283506F7}"/>
              </a:ext>
            </a:extLst>
          </p:cNvPr>
          <p:cNvSpPr>
            <a:spLocks noGrp="1"/>
          </p:cNvSpPr>
          <p:nvPr>
            <p:ph type="dt" sz="half" idx="10"/>
          </p:nvPr>
        </p:nvSpPr>
        <p:spPr/>
        <p:txBody>
          <a:bodyPr/>
          <a:lstStyle/>
          <a:p>
            <a:fld id="{AA33AA57-598A-4E0C-B8F6-2E6A4C7AB212}" type="datetime8">
              <a:rPr lang="en-CH" smtClean="0"/>
              <a:t>8/29/22 6:29 AM</a:t>
            </a:fld>
            <a:endParaRPr lang="en-CH"/>
          </a:p>
        </p:txBody>
      </p:sp>
      <p:sp>
        <p:nvSpPr>
          <p:cNvPr id="6" name="Footer Placeholder 5">
            <a:extLst>
              <a:ext uri="{FF2B5EF4-FFF2-40B4-BE49-F238E27FC236}">
                <a16:creationId xmlns:a16="http://schemas.microsoft.com/office/drawing/2014/main" id="{5E4D76D8-D6DD-B781-DADF-5C12F656CEC8}"/>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0F682F4B-7675-8EC6-96E9-1B5584146A98}"/>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551750"/>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D07F2-FB4A-EEC6-ED04-F6845C21BE6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Picture Placeholder 2">
            <a:extLst>
              <a:ext uri="{FF2B5EF4-FFF2-40B4-BE49-F238E27FC236}">
                <a16:creationId xmlns:a16="http://schemas.microsoft.com/office/drawing/2014/main" id="{2E9C00B8-98E4-39AA-E54A-DD7B0679621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H"/>
          </a:p>
        </p:txBody>
      </p:sp>
      <p:sp>
        <p:nvSpPr>
          <p:cNvPr id="4" name="Text Placeholder 3">
            <a:extLst>
              <a:ext uri="{FF2B5EF4-FFF2-40B4-BE49-F238E27FC236}">
                <a16:creationId xmlns:a16="http://schemas.microsoft.com/office/drawing/2014/main" id="{15998F6E-EFCC-F21E-D971-4D185242CE4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990164-F638-2497-8418-FF3D37429E12}"/>
              </a:ext>
            </a:extLst>
          </p:cNvPr>
          <p:cNvSpPr>
            <a:spLocks noGrp="1"/>
          </p:cNvSpPr>
          <p:nvPr>
            <p:ph type="dt" sz="half" idx="10"/>
          </p:nvPr>
        </p:nvSpPr>
        <p:spPr/>
        <p:txBody>
          <a:bodyPr/>
          <a:lstStyle/>
          <a:p>
            <a:fld id="{E652EBB5-C89B-4A28-9143-9709F5B9ADA5}" type="datetime8">
              <a:rPr lang="en-CH" smtClean="0"/>
              <a:t>8/29/22 6:29 AM</a:t>
            </a:fld>
            <a:endParaRPr lang="en-CH"/>
          </a:p>
        </p:txBody>
      </p:sp>
      <p:sp>
        <p:nvSpPr>
          <p:cNvPr id="6" name="Footer Placeholder 5">
            <a:extLst>
              <a:ext uri="{FF2B5EF4-FFF2-40B4-BE49-F238E27FC236}">
                <a16:creationId xmlns:a16="http://schemas.microsoft.com/office/drawing/2014/main" id="{6AC03FFE-96ED-4535-3BF8-21C38020201F}"/>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BA97DD62-FFAB-6132-CFC1-C9159D6EA4E1}"/>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171176624"/>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A5C75-DB3C-8B71-5EFB-1217822E8AE6}"/>
              </a:ext>
            </a:extLst>
          </p:cNvPr>
          <p:cNvSpPr>
            <a:spLocks noGrp="1"/>
          </p:cNvSpPr>
          <p:nvPr>
            <p:ph type="title"/>
          </p:nvPr>
        </p:nvSpPr>
        <p:spPr/>
        <p:txBody>
          <a:bodyPr/>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D1F73FFA-CD47-0E9C-D965-F2EAF274F4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AC54AA40-A471-0126-A23F-3FD1EA56BCE4}"/>
              </a:ext>
            </a:extLst>
          </p:cNvPr>
          <p:cNvSpPr>
            <a:spLocks noGrp="1"/>
          </p:cNvSpPr>
          <p:nvPr>
            <p:ph type="dt" sz="half" idx="10"/>
          </p:nvPr>
        </p:nvSpPr>
        <p:spPr/>
        <p:txBody>
          <a:bodyPr/>
          <a:lstStyle/>
          <a:p>
            <a:fld id="{906955B1-B60E-40A2-8D3F-34F43AF6F706}" type="datetime8">
              <a:rPr lang="en-CH" smtClean="0"/>
              <a:t>8/29/22 6:29 AM</a:t>
            </a:fld>
            <a:endParaRPr lang="en-CH"/>
          </a:p>
        </p:txBody>
      </p:sp>
      <p:sp>
        <p:nvSpPr>
          <p:cNvPr id="5" name="Footer Placeholder 4">
            <a:extLst>
              <a:ext uri="{FF2B5EF4-FFF2-40B4-BE49-F238E27FC236}">
                <a16:creationId xmlns:a16="http://schemas.microsoft.com/office/drawing/2014/main" id="{06620C9B-B268-E6E0-DF80-7BFE3D8A9E0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9374FC10-B11C-0F23-0BA7-9FEB9E96DDF9}"/>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29048567"/>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240703-78EB-22C6-A493-944A929EBF3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85B01C05-7466-DD31-35CC-C9C9098529E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888153B2-23FE-DB3E-C492-7661377B931D}"/>
              </a:ext>
            </a:extLst>
          </p:cNvPr>
          <p:cNvSpPr>
            <a:spLocks noGrp="1"/>
          </p:cNvSpPr>
          <p:nvPr>
            <p:ph type="dt" sz="half" idx="10"/>
          </p:nvPr>
        </p:nvSpPr>
        <p:spPr/>
        <p:txBody>
          <a:bodyPr/>
          <a:lstStyle/>
          <a:p>
            <a:fld id="{17EE0A70-6B3A-4CFB-BE13-06F3E884DBE7}" type="datetime8">
              <a:rPr lang="en-CH" smtClean="0"/>
              <a:t>8/29/22 6:29 AM</a:t>
            </a:fld>
            <a:endParaRPr lang="en-CH"/>
          </a:p>
        </p:txBody>
      </p:sp>
      <p:sp>
        <p:nvSpPr>
          <p:cNvPr id="5" name="Footer Placeholder 4">
            <a:extLst>
              <a:ext uri="{FF2B5EF4-FFF2-40B4-BE49-F238E27FC236}">
                <a16:creationId xmlns:a16="http://schemas.microsoft.com/office/drawing/2014/main" id="{61AA8C82-2CD3-76D4-3931-D99F4FCD9C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1D2C3D64-6D99-9E3C-5439-361F294B8CB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216493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0.xml"/><Relationship Id="rId13" Type="http://schemas.openxmlformats.org/officeDocument/2006/relationships/theme" Target="../theme/theme48.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slideLayout" Target="../slideLayouts/slideLayout514.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theme" Target="../theme/theme49.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4.xml"/><Relationship Id="rId13" Type="http://schemas.openxmlformats.org/officeDocument/2006/relationships/theme" Target="../theme/theme50.xml"/><Relationship Id="rId3" Type="http://schemas.openxmlformats.org/officeDocument/2006/relationships/slideLayout" Target="../slideLayouts/slideLayout529.xml"/><Relationship Id="rId7" Type="http://schemas.openxmlformats.org/officeDocument/2006/relationships/slideLayout" Target="../slideLayouts/slideLayout533.xml"/><Relationship Id="rId12" Type="http://schemas.openxmlformats.org/officeDocument/2006/relationships/slideLayout" Target="../slideLayouts/slideLayout538.xml"/><Relationship Id="rId2" Type="http://schemas.openxmlformats.org/officeDocument/2006/relationships/slideLayout" Target="../slideLayouts/slideLayout528.xml"/><Relationship Id="rId1" Type="http://schemas.openxmlformats.org/officeDocument/2006/relationships/slideLayout" Target="../slideLayouts/slideLayout527.xml"/><Relationship Id="rId6" Type="http://schemas.openxmlformats.org/officeDocument/2006/relationships/slideLayout" Target="../slideLayouts/slideLayout532.xml"/><Relationship Id="rId11" Type="http://schemas.openxmlformats.org/officeDocument/2006/relationships/slideLayout" Target="../slideLayouts/slideLayout537.xml"/><Relationship Id="rId5" Type="http://schemas.openxmlformats.org/officeDocument/2006/relationships/slideLayout" Target="../slideLayouts/slideLayout531.xml"/><Relationship Id="rId10" Type="http://schemas.openxmlformats.org/officeDocument/2006/relationships/slideLayout" Target="../slideLayouts/slideLayout536.xml"/><Relationship Id="rId4" Type="http://schemas.openxmlformats.org/officeDocument/2006/relationships/slideLayout" Target="../slideLayouts/slideLayout530.xml"/><Relationship Id="rId9" Type="http://schemas.openxmlformats.org/officeDocument/2006/relationships/slideLayout" Target="../slideLayouts/slideLayout53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image" Target="../media/image1.png"/><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theme" Target="../theme/theme51.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3.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image" Target="../media/image1.png"/><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theme" Target="../theme/theme55.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theme" Target="../theme/theme56.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slideLayout" Target="../slideLayouts/slideLayout598.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image" Target="../media/image1.png"/><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theme" Target="../theme/theme57.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image" Target="../media/image1.png"/><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theme" Target="../theme/theme58.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59.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4.xml"/><Relationship Id="rId1" Type="http://schemas.openxmlformats.org/officeDocument/2006/relationships/slideLayout" Target="../slideLayouts/slideLayout633.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2.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61.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theme" Target="../theme/theme62.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58.xml"/><Relationship Id="rId1" Type="http://schemas.openxmlformats.org/officeDocument/2006/relationships/slideLayout" Target="../slideLayouts/slideLayout657.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5.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6.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theme" Target="../theme/theme67.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slideLayout" Target="../slideLayouts/slideLayout695.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8.xml.rels><?xml version="1.0" encoding="UTF-8" standalone="yes"?>
<Relationships xmlns="http://schemas.openxmlformats.org/package/2006/relationships"><Relationship Id="rId3" Type="http://schemas.openxmlformats.org/officeDocument/2006/relationships/theme" Target="../theme/theme68.xml"/><Relationship Id="rId2" Type="http://schemas.openxmlformats.org/officeDocument/2006/relationships/slideLayout" Target="../slideLayouts/slideLayout697.xml"/><Relationship Id="rId1" Type="http://schemas.openxmlformats.org/officeDocument/2006/relationships/slideLayout" Target="../slideLayouts/slideLayout696.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05.xml"/><Relationship Id="rId13" Type="http://schemas.openxmlformats.org/officeDocument/2006/relationships/theme" Target="../theme/theme69.xml"/><Relationship Id="rId3" Type="http://schemas.openxmlformats.org/officeDocument/2006/relationships/slideLayout" Target="../slideLayouts/slideLayout700.xml"/><Relationship Id="rId7" Type="http://schemas.openxmlformats.org/officeDocument/2006/relationships/slideLayout" Target="../slideLayouts/slideLayout704.xml"/><Relationship Id="rId12" Type="http://schemas.openxmlformats.org/officeDocument/2006/relationships/slideLayout" Target="../slideLayouts/slideLayout709.xml"/><Relationship Id="rId2" Type="http://schemas.openxmlformats.org/officeDocument/2006/relationships/slideLayout" Target="../slideLayouts/slideLayout699.xml"/><Relationship Id="rId1" Type="http://schemas.openxmlformats.org/officeDocument/2006/relationships/slideLayout" Target="../slideLayouts/slideLayout698.xml"/><Relationship Id="rId6" Type="http://schemas.openxmlformats.org/officeDocument/2006/relationships/slideLayout" Target="../slideLayouts/slideLayout703.xml"/><Relationship Id="rId11" Type="http://schemas.openxmlformats.org/officeDocument/2006/relationships/slideLayout" Target="../slideLayouts/slideLayout708.xml"/><Relationship Id="rId5" Type="http://schemas.openxmlformats.org/officeDocument/2006/relationships/slideLayout" Target="../slideLayouts/slideLayout702.xml"/><Relationship Id="rId10" Type="http://schemas.openxmlformats.org/officeDocument/2006/relationships/slideLayout" Target="../slideLayouts/slideLayout707.xml"/><Relationship Id="rId4" Type="http://schemas.openxmlformats.org/officeDocument/2006/relationships/slideLayout" Target="../slideLayouts/slideLayout701.xml"/><Relationship Id="rId9" Type="http://schemas.openxmlformats.org/officeDocument/2006/relationships/slideLayout" Target="../slideLayouts/slideLayout706.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17.xml"/><Relationship Id="rId3" Type="http://schemas.openxmlformats.org/officeDocument/2006/relationships/slideLayout" Target="../slideLayouts/slideLayout712.xml"/><Relationship Id="rId7" Type="http://schemas.openxmlformats.org/officeDocument/2006/relationships/slideLayout" Target="../slideLayouts/slideLayout716.xml"/><Relationship Id="rId12" Type="http://schemas.openxmlformats.org/officeDocument/2006/relationships/theme" Target="../theme/theme70.xml"/><Relationship Id="rId2" Type="http://schemas.openxmlformats.org/officeDocument/2006/relationships/slideLayout" Target="../slideLayouts/slideLayout711.xml"/><Relationship Id="rId1" Type="http://schemas.openxmlformats.org/officeDocument/2006/relationships/slideLayout" Target="../slideLayouts/slideLayout710.xml"/><Relationship Id="rId6" Type="http://schemas.openxmlformats.org/officeDocument/2006/relationships/slideLayout" Target="../slideLayouts/slideLayout715.xml"/><Relationship Id="rId11" Type="http://schemas.openxmlformats.org/officeDocument/2006/relationships/slideLayout" Target="../slideLayouts/slideLayout720.xml"/><Relationship Id="rId5" Type="http://schemas.openxmlformats.org/officeDocument/2006/relationships/slideLayout" Target="../slideLayouts/slideLayout714.xml"/><Relationship Id="rId10" Type="http://schemas.openxmlformats.org/officeDocument/2006/relationships/slideLayout" Target="../slideLayouts/slideLayout719.xml"/><Relationship Id="rId4" Type="http://schemas.openxmlformats.org/officeDocument/2006/relationships/slideLayout" Target="../slideLayouts/slideLayout713.xml"/><Relationship Id="rId9" Type="http://schemas.openxmlformats.org/officeDocument/2006/relationships/slideLayout" Target="../slideLayouts/slideLayout7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2022. 8. 28.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8/28/22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78237873"/>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 id="2147488783" r:id="rId5"/>
    <p:sldLayoutId id="2147488784" r:id="rId6"/>
    <p:sldLayoutId id="2147488785" r:id="rId7"/>
    <p:sldLayoutId id="2147488786" r:id="rId8"/>
    <p:sldLayoutId id="2147488787" r:id="rId9"/>
    <p:sldLayoutId id="2147488788" r:id="rId10"/>
    <p:sldLayoutId id="21474887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416303"/>
      </p:ext>
    </p:extLst>
  </p:cSld>
  <p:clrMap bg1="lt1" tx1="dk1" bg2="lt2" tx2="dk2" accent1="accent1" accent2="accent2" accent3="accent3" accent4="accent4" accent5="accent5" accent6="accent6" hlink="hlink" folHlink="folHlink"/>
  <p:sldLayoutIdLst>
    <p:sldLayoutId id="2147488803" r:id="rId1"/>
    <p:sldLayoutId id="214748880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655869698"/>
      </p:ext>
    </p:extLst>
  </p:cSld>
  <p:clrMap bg1="lt1" tx1="dk1" bg2="lt2" tx2="dk2" accent1="accent1" accent2="accent2" accent3="accent3" accent4="accent4" accent5="accent5" accent6="accent6" hlink="hlink" folHlink="folHlink"/>
  <p:sldLayoutIdLst>
    <p:sldLayoutId id="2147488822" r:id="rId1"/>
    <p:sldLayoutId id="2147488823" r:id="rId2"/>
    <p:sldLayoutId id="2147488824" r:id="rId3"/>
    <p:sldLayoutId id="2147488825" r:id="rId4"/>
    <p:sldLayoutId id="2147488826" r:id="rId5"/>
    <p:sldLayoutId id="2147488827" r:id="rId6"/>
    <p:sldLayoutId id="2147488828" r:id="rId7"/>
    <p:sldLayoutId id="2147488829" r:id="rId8"/>
    <p:sldLayoutId id="2147488830" r:id="rId9"/>
    <p:sldLayoutId id="2147488831" r:id="rId10"/>
    <p:sldLayoutId id="2147488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001576106"/>
      </p:ext>
    </p:extLst>
  </p:cSld>
  <p:clrMap bg1="lt1" tx1="dk1" bg2="lt2" tx2="dk2" accent1="accent1" accent2="accent2" accent3="accent3" accent4="accent4" accent5="accent5" accent6="accent6" hlink="hlink" folHlink="folHlink"/>
  <p:sldLayoutIdLst>
    <p:sldLayoutId id="2147488834" r:id="rId1"/>
    <p:sldLayoutId id="2147488835" r:id="rId2"/>
    <p:sldLayoutId id="2147488836" r:id="rId3"/>
    <p:sldLayoutId id="2147488837" r:id="rId4"/>
    <p:sldLayoutId id="2147488838" r:id="rId5"/>
    <p:sldLayoutId id="2147488839" r:id="rId6"/>
    <p:sldLayoutId id="2147488840" r:id="rId7"/>
    <p:sldLayoutId id="2147488841" r:id="rId8"/>
    <p:sldLayoutId id="2147488842" r:id="rId9"/>
    <p:sldLayoutId id="2147488843" r:id="rId10"/>
    <p:sldLayoutId id="2147488844" r:id="rId11"/>
    <p:sldLayoutId id="2147488845"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884503"/>
      </p:ext>
    </p:extLst>
  </p:cSld>
  <p:clrMap bg1="lt1" tx1="dk1" bg2="lt2" tx2="dk2" accent1="accent1" accent2="accent2" accent3="accent3" accent4="accent4" accent5="accent5" accent6="accent6" hlink="hlink" folHlink="folHlink"/>
  <p:sldLayoutIdLst>
    <p:sldLayoutId id="2147488847" r:id="rId1"/>
    <p:sldLayoutId id="214748884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55577471"/>
      </p:ext>
    </p:extLst>
  </p:cSld>
  <p:clrMap bg1="lt1" tx1="dk1" bg2="lt2" tx2="dk2" accent1="accent1" accent2="accent2" accent3="accent3" accent4="accent4" accent5="accent5" accent6="accent6" hlink="hlink" folHlink="folHlink"/>
  <p:sldLayoutIdLst>
    <p:sldLayoutId id="2147488850" r:id="rId1"/>
    <p:sldLayoutId id="2147488851" r:id="rId2"/>
    <p:sldLayoutId id="2147488852" r:id="rId3"/>
    <p:sldLayoutId id="2147488853" r:id="rId4"/>
    <p:sldLayoutId id="2147488854" r:id="rId5"/>
    <p:sldLayoutId id="2147488855" r:id="rId6"/>
    <p:sldLayoutId id="2147488856" r:id="rId7"/>
    <p:sldLayoutId id="2147488857" r:id="rId8"/>
    <p:sldLayoutId id="2147488858" r:id="rId9"/>
    <p:sldLayoutId id="2147488859" r:id="rId10"/>
    <p:sldLayoutId id="2147488860" r:id="rId11"/>
    <p:sldLayoutId id="21474888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C49D98-1624-573E-9A2A-35BA471BEEA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CF473AD1-E004-2E0D-5251-53B74A78335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BB9A09AF-F923-4F09-962A-9E6A7DEBA10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Cambria" panose="02040503050406030204" pitchFamily="18" charset="0"/>
                <a:ea typeface="Cambria" panose="02040503050406030204" pitchFamily="18" charset="0"/>
              </a:defRPr>
            </a:lvl1pPr>
          </a:lstStyle>
          <a:p>
            <a:fld id="{E3B925B6-4057-409D-B8AB-2A4BD4F6D2C9}" type="datetime8">
              <a:rPr lang="en-CH" smtClean="0"/>
              <a:t>8/29/22 6:29 AM</a:t>
            </a:fld>
            <a:endParaRPr lang="en-CH"/>
          </a:p>
        </p:txBody>
      </p:sp>
      <p:sp>
        <p:nvSpPr>
          <p:cNvPr id="5" name="Footer Placeholder 4">
            <a:extLst>
              <a:ext uri="{FF2B5EF4-FFF2-40B4-BE49-F238E27FC236}">
                <a16:creationId xmlns:a16="http://schemas.microsoft.com/office/drawing/2014/main" id="{AF507569-DC0D-2B76-B1FA-DB48DCBD5DE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Cambria" panose="02040503050406030204" pitchFamily="18" charset="0"/>
                <a:ea typeface="Cambria" panose="02040503050406030204" pitchFamily="18" charset="0"/>
              </a:defRPr>
            </a:lvl1pPr>
          </a:lstStyle>
          <a:p>
            <a:endParaRPr lang="en-CH"/>
          </a:p>
        </p:txBody>
      </p:sp>
      <p:sp>
        <p:nvSpPr>
          <p:cNvPr id="6" name="Slide Number Placeholder 5">
            <a:extLst>
              <a:ext uri="{FF2B5EF4-FFF2-40B4-BE49-F238E27FC236}">
                <a16:creationId xmlns:a16="http://schemas.microsoft.com/office/drawing/2014/main" id="{1E198E07-6055-22FA-2A9D-DF4D2AAB344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Cambria" panose="02040503050406030204" pitchFamily="18" charset="0"/>
                <a:ea typeface="Cambria" panose="02040503050406030204" pitchFamily="18" charset="0"/>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325548340"/>
      </p:ext>
    </p:extLst>
  </p:cSld>
  <p:clrMap bg1="lt1" tx1="dk1" bg2="lt2" tx2="dk2" accent1="accent1" accent2="accent2" accent3="accent3" accent4="accent4" accent5="accent5" accent6="accent6" hlink="hlink" folHlink="folHlink"/>
  <p:sldLayoutIdLst>
    <p:sldLayoutId id="2147488863" r:id="rId1"/>
    <p:sldLayoutId id="2147488864" r:id="rId2"/>
    <p:sldLayoutId id="2147488865" r:id="rId3"/>
    <p:sldLayoutId id="2147488866" r:id="rId4"/>
    <p:sldLayoutId id="2147488867" r:id="rId5"/>
    <p:sldLayoutId id="2147488868" r:id="rId6"/>
    <p:sldLayoutId id="2147488869" r:id="rId7"/>
    <p:sldLayoutId id="2147488870" r:id="rId8"/>
    <p:sldLayoutId id="2147488871" r:id="rId9"/>
    <p:sldLayoutId id="2147488872" r:id="rId10"/>
    <p:sldLayoutId id="214748887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Cambria" panose="02040503050406030204" pitchFamily="18" charset="0"/>
          <a:ea typeface="Cambria" panose="02040503050406030204" pitchFamily="18"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ambria" panose="02040503050406030204" pitchFamily="18" charset="0"/>
          <a:ea typeface="Cambria" panose="02040503050406030204" pitchFamily="18"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ambria" panose="02040503050406030204" pitchFamily="18" charset="0"/>
          <a:ea typeface="Cambria" panose="02040503050406030204" pitchFamily="18"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CH"/>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2.xml"/></Relationships>
</file>

<file path=ppt/slides/_rels/slide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8.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0.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685.xml"/><Relationship Id="rId5" Type="http://schemas.openxmlformats.org/officeDocument/2006/relationships/image" Target="../media/image26.png"/><Relationship Id="rId4" Type="http://schemas.openxmlformats.org/officeDocument/2006/relationships/hyperlink" Target="http://users.ece.cmu.edu/~omutlu/pub/liu_isca12_talk.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image" Target="../media/image27.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8.xml"/><Relationship Id="rId6" Type="http://schemas.openxmlformats.org/officeDocument/2006/relationships/image" Target="../media/image29.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04.xml"/><Relationship Id="rId6" Type="http://schemas.openxmlformats.org/officeDocument/2006/relationships/image" Target="../media/image30.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31.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2.png"/><Relationship Id="rId1" Type="http://schemas.openxmlformats.org/officeDocument/2006/relationships/slideLayout" Target="../slideLayouts/slideLayout504.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504.xml"/><Relationship Id="rId5" Type="http://schemas.openxmlformats.org/officeDocument/2006/relationships/image" Target="../media/image33.png"/><Relationship Id="rId4" Type="http://schemas.openxmlformats.org/officeDocument/2006/relationships/hyperlink" Target="https://github.com/CMU-SAFARI/EINSi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34.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35.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youtube.com/watch?v=v702wUnaWGE&amp;list=PL5Q2soXY2Zi9xidyIgBxUz7xRPS-wisBN&amp;index=3" TargetMode="External"/><Relationship Id="rId1" Type="http://schemas.openxmlformats.org/officeDocument/2006/relationships/slideLayout" Target="../slideLayouts/slideLayout46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3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5.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467.xml"/><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467.xml"/><Relationship Id="rId5" Type="http://schemas.openxmlformats.org/officeDocument/2006/relationships/image" Target="../media/image47.png"/><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67.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79.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79.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79.xml"/><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16.xml"/></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16.xml"/></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16.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67.xml"/><Relationship Id="rId4" Type="http://schemas.openxmlformats.org/officeDocument/2006/relationships/image" Target="../media/image65.png"/></Relationships>
</file>

<file path=ppt/slides/_rels/slide5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67.xml"/></Relationships>
</file>

<file path=ppt/slides/_rels/slide55.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6.xml"/></Relationships>
</file>

<file path=ppt/slides/_rels/slide5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1.xml"/></Relationships>
</file>

<file path=ppt/slides/_rels/slide6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5.xml"/><Relationship Id="rId1" Type="http://schemas.openxmlformats.org/officeDocument/2006/relationships/slideLayout" Target="../slideLayouts/slideLayout491.xml"/></Relationships>
</file>

<file path=ppt/slides/_rels/slide6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6.xml"/><Relationship Id="rId1" Type="http://schemas.openxmlformats.org/officeDocument/2006/relationships/slideLayout" Target="../slideLayouts/slideLayout491.xml"/><Relationship Id="rId4" Type="http://schemas.openxmlformats.org/officeDocument/2006/relationships/image" Target="../media/image71.jpg"/></Relationships>
</file>

<file path=ppt/slides/_rels/slide6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7.xml"/><Relationship Id="rId1" Type="http://schemas.openxmlformats.org/officeDocument/2006/relationships/slideLayout" Target="../slideLayouts/slideLayout491.xml"/><Relationship Id="rId4" Type="http://schemas.openxmlformats.org/officeDocument/2006/relationships/image" Target="../media/image73.jpg"/></Relationships>
</file>

<file path=ppt/slides/_rels/slide6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75.jp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7.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78.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7.xml"/></Relationships>
</file>

<file path=ppt/slides/_rels/slide7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78.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81.jpg"/><Relationship Id="rId1" Type="http://schemas.openxmlformats.org/officeDocument/2006/relationships/slideLayout" Target="../slideLayouts/slideLayout248.xml"/></Relationships>
</file>

<file path=ppt/slides/_rels/slide79.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8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67.xml"/></Relationships>
</file>

<file path=ppt/slides/_rels/slide82.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3.jpeg"/><Relationship Id="rId1" Type="http://schemas.openxmlformats.org/officeDocument/2006/relationships/slideLayout" Target="../slideLayouts/slideLayout467.xml"/><Relationship Id="rId4" Type="http://schemas.openxmlformats.org/officeDocument/2006/relationships/image" Target="../media/image84.png"/></Relationships>
</file>

<file path=ppt/slides/_rels/slide83.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84.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5.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89.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34.xml"/></Relationships>
</file>

<file path=ppt/slides/_rels/slide9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8.xml"/><Relationship Id="rId1" Type="http://schemas.openxmlformats.org/officeDocument/2006/relationships/slideLayout" Target="../slideLayouts/slideLayout575.xml"/></Relationships>
</file>

<file path=ppt/slides/_rels/slide92.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29.xml"/><Relationship Id="rId1" Type="http://schemas.openxmlformats.org/officeDocument/2006/relationships/slideLayout" Target="../slideLayouts/slideLayout575.xml"/></Relationships>
</file>

<file path=ppt/slides/_rels/slide93.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30.xml"/><Relationship Id="rId1" Type="http://schemas.openxmlformats.org/officeDocument/2006/relationships/slideLayout" Target="../slideLayouts/slideLayout575.xml"/></Relationships>
</file>

<file path=ppt/slides/_rels/slide94.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1.xml"/><Relationship Id="rId1" Type="http://schemas.openxmlformats.org/officeDocument/2006/relationships/slideLayout" Target="../slideLayouts/slideLayout575.xml"/></Relationships>
</file>

<file path=ppt/slides/_rels/slide95.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2.xml"/><Relationship Id="rId1" Type="http://schemas.openxmlformats.org/officeDocument/2006/relationships/slideLayout" Target="../slideLayouts/slideLayout575.xml"/></Relationships>
</file>

<file path=ppt/slides/_rels/slide96.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6.xml"/></Relationships>
</file>

<file path=ppt/slides/_rels/slide99.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63.xml"/></Relationships>
</file>

<file path=ppt/slides/_rels/slide10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563.xml"/><Relationship Id="rId4" Type="http://schemas.openxmlformats.org/officeDocument/2006/relationships/image" Target="../media/image94.png"/></Relationships>
</file>

<file path=ppt/slides/_rels/slide10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63.xml"/></Relationships>
</file>

<file path=ppt/slides/_rels/slide10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63.xml"/></Relationships>
</file>

<file path=ppt/slides/_rels/slide10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6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63.xml"/></Relationships>
</file>

<file path=ppt/slides/_rels/slide109.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6.xml"/></Relationships>
</file>

<file path=ppt/slides/_rels/slide111.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98.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66.xml"/></Relationships>
</file>

<file path=ppt/slides/_rels/slide113.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9.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14.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notesSlide" Target="../notesSlides/notesSlide36.xml"/><Relationship Id="rId7" Type="http://schemas.openxmlformats.org/officeDocument/2006/relationships/image" Target="../media/image103.svg"/><Relationship Id="rId12" Type="http://schemas.openxmlformats.org/officeDocument/2006/relationships/image" Target="../media/image108.png"/><Relationship Id="rId2" Type="http://schemas.openxmlformats.org/officeDocument/2006/relationships/slideLayout" Target="../slideLayouts/slideLayout636.xml"/><Relationship Id="rId1" Type="http://schemas.openxmlformats.org/officeDocument/2006/relationships/tags" Target="../tags/tag1.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101.sv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svg"/></Relationships>
</file>

<file path=ppt/slides/_rels/slide115.xml.rels><?xml version="1.0" encoding="UTF-8" standalone="yes"?>
<Relationships xmlns="http://schemas.openxmlformats.org/package/2006/relationships"><Relationship Id="rId8" Type="http://schemas.openxmlformats.org/officeDocument/2006/relationships/image" Target="../media/image114.emf"/><Relationship Id="rId3" Type="http://schemas.openxmlformats.org/officeDocument/2006/relationships/notesSlide" Target="../notesSlides/notesSlide37.xml"/><Relationship Id="rId7" Type="http://schemas.openxmlformats.org/officeDocument/2006/relationships/image" Target="../media/image113.emf"/><Relationship Id="rId2" Type="http://schemas.openxmlformats.org/officeDocument/2006/relationships/slideLayout" Target="../slideLayouts/slideLayout647.xml"/><Relationship Id="rId1" Type="http://schemas.openxmlformats.org/officeDocument/2006/relationships/tags" Target="../tags/tag2.xml"/><Relationship Id="rId6" Type="http://schemas.openxmlformats.org/officeDocument/2006/relationships/image" Target="../media/image112.emf"/><Relationship Id="rId11" Type="http://schemas.openxmlformats.org/officeDocument/2006/relationships/image" Target="../media/image117.emf"/><Relationship Id="rId5" Type="http://schemas.openxmlformats.org/officeDocument/2006/relationships/image" Target="../media/image111.emf"/><Relationship Id="rId10" Type="http://schemas.openxmlformats.org/officeDocument/2006/relationships/image" Target="../media/image116.emf"/><Relationship Id="rId4" Type="http://schemas.openxmlformats.org/officeDocument/2006/relationships/image" Target="../media/image110.emf"/><Relationship Id="rId9" Type="http://schemas.openxmlformats.org/officeDocument/2006/relationships/image" Target="../media/image115.emf"/></Relationships>
</file>

<file path=ppt/slides/_rels/slide11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8.xml"/><Relationship Id="rId1" Type="http://schemas.openxmlformats.org/officeDocument/2006/relationships/slideLayout" Target="../slideLayouts/slideLayout647.xml"/></Relationships>
</file>

<file path=ppt/slides/_rels/slide117.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notesSlide" Target="../notesSlides/notesSlide39.xml"/><Relationship Id="rId7" Type="http://schemas.openxmlformats.org/officeDocument/2006/relationships/image" Target="../media/image103.svg"/><Relationship Id="rId12" Type="http://schemas.openxmlformats.org/officeDocument/2006/relationships/image" Target="../media/image108.png"/><Relationship Id="rId2" Type="http://schemas.openxmlformats.org/officeDocument/2006/relationships/slideLayout" Target="../slideLayouts/slideLayout647.xml"/><Relationship Id="rId1" Type="http://schemas.openxmlformats.org/officeDocument/2006/relationships/tags" Target="../tags/tag3.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101.sv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svg"/></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47.xml"/><Relationship Id="rId1" Type="http://schemas.openxmlformats.org/officeDocument/2006/relationships/tags" Target="../tags/tag4.xml"/><Relationship Id="rId4" Type="http://schemas.openxmlformats.org/officeDocument/2006/relationships/image" Target="../media/image119.pn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36.xml"/><Relationship Id="rId1" Type="http://schemas.openxmlformats.org/officeDocument/2006/relationships/tags" Target="../tags/tag5.xml"/><Relationship Id="rId4" Type="http://schemas.openxmlformats.org/officeDocument/2006/relationships/image" Target="../media/image120.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36.xml"/><Relationship Id="rId1" Type="http://schemas.openxmlformats.org/officeDocument/2006/relationships/tags" Target="../tags/tag6.xml"/><Relationship Id="rId4" Type="http://schemas.openxmlformats.org/officeDocument/2006/relationships/image" Target="../media/image121.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36.xml"/><Relationship Id="rId1" Type="http://schemas.openxmlformats.org/officeDocument/2006/relationships/tags" Target="../tags/tag7.xml"/><Relationship Id="rId4" Type="http://schemas.openxmlformats.org/officeDocument/2006/relationships/image" Target="../media/image122.png"/></Relationships>
</file>

<file path=ppt/slides/_rels/slide122.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9.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66.xml"/></Relationships>
</file>

<file path=ppt/slides/_rels/slide124.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2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5.xml"/><Relationship Id="rId1" Type="http://schemas.openxmlformats.org/officeDocument/2006/relationships/slideLayout" Target="../slideLayouts/slideLayout658.xml"/><Relationship Id="rId5" Type="http://schemas.openxmlformats.org/officeDocument/2006/relationships/image" Target="../media/image125.png"/><Relationship Id="rId4" Type="http://schemas.openxmlformats.org/officeDocument/2006/relationships/image" Target="../media/image124.png"/></Relationships>
</file>

<file path=ppt/slides/_rels/slide12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6.xml"/><Relationship Id="rId1" Type="http://schemas.openxmlformats.org/officeDocument/2006/relationships/slideLayout" Target="../slideLayouts/slideLayout658.xml"/></Relationships>
</file>

<file path=ppt/slides/_rels/slide12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7.xml"/><Relationship Id="rId1" Type="http://schemas.openxmlformats.org/officeDocument/2006/relationships/slideLayout" Target="../slideLayouts/slideLayout658.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58.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58.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58.xml"/></Relationships>
</file>

<file path=ppt/slides/_rels/slide13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1.xml"/><Relationship Id="rId1" Type="http://schemas.openxmlformats.org/officeDocument/2006/relationships/slideLayout" Target="../slideLayouts/slideLayout658.xml"/></Relationships>
</file>

<file path=ppt/slides/_rels/slide13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2.xml"/><Relationship Id="rId1" Type="http://schemas.openxmlformats.org/officeDocument/2006/relationships/slideLayout" Target="../slideLayouts/slideLayout658.xml"/><Relationship Id="rId4" Type="http://schemas.openxmlformats.org/officeDocument/2006/relationships/comments" Target="../comments/comment1.xml"/></Relationships>
</file>

<file path=ppt/slides/_rels/slide13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3.xml"/><Relationship Id="rId1" Type="http://schemas.openxmlformats.org/officeDocument/2006/relationships/slideLayout" Target="../slideLayouts/slideLayout658.xml"/></Relationships>
</file>

<file path=ppt/slides/_rels/slide13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4.xml"/><Relationship Id="rId1" Type="http://schemas.openxmlformats.org/officeDocument/2006/relationships/slideLayout" Target="../slideLayouts/slideLayout658.xml"/></Relationships>
</file>

<file path=ppt/slides/_rels/slide135.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55.xml"/><Relationship Id="rId1" Type="http://schemas.openxmlformats.org/officeDocument/2006/relationships/slideLayout" Target="../slideLayouts/slideLayout658.xml"/></Relationships>
</file>

<file path=ppt/slides/_rels/slide136.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78.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139.xml.rels><?xml version="1.0" encoding="UTF-8" standalone="yes"?>
<Relationships xmlns="http://schemas.openxmlformats.org/package/2006/relationships"><Relationship Id="rId8" Type="http://schemas.openxmlformats.org/officeDocument/2006/relationships/hyperlink" Target="https://github.com/CMU-SAFARI/SoftMC" TargetMode="External"/><Relationship Id="rId3" Type="http://schemas.openxmlformats.org/officeDocument/2006/relationships/image" Target="../media/image131.png"/><Relationship Id="rId7" Type="http://schemas.openxmlformats.org/officeDocument/2006/relationships/hyperlink" Target="https://people.inf.ethz.ch/omutlu/pub/softMC_hpca17.pdf" TargetMode="External"/><Relationship Id="rId2" Type="http://schemas.openxmlformats.org/officeDocument/2006/relationships/notesSlide" Target="../notesSlides/notesSlide57.xml"/><Relationship Id="rId1" Type="http://schemas.openxmlformats.org/officeDocument/2006/relationships/slideLayout" Target="../slideLayouts/slideLayout697.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9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21.xml"/></Relationships>
</file>

<file path=ppt/slides/_rels/slide142.xml.rels><?xml version="1.0" encoding="UTF-8" standalone="yes"?>
<Relationships xmlns="http://schemas.openxmlformats.org/package/2006/relationships"><Relationship Id="rId8" Type="http://schemas.openxmlformats.org/officeDocument/2006/relationships/hyperlink" Target="https://people.inf.ethz.ch/omutlu/pub/BlockHammer-IntelHardwareSecurityAcademicAwards-short-talk.pptx" TargetMode="External"/><Relationship Id="rId13" Type="http://schemas.openxmlformats.org/officeDocument/2006/relationships/hyperlink" Target="https://github.com/CMU-SAFARI/BlockHammer"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12" Type="http://schemas.openxmlformats.org/officeDocument/2006/relationships/hyperlink" Target="https://www.youtube.com/watch?v=5TymwquygZM"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BlockHammer-preventing-rowhammer-at-low-cost-by-blacklisting-rapidly-accessed-dram-rows_hpca21-short-talk.pptx" TargetMode="External"/><Relationship Id="rId11" Type="http://schemas.openxmlformats.org/officeDocument/2006/relationships/hyperlink" Target="https://www.youtube.com/watch?v=h0WiOTVIH70&amp;list=PL5Q2soXY2Zi8_VVChACnON4sfh2bJ5IrD&amp;index=124"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hyperlink" Target="https://www.youtube.com/watch?v=4Y01N1BhWv4&amp;list=PL5Q2soXY2Zi8_VVChACnON4sfh2bJ5IrD&amp;index=102" TargetMode="External"/><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people.inf.ethz.ch/omutlu/pub/BlockHammer-IntelHardwareSecurityAcademicAwards-short-talk.pdf" TargetMode="External"/><Relationship Id="rId14" Type="http://schemas.openxmlformats.org/officeDocument/2006/relationships/image" Target="../media/image135.tiff"/></Relationships>
</file>

<file path=ppt/slides/_rels/slide143.xml.rels><?xml version="1.0" encoding="UTF-8" standalone="yes"?>
<Relationships xmlns="http://schemas.openxmlformats.org/package/2006/relationships"><Relationship Id="rId3" Type="http://schemas.openxmlformats.org/officeDocument/2006/relationships/image" Target="../media/image136.jpeg"/><Relationship Id="rId7" Type="http://schemas.openxmlformats.org/officeDocument/2006/relationships/image" Target="../media/image140.gif"/><Relationship Id="rId2" Type="http://schemas.openxmlformats.org/officeDocument/2006/relationships/notesSlide" Target="../notesSlides/notesSlide60.xml"/><Relationship Id="rId1" Type="http://schemas.openxmlformats.org/officeDocument/2006/relationships/slideLayout" Target="../slideLayouts/slideLayout660.xml"/><Relationship Id="rId6" Type="http://schemas.openxmlformats.org/officeDocument/2006/relationships/image" Target="../media/image139.gif"/><Relationship Id="rId5" Type="http://schemas.openxmlformats.org/officeDocument/2006/relationships/image" Target="../media/image138.png"/><Relationship Id="rId4" Type="http://schemas.openxmlformats.org/officeDocument/2006/relationships/image" Target="../media/image137.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60.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60.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60.xml"/></Relationships>
</file>

<file path=ppt/slides/_rels/slide147.xml.rels><?xml version="1.0" encoding="UTF-8" standalone="yes"?>
<Relationships xmlns="http://schemas.openxmlformats.org/package/2006/relationships"><Relationship Id="rId3" Type="http://schemas.openxmlformats.org/officeDocument/2006/relationships/image" Target="../media/image141.jpeg"/><Relationship Id="rId7" Type="http://schemas.openxmlformats.org/officeDocument/2006/relationships/hyperlink" Target="https://pixabay.com/en/warning-sign-slow-traffic-safety-36602/" TargetMode="External"/><Relationship Id="rId2" Type="http://schemas.openxmlformats.org/officeDocument/2006/relationships/notesSlide" Target="../notesSlides/notesSlide64.xml"/><Relationship Id="rId1" Type="http://schemas.openxmlformats.org/officeDocument/2006/relationships/slideLayout" Target="../slideLayouts/slideLayout660.xml"/><Relationship Id="rId6" Type="http://schemas.openxmlformats.org/officeDocument/2006/relationships/image" Target="../media/image143.png"/><Relationship Id="rId5" Type="http://schemas.microsoft.com/office/2007/relationships/hdphoto" Target="../media/hdphoto2.wdp"/><Relationship Id="rId4" Type="http://schemas.openxmlformats.org/officeDocument/2006/relationships/image" Target="../media/image142.png"/></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60.xml"/></Relationships>
</file>

<file path=ppt/slides/_rels/slide14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66.xml"/><Relationship Id="rId1" Type="http://schemas.openxmlformats.org/officeDocument/2006/relationships/slideLayout" Target="../slideLayouts/slideLayout660.xml"/><Relationship Id="rId4" Type="http://schemas.openxmlformats.org/officeDocument/2006/relationships/image" Target="../media/image145.png"/></Relationships>
</file>

<file path=ppt/slides/_rels/slide15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67.xml"/><Relationship Id="rId1" Type="http://schemas.openxmlformats.org/officeDocument/2006/relationships/slideLayout" Target="../slideLayouts/slideLayout660.xml"/></Relationships>
</file>

<file path=ppt/slides/_rels/slide15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8.xml"/><Relationship Id="rId1" Type="http://schemas.openxmlformats.org/officeDocument/2006/relationships/slideLayout" Target="../slideLayouts/slideLayout660.xml"/><Relationship Id="rId4" Type="http://schemas.openxmlformats.org/officeDocument/2006/relationships/hyperlink" Target="https://arxiv.org/pdf/2102.05981.pdf" TargetMode="External"/></Relationships>
</file>

<file path=ppt/slides/_rels/slide152.xml.rels><?xml version="1.0" encoding="UTF-8" standalone="yes"?>
<Relationships xmlns="http://schemas.openxmlformats.org/package/2006/relationships"><Relationship Id="rId3" Type="http://schemas.openxmlformats.org/officeDocument/2006/relationships/hyperlink" Target="https://github.com/CMU-SAFARI/BlockHammer" TargetMode="External"/><Relationship Id="rId2" Type="http://schemas.openxmlformats.org/officeDocument/2006/relationships/notesSlide" Target="../notesSlides/notesSlide69.xml"/><Relationship Id="rId1" Type="http://schemas.openxmlformats.org/officeDocument/2006/relationships/slideLayout" Target="../slideLayouts/slideLayout660.xml"/><Relationship Id="rId4" Type="http://schemas.openxmlformats.org/officeDocument/2006/relationships/image" Target="../media/image148.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66.xml"/></Relationships>
</file>

<file path=ppt/slides/_rels/slide155.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63.xml"/></Relationships>
</file>

<file path=ppt/slides/_rels/slide156.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563.xml"/></Relationships>
</file>

<file path=ppt/slides/_rels/slide157.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563.xml"/></Relationships>
</file>

<file path=ppt/slides/_rels/slide158.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563.xml"/></Relationships>
</file>

<file path=ppt/slides/_rels/slide159.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563.xml"/></Relationships>
</file>

<file path=ppt/slides/_rels/slide16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563.xml"/></Relationships>
</file>

<file path=ppt/slides/_rels/slide161.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563.xml"/><Relationship Id="rId5" Type="http://schemas.openxmlformats.org/officeDocument/2006/relationships/image" Target="../media/image160.png"/><Relationship Id="rId4" Type="http://schemas.openxmlformats.org/officeDocument/2006/relationships/image" Target="../media/image159.png"/></Relationships>
</file>

<file path=ppt/slides/_rels/slide162.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563.xml"/></Relationships>
</file>

<file path=ppt/slides/_rels/slide163.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563.xml"/><Relationship Id="rId4" Type="http://schemas.openxmlformats.org/officeDocument/2006/relationships/image" Target="../media/image165.png"/></Relationships>
</file>

<file path=ppt/slides/_rels/slide164.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image" Target="../media/image166.png"/><Relationship Id="rId1" Type="http://schemas.openxmlformats.org/officeDocument/2006/relationships/slideLayout" Target="../slideLayouts/slideLayout563.xml"/><Relationship Id="rId4" Type="http://schemas.openxmlformats.org/officeDocument/2006/relationships/image" Target="../media/image168.png"/></Relationships>
</file>

<file path=ppt/slides/_rels/slide16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563.xml"/></Relationships>
</file>

<file path=ppt/slides/_rels/slide166.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563.xml"/></Relationships>
</file>

<file path=ppt/slides/_rels/slide167.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563.xml"/></Relationships>
</file>

<file path=ppt/slides/_rels/slide168.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11.xml"/></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711.xml"/><Relationship Id="rId1" Type="http://schemas.openxmlformats.org/officeDocument/2006/relationships/tags" Target="../tags/tag8.xml"/></Relationships>
</file>

<file path=ppt/slides/_rels/slide171.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711.xml"/><Relationship Id="rId1" Type="http://schemas.openxmlformats.org/officeDocument/2006/relationships/tags" Target="../tags/tag9.xml"/></Relationships>
</file>

<file path=ppt/slides/_rels/slide172.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73.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563.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66.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66.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81.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563.xml"/></Relationships>
</file>

<file path=ppt/slides/_rels/slide182.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8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67.xml"/></Relationships>
</file>

<file path=ppt/slides/_rels/slide18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18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187.xml.rels><?xml version="1.0" encoding="UTF-8" standalone="yes"?>
<Relationships xmlns="http://schemas.openxmlformats.org/package/2006/relationships"><Relationship Id="rId2" Type="http://schemas.openxmlformats.org/officeDocument/2006/relationships/image" Target="../media/image176.jpg"/><Relationship Id="rId1" Type="http://schemas.openxmlformats.org/officeDocument/2006/relationships/slideLayout" Target="../slideLayouts/slideLayout125.xml"/></Relationships>
</file>

<file path=ppt/slides/_rels/slide188.xml.rels><?xml version="1.0" encoding="UTF-8" standalone="yes"?>
<Relationships xmlns="http://schemas.openxmlformats.org/package/2006/relationships"><Relationship Id="rId2" Type="http://schemas.openxmlformats.org/officeDocument/2006/relationships/image" Target="../media/image177.jpg"/><Relationship Id="rId1" Type="http://schemas.openxmlformats.org/officeDocument/2006/relationships/slideLayout" Target="../slideLayouts/slideLayout125.xml"/></Relationships>
</file>

<file path=ppt/slides/_rels/slide189.xml.rels><?xml version="1.0" encoding="UTF-8" standalone="yes"?>
<Relationships xmlns="http://schemas.openxmlformats.org/package/2006/relationships"><Relationship Id="rId2" Type="http://schemas.openxmlformats.org/officeDocument/2006/relationships/image" Target="../media/image178.jpg"/><Relationship Id="rId1" Type="http://schemas.openxmlformats.org/officeDocument/2006/relationships/slideLayout" Target="../slideLayouts/slideLayout125.xml"/></Relationships>
</file>

<file path=ppt/slides/_rels/slide190.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125.xml"/></Relationships>
</file>

<file path=ppt/slides/_rels/slide191.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125.xml"/></Relationships>
</file>

<file path=ppt/slides/_rels/slide192.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125.xml"/></Relationships>
</file>

<file path=ppt/slides/_rels/slide193.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125.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95.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196.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48.xml"/></Relationships>
</file>

<file path=ppt/slides/_rels/slide197.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248.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66.xml"/></Relationships>
</file>

<file path=ppt/slides/_rels/slide199.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87.png"/></Relationships>
</file>

<file path=ppt/slides/_rels/slide200.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5.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2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0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207.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20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8.xml"/><Relationship Id="rId1" Type="http://schemas.openxmlformats.org/officeDocument/2006/relationships/slideLayout" Target="../slideLayouts/slideLayout248.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210.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211.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212.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62.xml"/><Relationship Id="rId6" Type="http://schemas.openxmlformats.org/officeDocument/2006/relationships/image" Target="../media/image191.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13.xml.rels><?xml version="1.0" encoding="UTF-8" standalone="yes"?>
<Relationships xmlns="http://schemas.openxmlformats.org/package/2006/relationships"><Relationship Id="rId8" Type="http://schemas.openxmlformats.org/officeDocument/2006/relationships/image" Target="../media/image192.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2/doku.php?id=schedule" TargetMode="External"/><Relationship Id="rId1" Type="http://schemas.openxmlformats.org/officeDocument/2006/relationships/slideLayout" Target="../slideLayouts/slideLayout699.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cpXdE3HwvK0&amp;list=PL5Q2soXY2Zi97Ya5DEUpMpO2bbAoaG7c6" TargetMode="External"/><Relationship Id="rId4" Type="http://schemas.openxmlformats.org/officeDocument/2006/relationships/hyperlink" Target="https://safari.ethz.ch/digitaltechnik/spring2021/doku.php?id=schedule" TargetMode="External"/><Relationship Id="rId9" Type="http://schemas.openxmlformats.org/officeDocument/2006/relationships/hyperlink" Target="https://www.youtube.com/onurmutlulectures" TargetMode="External"/></Relationships>
</file>

<file path=ppt/slides/_rels/slide214.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66.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91.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66.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91.xml"/></Relationships>
</file>

<file path=ppt/slides/_rels/slide222.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48.xml"/></Relationships>
</file>

<file path=ppt/slides/_rels/slide223.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248.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66.xml"/></Relationships>
</file>

<file path=ppt/slides/_rels/slide225.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notesSlide" Target="../notesSlides/notesSlide86.xml"/><Relationship Id="rId1" Type="http://schemas.openxmlformats.org/officeDocument/2006/relationships/slideLayout" Target="../slideLayouts/slideLayout501.xml"/><Relationship Id="rId6" Type="http://schemas.openxmlformats.org/officeDocument/2006/relationships/image" Target="../media/image194.jpeg"/><Relationship Id="rId5" Type="http://schemas.openxmlformats.org/officeDocument/2006/relationships/image" Target="../media/image8.svg"/><Relationship Id="rId4" Type="http://schemas.openxmlformats.org/officeDocument/2006/relationships/image" Target="../media/image7.png"/></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75.xml"/></Relationships>
</file>

<file path=ppt/slides/_rels/slide22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8.xml"/><Relationship Id="rId1" Type="http://schemas.openxmlformats.org/officeDocument/2006/relationships/slideLayout" Target="../slideLayouts/slideLayout575.xml"/></Relationships>
</file>

<file path=ppt/slides/_rels/slide228.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89.xml"/><Relationship Id="rId1" Type="http://schemas.openxmlformats.org/officeDocument/2006/relationships/slideLayout" Target="../slideLayouts/slideLayout575.xml"/></Relationships>
</file>

<file path=ppt/slides/_rels/slide229.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90.xml"/><Relationship Id="rId1" Type="http://schemas.openxmlformats.org/officeDocument/2006/relationships/slideLayout" Target="../slideLayouts/slideLayout575.xml"/></Relationships>
</file>

<file path=ppt/slides/_rels/slide230.xml.rels><?xml version="1.0" encoding="UTF-8" standalone="yes"?>
<Relationships xmlns="http://schemas.openxmlformats.org/package/2006/relationships"><Relationship Id="rId3" Type="http://schemas.openxmlformats.org/officeDocument/2006/relationships/image" Target="../media/image195.emf"/><Relationship Id="rId2" Type="http://schemas.openxmlformats.org/officeDocument/2006/relationships/notesSlide" Target="../notesSlides/notesSlide91.xml"/><Relationship Id="rId1" Type="http://schemas.openxmlformats.org/officeDocument/2006/relationships/slideLayout" Target="../slideLayouts/slideLayout575.xml"/></Relationships>
</file>

<file path=ppt/slides/_rels/slide231.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92.xml"/><Relationship Id="rId1" Type="http://schemas.openxmlformats.org/officeDocument/2006/relationships/slideLayout" Target="../slideLayouts/slideLayout575.xml"/></Relationships>
</file>

<file path=ppt/slides/_rels/slide232.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93.xml"/><Relationship Id="rId1" Type="http://schemas.openxmlformats.org/officeDocument/2006/relationships/slideLayout" Target="../slideLayouts/slideLayout575.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75.xml"/></Relationships>
</file>

<file path=ppt/slides/_rels/slide234.xml.rels><?xml version="1.0" encoding="UTF-8" standalone="yes"?>
<Relationships xmlns="http://schemas.openxmlformats.org/package/2006/relationships"><Relationship Id="rId8" Type="http://schemas.openxmlformats.org/officeDocument/2006/relationships/image" Target="../media/image201.emf"/><Relationship Id="rId3" Type="http://schemas.openxmlformats.org/officeDocument/2006/relationships/image" Target="../media/image196.emf"/><Relationship Id="rId7" Type="http://schemas.openxmlformats.org/officeDocument/2006/relationships/image" Target="../media/image200.emf"/><Relationship Id="rId2" Type="http://schemas.openxmlformats.org/officeDocument/2006/relationships/notesSlide" Target="../notesSlides/notesSlide95.xml"/><Relationship Id="rId1" Type="http://schemas.openxmlformats.org/officeDocument/2006/relationships/slideLayout" Target="../slideLayouts/slideLayout575.xml"/><Relationship Id="rId6" Type="http://schemas.openxmlformats.org/officeDocument/2006/relationships/image" Target="../media/image199.emf"/><Relationship Id="rId11" Type="http://schemas.openxmlformats.org/officeDocument/2006/relationships/image" Target="../media/image204.emf"/><Relationship Id="rId5" Type="http://schemas.openxmlformats.org/officeDocument/2006/relationships/image" Target="../media/image198.emf"/><Relationship Id="rId10" Type="http://schemas.openxmlformats.org/officeDocument/2006/relationships/image" Target="../media/image203.emf"/><Relationship Id="rId4" Type="http://schemas.openxmlformats.org/officeDocument/2006/relationships/image" Target="../media/image197.emf"/><Relationship Id="rId9" Type="http://schemas.openxmlformats.org/officeDocument/2006/relationships/image" Target="../media/image202.emf"/></Relationships>
</file>

<file path=ppt/slides/_rels/slide235.xml.rels><?xml version="1.0" encoding="UTF-8" standalone="yes"?>
<Relationships xmlns="http://schemas.openxmlformats.org/package/2006/relationships"><Relationship Id="rId8" Type="http://schemas.openxmlformats.org/officeDocument/2006/relationships/image" Target="../media/image201.emf"/><Relationship Id="rId3" Type="http://schemas.openxmlformats.org/officeDocument/2006/relationships/image" Target="../media/image196.emf"/><Relationship Id="rId7" Type="http://schemas.openxmlformats.org/officeDocument/2006/relationships/image" Target="../media/image200.emf"/><Relationship Id="rId2" Type="http://schemas.openxmlformats.org/officeDocument/2006/relationships/notesSlide" Target="../notesSlides/notesSlide96.xml"/><Relationship Id="rId1" Type="http://schemas.openxmlformats.org/officeDocument/2006/relationships/slideLayout" Target="../slideLayouts/slideLayout575.xml"/><Relationship Id="rId6" Type="http://schemas.openxmlformats.org/officeDocument/2006/relationships/image" Target="../media/image199.emf"/><Relationship Id="rId11" Type="http://schemas.openxmlformats.org/officeDocument/2006/relationships/image" Target="../media/image204.emf"/><Relationship Id="rId5" Type="http://schemas.openxmlformats.org/officeDocument/2006/relationships/image" Target="../media/image198.emf"/><Relationship Id="rId10" Type="http://schemas.openxmlformats.org/officeDocument/2006/relationships/image" Target="../media/image203.emf"/><Relationship Id="rId4" Type="http://schemas.openxmlformats.org/officeDocument/2006/relationships/image" Target="../media/image197.emf"/><Relationship Id="rId9" Type="http://schemas.openxmlformats.org/officeDocument/2006/relationships/image" Target="../media/image202.emf"/></Relationships>
</file>

<file path=ppt/slides/_rels/slide236.xml.rels><?xml version="1.0" encoding="UTF-8" standalone="yes"?>
<Relationships xmlns="http://schemas.openxmlformats.org/package/2006/relationships"><Relationship Id="rId8" Type="http://schemas.openxmlformats.org/officeDocument/2006/relationships/image" Target="../media/image201.emf"/><Relationship Id="rId3" Type="http://schemas.openxmlformats.org/officeDocument/2006/relationships/image" Target="../media/image196.emf"/><Relationship Id="rId7" Type="http://schemas.openxmlformats.org/officeDocument/2006/relationships/image" Target="../media/image200.emf"/><Relationship Id="rId2" Type="http://schemas.openxmlformats.org/officeDocument/2006/relationships/notesSlide" Target="../notesSlides/notesSlide97.xml"/><Relationship Id="rId1" Type="http://schemas.openxmlformats.org/officeDocument/2006/relationships/slideLayout" Target="../slideLayouts/slideLayout575.xml"/><Relationship Id="rId6" Type="http://schemas.openxmlformats.org/officeDocument/2006/relationships/image" Target="../media/image199.emf"/><Relationship Id="rId11" Type="http://schemas.openxmlformats.org/officeDocument/2006/relationships/image" Target="../media/image204.emf"/><Relationship Id="rId5" Type="http://schemas.openxmlformats.org/officeDocument/2006/relationships/image" Target="../media/image198.emf"/><Relationship Id="rId10" Type="http://schemas.openxmlformats.org/officeDocument/2006/relationships/image" Target="../media/image203.emf"/><Relationship Id="rId4" Type="http://schemas.openxmlformats.org/officeDocument/2006/relationships/image" Target="../media/image197.emf"/><Relationship Id="rId9" Type="http://schemas.openxmlformats.org/officeDocument/2006/relationships/image" Target="../media/image202.emf"/></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575.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575.xml"/></Relationships>
</file>

<file path=ppt/slides/_rels/slide239.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notesSlide" Target="../notesSlides/notesSlide100.xml"/><Relationship Id="rId1" Type="http://schemas.openxmlformats.org/officeDocument/2006/relationships/slideLayout" Target="../slideLayouts/slideLayout574.xml"/><Relationship Id="rId6" Type="http://schemas.openxmlformats.org/officeDocument/2006/relationships/image" Target="../media/image194.jpeg"/><Relationship Id="rId5" Type="http://schemas.openxmlformats.org/officeDocument/2006/relationships/image" Target="../media/image8.svg"/><Relationship Id="rId4" Type="http://schemas.openxmlformats.org/officeDocument/2006/relationships/image" Target="../media/image7.png"/></Relationships>
</file>

<file path=ppt/slides/_rels/slide240.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241.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0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75.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75.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75.xml"/></Relationships>
</file>

<file path=ppt/slides/_rels/slide246.xml.rels><?xml version="1.0" encoding="UTF-8" standalone="yes"?>
<Relationships xmlns="http://schemas.openxmlformats.org/package/2006/relationships"><Relationship Id="rId3" Type="http://schemas.openxmlformats.org/officeDocument/2006/relationships/image" Target="../media/image205.emf"/><Relationship Id="rId2" Type="http://schemas.openxmlformats.org/officeDocument/2006/relationships/notesSlide" Target="../notesSlides/notesSlide105.xml"/><Relationship Id="rId1" Type="http://schemas.openxmlformats.org/officeDocument/2006/relationships/slideLayout" Target="../slideLayouts/slideLayout575.xml"/><Relationship Id="rId4" Type="http://schemas.openxmlformats.org/officeDocument/2006/relationships/image" Target="../media/image206.emf"/></Relationships>
</file>

<file path=ppt/slides/_rels/slide247.xml.rels><?xml version="1.0" encoding="UTF-8" standalone="yes"?>
<Relationships xmlns="http://schemas.openxmlformats.org/package/2006/relationships"><Relationship Id="rId3" Type="http://schemas.openxmlformats.org/officeDocument/2006/relationships/image" Target="../media/image205.emf"/><Relationship Id="rId2" Type="http://schemas.openxmlformats.org/officeDocument/2006/relationships/notesSlide" Target="../notesSlides/notesSlide106.xml"/><Relationship Id="rId1" Type="http://schemas.openxmlformats.org/officeDocument/2006/relationships/slideLayout" Target="../slideLayouts/slideLayout575.xml"/><Relationship Id="rId4" Type="http://schemas.openxmlformats.org/officeDocument/2006/relationships/image" Target="../media/image206.emf"/></Relationships>
</file>

<file path=ppt/slides/_rels/slide248.xml.rels><?xml version="1.0" encoding="UTF-8" standalone="yes"?>
<Relationships xmlns="http://schemas.openxmlformats.org/package/2006/relationships"><Relationship Id="rId3" Type="http://schemas.openxmlformats.org/officeDocument/2006/relationships/image" Target="../media/image207.emf"/><Relationship Id="rId2" Type="http://schemas.openxmlformats.org/officeDocument/2006/relationships/notesSlide" Target="../notesSlides/notesSlide107.xml"/><Relationship Id="rId1" Type="http://schemas.openxmlformats.org/officeDocument/2006/relationships/slideLayout" Target="../slideLayouts/slideLayout575.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75.xml"/></Relationships>
</file>

<file path=ppt/slides/_rels/slide250.xml.rels><?xml version="1.0" encoding="UTF-8" standalone="yes"?>
<Relationships xmlns="http://schemas.openxmlformats.org/package/2006/relationships"><Relationship Id="rId3" Type="http://schemas.openxmlformats.org/officeDocument/2006/relationships/image" Target="../media/image208.emf"/><Relationship Id="rId2" Type="http://schemas.openxmlformats.org/officeDocument/2006/relationships/notesSlide" Target="../notesSlides/notesSlide109.xml"/><Relationship Id="rId1" Type="http://schemas.openxmlformats.org/officeDocument/2006/relationships/slideLayout" Target="../slideLayouts/slideLayout575.xml"/></Relationships>
</file>

<file path=ppt/slides/_rels/slide251.xml.rels><?xml version="1.0" encoding="UTF-8" standalone="yes"?>
<Relationships xmlns="http://schemas.openxmlformats.org/package/2006/relationships"><Relationship Id="rId3" Type="http://schemas.openxmlformats.org/officeDocument/2006/relationships/image" Target="../media/image209.emf"/><Relationship Id="rId2" Type="http://schemas.openxmlformats.org/officeDocument/2006/relationships/notesSlide" Target="../notesSlides/notesSlide110.xml"/><Relationship Id="rId1" Type="http://schemas.openxmlformats.org/officeDocument/2006/relationships/slideLayout" Target="../slideLayouts/slideLayout575.xml"/></Relationships>
</file>

<file path=ppt/slides/_rels/slide252.xml.rels><?xml version="1.0" encoding="UTF-8" standalone="yes"?>
<Relationships xmlns="http://schemas.openxmlformats.org/package/2006/relationships"><Relationship Id="rId3" Type="http://schemas.openxmlformats.org/officeDocument/2006/relationships/image" Target="../media/image210.emf"/><Relationship Id="rId2" Type="http://schemas.openxmlformats.org/officeDocument/2006/relationships/notesSlide" Target="../notesSlides/notesSlide111.xml"/><Relationship Id="rId1" Type="http://schemas.openxmlformats.org/officeDocument/2006/relationships/slideLayout" Target="../slideLayouts/slideLayout575.xml"/></Relationships>
</file>

<file path=ppt/slides/_rels/slide253.xml.rels><?xml version="1.0" encoding="UTF-8" standalone="yes"?>
<Relationships xmlns="http://schemas.openxmlformats.org/package/2006/relationships"><Relationship Id="rId3" Type="http://schemas.openxmlformats.org/officeDocument/2006/relationships/image" Target="../media/image210.emf"/><Relationship Id="rId2" Type="http://schemas.openxmlformats.org/officeDocument/2006/relationships/notesSlide" Target="../notesSlides/notesSlide112.xml"/><Relationship Id="rId1" Type="http://schemas.openxmlformats.org/officeDocument/2006/relationships/slideLayout" Target="../slideLayouts/slideLayout575.xml"/></Relationships>
</file>

<file path=ppt/slides/_rels/slide254.xml.rels><?xml version="1.0" encoding="UTF-8" standalone="yes"?>
<Relationships xmlns="http://schemas.openxmlformats.org/package/2006/relationships"><Relationship Id="rId3" Type="http://schemas.openxmlformats.org/officeDocument/2006/relationships/image" Target="../media/image211.emf"/><Relationship Id="rId2" Type="http://schemas.openxmlformats.org/officeDocument/2006/relationships/notesSlide" Target="../notesSlides/notesSlide113.xml"/><Relationship Id="rId1" Type="http://schemas.openxmlformats.org/officeDocument/2006/relationships/slideLayout" Target="../slideLayouts/slideLayout575.xml"/><Relationship Id="rId4" Type="http://schemas.openxmlformats.org/officeDocument/2006/relationships/image" Target="../media/image212.emf"/></Relationships>
</file>

<file path=ppt/slides/_rels/slide255.xml.rels><?xml version="1.0" encoding="UTF-8" standalone="yes"?>
<Relationships xmlns="http://schemas.openxmlformats.org/package/2006/relationships"><Relationship Id="rId3" Type="http://schemas.openxmlformats.org/officeDocument/2006/relationships/image" Target="../media/image212.emf"/><Relationship Id="rId2" Type="http://schemas.openxmlformats.org/officeDocument/2006/relationships/notesSlide" Target="../notesSlides/notesSlide114.xml"/><Relationship Id="rId1" Type="http://schemas.openxmlformats.org/officeDocument/2006/relationships/slideLayout" Target="../slideLayouts/slideLayout575.xml"/></Relationships>
</file>

<file path=ppt/slides/_rels/slide256.xml.rels><?xml version="1.0" encoding="UTF-8" standalone="yes"?>
<Relationships xmlns="http://schemas.openxmlformats.org/package/2006/relationships"><Relationship Id="rId3" Type="http://schemas.openxmlformats.org/officeDocument/2006/relationships/image" Target="../media/image195.emf"/><Relationship Id="rId2" Type="http://schemas.openxmlformats.org/officeDocument/2006/relationships/notesSlide" Target="../notesSlides/notesSlide115.xml"/><Relationship Id="rId1" Type="http://schemas.openxmlformats.org/officeDocument/2006/relationships/slideLayout" Target="../slideLayouts/slideLayout575.xml"/></Relationships>
</file>

<file path=ppt/slides/_rels/slide257.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116.xml"/><Relationship Id="rId1" Type="http://schemas.openxmlformats.org/officeDocument/2006/relationships/slideLayout" Target="../slideLayouts/slideLayout575.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75.xml"/></Relationships>
</file>

<file path=ppt/slides/_rels/slide259.xml.rels><?xml version="1.0" encoding="UTF-8" standalone="yes"?>
<Relationships xmlns="http://schemas.openxmlformats.org/package/2006/relationships"><Relationship Id="rId3" Type="http://schemas.openxmlformats.org/officeDocument/2006/relationships/image" Target="../media/image196.emf"/><Relationship Id="rId2" Type="http://schemas.openxmlformats.org/officeDocument/2006/relationships/notesSlide" Target="../notesSlides/notesSlide118.xml"/><Relationship Id="rId1" Type="http://schemas.openxmlformats.org/officeDocument/2006/relationships/slideLayout" Target="../slideLayouts/slideLayout575.xml"/><Relationship Id="rId6" Type="http://schemas.openxmlformats.org/officeDocument/2006/relationships/image" Target="../media/image204.emf"/><Relationship Id="rId5" Type="http://schemas.openxmlformats.org/officeDocument/2006/relationships/image" Target="../media/image203.emf"/><Relationship Id="rId4" Type="http://schemas.openxmlformats.org/officeDocument/2006/relationships/image" Target="../media/image197.emf"/></Relationships>
</file>

<file path=ppt/slides/_rels/slide260.xml.rels><?xml version="1.0" encoding="UTF-8" standalone="yes"?>
<Relationships xmlns="http://schemas.openxmlformats.org/package/2006/relationships"><Relationship Id="rId3" Type="http://schemas.openxmlformats.org/officeDocument/2006/relationships/image" Target="../media/image196.emf"/><Relationship Id="rId7" Type="http://schemas.openxmlformats.org/officeDocument/2006/relationships/image" Target="../media/image203.emf"/><Relationship Id="rId2" Type="http://schemas.openxmlformats.org/officeDocument/2006/relationships/notesSlide" Target="../notesSlides/notesSlide119.xml"/><Relationship Id="rId1" Type="http://schemas.openxmlformats.org/officeDocument/2006/relationships/slideLayout" Target="../slideLayouts/slideLayout575.xml"/><Relationship Id="rId6" Type="http://schemas.openxmlformats.org/officeDocument/2006/relationships/image" Target="../media/image204.emf"/><Relationship Id="rId5" Type="http://schemas.openxmlformats.org/officeDocument/2006/relationships/image" Target="../media/image198.emf"/><Relationship Id="rId4" Type="http://schemas.openxmlformats.org/officeDocument/2006/relationships/image" Target="../media/image197.emf"/></Relationships>
</file>

<file path=ppt/slides/_rels/slide261.xml.rels><?xml version="1.0" encoding="UTF-8" standalone="yes"?>
<Relationships xmlns="http://schemas.openxmlformats.org/package/2006/relationships"><Relationship Id="rId8" Type="http://schemas.openxmlformats.org/officeDocument/2006/relationships/image" Target="../media/image204.emf"/><Relationship Id="rId3" Type="http://schemas.openxmlformats.org/officeDocument/2006/relationships/image" Target="../media/image196.emf"/><Relationship Id="rId7" Type="http://schemas.openxmlformats.org/officeDocument/2006/relationships/image" Target="../media/image203.emf"/><Relationship Id="rId2" Type="http://schemas.openxmlformats.org/officeDocument/2006/relationships/notesSlide" Target="../notesSlides/notesSlide120.xml"/><Relationship Id="rId1" Type="http://schemas.openxmlformats.org/officeDocument/2006/relationships/slideLayout" Target="../slideLayouts/slideLayout575.xml"/><Relationship Id="rId6" Type="http://schemas.openxmlformats.org/officeDocument/2006/relationships/image" Target="../media/image199.emf"/><Relationship Id="rId5" Type="http://schemas.openxmlformats.org/officeDocument/2006/relationships/image" Target="../media/image198.emf"/><Relationship Id="rId4" Type="http://schemas.openxmlformats.org/officeDocument/2006/relationships/image" Target="../media/image197.emf"/></Relationships>
</file>

<file path=ppt/slides/_rels/slide262.xml.rels><?xml version="1.0" encoding="UTF-8" standalone="yes"?>
<Relationships xmlns="http://schemas.openxmlformats.org/package/2006/relationships"><Relationship Id="rId8" Type="http://schemas.openxmlformats.org/officeDocument/2006/relationships/image" Target="../media/image203.emf"/><Relationship Id="rId3" Type="http://schemas.openxmlformats.org/officeDocument/2006/relationships/image" Target="../media/image196.emf"/><Relationship Id="rId7" Type="http://schemas.openxmlformats.org/officeDocument/2006/relationships/image" Target="../media/image200.emf"/><Relationship Id="rId2" Type="http://schemas.openxmlformats.org/officeDocument/2006/relationships/notesSlide" Target="../notesSlides/notesSlide121.xml"/><Relationship Id="rId1" Type="http://schemas.openxmlformats.org/officeDocument/2006/relationships/slideLayout" Target="../slideLayouts/slideLayout575.xml"/><Relationship Id="rId6" Type="http://schemas.openxmlformats.org/officeDocument/2006/relationships/image" Target="../media/image199.emf"/><Relationship Id="rId5" Type="http://schemas.openxmlformats.org/officeDocument/2006/relationships/image" Target="../media/image198.emf"/><Relationship Id="rId4" Type="http://schemas.openxmlformats.org/officeDocument/2006/relationships/image" Target="../media/image197.emf"/><Relationship Id="rId9" Type="http://schemas.openxmlformats.org/officeDocument/2006/relationships/image" Target="../media/image204.emf"/></Relationships>
</file>

<file path=ppt/slides/_rels/slide263.xml.rels><?xml version="1.0" encoding="UTF-8" standalone="yes"?>
<Relationships xmlns="http://schemas.openxmlformats.org/package/2006/relationships"><Relationship Id="rId8" Type="http://schemas.openxmlformats.org/officeDocument/2006/relationships/image" Target="../media/image201.emf"/><Relationship Id="rId3" Type="http://schemas.openxmlformats.org/officeDocument/2006/relationships/image" Target="../media/image196.emf"/><Relationship Id="rId7" Type="http://schemas.openxmlformats.org/officeDocument/2006/relationships/image" Target="../media/image200.emf"/><Relationship Id="rId2" Type="http://schemas.openxmlformats.org/officeDocument/2006/relationships/notesSlide" Target="../notesSlides/notesSlide122.xml"/><Relationship Id="rId1" Type="http://schemas.openxmlformats.org/officeDocument/2006/relationships/slideLayout" Target="../slideLayouts/slideLayout575.xml"/><Relationship Id="rId6" Type="http://schemas.openxmlformats.org/officeDocument/2006/relationships/image" Target="../media/image199.emf"/><Relationship Id="rId5" Type="http://schemas.openxmlformats.org/officeDocument/2006/relationships/image" Target="../media/image198.emf"/><Relationship Id="rId10" Type="http://schemas.openxmlformats.org/officeDocument/2006/relationships/image" Target="../media/image204.emf"/><Relationship Id="rId4" Type="http://schemas.openxmlformats.org/officeDocument/2006/relationships/image" Target="../media/image197.emf"/><Relationship Id="rId9" Type="http://schemas.openxmlformats.org/officeDocument/2006/relationships/image" Target="../media/image203.emf"/></Relationships>
</file>

<file path=ppt/slides/_rels/slide264.xml.rels><?xml version="1.0" encoding="UTF-8" standalone="yes"?>
<Relationships xmlns="http://schemas.openxmlformats.org/package/2006/relationships"><Relationship Id="rId8" Type="http://schemas.openxmlformats.org/officeDocument/2006/relationships/image" Target="../media/image201.emf"/><Relationship Id="rId3" Type="http://schemas.openxmlformats.org/officeDocument/2006/relationships/image" Target="../media/image196.emf"/><Relationship Id="rId7" Type="http://schemas.openxmlformats.org/officeDocument/2006/relationships/image" Target="../media/image200.emf"/><Relationship Id="rId2" Type="http://schemas.openxmlformats.org/officeDocument/2006/relationships/notesSlide" Target="../notesSlides/notesSlide123.xml"/><Relationship Id="rId1" Type="http://schemas.openxmlformats.org/officeDocument/2006/relationships/slideLayout" Target="../slideLayouts/slideLayout575.xml"/><Relationship Id="rId6" Type="http://schemas.openxmlformats.org/officeDocument/2006/relationships/image" Target="../media/image199.emf"/><Relationship Id="rId11" Type="http://schemas.openxmlformats.org/officeDocument/2006/relationships/image" Target="../media/image204.emf"/><Relationship Id="rId5" Type="http://schemas.openxmlformats.org/officeDocument/2006/relationships/image" Target="../media/image198.emf"/><Relationship Id="rId10" Type="http://schemas.openxmlformats.org/officeDocument/2006/relationships/image" Target="../media/image203.emf"/><Relationship Id="rId4" Type="http://schemas.openxmlformats.org/officeDocument/2006/relationships/image" Target="../media/image197.emf"/><Relationship Id="rId9" Type="http://schemas.openxmlformats.org/officeDocument/2006/relationships/image" Target="../media/image202.emf"/></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75.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39.xml"/></Relationships>
</file>

<file path=ppt/slides/_rels/slide267.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540.xml"/></Relationships>
</file>

<file path=ppt/slides/_rels/slide268.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540.xml"/><Relationship Id="rId4" Type="http://schemas.openxmlformats.org/officeDocument/2006/relationships/image" Target="../media/image217.png"/></Relationships>
</file>

<file path=ppt/slides/_rels/slide269.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540.xml"/></Relationships>
</file>

<file path=ppt/slides/_rels/slide270.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540.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588.xml"/></Relationships>
</file>

<file path=ppt/slides/_rels/slide273.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540.xml"/></Relationships>
</file>

<file path=ppt/slides/_rels/slide274.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540.xml"/></Relationships>
</file>

<file path=ppt/slides/_rels/slide275.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540.xml"/></Relationships>
</file>

<file path=ppt/slides/_rels/slide276.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540.xml"/></Relationships>
</file>

<file path=ppt/slides/_rels/slide277.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slideLayout" Target="../slideLayouts/slideLayout540.xml"/></Relationships>
</file>

<file path=ppt/slides/_rels/slide278.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540.xml"/></Relationships>
</file>

<file path=ppt/slides/_rels/slide279.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slideLayout" Target="../slideLayouts/slideLayout540.xml"/></Relationships>
</file>

<file path=ppt/slides/_rels/slide280.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540.xml"/><Relationship Id="rId4" Type="http://schemas.openxmlformats.org/officeDocument/2006/relationships/image" Target="../media/image235.png"/></Relationships>
</file>

<file path=ppt/slides/_rels/slide281.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540.xml"/></Relationships>
</file>

<file path=ppt/slides/_rels/slide282.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540.xml"/></Relationships>
</file>

<file path=ppt/slides/_rels/slide283.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540.xml"/></Relationships>
</file>

<file path=ppt/slides/_rels/slide284.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540.xml"/></Relationships>
</file>

<file path=ppt/slides/_rels/slide285.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1.png"/><Relationship Id="rId1" Type="http://schemas.openxmlformats.org/officeDocument/2006/relationships/slideLayout" Target="../slideLayouts/slideLayout540.xml"/><Relationship Id="rId4" Type="http://schemas.openxmlformats.org/officeDocument/2006/relationships/image" Target="../media/image243.png"/></Relationships>
</file>

<file path=ppt/slides/_rels/slide286.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png"/><Relationship Id="rId1" Type="http://schemas.openxmlformats.org/officeDocument/2006/relationships/slideLayout" Target="../slideLayouts/slideLayout540.xml"/></Relationships>
</file>

<file path=ppt/slides/_rels/slide287.xml.rels><?xml version="1.0" encoding="UTF-8" standalone="yes"?>
<Relationships xmlns="http://schemas.openxmlformats.org/package/2006/relationships"><Relationship Id="rId2" Type="http://schemas.openxmlformats.org/officeDocument/2006/relationships/image" Target="../media/image246.png"/><Relationship Id="rId1" Type="http://schemas.openxmlformats.org/officeDocument/2006/relationships/slideLayout" Target="../slideLayouts/slideLayout540.xml"/></Relationships>
</file>

<file path=ppt/slides/_rels/slide288.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image" Target="../media/image247.png"/><Relationship Id="rId1" Type="http://schemas.openxmlformats.org/officeDocument/2006/relationships/slideLayout" Target="../slideLayouts/slideLayout540.xml"/><Relationship Id="rId5" Type="http://schemas.openxmlformats.org/officeDocument/2006/relationships/image" Target="../media/image251.png"/><Relationship Id="rId4" Type="http://schemas.openxmlformats.org/officeDocument/2006/relationships/image" Target="../media/image249.png"/></Relationships>
</file>

<file path=ppt/slides/_rels/slide289.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540.xml"/></Relationships>
</file>

<file path=ppt/slides/_rels/slide290.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540.xml"/></Relationships>
</file>

<file path=ppt/slides/_rels/slide291.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540.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540.xml"/></Relationships>
</file>

<file path=ppt/slides/_rels/slide293.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94.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77.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95.xml.rels><?xml version="1.0" encoding="UTF-8" standalone="yes"?>
<Relationships xmlns="http://schemas.openxmlformats.org/package/2006/relationships"><Relationship Id="rId2" Type="http://schemas.openxmlformats.org/officeDocument/2006/relationships/image" Target="../media/image256.tiff"/><Relationship Id="rId1" Type="http://schemas.openxmlformats.org/officeDocument/2006/relationships/slideLayout" Target="../slideLayouts/slideLayout13.xml"/></Relationships>
</file>

<file path=ppt/slides/_rels/slide296.xml.rels><?xml version="1.0" encoding="UTF-8" standalone="yes"?>
<Relationships xmlns="http://schemas.openxmlformats.org/package/2006/relationships"><Relationship Id="rId2" Type="http://schemas.openxmlformats.org/officeDocument/2006/relationships/image" Target="../media/image257.JPG"/><Relationship Id="rId1" Type="http://schemas.openxmlformats.org/officeDocument/2006/relationships/slideLayout" Target="../slideLayouts/slideLayout588.xml"/></Relationships>
</file>

<file path=ppt/slides/_rels/slide297.xml.rels><?xml version="1.0" encoding="UTF-8" standalone="yes"?>
<Relationships xmlns="http://schemas.openxmlformats.org/package/2006/relationships"><Relationship Id="rId2" Type="http://schemas.openxmlformats.org/officeDocument/2006/relationships/image" Target="../media/image258.JPG"/><Relationship Id="rId1" Type="http://schemas.openxmlformats.org/officeDocument/2006/relationships/slideLayout" Target="../slideLayouts/slideLayout588.xml"/></Relationships>
</file>

<file path=ppt/slides/_rels/slide298.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588.xml"/></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539.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301.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60.png"/><Relationship Id="rId1" Type="http://schemas.openxmlformats.org/officeDocument/2006/relationships/slideLayout" Target="../slideLayouts/slideLayout528.xml"/></Relationships>
</file>

<file path=ppt/slides/_rels/slide302.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539.xml"/></Relationships>
</file>

<file path=ppt/slides/_rels/slide303.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304.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305.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306.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307.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308.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309.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310.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311.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312.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313.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263.png"/><Relationship Id="rId4" Type="http://schemas.openxmlformats.org/officeDocument/2006/relationships/image" Target="../media/image262.png"/></Relationships>
</file>

<file path=ppt/slides/_rels/slide314.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265.png"/></Relationships>
</file>

<file path=ppt/slides/_rels/slide315.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674.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4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29 August 2022</a:t>
            </a:r>
          </a:p>
          <a:p>
            <a:r>
              <a:rPr lang="en-US" sz="2200" dirty="0"/>
              <a:t>Google San Diego</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908720"/>
            <a:ext cx="8382000" cy="2520280"/>
          </a:xfrm>
        </p:spPr>
        <p:txBody>
          <a:bodyPr>
            <a:normAutofit/>
          </a:bodyPr>
          <a:lstStyle/>
          <a:p>
            <a:pPr algn="ctr"/>
            <a:br>
              <a:rPr lang="en-US" sz="5300" b="1" dirty="0">
                <a:solidFill>
                  <a:srgbClr val="1A5712"/>
                </a:solidFill>
              </a:rPr>
            </a:br>
            <a:r>
              <a:rPr lang="en-US" sz="5300" b="1" dirty="0">
                <a:solidFill>
                  <a:srgbClr val="1A5712"/>
                </a:solidFill>
              </a:rPr>
              <a:t>The Story of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2302374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rPr>
              <a:t>Liu+, “</a:t>
            </a:r>
            <a:r>
              <a:rPr kumimoji="0" lang="en-US" sz="1500" b="0" i="0" u="none" strike="noStrike" kern="1200" cap="none" spc="0" normalizeH="0" baseline="0" noProof="0" dirty="0">
                <a:ln>
                  <a:noFill/>
                </a:ln>
                <a:solidFill>
                  <a:srgbClr val="0000FF"/>
                </a:solidFill>
                <a:effectLst/>
                <a:uLnTx/>
                <a:uFillTx/>
                <a:latin typeface="Tahoma"/>
                <a:ea typeface="+mn-ea"/>
                <a:cs typeface="+mn-cs"/>
              </a:rPr>
              <a:t>RAIDR: Retention-Aware Intelligent DRAM Refresh</a:t>
            </a:r>
            <a:r>
              <a:rPr kumimoji="0" lang="en-US" sz="1500" b="0" i="0" u="none" strike="noStrike" kern="1200" cap="none" spc="0" normalizeH="0" baseline="0" noProof="0" dirty="0">
                <a:ln>
                  <a:noFill/>
                </a:ln>
                <a:solidFill>
                  <a:srgbClr val="000000"/>
                </a:solidFill>
                <a:effectLst/>
                <a:uLnTx/>
                <a:uFillTx/>
                <a:latin typeface="Tahoma"/>
                <a:ea typeface="+mn-ea"/>
                <a:cs typeface="+mn-cs"/>
              </a:rPr>
              <a:t>,” ISCA 2012.</a:t>
            </a:r>
          </a:p>
        </p:txBody>
      </p:sp>
    </p:spTree>
    <p:extLst>
      <p:ext uri="{BB962C8B-B14F-4D97-AF65-F5344CB8AC3E}">
        <p14:creationId xmlns:p14="http://schemas.microsoft.com/office/powerpoint/2010/main" val="242444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000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4065122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solidFill>
                  <a:srgbClr val="0000FF"/>
                </a:solidFill>
              </a:rPr>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79436883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000FF"/>
                </a:solidFill>
              </a:rPr>
              <a:t> </a:t>
            </a:r>
            <a:br>
              <a:rPr lang="en-US" sz="1800" dirty="0">
                <a:solidFill>
                  <a:srgbClr val="0000FF"/>
                </a:solidFill>
              </a:rPr>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330158547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"AVATAR: A Variable-Retention-Time (VRT) Aware Refresh for DRAM Systems"</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36064218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000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53464342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6510631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000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solidFill>
                  <a:srgbClr val="0000FF"/>
                </a:solidFill>
              </a:rPr>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31165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r>
              <a:rPr lang="en-US" sz="2000" dirty="0">
                <a:solidFill>
                  <a:srgbClr val="0000FF"/>
                </a:solidFill>
              </a:rPr>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714907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000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11476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solidFill>
                  <a:srgbClr val="006633"/>
                </a:solidFill>
              </a:rPr>
              <a:t>Mitigation of Retention Issues </a:t>
            </a:r>
            <a:r>
              <a:rPr lang="en-US" sz="2600" b="1" dirty="0"/>
              <a:t>[MICRO’21]</a:t>
            </a:r>
            <a:endParaRPr lang="en-US" dirty="0"/>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228307543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dirty="0"/>
              <a:t>More on DRAM Refresh &amp; Data Retention</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4971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https://www.youtube.com/watch?v=v702wUnaWGE&amp;list=PL5Q2soXY2Zi9xidyIgBxUz7xRPS-wisBN&amp;index=3</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CA3D28A0-D937-E846-92EA-319F170744A4}"/>
              </a:ext>
            </a:extLst>
          </p:cNvPr>
          <p:cNvPicPr>
            <a:picLocks noChangeAspect="1"/>
          </p:cNvPicPr>
          <p:nvPr/>
        </p:nvPicPr>
        <p:blipFill>
          <a:blip r:embed="rId3"/>
          <a:stretch>
            <a:fillRect/>
          </a:stretch>
        </p:blipFill>
        <p:spPr>
          <a:xfrm>
            <a:off x="572331" y="953151"/>
            <a:ext cx="7888101" cy="5500185"/>
          </a:xfrm>
          <a:prstGeom prst="rect">
            <a:avLst/>
          </a:prstGeom>
        </p:spPr>
      </p:pic>
    </p:spTree>
    <p:extLst>
      <p:ext uri="{BB962C8B-B14F-4D97-AF65-F5344CB8AC3E}">
        <p14:creationId xmlns:p14="http://schemas.microsoft.com/office/powerpoint/2010/main" val="120118092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Enabling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983936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4000" b="0" i="0" u="none" strike="noStrike" kern="1200" cap="none" spc="0" normalizeH="0" baseline="0" noProof="0" dirty="0" err="1">
                <a:ln>
                  <a:noFill/>
                </a:ln>
                <a:solidFill>
                  <a:prstClr val="black"/>
                </a:solidFill>
                <a:effectLst/>
                <a:uLnTx/>
                <a:uFillTx/>
                <a:latin typeface="Calibri Light"/>
                <a:ea typeface="ＭＳ Ｐゴシック" charset="0"/>
                <a:cs typeface="ＭＳ Ｐゴシック" charset="0"/>
              </a:rPr>
              <a:t>Wordline</a:t>
            </a:r>
            <a:endPar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062947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854252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582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9159552" cy="761999"/>
          </a:xfrm>
        </p:spPr>
        <p:txBody>
          <a:bodyPr/>
          <a:lstStyle/>
          <a:p>
            <a:r>
              <a:rPr lang="en-US" dirty="0"/>
              <a:t>6. Other Key Observations </a:t>
            </a:r>
            <a:r>
              <a:rPr lang="en-US" sz="3200" dirty="0"/>
              <a:t>[ISCA’14]</a:t>
            </a:r>
          </a:p>
        </p:txBody>
      </p:sp>
      <p:sp>
        <p:nvSpPr>
          <p:cNvPr id="3" name="Content Placeholder 2"/>
          <p:cNvSpPr>
            <a:spLocks noGrp="1"/>
          </p:cNvSpPr>
          <p:nvPr>
            <p:ph idx="1"/>
          </p:nvPr>
        </p:nvSpPr>
        <p:spPr/>
        <p:txBody>
          <a:bodyPr/>
          <a:lstStyle/>
          <a:p>
            <a:r>
              <a:rPr lang="en-US" sz="3200" i="1" dirty="0">
                <a:solidFill>
                  <a:srgbClr val="FF0000"/>
                </a:solidFill>
              </a:rPr>
              <a:t>Victim Cells </a:t>
            </a:r>
            <a:r>
              <a:rPr lang="en-US" sz="3200" i="1" dirty="0">
                <a:solidFill>
                  <a:srgbClr val="FF0000"/>
                </a:solidFill>
                <a:latin typeface="Cambria Math" panose="02040503050406030204" pitchFamily="18" charset="0"/>
                <a:ea typeface="Cambria Math" panose="02040503050406030204" pitchFamily="18" charset="0"/>
              </a:rPr>
              <a:t>≠</a:t>
            </a:r>
            <a:r>
              <a:rPr lang="en-US" sz="3200" i="1" dirty="0">
                <a:solidFill>
                  <a:srgbClr val="FF0000"/>
                </a:solidFill>
                <a:ea typeface="Cambria Math" panose="02040503050406030204" pitchFamily="18" charset="0"/>
              </a:rPr>
              <a:t>  Retention-Weak Cells</a:t>
            </a:r>
          </a:p>
          <a:p>
            <a:pPr lvl="1"/>
            <a:r>
              <a:rPr lang="en-US" sz="2800" dirty="0">
                <a:ea typeface="Cambria Math" panose="02040503050406030204" pitchFamily="18" charset="0"/>
              </a:rPr>
              <a:t>Almost no overlap between them</a:t>
            </a:r>
          </a:p>
          <a:p>
            <a:pPr lvl="1"/>
            <a:endParaRPr lang="en-US" sz="1800" dirty="0"/>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sz="1800" dirty="0"/>
          </a:p>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sz="1800" dirty="0"/>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Double sided hammering </a:t>
            </a:r>
            <a:endParaRPr lang="en-US" dirty="0"/>
          </a:p>
          <a:p>
            <a:pPr lvl="1"/>
            <a:endParaRPr lang="en-US" sz="2800" dirty="0"/>
          </a:p>
        </p:txBody>
      </p:sp>
    </p:spTree>
    <p:extLst>
      <p:ext uri="{BB962C8B-B14F-4D97-AF65-F5344CB8AC3E}">
        <p14:creationId xmlns:p14="http://schemas.microsoft.com/office/powerpoint/2010/main" val="38526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554190191"/>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New RowHammer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69</a:t>
            </a:fld>
            <a:endParaRPr lang="en-US" altLang="en-US"/>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21323086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72</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Security Patch for RowHammer</a:t>
            </a:r>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p>
          <a:p>
            <a:pPr lvl="1"/>
            <a:r>
              <a:rPr lang="en-US" sz="2800" dirty="0"/>
              <a:t>Need coordination between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376990746"/>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1580 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inLibertineTI"/>
                <a:ea typeface="+mn-ea"/>
                <a:cs typeface="+mn-cs"/>
              </a:rPr>
              <a:t>Newer chips from each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LinLibertineTI"/>
              </a:rPr>
              <a:t>a</a:t>
            </a:r>
            <a:r>
              <a:rPr kumimoji="0" lang="en-US" sz="2400" b="1" i="0" u="none" strike="noStrike" kern="1200" cap="none" spc="0" normalizeH="0" baseline="0" noProof="0" dirty="0">
                <a:ln>
                  <a:noFill/>
                </a:ln>
                <a:solidFill>
                  <a:srgbClr val="C00000"/>
                </a:solidFill>
                <a:effectLst/>
                <a:uLnTx/>
                <a:uFillTx/>
                <a:latin typeface="LinLibertineTI"/>
                <a:ea typeface="+mn-ea"/>
                <a:cs typeface="+mn-cs"/>
              </a:rPr>
              <a:t>re more vulnerable to RowHammer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4247654"/>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862575939"/>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17389511"/>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2329877732"/>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1188112705"/>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170737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824702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70873377"/>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203900429"/>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How to Guarantee That a Chip is RowHammer-Free?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41185481"/>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U-TRR Summary &amp; Key Results</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that leverages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data</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retention failures</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to </a:t>
            </a:r>
            <a:b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b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mbria" panose="02040503050406030204"/>
                <a:ea typeface="+mn-ea"/>
                <a:cs typeface="+mn-cs"/>
              </a:rPr>
              <a:t>New RowHammer access patterns</a:t>
            </a:r>
            <a:endParaRPr kumimoji="0" lang="en-CH" sz="15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All 45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modules we test are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99.9% of rows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 DRAM bank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experience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Up to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7</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RowHammer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bit flips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an 8-byte </a:t>
            </a:r>
            <a:r>
              <a:rPr kumimoji="0" lang="en-US" sz="1400" b="0" i="0" u="none" strike="noStrike" kern="1200" cap="none" spc="0" normalizeH="0" baseline="0" noProof="0" dirty="0" err="1">
                <a:ln>
                  <a:noFill/>
                </a:ln>
                <a:solidFill>
                  <a:srgbClr val="C00000"/>
                </a:solidFill>
                <a:effectLst/>
                <a:uLnTx/>
                <a:uFillTx/>
                <a:latin typeface="Cambria" panose="02040503050406030204"/>
                <a:ea typeface="+mn-ea"/>
                <a:cs typeface="+mn-cs"/>
              </a:rPr>
              <a:t>dataword</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TRR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provide security </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RowHammer</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We </a:t>
            </a:r>
            <a:r>
              <a:rPr kumimoji="0" lang="en-US" sz="24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cannot</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easily study the </a:t>
            </a:r>
            <a:r>
              <a:rPr kumimoji="0" lang="en-US" sz="24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security properties</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of TRR</a:t>
            </a:r>
            <a:endParaRPr kumimoji="0" lang="en-US" sz="24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U-TRR</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can </a:t>
            </a:r>
            <a:r>
              <a:rPr kumimoji="0" lang="en-US" sz="18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facilitate</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the development of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new RowHammer attacks </a:t>
            </a:r>
            <a:b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and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more secure RowHammer protection</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mechanisms</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10"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8"/>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41"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Tree>
    <p:custDataLst>
      <p:tags r:id="rId1"/>
    </p:custDataLst>
    <p:extLst>
      <p:ext uri="{BB962C8B-B14F-4D97-AF65-F5344CB8AC3E}">
        <p14:creationId xmlns:p14="http://schemas.microsoft.com/office/powerpoint/2010/main" val="2012817048"/>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fontScale="90000"/>
          </a:bodyPr>
          <a:lstStyle/>
          <a:p>
            <a:r>
              <a:rPr lang="en-US" dirty="0"/>
              <a:t>Analyzing TRR-Protected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E5C6-EF71-49F7-8384-80B53B810DF4}"/>
              </a:ext>
            </a:extLst>
          </p:cNvPr>
          <p:cNvSpPr>
            <a:spLocks noGrp="1"/>
          </p:cNvSpPr>
          <p:nvPr>
            <p:ph type="title"/>
          </p:nvPr>
        </p:nvSpPr>
        <p:spPr/>
        <p:txBody>
          <a:bodyPr/>
          <a:lstStyle/>
          <a:p>
            <a:r>
              <a:rPr lang="en-US" dirty="0"/>
              <a:t>U-TRR Analysis Summary</a:t>
            </a:r>
            <a:endParaRPr lang="en-CH" dirty="0"/>
          </a:p>
        </p:txBody>
      </p:sp>
      <p:sp>
        <p:nvSpPr>
          <p:cNvPr id="4" name="TextBox 3">
            <a:extLst>
              <a:ext uri="{FF2B5EF4-FFF2-40B4-BE49-F238E27FC236}">
                <a16:creationId xmlns:a16="http://schemas.microsoft.com/office/drawing/2014/main" id="{EB2F947F-C08C-4422-A5E0-A713B749D331}"/>
              </a:ext>
            </a:extLst>
          </p:cNvPr>
          <p:cNvSpPr txBox="1"/>
          <p:nvPr/>
        </p:nvSpPr>
        <p:spPr>
          <a:xfrm>
            <a:off x="733573" y="1298293"/>
            <a:ext cx="2608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5" name="Graphic 4" descr="Research with solid fill">
            <a:extLst>
              <a:ext uri="{FF2B5EF4-FFF2-40B4-BE49-F238E27FC236}">
                <a16:creationId xmlns:a16="http://schemas.microsoft.com/office/drawing/2014/main" id="{B0FDEEB9-8215-4470-AE14-A8E4729EE6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1297" y="1453663"/>
            <a:ext cx="1486012" cy="1486012"/>
          </a:xfrm>
          <a:prstGeom prst="rect">
            <a:avLst/>
          </a:prstGeom>
        </p:spPr>
      </p:pic>
      <p:sp>
        <p:nvSpPr>
          <p:cNvPr id="6" name="Rectangle 5">
            <a:extLst>
              <a:ext uri="{FF2B5EF4-FFF2-40B4-BE49-F238E27FC236}">
                <a16:creationId xmlns:a16="http://schemas.microsoft.com/office/drawing/2014/main" id="{B6E20500-B767-4F56-9839-942BF29AEB92}"/>
              </a:ext>
            </a:extLst>
          </p:cNvPr>
          <p:cNvSpPr/>
          <p:nvPr/>
        </p:nvSpPr>
        <p:spPr>
          <a:xfrm>
            <a:off x="5511196" y="3117363"/>
            <a:ext cx="1727804"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40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7" name="Graphic 6" descr="Hammer1 with solid fill">
            <a:extLst>
              <a:ext uri="{FF2B5EF4-FFF2-40B4-BE49-F238E27FC236}">
                <a16:creationId xmlns:a16="http://schemas.microsoft.com/office/drawing/2014/main" id="{16B7649C-EDDC-435E-9FDD-6C638114AA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4316" y="5181600"/>
            <a:ext cx="1169368" cy="1169368"/>
          </a:xfrm>
          <a:prstGeom prst="rect">
            <a:avLst/>
          </a:prstGeom>
        </p:spPr>
      </p:pic>
      <p:sp>
        <p:nvSpPr>
          <p:cNvPr id="9" name="TextBox 8">
            <a:extLst>
              <a:ext uri="{FF2B5EF4-FFF2-40B4-BE49-F238E27FC236}">
                <a16:creationId xmlns:a16="http://schemas.microsoft.com/office/drawing/2014/main" id="{42A4192B-9055-430F-8C96-4FDDFEDA93E6}"/>
              </a:ext>
            </a:extLst>
          </p:cNvPr>
          <p:cNvSpPr txBox="1"/>
          <p:nvPr/>
        </p:nvSpPr>
        <p:spPr>
          <a:xfrm>
            <a:off x="1048613" y="5309084"/>
            <a:ext cx="594390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9900"/>
                </a:solidFill>
                <a:effectLst/>
                <a:uLnTx/>
                <a:uFillTx/>
                <a:latin typeface="Cambria" panose="02040503050406030204"/>
                <a:ea typeface="+mn-ea"/>
                <a:cs typeface="+mn-cs"/>
              </a:rPr>
              <a:t>new</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RowHammer access patterns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that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circumvent</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TRR</a:t>
            </a:r>
            <a:endParaRPr kumimoji="0" lang="en-CH" sz="28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10" name="Graphic 9" descr="Processor with solid fill">
            <a:extLst>
              <a:ext uri="{FF2B5EF4-FFF2-40B4-BE49-F238E27FC236}">
                <a16:creationId xmlns:a16="http://schemas.microsoft.com/office/drawing/2014/main" id="{B9811BA9-E723-43A2-8267-264627D47F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9481" y="1219200"/>
            <a:ext cx="823745" cy="823745"/>
          </a:xfrm>
          <a:prstGeom prst="rect">
            <a:avLst/>
          </a:prstGeom>
        </p:spPr>
      </p:pic>
      <p:pic>
        <p:nvPicPr>
          <p:cNvPr id="11" name="Graphic 10" descr="Processor with solid fill">
            <a:extLst>
              <a:ext uri="{FF2B5EF4-FFF2-40B4-BE49-F238E27FC236}">
                <a16:creationId xmlns:a16="http://schemas.microsoft.com/office/drawing/2014/main" id="{F4ABC3DC-6622-404A-B1F3-2AD813BD92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58666" y="2080204"/>
            <a:ext cx="775478" cy="775478"/>
          </a:xfrm>
          <a:prstGeom prst="rect">
            <a:avLst/>
          </a:prstGeom>
        </p:spPr>
      </p:pic>
      <p:pic>
        <p:nvPicPr>
          <p:cNvPr id="12" name="Graphic 11" descr="Processor with solid fill">
            <a:extLst>
              <a:ext uri="{FF2B5EF4-FFF2-40B4-BE49-F238E27FC236}">
                <a16:creationId xmlns:a16="http://schemas.microsoft.com/office/drawing/2014/main" id="{F84D53A6-A82A-4166-B853-5A39401E493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39481" y="2948078"/>
            <a:ext cx="781084" cy="781084"/>
          </a:xfrm>
          <a:prstGeom prst="rect">
            <a:avLst/>
          </a:prstGeom>
        </p:spPr>
      </p:pic>
      <p:sp>
        <p:nvSpPr>
          <p:cNvPr id="13" name="TextBox 12">
            <a:extLst>
              <a:ext uri="{FF2B5EF4-FFF2-40B4-BE49-F238E27FC236}">
                <a16:creationId xmlns:a16="http://schemas.microsoft.com/office/drawing/2014/main" id="{3EF6D485-6CBE-41B4-80D2-C7695CD4839F}"/>
              </a:ext>
            </a:extLst>
          </p:cNvPr>
          <p:cNvSpPr txBox="1"/>
          <p:nvPr/>
        </p:nvSpPr>
        <p:spPr>
          <a:xfrm>
            <a:off x="609601" y="2130023"/>
            <a:ext cx="278434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14" name="TextBox 13">
            <a:extLst>
              <a:ext uri="{FF2B5EF4-FFF2-40B4-BE49-F238E27FC236}">
                <a16:creationId xmlns:a16="http://schemas.microsoft.com/office/drawing/2014/main" id="{CD0AD392-EDFA-4D52-91DE-6493DF997B29}"/>
              </a:ext>
            </a:extLst>
          </p:cNvPr>
          <p:cNvSpPr txBox="1"/>
          <p:nvPr/>
        </p:nvSpPr>
        <p:spPr>
          <a:xfrm>
            <a:off x="733574" y="3036019"/>
            <a:ext cx="250590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15" name="Straight Arrow Connector 14">
            <a:extLst>
              <a:ext uri="{FF2B5EF4-FFF2-40B4-BE49-F238E27FC236}">
                <a16:creationId xmlns:a16="http://schemas.microsoft.com/office/drawing/2014/main" id="{3E370E96-26AD-468B-8A46-70BC747971FD}"/>
              </a:ext>
            </a:extLst>
          </p:cNvPr>
          <p:cNvCxnSpPr>
            <a:cxnSpLocks/>
            <a:stCxn id="10" idx="3"/>
          </p:cNvCxnSpPr>
          <p:nvPr/>
        </p:nvCxnSpPr>
        <p:spPr>
          <a:xfrm>
            <a:off x="4063226" y="1631073"/>
            <a:ext cx="1368071" cy="37798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431AB1-66F2-4826-A844-7CF9A8A520B3}"/>
              </a:ext>
            </a:extLst>
          </p:cNvPr>
          <p:cNvCxnSpPr>
            <a:cxnSpLocks/>
            <a:stCxn id="11" idx="3"/>
            <a:endCxn id="5" idx="1"/>
          </p:cNvCxnSpPr>
          <p:nvPr/>
        </p:nvCxnSpPr>
        <p:spPr>
          <a:xfrm flipV="1">
            <a:off x="4034144" y="2196669"/>
            <a:ext cx="1397153" cy="27127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09A828-FA86-4521-BD20-909FABEE7644}"/>
              </a:ext>
            </a:extLst>
          </p:cNvPr>
          <p:cNvCxnSpPr>
            <a:cxnSpLocks/>
            <a:stCxn id="12" idx="3"/>
          </p:cNvCxnSpPr>
          <p:nvPr/>
        </p:nvCxnSpPr>
        <p:spPr>
          <a:xfrm flipV="1">
            <a:off x="4020565" y="2467943"/>
            <a:ext cx="1490631" cy="8706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Arrow: Down 47">
            <a:extLst>
              <a:ext uri="{FF2B5EF4-FFF2-40B4-BE49-F238E27FC236}">
                <a16:creationId xmlns:a16="http://schemas.microsoft.com/office/drawing/2014/main" id="{4B30A9C0-2A75-4AE1-9D05-900E3D3BB85F}"/>
              </a:ext>
            </a:extLst>
          </p:cNvPr>
          <p:cNvSpPr/>
          <p:nvPr/>
        </p:nvSpPr>
        <p:spPr>
          <a:xfrm>
            <a:off x="4020564" y="3979516"/>
            <a:ext cx="1102873" cy="1059191"/>
          </a:xfrm>
          <a:prstGeom prst="downArrow">
            <a:avLst>
              <a:gd name="adj1" fmla="val 39636"/>
              <a:gd name="adj2" fmla="val 3652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096679482"/>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lvl="0" algn="ctr" defTabSz="457200"/>
            <a:r>
              <a:rPr lang="en-US" sz="2400" b="1" dirty="0">
                <a:solidFill>
                  <a:srgbClr val="0000FF"/>
                </a:solidFill>
              </a:rPr>
              <a:t>ECC is ineffective: </a:t>
            </a:r>
            <a:r>
              <a:rPr lang="en-US" sz="2400" dirty="0">
                <a:solidFill>
                  <a:prstClr val="black"/>
                </a:solidFill>
                <a:latin typeface="Cambria" panose="02040503050406030204"/>
              </a:rPr>
              <a:t>u</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Our RowHammer access patterns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cause bit flips in more </a:t>
            </a: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All 45 modules </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we tested are </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to our new RowHammer access patterns</a:t>
            </a:r>
            <a:endPar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21914137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Tree>
    <p:custDataLst>
      <p:tags r:id="rId1"/>
    </p:custDataLst>
    <p:extLst>
      <p:ext uri="{BB962C8B-B14F-4D97-AF65-F5344CB8AC3E}">
        <p14:creationId xmlns:p14="http://schemas.microsoft.com/office/powerpoint/2010/main" val="119887693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Many Observations &amp;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107504" y="152400"/>
            <a:ext cx="9023920" cy="1066800"/>
          </a:xfrm>
        </p:spPr>
        <p:txBody>
          <a:bodyPr/>
          <a:lstStyle/>
          <a:p>
            <a:r>
              <a:rPr lang="en-US" altLang="en-US" dirty="0">
                <a:ea typeface="ＭＳ Ｐゴシック" panose="020B0600070205080204" pitchFamily="34" charset="-128"/>
              </a:rPr>
              <a:t>Uncovering TRR Can Help Future Solutions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1404379895"/>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14250017"/>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17583652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Two separate testing infrastructures</a:t>
            </a:r>
          </a:p>
          <a:p>
            <a:pPr marL="319088" marR="0" lvl="1" indent="-307975"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(Xilinx ML605) </a:t>
            </a:r>
          </a:p>
          <a:p>
            <a:pPr marL="319088" marR="0" lvl="1" indent="-307975" algn="l" defTabSz="914400" rtl="0" eaLnBrk="1" fontAlgn="auto" latinLnBrk="0" hangingPunct="1">
              <a:lnSpc>
                <a:spcPct val="90000"/>
              </a:lnSpc>
              <a:spcBef>
                <a:spcPts val="400"/>
              </a:spcBef>
              <a:spcAft>
                <a:spcPts val="1200"/>
              </a:spcAft>
              <a:buClrTx/>
              <a:buSzTx/>
              <a:buFont typeface="+mj-lt"/>
              <a:buAutoNum type="arabicPeriod"/>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FPGA (w/</a:t>
              </a:r>
              <a:r>
                <a:rPr kumimoji="0" lang="en-US" sz="2400" b="0" i="0" u="none" strike="noStrike" kern="1200" cap="none" spc="0" normalizeH="0" baseline="0" noProof="0" err="1">
                  <a:ln>
                    <a:noFill/>
                  </a:ln>
                  <a:solidFill>
                    <a:prstClr val="white"/>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DRAM Module </a:t>
              </a:r>
              <a:b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b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Temperature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a:ln>
                  <a:noFill/>
                </a:ln>
                <a:solidFill>
                  <a:srgbClr val="C55911"/>
                </a:solidFill>
                <a:effectLst/>
                <a:uLnTx/>
                <a:uFillTx/>
                <a:latin typeface="Cambria" panose="02040503050406030204" pitchFamily="18" charset="0"/>
                <a:ea typeface="+mn-ea"/>
                <a:cs typeface="+mn-cs"/>
              </a:rPr>
              <a:t>timing parameters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a:ln>
                  <a:noFill/>
                </a:ln>
                <a:solidFill>
                  <a:srgbClr val="C00000"/>
                </a:solidFill>
                <a:effectLst/>
                <a:uLnTx/>
                <a:uFillTx/>
                <a:latin typeface="Cambria"/>
                <a:ea typeface="Cambria"/>
                <a:cs typeface="+mn-cs"/>
              </a:rPr>
              <a:t>±0.1°C )</a:t>
            </a:r>
            <a:endPar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Host Machine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CA848"/>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mbria"/>
                <a:ea typeface="Cambria"/>
                <a:cs typeface="+mn-cs"/>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72C4"/>
                </a:solidFill>
                <a:effectLst/>
                <a:uLnTx/>
                <a:uFillTx/>
                <a:latin typeface="Cambria"/>
                <a:ea typeface="Cambria"/>
                <a:cs typeface="+mn-cs"/>
              </a:rPr>
              <a:t>Two DRAM standards</a:t>
            </a:r>
            <a:endParaRPr kumimoji="0" lang="en-US" sz="1800" b="1" i="0" u="none" strike="noStrike" kern="1200" cap="none" spc="0" normalizeH="0" baseline="0" noProof="0">
              <a:ln>
                <a:noFill/>
              </a:ln>
              <a:solidFill>
                <a:srgbClr val="4472C4"/>
              </a:solidFill>
              <a:effectLst/>
              <a:uLnTx/>
              <a:uFillTx/>
              <a:latin typeface="Calibri" panose="020F0502020204030204"/>
              <a:ea typeface="+mn-ea"/>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38135"/>
                </a:solidFill>
                <a:effectLst/>
                <a:uLnTx/>
                <a:uFillTx/>
                <a:latin typeface="Cambria"/>
                <a:ea typeface="Cambria"/>
                <a:cs typeface="+mn-cs"/>
              </a:rPr>
              <a:t>4 Major Manufacturers</a:t>
            </a:r>
            <a:endParaRPr kumimoji="0" lang="en-US" sz="1800" b="0" i="0" u="none" strike="noStrike" kern="1200" cap="none" spc="0" normalizeH="0" baseline="0" noProof="0">
              <a:ln>
                <a:noFill/>
              </a:ln>
              <a:solidFill>
                <a:srgbClr val="538135"/>
              </a:solidFill>
              <a:effectLst/>
              <a:uLnTx/>
              <a:uFillTx/>
              <a:latin typeface="Calibri" panose="020F0502020204030204"/>
              <a:ea typeface="+mn-ea"/>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31525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RowHammer vulnerability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significantly varies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 and columns due to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design-induced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manufacturing-process-induced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distribution of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minimum activation count to observe bit flips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r>
                <a:rPr kumimoji="0" lang="en-US" sz="2400" b="1"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400" b="1"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exhibits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a diverse set of values in a subarray</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but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similar values across subarrays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a:ea typeface="Cambria"/>
                <a:cs typeface="+mn-cs"/>
              </a:rPr>
              <a:t>The </a:t>
            </a:r>
            <a:r>
              <a:rPr kumimoji="0" lang="en-US" sz="2400" b="1" i="0" u="none" strike="noStrike" kern="1200" cap="none" spc="0" normalizeH="0" baseline="0" noProof="0">
                <a:ln>
                  <a:noFill/>
                </a:ln>
                <a:solidFill>
                  <a:prstClr val="black"/>
                </a:solidFill>
                <a:effectLst/>
                <a:uLnTx/>
                <a:uFillTx/>
                <a:latin typeface="Cambria"/>
                <a:ea typeface="Cambria"/>
                <a:cs typeface="+mn-cs"/>
              </a:rPr>
              <a:t>minimum activation count</a:t>
            </a:r>
            <a:r>
              <a:rPr kumimoji="0" lang="en-US" sz="2400" b="0" i="0" u="none" strike="noStrike" kern="1200" cap="none" spc="0" normalizeH="0" baseline="0" noProof="0">
                <a:ln>
                  <a:noFill/>
                </a:ln>
                <a:solidFill>
                  <a:prstClr val="black"/>
                </a:solidFill>
                <a:effectLst/>
                <a:uLnTx/>
                <a:uFillTx/>
                <a:latin typeface="Cambria"/>
                <a:ea typeface="Cambria"/>
                <a:cs typeface="+mn-cs"/>
              </a:rPr>
              <a:t> to observe bit flips </a:t>
            </a:r>
            <a:r>
              <a:rPr kumimoji="0" lang="en-US" sz="2400" b="1" i="0" u="none" strike="noStrike" kern="1200" cap="none" spc="0" normalizeH="0" baseline="0" noProof="0">
                <a:ln>
                  <a:noFill/>
                </a:ln>
                <a:solidFill>
                  <a:prstClr val="black"/>
                </a:solidFill>
                <a:effectLst/>
                <a:uLnTx/>
                <a:uFillTx/>
                <a:latin typeface="Cambria"/>
                <a:ea typeface="Cambria"/>
                <a:cs typeface="+mn-cs"/>
              </a:rPr>
              <a:t>(</a:t>
            </a:r>
            <a:r>
              <a:rPr kumimoji="0" lang="en-US" sz="2400" b="1" i="1" u="none" strike="noStrike" kern="1200" cap="none" spc="0" normalizeH="0" baseline="0" noProof="0" err="1">
                <a:ln>
                  <a:noFill/>
                </a:ln>
                <a:solidFill>
                  <a:prstClr val="black"/>
                </a:solidFill>
                <a:effectLst/>
                <a:uLnTx/>
                <a:uFillTx/>
                <a:latin typeface="Cambria"/>
                <a:ea typeface="Cambria"/>
                <a:cs typeface="+mn-cs"/>
              </a:rPr>
              <a:t>HC</a:t>
            </a:r>
            <a:r>
              <a:rPr kumimoji="0" lang="en-US" sz="2400" b="1" i="1" u="none" strike="noStrike" kern="1200" cap="none" spc="0" normalizeH="0" baseline="-25000" noProof="0" err="1">
                <a:ln>
                  <a:noFill/>
                </a:ln>
                <a:solidFill>
                  <a:prstClr val="black"/>
                </a:solidFill>
                <a:effectLst/>
                <a:uLnTx/>
                <a:uFillTx/>
                <a:latin typeface="Cambria"/>
                <a:ea typeface="Cambria"/>
                <a:cs typeface="+mn-cs"/>
              </a:rPr>
              <a:t>first</a:t>
            </a:r>
            <a:r>
              <a:rPr kumimoji="0" lang="en-US" sz="2400" b="1" i="0" u="none" strike="noStrike" kern="1200" cap="none" spc="0" normalizeH="0" baseline="0" noProof="0">
                <a:ln>
                  <a:noFill/>
                </a:ln>
                <a:solidFill>
                  <a:prstClr val="black"/>
                </a:solidFill>
                <a:effectLst/>
                <a:uLnTx/>
                <a:uFillTx/>
                <a:latin typeface="Cambria"/>
                <a:ea typeface="Cambria"/>
                <a:cs typeface="+mn-cs"/>
              </a:rPr>
              <a:t>) </a:t>
            </a:r>
            <a:r>
              <a:rPr kumimoji="0" lang="en-US" sz="2400" b="0" i="0" u="none" strike="noStrike" kern="1200" cap="none" spc="0" normalizeH="0" baseline="0" noProof="0">
                <a:ln>
                  <a:noFill/>
                </a:ln>
                <a:solidFill>
                  <a:prstClr val="black"/>
                </a:solidFill>
                <a:effectLst/>
                <a:uLnTx/>
                <a:uFillTx/>
                <a:latin typeface="Cambria"/>
                <a:ea typeface="Cambria"/>
                <a:cs typeface="+mn-cs"/>
              </a:rPr>
              <a:t>across </a:t>
            </a:r>
            <a:r>
              <a:rPr kumimoji="0" lang="en-US" sz="2400" b="1" i="0" u="none" strike="noStrike" kern="1200" cap="none" spc="0" normalizeH="0" baseline="0" noProof="0">
                <a:ln>
                  <a:noFill/>
                </a:ln>
                <a:solidFill>
                  <a:prstClr val="black"/>
                </a:solidFill>
                <a:effectLst/>
                <a:uLnTx/>
                <a:uFillTx/>
                <a:latin typeface="Cambria"/>
                <a:ea typeface="Cambria"/>
                <a:cs typeface="+mn-cs"/>
              </a:rPr>
              <a:t>DRAM rows:</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211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Min.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to Observe a Bit Flip (</a:t>
            </a:r>
            <a:r>
              <a:rPr kumimoji="0" lang="en-US" sz="2000" b="0" i="1" u="none" strike="noStrike" kern="1200" cap="none" spc="0" normalizeH="0" baseline="0" noProof="0" err="1">
                <a:ln>
                  <a:noFill/>
                </a:ln>
                <a:solidFill>
                  <a:prstClr val="black"/>
                </a:solidFill>
                <a:effectLst/>
                <a:uLnTx/>
                <a:uFillTx/>
                <a:latin typeface="Cambria"/>
                <a:ea typeface="Cambria"/>
                <a:cs typeface="+mn-cs"/>
              </a:rPr>
              <a:t>HC</a:t>
            </a:r>
            <a:r>
              <a:rPr kumimoji="0" lang="en-US" sz="2000" b="0" i="1" u="none" strike="noStrike" kern="1200" cap="none" spc="0" normalizeH="0" baseline="-25000" noProof="0" err="1">
                <a:ln>
                  <a:noFill/>
                </a:ln>
                <a:solidFill>
                  <a:prstClr val="black"/>
                </a:solidFill>
                <a:effectLst/>
                <a:uLnTx/>
                <a:uFillTx/>
                <a:latin typeface="Cambria"/>
                <a:ea typeface="Cambria"/>
                <a:cs typeface="+mn-cs"/>
              </a:rPr>
              <a:t>first</a:t>
            </a:r>
            <a:r>
              <a:rPr kumimoji="0" lang="en-US" sz="2000" b="0" i="0" u="none" strike="noStrike" kern="1200" cap="none" spc="0" normalizeH="0" baseline="0" noProof="0">
                <a:ln>
                  <a:noFill/>
                </a:ln>
                <a:solidFill>
                  <a:prstClr val="black"/>
                </a:solidFill>
                <a:effectLst/>
                <a:uLnTx/>
                <a:uFillTx/>
                <a:latin typeface="Cambria"/>
                <a:ea typeface="Cambria"/>
                <a:cs typeface="+mn-cs"/>
              </a:rPr>
              <a:t>)</a:t>
            </a:r>
            <a:endParaRPr kumimoji="0" lang="en-US" sz="2800" b="0" i="0" u="none" strike="noStrike" kern="1200" cap="none" spc="0" normalizeH="0" baseline="0" noProof="0">
              <a:ln>
                <a:noFill/>
              </a:ln>
              <a:solidFill>
                <a:prstClr val="black"/>
              </a:solidFill>
              <a:effectLst/>
              <a:uLnTx/>
              <a:uFillTx/>
              <a:latin typeface="Cambria"/>
              <a:ea typeface="Cambri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6467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538233"/>
                  </a:solidFill>
                  <a:effectLst/>
                  <a:uLnTx/>
                  <a:uFillTx/>
                  <a:latin typeface="Cambria" panose="02040503050406030204" pitchFamily="18" charset="0"/>
                  <a:ea typeface="+mn-ea"/>
                  <a:cs typeface="+mn-cs"/>
                </a:rPr>
                <a:t>A small fraction</a:t>
              </a:r>
              <a:r>
                <a:rPr kumimoji="0" lang="en-US" sz="2400" b="0" i="0" u="none" strike="noStrike" kern="1200" cap="none" spc="0" normalizeH="0" baseline="0" noProof="0">
                  <a:ln>
                    <a:noFill/>
                  </a:ln>
                  <a:solidFill>
                    <a:srgbClr val="538233"/>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vast majority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the rows</a:t>
              </a:r>
              <a:endParaRPr kumimoji="0" lang="en-US" sz="32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252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Certain columns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for BlockHammer </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3473640221"/>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More RowHammer Analysis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7074969"/>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A696D-AE0C-9446-A38B-FCAFD25E7DF6}"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3919773126"/>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Updated </a:t>
            </a:r>
            <a:r>
              <a:rPr lang="en-US" b="1" dirty="0"/>
              <a:t>DRAM Testing Infrastructure</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9" name="Rectangle 28">
            <a:extLst>
              <a:ext uri="{FF2B5EF4-FFF2-40B4-BE49-F238E27FC236}">
                <a16:creationId xmlns:a16="http://schemas.microsoft.com/office/drawing/2014/main" id="{BCD3BA7F-EDA0-8441-BD22-05681B4A6C9B}"/>
              </a:ext>
            </a:extLst>
          </p:cNvPr>
          <p:cNvSpPr/>
          <p:nvPr/>
        </p:nvSpPr>
        <p:spPr>
          <a:xfrm>
            <a:off x="-2199" y="5060168"/>
            <a:ext cx="9144000" cy="13583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timing parameters (</a:t>
            </a: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n-cs"/>
              </a:rPr>
              <a:t>±1.5ns</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a:ln>
                  <a:noFill/>
                </a:ln>
                <a:solidFill>
                  <a:srgbClr val="C5591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dirty="0">
                <a:ln>
                  <a:noFill/>
                </a:ln>
                <a:solidFill>
                  <a:srgbClr val="C55910"/>
                </a:solidFill>
                <a:effectLst/>
                <a:uLnTx/>
                <a:uFillTx/>
                <a:latin typeface="Cambria"/>
                <a:ea typeface="Cambria"/>
                <a:cs typeface="+mn-cs"/>
              </a:rPr>
              <a:t>±0.1°C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voltage (</a:t>
            </a:r>
            <a:r>
              <a:rPr kumimoji="0" lang="en-US" sz="2800" b="1" i="0" u="none" strike="noStrike" kern="1200" cap="none" spc="0" normalizeH="0" baseline="0" noProof="0" dirty="0">
                <a:ln>
                  <a:noFill/>
                </a:ln>
                <a:solidFill>
                  <a:srgbClr val="C00000"/>
                </a:solidFill>
                <a:effectLst/>
                <a:uLnTx/>
                <a:uFillTx/>
                <a:latin typeface="Cambria"/>
                <a:ea typeface="Cambria"/>
                <a:cs typeface="+mn-cs"/>
              </a:rPr>
              <a:t>±1mV</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pic>
        <p:nvPicPr>
          <p:cNvPr id="33" name="base">
            <a:extLst>
              <a:ext uri="{FF2B5EF4-FFF2-40B4-BE49-F238E27FC236}">
                <a16:creationId xmlns:a16="http://schemas.microsoft.com/office/drawing/2014/main" id="{7487625E-2C30-489B-609B-2C1BB57141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7" name="heaterpad">
            <a:extLst>
              <a:ext uri="{FF2B5EF4-FFF2-40B4-BE49-F238E27FC236}">
                <a16:creationId xmlns:a16="http://schemas.microsoft.com/office/drawing/2014/main" id="{DEB91CE5-C725-F6CE-EA42-ACF396E972D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5" name="tempctrl">
            <a:extLst>
              <a:ext uri="{FF2B5EF4-FFF2-40B4-BE49-F238E27FC236}">
                <a16:creationId xmlns:a16="http://schemas.microsoft.com/office/drawing/2014/main" id="{43426E4E-2726-0CB0-E2FF-B88138178AC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3" name="end">
            <a:extLst>
              <a:ext uri="{FF2B5EF4-FFF2-40B4-BE49-F238E27FC236}">
                <a16:creationId xmlns:a16="http://schemas.microsoft.com/office/drawing/2014/main" id="{571EDCD6-41C8-0E49-DC95-EB27D3AB6B0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0" y="1189661"/>
            <a:ext cx="9144000" cy="3787455"/>
          </a:xfrm>
          <a:prstGeom prst="rect">
            <a:avLst/>
          </a:prstGeom>
        </p:spPr>
      </p:pic>
      <p:sp>
        <p:nvSpPr>
          <p:cNvPr id="3" name="TextBox 2">
            <a:extLst>
              <a:ext uri="{FF2B5EF4-FFF2-40B4-BE49-F238E27FC236}">
                <a16:creationId xmlns:a16="http://schemas.microsoft.com/office/drawing/2014/main" id="{3E96627C-A99C-6D0A-8659-49724FE4A50F}"/>
              </a:ext>
            </a:extLst>
          </p:cNvPr>
          <p:cNvSpPr txBox="1"/>
          <p:nvPr/>
        </p:nvSpPr>
        <p:spPr>
          <a:xfrm>
            <a:off x="1268730" y="6418551"/>
            <a:ext cx="7315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Hassan et al.,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7"/>
              </a:rPr>
              <a:t>SoftMC: A Flexible and Practical Open-Source Infrastructure for Enabling Experimental DRAM Studies</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HPCA, 2017. [Available on GitHub: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https://</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github.com</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/CMU-SAFARI/</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SoftMC</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4" name="TextBox 3">
            <a:extLst>
              <a:ext uri="{FF2B5EF4-FFF2-40B4-BE49-F238E27FC236}">
                <a16:creationId xmlns:a16="http://schemas.microsoft.com/office/drawing/2014/main" id="{31218E4B-2F28-0576-8AA2-B3772529CC17}"/>
              </a:ext>
            </a:extLst>
          </p:cNvPr>
          <p:cNvSpPr txBox="1"/>
          <p:nvPr/>
        </p:nvSpPr>
        <p:spPr>
          <a:xfrm>
            <a:off x="4183380" y="1759518"/>
            <a:ext cx="3000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86525929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b="1" dirty="0"/>
          </a:p>
        </p:txBody>
      </p:sp>
      <p:sp>
        <p:nvSpPr>
          <p:cNvPr id="10" name="Rectangle 9">
            <a:extLst>
              <a:ext uri="{FF2B5EF4-FFF2-40B4-BE49-F238E27FC236}">
                <a16:creationId xmlns:a16="http://schemas.microsoft.com/office/drawing/2014/main" id="{37A6D01C-FEDF-1AD2-508E-60C9E60C4B76}"/>
              </a:ext>
            </a:extLst>
          </p:cNvPr>
          <p:cNvSpPr/>
          <p:nvPr/>
        </p:nvSpPr>
        <p:spPr>
          <a:xfrm>
            <a:off x="0" y="5726430"/>
            <a:ext cx="9144000" cy="680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Reducing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voltage can </a:t>
            </a: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reduce RowHammer vulnerability    </a:t>
            </a:r>
            <a:b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without</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significantly affecting </a:t>
            </a:r>
            <a:r>
              <a:rPr kumimoji="0" lang="en-US" sz="1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reliable DRAM operation</a:t>
            </a:r>
          </a:p>
        </p:txBody>
      </p:sp>
      <p:sp>
        <p:nvSpPr>
          <p:cNvPr id="3" name="Content Placeholder 2"/>
          <p:cNvSpPr>
            <a:spLocks noGrp="1"/>
          </p:cNvSpPr>
          <p:nvPr>
            <p:ph idx="1"/>
          </p:nvPr>
        </p:nvSpPr>
        <p:spPr>
          <a:xfrm>
            <a:off x="75991" y="610447"/>
            <a:ext cx="8987621" cy="5115983"/>
          </a:xfrm>
        </p:spPr>
        <p:txBody>
          <a:bodyPr lIns="91440" tIns="45720" rIns="91440" bIns="45720" anchor="t">
            <a:noAutofit/>
          </a:bodyPr>
          <a:lstStyle/>
          <a:p>
            <a:pPr marL="0" indent="0">
              <a:lnSpc>
                <a:spcPct val="100000"/>
              </a:lnSpc>
              <a:spcBef>
                <a:spcPts val="0"/>
              </a:spcBef>
              <a:buNone/>
            </a:pPr>
            <a:r>
              <a:rPr lang="en-US" sz="1800" dirty="0"/>
              <a:t>We provide </a:t>
            </a:r>
            <a:r>
              <a:rPr lang="en-US" sz="1800" i="1" dirty="0"/>
              <a:t>the first </a:t>
            </a:r>
            <a:r>
              <a:rPr lang="en-US" sz="1800" dirty="0"/>
              <a:t>RowHammer characterization</a:t>
            </a:r>
            <a:r>
              <a:rPr lang="en-US" sz="1800" b="1" dirty="0">
                <a:solidFill>
                  <a:schemeClr val="accent5">
                    <a:lumMod val="75000"/>
                  </a:schemeClr>
                </a:solidFill>
              </a:rPr>
              <a:t> </a:t>
            </a:r>
            <a:r>
              <a:rPr lang="en-US" sz="1800" b="1" dirty="0">
                <a:solidFill>
                  <a:srgbClr val="C00000"/>
                </a:solidFill>
              </a:rPr>
              <a:t>under reduced </a:t>
            </a:r>
            <a:r>
              <a:rPr lang="en-US" sz="1800" b="1" dirty="0" err="1">
                <a:solidFill>
                  <a:srgbClr val="C00000"/>
                </a:solidFill>
              </a:rPr>
              <a:t>wordline</a:t>
            </a:r>
            <a:r>
              <a:rPr lang="en-US" sz="1800" b="1" dirty="0">
                <a:solidFill>
                  <a:srgbClr val="C00000"/>
                </a:solidFill>
              </a:rPr>
              <a:t> voltage</a:t>
            </a:r>
          </a:p>
          <a:p>
            <a:pPr marL="0" indent="0">
              <a:lnSpc>
                <a:spcPct val="100000"/>
              </a:lnSpc>
              <a:spcBef>
                <a:spcPts val="0"/>
              </a:spcBef>
              <a:buNone/>
            </a:pPr>
            <a:endParaRPr lang="en-US" sz="1800" dirty="0"/>
          </a:p>
          <a:p>
            <a:pPr marL="0" indent="0">
              <a:lnSpc>
                <a:spcPct val="100000"/>
              </a:lnSpc>
              <a:spcBef>
                <a:spcPts val="0"/>
              </a:spcBef>
              <a:buNone/>
            </a:pPr>
            <a:r>
              <a:rPr lang="en-US" sz="1800" dirty="0"/>
              <a:t>Experimental results with </a:t>
            </a:r>
            <a:r>
              <a:rPr lang="en-US" sz="1800" i="1" dirty="0"/>
              <a:t>272 real DRAM chips </a:t>
            </a:r>
            <a:r>
              <a:rPr lang="en-US" sz="1800" dirty="0"/>
              <a:t>show that </a:t>
            </a:r>
            <a:r>
              <a:rPr lang="en-US" sz="1800" b="1" dirty="0">
                <a:solidFill>
                  <a:schemeClr val="accent5">
                    <a:lumMod val="75000"/>
                  </a:schemeClr>
                </a:solidFill>
              </a:rPr>
              <a:t>reducing </a:t>
            </a:r>
            <a:r>
              <a:rPr lang="en-US" sz="1800" b="1" dirty="0" err="1">
                <a:solidFill>
                  <a:schemeClr val="accent5">
                    <a:lumMod val="75000"/>
                  </a:schemeClr>
                </a:solidFill>
              </a:rPr>
              <a:t>wordline</a:t>
            </a:r>
            <a:r>
              <a:rPr lang="en-US" sz="1800" b="1" dirty="0">
                <a:solidFill>
                  <a:schemeClr val="accent5">
                    <a:lumMod val="75000"/>
                  </a:schemeClr>
                </a:solidFill>
              </a:rPr>
              <a:t> voltage:</a:t>
            </a:r>
            <a:endParaRPr lang="en-US" sz="800" b="1" dirty="0">
              <a:solidFill>
                <a:schemeClr val="accent5">
                  <a:lumMod val="75000"/>
                </a:schemeClr>
              </a:solidFill>
            </a:endParaRPr>
          </a:p>
          <a:p>
            <a:pPr marL="0" indent="0">
              <a:lnSpc>
                <a:spcPct val="100000"/>
              </a:lnSpc>
              <a:spcBef>
                <a:spcPts val="0"/>
              </a:spcBef>
              <a:buNone/>
            </a:pPr>
            <a:endParaRPr lang="en-US" sz="1600" dirty="0"/>
          </a:p>
          <a:p>
            <a:pPr marL="342900" indent="-342900">
              <a:lnSpc>
                <a:spcPct val="100000"/>
              </a:lnSpc>
              <a:spcBef>
                <a:spcPts val="0"/>
              </a:spcBef>
              <a:buFont typeface="+mj-lt"/>
              <a:buAutoNum type="arabicPeriod"/>
            </a:pPr>
            <a:r>
              <a:rPr lang="en-US" sz="1800" b="1" dirty="0">
                <a:solidFill>
                  <a:srgbClr val="00B050"/>
                </a:solidFill>
              </a:rPr>
              <a:t>Reduces RowHammer vulnerability</a:t>
            </a:r>
          </a:p>
          <a:p>
            <a:pPr marL="403225" lvl="2" indent="-180975">
              <a:lnSpc>
                <a:spcPct val="100000"/>
              </a:lnSpc>
              <a:spcBef>
                <a:spcPts val="600"/>
              </a:spcBef>
            </a:pPr>
            <a:r>
              <a:rPr lang="en-US" sz="1400" b="1" dirty="0"/>
              <a:t>Bit error rate</a:t>
            </a:r>
            <a:r>
              <a:rPr lang="en-US" sz="1400" dirty="0"/>
              <a:t> caused by a RowHammer attack reduces by </a:t>
            </a:r>
            <a:r>
              <a:rPr lang="en-US" sz="1400" b="1" dirty="0"/>
              <a:t>15.2% (66.9% max)</a:t>
            </a:r>
          </a:p>
          <a:p>
            <a:pPr marL="403225" lvl="2" indent="-180975">
              <a:lnSpc>
                <a:spcPct val="100000"/>
              </a:lnSpc>
              <a:spcBef>
                <a:spcPts val="600"/>
              </a:spcBef>
            </a:pPr>
            <a:r>
              <a:rPr lang="en-US" sz="1400" dirty="0"/>
              <a:t>A row needs to be activated </a:t>
            </a:r>
            <a:r>
              <a:rPr lang="en-US" sz="1400" b="1" dirty="0"/>
              <a:t>7.4% more times (85.8% max)</a:t>
            </a:r>
            <a:r>
              <a:rPr lang="en-US" sz="1400" dirty="0"/>
              <a:t> to induce </a:t>
            </a:r>
            <a:r>
              <a:rPr lang="en-US" sz="1400" i="1" dirty="0"/>
              <a:t>the first</a:t>
            </a:r>
            <a:r>
              <a:rPr lang="en-US" sz="1400" dirty="0"/>
              <a:t> bit flip</a:t>
            </a:r>
          </a:p>
          <a:p>
            <a:pPr marL="403225" lvl="2" indent="-180975">
              <a:lnSpc>
                <a:spcPct val="100000"/>
              </a:lnSpc>
              <a:spcBef>
                <a:spcPts val="600"/>
              </a:spcBef>
            </a:pPr>
            <a:endParaRPr lang="en-US" sz="800" b="1" dirty="0"/>
          </a:p>
          <a:p>
            <a:pPr marL="180975" indent="-358775">
              <a:lnSpc>
                <a:spcPct val="100000"/>
              </a:lnSpc>
              <a:spcBef>
                <a:spcPts val="600"/>
              </a:spcBef>
              <a:buFont typeface="+mj-lt"/>
              <a:buAutoNum type="arabicPeriod"/>
            </a:pPr>
            <a:r>
              <a:rPr lang="en-US" sz="1800" b="1" dirty="0">
                <a:solidFill>
                  <a:srgbClr val="C00000"/>
                </a:solidFill>
              </a:rPr>
              <a:t>Increases row activation latency </a:t>
            </a:r>
          </a:p>
          <a:p>
            <a:pPr marL="407988" lvl="2" indent="-185738">
              <a:lnSpc>
                <a:spcPct val="100000"/>
              </a:lnSpc>
              <a:spcBef>
                <a:spcPts val="600"/>
              </a:spcBef>
            </a:pPr>
            <a:r>
              <a:rPr lang="en-US" sz="1400" dirty="0"/>
              <a:t>More than </a:t>
            </a:r>
            <a:r>
              <a:rPr lang="en-US" sz="1400" b="1" dirty="0"/>
              <a:t>76%</a:t>
            </a:r>
            <a:r>
              <a:rPr lang="en-US" sz="1400" dirty="0"/>
              <a:t> of the tested DRAM chips </a:t>
            </a:r>
            <a:r>
              <a:rPr lang="en-US" sz="1400" b="1" dirty="0">
                <a:solidFill>
                  <a:srgbClr val="00B050"/>
                </a:solidFill>
              </a:rPr>
              <a:t>reliably operate </a:t>
            </a:r>
            <a:r>
              <a:rPr lang="en-US" sz="1400" dirty="0"/>
              <a:t>using </a:t>
            </a:r>
            <a:r>
              <a:rPr lang="en-US" sz="1400" b="1" dirty="0"/>
              <a:t>nominal</a:t>
            </a:r>
            <a:r>
              <a:rPr lang="en-US" sz="1400" dirty="0"/>
              <a:t> timing parameters</a:t>
            </a:r>
          </a:p>
          <a:p>
            <a:pPr marL="407988" lvl="2" indent="-185738">
              <a:lnSpc>
                <a:spcPct val="100000"/>
              </a:lnSpc>
              <a:spcBef>
                <a:spcPts val="600"/>
              </a:spcBef>
            </a:pPr>
            <a:r>
              <a:rPr lang="en-US" sz="1400" dirty="0"/>
              <a:t>Remaining </a:t>
            </a:r>
            <a:r>
              <a:rPr lang="en-US" sz="1400" b="1" dirty="0"/>
              <a:t>24%</a:t>
            </a:r>
            <a:r>
              <a:rPr lang="en-US" sz="1400" dirty="0"/>
              <a:t> </a:t>
            </a:r>
            <a:r>
              <a:rPr lang="en-US" sz="1400" b="1" dirty="0">
                <a:solidFill>
                  <a:srgbClr val="00B050"/>
                </a:solidFill>
              </a:rPr>
              <a:t>reliably operate </a:t>
            </a:r>
            <a:r>
              <a:rPr lang="en-US" sz="1400" dirty="0"/>
              <a:t>with </a:t>
            </a:r>
            <a:r>
              <a:rPr lang="en-US" sz="1400" b="1" dirty="0">
                <a:solidFill>
                  <a:srgbClr val="C00000"/>
                </a:solidFill>
              </a:rPr>
              <a:t>increased</a:t>
            </a:r>
            <a:r>
              <a:rPr lang="en-US" sz="1400" dirty="0"/>
              <a:t> (up to 24ns) row activation latency </a:t>
            </a:r>
          </a:p>
          <a:p>
            <a:pPr marL="407988" lvl="2" indent="-185738">
              <a:lnSpc>
                <a:spcPct val="100000"/>
              </a:lnSpc>
              <a:spcBef>
                <a:spcPts val="600"/>
              </a:spcBef>
            </a:pPr>
            <a:endParaRPr lang="en-US" sz="700" b="1" dirty="0">
              <a:solidFill>
                <a:srgbClr val="C00000"/>
              </a:solidFill>
            </a:endParaRPr>
          </a:p>
          <a:p>
            <a:pPr marL="180975" indent="-358775">
              <a:lnSpc>
                <a:spcPct val="100000"/>
              </a:lnSpc>
              <a:spcBef>
                <a:spcPts val="600"/>
              </a:spcBef>
              <a:buFont typeface="+mj-lt"/>
              <a:buAutoNum type="arabicPeriod"/>
            </a:pPr>
            <a:r>
              <a:rPr lang="en-US" sz="1800" b="1" dirty="0">
                <a:solidFill>
                  <a:srgbClr val="C00000"/>
                </a:solidFill>
              </a:rPr>
              <a:t>Reduces data retention time</a:t>
            </a:r>
          </a:p>
          <a:p>
            <a:pPr marL="407988" lvl="2" indent="-185738">
              <a:lnSpc>
                <a:spcPct val="100000"/>
              </a:lnSpc>
              <a:spcBef>
                <a:spcPts val="600"/>
              </a:spcBef>
              <a:buClr>
                <a:schemeClr val="tx1"/>
              </a:buClr>
            </a:pPr>
            <a:r>
              <a:rPr lang="en-US" sz="1400" b="1" dirty="0">
                <a:solidFill>
                  <a:srgbClr val="C00000"/>
                </a:solidFill>
              </a:rPr>
              <a:t>80%</a:t>
            </a:r>
            <a:r>
              <a:rPr lang="en-US" sz="1400" dirty="0"/>
              <a:t> of the tested DRAM chips </a:t>
            </a:r>
            <a:r>
              <a:rPr lang="en-US" sz="1400" b="1" dirty="0">
                <a:solidFill>
                  <a:srgbClr val="002060"/>
                </a:solidFill>
              </a:rPr>
              <a:t>reliably operate using nominal refresh rate </a:t>
            </a:r>
          </a:p>
          <a:p>
            <a:pPr marL="407988" lvl="2" indent="-185738">
              <a:lnSpc>
                <a:spcPct val="100000"/>
              </a:lnSpc>
              <a:spcBef>
                <a:spcPts val="600"/>
              </a:spcBef>
            </a:pPr>
            <a:r>
              <a:rPr lang="en-US" sz="1400" dirty="0"/>
              <a:t>Remaining </a:t>
            </a:r>
            <a:r>
              <a:rPr lang="en-US" sz="1400" b="1" dirty="0"/>
              <a:t>20%</a:t>
            </a:r>
            <a:r>
              <a:rPr lang="en-US" sz="1400" dirty="0"/>
              <a:t> </a:t>
            </a:r>
            <a:r>
              <a:rPr lang="en-US" sz="1400" b="1" dirty="0">
                <a:solidFill>
                  <a:srgbClr val="00B050"/>
                </a:solidFill>
              </a:rPr>
              <a:t>reliably operate </a:t>
            </a:r>
            <a:r>
              <a:rPr lang="en-US" sz="1400" dirty="0"/>
              <a:t>by</a:t>
            </a:r>
          </a:p>
          <a:p>
            <a:pPr marL="622300" lvl="3" indent="-192088">
              <a:lnSpc>
                <a:spcPct val="100000"/>
              </a:lnSpc>
              <a:spcBef>
                <a:spcPts val="600"/>
              </a:spcBef>
            </a:pPr>
            <a:r>
              <a:rPr lang="en-US" sz="1400" dirty="0"/>
              <a:t>Using </a:t>
            </a:r>
            <a:r>
              <a:rPr lang="en-US" sz="1400" b="1" dirty="0">
                <a:solidFill>
                  <a:schemeClr val="accent5">
                    <a:lumMod val="75000"/>
                  </a:schemeClr>
                </a:solidFill>
              </a:rPr>
              <a:t>single error correcting codes</a:t>
            </a:r>
          </a:p>
          <a:p>
            <a:pPr marL="622300" lvl="3" indent="-192088">
              <a:lnSpc>
                <a:spcPct val="100000"/>
              </a:lnSpc>
              <a:spcBef>
                <a:spcPts val="600"/>
              </a:spcBef>
              <a:buClr>
                <a:schemeClr val="tx1"/>
              </a:buClr>
            </a:pPr>
            <a:r>
              <a:rPr lang="en-US" sz="1400" b="1" dirty="0">
                <a:solidFill>
                  <a:srgbClr val="C00000"/>
                </a:solidFill>
              </a:rPr>
              <a:t>Doubling the refresh rate</a:t>
            </a:r>
            <a:r>
              <a:rPr lang="en-US" sz="1400" dirty="0"/>
              <a:t> for </a:t>
            </a:r>
            <a:r>
              <a:rPr lang="en-US" sz="1400" b="1" dirty="0">
                <a:solidFill>
                  <a:srgbClr val="00B050"/>
                </a:solidFill>
              </a:rPr>
              <a:t>a small fraction (16.4%) of DRAM rows </a:t>
            </a:r>
            <a:endParaRPr lang="en-US" sz="1400" dirty="0"/>
          </a:p>
        </p:txBody>
      </p:sp>
    </p:spTree>
    <p:extLst>
      <p:ext uri="{BB962C8B-B14F-4D97-AF65-F5344CB8AC3E}">
        <p14:creationId xmlns:p14="http://schemas.microsoft.com/office/powerpoint/2010/main" val="144335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5830825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40271"/>
            <a:ext cx="8610600" cy="5153025"/>
          </a:xfrm>
        </p:spPr>
        <p:txBody>
          <a:bodyPr/>
          <a:lstStyle/>
          <a:p>
            <a:r>
              <a:rPr lang="en-US" sz="1500" dirty="0"/>
              <a:t>A. </a:t>
            </a:r>
            <a:r>
              <a:rPr lang="en-US" sz="1500" dirty="0" err="1"/>
              <a:t>Giray</a:t>
            </a:r>
            <a:r>
              <a:rPr lang="en-US" sz="1500" dirty="0"/>
              <a:t> </a:t>
            </a:r>
            <a:r>
              <a:rPr lang="en-US" sz="1500" dirty="0" err="1"/>
              <a:t>Yaglikci</a:t>
            </a:r>
            <a:r>
              <a:rPr lang="en-US" sz="1500" dirty="0"/>
              <a:t>, Minesh Patel, </a:t>
            </a:r>
            <a:r>
              <a:rPr lang="en-US" sz="1500" dirty="0" err="1"/>
              <a:t>Jeremie</a:t>
            </a:r>
            <a:r>
              <a:rPr lang="en-US" sz="1500" dirty="0"/>
              <a:t> S. Kim, </a:t>
            </a:r>
            <a:r>
              <a:rPr lang="en-US" sz="1500" dirty="0" err="1"/>
              <a:t>Roknoddin</a:t>
            </a:r>
            <a:r>
              <a:rPr lang="en-US" sz="1500" dirty="0"/>
              <a:t> Azizi, </a:t>
            </a:r>
            <a:r>
              <a:rPr lang="en-US" sz="1500" dirty="0" err="1"/>
              <a:t>Ataberk</a:t>
            </a:r>
            <a:r>
              <a:rPr lang="en-US" sz="1500" dirty="0"/>
              <a:t> </a:t>
            </a:r>
            <a:r>
              <a:rPr lang="en-US" sz="1500" dirty="0" err="1"/>
              <a:t>Olgun</a:t>
            </a:r>
            <a:r>
              <a:rPr lang="en-US" sz="1500" dirty="0"/>
              <a:t>, Lois </a:t>
            </a:r>
            <a:r>
              <a:rPr lang="en-US" sz="1500" dirty="0" err="1"/>
              <a:t>Orosa</a:t>
            </a:r>
            <a:r>
              <a:rPr lang="en-US" sz="1500" dirty="0"/>
              <a:t>, Hasan Hassan, </a:t>
            </a:r>
            <a:r>
              <a:rPr lang="en-US" sz="1500" dirty="0" err="1"/>
              <a:t>Jisung</a:t>
            </a:r>
            <a:r>
              <a:rPr lang="en-US" sz="1500" dirty="0"/>
              <a:t> Park, Konstantinos </a:t>
            </a:r>
            <a:r>
              <a:rPr lang="en-US" sz="1500" dirty="0" err="1"/>
              <a:t>Kanellopoulos</a:t>
            </a:r>
            <a:r>
              <a:rPr lang="en-US" sz="1500" dirty="0"/>
              <a:t>, Taha </a:t>
            </a:r>
            <a:r>
              <a:rPr lang="en-US" sz="1500" dirty="0" err="1"/>
              <a:t>Shahroodi</a:t>
            </a:r>
            <a:r>
              <a:rPr lang="en-US" sz="1500" dirty="0"/>
              <a:t>, </a:t>
            </a:r>
            <a:r>
              <a:rPr lang="en-US" sz="1500" dirty="0" err="1"/>
              <a:t>Saugata</a:t>
            </a:r>
            <a:r>
              <a:rPr lang="en-US" sz="1500" dirty="0"/>
              <a:t>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500" dirty="0"/>
            </a:br>
            <a:r>
              <a:rPr lang="en-US" sz="1500" i="1" dirty="0"/>
              <a:t>Proceedings of the </a:t>
            </a:r>
            <a:r>
              <a:rPr lang="en-US" sz="1500" i="1" dirty="0">
                <a:hlinkClick r:id="rId3"/>
              </a:rPr>
              <a:t>27th International Symposium on High-Performance Computer Architecture</a:t>
            </a:r>
            <a:r>
              <a:rPr lang="en-US" sz="1500" i="1" dirty="0"/>
              <a:t> (</a:t>
            </a:r>
            <a:r>
              <a:rPr lang="en-US" sz="1500" b="1" i="1" dirty="0"/>
              <a:t>HPCA</a:t>
            </a:r>
            <a:r>
              <a:rPr lang="en-US" sz="1500" i="1" dirty="0"/>
              <a:t>)</a:t>
            </a:r>
            <a:r>
              <a:rPr lang="en-US" sz="1500" dirty="0"/>
              <a:t>, Virtual, February-March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Intel Hardware Security Academic Awards Short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(22 minutes)]</a:t>
            </a:r>
            <a:br>
              <a:rPr lang="en-US" sz="1500" dirty="0"/>
            </a:br>
            <a:r>
              <a:rPr lang="en-US" sz="1500" dirty="0"/>
              <a:t>[</a:t>
            </a:r>
            <a:r>
              <a:rPr lang="en-US" sz="1500" dirty="0">
                <a:hlinkClick r:id="rId11"/>
              </a:rPr>
              <a:t>Short Talk Video</a:t>
            </a:r>
            <a:r>
              <a:rPr lang="en-US" sz="1500" dirty="0"/>
              <a:t> (7 minutes)]</a:t>
            </a:r>
            <a:br>
              <a:rPr lang="en-US" sz="1500" dirty="0"/>
            </a:br>
            <a:r>
              <a:rPr lang="en-US" sz="1500" dirty="0"/>
              <a:t>[</a:t>
            </a:r>
            <a:r>
              <a:rPr lang="en-US" sz="1500" dirty="0">
                <a:hlinkClick r:id="rId12"/>
              </a:rPr>
              <a:t>Intel Hardware Security Academic Awards Short Talk Video</a:t>
            </a:r>
            <a:r>
              <a:rPr lang="en-US" sz="1500" dirty="0"/>
              <a:t> (2 minutes)]</a:t>
            </a:r>
            <a:br>
              <a:rPr lang="en-US" sz="1500" dirty="0"/>
            </a:br>
            <a:r>
              <a:rPr lang="en-US" sz="1500" dirty="0"/>
              <a:t>[</a:t>
            </a:r>
            <a:r>
              <a:rPr lang="en-US" sz="1500" dirty="0">
                <a:hlinkClick r:id="rId13"/>
              </a:rPr>
              <a:t>BlockHammer Source Code</a:t>
            </a:r>
            <a:r>
              <a:rPr lang="en-US" sz="1500" dirty="0"/>
              <a:t>]</a:t>
            </a:r>
            <a:br>
              <a:rPr lang="en-US" sz="1500" dirty="0"/>
            </a:br>
            <a:r>
              <a:rPr lang="en-US" sz="1500" b="1" i="1" dirty="0">
                <a:solidFill>
                  <a:srgbClr val="FF0000"/>
                </a:solidFill>
              </a:rPr>
              <a:t>Intel Hardware Security Academic Award Finalist (one of 4 finalists out of 34 nominations)</a:t>
            </a:r>
            <a:endParaRPr lang="en-US" sz="1500" dirty="0">
              <a:solidFill>
                <a:srgbClr val="FF0000"/>
              </a:solidFill>
            </a:endParaRPr>
          </a:p>
          <a:p>
            <a:pPr marL="0" indent="0">
              <a:buNone/>
            </a:pPr>
            <a:endParaRPr lang="en-US" sz="15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4"/>
          <a:stretch>
            <a:fillRect/>
          </a:stretch>
        </p:blipFill>
        <p:spPr>
          <a:xfrm>
            <a:off x="0" y="502732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880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Our Goal</a:t>
            </a:r>
          </a:p>
        </p:txBody>
      </p:sp>
      <p:sp>
        <p:nvSpPr>
          <p:cNvPr id="5" name="Rectangle 4">
            <a:extLst>
              <a:ext uri="{FF2B5EF4-FFF2-40B4-BE49-F238E27FC236}">
                <a16:creationId xmlns:a16="http://schemas.microsoft.com/office/drawing/2014/main" id="{8EA72D86-6196-1D42-812D-510224D08A87}"/>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78189" y="1403639"/>
            <a:ext cx="8987622" cy="4050721"/>
          </a:xfrm>
        </p:spPr>
        <p:txBody>
          <a:bodyPr anchor="ctr"/>
          <a:lstStyle/>
          <a:p>
            <a:pPr algn="ctr"/>
            <a:endParaRPr lang="en-US" sz="3200" b="1" dirty="0"/>
          </a:p>
          <a:p>
            <a:pPr marL="0" indent="0" algn="ctr">
              <a:buNone/>
            </a:pPr>
            <a:r>
              <a:rPr lang="en-US" sz="2800" dirty="0"/>
              <a:t>To prevent RowHammer </a:t>
            </a:r>
            <a:r>
              <a:rPr lang="en-US" sz="2800" dirty="0">
                <a:solidFill>
                  <a:srgbClr val="00B050"/>
                </a:solidFill>
              </a:rPr>
              <a:t>efficiently</a:t>
            </a:r>
            <a:r>
              <a:rPr lang="en-US" sz="2800" dirty="0"/>
              <a:t> </a:t>
            </a:r>
            <a:r>
              <a:rPr lang="en-US" sz="2800" dirty="0">
                <a:solidFill>
                  <a:srgbClr val="00B050"/>
                </a:solidFill>
              </a:rPr>
              <a:t>and</a:t>
            </a:r>
            <a:r>
              <a:rPr lang="en-US" sz="2800" dirty="0"/>
              <a:t> </a:t>
            </a:r>
            <a:r>
              <a:rPr lang="en-US" sz="2800" dirty="0">
                <a:solidFill>
                  <a:srgbClr val="00B050"/>
                </a:solidFill>
              </a:rPr>
              <a:t>scalably</a:t>
            </a:r>
            <a:r>
              <a:rPr lang="en-US" sz="2800" dirty="0"/>
              <a:t> </a:t>
            </a:r>
          </a:p>
          <a:p>
            <a:pPr marL="0" indent="0" algn="ctr">
              <a:buNone/>
            </a:pPr>
            <a:r>
              <a:rPr lang="en-US" sz="2800" i="1" dirty="0">
                <a:solidFill>
                  <a:schemeClr val="accent2">
                    <a:lumMod val="75000"/>
                  </a:schemeClr>
                </a:solidFill>
              </a:rPr>
              <a:t>without</a:t>
            </a:r>
            <a:r>
              <a:rPr lang="en-US" sz="2800" dirty="0">
                <a:solidFill>
                  <a:schemeClr val="accent2">
                    <a:lumMod val="75000"/>
                  </a:schemeClr>
                </a:solidFill>
              </a:rPr>
              <a:t> knowledge of or modifications to </a:t>
            </a:r>
            <a:r>
              <a:rPr lang="en-US" sz="2800" dirty="0"/>
              <a:t>DRAM internals</a:t>
            </a:r>
            <a:endParaRPr lang="en-US" sz="3200" dirty="0"/>
          </a:p>
          <a:p>
            <a:pPr marL="0" indent="0" algn="ctr">
              <a:buNone/>
            </a:pPr>
            <a:endParaRPr lang="en-US" sz="3200" dirty="0"/>
          </a:p>
        </p:txBody>
      </p:sp>
    </p:spTree>
    <p:extLst>
      <p:ext uri="{BB962C8B-B14F-4D97-AF65-F5344CB8AC3E}">
        <p14:creationId xmlns:p14="http://schemas.microsoft.com/office/powerpoint/2010/main" val="7707404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1C53-87CC-614A-A2AC-BCD1174BDEBC}"/>
              </a:ext>
            </a:extLst>
          </p:cNvPr>
          <p:cNvSpPr>
            <a:spLocks noGrp="1"/>
          </p:cNvSpPr>
          <p:nvPr>
            <p:ph type="title"/>
          </p:nvPr>
        </p:nvSpPr>
        <p:spPr/>
        <p:txBody>
          <a:bodyPr/>
          <a:lstStyle/>
          <a:p>
            <a:r>
              <a:rPr lang="en-US" dirty="0"/>
              <a:t>BlockHammer </a:t>
            </a:r>
            <a:br>
              <a:rPr lang="en-US" dirty="0"/>
            </a:br>
            <a:r>
              <a:rPr lang="en-US" sz="2800" dirty="0"/>
              <a:t>Key Idea</a:t>
            </a:r>
          </a:p>
        </p:txBody>
      </p:sp>
      <p:sp>
        <p:nvSpPr>
          <p:cNvPr id="6" name="Rectangle 5">
            <a:extLst>
              <a:ext uri="{FF2B5EF4-FFF2-40B4-BE49-F238E27FC236}">
                <a16:creationId xmlns:a16="http://schemas.microsoft.com/office/drawing/2014/main" id="{56D0F157-3384-1D46-9627-615A17CA48E4}"/>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35DA0F3-2012-A14F-B343-01486170E73E}"/>
              </a:ext>
            </a:extLst>
          </p:cNvPr>
          <p:cNvSpPr txBox="1">
            <a:spLocks/>
          </p:cNvSpPr>
          <p:nvPr/>
        </p:nvSpPr>
        <p:spPr>
          <a:xfrm>
            <a:off x="78189" y="1403640"/>
            <a:ext cx="8987622" cy="40507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Selectively throttle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memory accesses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may cause </a:t>
            </a:r>
            <a:r>
              <a:rPr kumimoji="0" lang="en-US" sz="32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RowHammer bit-flips</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22403349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930E5E-65D3-10CF-7A17-BAC0EC34F78D}"/>
              </a:ext>
            </a:extLst>
          </p:cNvPr>
          <p:cNvSpPr txBox="1"/>
          <p:nvPr/>
        </p:nvSpPr>
        <p:spPr>
          <a:xfrm>
            <a:off x="206438" y="1802480"/>
            <a:ext cx="9057743" cy="3477875"/>
          </a:xfrm>
          <a:custGeom>
            <a:avLst/>
            <a:gdLst>
              <a:gd name="connsiteX0" fmla="*/ 0 w 5588848"/>
              <a:gd name="connsiteY0" fmla="*/ 0 h 3170099"/>
              <a:gd name="connsiteX1" fmla="*/ 5588848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848" h="3170099">
                <a:moveTo>
                  <a:pt x="0" y="0"/>
                </a:moveTo>
                <a:lnTo>
                  <a:pt x="4603011" y="0"/>
                </a:lnTo>
                <a:cubicBezTo>
                  <a:pt x="4631585" y="928112"/>
                  <a:pt x="5260236" y="2113399"/>
                  <a:pt x="5588848" y="3170099"/>
                </a:cubicBezTo>
                <a:lnTo>
                  <a:pt x="0" y="3170099"/>
                </a:lnTo>
                <a:lnTo>
                  <a:pt x="0" y="0"/>
                </a:lnTo>
                <a:close/>
              </a:path>
            </a:pathLst>
          </a:cu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RowHammer attack hammers Row A</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detects a RowHammer</a:t>
            </a:r>
            <a:b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attack using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area-efficient Bloom filters</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selectively throttles  accesses</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b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within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the memory controller</a:t>
            </a: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 not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occur</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can </a:t>
            </a: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optionally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inform the system software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about the attack</a:t>
            </a:r>
          </a:p>
        </p:txBody>
      </p:sp>
      <p:pic>
        <p:nvPicPr>
          <p:cNvPr id="5122" name="Picture 2" descr="Amazon.com: Intel Xeon Processor 3.20 GHz, 1M Cache, 800 MHz FSB SL7PF  64-bit : Electronics">
            <a:extLst>
              <a:ext uri="{FF2B5EF4-FFF2-40B4-BE49-F238E27FC236}">
                <a16:creationId xmlns:a16="http://schemas.microsoft.com/office/drawing/2014/main" id="{B16772AB-0316-384E-DE1D-1F296F7C7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619" y="508542"/>
            <a:ext cx="1306124" cy="1207439"/>
          </a:xfrm>
          <a:prstGeom prst="rect">
            <a:avLst/>
          </a:prstGeom>
          <a:noFill/>
          <a:extLst>
            <a:ext uri="{909E8E84-426E-40DD-AFC4-6F175D3DCCD1}">
              <a14:hiddenFill xmlns:a14="http://schemas.microsoft.com/office/drawing/2010/main">
                <a:solidFill>
                  <a:srgbClr val="FFFFFF"/>
                </a:solidFill>
              </a14:hiddenFill>
            </a:ext>
          </a:extLst>
        </p:spPr>
      </p:pic>
      <p:pic>
        <p:nvPicPr>
          <p:cNvPr id="3" name="Content Placeholder 5">
            <a:extLst>
              <a:ext uri="{FF2B5EF4-FFF2-40B4-BE49-F238E27FC236}">
                <a16:creationId xmlns:a16="http://schemas.microsoft.com/office/drawing/2014/main" id="{7D3AE913-815C-3FCE-D63A-C0BFAB60EEDF}"/>
              </a:ext>
            </a:extLst>
          </p:cNvPr>
          <p:cNvPicPr>
            <a:picLocks noGrp="1" noChangeAspect="1"/>
          </p:cNvPicPr>
          <p:nvPr>
            <p:ph idx="1"/>
          </p:nvPr>
        </p:nvPicPr>
        <p:blipFill rotWithShape="1">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rcRect t="24275" b="24263"/>
          <a:stretch/>
        </p:blipFill>
        <p:spPr>
          <a:xfrm>
            <a:off x="6324520" y="538101"/>
            <a:ext cx="2214241" cy="1139496"/>
          </a:xfrm>
        </p:spPr>
      </p:pic>
      <p:cxnSp>
        <p:nvCxnSpPr>
          <p:cNvPr id="20" name="Straight Arrow Connector 19">
            <a:extLst>
              <a:ext uri="{FF2B5EF4-FFF2-40B4-BE49-F238E27FC236}">
                <a16:creationId xmlns:a16="http://schemas.microsoft.com/office/drawing/2014/main" id="{ED3B6AA4-E41A-8DE4-25F0-A336F75F4715}"/>
              </a:ext>
            </a:extLst>
          </p:cNvPr>
          <p:cNvCxnSpPr>
            <a:cxnSpLocks/>
            <a:stCxn id="5122" idx="3"/>
            <a:endCxn id="3" idx="1"/>
          </p:cNvCxnSpPr>
          <p:nvPr/>
        </p:nvCxnSpPr>
        <p:spPr>
          <a:xfrm flipV="1">
            <a:off x="1939743" y="1107849"/>
            <a:ext cx="4384777" cy="4413"/>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D768F03-F134-719E-F0B6-4468265BE372}"/>
              </a:ext>
            </a:extLst>
          </p:cNvPr>
          <p:cNvSpPr txBox="1"/>
          <p:nvPr/>
        </p:nvSpPr>
        <p:spPr>
          <a:xfrm>
            <a:off x="6972397" y="3936427"/>
            <a:ext cx="123833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Physical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Layout</a:t>
            </a:r>
          </a:p>
        </p:txBody>
      </p:sp>
      <p:grpSp>
        <p:nvGrpSpPr>
          <p:cNvPr id="44" name="Group 43">
            <a:extLst>
              <a:ext uri="{FF2B5EF4-FFF2-40B4-BE49-F238E27FC236}">
                <a16:creationId xmlns:a16="http://schemas.microsoft.com/office/drawing/2014/main" id="{72C2228F-8A06-6610-2176-385CC5110032}"/>
              </a:ext>
            </a:extLst>
          </p:cNvPr>
          <p:cNvGrpSpPr/>
          <p:nvPr/>
        </p:nvGrpSpPr>
        <p:grpSpPr>
          <a:xfrm>
            <a:off x="5066331" y="1705459"/>
            <a:ext cx="3065232" cy="2232564"/>
            <a:chOff x="5066331" y="2817901"/>
            <a:chExt cx="3065232" cy="2232564"/>
          </a:xfrm>
        </p:grpSpPr>
        <p:sp>
          <p:nvSpPr>
            <p:cNvPr id="49" name="Rectangle 48">
              <a:extLst>
                <a:ext uri="{FF2B5EF4-FFF2-40B4-BE49-F238E27FC236}">
                  <a16:creationId xmlns:a16="http://schemas.microsoft.com/office/drawing/2014/main" id="{31B2AECB-0CF9-83DF-7340-62F56DA30404}"/>
                </a:ext>
              </a:extLst>
            </p:cNvPr>
            <p:cNvSpPr/>
            <p:nvPr/>
          </p:nvSpPr>
          <p:spPr>
            <a:xfrm>
              <a:off x="7051563" y="4257754"/>
              <a:ext cx="1080000" cy="288000"/>
            </a:xfrm>
            <a:prstGeom prst="rect">
              <a:avLst/>
            </a:prstGeom>
            <a:solidFill>
              <a:schemeClr val="accent5">
                <a:lumMod val="20000"/>
                <a:lumOff val="80000"/>
              </a:schemeClr>
            </a:solid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Row A</a:t>
              </a:r>
            </a:p>
          </p:txBody>
        </p:sp>
        <p:sp>
          <p:nvSpPr>
            <p:cNvPr id="29" name="Rectangle 28">
              <a:extLst>
                <a:ext uri="{FF2B5EF4-FFF2-40B4-BE49-F238E27FC236}">
                  <a16:creationId xmlns:a16="http://schemas.microsoft.com/office/drawing/2014/main" id="{48E7312B-A273-832F-F67C-EA4911FE60DE}"/>
                </a:ext>
              </a:extLst>
            </p:cNvPr>
            <p:cNvSpPr/>
            <p:nvPr/>
          </p:nvSpPr>
          <p:spPr>
            <a:xfrm>
              <a:off x="7051563" y="2817901"/>
              <a:ext cx="1080000" cy="2232564"/>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1" name="Straight Arrow Connector 50">
              <a:extLst>
                <a:ext uri="{FF2B5EF4-FFF2-40B4-BE49-F238E27FC236}">
                  <a16:creationId xmlns:a16="http://schemas.microsoft.com/office/drawing/2014/main" id="{558FE610-6E7C-EF0D-342F-2857D1D49A6A}"/>
                </a:ext>
              </a:extLst>
            </p:cNvPr>
            <p:cNvCxnSpPr>
              <a:cxnSpLocks/>
              <a:endCxn id="49" idx="1"/>
            </p:cNvCxnSpPr>
            <p:nvPr/>
          </p:nvCxnSpPr>
          <p:spPr>
            <a:xfrm>
              <a:off x="5066331" y="3202530"/>
              <a:ext cx="1985232" cy="11992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2" name="Picture 11" descr="A yellow sign with black text&#10;&#10;Description automatically generated with medium confidence">
            <a:extLst>
              <a:ext uri="{FF2B5EF4-FFF2-40B4-BE49-F238E27FC236}">
                <a16:creationId xmlns:a16="http://schemas.microsoft.com/office/drawing/2014/main" id="{28A12EC4-6686-FDAF-5B1F-3505A802246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224043" y="1952598"/>
            <a:ext cx="1244735" cy="1244735"/>
          </a:xfrm>
          <a:prstGeom prst="rect">
            <a:avLst/>
          </a:prstGeom>
        </p:spPr>
      </p:pic>
      <p:cxnSp>
        <p:nvCxnSpPr>
          <p:cNvPr id="21" name="Straight Arrow Connector 20">
            <a:extLst>
              <a:ext uri="{FF2B5EF4-FFF2-40B4-BE49-F238E27FC236}">
                <a16:creationId xmlns:a16="http://schemas.microsoft.com/office/drawing/2014/main" id="{39353CED-01A3-435A-3FAB-6845C33FB912}"/>
              </a:ext>
            </a:extLst>
          </p:cNvPr>
          <p:cNvCxnSpPr>
            <a:cxnSpLocks/>
          </p:cNvCxnSpPr>
          <p:nvPr/>
        </p:nvCxnSpPr>
        <p:spPr>
          <a:xfrm flipV="1">
            <a:off x="5264727" y="2886332"/>
            <a:ext cx="277091" cy="48766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A1FB5505-B296-1724-F478-5EF6BA9ADF7D}"/>
              </a:ext>
            </a:extLst>
          </p:cNvPr>
          <p:cNvSpPr/>
          <p:nvPr/>
        </p:nvSpPr>
        <p:spPr>
          <a:xfrm>
            <a:off x="0" y="5327187"/>
            <a:ext cx="9144000" cy="1080000"/>
          </a:xfrm>
          <a:prstGeom prst="rect">
            <a:avLst/>
          </a:prstGeom>
          <a:solidFill>
            <a:schemeClr val="accent1">
              <a:lumMod val="20000"/>
              <a:lumOff val="8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is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compatible with commodity DRAM chips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No need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proprietary info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or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modifications</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chips</a:t>
            </a:r>
          </a:p>
        </p:txBody>
      </p:sp>
      <p:sp>
        <p:nvSpPr>
          <p:cNvPr id="40" name="Rectangle 39">
            <a:extLst>
              <a:ext uri="{FF2B5EF4-FFF2-40B4-BE49-F238E27FC236}">
                <a16:creationId xmlns:a16="http://schemas.microsoft.com/office/drawing/2014/main" id="{4C01B8A1-DA04-2B22-EB3C-B3EDC4AD6E32}"/>
              </a:ext>
            </a:extLst>
          </p:cNvPr>
          <p:cNvSpPr/>
          <p:nvPr/>
        </p:nvSpPr>
        <p:spPr>
          <a:xfrm>
            <a:off x="7051563" y="2886332"/>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FC280B8B-F7A7-A61F-D8A7-A5E3F23CD412}"/>
              </a:ext>
            </a:extLst>
          </p:cNvPr>
          <p:cNvSpPr/>
          <p:nvPr/>
        </p:nvSpPr>
        <p:spPr>
          <a:xfrm>
            <a:off x="7051563" y="3433468"/>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D8245221-1BA3-B0EB-7CA9-48839A5758F5}"/>
              </a:ext>
            </a:extLst>
          </p:cNvPr>
          <p:cNvSpPr txBox="1">
            <a:spLocks/>
          </p:cNvSpPr>
          <p:nvPr/>
        </p:nvSpPr>
        <p:spPr>
          <a:xfrm>
            <a:off x="75991" y="50574"/>
            <a:ext cx="9057744" cy="541098"/>
          </a:xfrm>
          <a:prstGeom prst="rect">
            <a:avLst/>
          </a:prstGeom>
        </p:spPr>
        <p:txBody>
          <a:bodyPr anchor="ctr">
            <a:normAutofit/>
          </a:bodyPr>
          <a:lstStyle>
            <a:lvl1pPr algn="l" defTabSz="914400" rtl="0" eaLnBrk="1" latinLnBrk="0" hangingPunct="1">
              <a:lnSpc>
                <a:spcPct val="100000"/>
              </a:lnSpc>
              <a:spcBef>
                <a:spcPct val="0"/>
              </a:spcBef>
              <a:spcAft>
                <a:spcPts val="600"/>
              </a:spcAft>
              <a:buNone/>
              <a:defRPr sz="3200" b="1" kern="1200">
                <a:solidFill>
                  <a:schemeClr val="tx2">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j-ea"/>
                <a:cs typeface="+mj-cs"/>
              </a:rPr>
              <a:t>BlockHammer: Practical Throttling-based Mechanism</a:t>
            </a:r>
          </a:p>
        </p:txBody>
      </p:sp>
    </p:spTree>
    <p:extLst>
      <p:ext uri="{BB962C8B-B14F-4D97-AF65-F5344CB8AC3E}">
        <p14:creationId xmlns:p14="http://schemas.microsoft.com/office/powerpoint/2010/main" val="262477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0" grpId="0"/>
      <p:bldP spid="76" grpId="0" animBg="1"/>
      <p:bldP spid="40" grpId="0" animBg="1"/>
      <p:bldP spid="41"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DD38-02ED-644E-B723-A83144D23548}"/>
              </a:ext>
            </a:extLst>
          </p:cNvPr>
          <p:cNvSpPr>
            <a:spLocks noGrp="1"/>
          </p:cNvSpPr>
          <p:nvPr>
            <p:ph type="title"/>
          </p:nvPr>
        </p:nvSpPr>
        <p:spPr>
          <a:xfrm>
            <a:off x="75990" y="50573"/>
            <a:ext cx="7338361" cy="1141619"/>
          </a:xfrm>
        </p:spPr>
        <p:txBody>
          <a:bodyPr/>
          <a:lstStyle/>
          <a:p>
            <a:r>
              <a:rPr lang="en-US" b="1" dirty="0"/>
              <a:t>BlockHammer </a:t>
            </a:r>
            <a:br>
              <a:rPr lang="en-US" dirty="0"/>
            </a:br>
            <a:r>
              <a:rPr lang="en-US" sz="2800" b="1" dirty="0"/>
              <a:t>Overview of Approach</a:t>
            </a:r>
            <a:endParaRPr lang="en-US" dirty="0"/>
          </a:p>
        </p:txBody>
      </p:sp>
      <p:sp>
        <p:nvSpPr>
          <p:cNvPr id="7" name="Rounded Rectangle 6">
            <a:extLst>
              <a:ext uri="{FF2B5EF4-FFF2-40B4-BE49-F238E27FC236}">
                <a16:creationId xmlns:a16="http://schemas.microsoft.com/office/drawing/2014/main" id="{ADB79523-8389-8A4C-8543-2B85EE6A5F44}"/>
              </a:ext>
            </a:extLst>
          </p:cNvPr>
          <p:cNvSpPr/>
          <p:nvPr/>
        </p:nvSpPr>
        <p:spPr>
          <a:xfrm>
            <a:off x="-2198" y="4142057"/>
            <a:ext cx="9144000" cy="2213658"/>
          </a:xfrm>
          <a:prstGeom prst="roundRect">
            <a:avLst>
              <a:gd name="adj" fmla="val 0"/>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7084711E-5C10-334E-B795-69737335F96A}"/>
              </a:ext>
            </a:extLst>
          </p:cNvPr>
          <p:cNvSpPr/>
          <p:nvPr/>
        </p:nvSpPr>
        <p:spPr>
          <a:xfrm>
            <a:off x="-2197" y="1215342"/>
            <a:ext cx="9144000" cy="2213658"/>
          </a:xfrm>
          <a:prstGeom prst="roundRect">
            <a:avLst>
              <a:gd name="adj" fmla="val 0"/>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D965B18-AEF8-A144-B127-EAD658ACFE51}"/>
              </a:ext>
            </a:extLst>
          </p:cNvPr>
          <p:cNvSpPr>
            <a:spLocks noGrp="1"/>
          </p:cNvSpPr>
          <p:nvPr>
            <p:ph idx="1"/>
          </p:nvPr>
        </p:nvSpPr>
        <p:spPr/>
        <p:txBody>
          <a:bodyPr/>
          <a:lstStyle/>
          <a:p>
            <a:pPr marL="0" indent="0">
              <a:buNone/>
            </a:pPr>
            <a:r>
              <a:rPr lang="en-US" sz="2800" b="1" dirty="0" err="1"/>
              <a:t>RowBlocker</a:t>
            </a:r>
            <a:r>
              <a:rPr lang="en-US" sz="3200" b="1" dirty="0"/>
              <a:t> </a:t>
            </a:r>
          </a:p>
          <a:p>
            <a:pPr marL="0" indent="0">
              <a:buNone/>
            </a:pPr>
            <a:r>
              <a:rPr lang="en-US" sz="2400" dirty="0">
                <a:solidFill>
                  <a:schemeClr val="accent2">
                    <a:lumMod val="50000"/>
                  </a:schemeClr>
                </a:solidFill>
              </a:rPr>
              <a:t>Tracks</a:t>
            </a:r>
            <a:r>
              <a:rPr lang="en-US" sz="2400" dirty="0"/>
              <a:t> row activation rates using area-efficient Bloom filters</a:t>
            </a:r>
            <a:endParaRPr lang="en-US" dirty="0"/>
          </a:p>
          <a:p>
            <a:pPr marL="0" indent="0">
              <a:buNone/>
            </a:pPr>
            <a:r>
              <a:rPr lang="en-US" sz="2400" dirty="0">
                <a:solidFill>
                  <a:schemeClr val="accent2">
                    <a:lumMod val="50000"/>
                  </a:schemeClr>
                </a:solidFill>
              </a:rPr>
              <a:t>Blacklists</a:t>
            </a:r>
            <a:r>
              <a:rPr lang="en-US" sz="2400" dirty="0"/>
              <a:t> rows that are activated at a high rate</a:t>
            </a:r>
            <a:endParaRPr lang="en-US" dirty="0"/>
          </a:p>
          <a:p>
            <a:pPr marL="0" indent="0">
              <a:buNone/>
            </a:pPr>
            <a:r>
              <a:rPr lang="en-US" sz="2400" dirty="0">
                <a:solidFill>
                  <a:schemeClr val="accent2">
                    <a:lumMod val="50000"/>
                  </a:schemeClr>
                </a:solidFill>
              </a:rPr>
              <a:t>Throttles</a:t>
            </a:r>
            <a:r>
              <a:rPr lang="en-US" sz="2400" dirty="0">
                <a:solidFill>
                  <a:srgbClr val="00B050"/>
                </a:solidFill>
              </a:rPr>
              <a:t> </a:t>
            </a:r>
            <a:r>
              <a:rPr lang="en-US" sz="2400" dirty="0"/>
              <a:t>activations</a:t>
            </a:r>
            <a:r>
              <a:rPr lang="en-US" sz="2400" dirty="0">
                <a:solidFill>
                  <a:srgbClr val="00B050"/>
                </a:solidFill>
              </a:rPr>
              <a:t> </a:t>
            </a:r>
            <a:r>
              <a:rPr lang="en-US" sz="2400" dirty="0"/>
              <a:t>targeting a blacklisted row</a:t>
            </a:r>
          </a:p>
          <a:p>
            <a:endParaRPr lang="en-US" sz="2800" dirty="0"/>
          </a:p>
          <a:p>
            <a:pPr marL="0" indent="0">
              <a:buNone/>
            </a:pPr>
            <a:endParaRPr lang="en-US" sz="2800" dirty="0"/>
          </a:p>
          <a:p>
            <a:pPr marL="0" indent="0">
              <a:buNone/>
            </a:pPr>
            <a:r>
              <a:rPr lang="en-US" sz="2800" b="1" dirty="0" err="1"/>
              <a:t>AttackThrottler</a:t>
            </a:r>
            <a:endParaRPr lang="en-US" sz="2800" b="1" dirty="0"/>
          </a:p>
          <a:p>
            <a:pPr marL="0" indent="0">
              <a:buNone/>
            </a:pPr>
            <a:r>
              <a:rPr lang="en-US" sz="2400" dirty="0">
                <a:solidFill>
                  <a:schemeClr val="accent6">
                    <a:lumMod val="50000"/>
                  </a:schemeClr>
                </a:solidFill>
              </a:rPr>
              <a:t>Identifies</a:t>
            </a:r>
            <a:r>
              <a:rPr lang="en-US" sz="2400" dirty="0">
                <a:solidFill>
                  <a:srgbClr val="00B050"/>
                </a:solidFill>
              </a:rPr>
              <a:t> </a:t>
            </a:r>
            <a:r>
              <a:rPr lang="en-US" sz="2400" dirty="0"/>
              <a:t>threads that perform a RowHammer attack</a:t>
            </a:r>
          </a:p>
          <a:p>
            <a:pPr marL="0" indent="0">
              <a:buNone/>
            </a:pPr>
            <a:r>
              <a:rPr lang="en-US" sz="2400" dirty="0">
                <a:solidFill>
                  <a:schemeClr val="accent6">
                    <a:lumMod val="50000"/>
                  </a:schemeClr>
                </a:solidFill>
              </a:rPr>
              <a:t>Reduces</a:t>
            </a:r>
            <a:r>
              <a:rPr lang="en-US" sz="2400" dirty="0">
                <a:solidFill>
                  <a:srgbClr val="00B050"/>
                </a:solidFill>
              </a:rPr>
              <a:t> </a:t>
            </a:r>
            <a:r>
              <a:rPr lang="en-US" sz="2400" dirty="0"/>
              <a:t>memory bandwidth usage of identified threads</a:t>
            </a:r>
          </a:p>
          <a:p>
            <a:endParaRPr lang="en-US" sz="2400" dirty="0"/>
          </a:p>
          <a:p>
            <a:pPr marL="0" indent="0">
              <a:buNone/>
            </a:pPr>
            <a:endParaRPr lang="en-US" sz="2400" dirty="0"/>
          </a:p>
          <a:p>
            <a:endParaRPr lang="en-US" sz="2400" dirty="0"/>
          </a:p>
        </p:txBody>
      </p:sp>
      <p:sp>
        <p:nvSpPr>
          <p:cNvPr id="4" name="Rectangle 3">
            <a:extLst>
              <a:ext uri="{FF2B5EF4-FFF2-40B4-BE49-F238E27FC236}">
                <a16:creationId xmlns:a16="http://schemas.microsoft.com/office/drawing/2014/main" id="{F3782042-1B9C-DA4C-B922-0E3D3B011937}"/>
              </a:ext>
            </a:extLst>
          </p:cNvPr>
          <p:cNvSpPr/>
          <p:nvPr/>
        </p:nvSpPr>
        <p:spPr>
          <a:xfrm>
            <a:off x="0" y="3139205"/>
            <a:ext cx="9144000" cy="7401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No row can be activated at a high enough rate to induce bit-flips</a:t>
            </a:r>
          </a:p>
        </p:txBody>
      </p:sp>
      <p:sp>
        <p:nvSpPr>
          <p:cNvPr id="6" name="Rectangle 5">
            <a:extLst>
              <a:ext uri="{FF2B5EF4-FFF2-40B4-BE49-F238E27FC236}">
                <a16:creationId xmlns:a16="http://schemas.microsoft.com/office/drawing/2014/main" id="{B97AED7B-37CC-CE4C-A987-7F715E5C0DEE}"/>
              </a:ext>
            </a:extLst>
          </p:cNvPr>
          <p:cNvSpPr/>
          <p:nvPr/>
        </p:nvSpPr>
        <p:spPr>
          <a:xfrm>
            <a:off x="0" y="5535387"/>
            <a:ext cx="9144000" cy="86931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Greatly reduces the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performance degradation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and</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energy wastage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RowHammer attack inflicts on a system</a:t>
            </a:r>
          </a:p>
        </p:txBody>
      </p:sp>
    </p:spTree>
    <p:extLst>
      <p:ext uri="{BB962C8B-B14F-4D97-AF65-F5344CB8AC3E}">
        <p14:creationId xmlns:p14="http://schemas.microsoft.com/office/powerpoint/2010/main" val="26817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3" grpId="0" uiExpand="1" build="p"/>
      <p:bldP spid="4" grpId="0" animBg="1"/>
      <p:bldP spid="6"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BB34-DA34-8642-B47D-14389E011DA9}"/>
              </a:ext>
            </a:extLst>
          </p:cNvPr>
          <p:cNvSpPr>
            <a:spLocks noGrp="1"/>
          </p:cNvSpPr>
          <p:nvPr>
            <p:ph type="title"/>
          </p:nvPr>
        </p:nvSpPr>
        <p:spPr/>
        <p:txBody>
          <a:bodyPr>
            <a:noAutofit/>
          </a:bodyPr>
          <a:lstStyle/>
          <a:p>
            <a:r>
              <a:rPr lang="en-US" dirty="0"/>
              <a:t>Evaluation: </a:t>
            </a:r>
            <a:r>
              <a:rPr lang="en-US" dirty="0" err="1"/>
              <a:t>BlockHammer</a:t>
            </a:r>
            <a:br>
              <a:rPr lang="en-US" dirty="0"/>
            </a:br>
            <a:r>
              <a:rPr lang="en-US" sz="2800" dirty="0"/>
              <a:t>Scaling with RowHammer Vulnerability</a:t>
            </a:r>
            <a:endParaRPr lang="en-US" sz="2800" b="1" dirty="0"/>
          </a:p>
        </p:txBody>
      </p:sp>
      <p:pic>
        <p:nvPicPr>
          <p:cNvPr id="35" name="Picture 34" descr="Chart, line chart&#10;&#10;Description automatically generated">
            <a:extLst>
              <a:ext uri="{FF2B5EF4-FFF2-40B4-BE49-F238E27FC236}">
                <a16:creationId xmlns:a16="http://schemas.microsoft.com/office/drawing/2014/main" id="{03E376D7-6E59-E74F-A5A3-405C73CEC9C0}"/>
              </a:ext>
            </a:extLst>
          </p:cNvPr>
          <p:cNvPicPr>
            <a:picLocks noChangeAspect="1"/>
          </p:cNvPicPr>
          <p:nvPr/>
        </p:nvPicPr>
        <p:blipFill rotWithShape="1">
          <a:blip r:embed="rId3">
            <a:extLst>
              <a:ext uri="{28A0092B-C50C-407E-A947-70E740481C1C}">
                <a14:useLocalDpi xmlns:a14="http://schemas.microsoft.com/office/drawing/2010/main" val="0"/>
              </a:ext>
            </a:extLst>
          </a:blip>
          <a:srcRect l="23403" t="2424" r="19399" b="84017"/>
          <a:stretch/>
        </p:blipFill>
        <p:spPr>
          <a:xfrm>
            <a:off x="3241964" y="2061132"/>
            <a:ext cx="4759036" cy="313380"/>
          </a:xfrm>
          <a:prstGeom prst="rect">
            <a:avLst/>
          </a:prstGeom>
          <a:ln w="19050">
            <a:noFill/>
          </a:ln>
        </p:spPr>
      </p:pic>
      <p:sp>
        <p:nvSpPr>
          <p:cNvPr id="15" name="Rounded Rectangle 14">
            <a:extLst>
              <a:ext uri="{FF2B5EF4-FFF2-40B4-BE49-F238E27FC236}">
                <a16:creationId xmlns:a16="http://schemas.microsoft.com/office/drawing/2014/main" id="{E577201E-FC48-DE47-B799-25AB9CE693E8}"/>
              </a:ext>
            </a:extLst>
          </p:cNvPr>
          <p:cNvSpPr/>
          <p:nvPr/>
        </p:nvSpPr>
        <p:spPr>
          <a:xfrm>
            <a:off x="206478" y="4438494"/>
            <a:ext cx="8731045" cy="1720645"/>
          </a:xfrm>
          <a:prstGeom prst="roundRect">
            <a:avLst>
              <a:gd name="adj" fmla="val 2382"/>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Attack Present</a:t>
            </a:r>
          </a:p>
        </p:txBody>
      </p:sp>
      <p:sp>
        <p:nvSpPr>
          <p:cNvPr id="16" name="Rounded Rectangle 15">
            <a:extLst>
              <a:ext uri="{FF2B5EF4-FFF2-40B4-BE49-F238E27FC236}">
                <a16:creationId xmlns:a16="http://schemas.microsoft.com/office/drawing/2014/main" id="{A090A9AB-5FFD-5B47-8F48-A9A823712257}"/>
              </a:ext>
            </a:extLst>
          </p:cNvPr>
          <p:cNvSpPr/>
          <p:nvPr/>
        </p:nvSpPr>
        <p:spPr>
          <a:xfrm>
            <a:off x="208677" y="2357451"/>
            <a:ext cx="8731045" cy="1691149"/>
          </a:xfrm>
          <a:prstGeom prst="roundRect">
            <a:avLst>
              <a:gd name="adj" fmla="val 238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No 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Attack</a:t>
            </a:r>
          </a:p>
        </p:txBody>
      </p:sp>
      <p:pic>
        <p:nvPicPr>
          <p:cNvPr id="28" name="Picture 27" descr="Chart, line chart&#10;&#10;Description automatically generated">
            <a:extLst>
              <a:ext uri="{FF2B5EF4-FFF2-40B4-BE49-F238E27FC236}">
                <a16:creationId xmlns:a16="http://schemas.microsoft.com/office/drawing/2014/main" id="{F748D571-13D6-AF4C-AC87-A62D4BE044FF}"/>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77956" y="2436611"/>
            <a:ext cx="6588000" cy="1534948"/>
          </a:xfrm>
          <a:prstGeom prst="rect">
            <a:avLst/>
          </a:prstGeom>
          <a:ln w="19050">
            <a:solidFill>
              <a:schemeClr val="tx2">
                <a:lumMod val="50000"/>
              </a:schemeClr>
            </a:solidFill>
          </a:ln>
        </p:spPr>
      </p:pic>
      <p:sp>
        <p:nvSpPr>
          <p:cNvPr id="17" name="Rectangle 16">
            <a:extLst>
              <a:ext uri="{FF2B5EF4-FFF2-40B4-BE49-F238E27FC236}">
                <a16:creationId xmlns:a16="http://schemas.microsoft.com/office/drawing/2014/main" id="{43B7C787-5BF2-F643-970E-4C8A8CD99C71}"/>
              </a:ext>
            </a:extLst>
          </p:cNvPr>
          <p:cNvSpPr/>
          <p:nvPr/>
        </p:nvSpPr>
        <p:spPr>
          <a:xfrm>
            <a:off x="2912253" y="255698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D6D2F06-AA5A-5547-84BE-267A1F0AB33D}"/>
              </a:ext>
            </a:extLst>
          </p:cNvPr>
          <p:cNvSpPr/>
          <p:nvPr/>
        </p:nvSpPr>
        <p:spPr>
          <a:xfrm>
            <a:off x="4468895" y="2548540"/>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B1AB5F4-9EB3-F946-9859-C4C7B404793D}"/>
              </a:ext>
            </a:extLst>
          </p:cNvPr>
          <p:cNvSpPr>
            <a:spLocks noChangeAspect="1"/>
          </p:cNvSpPr>
          <p:nvPr/>
        </p:nvSpPr>
        <p:spPr>
          <a:xfrm>
            <a:off x="6021031" y="2573028"/>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3B476CD-1607-8942-A42D-8CCB94654B48}"/>
              </a:ext>
            </a:extLst>
          </p:cNvPr>
          <p:cNvSpPr>
            <a:spLocks/>
          </p:cNvSpPr>
          <p:nvPr/>
        </p:nvSpPr>
        <p:spPr>
          <a:xfrm>
            <a:off x="7571475" y="255734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Chart&#10;&#10;Description automatically generated">
            <a:extLst>
              <a:ext uri="{FF2B5EF4-FFF2-40B4-BE49-F238E27FC236}">
                <a16:creationId xmlns:a16="http://schemas.microsoft.com/office/drawing/2014/main" id="{3DD07603-CB97-EC4A-9322-BF43EEBF0B33}"/>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77956" y="4522504"/>
            <a:ext cx="6588000" cy="1550379"/>
          </a:xfrm>
          <a:prstGeom prst="rect">
            <a:avLst/>
          </a:prstGeom>
          <a:ln w="19050">
            <a:solidFill>
              <a:schemeClr val="accent2">
                <a:lumMod val="75000"/>
              </a:schemeClr>
            </a:solidFill>
          </a:ln>
        </p:spPr>
      </p:pic>
      <p:sp>
        <p:nvSpPr>
          <p:cNvPr id="31" name="Rectangle 30">
            <a:extLst>
              <a:ext uri="{FF2B5EF4-FFF2-40B4-BE49-F238E27FC236}">
                <a16:creationId xmlns:a16="http://schemas.microsoft.com/office/drawing/2014/main" id="{BD39FE46-AF17-784D-B012-1FDAF95AA825}"/>
              </a:ext>
            </a:extLst>
          </p:cNvPr>
          <p:cNvSpPr/>
          <p:nvPr/>
        </p:nvSpPr>
        <p:spPr>
          <a:xfrm>
            <a:off x="2905733" y="461596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79CB961-FD57-C64C-8704-A4671B62A5F2}"/>
              </a:ext>
            </a:extLst>
          </p:cNvPr>
          <p:cNvSpPr/>
          <p:nvPr/>
        </p:nvSpPr>
        <p:spPr>
          <a:xfrm>
            <a:off x="4462375" y="4607515"/>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A9A046B-33CB-9646-BEEA-C1F53B5B86C4}"/>
              </a:ext>
            </a:extLst>
          </p:cNvPr>
          <p:cNvSpPr>
            <a:spLocks noChangeAspect="1"/>
          </p:cNvSpPr>
          <p:nvPr/>
        </p:nvSpPr>
        <p:spPr>
          <a:xfrm>
            <a:off x="6014511" y="4632003"/>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3E3FD64-3A57-1F4B-BE60-52C6F77C7547}"/>
              </a:ext>
            </a:extLst>
          </p:cNvPr>
          <p:cNvSpPr>
            <a:spLocks/>
          </p:cNvSpPr>
          <p:nvPr/>
        </p:nvSpPr>
        <p:spPr>
          <a:xfrm>
            <a:off x="7564955" y="461632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Chart, line chart&#10;&#10;Description automatically generated">
            <a:extLst>
              <a:ext uri="{FF2B5EF4-FFF2-40B4-BE49-F238E27FC236}">
                <a16:creationId xmlns:a16="http://schemas.microsoft.com/office/drawing/2014/main" id="{C590B68B-EFC6-7B4C-88A1-56958C7B0F99}"/>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80456" y="2424121"/>
            <a:ext cx="6588000" cy="1534948"/>
          </a:xfrm>
          <a:prstGeom prst="rect">
            <a:avLst/>
          </a:prstGeom>
          <a:ln w="19050">
            <a:solidFill>
              <a:schemeClr val="tx2">
                <a:lumMod val="50000"/>
              </a:schemeClr>
            </a:solidFill>
          </a:ln>
        </p:spPr>
      </p:pic>
      <p:pic>
        <p:nvPicPr>
          <p:cNvPr id="37" name="Picture 36" descr="Chart&#10;&#10;Description automatically generated">
            <a:extLst>
              <a:ext uri="{FF2B5EF4-FFF2-40B4-BE49-F238E27FC236}">
                <a16:creationId xmlns:a16="http://schemas.microsoft.com/office/drawing/2014/main" id="{D6DE88FA-966F-144F-AC6D-B26249ACE0D8}"/>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80456" y="4510014"/>
            <a:ext cx="6588000" cy="1550379"/>
          </a:xfrm>
          <a:prstGeom prst="rect">
            <a:avLst/>
          </a:prstGeom>
          <a:ln w="19050">
            <a:solidFill>
              <a:schemeClr val="accent2">
                <a:lumMod val="75000"/>
              </a:schemeClr>
            </a:solidFill>
          </a:ln>
        </p:spPr>
      </p:pic>
      <p:sp>
        <p:nvSpPr>
          <p:cNvPr id="25" name="Rectangle 24">
            <a:extLst>
              <a:ext uri="{FF2B5EF4-FFF2-40B4-BE49-F238E27FC236}">
                <a16:creationId xmlns:a16="http://schemas.microsoft.com/office/drawing/2014/main" id="{BAC5504E-8914-BE40-9BA7-892F34E3E9CB}"/>
              </a:ext>
            </a:extLst>
          </p:cNvPr>
          <p:cNvSpPr/>
          <p:nvPr/>
        </p:nvSpPr>
        <p:spPr>
          <a:xfrm>
            <a:off x="2199" y="3765443"/>
            <a:ext cx="9144000" cy="486703"/>
          </a:xfrm>
          <a:prstGeom prst="rect">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BlockHammer’s performance and energy overheads remain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negligible (&lt;0.6%)</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6" name="Rectangle 25">
            <a:extLst>
              <a:ext uri="{FF2B5EF4-FFF2-40B4-BE49-F238E27FC236}">
                <a16:creationId xmlns:a16="http://schemas.microsoft.com/office/drawing/2014/main" id="{6EE1CC81-A11D-9A4E-8149-92DB38FA577E}"/>
              </a:ext>
            </a:extLst>
          </p:cNvPr>
          <p:cNvSpPr/>
          <p:nvPr/>
        </p:nvSpPr>
        <p:spPr>
          <a:xfrm>
            <a:off x="0" y="5850447"/>
            <a:ext cx="9144000" cy="552736"/>
          </a:xfrm>
          <a:prstGeom prst="rect">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 scalably provides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much higher performance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(71% 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lower energy consumption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(32% on average)</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than state-of-the-art mechanisms</a:t>
            </a:r>
          </a:p>
        </p:txBody>
      </p:sp>
      <p:sp>
        <p:nvSpPr>
          <p:cNvPr id="38" name="Rectangle 37">
            <a:extLst>
              <a:ext uri="{FF2B5EF4-FFF2-40B4-BE49-F238E27FC236}">
                <a16:creationId xmlns:a16="http://schemas.microsoft.com/office/drawing/2014/main" id="{946C25EF-E925-5C48-AF8A-9E07A9A8EC5D}"/>
              </a:ext>
            </a:extLst>
          </p:cNvPr>
          <p:cNvSpPr/>
          <p:nvPr/>
        </p:nvSpPr>
        <p:spPr>
          <a:xfrm>
            <a:off x="288336" y="1242901"/>
            <a:ext cx="4572000" cy="646331"/>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 throughput (weighted speedup)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Job turnaround time (harmonic speedup)</a:t>
            </a:r>
          </a:p>
        </p:txBody>
      </p:sp>
      <p:sp>
        <p:nvSpPr>
          <p:cNvPr id="39" name="TextBox 38">
            <a:extLst>
              <a:ext uri="{FF2B5EF4-FFF2-40B4-BE49-F238E27FC236}">
                <a16:creationId xmlns:a16="http://schemas.microsoft.com/office/drawing/2014/main" id="{9D9C4D1D-39F8-6E4F-B0DB-5D67D6CD506A}"/>
              </a:ext>
            </a:extLst>
          </p:cNvPr>
          <p:cNvSpPr txBox="1"/>
          <p:nvPr/>
        </p:nvSpPr>
        <p:spPr>
          <a:xfrm>
            <a:off x="5306872" y="1243630"/>
            <a:ext cx="3761030" cy="646331"/>
          </a:xfrm>
          <a:prstGeom prst="rect">
            <a:avLst/>
          </a:prstGeom>
          <a:noFill/>
        </p:spPr>
        <p:txBody>
          <a:bodyPr wrap="non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Unfairness (maximum slowdown)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energy consumption </a:t>
            </a:r>
          </a:p>
        </p:txBody>
      </p:sp>
    </p:spTree>
    <p:extLst>
      <p:ext uri="{BB962C8B-B14F-4D97-AF65-F5344CB8AC3E}">
        <p14:creationId xmlns:p14="http://schemas.microsoft.com/office/powerpoint/2010/main" val="2329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EF6B-2A67-1446-9CC9-3560765BDA3F}"/>
              </a:ext>
            </a:extLst>
          </p:cNvPr>
          <p:cNvSpPr>
            <a:spLocks noGrp="1"/>
          </p:cNvSpPr>
          <p:nvPr>
            <p:ph type="title"/>
          </p:nvPr>
        </p:nvSpPr>
        <p:spPr>
          <a:xfrm>
            <a:off x="75991" y="-99392"/>
            <a:ext cx="6915118" cy="1141619"/>
          </a:xfrm>
        </p:spPr>
        <p:txBody>
          <a:bodyPr>
            <a:normAutofit/>
          </a:bodyPr>
          <a:lstStyle/>
          <a:p>
            <a:r>
              <a:rPr lang="en-US" b="1" dirty="0"/>
              <a:t>Key Results: </a:t>
            </a:r>
            <a:r>
              <a:rPr lang="en-US" b="1" dirty="0" err="1"/>
              <a:t>BlockHammer</a:t>
            </a:r>
            <a:endParaRPr lang="en-US" b="1" dirty="0"/>
          </a:p>
        </p:txBody>
      </p:sp>
      <p:sp>
        <p:nvSpPr>
          <p:cNvPr id="3" name="Content Placeholder 2">
            <a:extLst>
              <a:ext uri="{FF2B5EF4-FFF2-40B4-BE49-F238E27FC236}">
                <a16:creationId xmlns:a16="http://schemas.microsoft.com/office/drawing/2014/main" id="{949AB57A-B547-3A4C-A274-434D7824D025}"/>
              </a:ext>
            </a:extLst>
          </p:cNvPr>
          <p:cNvSpPr>
            <a:spLocks noGrp="1"/>
          </p:cNvSpPr>
          <p:nvPr>
            <p:ph idx="1"/>
          </p:nvPr>
        </p:nvSpPr>
        <p:spPr>
          <a:xfrm>
            <a:off x="75991" y="980732"/>
            <a:ext cx="8987622" cy="5374984"/>
          </a:xfrm>
        </p:spPr>
        <p:txBody>
          <a:bodyPr>
            <a:normAutofit/>
          </a:bodyPr>
          <a:lstStyle/>
          <a:p>
            <a:r>
              <a:rPr lang="en-US" sz="2000" b="1" dirty="0">
                <a:solidFill>
                  <a:srgbClr val="C00000"/>
                </a:solidFill>
              </a:rPr>
              <a:t>Competitive</a:t>
            </a:r>
            <a:r>
              <a:rPr lang="en-US" sz="2000" dirty="0">
                <a:solidFill>
                  <a:srgbClr val="C00000"/>
                </a:solidFill>
              </a:rPr>
              <a:t> with state-of-the-art mechanisms </a:t>
            </a:r>
            <a:r>
              <a:rPr lang="en-US" sz="2000" b="1" dirty="0">
                <a:solidFill>
                  <a:srgbClr val="C00000"/>
                </a:solidFill>
              </a:rPr>
              <a:t>when there is no attack</a:t>
            </a:r>
          </a:p>
          <a:p>
            <a:r>
              <a:rPr lang="en-US" sz="2000" b="1" dirty="0">
                <a:solidFill>
                  <a:srgbClr val="C00000"/>
                </a:solidFill>
              </a:rPr>
              <a:t>Superior</a:t>
            </a:r>
            <a:r>
              <a:rPr lang="en-US" sz="2000" dirty="0">
                <a:solidFill>
                  <a:srgbClr val="C00000"/>
                </a:solidFill>
              </a:rPr>
              <a:t> performance and DRAM energy </a:t>
            </a:r>
            <a:r>
              <a:rPr lang="en-US" sz="2000" b="1" dirty="0">
                <a:solidFill>
                  <a:srgbClr val="C00000"/>
                </a:solidFill>
              </a:rPr>
              <a:t>when RowHammer attack present</a:t>
            </a:r>
          </a:p>
          <a:p>
            <a:r>
              <a:rPr lang="en-US" sz="2000" b="1" dirty="0">
                <a:solidFill>
                  <a:srgbClr val="C00000"/>
                </a:solidFill>
              </a:rPr>
              <a:t>Better hardware area scaling with RowHammer vulnerability</a:t>
            </a:r>
          </a:p>
          <a:p>
            <a:r>
              <a:rPr lang="en-US" sz="2000" b="1" dirty="0"/>
              <a:t>Security Proof</a:t>
            </a:r>
          </a:p>
          <a:p>
            <a:r>
              <a:rPr lang="en-US" sz="2000" dirty="0"/>
              <a:t>Addresses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r>
              <a:rPr lang="en-US" sz="1800" b="1" dirty="0"/>
              <a:t> </a:t>
            </a:r>
          </a:p>
          <a:p>
            <a:r>
              <a:rPr lang="en-US" sz="2000" dirty="0"/>
              <a:t>Evaluation of </a:t>
            </a:r>
            <a:r>
              <a:rPr lang="en-US" sz="2000" b="1" dirty="0">
                <a:solidFill>
                  <a:srgbClr val="00B050"/>
                </a:solidFill>
              </a:rPr>
              <a:t>14 mechanisms</a:t>
            </a:r>
            <a:r>
              <a:rPr lang="en-US" sz="2000" dirty="0">
                <a:solidFill>
                  <a:srgbClr val="00B050"/>
                </a:solidFill>
              </a:rPr>
              <a:t> </a:t>
            </a:r>
            <a:r>
              <a:rPr lang="en-US" sz="2000" dirty="0"/>
              <a:t>across four desirable properties</a:t>
            </a:r>
            <a:endParaRPr lang="en-US" sz="2000" b="1" dirty="0">
              <a:solidFill>
                <a:srgbClr val="00B050"/>
              </a:solidFill>
            </a:endParaRPr>
          </a:p>
          <a:p>
            <a:pPr lvl="1"/>
            <a:r>
              <a:rPr lang="en-US" sz="1800" dirty="0"/>
              <a:t>Comprehensive Protection</a:t>
            </a:r>
          </a:p>
          <a:p>
            <a:pPr lvl="1"/>
            <a:r>
              <a:rPr lang="en-US" sz="1800" dirty="0"/>
              <a:t>Compatibility with Commodity DRAM Chips</a:t>
            </a:r>
          </a:p>
          <a:p>
            <a:pPr lvl="1"/>
            <a:r>
              <a:rPr lang="en-US" sz="1800" dirty="0"/>
              <a:t>Scalability with RowHammer Vulnerability</a:t>
            </a:r>
          </a:p>
          <a:p>
            <a:pPr lvl="1"/>
            <a:r>
              <a:rPr lang="en-US" sz="1800" dirty="0"/>
              <a:t>Deterministic Protection</a:t>
            </a:r>
          </a:p>
          <a:p>
            <a:endParaRPr lang="en-US" sz="1800" dirty="0"/>
          </a:p>
          <a:p>
            <a:endParaRPr lang="en-US" sz="2000" dirty="0"/>
          </a:p>
        </p:txBody>
      </p:sp>
      <p:sp>
        <p:nvSpPr>
          <p:cNvPr id="49" name="Rectangle 48">
            <a:extLst>
              <a:ext uri="{FF2B5EF4-FFF2-40B4-BE49-F238E27FC236}">
                <a16:creationId xmlns:a16="http://schemas.microsoft.com/office/drawing/2014/main" id="{DF11731B-B121-DE45-975D-A04446B278D0}"/>
              </a:ext>
            </a:extLst>
          </p:cNvPr>
          <p:cNvSpPr/>
          <p:nvPr/>
        </p:nvSpPr>
        <p:spPr>
          <a:xfrm>
            <a:off x="6733568" y="3413125"/>
            <a:ext cx="60174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4B7189C0-AC5D-E749-9751-8734453202AC}"/>
              </a:ext>
            </a:extLst>
          </p:cNvPr>
          <p:cNvSpPr/>
          <p:nvPr/>
        </p:nvSpPr>
        <p:spPr>
          <a:xfrm>
            <a:off x="7342540" y="3413125"/>
            <a:ext cx="59741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55AC971-77EB-FA4C-B3E6-FBA4ACBD6B8F}"/>
              </a:ext>
            </a:extLst>
          </p:cNvPr>
          <p:cNvSpPr/>
          <p:nvPr/>
        </p:nvSpPr>
        <p:spPr>
          <a:xfrm>
            <a:off x="7947406" y="3413125"/>
            <a:ext cx="425410"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0CDC59E2-BFDB-9E4F-BFCA-4EFB471ABF5F}"/>
              </a:ext>
            </a:extLst>
          </p:cNvPr>
          <p:cNvSpPr/>
          <p:nvPr/>
        </p:nvSpPr>
        <p:spPr>
          <a:xfrm>
            <a:off x="6310023" y="3413124"/>
            <a:ext cx="420833" cy="3090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2991F55-737C-F54F-A832-CF12B873FE4C}"/>
              </a:ext>
            </a:extLst>
          </p:cNvPr>
          <p:cNvSpPr/>
          <p:nvPr/>
        </p:nvSpPr>
        <p:spPr>
          <a:xfrm>
            <a:off x="7339651" y="6082044"/>
            <a:ext cx="599276" cy="302650"/>
          </a:xfrm>
          <a:prstGeom prst="rect">
            <a:avLst/>
          </a:prstGeom>
          <a:solidFill>
            <a:srgbClr val="EC6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91B33C4-5FDE-914F-8610-406A22836CCD}"/>
              </a:ext>
            </a:extLst>
          </p:cNvPr>
          <p:cNvSpPr/>
          <p:nvPr/>
        </p:nvSpPr>
        <p:spPr>
          <a:xfrm>
            <a:off x="7337439" y="5923608"/>
            <a:ext cx="599276" cy="186780"/>
          </a:xfrm>
          <a:prstGeom prst="rect">
            <a:avLst/>
          </a:prstGeom>
          <a:solidFill>
            <a:srgbClr val="9D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7E561239-BC1C-584C-BDD0-DAFD40472F43}"/>
              </a:ext>
            </a:extLst>
          </p:cNvPr>
          <p:cNvGrpSpPr/>
          <p:nvPr/>
        </p:nvGrpSpPr>
        <p:grpSpPr>
          <a:xfrm>
            <a:off x="6305513" y="4527743"/>
            <a:ext cx="2063587" cy="1857013"/>
            <a:chOff x="5409415" y="3716854"/>
            <a:chExt cx="2964835" cy="2697889"/>
          </a:xfrm>
          <a:solidFill>
            <a:schemeClr val="accent1">
              <a:lumMod val="60000"/>
              <a:lumOff val="40000"/>
            </a:schemeClr>
          </a:solidFill>
        </p:grpSpPr>
        <p:sp>
          <p:nvSpPr>
            <p:cNvPr id="69" name="Rectangle 68">
              <a:extLst>
                <a:ext uri="{FF2B5EF4-FFF2-40B4-BE49-F238E27FC236}">
                  <a16:creationId xmlns:a16="http://schemas.microsoft.com/office/drawing/2014/main" id="{3E06DA67-D31B-544C-98B3-1685E83D14B5}"/>
                </a:ext>
              </a:extLst>
            </p:cNvPr>
            <p:cNvSpPr/>
            <p:nvPr/>
          </p:nvSpPr>
          <p:spPr>
            <a:xfrm>
              <a:off x="5409415" y="4738886"/>
              <a:ext cx="604627" cy="16758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4D0BBF6-EAAF-204A-ADED-65516DF6BFF9}"/>
                </a:ext>
              </a:extLst>
            </p:cNvPr>
            <p:cNvSpPr/>
            <p:nvPr/>
          </p:nvSpPr>
          <p:spPr>
            <a:xfrm>
              <a:off x="5422067" y="3724582"/>
              <a:ext cx="1470871"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4A331E2F-1B66-0E40-97A9-202CA13E3216}"/>
                </a:ext>
              </a:extLst>
            </p:cNvPr>
            <p:cNvSpPr/>
            <p:nvPr/>
          </p:nvSpPr>
          <p:spPr>
            <a:xfrm>
              <a:off x="6021366" y="5977238"/>
              <a:ext cx="861003" cy="2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DD9EDF5-0C67-3E41-9AC4-7944B03FB2D9}"/>
                </a:ext>
              </a:extLst>
            </p:cNvPr>
            <p:cNvSpPr/>
            <p:nvPr/>
          </p:nvSpPr>
          <p:spPr>
            <a:xfrm>
              <a:off x="7757686" y="5346203"/>
              <a:ext cx="609868" cy="1068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B1EC9B5-7409-4344-B5AC-579896C1DDF3}"/>
                </a:ext>
              </a:extLst>
            </p:cNvPr>
            <p:cNvSpPr/>
            <p:nvPr/>
          </p:nvSpPr>
          <p:spPr>
            <a:xfrm>
              <a:off x="7764382" y="3716854"/>
              <a:ext cx="609868" cy="9877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C89F9F40-964F-E64F-B218-AB62D87380D7}"/>
              </a:ext>
            </a:extLst>
          </p:cNvPr>
          <p:cNvSpPr/>
          <p:nvPr/>
        </p:nvSpPr>
        <p:spPr>
          <a:xfrm>
            <a:off x="5049378" y="6384757"/>
            <a:ext cx="3300872" cy="1398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8F0E7B4C-2FE4-9A48-9C49-E7294624D01D}"/>
              </a:ext>
            </a:extLst>
          </p:cNvPr>
          <p:cNvGrpSpPr/>
          <p:nvPr/>
        </p:nvGrpSpPr>
        <p:grpSpPr>
          <a:xfrm>
            <a:off x="6305510" y="4527746"/>
            <a:ext cx="2058927" cy="1860185"/>
            <a:chOff x="5409177" y="3715548"/>
            <a:chExt cx="2958142" cy="2702497"/>
          </a:xfrm>
          <a:solidFill>
            <a:srgbClr val="EC6362"/>
          </a:solidFill>
        </p:grpSpPr>
        <p:sp>
          <p:nvSpPr>
            <p:cNvPr id="56" name="Rectangle 55">
              <a:extLst>
                <a:ext uri="{FF2B5EF4-FFF2-40B4-BE49-F238E27FC236}">
                  <a16:creationId xmlns:a16="http://schemas.microsoft.com/office/drawing/2014/main" id="{1ABD22E7-EB82-784B-AEA9-A82279B62406}"/>
                </a:ext>
              </a:extLst>
            </p:cNvPr>
            <p:cNvSpPr/>
            <p:nvPr/>
          </p:nvSpPr>
          <p:spPr>
            <a:xfrm>
              <a:off x="5409177" y="3926472"/>
              <a:ext cx="604627" cy="8138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B97A39F-6DA6-904B-94EA-AECD5F18E1B3}"/>
                </a:ext>
              </a:extLst>
            </p:cNvPr>
            <p:cNvSpPr/>
            <p:nvPr/>
          </p:nvSpPr>
          <p:spPr>
            <a:xfrm>
              <a:off x="6027573" y="3926473"/>
              <a:ext cx="861004" cy="20860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1F567970-1F30-F64C-A8B8-6CE2F8F9A3EE}"/>
                </a:ext>
              </a:extLst>
            </p:cNvPr>
            <p:cNvSpPr/>
            <p:nvPr/>
          </p:nvSpPr>
          <p:spPr>
            <a:xfrm>
              <a:off x="6025352" y="6214845"/>
              <a:ext cx="861004"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8C39675-0703-054A-AF45-4C0A12E8FF3F}"/>
                </a:ext>
              </a:extLst>
            </p:cNvPr>
            <p:cNvSpPr/>
            <p:nvPr/>
          </p:nvSpPr>
          <p:spPr>
            <a:xfrm>
              <a:off x="6896754" y="3715548"/>
              <a:ext cx="861004" cy="20580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3ABCDD1F-D431-3743-87FA-BC4A4CAC158C}"/>
                </a:ext>
              </a:extLst>
            </p:cNvPr>
            <p:cNvSpPr/>
            <p:nvPr/>
          </p:nvSpPr>
          <p:spPr>
            <a:xfrm>
              <a:off x="7757450" y="4698420"/>
              <a:ext cx="609869" cy="636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pic>
        <p:nvPicPr>
          <p:cNvPr id="81" name="Picture 80">
            <a:extLst>
              <a:ext uri="{FF2B5EF4-FFF2-40B4-BE49-F238E27FC236}">
                <a16:creationId xmlns:a16="http://schemas.microsoft.com/office/drawing/2014/main" id="{E901E39D-5896-8C40-A174-3E622D21635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94413" y="3393962"/>
            <a:ext cx="4099827" cy="3167301"/>
          </a:xfrm>
          <a:prstGeom prst="rect">
            <a:avLst/>
          </a:prstGeom>
        </p:spPr>
      </p:pic>
      <p:cxnSp>
        <p:nvCxnSpPr>
          <p:cNvPr id="80" name="Straight Arrow Connector 79">
            <a:extLst>
              <a:ext uri="{FF2B5EF4-FFF2-40B4-BE49-F238E27FC236}">
                <a16:creationId xmlns:a16="http://schemas.microsoft.com/office/drawing/2014/main" id="{CA6545A1-6FA0-8C43-821A-9DF76F6F12CF}"/>
              </a:ext>
            </a:extLst>
          </p:cNvPr>
          <p:cNvCxnSpPr>
            <a:cxnSpLocks/>
          </p:cNvCxnSpPr>
          <p:nvPr/>
        </p:nvCxnSpPr>
        <p:spPr>
          <a:xfrm>
            <a:off x="4021390" y="6475873"/>
            <a:ext cx="98540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79E71F5-A98E-27C5-E29D-0D096F615340}"/>
              </a:ext>
            </a:extLst>
          </p:cNvPr>
          <p:cNvSpPr/>
          <p:nvPr/>
        </p:nvSpPr>
        <p:spPr>
          <a:xfrm>
            <a:off x="298006" y="4672929"/>
            <a:ext cx="2333024" cy="156044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lumMod val="75000"/>
                  </a:schemeClr>
                </a:solidFill>
                <a:latin typeface="Cambria" panose="02040503050406030204" pitchFamily="18" charset="0"/>
              </a:rPr>
              <a:t>BlockHammer</a:t>
            </a:r>
            <a:r>
              <a:rPr lang="en-US" b="1" dirty="0">
                <a:solidFill>
                  <a:sysClr val="windowText" lastClr="000000"/>
                </a:solidFill>
                <a:latin typeface="Cambria" panose="02040503050406030204" pitchFamily="18" charset="0"/>
              </a:rPr>
              <a:t> is the </a:t>
            </a:r>
            <a:r>
              <a:rPr lang="en-US" b="1" dirty="0">
                <a:solidFill>
                  <a:srgbClr val="C00000"/>
                </a:solidFill>
                <a:latin typeface="Cambria" panose="02040503050406030204" pitchFamily="18" charset="0"/>
              </a:rPr>
              <a:t>only</a:t>
            </a:r>
            <a:r>
              <a:rPr lang="en-US" b="1" dirty="0">
                <a:solidFill>
                  <a:sysClr val="windowText" lastClr="000000"/>
                </a:solidFill>
                <a:latin typeface="Cambria" panose="02040503050406030204" pitchFamily="18" charset="0"/>
              </a:rPr>
              <a:t> </a:t>
            </a:r>
            <a:r>
              <a:rPr lang="en-US" b="1" dirty="0">
                <a:solidFill>
                  <a:srgbClr val="C00000"/>
                </a:solidFill>
                <a:latin typeface="Cambria" panose="02040503050406030204" pitchFamily="18" charset="0"/>
              </a:rPr>
              <a:t>solution</a:t>
            </a:r>
            <a:r>
              <a:rPr lang="en-US" b="1" dirty="0">
                <a:solidFill>
                  <a:sysClr val="windowText" lastClr="000000"/>
                </a:solidFill>
                <a:latin typeface="Cambria" panose="02040503050406030204" pitchFamily="18" charset="0"/>
              </a:rPr>
              <a:t> that </a:t>
            </a:r>
            <a:r>
              <a:rPr lang="en-US" b="1" dirty="0">
                <a:solidFill>
                  <a:srgbClr val="00B050"/>
                </a:solidFill>
                <a:latin typeface="Cambria" panose="02040503050406030204" pitchFamily="18" charset="0"/>
              </a:rPr>
              <a:t>satisfies </a:t>
            </a:r>
            <a:br>
              <a:rPr lang="en-US" b="1" dirty="0">
                <a:solidFill>
                  <a:srgbClr val="00B050"/>
                </a:solidFill>
                <a:latin typeface="Cambria" panose="02040503050406030204" pitchFamily="18" charset="0"/>
              </a:rPr>
            </a:br>
            <a:r>
              <a:rPr lang="en-US" b="1" dirty="0">
                <a:solidFill>
                  <a:schemeClr val="accent5">
                    <a:lumMod val="75000"/>
                  </a:schemeClr>
                </a:solidFill>
                <a:latin typeface="Cambria" panose="02040503050406030204" pitchFamily="18" charset="0"/>
              </a:rPr>
              <a:t>all four desirable properties</a:t>
            </a:r>
          </a:p>
        </p:txBody>
      </p:sp>
      <p:cxnSp>
        <p:nvCxnSpPr>
          <p:cNvPr id="5" name="Elbow Connector 4">
            <a:extLst>
              <a:ext uri="{FF2B5EF4-FFF2-40B4-BE49-F238E27FC236}">
                <a16:creationId xmlns:a16="http://schemas.microsoft.com/office/drawing/2014/main" id="{CDFF76CF-97B1-C959-06AD-F1E8BF9FB40C}"/>
              </a:ext>
            </a:extLst>
          </p:cNvPr>
          <p:cNvCxnSpPr>
            <a:cxnSpLocks/>
            <a:endCxn id="4" idx="2"/>
          </p:cNvCxnSpPr>
          <p:nvPr/>
        </p:nvCxnSpPr>
        <p:spPr>
          <a:xfrm rot="10800000">
            <a:off x="1464519" y="6233369"/>
            <a:ext cx="3621057" cy="225968"/>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9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24" grpId="0" animBg="1"/>
      <p:bldP spid="25" grpId="0" animBg="1"/>
      <p:bldP spid="53" grpId="0" animBg="1"/>
      <p:bldP spid="4"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More in the Paper: </a:t>
            </a:r>
            <a:r>
              <a:rPr lang="en-US" sz="2800" dirty="0" err="1">
                <a:solidFill>
                  <a:schemeClr val="accent5">
                    <a:lumMod val="75000"/>
                  </a:schemeClr>
                </a:solidFill>
              </a:rPr>
              <a:t>BlockHammer</a:t>
            </a:r>
            <a:endParaRPr lang="en-US" sz="28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757239"/>
            <a:ext cx="8987622" cy="5684540"/>
          </a:xfrm>
        </p:spPr>
        <p:txBody>
          <a:bodyPr/>
          <a:lstStyle/>
          <a:p>
            <a:pPr>
              <a:spcBef>
                <a:spcPts val="0"/>
              </a:spcBef>
              <a:spcAft>
                <a:spcPts val="1800"/>
              </a:spcAft>
              <a:buClr>
                <a:schemeClr val="tx1"/>
              </a:buClr>
            </a:pPr>
            <a:r>
              <a:rPr lang="en-US" sz="2000" dirty="0"/>
              <a:t>Using </a:t>
            </a:r>
            <a:r>
              <a:rPr lang="en-US" sz="2000" b="1" dirty="0">
                <a:solidFill>
                  <a:schemeClr val="accent2">
                    <a:lumMod val="75000"/>
                  </a:schemeClr>
                </a:solidFill>
              </a:rPr>
              <a:t>area-efficient Bloom filters </a:t>
            </a:r>
            <a:r>
              <a:rPr lang="en-US" sz="2000" dirty="0"/>
              <a:t>for</a:t>
            </a:r>
            <a:r>
              <a:rPr lang="en-US" sz="2000" dirty="0">
                <a:solidFill>
                  <a:schemeClr val="accent2">
                    <a:lumMod val="75000"/>
                  </a:schemeClr>
                </a:solidFill>
              </a:rPr>
              <a:t> </a:t>
            </a:r>
            <a:r>
              <a:rPr lang="en-US" sz="2000" dirty="0"/>
              <a:t>RowHammer detection</a:t>
            </a:r>
          </a:p>
          <a:p>
            <a:pPr>
              <a:spcBef>
                <a:spcPts val="0"/>
              </a:spcBef>
              <a:spcAft>
                <a:spcPts val="600"/>
              </a:spcAft>
              <a:buClr>
                <a:schemeClr val="tx1"/>
              </a:buClr>
            </a:pPr>
            <a:r>
              <a:rPr lang="en-US" sz="2000" dirty="0"/>
              <a:t>Security Proof</a:t>
            </a:r>
          </a:p>
          <a:p>
            <a:pPr lvl="1">
              <a:spcBef>
                <a:spcPts val="0"/>
              </a:spcBef>
              <a:spcAft>
                <a:spcPts val="600"/>
              </a:spcAft>
              <a:buClr>
                <a:schemeClr val="tx1"/>
              </a:buClr>
            </a:pPr>
            <a:r>
              <a:rPr lang="en-US" sz="1800" dirty="0"/>
              <a:t>Mathematically represent </a:t>
            </a:r>
            <a:r>
              <a:rPr lang="en-US" sz="1800" b="1" dirty="0">
                <a:solidFill>
                  <a:schemeClr val="accent5">
                    <a:lumMod val="75000"/>
                  </a:schemeClr>
                </a:solidFill>
              </a:rPr>
              <a:t>all possible </a:t>
            </a:r>
            <a:r>
              <a:rPr lang="en-US" sz="1800" dirty="0"/>
              <a:t>access patterns </a:t>
            </a:r>
          </a:p>
          <a:p>
            <a:pPr lvl="1">
              <a:spcBef>
                <a:spcPts val="0"/>
              </a:spcBef>
              <a:spcAft>
                <a:spcPts val="1800"/>
              </a:spcAft>
              <a:buClr>
                <a:schemeClr val="tx1"/>
              </a:buClr>
            </a:pPr>
            <a:r>
              <a:rPr lang="en-US" sz="1800" b="1" dirty="0">
                <a:solidFill>
                  <a:srgbClr val="00B050"/>
                </a:solidFill>
              </a:rPr>
              <a:t>No row can be activated high-enough times</a:t>
            </a:r>
            <a:r>
              <a:rPr lang="en-US" sz="1800" dirty="0">
                <a:solidFill>
                  <a:srgbClr val="00B050"/>
                </a:solidFill>
              </a:rPr>
              <a:t> </a:t>
            </a:r>
            <a:r>
              <a:rPr lang="en-US" sz="1800" dirty="0"/>
              <a:t>to induce bit-flips</a:t>
            </a:r>
          </a:p>
          <a:p>
            <a:pPr>
              <a:lnSpc>
                <a:spcPct val="100000"/>
              </a:lnSpc>
              <a:spcBef>
                <a:spcPts val="0"/>
              </a:spcBef>
              <a:spcAft>
                <a:spcPts val="600"/>
              </a:spcAft>
              <a:buClr>
                <a:schemeClr val="tx1"/>
              </a:buClr>
            </a:pPr>
            <a:r>
              <a:rPr lang="en-US" sz="2000" dirty="0"/>
              <a:t>BlockHammer prevents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p>
          <a:p>
            <a:pPr lvl="1">
              <a:lnSpc>
                <a:spcPct val="100000"/>
              </a:lnSpc>
              <a:spcBef>
                <a:spcPts val="0"/>
              </a:spcBef>
              <a:spcAft>
                <a:spcPts val="600"/>
              </a:spcAft>
              <a:buClr>
                <a:schemeClr val="tx1"/>
              </a:buClr>
            </a:pPr>
            <a:r>
              <a:rPr lang="en-US" sz="1800" dirty="0" err="1"/>
              <a:t>TRRespass</a:t>
            </a:r>
            <a:r>
              <a:rPr lang="en-US" sz="1800" dirty="0"/>
              <a:t> [</a:t>
            </a:r>
            <a:r>
              <a:rPr lang="en-US" sz="1800" dirty="0" err="1"/>
              <a:t>Frigo</a:t>
            </a:r>
            <a:r>
              <a:rPr lang="en-US" sz="1800" dirty="0"/>
              <a:t>+, S&amp;P’20]</a:t>
            </a:r>
          </a:p>
          <a:p>
            <a:pPr lvl="1">
              <a:lnSpc>
                <a:spcPct val="100000"/>
              </a:lnSpc>
              <a:spcBef>
                <a:spcPts val="0"/>
              </a:spcBef>
              <a:spcAft>
                <a:spcPts val="600"/>
              </a:spcAft>
              <a:buClr>
                <a:schemeClr val="tx1"/>
              </a:buClr>
            </a:pPr>
            <a:r>
              <a:rPr lang="en-US" sz="1800" dirty="0"/>
              <a:t>U-TRR [Hassan+, MICRO’21]</a:t>
            </a:r>
          </a:p>
          <a:p>
            <a:pPr lvl="1">
              <a:lnSpc>
                <a:spcPct val="100000"/>
              </a:lnSpc>
              <a:spcBef>
                <a:spcPts val="0"/>
              </a:spcBef>
              <a:spcAft>
                <a:spcPts val="600"/>
              </a:spcAft>
              <a:buClr>
                <a:schemeClr val="tx1"/>
              </a:buClr>
            </a:pPr>
            <a:r>
              <a:rPr lang="en-US" sz="1800" dirty="0" err="1"/>
              <a:t>BlackSmith</a:t>
            </a:r>
            <a:r>
              <a:rPr lang="en-US" sz="1800" dirty="0"/>
              <a:t> [</a:t>
            </a:r>
            <a:r>
              <a:rPr lang="en-US" sz="1800" dirty="0" err="1"/>
              <a:t>Jattke</a:t>
            </a:r>
            <a:r>
              <a:rPr lang="en-US" sz="1800" dirty="0"/>
              <a:t>+, S&amp;P’22]</a:t>
            </a:r>
          </a:p>
          <a:p>
            <a:pPr lvl="1">
              <a:lnSpc>
                <a:spcPct val="100000"/>
              </a:lnSpc>
              <a:spcBef>
                <a:spcPts val="0"/>
              </a:spcBef>
              <a:spcAft>
                <a:spcPts val="1800"/>
              </a:spcAft>
              <a:buClr>
                <a:schemeClr val="tx1"/>
              </a:buClr>
            </a:pPr>
            <a:r>
              <a:rPr lang="en-US" sz="1800" dirty="0"/>
              <a:t>Half-Double [</a:t>
            </a:r>
            <a:r>
              <a:rPr lang="en-US" sz="1800" dirty="0" err="1"/>
              <a:t>Kogler</a:t>
            </a:r>
            <a:r>
              <a:rPr lang="en-US" sz="1800" dirty="0"/>
              <a:t>+, USENIX Security’22]</a:t>
            </a:r>
            <a:endParaRPr lang="en-US" sz="2000" dirty="0"/>
          </a:p>
          <a:p>
            <a:pPr>
              <a:lnSpc>
                <a:spcPct val="100000"/>
              </a:lnSpc>
              <a:spcBef>
                <a:spcPts val="0"/>
              </a:spcBef>
              <a:spcAft>
                <a:spcPts val="600"/>
              </a:spcAft>
              <a:buClr>
                <a:schemeClr val="tx1"/>
              </a:buClr>
            </a:pPr>
            <a:r>
              <a:rPr lang="en-US" sz="2000" dirty="0"/>
              <a:t>System Integration </a:t>
            </a:r>
          </a:p>
          <a:p>
            <a:pPr lvl="1">
              <a:lnSpc>
                <a:spcPct val="100000"/>
              </a:lnSpc>
              <a:spcBef>
                <a:spcPts val="0"/>
              </a:spcBef>
              <a:spcAft>
                <a:spcPts val="600"/>
              </a:spcAft>
              <a:buClr>
                <a:schemeClr val="tx1"/>
              </a:buClr>
            </a:pPr>
            <a:r>
              <a:rPr lang="en-US" sz="1800" b="1" dirty="0">
                <a:solidFill>
                  <a:schemeClr val="accent2">
                    <a:lumMod val="75000"/>
                  </a:schemeClr>
                </a:solidFill>
              </a:rPr>
              <a:t>BlockHammer</a:t>
            </a:r>
            <a:r>
              <a:rPr lang="en-US" sz="1800" dirty="0"/>
              <a:t> can detect </a:t>
            </a:r>
            <a:r>
              <a:rPr lang="en-US" sz="1800" b="1" dirty="0">
                <a:solidFill>
                  <a:srgbClr val="C00000"/>
                </a:solidFill>
              </a:rPr>
              <a:t>RowHammer attacks </a:t>
            </a:r>
            <a:r>
              <a:rPr lang="en-US" sz="1800" dirty="0"/>
              <a:t>with </a:t>
            </a:r>
            <a:r>
              <a:rPr lang="en-US" sz="1800" b="1" dirty="0">
                <a:solidFill>
                  <a:srgbClr val="00B050"/>
                </a:solidFill>
              </a:rPr>
              <a:t>high accuracy </a:t>
            </a:r>
            <a:br>
              <a:rPr lang="en-US" sz="1800" dirty="0"/>
            </a:br>
            <a:r>
              <a:rPr lang="en-US" sz="1800" dirty="0"/>
              <a:t>and </a:t>
            </a:r>
            <a:r>
              <a:rPr lang="en-US" sz="1800" b="1" dirty="0">
                <a:solidFill>
                  <a:schemeClr val="accent5">
                    <a:lumMod val="75000"/>
                  </a:schemeClr>
                </a:solidFill>
              </a:rPr>
              <a:t>inform system software</a:t>
            </a:r>
          </a:p>
          <a:p>
            <a:pPr lvl="1">
              <a:lnSpc>
                <a:spcPct val="100000"/>
              </a:lnSpc>
              <a:spcBef>
                <a:spcPts val="0"/>
              </a:spcBef>
              <a:spcAft>
                <a:spcPts val="1800"/>
              </a:spcAft>
              <a:buClr>
                <a:schemeClr val="tx1"/>
              </a:buClr>
            </a:pPr>
            <a:r>
              <a:rPr lang="en-US" sz="1800" dirty="0"/>
              <a:t>Measures </a:t>
            </a:r>
            <a:r>
              <a:rPr lang="en-US" sz="1800" b="1" dirty="0"/>
              <a:t>RowHammer likelihood of each thread </a:t>
            </a:r>
          </a:p>
          <a:p>
            <a:pPr>
              <a:lnSpc>
                <a:spcPct val="100000"/>
              </a:lnSpc>
              <a:spcBef>
                <a:spcPts val="0"/>
              </a:spcBef>
              <a:spcAft>
                <a:spcPts val="1800"/>
              </a:spcAft>
              <a:buClr>
                <a:schemeClr val="tx1"/>
              </a:buClr>
            </a:pPr>
            <a:r>
              <a:rPr lang="en-US" sz="2000" b="1" dirty="0">
                <a:solidFill>
                  <a:srgbClr val="7030A0"/>
                </a:solidFill>
              </a:rPr>
              <a:t>Hardware complexity </a:t>
            </a:r>
            <a:r>
              <a:rPr lang="en-US" sz="2000" dirty="0"/>
              <a:t>analysis</a:t>
            </a:r>
          </a:p>
        </p:txBody>
      </p:sp>
      <p:grpSp>
        <p:nvGrpSpPr>
          <p:cNvPr id="7" name="Group 6">
            <a:extLst>
              <a:ext uri="{FF2B5EF4-FFF2-40B4-BE49-F238E27FC236}">
                <a16:creationId xmlns:a16="http://schemas.microsoft.com/office/drawing/2014/main" id="{C0C818C9-4DCE-5F48-BF90-AB65DE76FC78}"/>
              </a:ext>
            </a:extLst>
          </p:cNvPr>
          <p:cNvGrpSpPr/>
          <p:nvPr/>
        </p:nvGrpSpPr>
        <p:grpSpPr>
          <a:xfrm>
            <a:off x="7723128" y="252636"/>
            <a:ext cx="1183322" cy="1552125"/>
            <a:chOff x="4083903" y="4889654"/>
            <a:chExt cx="1183322" cy="1552125"/>
          </a:xfrm>
        </p:grpSpPr>
        <p:pic>
          <p:nvPicPr>
            <p:cNvPr id="11" name="Picture 2">
              <a:extLst>
                <a:ext uri="{FF2B5EF4-FFF2-40B4-BE49-F238E27FC236}">
                  <a16:creationId xmlns:a16="http://schemas.microsoft.com/office/drawing/2014/main" id="{BD98622A-0DC7-5325-0D71-9F38F5F20C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29" t="6570" r="7152" b="6700"/>
            <a:stretch/>
          </p:blipFill>
          <p:spPr bwMode="auto">
            <a:xfrm>
              <a:off x="4095044" y="4889654"/>
              <a:ext cx="1161040" cy="1184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117C2FD-272F-32A6-57A8-0560E790F98C}"/>
                </a:ext>
              </a:extLst>
            </p:cNvPr>
            <p:cNvSpPr txBox="1"/>
            <p:nvPr/>
          </p:nvSpPr>
          <p:spPr>
            <a:xfrm>
              <a:off x="4083903"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Full Paper</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9388410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Summary: </a:t>
            </a:r>
            <a:r>
              <a:rPr lang="en-US" sz="2800" dirty="0" err="1">
                <a:solidFill>
                  <a:schemeClr val="accent5">
                    <a:lumMod val="75000"/>
                  </a:schemeClr>
                </a:solidFill>
              </a:rPr>
              <a:t>BlockHammer</a:t>
            </a:r>
            <a:endParaRPr lang="en-US" sz="24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591672"/>
            <a:ext cx="8987622" cy="5850107"/>
          </a:xfrm>
        </p:spPr>
        <p:txBody>
          <a:bodyPr/>
          <a:lstStyle/>
          <a:p>
            <a:pPr>
              <a:lnSpc>
                <a:spcPct val="100000"/>
              </a:lnSpc>
              <a:spcBef>
                <a:spcPts val="0"/>
              </a:spcBef>
              <a:spcAft>
                <a:spcPts val="3600"/>
              </a:spcAft>
            </a:pPr>
            <a:r>
              <a:rPr lang="en-US" sz="2400" dirty="0"/>
              <a:t>BlockHammer is </a:t>
            </a:r>
            <a:r>
              <a:rPr lang="en-US" sz="2400" b="1" dirty="0">
                <a:solidFill>
                  <a:srgbClr val="00B050"/>
                </a:solidFill>
              </a:rPr>
              <a:t>the first work to practically enable </a:t>
            </a:r>
            <a:br>
              <a:rPr lang="en-US" sz="2400" b="1" dirty="0">
                <a:solidFill>
                  <a:srgbClr val="00B050"/>
                </a:solidFill>
              </a:rPr>
            </a:br>
            <a:r>
              <a:rPr lang="en-US" sz="2400" b="1" dirty="0">
                <a:solidFill>
                  <a:srgbClr val="C55A11"/>
                </a:solidFill>
              </a:rPr>
              <a:t>throttling-based RowHammer mitigation </a:t>
            </a:r>
          </a:p>
          <a:p>
            <a:pPr>
              <a:lnSpc>
                <a:spcPct val="100000"/>
              </a:lnSpc>
              <a:spcBef>
                <a:spcPts val="0"/>
              </a:spcBef>
              <a:spcAft>
                <a:spcPts val="3600"/>
              </a:spcAft>
            </a:pPr>
            <a:r>
              <a:rPr lang="en-US" sz="2400" dirty="0"/>
              <a:t>BlockHammer is implemented in </a:t>
            </a:r>
            <a:r>
              <a:rPr lang="en-US" sz="2400" b="1" dirty="0">
                <a:solidFill>
                  <a:schemeClr val="accent5">
                    <a:lumMod val="75000"/>
                  </a:schemeClr>
                </a:solidFill>
              </a:rPr>
              <a:t>the memory controller </a:t>
            </a:r>
            <a:br>
              <a:rPr lang="en-US" sz="2400" b="1" dirty="0">
                <a:solidFill>
                  <a:schemeClr val="accent5">
                    <a:lumMod val="75000"/>
                  </a:schemeClr>
                </a:solidFill>
              </a:rPr>
            </a:br>
            <a:r>
              <a:rPr lang="en-US" sz="2400" dirty="0"/>
              <a:t>(</a:t>
            </a:r>
            <a:r>
              <a:rPr lang="en-US" sz="2400" i="1" dirty="0">
                <a:solidFill>
                  <a:srgbClr val="7030A0"/>
                </a:solidFill>
              </a:rPr>
              <a:t>no</a:t>
            </a:r>
            <a:r>
              <a:rPr lang="en-US" sz="2400" i="1" dirty="0"/>
              <a:t> </a:t>
            </a:r>
            <a:r>
              <a:rPr lang="en-US" sz="2400" i="1" dirty="0">
                <a:solidFill>
                  <a:srgbClr val="7030A0"/>
                </a:solidFill>
              </a:rPr>
              <a:t>proprietary information of / </a:t>
            </a:r>
            <a:r>
              <a:rPr lang="en-US" sz="2400" i="1" dirty="0">
                <a:solidFill>
                  <a:srgbClr val="00B050"/>
                </a:solidFill>
              </a:rPr>
              <a:t>no</a:t>
            </a:r>
            <a:r>
              <a:rPr lang="en-US" sz="2400" i="1" dirty="0"/>
              <a:t> </a:t>
            </a:r>
            <a:r>
              <a:rPr lang="en-US" sz="2400" i="1" dirty="0">
                <a:solidFill>
                  <a:srgbClr val="00B050"/>
                </a:solidFill>
              </a:rPr>
              <a:t>modifications </a:t>
            </a:r>
            <a:r>
              <a:rPr lang="en-US" sz="2400" dirty="0">
                <a:solidFill>
                  <a:srgbClr val="00B050"/>
                </a:solidFill>
              </a:rPr>
              <a:t>to</a:t>
            </a:r>
            <a:r>
              <a:rPr lang="en-US" sz="2400" dirty="0">
                <a:solidFill>
                  <a:srgbClr val="EC6362"/>
                </a:solidFill>
              </a:rPr>
              <a:t> </a:t>
            </a:r>
            <a:r>
              <a:rPr lang="en-US" sz="2400" dirty="0"/>
              <a:t>DRAM chips)</a:t>
            </a:r>
            <a:endParaRPr lang="en-US" sz="2400" b="1" dirty="0">
              <a:solidFill>
                <a:srgbClr val="C55A11"/>
              </a:solidFill>
            </a:endParaRPr>
          </a:p>
          <a:p>
            <a:pPr>
              <a:lnSpc>
                <a:spcPct val="100000"/>
              </a:lnSpc>
              <a:spcBef>
                <a:spcPts val="0"/>
              </a:spcBef>
              <a:spcAft>
                <a:spcPts val="3600"/>
              </a:spcAft>
            </a:pPr>
            <a:r>
              <a:rPr lang="en-US" sz="2400" dirty="0"/>
              <a:t>BlockHammer is </a:t>
            </a:r>
            <a:r>
              <a:rPr lang="en-US" sz="2400" i="1" dirty="0"/>
              <a:t>both</a:t>
            </a:r>
            <a:r>
              <a:rPr lang="en-US" sz="2400" dirty="0"/>
              <a:t> </a:t>
            </a:r>
            <a:r>
              <a:rPr lang="en-US" sz="2400" b="1" dirty="0">
                <a:solidFill>
                  <a:srgbClr val="7030A0"/>
                </a:solidFill>
              </a:rPr>
              <a:t>scalable with worsening RowHammer </a:t>
            </a:r>
            <a:br>
              <a:rPr lang="en-US" sz="2400" b="1" dirty="0">
                <a:solidFill>
                  <a:srgbClr val="7030A0"/>
                </a:solidFill>
              </a:rPr>
            </a:br>
            <a:r>
              <a:rPr lang="en-US" sz="2400" dirty="0"/>
              <a:t>and </a:t>
            </a:r>
            <a:r>
              <a:rPr lang="en-US" sz="2400" b="1" dirty="0">
                <a:solidFill>
                  <a:schemeClr val="accent2">
                    <a:lumMod val="75000"/>
                  </a:schemeClr>
                </a:solidFill>
              </a:rPr>
              <a:t>compatible with commodity DRAM chips</a:t>
            </a:r>
            <a:endParaRPr lang="en-US" sz="2400" b="1" dirty="0">
              <a:solidFill>
                <a:srgbClr val="00B050"/>
              </a:solidFill>
            </a:endParaRPr>
          </a:p>
          <a:p>
            <a:pPr>
              <a:lnSpc>
                <a:spcPct val="100000"/>
              </a:lnSpc>
              <a:spcBef>
                <a:spcPts val="0"/>
              </a:spcBef>
              <a:spcAft>
                <a:spcPts val="3600"/>
              </a:spcAft>
            </a:pPr>
            <a:r>
              <a:rPr lang="en-US" sz="2400" dirty="0"/>
              <a:t>BlockHammer is </a:t>
            </a:r>
            <a:r>
              <a:rPr lang="en-US" sz="2400" b="1" dirty="0">
                <a:solidFill>
                  <a:srgbClr val="C00000"/>
                </a:solidFill>
              </a:rPr>
              <a:t>open-source</a:t>
            </a:r>
            <a:r>
              <a:rPr lang="en-US" sz="2400" dirty="0">
                <a:solidFill>
                  <a:srgbClr val="7030A0"/>
                </a:solidFill>
              </a:rPr>
              <a:t> </a:t>
            </a:r>
            <a:r>
              <a:rPr lang="en-US" sz="2400" dirty="0"/>
              <a:t>along with </a:t>
            </a:r>
            <a:r>
              <a:rPr lang="en-US" sz="2400" b="1" dirty="0"/>
              <a:t>six state-of-the-art mechanisms</a:t>
            </a:r>
            <a:r>
              <a:rPr lang="en-US" sz="2200" b="1" dirty="0">
                <a:solidFill>
                  <a:srgbClr val="7030A0"/>
                </a:solidFill>
              </a:rPr>
              <a:t>: </a:t>
            </a:r>
            <a:r>
              <a:rPr lang="en-US" sz="2200" dirty="0">
                <a:solidFill>
                  <a:srgbClr val="C00000"/>
                </a:solidFill>
                <a:hlinkClick r:id="rId3"/>
              </a:rPr>
              <a:t>https://github.com/CMU-SAFARI/BlockHammer</a:t>
            </a:r>
            <a:endParaRPr lang="en-US" sz="2200" dirty="0">
              <a:solidFill>
                <a:srgbClr val="C00000"/>
              </a:solidFill>
            </a:endParaRPr>
          </a:p>
          <a:p>
            <a:pPr>
              <a:lnSpc>
                <a:spcPct val="100000"/>
              </a:lnSpc>
              <a:spcBef>
                <a:spcPts val="0"/>
              </a:spcBef>
            </a:pPr>
            <a:endParaRPr lang="en-US" sz="2600" dirty="0">
              <a:solidFill>
                <a:srgbClr val="C00000"/>
              </a:solidFill>
            </a:endParaRPr>
          </a:p>
        </p:txBody>
      </p:sp>
      <p:grpSp>
        <p:nvGrpSpPr>
          <p:cNvPr id="11" name="Group 10">
            <a:extLst>
              <a:ext uri="{FF2B5EF4-FFF2-40B4-BE49-F238E27FC236}">
                <a16:creationId xmlns:a16="http://schemas.microsoft.com/office/drawing/2014/main" id="{24639144-7223-11C6-DA34-CD21CE0D6F90}"/>
              </a:ext>
            </a:extLst>
          </p:cNvPr>
          <p:cNvGrpSpPr/>
          <p:nvPr/>
        </p:nvGrpSpPr>
        <p:grpSpPr>
          <a:xfrm>
            <a:off x="3980339" y="5152044"/>
            <a:ext cx="1183322" cy="1546919"/>
            <a:chOff x="5807787" y="4894860"/>
            <a:chExt cx="1183322" cy="1546919"/>
          </a:xfrm>
        </p:grpSpPr>
        <p:pic>
          <p:nvPicPr>
            <p:cNvPr id="3" name="Picture 2">
              <a:extLst>
                <a:ext uri="{FF2B5EF4-FFF2-40B4-BE49-F238E27FC236}">
                  <a16:creationId xmlns:a16="http://schemas.microsoft.com/office/drawing/2014/main" id="{1F800304-06E0-9D6C-248A-540A60325972}"/>
                </a:ext>
              </a:extLst>
            </p:cNvPr>
            <p:cNvPicPr>
              <a:picLocks noChangeAspect="1"/>
            </p:cNvPicPr>
            <p:nvPr/>
          </p:nvPicPr>
          <p:blipFill>
            <a:blip r:embed="rId4"/>
            <a:stretch>
              <a:fillRect/>
            </a:stretch>
          </p:blipFill>
          <p:spPr>
            <a:xfrm>
              <a:off x="5807787" y="4894860"/>
              <a:ext cx="1183322" cy="1177587"/>
            </a:xfrm>
            <a:prstGeom prst="rect">
              <a:avLst/>
            </a:prstGeom>
          </p:spPr>
        </p:pic>
        <p:sp>
          <p:nvSpPr>
            <p:cNvPr id="5" name="TextBox 4">
              <a:extLst>
                <a:ext uri="{FF2B5EF4-FFF2-40B4-BE49-F238E27FC236}">
                  <a16:creationId xmlns:a16="http://schemas.microsoft.com/office/drawing/2014/main" id="{68680BA3-31C8-A83F-BC85-8CFB85B72D73}"/>
                </a:ext>
              </a:extLst>
            </p:cNvPr>
            <p:cNvSpPr txBox="1"/>
            <p:nvPr/>
          </p:nvSpPr>
          <p:spPr>
            <a:xfrm>
              <a:off x="5807787"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3"/>
                </a:rPr>
                <a:t>Source</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72303406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08720"/>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3573016"/>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171450" y="4196184"/>
            <a:ext cx="8801100" cy="889000"/>
          </a:xfrm>
          <a:prstGeom prst="rect">
            <a:avLst/>
          </a:prstGeom>
        </p:spPr>
      </p:pic>
      <p:pic>
        <p:nvPicPr>
          <p:cNvPr id="8" name="Picture 7">
            <a:extLst>
              <a:ext uri="{FF2B5EF4-FFF2-40B4-BE49-F238E27FC236}">
                <a16:creationId xmlns:a16="http://schemas.microsoft.com/office/drawing/2014/main" id="{81526FB7-E1D4-C54A-B49F-3A1556260B43}"/>
              </a:ext>
            </a:extLst>
          </p:cNvPr>
          <p:cNvPicPr>
            <a:picLocks noChangeAspect="1"/>
          </p:cNvPicPr>
          <p:nvPr/>
        </p:nvPicPr>
        <p:blipFill rotWithShape="1">
          <a:blip r:embed="rId5"/>
          <a:srcRect b="43907"/>
          <a:stretch/>
        </p:blipFill>
        <p:spPr>
          <a:xfrm>
            <a:off x="678623" y="5301208"/>
            <a:ext cx="7710553" cy="1118042"/>
          </a:xfrm>
          <a:prstGeom prst="rect">
            <a:avLst/>
          </a:prstGeom>
        </p:spPr>
      </p:pic>
    </p:spTree>
    <p:extLst>
      <p:ext uri="{BB962C8B-B14F-4D97-AF65-F5344CB8AC3E}">
        <p14:creationId xmlns:p14="http://schemas.microsoft.com/office/powerpoint/2010/main" val="3116422900"/>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162</a:t>
            </a:fld>
            <a:endParaRPr lang="en-US">
              <a:solidFill>
                <a:srgbClr val="000000"/>
              </a:solidFill>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982751861"/>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(III)</a:t>
            </a:r>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DDCF0D0-E3B9-2D45-AE6E-3E6EDD65EB1F}"/>
              </a:ext>
            </a:extLst>
          </p:cNvPr>
          <p:cNvPicPr>
            <a:picLocks noChangeAspect="1"/>
          </p:cNvPicPr>
          <p:nvPr/>
        </p:nvPicPr>
        <p:blipFill rotWithShape="1">
          <a:blip r:embed="rId2"/>
          <a:srcRect r="35341" b="87009"/>
          <a:stretch/>
        </p:blipFill>
        <p:spPr>
          <a:xfrm>
            <a:off x="228599" y="949515"/>
            <a:ext cx="8868395" cy="967317"/>
          </a:xfrm>
          <a:prstGeom prst="rect">
            <a:avLst/>
          </a:prstGeom>
        </p:spPr>
      </p:pic>
      <p:pic>
        <p:nvPicPr>
          <p:cNvPr id="7" name="Picture 6">
            <a:extLst>
              <a:ext uri="{FF2B5EF4-FFF2-40B4-BE49-F238E27FC236}">
                <a16:creationId xmlns:a16="http://schemas.microsoft.com/office/drawing/2014/main" id="{1913ED70-A646-DC7D-3183-D346CB74A12A}"/>
              </a:ext>
            </a:extLst>
          </p:cNvPr>
          <p:cNvPicPr>
            <a:picLocks noChangeAspect="1"/>
          </p:cNvPicPr>
          <p:nvPr/>
        </p:nvPicPr>
        <p:blipFill>
          <a:blip r:embed="rId3"/>
          <a:stretch>
            <a:fillRect/>
          </a:stretch>
        </p:blipFill>
        <p:spPr>
          <a:xfrm>
            <a:off x="0" y="2992496"/>
            <a:ext cx="9144000" cy="873007"/>
          </a:xfrm>
          <a:prstGeom prst="rect">
            <a:avLst/>
          </a:prstGeom>
        </p:spPr>
      </p:pic>
      <p:pic>
        <p:nvPicPr>
          <p:cNvPr id="8" name="Picture 7">
            <a:extLst>
              <a:ext uri="{FF2B5EF4-FFF2-40B4-BE49-F238E27FC236}">
                <a16:creationId xmlns:a16="http://schemas.microsoft.com/office/drawing/2014/main" id="{621AD663-45D9-C1A9-D6DC-56150F709B1E}"/>
              </a:ext>
            </a:extLst>
          </p:cNvPr>
          <p:cNvPicPr>
            <a:picLocks noChangeAspect="1"/>
          </p:cNvPicPr>
          <p:nvPr/>
        </p:nvPicPr>
        <p:blipFill>
          <a:blip r:embed="rId4"/>
          <a:stretch>
            <a:fillRect/>
          </a:stretch>
        </p:blipFill>
        <p:spPr>
          <a:xfrm>
            <a:off x="0" y="4429219"/>
            <a:ext cx="9144000" cy="655965"/>
          </a:xfrm>
          <a:prstGeom prst="rect">
            <a:avLst/>
          </a:prstGeom>
        </p:spPr>
      </p:pic>
    </p:spTree>
    <p:extLst>
      <p:ext uri="{BB962C8B-B14F-4D97-AF65-F5344CB8AC3E}">
        <p14:creationId xmlns:p14="http://schemas.microsoft.com/office/powerpoint/2010/main" val="2530414738"/>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(IV)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164</a:t>
            </a:fld>
            <a:endParaRPr lang="en-US">
              <a:solidFill>
                <a:srgbClr val="000000"/>
              </a:solidFill>
            </a:endParaRPr>
          </a:p>
        </p:txBody>
      </p:sp>
      <p:pic>
        <p:nvPicPr>
          <p:cNvPr id="5" name="Picture 4">
            <a:extLst>
              <a:ext uri="{FF2B5EF4-FFF2-40B4-BE49-F238E27FC236}">
                <a16:creationId xmlns:a16="http://schemas.microsoft.com/office/drawing/2014/main" id="{6B809F97-3FEF-7D18-D928-3AB2550B6F38}"/>
              </a:ext>
            </a:extLst>
          </p:cNvPr>
          <p:cNvPicPr>
            <a:picLocks noChangeAspect="1"/>
          </p:cNvPicPr>
          <p:nvPr/>
        </p:nvPicPr>
        <p:blipFill>
          <a:blip r:embed="rId2"/>
          <a:stretch>
            <a:fillRect/>
          </a:stretch>
        </p:blipFill>
        <p:spPr>
          <a:xfrm>
            <a:off x="232767" y="4298280"/>
            <a:ext cx="8610600" cy="1651000"/>
          </a:xfrm>
          <a:prstGeom prst="rect">
            <a:avLst/>
          </a:prstGeom>
        </p:spPr>
      </p:pic>
      <p:pic>
        <p:nvPicPr>
          <p:cNvPr id="1026" name="Picture 2" descr="IRPS 2021 Voting Form">
            <a:extLst>
              <a:ext uri="{FF2B5EF4-FFF2-40B4-BE49-F238E27FC236}">
                <a16:creationId xmlns:a16="http://schemas.microsoft.com/office/drawing/2014/main" id="{E967E240-E2DF-AA75-F04B-DED6F43E4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88" y="1052736"/>
            <a:ext cx="2987824" cy="17719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5B8C12-D43D-0FA2-D040-0C9591E491BC}"/>
              </a:ext>
            </a:extLst>
          </p:cNvPr>
          <p:cNvPicPr>
            <a:picLocks noChangeAspect="1"/>
          </p:cNvPicPr>
          <p:nvPr/>
        </p:nvPicPr>
        <p:blipFill>
          <a:blip r:embed="rId4"/>
          <a:stretch>
            <a:fillRect/>
          </a:stretch>
        </p:blipFill>
        <p:spPr>
          <a:xfrm>
            <a:off x="3057252" y="2883419"/>
            <a:ext cx="2882900" cy="698500"/>
          </a:xfrm>
          <a:prstGeom prst="rect">
            <a:avLst/>
          </a:prstGeom>
        </p:spPr>
      </p:pic>
    </p:spTree>
    <p:extLst>
      <p:ext uri="{BB962C8B-B14F-4D97-AF65-F5344CB8AC3E}">
        <p14:creationId xmlns:p14="http://schemas.microsoft.com/office/powerpoint/2010/main" val="803347678"/>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74093D0-3003-2C4D-2E6D-AED8D70B6F1F}"/>
              </a:ext>
            </a:extLst>
          </p:cNvPr>
          <p:cNvPicPr>
            <a:picLocks noChangeAspect="1"/>
          </p:cNvPicPr>
          <p:nvPr/>
        </p:nvPicPr>
        <p:blipFill>
          <a:blip r:embed="rId2"/>
          <a:stretch>
            <a:fillRect/>
          </a:stretch>
        </p:blipFill>
        <p:spPr>
          <a:xfrm>
            <a:off x="933450" y="4184228"/>
            <a:ext cx="7277100" cy="2197100"/>
          </a:xfrm>
          <a:prstGeom prst="rect">
            <a:avLst/>
          </a:prstGeom>
        </p:spPr>
      </p:pic>
      <p:pic>
        <p:nvPicPr>
          <p:cNvPr id="8" name="Picture 7">
            <a:extLst>
              <a:ext uri="{FF2B5EF4-FFF2-40B4-BE49-F238E27FC236}">
                <a16:creationId xmlns:a16="http://schemas.microsoft.com/office/drawing/2014/main" id="{61E769A1-762C-45C8-8290-2B119464BD40}"/>
              </a:ext>
            </a:extLst>
          </p:cNvPr>
          <p:cNvPicPr>
            <a:picLocks noChangeAspect="1"/>
          </p:cNvPicPr>
          <p:nvPr/>
        </p:nvPicPr>
        <p:blipFill>
          <a:blip r:embed="rId3"/>
          <a:stretch>
            <a:fillRect/>
          </a:stretch>
        </p:blipFill>
        <p:spPr>
          <a:xfrm>
            <a:off x="2386149" y="969962"/>
            <a:ext cx="4295502" cy="2972376"/>
          </a:xfrm>
          <a:prstGeom prst="rect">
            <a:avLst/>
          </a:prstGeom>
        </p:spPr>
      </p:pic>
    </p:spTree>
    <p:extLst>
      <p:ext uri="{BB962C8B-B14F-4D97-AF65-F5344CB8AC3E}">
        <p14:creationId xmlns:p14="http://schemas.microsoft.com/office/powerpoint/2010/main" val="3685425654"/>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dirty="0"/>
              <a:t>RowHammer in 2022 (VI)</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p:txBody>
          <a:bodyPr/>
          <a:lstStyle/>
          <a:p>
            <a:r>
              <a:rPr lang="en-US" b="1" dirty="0">
                <a:solidFill>
                  <a:srgbClr val="0432FF"/>
                </a:solidFill>
              </a:rPr>
              <a:t>To appear at MICRO 2022</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2772886-797E-1DFE-1F59-19128DD4C7A4}"/>
              </a:ext>
            </a:extLst>
          </p:cNvPr>
          <p:cNvPicPr>
            <a:picLocks noChangeAspect="1"/>
          </p:cNvPicPr>
          <p:nvPr/>
        </p:nvPicPr>
        <p:blipFill>
          <a:blip r:embed="rId2"/>
          <a:stretch>
            <a:fillRect/>
          </a:stretch>
        </p:blipFill>
        <p:spPr>
          <a:xfrm>
            <a:off x="110292" y="2780928"/>
            <a:ext cx="8998212" cy="1872208"/>
          </a:xfrm>
          <a:prstGeom prst="rect">
            <a:avLst/>
          </a:prstGeom>
        </p:spPr>
      </p:pic>
    </p:spTree>
    <p:extLst>
      <p:ext uri="{BB962C8B-B14F-4D97-AF65-F5344CB8AC3E}">
        <p14:creationId xmlns:p14="http://schemas.microsoft.com/office/powerpoint/2010/main" val="4183199076"/>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4025582842"/>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(VIII)</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4198294974"/>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64AC-67BE-C422-6CF1-C1C178E7DB8E}"/>
              </a:ext>
            </a:extLst>
          </p:cNvPr>
          <p:cNvSpPr>
            <a:spLocks noGrp="1"/>
          </p:cNvSpPr>
          <p:nvPr>
            <p:ph type="title"/>
          </p:nvPr>
        </p:nvSpPr>
        <p:spPr/>
        <p:txBody>
          <a:bodyPr>
            <a:normAutofit/>
          </a:bodyPr>
          <a:lstStyle/>
          <a:p>
            <a:r>
              <a:rPr lang="en-US" dirty="0"/>
              <a:t>Self-Managing DRAM: Overview</a:t>
            </a:r>
            <a:endParaRPr lang="en-CH" dirty="0"/>
          </a:p>
        </p:txBody>
      </p:sp>
      <p:sp>
        <p:nvSpPr>
          <p:cNvPr id="4" name="Content Placeholder 2">
            <a:extLst>
              <a:ext uri="{FF2B5EF4-FFF2-40B4-BE49-F238E27FC236}">
                <a16:creationId xmlns:a16="http://schemas.microsoft.com/office/drawing/2014/main" id="{97B81E0B-3AF5-96F9-5436-973E5C6DAB05}"/>
              </a:ext>
            </a:extLst>
          </p:cNvPr>
          <p:cNvSpPr txBox="1">
            <a:spLocks/>
          </p:cNvSpPr>
          <p:nvPr/>
        </p:nvSpPr>
        <p:spPr>
          <a:xfrm>
            <a:off x="0" y="1260748"/>
            <a:ext cx="9143999" cy="800100"/>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3600" b="1" dirty="0">
                <a:solidFill>
                  <a:prstClr val="black"/>
                </a:solidFill>
                <a:latin typeface="Cambria"/>
              </a:rPr>
              <a:t>Self-Managing DRAM (SMD)</a:t>
            </a:r>
            <a:endParaRPr lang="en-US" sz="2400" b="1" dirty="0">
              <a:solidFill>
                <a:prstClr val="black"/>
              </a:solidFill>
              <a:latin typeface="Cambria"/>
            </a:endParaRPr>
          </a:p>
          <a:p>
            <a:pPr marL="0" indent="0" algn="ctr" defTabSz="685800">
              <a:spcBef>
                <a:spcPts val="750"/>
              </a:spcBef>
              <a:buNone/>
            </a:pPr>
            <a:r>
              <a:rPr lang="en-US" sz="2400" dirty="0">
                <a:solidFill>
                  <a:prstClr val="black"/>
                </a:solidFill>
                <a:latin typeface="Cambria"/>
              </a:rPr>
              <a:t>enables autonomous in-DRAM maintenance operations</a:t>
            </a:r>
            <a:endParaRPr lang="en-CH" sz="2400" dirty="0">
              <a:solidFill>
                <a:prstClr val="black"/>
              </a:solidFill>
              <a:latin typeface="Cambria"/>
            </a:endParaRPr>
          </a:p>
        </p:txBody>
      </p:sp>
      <p:grpSp>
        <p:nvGrpSpPr>
          <p:cNvPr id="16" name="Group 15">
            <a:extLst>
              <a:ext uri="{FF2B5EF4-FFF2-40B4-BE49-F238E27FC236}">
                <a16:creationId xmlns:a16="http://schemas.microsoft.com/office/drawing/2014/main" id="{E97AF66D-D877-F91C-3B20-9A1A246FE891}"/>
              </a:ext>
            </a:extLst>
          </p:cNvPr>
          <p:cNvGrpSpPr/>
          <p:nvPr/>
        </p:nvGrpSpPr>
        <p:grpSpPr>
          <a:xfrm>
            <a:off x="3323484" y="4480118"/>
            <a:ext cx="2762990" cy="533058"/>
            <a:chOff x="4431312" y="4642761"/>
            <a:chExt cx="3683987" cy="710744"/>
          </a:xfrm>
        </p:grpSpPr>
        <p:sp>
          <p:nvSpPr>
            <p:cNvPr id="26" name="TextBox 25">
              <a:extLst>
                <a:ext uri="{FF2B5EF4-FFF2-40B4-BE49-F238E27FC236}">
                  <a16:creationId xmlns:a16="http://schemas.microsoft.com/office/drawing/2014/main" id="{2E2778F5-7BDE-16D6-623C-E0DB50D5CDA2}"/>
                </a:ext>
              </a:extLst>
            </p:cNvPr>
            <p:cNvSpPr txBox="1"/>
            <p:nvPr/>
          </p:nvSpPr>
          <p:spPr>
            <a:xfrm>
              <a:off x="5501448" y="4953395"/>
              <a:ext cx="1676400" cy="400110"/>
            </a:xfrm>
            <a:prstGeom prst="rect">
              <a:avLst/>
            </a:prstGeom>
            <a:noFill/>
          </p:spPr>
          <p:txBody>
            <a:bodyPr wrap="square" rtlCol="0">
              <a:spAutoFit/>
            </a:bodyPr>
            <a:lstStyle/>
            <a:p>
              <a:pPr defTabSz="685800"/>
              <a:r>
                <a:rPr lang="en-US" sz="1350" dirty="0">
                  <a:solidFill>
                    <a:srgbClr val="0070C0"/>
                  </a:solidFill>
                  <a:latin typeface="Cambria"/>
                </a:rPr>
                <a:t>ACT_NACK pin</a:t>
              </a:r>
              <a:endParaRPr lang="en-CH" sz="1350" dirty="0">
                <a:solidFill>
                  <a:srgbClr val="0070C0"/>
                </a:solidFill>
                <a:latin typeface="Cambria"/>
              </a:endParaRPr>
            </a:p>
          </p:txBody>
        </p:sp>
        <p:cxnSp>
          <p:nvCxnSpPr>
            <p:cNvPr id="41" name="Connector: Elbow 40">
              <a:extLst>
                <a:ext uri="{FF2B5EF4-FFF2-40B4-BE49-F238E27FC236}">
                  <a16:creationId xmlns:a16="http://schemas.microsoft.com/office/drawing/2014/main" id="{BBD8AFCC-E35E-6F3C-BA14-E034E7A3FAE1}"/>
                </a:ext>
              </a:extLst>
            </p:cNvPr>
            <p:cNvCxnSpPr>
              <a:stCxn id="8" idx="2"/>
              <a:endCxn id="6" idx="2"/>
            </p:cNvCxnSpPr>
            <p:nvPr/>
          </p:nvCxnSpPr>
          <p:spPr>
            <a:xfrm rot="5400000" flipH="1">
              <a:off x="6216156" y="2857917"/>
              <a:ext cx="114300" cy="3683987"/>
            </a:xfrm>
            <a:prstGeom prst="bentConnector3">
              <a:avLst>
                <a:gd name="adj1" fmla="val -266667"/>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685913A1-25DC-B674-02B7-E3E60303C213}"/>
              </a:ext>
            </a:extLst>
          </p:cNvPr>
          <p:cNvGrpSpPr/>
          <p:nvPr/>
        </p:nvGrpSpPr>
        <p:grpSpPr>
          <a:xfrm>
            <a:off x="2694835" y="3765741"/>
            <a:ext cx="3934565" cy="823181"/>
            <a:chOff x="3593113" y="3690261"/>
            <a:chExt cx="5246087" cy="1097575"/>
          </a:xfrm>
        </p:grpSpPr>
        <p:sp>
          <p:nvSpPr>
            <p:cNvPr id="6" name="Rounded Rectangle 7">
              <a:extLst>
                <a:ext uri="{FF2B5EF4-FFF2-40B4-BE49-F238E27FC236}">
                  <a16:creationId xmlns:a16="http://schemas.microsoft.com/office/drawing/2014/main" id="{85F2DAB4-3561-F556-EB2E-521228A98B5E}"/>
                </a:ext>
              </a:extLst>
            </p:cNvPr>
            <p:cNvSpPr/>
            <p:nvPr/>
          </p:nvSpPr>
          <p:spPr bwMode="auto">
            <a:xfrm>
              <a:off x="3593113" y="3918860"/>
              <a:ext cx="1676400" cy="723900"/>
            </a:xfrm>
            <a:prstGeom prst="roundRect">
              <a:avLst/>
            </a:prstGeom>
            <a:solidFill>
              <a:srgbClr val="EEA0A2"/>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Memory Controller</a:t>
              </a:r>
            </a:p>
          </p:txBody>
        </p:sp>
        <p:sp>
          <p:nvSpPr>
            <p:cNvPr id="8" name="Rounded Rectangle 7">
              <a:extLst>
                <a:ext uri="{FF2B5EF4-FFF2-40B4-BE49-F238E27FC236}">
                  <a16:creationId xmlns:a16="http://schemas.microsoft.com/office/drawing/2014/main" id="{BBF704FE-E0C6-F07F-4D61-01D9D861AC64}"/>
                </a:ext>
              </a:extLst>
            </p:cNvPr>
            <p:cNvSpPr/>
            <p:nvPr/>
          </p:nvSpPr>
          <p:spPr bwMode="auto">
            <a:xfrm>
              <a:off x="7391400" y="3690261"/>
              <a:ext cx="1447800" cy="1066799"/>
            </a:xfrm>
            <a:prstGeom prst="round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DRAM</a:t>
              </a:r>
              <a:br>
                <a:rPr lang="en-US" b="1" dirty="0">
                  <a:solidFill>
                    <a:prstClr val="black"/>
                  </a:solidFill>
                  <a:latin typeface="Cambria"/>
                </a:rPr>
              </a:br>
              <a:r>
                <a:rPr lang="en-US" b="1" dirty="0">
                  <a:solidFill>
                    <a:prstClr val="black"/>
                  </a:solidFill>
                  <a:latin typeface="Cambria"/>
                </a:rPr>
                <a:t>Chip</a:t>
              </a:r>
            </a:p>
          </p:txBody>
        </p:sp>
        <p:cxnSp>
          <p:nvCxnSpPr>
            <p:cNvPr id="18" name="Straight Arrow Connector 17">
              <a:extLst>
                <a:ext uri="{FF2B5EF4-FFF2-40B4-BE49-F238E27FC236}">
                  <a16:creationId xmlns:a16="http://schemas.microsoft.com/office/drawing/2014/main" id="{3C3409F8-6494-A9B8-A389-84B2B390D6B4}"/>
                </a:ext>
              </a:extLst>
            </p:cNvPr>
            <p:cNvCxnSpPr>
              <a:cxnSpLocks/>
            </p:cNvCxnSpPr>
            <p:nvPr/>
          </p:nvCxnSpPr>
          <p:spPr>
            <a:xfrm>
              <a:off x="5306737" y="4142018"/>
              <a:ext cx="2059539" cy="0"/>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1E902BE-725E-D3B8-4AB6-6DC292127E9F}"/>
                </a:ext>
              </a:extLst>
            </p:cNvPr>
            <p:cNvSpPr txBox="1"/>
            <p:nvPr/>
          </p:nvSpPr>
          <p:spPr>
            <a:xfrm>
              <a:off x="5498305" y="3778128"/>
              <a:ext cx="1676400" cy="400109"/>
            </a:xfrm>
            <a:prstGeom prst="rect">
              <a:avLst/>
            </a:prstGeom>
            <a:noFill/>
          </p:spPr>
          <p:txBody>
            <a:bodyPr wrap="square" rtlCol="0">
              <a:spAutoFit/>
            </a:bodyPr>
            <a:lstStyle/>
            <a:p>
              <a:pPr defTabSz="685800"/>
              <a:r>
                <a:rPr lang="en-US" sz="1350" dirty="0">
                  <a:solidFill>
                    <a:prstClr val="black">
                      <a:lumMod val="75000"/>
                      <a:lumOff val="25000"/>
                    </a:prstClr>
                  </a:solidFill>
                  <a:latin typeface="Cambria"/>
                </a:rPr>
                <a:t>command bus</a:t>
              </a:r>
              <a:endParaRPr lang="en-CH" sz="1350" dirty="0">
                <a:solidFill>
                  <a:prstClr val="black">
                    <a:lumMod val="75000"/>
                    <a:lumOff val="25000"/>
                  </a:prstClr>
                </a:solidFill>
                <a:latin typeface="Cambria"/>
              </a:endParaRPr>
            </a:p>
          </p:txBody>
        </p:sp>
        <p:cxnSp>
          <p:nvCxnSpPr>
            <p:cNvPr id="38" name="Straight Arrow Connector 37">
              <a:extLst>
                <a:ext uri="{FF2B5EF4-FFF2-40B4-BE49-F238E27FC236}">
                  <a16:creationId xmlns:a16="http://schemas.microsoft.com/office/drawing/2014/main" id="{20AEB7FB-E443-F896-7E01-033917C99CC8}"/>
                </a:ext>
              </a:extLst>
            </p:cNvPr>
            <p:cNvCxnSpPr>
              <a:cxnSpLocks/>
            </p:cNvCxnSpPr>
            <p:nvPr/>
          </p:nvCxnSpPr>
          <p:spPr>
            <a:xfrm>
              <a:off x="5304059" y="4428837"/>
              <a:ext cx="2059539" cy="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9131375A-CDE6-9C01-5D25-C4A8DBD284CB}"/>
                </a:ext>
              </a:extLst>
            </p:cNvPr>
            <p:cNvSpPr txBox="1"/>
            <p:nvPr/>
          </p:nvSpPr>
          <p:spPr>
            <a:xfrm>
              <a:off x="5486208" y="4387727"/>
              <a:ext cx="1676400" cy="400109"/>
            </a:xfrm>
            <a:prstGeom prst="rect">
              <a:avLst/>
            </a:prstGeom>
            <a:noFill/>
          </p:spPr>
          <p:txBody>
            <a:bodyPr wrap="square" rtlCol="0">
              <a:spAutoFit/>
            </a:bodyPr>
            <a:lstStyle/>
            <a:p>
              <a:pPr algn="ctr" defTabSz="685800"/>
              <a:r>
                <a:rPr lang="en-US" sz="1350" dirty="0">
                  <a:solidFill>
                    <a:prstClr val="black"/>
                  </a:solidFill>
                  <a:latin typeface="Cambria"/>
                </a:rPr>
                <a:t>data bus</a:t>
              </a:r>
              <a:endParaRPr lang="en-CH" sz="1350" dirty="0">
                <a:solidFill>
                  <a:prstClr val="black"/>
                </a:solidFill>
                <a:latin typeface="Cambria"/>
              </a:endParaRPr>
            </a:p>
          </p:txBody>
        </p:sp>
        <p:cxnSp>
          <p:nvCxnSpPr>
            <p:cNvPr id="43" name="Straight Connector 42">
              <a:extLst>
                <a:ext uri="{FF2B5EF4-FFF2-40B4-BE49-F238E27FC236}">
                  <a16:creationId xmlns:a16="http://schemas.microsoft.com/office/drawing/2014/main" id="{CC8B1AE1-CA61-A3C5-D9E4-CF35E4486546}"/>
                </a:ext>
              </a:extLst>
            </p:cNvPr>
            <p:cNvCxnSpPr>
              <a:cxnSpLocks/>
            </p:cNvCxnSpPr>
            <p:nvPr/>
          </p:nvCxnSpPr>
          <p:spPr>
            <a:xfrm flipV="1">
              <a:off x="6182819" y="4102950"/>
              <a:ext cx="108759" cy="89023"/>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EA65F7F-360C-D86A-8261-F75C79F26390}"/>
                </a:ext>
              </a:extLst>
            </p:cNvPr>
            <p:cNvCxnSpPr>
              <a:cxnSpLocks/>
            </p:cNvCxnSpPr>
            <p:nvPr/>
          </p:nvCxnSpPr>
          <p:spPr>
            <a:xfrm flipV="1">
              <a:off x="6182819" y="4381216"/>
              <a:ext cx="108759" cy="890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Rectangle: Diagonal Corners Snipped 4">
            <a:extLst>
              <a:ext uri="{FF2B5EF4-FFF2-40B4-BE49-F238E27FC236}">
                <a16:creationId xmlns:a16="http://schemas.microsoft.com/office/drawing/2014/main" id="{537B13AC-CA46-2719-1485-86318C30AAC2}"/>
              </a:ext>
            </a:extLst>
          </p:cNvPr>
          <p:cNvSpPr/>
          <p:nvPr/>
        </p:nvSpPr>
        <p:spPr>
          <a:xfrm>
            <a:off x="400053" y="5439374"/>
            <a:ext cx="8303080" cy="725930"/>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250" dirty="0">
                <a:solidFill>
                  <a:prstClr val="black"/>
                </a:solidFill>
                <a:latin typeface="Cambria"/>
              </a:rPr>
              <a:t>Leveraging the ability to </a:t>
            </a:r>
            <a:r>
              <a:rPr lang="en-US" sz="2250" i="1" dirty="0">
                <a:solidFill>
                  <a:prstClr val="black"/>
                </a:solidFill>
                <a:latin typeface="Cambria"/>
              </a:rPr>
              <a:t>reject an ACT</a:t>
            </a:r>
            <a:r>
              <a:rPr lang="en-US" sz="2250" b="1" dirty="0">
                <a:solidFill>
                  <a:prstClr val="black"/>
                </a:solidFill>
                <a:latin typeface="Cambria"/>
              </a:rPr>
              <a:t>, </a:t>
            </a:r>
            <a:r>
              <a:rPr lang="en-US" sz="2250" dirty="0">
                <a:solidFill>
                  <a:prstClr val="black"/>
                </a:solidFill>
                <a:latin typeface="Cambria"/>
              </a:rPr>
              <a:t>a</a:t>
            </a:r>
            <a:r>
              <a:rPr lang="en-US" sz="2250" dirty="0">
                <a:solidFill>
                  <a:prstClr val="white"/>
                </a:solidFill>
                <a:latin typeface="Cambria"/>
              </a:rPr>
              <a:t> </a:t>
            </a:r>
            <a:r>
              <a:rPr lang="en-US" sz="2250" dirty="0">
                <a:solidFill>
                  <a:srgbClr val="5B9BD5">
                    <a:lumMod val="75000"/>
                  </a:srgbClr>
                </a:solidFill>
                <a:latin typeface="Cambria"/>
              </a:rPr>
              <a:t>maintenance operation</a:t>
            </a:r>
            <a:r>
              <a:rPr lang="en-US" sz="2250" dirty="0">
                <a:solidFill>
                  <a:prstClr val="white"/>
                </a:solidFill>
                <a:latin typeface="Cambria"/>
              </a:rPr>
              <a:t> </a:t>
            </a:r>
            <a:br>
              <a:rPr lang="en-US" sz="2250" dirty="0">
                <a:solidFill>
                  <a:prstClr val="white"/>
                </a:solidFill>
                <a:latin typeface="Cambria"/>
              </a:rPr>
            </a:br>
            <a:r>
              <a:rPr lang="en-US" sz="2250" dirty="0">
                <a:solidFill>
                  <a:prstClr val="black"/>
                </a:solidFill>
                <a:latin typeface="Cambria"/>
              </a:rPr>
              <a:t>can be implemented </a:t>
            </a:r>
            <a:r>
              <a:rPr lang="en-US" sz="2250" i="1" dirty="0">
                <a:solidFill>
                  <a:srgbClr val="009900"/>
                </a:solidFill>
                <a:latin typeface="Cambria"/>
              </a:rPr>
              <a:t>completely</a:t>
            </a:r>
            <a:r>
              <a:rPr lang="en-US" sz="2250" dirty="0">
                <a:solidFill>
                  <a:srgbClr val="009900"/>
                </a:solidFill>
                <a:latin typeface="Cambria"/>
              </a:rPr>
              <a:t> within a DRAM chip</a:t>
            </a:r>
          </a:p>
        </p:txBody>
      </p:sp>
      <p:grpSp>
        <p:nvGrpSpPr>
          <p:cNvPr id="14" name="Group 13">
            <a:extLst>
              <a:ext uri="{FF2B5EF4-FFF2-40B4-BE49-F238E27FC236}">
                <a16:creationId xmlns:a16="http://schemas.microsoft.com/office/drawing/2014/main" id="{3D220A37-26DE-A791-55A3-65A4DCEDAFB0}"/>
              </a:ext>
            </a:extLst>
          </p:cNvPr>
          <p:cNvGrpSpPr/>
          <p:nvPr/>
        </p:nvGrpSpPr>
        <p:grpSpPr>
          <a:xfrm>
            <a:off x="24494" y="2403342"/>
            <a:ext cx="8613321" cy="1148825"/>
            <a:chOff x="32658" y="2061455"/>
            <a:chExt cx="11484428" cy="1531767"/>
          </a:xfrm>
        </p:grpSpPr>
        <p:sp>
          <p:nvSpPr>
            <p:cNvPr id="12" name="TextBox 11">
              <a:extLst>
                <a:ext uri="{FF2B5EF4-FFF2-40B4-BE49-F238E27FC236}">
                  <a16:creationId xmlns:a16="http://schemas.microsoft.com/office/drawing/2014/main" id="{5AA8AF7A-4430-3F6E-926F-48E54ABC607A}"/>
                </a:ext>
              </a:extLst>
            </p:cNvPr>
            <p:cNvSpPr txBox="1"/>
            <p:nvPr/>
          </p:nvSpPr>
          <p:spPr>
            <a:xfrm>
              <a:off x="32658" y="2061455"/>
              <a:ext cx="2286000" cy="553997"/>
            </a:xfrm>
            <a:prstGeom prst="rect">
              <a:avLst/>
            </a:prstGeom>
            <a:noFill/>
          </p:spPr>
          <p:txBody>
            <a:bodyPr wrap="square" rtlCol="0">
              <a:spAutoFit/>
            </a:bodyPr>
            <a:lstStyle/>
            <a:p>
              <a:pPr algn="ctr" defTabSz="685800"/>
              <a:r>
                <a:rPr lang="en-US" sz="2100" b="1" dirty="0">
                  <a:solidFill>
                    <a:prstClr val="black"/>
                  </a:solidFill>
                  <a:latin typeface="Cambria"/>
                </a:rPr>
                <a:t>Key Idea:</a:t>
              </a:r>
              <a:endParaRPr lang="en-CH" sz="2100" b="1" dirty="0">
                <a:solidFill>
                  <a:prstClr val="black"/>
                </a:solidFill>
                <a:latin typeface="Cambria"/>
              </a:endParaRPr>
            </a:p>
          </p:txBody>
        </p:sp>
        <p:sp>
          <p:nvSpPr>
            <p:cNvPr id="13" name="Rectangle: Diagonal Corners Snipped 12">
              <a:extLst>
                <a:ext uri="{FF2B5EF4-FFF2-40B4-BE49-F238E27FC236}">
                  <a16:creationId xmlns:a16="http://schemas.microsoft.com/office/drawing/2014/main" id="{0FBB49D4-9971-D65F-D0DD-E3218D7671CB}"/>
                </a:ext>
              </a:extLst>
            </p:cNvPr>
            <p:cNvSpPr/>
            <p:nvPr/>
          </p:nvSpPr>
          <p:spPr>
            <a:xfrm>
              <a:off x="202580" y="2566094"/>
              <a:ext cx="11314506" cy="1027128"/>
            </a:xfrm>
            <a:prstGeom prst="snip2DiagRect">
              <a:avLst>
                <a:gd name="adj1" fmla="val 0"/>
                <a:gd name="adj2" fmla="val 34544"/>
              </a:avLst>
            </a:prstGeom>
            <a:solidFill>
              <a:schemeClr val="accent6">
                <a:lumMod val="20000"/>
                <a:lumOff val="80000"/>
              </a:schemeClr>
            </a:solidFill>
            <a:ln w="47625" cap="flat" cmpd="thinThick">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100" dirty="0">
                  <a:solidFill>
                    <a:prstClr val="black"/>
                  </a:solidFill>
                  <a:latin typeface="Cambria"/>
                </a:rPr>
                <a:t> Prevent the memory controller from accessing DRAM regions that are</a:t>
              </a:r>
              <a:br>
                <a:rPr lang="en-US" sz="2100" dirty="0">
                  <a:solidFill>
                    <a:prstClr val="black"/>
                  </a:solidFill>
                  <a:latin typeface="Cambria"/>
                </a:rPr>
              </a:br>
              <a:r>
                <a:rPr lang="en-US" sz="2100" i="1" dirty="0">
                  <a:solidFill>
                    <a:prstClr val="black"/>
                  </a:solidFill>
                  <a:latin typeface="Cambria"/>
                </a:rPr>
                <a:t>under maintenance</a:t>
              </a:r>
              <a:r>
                <a:rPr lang="en-US" sz="2100" dirty="0">
                  <a:solidFill>
                    <a:prstClr val="black"/>
                  </a:solidFill>
                  <a:latin typeface="Cambria"/>
                </a:rPr>
                <a:t> by </a:t>
              </a:r>
              <a:r>
                <a:rPr lang="en-US" sz="2100" dirty="0">
                  <a:solidFill>
                    <a:srgbClr val="C00000"/>
                  </a:solidFill>
                  <a:latin typeface="Cambria"/>
                </a:rPr>
                <a:t>rejecting</a:t>
              </a:r>
              <a:r>
                <a:rPr lang="en-US" sz="2100" dirty="0">
                  <a:solidFill>
                    <a:prstClr val="black"/>
                  </a:solidFill>
                  <a:latin typeface="Cambria"/>
                </a:rPr>
                <a:t> row activation (</a:t>
              </a:r>
              <a:r>
                <a:rPr lang="en-US" sz="2100" dirty="0">
                  <a:solidFill>
                    <a:srgbClr val="0070C0"/>
                  </a:solidFill>
                  <a:latin typeface="Cambria"/>
                </a:rPr>
                <a:t>ACT</a:t>
              </a:r>
              <a:r>
                <a:rPr lang="en-US" sz="2100" dirty="0">
                  <a:solidFill>
                    <a:prstClr val="black"/>
                  </a:solidFill>
                  <a:latin typeface="Cambria"/>
                </a:rPr>
                <a:t>) commands</a:t>
              </a:r>
              <a:endParaRPr lang="en-CH" sz="2100" dirty="0">
                <a:solidFill>
                  <a:prstClr val="black"/>
                </a:solidFill>
                <a:latin typeface="Cambria"/>
              </a:endParaRPr>
            </a:p>
          </p:txBody>
        </p:sp>
      </p:grpSp>
    </p:spTree>
    <p:extLst>
      <p:ext uri="{BB962C8B-B14F-4D97-AF65-F5344CB8AC3E}">
        <p14:creationId xmlns:p14="http://schemas.microsoft.com/office/powerpoint/2010/main" val="142448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9DCDE97-02FB-9FDB-01AC-416810C4F947}"/>
              </a:ext>
            </a:extLst>
          </p:cNvPr>
          <p:cNvSpPr/>
          <p:nvPr/>
        </p:nvSpPr>
        <p:spPr>
          <a:xfrm>
            <a:off x="0" y="4967565"/>
            <a:ext cx="9144000" cy="61400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2" name="Rectangle 11">
            <a:extLst>
              <a:ext uri="{FF2B5EF4-FFF2-40B4-BE49-F238E27FC236}">
                <a16:creationId xmlns:a16="http://schemas.microsoft.com/office/drawing/2014/main" id="{E5B29132-A5F7-3214-35B5-29B8513F6C12}"/>
              </a:ext>
            </a:extLst>
          </p:cNvPr>
          <p:cNvSpPr/>
          <p:nvPr/>
        </p:nvSpPr>
        <p:spPr>
          <a:xfrm>
            <a:off x="1" y="2991954"/>
            <a:ext cx="9144000" cy="156371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1" name="Rectangle 10">
            <a:extLst>
              <a:ext uri="{FF2B5EF4-FFF2-40B4-BE49-F238E27FC236}">
                <a16:creationId xmlns:a16="http://schemas.microsoft.com/office/drawing/2014/main" id="{5BEE0D95-A0B0-CF92-36C5-08CDAC191446}"/>
              </a:ext>
            </a:extLst>
          </p:cNvPr>
          <p:cNvSpPr/>
          <p:nvPr/>
        </p:nvSpPr>
        <p:spPr>
          <a:xfrm>
            <a:off x="1" y="1196752"/>
            <a:ext cx="9144000" cy="140043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2" name="Title 1">
            <a:extLst>
              <a:ext uri="{FF2B5EF4-FFF2-40B4-BE49-F238E27FC236}">
                <a16:creationId xmlns:a16="http://schemas.microsoft.com/office/drawing/2014/main" id="{2D9CE1CA-6019-1134-3F74-2E75551AEE17}"/>
              </a:ext>
            </a:extLst>
          </p:cNvPr>
          <p:cNvSpPr>
            <a:spLocks noGrp="1"/>
          </p:cNvSpPr>
          <p:nvPr>
            <p:ph type="title"/>
          </p:nvPr>
        </p:nvSpPr>
        <p:spPr/>
        <p:txBody>
          <a:bodyPr>
            <a:normAutofit/>
          </a:bodyPr>
          <a:lstStyle/>
          <a:p>
            <a:r>
              <a:rPr lang="en-US" dirty="0"/>
              <a:t>SMD-Based Maintenance Mechanisms</a:t>
            </a:r>
            <a:endParaRPr lang="en-CH" dirty="0"/>
          </a:p>
        </p:txBody>
      </p:sp>
      <p:sp>
        <p:nvSpPr>
          <p:cNvPr id="4" name="TextBox 3">
            <a:extLst>
              <a:ext uri="{FF2B5EF4-FFF2-40B4-BE49-F238E27FC236}">
                <a16:creationId xmlns:a16="http://schemas.microsoft.com/office/drawing/2014/main" id="{090BD27F-CFBF-995B-743A-436B90B04D8D}"/>
              </a:ext>
            </a:extLst>
          </p:cNvPr>
          <p:cNvSpPr txBox="1"/>
          <p:nvPr/>
        </p:nvSpPr>
        <p:spPr>
          <a:xfrm>
            <a:off x="-7765" y="1549509"/>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DRAM </a:t>
            </a:r>
          </a:p>
          <a:p>
            <a:pPr algn="ctr" defTabSz="685800">
              <a:lnSpc>
                <a:spcPts val="1800"/>
              </a:lnSpc>
            </a:pPr>
            <a:r>
              <a:rPr lang="en-US" sz="2100" b="1" dirty="0">
                <a:solidFill>
                  <a:prstClr val="black"/>
                </a:solidFill>
                <a:latin typeface="Cambria"/>
              </a:rPr>
              <a:t>Refresh</a:t>
            </a:r>
            <a:endParaRPr lang="en-CH" sz="2100" b="1" dirty="0">
              <a:solidFill>
                <a:prstClr val="black"/>
              </a:solidFill>
              <a:latin typeface="Cambria"/>
            </a:endParaRPr>
          </a:p>
        </p:txBody>
      </p:sp>
      <p:sp>
        <p:nvSpPr>
          <p:cNvPr id="5" name="TextBox 4">
            <a:extLst>
              <a:ext uri="{FF2B5EF4-FFF2-40B4-BE49-F238E27FC236}">
                <a16:creationId xmlns:a16="http://schemas.microsoft.com/office/drawing/2014/main" id="{4CE70165-AFA9-C1C5-E711-6C87CEC70685}"/>
              </a:ext>
            </a:extLst>
          </p:cNvPr>
          <p:cNvSpPr txBox="1"/>
          <p:nvPr/>
        </p:nvSpPr>
        <p:spPr>
          <a:xfrm>
            <a:off x="-7763" y="3470051"/>
            <a:ext cx="182890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RowHammer Protection</a:t>
            </a:r>
            <a:endParaRPr lang="en-CH" sz="2100" b="1" dirty="0">
              <a:solidFill>
                <a:prstClr val="black"/>
              </a:solidFill>
              <a:latin typeface="Cambria"/>
            </a:endParaRPr>
          </a:p>
        </p:txBody>
      </p:sp>
      <p:sp>
        <p:nvSpPr>
          <p:cNvPr id="6" name="TextBox 5">
            <a:extLst>
              <a:ext uri="{FF2B5EF4-FFF2-40B4-BE49-F238E27FC236}">
                <a16:creationId xmlns:a16="http://schemas.microsoft.com/office/drawing/2014/main" id="{70F551A5-8FEA-CBB9-B287-B3C6423881E8}"/>
              </a:ext>
            </a:extLst>
          </p:cNvPr>
          <p:cNvSpPr txBox="1"/>
          <p:nvPr/>
        </p:nvSpPr>
        <p:spPr>
          <a:xfrm>
            <a:off x="-7764" y="5041544"/>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Memory </a:t>
            </a:r>
            <a:br>
              <a:rPr lang="en-US" sz="2100" b="1" dirty="0">
                <a:solidFill>
                  <a:prstClr val="black"/>
                </a:solidFill>
                <a:latin typeface="Cambria"/>
              </a:rPr>
            </a:br>
            <a:r>
              <a:rPr lang="en-US" sz="2100" b="1" dirty="0">
                <a:solidFill>
                  <a:prstClr val="black"/>
                </a:solidFill>
                <a:latin typeface="Cambria"/>
              </a:rPr>
              <a:t>Scrubbing</a:t>
            </a:r>
            <a:endParaRPr lang="en-CH" sz="2100" b="1" dirty="0">
              <a:solidFill>
                <a:prstClr val="black"/>
              </a:solidFill>
              <a:latin typeface="Cambria"/>
            </a:endParaRPr>
          </a:p>
        </p:txBody>
      </p:sp>
      <p:sp>
        <p:nvSpPr>
          <p:cNvPr id="7" name="TextBox 6">
            <a:extLst>
              <a:ext uri="{FF2B5EF4-FFF2-40B4-BE49-F238E27FC236}">
                <a16:creationId xmlns:a16="http://schemas.microsoft.com/office/drawing/2014/main" id="{A32ACD8E-1C7C-6915-B72C-DFDFC830BE93}"/>
              </a:ext>
            </a:extLst>
          </p:cNvPr>
          <p:cNvSpPr txBox="1"/>
          <p:nvPr/>
        </p:nvSpPr>
        <p:spPr>
          <a:xfrm>
            <a:off x="2261508" y="1203260"/>
            <a:ext cx="2732995"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Fixed Rate (SMD-FR)</a:t>
            </a:r>
            <a:endParaRPr lang="en-CH" b="1" dirty="0">
              <a:solidFill>
                <a:srgbClr val="70AD47">
                  <a:lumMod val="50000"/>
                </a:srgbClr>
              </a:solidFill>
              <a:latin typeface="Cambria"/>
            </a:endParaRPr>
          </a:p>
        </p:txBody>
      </p:sp>
      <p:sp>
        <p:nvSpPr>
          <p:cNvPr id="8" name="TextBox 7">
            <a:extLst>
              <a:ext uri="{FF2B5EF4-FFF2-40B4-BE49-F238E27FC236}">
                <a16:creationId xmlns:a16="http://schemas.microsoft.com/office/drawing/2014/main" id="{EA0C1039-CF13-F185-6C70-CEC35F2A4D4E}"/>
              </a:ext>
            </a:extLst>
          </p:cNvPr>
          <p:cNvSpPr txBox="1"/>
          <p:nvPr/>
        </p:nvSpPr>
        <p:spPr>
          <a:xfrm>
            <a:off x="5602741" y="1203260"/>
            <a:ext cx="3131003"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Variable Rate (SMD-VR)</a:t>
            </a:r>
            <a:endParaRPr lang="en-CH" b="1" dirty="0">
              <a:solidFill>
                <a:srgbClr val="70AD47">
                  <a:lumMod val="50000"/>
                </a:srgbClr>
              </a:solidFill>
              <a:latin typeface="Cambria"/>
            </a:endParaRPr>
          </a:p>
        </p:txBody>
      </p:sp>
      <p:sp>
        <p:nvSpPr>
          <p:cNvPr id="9" name="TextBox 8">
            <a:extLst>
              <a:ext uri="{FF2B5EF4-FFF2-40B4-BE49-F238E27FC236}">
                <a16:creationId xmlns:a16="http://schemas.microsoft.com/office/drawing/2014/main" id="{51F5064C-5121-F28C-59E0-D177A0BF8742}"/>
              </a:ext>
            </a:extLst>
          </p:cNvPr>
          <p:cNvSpPr txBox="1"/>
          <p:nvPr/>
        </p:nvSpPr>
        <p:spPr>
          <a:xfrm>
            <a:off x="2261508" y="1715163"/>
            <a:ext cx="3112634" cy="553998"/>
          </a:xfrm>
          <a:prstGeom prst="rect">
            <a:avLst/>
          </a:prstGeom>
          <a:noFill/>
        </p:spPr>
        <p:txBody>
          <a:bodyPr wrap="square" rtlCol="0" anchor="ctr">
            <a:spAutoFit/>
          </a:bodyPr>
          <a:lstStyle/>
          <a:p>
            <a:pPr algn="ctr" defTabSz="685800"/>
            <a:r>
              <a:rPr lang="en-US" sz="1500" b="1" i="1" dirty="0">
                <a:solidFill>
                  <a:prstClr val="black"/>
                </a:solidFill>
                <a:latin typeface="Cambria"/>
              </a:rPr>
              <a:t>uniformly</a:t>
            </a:r>
            <a:r>
              <a:rPr lang="en-US" sz="1500" i="1" dirty="0">
                <a:solidFill>
                  <a:prstClr val="black"/>
                </a:solidFill>
                <a:latin typeface="Cambria"/>
              </a:rPr>
              <a:t> refreshes </a:t>
            </a:r>
            <a:r>
              <a:rPr lang="en-US" sz="1500" b="1" i="1" dirty="0">
                <a:solidFill>
                  <a:prstClr val="black"/>
                </a:solidFill>
                <a:latin typeface="Cambria"/>
              </a:rPr>
              <a:t>all</a:t>
            </a:r>
            <a:r>
              <a:rPr lang="en-US" sz="1500" i="1" dirty="0">
                <a:solidFill>
                  <a:prstClr val="black"/>
                </a:solidFill>
                <a:latin typeface="Cambria"/>
              </a:rPr>
              <a:t> DRAM rows with a </a:t>
            </a:r>
            <a:r>
              <a:rPr lang="en-US" sz="1500" b="1" i="1" dirty="0">
                <a:solidFill>
                  <a:prstClr val="black"/>
                </a:solidFill>
                <a:latin typeface="Cambria"/>
              </a:rPr>
              <a:t>fixed</a:t>
            </a:r>
            <a:r>
              <a:rPr lang="en-US" sz="1500" i="1" dirty="0">
                <a:solidFill>
                  <a:prstClr val="black"/>
                </a:solidFill>
                <a:latin typeface="Cambria"/>
              </a:rPr>
              <a:t> refresh period</a:t>
            </a:r>
            <a:endParaRPr lang="en-CH" sz="1500" i="1" dirty="0">
              <a:solidFill>
                <a:prstClr val="black"/>
              </a:solidFill>
              <a:latin typeface="Cambria"/>
            </a:endParaRPr>
          </a:p>
        </p:txBody>
      </p:sp>
      <p:sp>
        <p:nvSpPr>
          <p:cNvPr id="10" name="TextBox 9">
            <a:extLst>
              <a:ext uri="{FF2B5EF4-FFF2-40B4-BE49-F238E27FC236}">
                <a16:creationId xmlns:a16="http://schemas.microsoft.com/office/drawing/2014/main" id="{501D614E-6F76-E474-082D-C0EB445B424B}"/>
              </a:ext>
            </a:extLst>
          </p:cNvPr>
          <p:cNvSpPr txBox="1"/>
          <p:nvPr/>
        </p:nvSpPr>
        <p:spPr>
          <a:xfrm>
            <a:off x="5470072" y="1622116"/>
            <a:ext cx="3396343" cy="784830"/>
          </a:xfrm>
          <a:prstGeom prst="rect">
            <a:avLst/>
          </a:prstGeom>
          <a:noFill/>
        </p:spPr>
        <p:txBody>
          <a:bodyPr wrap="square" rtlCol="0">
            <a:spAutoFit/>
          </a:bodyPr>
          <a:lstStyle/>
          <a:p>
            <a:pPr algn="ctr" defTabSz="685800"/>
            <a:r>
              <a:rPr lang="en-US" sz="1500" b="1" i="1" dirty="0">
                <a:solidFill>
                  <a:prstClr val="black"/>
                </a:solidFill>
                <a:latin typeface="Cambria"/>
              </a:rPr>
              <a:t>skips</a:t>
            </a:r>
            <a:r>
              <a:rPr lang="en-US" sz="1500" i="1" dirty="0">
                <a:solidFill>
                  <a:prstClr val="black"/>
                </a:solidFill>
                <a:latin typeface="Cambria"/>
              </a:rPr>
              <a:t> refreshing rows that </a:t>
            </a:r>
            <a:br>
              <a:rPr lang="en-US" sz="1500" i="1" dirty="0">
                <a:solidFill>
                  <a:prstClr val="black"/>
                </a:solidFill>
                <a:latin typeface="Cambria"/>
              </a:rPr>
            </a:br>
            <a:r>
              <a:rPr lang="en-US" sz="1500" i="1" dirty="0">
                <a:solidFill>
                  <a:prstClr val="black"/>
                </a:solidFill>
                <a:latin typeface="Cambria"/>
              </a:rPr>
              <a:t>can </a:t>
            </a:r>
            <a:r>
              <a:rPr lang="en-US" sz="1500" b="1" i="1" dirty="0">
                <a:solidFill>
                  <a:prstClr val="black"/>
                </a:solidFill>
                <a:latin typeface="Cambria"/>
              </a:rPr>
              <a:t>retain their data for longer</a:t>
            </a:r>
            <a:r>
              <a:rPr lang="en-US" sz="1500" i="1" dirty="0">
                <a:solidFill>
                  <a:prstClr val="black"/>
                </a:solidFill>
                <a:latin typeface="Cambria"/>
              </a:rPr>
              <a:t> than </a:t>
            </a:r>
            <a:br>
              <a:rPr lang="en-US" sz="1500" i="1" dirty="0">
                <a:solidFill>
                  <a:prstClr val="black"/>
                </a:solidFill>
                <a:latin typeface="Cambria"/>
              </a:rPr>
            </a:br>
            <a:r>
              <a:rPr lang="en-US" sz="1500" i="1" dirty="0">
                <a:solidFill>
                  <a:prstClr val="black"/>
                </a:solidFill>
                <a:latin typeface="Cambria"/>
              </a:rPr>
              <a:t>the default refresh period</a:t>
            </a:r>
            <a:endParaRPr lang="en-CH" sz="1500" i="1" dirty="0">
              <a:solidFill>
                <a:prstClr val="black"/>
              </a:solidFill>
              <a:latin typeface="Cambria"/>
            </a:endParaRPr>
          </a:p>
        </p:txBody>
      </p:sp>
      <p:cxnSp>
        <p:nvCxnSpPr>
          <p:cNvPr id="15" name="Straight Connector 14">
            <a:extLst>
              <a:ext uri="{FF2B5EF4-FFF2-40B4-BE49-F238E27FC236}">
                <a16:creationId xmlns:a16="http://schemas.microsoft.com/office/drawing/2014/main" id="{DB6FC566-3F7A-DBC5-367B-BB2C5CE71515}"/>
              </a:ext>
            </a:extLst>
          </p:cNvPr>
          <p:cNvCxnSpPr/>
          <p:nvPr/>
        </p:nvCxnSpPr>
        <p:spPr>
          <a:xfrm>
            <a:off x="5390471" y="1252247"/>
            <a:ext cx="0" cy="1287787"/>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24E0176-34B1-FAD6-CCF6-83DB85605A8C}"/>
              </a:ext>
            </a:extLst>
          </p:cNvPr>
          <p:cNvCxnSpPr>
            <a:cxnSpLocks/>
          </p:cNvCxnSpPr>
          <p:nvPr/>
        </p:nvCxnSpPr>
        <p:spPr>
          <a:xfrm>
            <a:off x="5398634" y="3088272"/>
            <a:ext cx="0" cy="137759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04E2041-F257-43BD-1C39-A28641B398D8}"/>
              </a:ext>
            </a:extLst>
          </p:cNvPr>
          <p:cNvSpPr txBox="1"/>
          <p:nvPr/>
        </p:nvSpPr>
        <p:spPr>
          <a:xfrm>
            <a:off x="2261508" y="3034696"/>
            <a:ext cx="2732995" cy="646331"/>
          </a:xfrm>
          <a:prstGeom prst="rect">
            <a:avLst/>
          </a:prstGeom>
          <a:noFill/>
        </p:spPr>
        <p:txBody>
          <a:bodyPr wrap="square" rtlCol="0">
            <a:spAutoFit/>
          </a:bodyPr>
          <a:lstStyle/>
          <a:p>
            <a:pPr algn="ctr" defTabSz="685800"/>
            <a:r>
              <a:rPr lang="en-US" b="1" dirty="0">
                <a:solidFill>
                  <a:srgbClr val="C00000"/>
                </a:solidFill>
                <a:latin typeface="Cambria"/>
              </a:rPr>
              <a:t>Probabilistic (SMD-PRP)</a:t>
            </a:r>
            <a:endParaRPr lang="en-CH" b="1" dirty="0">
              <a:solidFill>
                <a:srgbClr val="C00000"/>
              </a:solidFill>
              <a:latin typeface="Cambria"/>
            </a:endParaRPr>
          </a:p>
        </p:txBody>
      </p:sp>
      <p:sp>
        <p:nvSpPr>
          <p:cNvPr id="21" name="TextBox 20">
            <a:extLst>
              <a:ext uri="{FF2B5EF4-FFF2-40B4-BE49-F238E27FC236}">
                <a16:creationId xmlns:a16="http://schemas.microsoft.com/office/drawing/2014/main" id="{B97CDD66-C423-CC0A-629E-6DA55A115303}"/>
              </a:ext>
            </a:extLst>
          </p:cNvPr>
          <p:cNvSpPr txBox="1"/>
          <p:nvPr/>
        </p:nvSpPr>
        <p:spPr>
          <a:xfrm>
            <a:off x="5702754" y="3034696"/>
            <a:ext cx="2951388" cy="369332"/>
          </a:xfrm>
          <a:prstGeom prst="rect">
            <a:avLst/>
          </a:prstGeom>
          <a:noFill/>
        </p:spPr>
        <p:txBody>
          <a:bodyPr wrap="square" rtlCol="0">
            <a:spAutoFit/>
          </a:bodyPr>
          <a:lstStyle/>
          <a:p>
            <a:pPr algn="ctr" defTabSz="685800"/>
            <a:r>
              <a:rPr lang="en-US" b="1" dirty="0">
                <a:solidFill>
                  <a:srgbClr val="C00000"/>
                </a:solidFill>
                <a:latin typeface="Cambria"/>
              </a:rPr>
              <a:t>Deterministic (SMD-DRP)</a:t>
            </a:r>
            <a:endParaRPr lang="en-CH" b="1" dirty="0">
              <a:solidFill>
                <a:srgbClr val="C00000"/>
              </a:solidFill>
              <a:latin typeface="Cambria"/>
            </a:endParaRPr>
          </a:p>
        </p:txBody>
      </p:sp>
      <p:sp>
        <p:nvSpPr>
          <p:cNvPr id="23" name="TextBox 22">
            <a:extLst>
              <a:ext uri="{FF2B5EF4-FFF2-40B4-BE49-F238E27FC236}">
                <a16:creationId xmlns:a16="http://schemas.microsoft.com/office/drawing/2014/main" id="{8AA8E988-3ED3-E4FC-CE8E-E256AB7134E3}"/>
              </a:ext>
            </a:extLst>
          </p:cNvPr>
          <p:cNvSpPr txBox="1"/>
          <p:nvPr/>
        </p:nvSpPr>
        <p:spPr>
          <a:xfrm>
            <a:off x="5636404" y="3369403"/>
            <a:ext cx="3224894" cy="1015663"/>
          </a:xfrm>
          <a:prstGeom prst="rect">
            <a:avLst/>
          </a:prstGeom>
          <a:noFill/>
        </p:spPr>
        <p:txBody>
          <a:bodyPr wrap="square" rtlCol="0" anchor="ctr">
            <a:spAutoFit/>
          </a:bodyPr>
          <a:lstStyle/>
          <a:p>
            <a:pPr algn="ctr" defTabSz="685800"/>
            <a:r>
              <a:rPr lang="en-US" sz="1500" b="1" i="1" dirty="0">
                <a:solidFill>
                  <a:prstClr val="black"/>
                </a:solidFill>
                <a:latin typeface="Cambria"/>
              </a:rPr>
              <a:t>keeps track </a:t>
            </a:r>
            <a:r>
              <a:rPr lang="en-US" sz="1500" i="1" dirty="0">
                <a:solidFill>
                  <a:prstClr val="black"/>
                </a:solidFill>
                <a:latin typeface="Cambria"/>
              </a:rPr>
              <a:t>of most </a:t>
            </a:r>
            <a:br>
              <a:rPr lang="en-US" sz="1500" i="1" dirty="0">
                <a:solidFill>
                  <a:prstClr val="black"/>
                </a:solidFill>
                <a:latin typeface="Cambria"/>
              </a:rPr>
            </a:br>
            <a:r>
              <a:rPr lang="en-US" sz="1500" b="1" i="1" dirty="0">
                <a:solidFill>
                  <a:prstClr val="black"/>
                </a:solidFill>
                <a:latin typeface="Cambria"/>
              </a:rPr>
              <a:t>frequently</a:t>
            </a:r>
            <a:r>
              <a:rPr lang="en-US" sz="1500" i="1" dirty="0">
                <a:solidFill>
                  <a:prstClr val="black"/>
                </a:solidFill>
                <a:latin typeface="Cambria"/>
              </a:rPr>
              <a:t> </a:t>
            </a:r>
            <a:r>
              <a:rPr lang="en-US" sz="1500" b="1" i="1" dirty="0">
                <a:solidFill>
                  <a:prstClr val="black"/>
                </a:solidFill>
                <a:latin typeface="Cambria"/>
              </a:rPr>
              <a:t>activated</a:t>
            </a:r>
            <a:r>
              <a:rPr lang="en-US" sz="1500" i="1" dirty="0">
                <a:solidFill>
                  <a:prstClr val="black"/>
                </a:solidFill>
                <a:latin typeface="Cambria"/>
              </a:rPr>
              <a:t> rows and </a:t>
            </a:r>
            <a:br>
              <a:rPr lang="en-US" sz="1500" i="1" dirty="0">
                <a:solidFill>
                  <a:prstClr val="black"/>
                </a:solidFill>
                <a:latin typeface="Cambria"/>
              </a:rPr>
            </a:br>
            <a:r>
              <a:rPr lang="en-US" sz="1500" i="1" dirty="0">
                <a:solidFill>
                  <a:prstClr val="black"/>
                </a:solidFill>
                <a:latin typeface="Cambria"/>
              </a:rPr>
              <a:t>performs </a:t>
            </a:r>
            <a:r>
              <a:rPr lang="en-US" sz="1500" b="1" i="1" dirty="0">
                <a:solidFill>
                  <a:prstClr val="black"/>
                </a:solidFill>
                <a:latin typeface="Cambria"/>
              </a:rPr>
              <a:t>neighbor</a:t>
            </a:r>
            <a:r>
              <a:rPr lang="en-US" sz="1500" i="1" dirty="0">
                <a:solidFill>
                  <a:prstClr val="black"/>
                </a:solidFill>
                <a:latin typeface="Cambria"/>
              </a:rPr>
              <a:t> row refresh when </a:t>
            </a:r>
            <a:br>
              <a:rPr lang="en-US" sz="1500" i="1" dirty="0">
                <a:solidFill>
                  <a:prstClr val="black"/>
                </a:solidFill>
                <a:latin typeface="Cambria"/>
              </a:rPr>
            </a:br>
            <a:r>
              <a:rPr lang="en-US" sz="1500" i="1" dirty="0">
                <a:solidFill>
                  <a:prstClr val="black"/>
                </a:solidFill>
                <a:latin typeface="Cambria"/>
              </a:rPr>
              <a:t>activation count threshold is exceeded</a:t>
            </a:r>
            <a:endParaRPr lang="en-CH" sz="788" i="1" dirty="0">
              <a:solidFill>
                <a:prstClr val="black"/>
              </a:solidFill>
              <a:latin typeface="Cambria"/>
            </a:endParaRPr>
          </a:p>
        </p:txBody>
      </p:sp>
      <p:sp>
        <p:nvSpPr>
          <p:cNvPr id="24" name="TextBox 23">
            <a:extLst>
              <a:ext uri="{FF2B5EF4-FFF2-40B4-BE49-F238E27FC236}">
                <a16:creationId xmlns:a16="http://schemas.microsoft.com/office/drawing/2014/main" id="{F6FDA59C-C7F8-B044-A3B3-233B6E84BBA7}"/>
              </a:ext>
            </a:extLst>
          </p:cNvPr>
          <p:cNvSpPr txBox="1"/>
          <p:nvPr/>
        </p:nvSpPr>
        <p:spPr>
          <a:xfrm>
            <a:off x="3706585" y="4941168"/>
            <a:ext cx="3551465" cy="369332"/>
          </a:xfrm>
          <a:prstGeom prst="rect">
            <a:avLst/>
          </a:prstGeom>
          <a:noFill/>
        </p:spPr>
        <p:txBody>
          <a:bodyPr wrap="square" rtlCol="0">
            <a:spAutoFit/>
          </a:bodyPr>
          <a:lstStyle/>
          <a:p>
            <a:pPr algn="ctr" defTabSz="685800"/>
            <a:r>
              <a:rPr lang="en-US" b="1" dirty="0">
                <a:solidFill>
                  <a:srgbClr val="FFC000">
                    <a:lumMod val="50000"/>
                  </a:srgbClr>
                </a:solidFill>
                <a:latin typeface="Cambria"/>
              </a:rPr>
              <a:t>Periodic Scrubbing (SMD-MS)</a:t>
            </a:r>
            <a:endParaRPr lang="en-CH" b="1" dirty="0">
              <a:solidFill>
                <a:srgbClr val="FFC000">
                  <a:lumMod val="50000"/>
                </a:srgbClr>
              </a:solidFill>
              <a:latin typeface="Cambria"/>
            </a:endParaRPr>
          </a:p>
        </p:txBody>
      </p:sp>
      <p:sp>
        <p:nvSpPr>
          <p:cNvPr id="25" name="TextBox 24">
            <a:extLst>
              <a:ext uri="{FF2B5EF4-FFF2-40B4-BE49-F238E27FC236}">
                <a16:creationId xmlns:a16="http://schemas.microsoft.com/office/drawing/2014/main" id="{EAE6FC4A-39F5-98A0-B8D7-591DA3298231}"/>
              </a:ext>
            </a:extLst>
          </p:cNvPr>
          <p:cNvSpPr txBox="1"/>
          <p:nvPr/>
        </p:nvSpPr>
        <p:spPr>
          <a:xfrm>
            <a:off x="2952648" y="5223916"/>
            <a:ext cx="5367514" cy="323165"/>
          </a:xfrm>
          <a:prstGeom prst="rect">
            <a:avLst/>
          </a:prstGeom>
          <a:noFill/>
        </p:spPr>
        <p:txBody>
          <a:bodyPr wrap="square" rtlCol="0" anchor="ctr">
            <a:spAutoFit/>
          </a:bodyPr>
          <a:lstStyle/>
          <a:p>
            <a:pPr algn="ctr" defTabSz="685800"/>
            <a:r>
              <a:rPr lang="en-US" sz="1500" i="1" dirty="0">
                <a:solidFill>
                  <a:prstClr val="black"/>
                </a:solidFill>
                <a:latin typeface="Cambria"/>
              </a:rPr>
              <a:t>periodically </a:t>
            </a:r>
            <a:r>
              <a:rPr lang="en-US" sz="1500" b="1" i="1" dirty="0">
                <a:solidFill>
                  <a:prstClr val="black"/>
                </a:solidFill>
                <a:latin typeface="Cambria"/>
              </a:rPr>
              <a:t>scans</a:t>
            </a:r>
            <a:r>
              <a:rPr lang="en-US" sz="1500" i="1" dirty="0">
                <a:solidFill>
                  <a:prstClr val="black"/>
                </a:solidFill>
                <a:latin typeface="Cambria"/>
              </a:rPr>
              <a:t> the </a:t>
            </a:r>
            <a:r>
              <a:rPr lang="en-US" sz="1500" b="1" i="1" dirty="0">
                <a:solidFill>
                  <a:prstClr val="black"/>
                </a:solidFill>
                <a:latin typeface="Cambria"/>
              </a:rPr>
              <a:t>entire</a:t>
            </a:r>
            <a:r>
              <a:rPr lang="en-US" sz="1500" i="1" dirty="0">
                <a:solidFill>
                  <a:prstClr val="black"/>
                </a:solidFill>
                <a:latin typeface="Cambria"/>
              </a:rPr>
              <a:t> DRAM for errors and corrects them</a:t>
            </a:r>
            <a:endParaRPr lang="en-CH" sz="788" i="1" dirty="0">
              <a:solidFill>
                <a:prstClr val="black"/>
              </a:solidFill>
              <a:latin typeface="Cambria"/>
            </a:endParaRPr>
          </a:p>
        </p:txBody>
      </p:sp>
      <p:sp>
        <p:nvSpPr>
          <p:cNvPr id="26" name="TextBox 25">
            <a:extLst>
              <a:ext uri="{FF2B5EF4-FFF2-40B4-BE49-F238E27FC236}">
                <a16:creationId xmlns:a16="http://schemas.microsoft.com/office/drawing/2014/main" id="{AD660E4D-5D6A-2A34-9D25-544A46531F6C}"/>
              </a:ext>
            </a:extLst>
          </p:cNvPr>
          <p:cNvSpPr txBox="1"/>
          <p:nvPr/>
        </p:nvSpPr>
        <p:spPr>
          <a:xfrm>
            <a:off x="2189050" y="3518770"/>
            <a:ext cx="3112634" cy="784830"/>
          </a:xfrm>
          <a:prstGeom prst="rect">
            <a:avLst/>
          </a:prstGeom>
          <a:noFill/>
        </p:spPr>
        <p:txBody>
          <a:bodyPr wrap="square" rtlCol="0" anchor="ctr">
            <a:spAutoFit/>
          </a:bodyPr>
          <a:lstStyle/>
          <a:p>
            <a:pPr algn="ctr" defTabSz="685800"/>
            <a:r>
              <a:rPr lang="en-US" sz="1500" i="1" dirty="0">
                <a:solidFill>
                  <a:prstClr val="black"/>
                </a:solidFill>
                <a:latin typeface="Cambria"/>
              </a:rPr>
              <a:t>Performs </a:t>
            </a:r>
            <a:r>
              <a:rPr lang="en-US" sz="1500" b="1" i="1" dirty="0">
                <a:solidFill>
                  <a:prstClr val="black"/>
                </a:solidFill>
                <a:latin typeface="Cambria"/>
              </a:rPr>
              <a:t>neighbor row refresh </a:t>
            </a:r>
            <a:br>
              <a:rPr lang="en-US" sz="1500" i="1" dirty="0">
                <a:solidFill>
                  <a:prstClr val="black"/>
                </a:solidFill>
                <a:latin typeface="Cambria"/>
              </a:rPr>
            </a:br>
            <a:r>
              <a:rPr lang="en-US" sz="1500" i="1" dirty="0">
                <a:solidFill>
                  <a:prstClr val="black"/>
                </a:solidFill>
                <a:latin typeface="Cambria"/>
              </a:rPr>
              <a:t>with </a:t>
            </a:r>
            <a:r>
              <a:rPr lang="en-US" sz="1500" b="1" i="1" dirty="0">
                <a:solidFill>
                  <a:prstClr val="black"/>
                </a:solidFill>
                <a:latin typeface="Cambria"/>
              </a:rPr>
              <a:t>a small probability </a:t>
            </a:r>
            <a:br>
              <a:rPr lang="en-US" sz="1500" i="1" dirty="0">
                <a:solidFill>
                  <a:prstClr val="black"/>
                </a:solidFill>
                <a:latin typeface="Cambria"/>
              </a:rPr>
            </a:br>
            <a:r>
              <a:rPr lang="en-US" sz="1500" i="1" dirty="0">
                <a:solidFill>
                  <a:prstClr val="black"/>
                </a:solidFill>
                <a:latin typeface="Cambria"/>
              </a:rPr>
              <a:t>on every row activation</a:t>
            </a:r>
            <a:endParaRPr lang="en-CH" sz="1050" b="1" i="1" dirty="0">
              <a:solidFill>
                <a:prstClr val="black"/>
              </a:solidFill>
              <a:latin typeface="Cambria"/>
            </a:endParaRPr>
          </a:p>
        </p:txBody>
      </p:sp>
    </p:spTree>
    <p:custDataLst>
      <p:tags r:id="rId1"/>
    </p:custDataLst>
    <p:extLst>
      <p:ext uri="{BB962C8B-B14F-4D97-AF65-F5344CB8AC3E}">
        <p14:creationId xmlns:p14="http://schemas.microsoft.com/office/powerpoint/2010/main" val="612322893"/>
      </p:ext>
    </p:extLst>
  </p:cSld>
  <p:clrMapOvr>
    <a:masterClrMapping/>
  </p:clrMapOvr>
  <mc:AlternateContent xmlns:mc="http://schemas.openxmlformats.org/markup-compatibility/2006" xmlns:p14="http://schemas.microsoft.com/office/powerpoint/2010/main">
    <mc:Choice Requires="p14">
      <p:transition spd="slow" p14:dur="2000" advTm="55630"/>
    </mc:Choice>
    <mc:Fallback xmlns="">
      <p:transition spd="slow" advTm="5563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Self-Managing DRAM: Summary</a:t>
            </a:r>
          </a:p>
        </p:txBody>
      </p:sp>
      <p:sp>
        <p:nvSpPr>
          <p:cNvPr id="36" name="Content Placeholder 2">
            <a:extLst>
              <a:ext uri="{FF2B5EF4-FFF2-40B4-BE49-F238E27FC236}">
                <a16:creationId xmlns:a16="http://schemas.microsoft.com/office/drawing/2014/main" id="{83EF96D7-7A70-4847-B668-D4A912850C4C}"/>
              </a:ext>
            </a:extLst>
          </p:cNvPr>
          <p:cNvSpPr txBox="1">
            <a:spLocks/>
          </p:cNvSpPr>
          <p:nvPr/>
        </p:nvSpPr>
        <p:spPr>
          <a:xfrm>
            <a:off x="0" y="2204864"/>
            <a:ext cx="9144000" cy="346937"/>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Implementing new </a:t>
            </a:r>
            <a:r>
              <a:rPr lang="en-US" sz="1800" b="1" dirty="0">
                <a:solidFill>
                  <a:prstClr val="black"/>
                </a:solidFill>
                <a:latin typeface="Cambria"/>
                <a:ea typeface="Tahoma" panose="020B0604030504040204" pitchFamily="34" charset="0"/>
                <a:cs typeface="Tahoma" panose="020B0604030504040204" pitchFamily="34" charset="0"/>
              </a:rPr>
              <a:t>maintenance mechanisms</a:t>
            </a:r>
            <a:r>
              <a:rPr lang="en-US" sz="1800" dirty="0">
                <a:solidFill>
                  <a:prstClr val="black"/>
                </a:solidFill>
                <a:latin typeface="Cambria"/>
                <a:ea typeface="Tahoma" panose="020B0604030504040204" pitchFamily="34" charset="0"/>
                <a:cs typeface="Tahoma" panose="020B0604030504040204" pitchFamily="34" charset="0"/>
              </a:rPr>
              <a:t> often requires </a:t>
            </a:r>
            <a:r>
              <a:rPr lang="en-US" sz="1800" dirty="0">
                <a:solidFill>
                  <a:srgbClr val="C00000"/>
                </a:solidFill>
                <a:latin typeface="Cambria"/>
                <a:ea typeface="Tahoma" panose="020B0604030504040204" pitchFamily="34" charset="0"/>
                <a:cs typeface="Tahoma" panose="020B0604030504040204" pitchFamily="34" charset="0"/>
              </a:rPr>
              <a:t>difficult-to-realize</a:t>
            </a:r>
            <a:r>
              <a:rPr lang="en-US" sz="1800" dirty="0">
                <a:solidFill>
                  <a:prstClr val="black"/>
                </a:solidFill>
                <a:latin typeface="Cambria"/>
                <a:ea typeface="Tahoma" panose="020B0604030504040204" pitchFamily="34" charset="0"/>
                <a:cs typeface="Tahoma" panose="020B0604030504040204" pitchFamily="34" charset="0"/>
              </a:rPr>
              <a:t> </a:t>
            </a:r>
            <a:r>
              <a:rPr lang="en-US" sz="1800" dirty="0">
                <a:solidFill>
                  <a:srgbClr val="C00000"/>
                </a:solidFill>
                <a:latin typeface="Cambria"/>
                <a:ea typeface="Tahoma" panose="020B0604030504040204" pitchFamily="34" charset="0"/>
                <a:cs typeface="Tahoma" panose="020B0604030504040204" pitchFamily="34" charset="0"/>
              </a:rPr>
              <a:t>changes</a:t>
            </a:r>
            <a:endParaRPr lang="en-US" sz="1800" b="1" dirty="0">
              <a:solidFill>
                <a:srgbClr val="C00000"/>
              </a:solidFill>
              <a:latin typeface="Cambria"/>
              <a:ea typeface="Tahoma" panose="020B0604030504040204" pitchFamily="34" charset="0"/>
              <a:cs typeface="Tahoma" panose="020B0604030504040204" pitchFamily="34" charset="0"/>
            </a:endParaRPr>
          </a:p>
        </p:txBody>
      </p:sp>
      <p:sp>
        <p:nvSpPr>
          <p:cNvPr id="33" name="Content Placeholder 2">
            <a:extLst>
              <a:ext uri="{FF2B5EF4-FFF2-40B4-BE49-F238E27FC236}">
                <a16:creationId xmlns:a16="http://schemas.microsoft.com/office/drawing/2014/main" id="{7BC1A4B6-7CA7-E5DD-1669-0A6C63789790}"/>
              </a:ext>
            </a:extLst>
          </p:cNvPr>
          <p:cNvSpPr txBox="1">
            <a:spLocks/>
          </p:cNvSpPr>
          <p:nvPr/>
        </p:nvSpPr>
        <p:spPr>
          <a:xfrm>
            <a:off x="0" y="908720"/>
            <a:ext cx="9144000" cy="944994"/>
          </a:xfrm>
          <a:prstGeom prst="rect">
            <a:avLst/>
          </a:prstGeom>
          <a:solidFill>
            <a:schemeClr val="bg1">
              <a:lumMod val="95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500" dirty="0">
                <a:solidFill>
                  <a:prstClr val="black"/>
                </a:solidFill>
                <a:latin typeface="Cambria"/>
                <a:ea typeface="Tahoma" panose="020B0604030504040204" pitchFamily="34" charset="0"/>
                <a:cs typeface="Tahoma" panose="020B0604030504040204" pitchFamily="34" charset="0"/>
              </a:rPr>
              <a:t>The three major DRAM maintenance operations:</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Refresh</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RowHammer Protection</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Memory Scrubbing</a:t>
            </a:r>
          </a:p>
        </p:txBody>
      </p:sp>
      <p:sp>
        <p:nvSpPr>
          <p:cNvPr id="39" name="Content Placeholder 2">
            <a:extLst>
              <a:ext uri="{FF2B5EF4-FFF2-40B4-BE49-F238E27FC236}">
                <a16:creationId xmlns:a16="http://schemas.microsoft.com/office/drawing/2014/main" id="{6BF499EC-2519-774C-C78F-5AE30DCFE854}"/>
              </a:ext>
            </a:extLst>
          </p:cNvPr>
          <p:cNvSpPr txBox="1">
            <a:spLocks/>
          </p:cNvSpPr>
          <p:nvPr/>
        </p:nvSpPr>
        <p:spPr>
          <a:xfrm>
            <a:off x="0" y="2924944"/>
            <a:ext cx="1477736"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Our Goal</a:t>
            </a:r>
          </a:p>
        </p:txBody>
      </p:sp>
      <p:grpSp>
        <p:nvGrpSpPr>
          <p:cNvPr id="9" name="Group 8">
            <a:extLst>
              <a:ext uri="{FF2B5EF4-FFF2-40B4-BE49-F238E27FC236}">
                <a16:creationId xmlns:a16="http://schemas.microsoft.com/office/drawing/2014/main" id="{ED9297F8-2626-70B6-9B95-586F3B256CF5}"/>
              </a:ext>
            </a:extLst>
          </p:cNvPr>
          <p:cNvGrpSpPr/>
          <p:nvPr/>
        </p:nvGrpSpPr>
        <p:grpSpPr>
          <a:xfrm>
            <a:off x="0" y="3221908"/>
            <a:ext cx="9144000" cy="346937"/>
            <a:chOff x="-1524000" y="3643960"/>
            <a:chExt cx="12192000" cy="462582"/>
          </a:xfrm>
        </p:grpSpPr>
        <p:sp>
          <p:nvSpPr>
            <p:cNvPr id="41" name="Content Placeholder 2">
              <a:extLst>
                <a:ext uri="{FF2B5EF4-FFF2-40B4-BE49-F238E27FC236}">
                  <a16:creationId xmlns:a16="http://schemas.microsoft.com/office/drawing/2014/main" id="{44C11BDE-68A0-CEC6-6277-7F3F356A4A6F}"/>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Ease the process of enabling new 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8" name="Oval 7">
              <a:extLst>
                <a:ext uri="{FF2B5EF4-FFF2-40B4-BE49-F238E27FC236}">
                  <a16:creationId xmlns:a16="http://schemas.microsoft.com/office/drawing/2014/main" id="{7E6C2F83-184C-87DB-CE8A-13292D3D7E48}"/>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1</a:t>
              </a:r>
              <a:endParaRPr lang="en-CH" b="1" dirty="0">
                <a:solidFill>
                  <a:srgbClr val="70AD47">
                    <a:lumMod val="50000"/>
                  </a:srgbClr>
                </a:solidFill>
                <a:latin typeface="Cambria"/>
              </a:endParaRPr>
            </a:p>
          </p:txBody>
        </p:sp>
      </p:grpSp>
      <p:grpSp>
        <p:nvGrpSpPr>
          <p:cNvPr id="42" name="Group 41">
            <a:extLst>
              <a:ext uri="{FF2B5EF4-FFF2-40B4-BE49-F238E27FC236}">
                <a16:creationId xmlns:a16="http://schemas.microsoft.com/office/drawing/2014/main" id="{E4432EFC-D38E-D8E3-FA59-EB1D05574ACD}"/>
              </a:ext>
            </a:extLst>
          </p:cNvPr>
          <p:cNvGrpSpPr/>
          <p:nvPr/>
        </p:nvGrpSpPr>
        <p:grpSpPr>
          <a:xfrm>
            <a:off x="0" y="3583201"/>
            <a:ext cx="9144000" cy="346937"/>
            <a:chOff x="-1524000" y="3643960"/>
            <a:chExt cx="12192000" cy="462582"/>
          </a:xfrm>
        </p:grpSpPr>
        <p:sp>
          <p:nvSpPr>
            <p:cNvPr id="43" name="Content Placeholder 2">
              <a:extLst>
                <a:ext uri="{FF2B5EF4-FFF2-40B4-BE49-F238E27FC236}">
                  <a16:creationId xmlns:a16="http://schemas.microsoft.com/office/drawing/2014/main" id="{95FC69F7-5FFB-8D4E-0BD4-4BA0190052A5}"/>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Enable more efficient in-DRAM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44" name="Oval 43">
              <a:extLst>
                <a:ext uri="{FF2B5EF4-FFF2-40B4-BE49-F238E27FC236}">
                  <a16:creationId xmlns:a16="http://schemas.microsoft.com/office/drawing/2014/main" id="{2F74F6D1-CC85-63CD-FA41-3DC28CE2F256}"/>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2</a:t>
              </a:r>
              <a:endParaRPr lang="en-CH" b="1" dirty="0">
                <a:solidFill>
                  <a:srgbClr val="70AD47">
                    <a:lumMod val="50000"/>
                  </a:srgbClr>
                </a:solidFill>
                <a:latin typeface="Cambria"/>
              </a:endParaRPr>
            </a:p>
          </p:txBody>
        </p:sp>
      </p:grpSp>
      <p:sp>
        <p:nvSpPr>
          <p:cNvPr id="45" name="Content Placeholder 2">
            <a:extLst>
              <a:ext uri="{FF2B5EF4-FFF2-40B4-BE49-F238E27FC236}">
                <a16:creationId xmlns:a16="http://schemas.microsoft.com/office/drawing/2014/main" id="{8E6F10D1-B950-3746-1A16-244243F85759}"/>
              </a:ext>
            </a:extLst>
          </p:cNvPr>
          <p:cNvSpPr txBox="1">
            <a:spLocks/>
          </p:cNvSpPr>
          <p:nvPr/>
        </p:nvSpPr>
        <p:spPr>
          <a:xfrm>
            <a:off x="2588079" y="4437112"/>
            <a:ext cx="3584122"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Self-Managing DRAM (SMD)</a:t>
            </a:r>
          </a:p>
        </p:txBody>
      </p:sp>
      <p:sp>
        <p:nvSpPr>
          <p:cNvPr id="51" name="Content Placeholder 2">
            <a:extLst>
              <a:ext uri="{FF2B5EF4-FFF2-40B4-BE49-F238E27FC236}">
                <a16:creationId xmlns:a16="http://schemas.microsoft.com/office/drawing/2014/main" id="{0E12945D-DF96-6D1C-AF3D-04BA61A0DBA6}"/>
              </a:ext>
            </a:extLst>
          </p:cNvPr>
          <p:cNvSpPr txBox="1">
            <a:spLocks/>
          </p:cNvSpPr>
          <p:nvPr/>
        </p:nvSpPr>
        <p:spPr>
          <a:xfrm>
            <a:off x="0" y="4763593"/>
            <a:ext cx="9144000" cy="567464"/>
          </a:xfrm>
          <a:prstGeom prst="rect">
            <a:avLst/>
          </a:prstGeom>
          <a:solidFill>
            <a:schemeClr val="accent5">
              <a:lumMod val="20000"/>
              <a:lumOff val="80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Enables implementing new </a:t>
            </a:r>
            <a:r>
              <a:rPr lang="en-US" sz="1800" b="1" dirty="0">
                <a:solidFill>
                  <a:prstClr val="black"/>
                </a:solidFill>
                <a:latin typeface="Cambria"/>
                <a:ea typeface="Tahoma" panose="020B0604030504040204" pitchFamily="34" charset="0"/>
                <a:cs typeface="Tahoma" panose="020B0604030504040204" pitchFamily="34" charset="0"/>
              </a:rPr>
              <a:t>in-DRAM</a:t>
            </a:r>
            <a:r>
              <a:rPr lang="en-US" sz="1800" dirty="0">
                <a:solidFill>
                  <a:prstClr val="black"/>
                </a:solidFill>
                <a:latin typeface="Cambria"/>
                <a:ea typeface="Tahoma" panose="020B0604030504040204" pitchFamily="34" charset="0"/>
                <a:cs typeface="Tahoma" panose="020B0604030504040204" pitchFamily="34" charset="0"/>
              </a:rPr>
              <a:t> maintenance mechanisms </a:t>
            </a:r>
            <a:br>
              <a:rPr lang="en-US" sz="1800" dirty="0">
                <a:solidFill>
                  <a:prstClr val="black"/>
                </a:solidFill>
                <a:latin typeface="Cambria"/>
                <a:ea typeface="Tahoma" panose="020B0604030504040204" pitchFamily="34" charset="0"/>
                <a:cs typeface="Tahoma" panose="020B0604030504040204" pitchFamily="34" charset="0"/>
              </a:rPr>
            </a:br>
            <a:r>
              <a:rPr lang="en-US" sz="1800" dirty="0">
                <a:solidFill>
                  <a:prstClr val="black"/>
                </a:solidFill>
                <a:latin typeface="Cambria"/>
                <a:ea typeface="Tahoma" panose="020B0604030504040204" pitchFamily="34" charset="0"/>
                <a:cs typeface="Tahoma" panose="020B0604030504040204" pitchFamily="34" charset="0"/>
              </a:rPr>
              <a:t>with </a:t>
            </a:r>
            <a:r>
              <a:rPr lang="en-US" sz="1800" b="1" dirty="0">
                <a:solidFill>
                  <a:srgbClr val="70AD47">
                    <a:lumMod val="50000"/>
                  </a:srgbClr>
                </a:solidFill>
                <a:latin typeface="Cambria"/>
                <a:ea typeface="Tahoma" panose="020B0604030504040204" pitchFamily="34" charset="0"/>
                <a:cs typeface="Tahoma" panose="020B0604030504040204" pitchFamily="34" charset="0"/>
              </a:rPr>
              <a:t>no further changes </a:t>
            </a:r>
            <a:r>
              <a:rPr lang="en-US" sz="1800" dirty="0">
                <a:solidFill>
                  <a:prstClr val="black"/>
                </a:solidFill>
                <a:latin typeface="Cambria"/>
                <a:ea typeface="Tahoma" panose="020B0604030504040204" pitchFamily="34" charset="0"/>
                <a:cs typeface="Tahoma" panose="020B0604030504040204" pitchFamily="34" charset="0"/>
              </a:rPr>
              <a:t>in the </a:t>
            </a:r>
            <a:r>
              <a:rPr lang="en-US" sz="1800" i="1" dirty="0">
                <a:solidFill>
                  <a:prstClr val="black"/>
                </a:solidFill>
                <a:latin typeface="Cambria"/>
                <a:ea typeface="Tahoma" panose="020B0604030504040204" pitchFamily="34" charset="0"/>
                <a:cs typeface="Tahoma" panose="020B0604030504040204" pitchFamily="34" charset="0"/>
              </a:rPr>
              <a:t>DRAM interface </a:t>
            </a:r>
            <a:r>
              <a:rPr lang="en-US" sz="1800" dirty="0">
                <a:solidFill>
                  <a:prstClr val="black"/>
                </a:solidFill>
                <a:latin typeface="Cambria"/>
                <a:ea typeface="Tahoma" panose="020B0604030504040204" pitchFamily="34" charset="0"/>
                <a:cs typeface="Tahoma" panose="020B0604030504040204" pitchFamily="34" charset="0"/>
              </a:rPr>
              <a:t>and </a:t>
            </a:r>
            <a:r>
              <a:rPr lang="en-US" sz="1800" i="1" dirty="0">
                <a:solidFill>
                  <a:prstClr val="black"/>
                </a:solidFill>
                <a:latin typeface="Cambria"/>
                <a:ea typeface="Tahoma" panose="020B0604030504040204" pitchFamily="34" charset="0"/>
                <a:cs typeface="Tahoma" panose="020B0604030504040204" pitchFamily="34" charset="0"/>
              </a:rPr>
              <a:t>memory controller</a:t>
            </a:r>
            <a:endParaRPr lang="en-US" sz="1800" b="1" i="1" dirty="0">
              <a:solidFill>
                <a:prstClr val="black"/>
              </a:solidFill>
              <a:latin typeface="Cambria"/>
              <a:ea typeface="Tahoma" panose="020B0604030504040204" pitchFamily="34" charset="0"/>
              <a:cs typeface="Tahoma" panose="020B0604030504040204" pitchFamily="34" charset="0"/>
            </a:endParaRPr>
          </a:p>
        </p:txBody>
      </p:sp>
      <p:sp>
        <p:nvSpPr>
          <p:cNvPr id="10" name="Rectangle: Diagonal Corners Snipped 9">
            <a:extLst>
              <a:ext uri="{FF2B5EF4-FFF2-40B4-BE49-F238E27FC236}">
                <a16:creationId xmlns:a16="http://schemas.microsoft.com/office/drawing/2014/main" id="{9DAE7BB7-5F51-412A-BE20-C0EF4E8AC3C2}"/>
              </a:ext>
            </a:extLst>
          </p:cNvPr>
          <p:cNvSpPr/>
          <p:nvPr/>
        </p:nvSpPr>
        <p:spPr>
          <a:xfrm>
            <a:off x="767444" y="5813864"/>
            <a:ext cx="7617278" cy="567464"/>
          </a:xfrm>
          <a:prstGeom prst="snip2Diag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dirty="0">
                <a:solidFill>
                  <a:prstClr val="black"/>
                </a:solidFill>
                <a:latin typeface="Cambria"/>
              </a:rPr>
              <a:t>SMD-based </a:t>
            </a:r>
            <a:r>
              <a:rPr lang="en-US" i="1" dirty="0">
                <a:solidFill>
                  <a:prstClr val="black"/>
                </a:solidFill>
                <a:latin typeface="Cambria"/>
              </a:rPr>
              <a:t>refresh</a:t>
            </a:r>
            <a:r>
              <a:rPr lang="en-US" dirty="0">
                <a:solidFill>
                  <a:prstClr val="black"/>
                </a:solidFill>
                <a:latin typeface="Cambria"/>
              </a:rPr>
              <a:t>, </a:t>
            </a:r>
            <a:r>
              <a:rPr lang="en-US" i="1" dirty="0">
                <a:solidFill>
                  <a:prstClr val="black"/>
                </a:solidFill>
                <a:latin typeface="Cambria"/>
              </a:rPr>
              <a:t>RowHammer protection</a:t>
            </a:r>
            <a:r>
              <a:rPr lang="en-US" dirty="0">
                <a:solidFill>
                  <a:prstClr val="black"/>
                </a:solidFill>
                <a:latin typeface="Cambria"/>
              </a:rPr>
              <a:t>, and </a:t>
            </a:r>
            <a:r>
              <a:rPr lang="en-US" i="1" dirty="0">
                <a:solidFill>
                  <a:prstClr val="black"/>
                </a:solidFill>
                <a:latin typeface="Cambria"/>
              </a:rPr>
              <a:t>scrubbing</a:t>
            </a:r>
            <a:r>
              <a:rPr lang="en-US" dirty="0">
                <a:solidFill>
                  <a:prstClr val="black"/>
                </a:solidFill>
                <a:latin typeface="Cambria"/>
              </a:rPr>
              <a:t> achieve </a:t>
            </a:r>
            <a:br>
              <a:rPr lang="en-US" dirty="0">
                <a:solidFill>
                  <a:prstClr val="black"/>
                </a:solidFill>
                <a:latin typeface="Cambria"/>
              </a:rPr>
            </a:br>
            <a:r>
              <a:rPr lang="en-US" b="1" dirty="0">
                <a:solidFill>
                  <a:srgbClr val="70AD47">
                    <a:lumMod val="50000"/>
                  </a:srgbClr>
                </a:solidFill>
                <a:latin typeface="Cambria"/>
              </a:rPr>
              <a:t>9.2% speedup</a:t>
            </a:r>
            <a:r>
              <a:rPr lang="en-US" dirty="0">
                <a:solidFill>
                  <a:prstClr val="black"/>
                </a:solidFill>
                <a:latin typeface="Cambria"/>
              </a:rPr>
              <a:t> and </a:t>
            </a:r>
            <a:r>
              <a:rPr lang="en-US" b="1" dirty="0">
                <a:solidFill>
                  <a:srgbClr val="70AD47">
                    <a:lumMod val="50000"/>
                  </a:srgbClr>
                </a:solidFill>
                <a:latin typeface="Cambria"/>
              </a:rPr>
              <a:t>6.2% lower DRAM energy </a:t>
            </a:r>
            <a:r>
              <a:rPr lang="en-US" dirty="0">
                <a:solidFill>
                  <a:prstClr val="black"/>
                </a:solidFill>
                <a:latin typeface="Cambria"/>
              </a:rPr>
              <a:t>vs. conventional DRAM</a:t>
            </a:r>
            <a:endParaRPr lang="en-CH" dirty="0">
              <a:solidFill>
                <a:prstClr val="black"/>
              </a:solidFill>
              <a:latin typeface="Cambria"/>
            </a:endParaRPr>
          </a:p>
        </p:txBody>
      </p:sp>
    </p:spTree>
    <p:custDataLst>
      <p:tags r:id="rId1"/>
    </p:custDataLst>
    <p:extLst>
      <p:ext uri="{BB962C8B-B14F-4D97-AF65-F5344CB8AC3E}">
        <p14:creationId xmlns:p14="http://schemas.microsoft.com/office/powerpoint/2010/main" val="869776108"/>
      </p:ext>
    </p:extLst>
  </p:cSld>
  <p:clrMapOvr>
    <a:masterClrMapping/>
  </p:clrMapOvr>
  <mc:AlternateContent xmlns:mc="http://schemas.openxmlformats.org/markup-compatibility/2006" xmlns:p14="http://schemas.microsoft.com/office/powerpoint/2010/main">
    <mc:Choice Requires="p14">
      <p:transition spd="slow" p14:dur="2000" advTm="44860"/>
    </mc:Choice>
    <mc:Fallback xmlns="">
      <p:transition spd="slow" advTm="4486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Much More in Our Preprint…</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3024287045"/>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2023 </a:t>
            </a:r>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28267B20-A48B-66DD-02DB-864E61412748}"/>
              </a:ext>
            </a:extLst>
          </p:cNvPr>
          <p:cNvPicPr>
            <a:picLocks noChangeAspect="1"/>
          </p:cNvPicPr>
          <p:nvPr/>
        </p:nvPicPr>
        <p:blipFill>
          <a:blip r:embed="rId2"/>
          <a:stretch>
            <a:fillRect/>
          </a:stretch>
        </p:blipFill>
        <p:spPr>
          <a:xfrm>
            <a:off x="34799" y="4653136"/>
            <a:ext cx="9109201" cy="1506131"/>
          </a:xfrm>
          <a:prstGeom prst="rect">
            <a:avLst/>
          </a:prstGeom>
        </p:spPr>
      </p:pic>
      <p:pic>
        <p:nvPicPr>
          <p:cNvPr id="7" name="Picture 6">
            <a:extLst>
              <a:ext uri="{FF2B5EF4-FFF2-40B4-BE49-F238E27FC236}">
                <a16:creationId xmlns:a16="http://schemas.microsoft.com/office/drawing/2014/main" id="{80ED73AC-47B1-76B6-2176-7BCECC9CDE6B}"/>
              </a:ext>
            </a:extLst>
          </p:cNvPr>
          <p:cNvPicPr>
            <a:picLocks noChangeAspect="1"/>
          </p:cNvPicPr>
          <p:nvPr/>
        </p:nvPicPr>
        <p:blipFill>
          <a:blip r:embed="rId3"/>
          <a:stretch>
            <a:fillRect/>
          </a:stretch>
        </p:blipFill>
        <p:spPr>
          <a:xfrm>
            <a:off x="685800" y="1340768"/>
            <a:ext cx="7772400" cy="2084082"/>
          </a:xfrm>
          <a:prstGeom prst="rect">
            <a:avLst/>
          </a:prstGeom>
        </p:spPr>
      </p:pic>
    </p:spTree>
    <p:extLst>
      <p:ext uri="{BB962C8B-B14F-4D97-AF65-F5344CB8AC3E}">
        <p14:creationId xmlns:p14="http://schemas.microsoft.com/office/powerpoint/2010/main" val="1404649850"/>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3126211"/>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1689617"/>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a:xfrm>
            <a:off x="35496" y="188640"/>
            <a:ext cx="9239944" cy="884238"/>
          </a:xfrm>
        </p:spPr>
        <p:txBody>
          <a:bodyPr/>
          <a:lstStyle/>
          <a:p>
            <a:r>
              <a:rPr lang="en-US" sz="3400" dirty="0"/>
              <a:t>Better Communication Between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2537325660"/>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sz="3800" dirty="0"/>
              <a:t>Better Coordination of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1689901905"/>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005002" y="6606866"/>
            <a:ext cx="5057795" cy="184666"/>
          </a:xfrm>
          <a:prstGeom prst="rect">
            <a:avLst/>
          </a:prstGeom>
          <a:noFill/>
        </p:spPr>
        <p:txBody>
          <a:bodyPr wrap="none" rtlCol="0">
            <a:spAutoFit/>
          </a:bodyPr>
          <a:lstStyle/>
          <a:p>
            <a:pPr lvl="0">
              <a:defRPr/>
            </a:pPr>
            <a:r>
              <a:rPr lang="en-US" sz="600" dirty="0">
                <a:solidFill>
                  <a:srgbClr val="000000"/>
                </a:solidFill>
                <a:latin typeface="Calibri"/>
                <a:ea typeface="ＭＳ Ｐゴシック" panose="020B0600070205080204" pitchFamily="34" charset="-128"/>
                <a:cs typeface="Calibri"/>
              </a:rPr>
              <a:t>https://</a:t>
            </a:r>
            <a:r>
              <a:rPr lang="en-US" sz="600" dirty="0" err="1">
                <a:solidFill>
                  <a:srgbClr val="000000"/>
                </a:solidFill>
                <a:latin typeface="Calibri"/>
                <a:ea typeface="ＭＳ Ｐゴシック" panose="020B0600070205080204" pitchFamily="34" charset="-128"/>
                <a:cs typeface="Calibri"/>
              </a:rPr>
              <a:t>www.post-gazette.com</a:t>
            </a:r>
            <a:r>
              <a:rPr lang="en-US" sz="600" dirty="0">
                <a:solidFill>
                  <a:srgbClr val="000000"/>
                </a:solidFill>
                <a:latin typeface="Calibri"/>
                <a:ea typeface="ＭＳ Ｐゴシック" panose="020B0600070205080204" pitchFamily="34" charset="-128"/>
                <a:cs typeface="Calibri"/>
              </a:rPr>
              <a:t>/local/city/2022/01/28/pittsburgh-bridge-collapse-forbes-braddock-avenue-point-breeze-squirrel-hill/stories/202201280075</a:t>
            </a:r>
            <a:endParaRPr kumimoji="0" lang="en-US" sz="6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93F5E9D0-C9C8-89A7-56DC-A2D20709E757}"/>
              </a:ext>
            </a:extLst>
          </p:cNvPr>
          <p:cNvPicPr>
            <a:picLocks noChangeAspect="1"/>
          </p:cNvPicPr>
          <p:nvPr/>
        </p:nvPicPr>
        <p:blipFill>
          <a:blip r:embed="rId2"/>
          <a:stretch>
            <a:fillRect/>
          </a:stretch>
        </p:blipFill>
        <p:spPr>
          <a:xfrm>
            <a:off x="451121" y="1012660"/>
            <a:ext cx="8158855" cy="5436436"/>
          </a:xfrm>
          <a:prstGeom prst="rect">
            <a:avLst/>
          </a:prstGeom>
        </p:spPr>
      </p:pic>
    </p:spTree>
    <p:extLst>
      <p:ext uri="{BB962C8B-B14F-4D97-AF65-F5344CB8AC3E}">
        <p14:creationId xmlns:p14="http://schemas.microsoft.com/office/powerpoint/2010/main" val="2351679046"/>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www.reuters.com</a:t>
            </a:r>
            <a:r>
              <a:rPr lang="en-US" sz="1000" dirty="0">
                <a:solidFill>
                  <a:srgbClr val="000000"/>
                </a:solidFill>
                <a:latin typeface="Calibri"/>
                <a:ea typeface="ＭＳ Ｐゴシック" panose="020B0600070205080204" pitchFamily="34" charset="-128"/>
                <a:cs typeface="Calibri"/>
              </a:rPr>
              <a:t>/world/us/biden-highlight-manufacturing-jobs-gdp-growth-pittsburgh-2022-01-28/</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1026" name="Picture 2" descr="Bridge collapse in Pittsburgh">
            <a:extLst>
              <a:ext uri="{FF2B5EF4-FFF2-40B4-BE49-F238E27FC236}">
                <a16:creationId xmlns:a16="http://schemas.microsoft.com/office/drawing/2014/main" id="{9C743D77-BE18-0B77-49F1-2C96648FF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22" y="917802"/>
            <a:ext cx="8289678" cy="5526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156305"/>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67155"/>
            <a:ext cx="6149440"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usa.streetsblog.org</a:t>
            </a:r>
            <a:r>
              <a:rPr lang="en-US" sz="1000" dirty="0">
                <a:solidFill>
                  <a:srgbClr val="000000"/>
                </a:solidFill>
                <a:latin typeface="Calibri"/>
                <a:ea typeface="ＭＳ Ｐゴシック" panose="020B0600070205080204" pitchFamily="34" charset="-128"/>
                <a:cs typeface="Calibri"/>
              </a:rPr>
              <a:t>/2022/01/28/pittsburgh-bridge-collapse-underscores-urgent-need-for-fix-it-first-policy/</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FE6FC858-0655-49AD-BA55-9D221B739510}"/>
              </a:ext>
            </a:extLst>
          </p:cNvPr>
          <p:cNvPicPr>
            <a:picLocks noChangeAspect="1"/>
          </p:cNvPicPr>
          <p:nvPr/>
        </p:nvPicPr>
        <p:blipFill>
          <a:blip r:embed="rId2"/>
          <a:stretch>
            <a:fillRect/>
          </a:stretch>
        </p:blipFill>
        <p:spPr>
          <a:xfrm>
            <a:off x="1265900" y="970988"/>
            <a:ext cx="6258428" cy="5554356"/>
          </a:xfrm>
          <a:prstGeom prst="rect">
            <a:avLst/>
          </a:prstGeom>
        </p:spPr>
      </p:pic>
    </p:spTree>
    <p:extLst>
      <p:ext uri="{BB962C8B-B14F-4D97-AF65-F5344CB8AC3E}">
        <p14:creationId xmlns:p14="http://schemas.microsoft.com/office/powerpoint/2010/main" val="3689089364"/>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284808" y="6567155"/>
            <a:ext cx="4663456"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www.npr.org</a:t>
            </a:r>
            <a:r>
              <a:rPr lang="en-US" sz="1000" dirty="0">
                <a:solidFill>
                  <a:srgbClr val="000000"/>
                </a:solidFill>
                <a:latin typeface="Calibri"/>
                <a:ea typeface="ＭＳ Ｐゴシック" panose="020B0600070205080204" pitchFamily="34" charset="-128"/>
                <a:cs typeface="Calibri"/>
              </a:rPr>
              <a:t>/2022/01/28/1076343656/</a:t>
            </a:r>
            <a:r>
              <a:rPr lang="en-US" sz="1000" dirty="0" err="1">
                <a:solidFill>
                  <a:srgbClr val="000000"/>
                </a:solidFill>
                <a:latin typeface="Calibri"/>
                <a:ea typeface="ＭＳ Ｐゴシック" panose="020B0600070205080204" pitchFamily="34" charset="-128"/>
                <a:cs typeface="Calibri"/>
              </a:rPr>
              <a:t>pittsburgh</a:t>
            </a:r>
            <a:r>
              <a:rPr lang="en-US" sz="1000" dirty="0">
                <a:solidFill>
                  <a:srgbClr val="000000"/>
                </a:solidFill>
                <a:latin typeface="Calibri"/>
                <a:ea typeface="ＭＳ Ｐゴシック" panose="020B0600070205080204" pitchFamily="34" charset="-128"/>
                <a:cs typeface="Calibri"/>
              </a:rPr>
              <a:t>-bridge-collapse-</a:t>
            </a:r>
            <a:r>
              <a:rPr lang="en-US" sz="1000" dirty="0" err="1">
                <a:solidFill>
                  <a:srgbClr val="000000"/>
                </a:solidFill>
                <a:latin typeface="Calibri"/>
                <a:ea typeface="ＭＳ Ｐゴシック" panose="020B0600070205080204" pitchFamily="34" charset="-128"/>
                <a:cs typeface="Calibri"/>
              </a:rPr>
              <a:t>biden</a:t>
            </a:r>
            <a:r>
              <a:rPr lang="en-US" sz="1000" dirty="0">
                <a:solidFill>
                  <a:srgbClr val="000000"/>
                </a:solidFill>
                <a:latin typeface="Calibri"/>
                <a:ea typeface="ＭＳ Ｐゴシック" panose="020B0600070205080204" pitchFamily="34" charset="-128"/>
                <a:cs typeface="Calibri"/>
              </a:rPr>
              <a:t>-visit</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4098" name="Picture 2">
            <a:extLst>
              <a:ext uri="{FF2B5EF4-FFF2-40B4-BE49-F238E27FC236}">
                <a16:creationId xmlns:a16="http://schemas.microsoft.com/office/drawing/2014/main" id="{30B9590C-1A79-0ADB-0149-24DBD5BA0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54106"/>
            <a:ext cx="7344816" cy="550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495958"/>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265096" cy="1066800"/>
          </a:xfrm>
        </p:spPr>
        <p:txBody>
          <a:bodyPr/>
          <a:lstStyle/>
          <a:p>
            <a:r>
              <a:rPr lang="en-US" sz="3400" dirty="0"/>
              <a:t>An Early Proposal for Intelligent Controllers </a:t>
            </a:r>
            <a:r>
              <a:rPr lang="en-US" sz="26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10168151"/>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37233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481199054"/>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4452356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&amp; architecture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ASPLOS 2022)</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1471089849"/>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5241912"/>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DF25E1B-9F04-8642-A41E-5BD733F1B324}"/>
              </a:ext>
            </a:extLst>
          </p:cNvPr>
          <p:cNvSpPr txBox="1"/>
          <p:nvPr/>
        </p:nvSpPr>
        <p:spPr>
          <a:xfrm>
            <a:off x="3043556" y="5068429"/>
            <a:ext cx="2980688" cy="769441"/>
          </a:xfrm>
          <a:prstGeom prst="rect">
            <a:avLst/>
          </a:prstGeom>
          <a:noFill/>
        </p:spPr>
        <p:txBody>
          <a:bodyPr wrap="none" rtlCol="0">
            <a:spAutoFit/>
          </a:bodyPr>
          <a:lstStyle/>
          <a:p>
            <a:r>
              <a:rPr lang="en-US" sz="4400" dirty="0">
                <a:solidFill>
                  <a:srgbClr val="C00000"/>
                </a:solidFill>
              </a:rPr>
              <a:t>Thank you!</a:t>
            </a:r>
          </a:p>
        </p:txBody>
      </p:sp>
    </p:spTree>
    <p:extLst>
      <p:ext uri="{BB962C8B-B14F-4D97-AF65-F5344CB8AC3E}">
        <p14:creationId xmlns:p14="http://schemas.microsoft.com/office/powerpoint/2010/main" val="5239981"/>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r>
              <a:rPr lang="en-US" b="1" dirty="0">
                <a:solidFill>
                  <a:srgbClr val="0000FF"/>
                </a:solidFill>
                <a:hlinkClick r:id="rId7">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p:txBody>
      </p:sp>
    </p:spTree>
    <p:extLst>
      <p:ext uri="{BB962C8B-B14F-4D97-AF65-F5344CB8AC3E}">
        <p14:creationId xmlns:p14="http://schemas.microsoft.com/office/powerpoint/2010/main" val="3138230465"/>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b="1" dirty="0"/>
              <a:t>DDCA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57461" y="856456"/>
            <a:ext cx="4845485"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https://safari.ethz.ch/digitaltechnik/spring2022/doku.php?id=schedule</a:t>
            </a:r>
            <a:endParaRPr lang="en-US" sz="14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Spring 2021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https://safari.ethz.ch/digitaltechnik/spring2021/doku.php?id=schedule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rPr>
              <a:t>https://www.youtube.com/watch?v=cpXdE3HwvK0&amp;list=PL5Q2soXY2Zi97Ya5DEUpMpO2bbAoaG7c6</a:t>
            </a:r>
            <a:endParaRPr lang="en-US" sz="1400" dirty="0">
              <a:solidFill>
                <a:srgbClr val="0432FF"/>
              </a:solidFill>
            </a:endParaRP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(Spring 2021):</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extLst>
                    <a:ext uri="{A12FA001-AC4F-418D-AE19-62706E023703}">
                      <ahyp:hlinkClr xmlns:ahyp="http://schemas.microsoft.com/office/drawing/2018/hyperlinkcolor" val="tx"/>
                    </a:ext>
                  </a:extLst>
                </a:hlinkClick>
              </a:rPr>
              <a:t>https://www.youtube.com/watch?v=LbC0EZY8yw4&amp;list=PL5Q2soXY2Zi_uej3aY39YB5pfW4SJ7LlN</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8"/>
          <a:stretch>
            <a:fillRect/>
          </a:stretch>
        </p:blipFill>
        <p:spPr>
          <a:xfrm>
            <a:off x="4666189" y="0"/>
            <a:ext cx="4730347" cy="6700838"/>
          </a:xfrm>
          <a:prstGeom prst="rect">
            <a:avLst/>
          </a:prstGeom>
        </p:spPr>
      </p:pic>
      <p:sp>
        <p:nvSpPr>
          <p:cNvPr id="6" name="TextBox 5">
            <a:extLst>
              <a:ext uri="{FF2B5EF4-FFF2-40B4-BE49-F238E27FC236}">
                <a16:creationId xmlns:a16="http://schemas.microsoft.com/office/drawing/2014/main" id="{6BDC0444-4646-974E-480B-4A70E05A543A}"/>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973034167"/>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29 August 2022</a:t>
            </a:r>
          </a:p>
          <a:p>
            <a:r>
              <a:rPr lang="en-US" sz="2200" dirty="0"/>
              <a:t>Google San Diego</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908720"/>
            <a:ext cx="8382000" cy="2520280"/>
          </a:xfrm>
        </p:spPr>
        <p:txBody>
          <a:bodyPr>
            <a:normAutofit/>
          </a:bodyPr>
          <a:lstStyle/>
          <a:p>
            <a:pPr algn="ctr"/>
            <a:br>
              <a:rPr lang="en-US" sz="5300" b="1" dirty="0">
                <a:solidFill>
                  <a:srgbClr val="1A5712"/>
                </a:solidFill>
              </a:rPr>
            </a:br>
            <a:r>
              <a:rPr lang="en-US" sz="5300" b="1" dirty="0">
                <a:solidFill>
                  <a:srgbClr val="1A5712"/>
                </a:solidFill>
              </a:rPr>
              <a:t>The Story of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169168511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7815218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568687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22101131"/>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673852802"/>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66649560"/>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56361"/>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6191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253345"/>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36785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23094713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0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28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115763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085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090121"/>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201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350921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366513"/>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48824793"/>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000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561116385"/>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Byzantine Failures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1412778"/>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779352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95455643"/>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Some Selected Readings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35435022"/>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2982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08528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7243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54799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6355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2214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2280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4516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1692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72155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186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534908772"/>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005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5411268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ags/tag2.xml><?xml version="1.0" encoding="utf-8"?>
<p:tagLst xmlns:a="http://schemas.openxmlformats.org/drawingml/2006/main" xmlns:r="http://schemas.openxmlformats.org/officeDocument/2006/relationships" xmlns:p="http://schemas.openxmlformats.org/presentationml/2006/main">
  <p:tag name="TIMING" val="|4.4"/>
</p:tagLst>
</file>

<file path=ppt/tags/tag3.xml><?xml version="1.0" encoding="utf-8"?>
<p:tagLst xmlns:a="http://schemas.openxmlformats.org/drawingml/2006/main" xmlns:r="http://schemas.openxmlformats.org/officeDocument/2006/relationships" xmlns:p="http://schemas.openxmlformats.org/presentationml/2006/main">
  <p:tag name="TIMING" val="|0.8|4.1"/>
</p:tagLst>
</file>

<file path=ppt/tags/tag4.xml><?xml version="1.0" encoding="utf-8"?>
<p:tagLst xmlns:a="http://schemas.openxmlformats.org/drawingml/2006/main" xmlns:r="http://schemas.openxmlformats.org/officeDocument/2006/relationships" xmlns:p="http://schemas.openxmlformats.org/presentationml/2006/main">
  <p:tag name="TIMING" val="|4.8|3.4|6.1"/>
</p:tagLst>
</file>

<file path=ppt/tags/tag5.xml><?xml version="1.0" encoding="utf-8"?>
<p:tagLst xmlns:a="http://schemas.openxmlformats.org/drawingml/2006/main" xmlns:r="http://schemas.openxmlformats.org/officeDocument/2006/relationships" xmlns:p="http://schemas.openxmlformats.org/presentationml/2006/main">
  <p:tag name="TIMING" val="|1.3|4.3"/>
</p:tagLst>
</file>

<file path=ppt/tags/tag6.xml><?xml version="1.0" encoding="utf-8"?>
<p:tagLst xmlns:a="http://schemas.openxmlformats.org/drawingml/2006/main" xmlns:r="http://schemas.openxmlformats.org/officeDocument/2006/relationships" xmlns:p="http://schemas.openxmlformats.org/presentationml/2006/main">
  <p:tag name="TIMING" val="|10.7|5.3|6"/>
</p:tagLst>
</file>

<file path=ppt/tags/tag7.xml><?xml version="1.0" encoding="utf-8"?>
<p:tagLst xmlns:a="http://schemas.openxmlformats.org/drawingml/2006/main" xmlns:r="http://schemas.openxmlformats.org/officeDocument/2006/relationships" xmlns:p="http://schemas.openxmlformats.org/presentationml/2006/main">
  <p:tag name="TIMING" val="|3.6|1.2|2.6|5.6"/>
</p:tagLst>
</file>

<file path=ppt/tags/tag8.xml><?xml version="1.0" encoding="utf-8"?>
<p:tagLst xmlns:a="http://schemas.openxmlformats.org/drawingml/2006/main" xmlns:r="http://schemas.openxmlformats.org/officeDocument/2006/relationships" xmlns:p="http://schemas.openxmlformats.org/presentationml/2006/main">
  <p:tag name="TIMING" val="|4.9|1.3|6.4|9.6|1.8|7.6|9.4|1.2"/>
</p:tagLst>
</file>

<file path=ppt/tags/tag9.xml><?xml version="1.0" encoding="utf-8"?>
<p:tagLst xmlns:a="http://schemas.openxmlformats.org/drawingml/2006/main" xmlns:r="http://schemas.openxmlformats.org/officeDocument/2006/relationships" xmlns:p="http://schemas.openxmlformats.org/presentationml/2006/main">
  <p:tag name="TIMING" val="|1.4|4.8|9.2|6.1|2.3|10.2"/>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211627</TotalTime>
  <Words>25462</Words>
  <Application>Microsoft Macintosh PowerPoint</Application>
  <PresentationFormat>On-screen Show (4:3)</PresentationFormat>
  <Paragraphs>3116</Paragraphs>
  <Slides>316</Slides>
  <Notes>130</Notes>
  <HiddenSlides>0</HiddenSlides>
  <MMClips>0</MMClips>
  <ScaleCrop>false</ScaleCrop>
  <HeadingPairs>
    <vt:vector size="6" baseType="variant">
      <vt:variant>
        <vt:lpstr>Fonts Used</vt:lpstr>
      </vt:variant>
      <vt:variant>
        <vt:i4>15</vt:i4>
      </vt:variant>
      <vt:variant>
        <vt:lpstr>Theme</vt:lpstr>
      </vt:variant>
      <vt:variant>
        <vt:i4>70</vt:i4>
      </vt:variant>
      <vt:variant>
        <vt:lpstr>Slide Titles</vt:lpstr>
      </vt:variant>
      <vt:variant>
        <vt:i4>316</vt:i4>
      </vt:variant>
    </vt:vector>
  </HeadingPairs>
  <TitlesOfParts>
    <vt:vector size="401" baseType="lpstr">
      <vt:lpstr>Adobe Garamond Pro</vt:lpstr>
      <vt:lpstr>Arial</vt:lpstr>
      <vt:lpstr>Calibri</vt:lpstr>
      <vt:lpstr>Calibri Light</vt:lpstr>
      <vt:lpstr>Cambria</vt:lpstr>
      <vt:lpstr>Cambria Math</vt:lpstr>
      <vt:lpstr>Chalkduster</vt:lpstr>
      <vt:lpstr>Courier New</vt:lpstr>
      <vt:lpstr>Font Awesome 5 Free Regular</vt:lpstr>
      <vt:lpstr>Garamond</vt:lpstr>
      <vt:lpstr>LinLibertineT</vt:lpstr>
      <vt:lpstr>LinLibertineTI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3_Office Theme</vt:lpstr>
      <vt:lpstr>99_Edge</vt:lpstr>
      <vt:lpstr>16_Edge</vt:lpstr>
      <vt:lpstr>96_Edge</vt:lpstr>
      <vt:lpstr>43_Edge</vt:lpstr>
      <vt:lpstr>97_Edge</vt:lpstr>
      <vt:lpstr>100_Edge</vt:lpstr>
      <vt:lpstr>4_Office Theme</vt:lpstr>
      <vt:lpstr>19_Edge</vt:lpstr>
      <vt:lpstr>44_Edge</vt:lpstr>
      <vt:lpstr>30_Edge</vt:lpstr>
      <vt:lpstr>41_Edge</vt:lpstr>
      <vt:lpstr>14_Edge</vt:lpstr>
      <vt:lpstr>14_Office Theme</vt:lpstr>
      <vt:lpstr>6_Office Theme</vt:lpstr>
      <vt:lpstr>7_Office Theme</vt:lpstr>
      <vt:lpstr>8_Office Theme</vt:lpstr>
      <vt:lpstr>9_Office Theme</vt:lpstr>
      <vt:lpstr>62_Edge</vt:lpstr>
      <vt:lpstr>1_Office Theme</vt:lpstr>
      <vt:lpstr>153_Edge</vt:lpstr>
      <vt:lpstr>5_Office Theme</vt:lpstr>
      <vt:lpstr>31_Edge</vt:lpstr>
      <vt:lpstr>10_Office Theme</vt:lpstr>
      <vt:lpstr> The Story of RowHammer </vt:lpstr>
      <vt:lpstr>How Reliable/Secure/Safe is This Bridge?</vt:lpstr>
      <vt:lpstr>Collapse of the “Galloping Gertie”</vt:lpstr>
      <vt:lpstr>How Secure Are These People?</vt:lpstr>
      <vt:lpstr>What Is RowHammer?</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Mitigation of Retention Issues [MICRO’21]</vt:lpstr>
      <vt:lpstr>More on DRAM Refresh &amp; Data Retention</vt:lpstr>
      <vt:lpstr>SoftMC: Enabling DRAM Infrastructure</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 RowHammer Survey Across the Stack</vt:lpstr>
      <vt:lpstr>Understanding RowHammer</vt:lpstr>
      <vt:lpstr>First RowHammer Analysis</vt:lpstr>
      <vt:lpstr>RowHammer Infrastructure (2012-2014)</vt:lpstr>
      <vt:lpstr>PowerPoint Presentation</vt:lpstr>
      <vt:lpstr>RowHammer Characterization Results</vt:lpstr>
      <vt:lpstr>4. Adjacency: Aggressor &amp; Victim</vt:lpstr>
      <vt:lpstr>❶ Access Interval (Aggressor)</vt:lpstr>
      <vt:lpstr>❷ Refresh Interval</vt:lpstr>
      <vt:lpstr>❸ Data Pattern</vt:lpstr>
      <vt:lpstr>6. Other Key Observations [ISCA’14]</vt:lpstr>
      <vt:lpstr>Major RowHammer Characteristics (2014)</vt:lpstr>
      <vt:lpstr>RowHammer is Getting Much Worse (2020)</vt:lpstr>
      <vt:lpstr>New RowHammer Dimensions (2021)</vt:lpstr>
      <vt:lpstr>RowHammer vs. Wordline Voltage (2022)</vt:lpstr>
      <vt:lpstr>RowHammer Solutions</vt:lpstr>
      <vt:lpstr>Two Types of RowHammer Solutions</vt:lpstr>
      <vt:lpstr>Some Potential Solutions (ISCA 2014)</vt:lpstr>
      <vt:lpstr>Apple’s Security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Retrospective on RowHammer &amp; Future</vt:lpstr>
      <vt:lpstr>A More Recent RowHammer Retrospective</vt:lpstr>
      <vt:lpstr>RowHammer in 2020-2022</vt:lpstr>
      <vt:lpstr>Revisiting RowHammer</vt:lpstr>
      <vt:lpstr>RowHammer is Getting Much Worse</vt:lpstr>
      <vt:lpstr>Key Takeaways from 1580 Chips</vt:lpstr>
      <vt:lpstr>DRAM Testing Infrastructures</vt:lpstr>
      <vt:lpstr>1580 DRAM Chips Tested</vt:lpstr>
      <vt:lpstr>3. Hammer Count (HC) Effects</vt:lpstr>
      <vt:lpstr>5. First RowHammer Bit Flips per Chip</vt:lpstr>
      <vt:lpstr>5. First RowHammer Bit Flips per Chip</vt:lpstr>
      <vt:lpstr>RowHammer is Getting Much Worse</vt:lpstr>
      <vt:lpstr>Detailed Lecture on Revisiting RowHammer</vt:lpstr>
      <vt:lpstr>TRRespass</vt:lpstr>
      <vt:lpstr>Industry-Adopted Solutions Do Not Work</vt:lpstr>
      <vt:lpstr>TRRespass</vt:lpstr>
      <vt:lpstr>Example Many-Sided Hammering Patterns</vt:lpstr>
      <vt:lpstr>BitFlips vs. Number of Aggressor Rows</vt:lpstr>
      <vt:lpstr>TRRespass Vulnerable DRAM Modules</vt:lpstr>
      <vt:lpstr>TRRespass Vulnerable Mobile Phones</vt:lpstr>
      <vt:lpstr>TRRespass Based RowHammer Attack</vt:lpstr>
      <vt:lpstr>TRRespass Key Results</vt:lpstr>
      <vt:lpstr>TRRespass Key Takeaways</vt:lpstr>
      <vt:lpstr>Detailed Lecture on TRRespass</vt:lpstr>
      <vt:lpstr>Industry-Adopted Solutions Do Not Work</vt:lpstr>
      <vt:lpstr>How to Guarantee That a Chip is RowHammer-Free?</vt:lpstr>
      <vt:lpstr>Hard to Guarantee RowHammer-Free Chips </vt:lpstr>
      <vt:lpstr>Uncovering TRR  Almost Completely</vt:lpstr>
      <vt:lpstr>Industry-Adopted Solutions Are Very Poor</vt:lpstr>
      <vt:lpstr>U-TRR Summary &amp; Key Results</vt:lpstr>
      <vt:lpstr>Overview of U-TRR</vt:lpstr>
      <vt:lpstr>Analyzing TRR-Protected DDR4 Chips</vt:lpstr>
      <vt:lpstr>U-TRR Analysis Summary</vt:lpstr>
      <vt:lpstr>Key Takeaways</vt:lpstr>
      <vt:lpstr>Effect on Individual Rows</vt:lpstr>
      <vt:lpstr>Bypassing ECC with New RowHammer Patterns</vt:lpstr>
      <vt:lpstr>Many Observations &amp; Results in the Paper</vt:lpstr>
      <vt:lpstr>Uncovering TRR Can Help Future Solutions</vt:lpstr>
      <vt:lpstr>New RowHammer Characteristics</vt:lpstr>
      <vt:lpstr>RowHammer Has Many Dimensions</vt:lpstr>
      <vt:lpstr>Our Goal</vt:lpstr>
      <vt:lpstr>DRAM Testing Infrastructures</vt:lpstr>
      <vt:lpstr>DRAM Chips Tested</vt:lpstr>
      <vt:lpstr>Summary of The Study &amp; Key Results</vt:lpstr>
      <vt:lpstr>PowerPoint Presentation</vt:lpstr>
      <vt:lpstr>Key Takeaways  from Spatial Variation Analysis</vt:lpstr>
      <vt:lpstr>Spatial Variation across Rows</vt:lpstr>
      <vt:lpstr>Spatial Variation across Rows</vt:lpstr>
      <vt:lpstr>Spatial Variation across Rows</vt:lpstr>
      <vt:lpstr>Spatial Variation across Columns</vt:lpstr>
      <vt:lpstr>Example Defense Improvements</vt:lpstr>
      <vt:lpstr>Many More Analyses In The Paper</vt:lpstr>
      <vt:lpstr>More RowHammer Analysis</vt:lpstr>
      <vt:lpstr>RowHammer vs. Wordline Voltage (2022)</vt:lpstr>
      <vt:lpstr>Updated DRAM Testing Infrastructure</vt:lpstr>
      <vt:lpstr>Summary</vt:lpstr>
      <vt:lpstr>New RowHammer Solutions</vt:lpstr>
      <vt:lpstr>BlockHammer Solution in 2021</vt:lpstr>
      <vt:lpstr>RowHammer Solution Approaches</vt:lpstr>
      <vt:lpstr>Two Key Challenges</vt:lpstr>
      <vt:lpstr>Our Goal</vt:lpstr>
      <vt:lpstr>BlockHammer  Key Idea</vt:lpstr>
      <vt:lpstr>PowerPoint Presentation</vt:lpstr>
      <vt:lpstr>BlockHammer  Overview of Approach</vt:lpstr>
      <vt:lpstr>Evaluation: BlockHammer Scaling with RowHammer Vulnerability</vt:lpstr>
      <vt:lpstr>Key Results: BlockHammer</vt:lpstr>
      <vt:lpstr>More in the Paper: BlockHammer</vt:lpstr>
      <vt:lpstr>Summary: BlockHammer</vt:lpstr>
      <vt:lpstr>A Takeaway</vt:lpstr>
      <vt:lpstr>More RowHammer in 2020-2022</vt:lpstr>
      <vt:lpstr>RowHammer in 2020 (I)</vt:lpstr>
      <vt:lpstr>RowHammer in 2020 (II)</vt:lpstr>
      <vt:lpstr>RowHammer in 2020 (III)</vt:lpstr>
      <vt:lpstr>RowHammer in 2021 (I)</vt:lpstr>
      <vt:lpstr>RowHammer in 2021 (II)</vt:lpstr>
      <vt:lpstr>RowHammer in 2021 (III)</vt:lpstr>
      <vt:lpstr>RowHammer in 2022 (I)</vt:lpstr>
      <vt:lpstr>RowHammer in 2022 (II)</vt:lpstr>
      <vt:lpstr>RowHammer in 2022 (III)</vt:lpstr>
      <vt:lpstr>RowHammer in 2022 (IV)</vt:lpstr>
      <vt:lpstr>RowHammer in 2022 (V)</vt:lpstr>
      <vt:lpstr>RowHammer in 2022 (VI)</vt:lpstr>
      <vt:lpstr>RowHammer in 2022 (VII)</vt:lpstr>
      <vt:lpstr>RowHammer in 2022 (VIII)</vt:lpstr>
      <vt:lpstr>Self-Managing DRAM: Overview</vt:lpstr>
      <vt:lpstr>SMD-Based Maintenance Mechanisms</vt:lpstr>
      <vt:lpstr>Self-Managing DRAM: Summary</vt:lpstr>
      <vt:lpstr>Much More in Our Preprint…</vt:lpstr>
      <vt:lpstr>RowHammer in 2023 </vt:lpstr>
      <vt:lpstr>More to Come…</vt:lpstr>
      <vt:lpstr>Future Memory Reliability/Security Challenges</vt:lpstr>
      <vt:lpstr>Future of Main Memory Security</vt:lpstr>
      <vt:lpstr>Future of Main Memory Security</vt:lpstr>
      <vt:lpstr>A Takeaway</vt:lpstr>
      <vt:lpstr>The Takeaway</vt:lpstr>
      <vt:lpstr>Architecting Future Memory for Security </vt:lpstr>
      <vt:lpstr>Better Communication Between DRAM &amp; Controller</vt:lpstr>
      <vt:lpstr>Better Coordination of DRAM &amp; Controller</vt:lpstr>
      <vt:lpstr>PowerPoint Presentation</vt:lpstr>
      <vt:lpstr>Understand and Model with Experiments (Flash)</vt:lpstr>
      <vt:lpstr>An Example Intelligent Controller</vt:lpstr>
      <vt:lpstr>Collapse of the “Galloping Gertie” (1940)</vt:lpstr>
      <vt:lpstr>Another Example (1994)</vt:lpstr>
      <vt:lpstr>Yet Another Example (2007)</vt:lpstr>
      <vt:lpstr>A More Recent Example (2018)</vt:lpstr>
      <vt:lpstr>A Most Recent Example (2022)</vt:lpstr>
      <vt:lpstr>A Most Recent Example (2022)</vt:lpstr>
      <vt:lpstr>A Most Recent Example (2022)</vt:lpstr>
      <vt:lpstr>A Most Recent Example (2022)</vt:lpstr>
      <vt:lpstr>The Takeaway, Again</vt:lpstr>
      <vt:lpstr>An Early Proposal for Intelligent Controllers [IMW’13]</vt:lpstr>
      <vt:lpstr>Industry Is Writing Papers About It, Too</vt:lpstr>
      <vt:lpstr>Industry Is Writing Papers About It, Too</vt:lpstr>
      <vt:lpstr>Final Thoughts on RowHammer</vt:lpstr>
      <vt:lpstr>Before RowHammer (I)</vt:lpstr>
      <vt:lpstr>Before RowHammer (II)</vt:lpstr>
      <vt:lpstr>After RowHammer</vt:lpstr>
      <vt:lpstr>RowHammer: Retrospective</vt:lpstr>
      <vt:lpstr>Perhaps Most Importantly…</vt:lpstr>
      <vt:lpstr>Conclusion</vt:lpstr>
      <vt:lpstr>Summary: RowHammer</vt:lpstr>
      <vt:lpstr>A RowHammer Survey Across the Stack</vt:lpstr>
      <vt:lpstr>Detailed Lectures on RowHammer</vt:lpstr>
      <vt:lpstr>PowerPoint Presentation</vt:lpstr>
      <vt:lpstr>Funding Acknowledgments</vt:lpstr>
      <vt:lpstr>Acknowledgments</vt:lpstr>
      <vt:lpstr>SAFARI Research Group</vt:lpstr>
      <vt:lpstr>Comp Arch (Fall’21)</vt:lpstr>
      <vt:lpstr>DDCA (Spring 2022)</vt:lpstr>
      <vt:lpstr> The Story of RowHammer </vt:lpstr>
      <vt:lpstr>Backup Slides for Further Info</vt:lpstr>
      <vt:lpstr>Why Is This Happening?</vt:lpstr>
      <vt:lpstr>Higher-Level Implications</vt:lpstr>
      <vt:lpstr>Understanding RowHammer</vt:lpstr>
      <vt:lpstr>Root Causes of Disturbance Errors</vt:lpstr>
      <vt:lpstr>RowHammer Solutions</vt:lpstr>
      <vt:lpstr>Naive Solutions</vt:lpstr>
      <vt:lpstr>Industry Is Writing Papers About It, Too</vt:lpstr>
      <vt:lpstr>Industry Is Writing Papers About It, Too</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lpstr>Byzantine Failures</vt:lpstr>
      <vt:lpstr>After RowHammer: Byzantine Failures</vt:lpstr>
      <vt:lpstr>Aside: Byzantine Generals Problem</vt:lpstr>
      <vt:lpstr>Some Selected Readings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Keeping Future Memory Secure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2922</cp:revision>
  <cp:lastPrinted>2017-12-05T03:30:35Z</cp:lastPrinted>
  <dcterms:created xsi:type="dcterms:W3CDTF">2010-10-08T20:41:54Z</dcterms:created>
  <dcterms:modified xsi:type="dcterms:W3CDTF">2022-08-29T17:19:10Z</dcterms:modified>
</cp:coreProperties>
</file>