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tiff" ContentType="image/tiff"/>
  <Default Extension="vml" ContentType="application/vnd.openxmlformats-officedocument.vmlDrawing"/>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Masters/slideMaster74.xml" ContentType="application/vnd.openxmlformats-officedocument.presentationml.slideMaster+xml"/>
  <Override PartName="/ppt/slideMasters/slideMaster75.xml" ContentType="application/vnd.openxmlformats-officedocument.presentationml.slideMaster+xml"/>
  <Override PartName="/ppt/slideMasters/slideMaster76.xml" ContentType="application/vnd.openxmlformats-officedocument.presentationml.slideMaster+xml"/>
  <Override PartName="/ppt/slideMasters/slideMaster77.xml" ContentType="application/vnd.openxmlformats-officedocument.presentationml.slideMaster+xml"/>
  <Override PartName="/ppt/slideMasters/slideMaster78.xml" ContentType="application/vnd.openxmlformats-officedocument.presentationml.slideMaster+xml"/>
  <Override PartName="/ppt/slideMasters/slideMaster79.xml" ContentType="application/vnd.openxmlformats-officedocument.presentationml.slideMaster+xml"/>
  <Override PartName="/ppt/slideMasters/slideMaster80.xml" ContentType="application/vnd.openxmlformats-officedocument.presentationml.slideMaster+xml"/>
  <Override PartName="/ppt/slideMasters/slideMaster81.xml" ContentType="application/vnd.openxmlformats-officedocument.presentationml.slideMaster+xml"/>
  <Override PartName="/ppt/slideMasters/slideMaster82.xml" ContentType="application/vnd.openxmlformats-officedocument.presentationml.slideMaster+xml"/>
  <Override PartName="/ppt/slideMasters/slideMaster83.xml" ContentType="application/vnd.openxmlformats-officedocument.presentationml.slideMaster+xml"/>
  <Override PartName="/ppt/slideMasters/slideMaster84.xml" ContentType="application/vnd.openxmlformats-officedocument.presentationml.slideMaster+xml"/>
  <Override PartName="/ppt/slideMasters/slideMaster8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slides/slide371.xml" ContentType="application/vnd.openxmlformats-officedocument.presentationml.slide+xml"/>
  <Override PartName="/ppt/slides/slide372.xml" ContentType="application/vnd.openxmlformats-officedocument.presentationml.slide+xml"/>
  <Override PartName="/ppt/slides/slide373.xml" ContentType="application/vnd.openxmlformats-officedocument.presentationml.slide+xml"/>
  <Override PartName="/ppt/slides/slide374.xml" ContentType="application/vnd.openxmlformats-officedocument.presentationml.slide+xml"/>
  <Override PartName="/ppt/slides/slide375.xml" ContentType="application/vnd.openxmlformats-officedocument.presentationml.slide+xml"/>
  <Override PartName="/ppt/slides/slide376.xml" ContentType="application/vnd.openxmlformats-officedocument.presentationml.slide+xml"/>
  <Override PartName="/ppt/slides/slide377.xml" ContentType="application/vnd.openxmlformats-officedocument.presentationml.slide+xml"/>
  <Override PartName="/ppt/slides/slide378.xml" ContentType="application/vnd.openxmlformats-officedocument.presentationml.slide+xml"/>
  <Override PartName="/ppt/slides/slide379.xml" ContentType="application/vnd.openxmlformats-officedocument.presentationml.slide+xml"/>
  <Override PartName="/ppt/slides/slide380.xml" ContentType="application/vnd.openxmlformats-officedocument.presentationml.slide+xml"/>
  <Override PartName="/ppt/slides/slide381.xml" ContentType="application/vnd.openxmlformats-officedocument.presentationml.slide+xml"/>
  <Override PartName="/ppt/slides/slide382.xml" ContentType="application/vnd.openxmlformats-officedocument.presentationml.slide+xml"/>
  <Override PartName="/ppt/slides/slide383.xml" ContentType="application/vnd.openxmlformats-officedocument.presentationml.slide+xml"/>
  <Override PartName="/ppt/slides/slide384.xml" ContentType="application/vnd.openxmlformats-officedocument.presentationml.slide+xml"/>
  <Override PartName="/ppt/slides/slide385.xml" ContentType="application/vnd.openxmlformats-officedocument.presentationml.slide+xml"/>
  <Override PartName="/ppt/slides/slide386.xml" ContentType="application/vnd.openxmlformats-officedocument.presentationml.slide+xml"/>
  <Override PartName="/ppt/slides/slide387.xml" ContentType="application/vnd.openxmlformats-officedocument.presentationml.slide+xml"/>
  <Override PartName="/ppt/slides/slide388.xml" ContentType="application/vnd.openxmlformats-officedocument.presentationml.slide+xml"/>
  <Override PartName="/ppt/slides/slide389.xml" ContentType="application/vnd.openxmlformats-officedocument.presentationml.slide+xml"/>
  <Override PartName="/ppt/slides/slide390.xml" ContentType="application/vnd.openxmlformats-officedocument.presentationml.slide+xml"/>
  <Override PartName="/ppt/slides/slide391.xml" ContentType="application/vnd.openxmlformats-officedocument.presentationml.slide+xml"/>
  <Override PartName="/ppt/slides/slide392.xml" ContentType="application/vnd.openxmlformats-officedocument.presentationml.slide+xml"/>
  <Override PartName="/ppt/slides/slide393.xml" ContentType="application/vnd.openxmlformats-officedocument.presentationml.slide+xml"/>
  <Override PartName="/ppt/slides/slide394.xml" ContentType="application/vnd.openxmlformats-officedocument.presentationml.slide+xml"/>
  <Override PartName="/ppt/slides/slide395.xml" ContentType="application/vnd.openxmlformats-officedocument.presentationml.slide+xml"/>
  <Override PartName="/ppt/slides/slide396.xml" ContentType="application/vnd.openxmlformats-officedocument.presentationml.slide+xml"/>
  <Override PartName="/ppt/slides/slide397.xml" ContentType="application/vnd.openxmlformats-officedocument.presentationml.slide+xml"/>
  <Override PartName="/ppt/slides/slide398.xml" ContentType="application/vnd.openxmlformats-officedocument.presentationml.slide+xml"/>
  <Override PartName="/ppt/slides/slide399.xml" ContentType="application/vnd.openxmlformats-officedocument.presentationml.slide+xml"/>
  <Override PartName="/ppt/slides/slide400.xml" ContentType="application/vnd.openxmlformats-officedocument.presentationml.slide+xml"/>
  <Override PartName="/ppt/slides/slide401.xml" ContentType="application/vnd.openxmlformats-officedocument.presentationml.slide+xml"/>
  <Override PartName="/ppt/slides/slide402.xml" ContentType="application/vnd.openxmlformats-officedocument.presentationml.slide+xml"/>
  <Override PartName="/ppt/slides/slide403.xml" ContentType="application/vnd.openxmlformats-officedocument.presentationml.slide+xml"/>
  <Override PartName="/ppt/slides/slide404.xml" ContentType="application/vnd.openxmlformats-officedocument.presentationml.slide+xml"/>
  <Override PartName="/ppt/slides/slide405.xml" ContentType="application/vnd.openxmlformats-officedocument.presentationml.slide+xml"/>
  <Override PartName="/ppt/slides/slide40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9.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0.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1.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12.xml" ContentType="application/vnd.openxmlformats-officedocument.theme+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3.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theme/theme14.xml" ContentType="application/vnd.openxmlformats-officedocument.theme+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theme/theme15.xml" ContentType="application/vnd.openxmlformats-officedocument.theme+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theme/theme16.xml" ContentType="application/vnd.openxmlformats-officedocument.theme+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theme/theme17.xml" ContentType="application/vnd.openxmlformats-officedocument.theme+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theme/theme18.xml" ContentType="application/vnd.openxmlformats-officedocument.theme+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theme/theme19.xml" ContentType="application/vnd.openxmlformats-officedocument.theme+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theme/theme20.xml" ContentType="application/vnd.openxmlformats-officedocument.theme+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theme/theme21.xml" ContentType="application/vnd.openxmlformats-officedocument.theme+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theme/theme22.xml" ContentType="application/vnd.openxmlformats-officedocument.theme+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theme/theme23.xml" ContentType="application/vnd.openxmlformats-officedocument.theme+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theme/theme26.xml" ContentType="application/vnd.openxmlformats-officedocument.theme+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theme/theme27.xml" ContentType="application/vnd.openxmlformats-officedocument.theme+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theme/theme28.xml" ContentType="application/vnd.openxmlformats-officedocument.theme+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theme/theme29.xml" ContentType="application/vnd.openxmlformats-officedocument.theme+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theme/theme30.xml" ContentType="application/vnd.openxmlformats-officedocument.theme+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theme/theme31.xml" ContentType="application/vnd.openxmlformats-officedocument.theme+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theme/theme32.xml" ContentType="application/vnd.openxmlformats-officedocument.theme+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theme/theme33.xml" ContentType="application/vnd.openxmlformats-officedocument.theme+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theme/theme34.xml" ContentType="application/vnd.openxmlformats-officedocument.theme+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theme/theme35.xml" ContentType="application/vnd.openxmlformats-officedocument.theme+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theme/theme36.xml" ContentType="application/vnd.openxmlformats-officedocument.theme+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theme/theme37.xml" ContentType="application/vnd.openxmlformats-officedocument.theme+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theme/theme38.xml" ContentType="application/vnd.openxmlformats-officedocument.theme+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theme/theme39.xml" ContentType="application/vnd.openxmlformats-officedocument.theme+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theme/theme40.xml" ContentType="application/vnd.openxmlformats-officedocument.theme+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theme/theme41.xml" ContentType="application/vnd.openxmlformats-officedocument.theme+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theme/theme42.xml" ContentType="application/vnd.openxmlformats-officedocument.theme+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theme/theme43.xml" ContentType="application/vnd.openxmlformats-officedocument.theme+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theme/theme44.xml" ContentType="application/vnd.openxmlformats-officedocument.theme+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theme/theme45.xml" ContentType="application/vnd.openxmlformats-officedocument.theme+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theme/theme46.xml" ContentType="application/vnd.openxmlformats-officedocument.theme+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theme/theme47.xml" ContentType="application/vnd.openxmlformats-officedocument.theme+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theme/theme48.xml" ContentType="application/vnd.openxmlformats-officedocument.theme+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theme/theme49.xml" ContentType="application/vnd.openxmlformats-officedocument.theme+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theme/theme50.xml" ContentType="application/vnd.openxmlformats-officedocument.theme+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theme/theme51.xml" ContentType="application/vnd.openxmlformats-officedocument.theme+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theme/theme52.xml" ContentType="application/vnd.openxmlformats-officedocument.theme+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theme/theme53.xml" ContentType="application/vnd.openxmlformats-officedocument.theme+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theme/theme54.xml" ContentType="application/vnd.openxmlformats-officedocument.theme+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theme/theme55.xml" ContentType="application/vnd.openxmlformats-officedocument.theme+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theme/theme56.xml" ContentType="application/vnd.openxmlformats-officedocument.theme+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theme/theme57.xml" ContentType="application/vnd.openxmlformats-officedocument.theme+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theme/theme58.xml" ContentType="application/vnd.openxmlformats-officedocument.theme+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theme/theme59.xml" ContentType="application/vnd.openxmlformats-officedocument.theme+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theme/theme60.xml" ContentType="application/vnd.openxmlformats-officedocument.theme+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theme/theme61.xml" ContentType="application/vnd.openxmlformats-officedocument.theme+xml"/>
  <Override PartName="/ppt/slideLayouts/slideLayout672.xml" ContentType="application/vnd.openxmlformats-officedocument.presentationml.slideLayout+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theme/theme62.xml" ContentType="application/vnd.openxmlformats-officedocument.theme+xml"/>
  <Override PartName="/ppt/slideLayouts/slideLayout683.xml" ContentType="application/vnd.openxmlformats-officedocument.presentationml.slideLayout+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theme/theme63.xml" ContentType="application/vnd.openxmlformats-officedocument.theme+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theme/theme64.xml" ContentType="application/vnd.openxmlformats-officedocument.theme+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theme/theme65.xml" ContentType="application/vnd.openxmlformats-officedocument.theme+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slideLayouts/slideLayout727.xml" ContentType="application/vnd.openxmlformats-officedocument.presentationml.slideLayout+xml"/>
  <Override PartName="/ppt/theme/theme66.xml" ContentType="application/vnd.openxmlformats-officedocument.theme+xml"/>
  <Override PartName="/ppt/slideLayouts/slideLayout728.xml" ContentType="application/vnd.openxmlformats-officedocument.presentationml.slideLayout+xml"/>
  <Override PartName="/ppt/slideLayouts/slideLayout729.xml" ContentType="application/vnd.openxmlformats-officedocument.presentationml.slideLayout+xml"/>
  <Override PartName="/ppt/slideLayouts/slideLayout730.xml" ContentType="application/vnd.openxmlformats-officedocument.presentationml.slideLayout+xml"/>
  <Override PartName="/ppt/slideLayouts/slideLayout731.xml" ContentType="application/vnd.openxmlformats-officedocument.presentationml.slideLayout+xml"/>
  <Override PartName="/ppt/slideLayouts/slideLayout732.xml" ContentType="application/vnd.openxmlformats-officedocument.presentationml.slideLayout+xml"/>
  <Override PartName="/ppt/slideLayouts/slideLayout733.xml" ContentType="application/vnd.openxmlformats-officedocument.presentationml.slideLayout+xml"/>
  <Override PartName="/ppt/slideLayouts/slideLayout734.xml" ContentType="application/vnd.openxmlformats-officedocument.presentationml.slideLayout+xml"/>
  <Override PartName="/ppt/slideLayouts/slideLayout735.xml" ContentType="application/vnd.openxmlformats-officedocument.presentationml.slideLayout+xml"/>
  <Override PartName="/ppt/slideLayouts/slideLayout736.xml" ContentType="application/vnd.openxmlformats-officedocument.presentationml.slideLayout+xml"/>
  <Override PartName="/ppt/slideLayouts/slideLayout737.xml" ContentType="application/vnd.openxmlformats-officedocument.presentationml.slideLayout+xml"/>
  <Override PartName="/ppt/slideLayouts/slideLayout738.xml" ContentType="application/vnd.openxmlformats-officedocument.presentationml.slideLayout+xml"/>
  <Override PartName="/ppt/slideLayouts/slideLayout739.xml" ContentType="application/vnd.openxmlformats-officedocument.presentationml.slideLayout+xml"/>
  <Override PartName="/ppt/theme/theme67.xml" ContentType="application/vnd.openxmlformats-officedocument.theme+xml"/>
  <Override PartName="/ppt/slideLayouts/slideLayout740.xml" ContentType="application/vnd.openxmlformats-officedocument.presentationml.slideLayout+xml"/>
  <Override PartName="/ppt/slideLayouts/slideLayout741.xml" ContentType="application/vnd.openxmlformats-officedocument.presentationml.slideLayout+xml"/>
  <Override PartName="/ppt/slideLayouts/slideLayout742.xml" ContentType="application/vnd.openxmlformats-officedocument.presentationml.slideLayout+xml"/>
  <Override PartName="/ppt/slideLayouts/slideLayout743.xml" ContentType="application/vnd.openxmlformats-officedocument.presentationml.slideLayout+xml"/>
  <Override PartName="/ppt/slideLayouts/slideLayout744.xml" ContentType="application/vnd.openxmlformats-officedocument.presentationml.slideLayout+xml"/>
  <Override PartName="/ppt/slideLayouts/slideLayout745.xml" ContentType="application/vnd.openxmlformats-officedocument.presentationml.slideLayout+xml"/>
  <Override PartName="/ppt/slideLayouts/slideLayout746.xml" ContentType="application/vnd.openxmlformats-officedocument.presentationml.slideLayout+xml"/>
  <Override PartName="/ppt/slideLayouts/slideLayout747.xml" ContentType="application/vnd.openxmlformats-officedocument.presentationml.slideLayout+xml"/>
  <Override PartName="/ppt/slideLayouts/slideLayout748.xml" ContentType="application/vnd.openxmlformats-officedocument.presentationml.slideLayout+xml"/>
  <Override PartName="/ppt/slideLayouts/slideLayout749.xml" ContentType="application/vnd.openxmlformats-officedocument.presentationml.slideLayout+xml"/>
  <Override PartName="/ppt/slideLayouts/slideLayout750.xml" ContentType="application/vnd.openxmlformats-officedocument.presentationml.slideLayout+xml"/>
  <Override PartName="/ppt/theme/theme68.xml" ContentType="application/vnd.openxmlformats-officedocument.theme+xml"/>
  <Override PartName="/ppt/slideLayouts/slideLayout751.xml" ContentType="application/vnd.openxmlformats-officedocument.presentationml.slideLayout+xml"/>
  <Override PartName="/ppt/slideLayouts/slideLayout752.xml" ContentType="application/vnd.openxmlformats-officedocument.presentationml.slideLayout+xml"/>
  <Override PartName="/ppt/slideLayouts/slideLayout753.xml" ContentType="application/vnd.openxmlformats-officedocument.presentationml.slideLayout+xml"/>
  <Override PartName="/ppt/slideLayouts/slideLayout754.xml" ContentType="application/vnd.openxmlformats-officedocument.presentationml.slideLayout+xml"/>
  <Override PartName="/ppt/slideLayouts/slideLayout755.xml" ContentType="application/vnd.openxmlformats-officedocument.presentationml.slideLayout+xml"/>
  <Override PartName="/ppt/slideLayouts/slideLayout756.xml" ContentType="application/vnd.openxmlformats-officedocument.presentationml.slideLayout+xml"/>
  <Override PartName="/ppt/slideLayouts/slideLayout757.xml" ContentType="application/vnd.openxmlformats-officedocument.presentationml.slideLayout+xml"/>
  <Override PartName="/ppt/slideLayouts/slideLayout758.xml" ContentType="application/vnd.openxmlformats-officedocument.presentationml.slideLayout+xml"/>
  <Override PartName="/ppt/slideLayouts/slideLayout759.xml" ContentType="application/vnd.openxmlformats-officedocument.presentationml.slideLayout+xml"/>
  <Override PartName="/ppt/slideLayouts/slideLayout760.xml" ContentType="application/vnd.openxmlformats-officedocument.presentationml.slideLayout+xml"/>
  <Override PartName="/ppt/slideLayouts/slideLayout761.xml" ContentType="application/vnd.openxmlformats-officedocument.presentationml.slideLayout+xml"/>
  <Override PartName="/ppt/theme/theme69.xml" ContentType="application/vnd.openxmlformats-officedocument.theme+xml"/>
  <Override PartName="/ppt/slideLayouts/slideLayout762.xml" ContentType="application/vnd.openxmlformats-officedocument.presentationml.slideLayout+xml"/>
  <Override PartName="/ppt/slideLayouts/slideLayout763.xml" ContentType="application/vnd.openxmlformats-officedocument.presentationml.slideLayout+xml"/>
  <Override PartName="/ppt/slideLayouts/slideLayout764.xml" ContentType="application/vnd.openxmlformats-officedocument.presentationml.slideLayout+xml"/>
  <Override PartName="/ppt/slideLayouts/slideLayout765.xml" ContentType="application/vnd.openxmlformats-officedocument.presentationml.slideLayout+xml"/>
  <Override PartName="/ppt/slideLayouts/slideLayout766.xml" ContentType="application/vnd.openxmlformats-officedocument.presentationml.slideLayout+xml"/>
  <Override PartName="/ppt/slideLayouts/slideLayout767.xml" ContentType="application/vnd.openxmlformats-officedocument.presentationml.slideLayout+xml"/>
  <Override PartName="/ppt/slideLayouts/slideLayout768.xml" ContentType="application/vnd.openxmlformats-officedocument.presentationml.slideLayout+xml"/>
  <Override PartName="/ppt/slideLayouts/slideLayout769.xml" ContentType="application/vnd.openxmlformats-officedocument.presentationml.slideLayout+xml"/>
  <Override PartName="/ppt/slideLayouts/slideLayout770.xml" ContentType="application/vnd.openxmlformats-officedocument.presentationml.slideLayout+xml"/>
  <Override PartName="/ppt/slideLayouts/slideLayout771.xml" ContentType="application/vnd.openxmlformats-officedocument.presentationml.slideLayout+xml"/>
  <Override PartName="/ppt/slideLayouts/slideLayout772.xml" ContentType="application/vnd.openxmlformats-officedocument.presentationml.slideLayout+xml"/>
  <Override PartName="/ppt/slideLayouts/slideLayout773.xml" ContentType="application/vnd.openxmlformats-officedocument.presentationml.slideLayout+xml"/>
  <Override PartName="/ppt/theme/theme70.xml" ContentType="application/vnd.openxmlformats-officedocument.theme+xml"/>
  <Override PartName="/ppt/slideLayouts/slideLayout774.xml" ContentType="application/vnd.openxmlformats-officedocument.presentationml.slideLayout+xml"/>
  <Override PartName="/ppt/slideLayouts/slideLayout775.xml" ContentType="application/vnd.openxmlformats-officedocument.presentationml.slideLayout+xml"/>
  <Override PartName="/ppt/slideLayouts/slideLayout776.xml" ContentType="application/vnd.openxmlformats-officedocument.presentationml.slideLayout+xml"/>
  <Override PartName="/ppt/slideLayouts/slideLayout777.xml" ContentType="application/vnd.openxmlformats-officedocument.presentationml.slideLayout+xml"/>
  <Override PartName="/ppt/slideLayouts/slideLayout778.xml" ContentType="application/vnd.openxmlformats-officedocument.presentationml.slideLayout+xml"/>
  <Override PartName="/ppt/slideLayouts/slideLayout779.xml" ContentType="application/vnd.openxmlformats-officedocument.presentationml.slideLayout+xml"/>
  <Override PartName="/ppt/theme/theme71.xml" ContentType="application/vnd.openxmlformats-officedocument.theme+xml"/>
  <Override PartName="/ppt/slideLayouts/slideLayout780.xml" ContentType="application/vnd.openxmlformats-officedocument.presentationml.slideLayout+xml"/>
  <Override PartName="/ppt/slideLayouts/slideLayout781.xml" ContentType="application/vnd.openxmlformats-officedocument.presentationml.slideLayout+xml"/>
  <Override PartName="/ppt/slideLayouts/slideLayout782.xml" ContentType="application/vnd.openxmlformats-officedocument.presentationml.slideLayout+xml"/>
  <Override PartName="/ppt/slideLayouts/slideLayout783.xml" ContentType="application/vnd.openxmlformats-officedocument.presentationml.slideLayout+xml"/>
  <Override PartName="/ppt/slideLayouts/slideLayout784.xml" ContentType="application/vnd.openxmlformats-officedocument.presentationml.slideLayout+xml"/>
  <Override PartName="/ppt/slideLayouts/slideLayout785.xml" ContentType="application/vnd.openxmlformats-officedocument.presentationml.slideLayout+xml"/>
  <Override PartName="/ppt/slideLayouts/slideLayout786.xml" ContentType="application/vnd.openxmlformats-officedocument.presentationml.slideLayout+xml"/>
  <Override PartName="/ppt/slideLayouts/slideLayout787.xml" ContentType="application/vnd.openxmlformats-officedocument.presentationml.slideLayout+xml"/>
  <Override PartName="/ppt/slideLayouts/slideLayout788.xml" ContentType="application/vnd.openxmlformats-officedocument.presentationml.slideLayout+xml"/>
  <Override PartName="/ppt/slideLayouts/slideLayout789.xml" ContentType="application/vnd.openxmlformats-officedocument.presentationml.slideLayout+xml"/>
  <Override PartName="/ppt/slideLayouts/slideLayout790.xml" ContentType="application/vnd.openxmlformats-officedocument.presentationml.slideLayout+xml"/>
  <Override PartName="/ppt/theme/theme72.xml" ContentType="application/vnd.openxmlformats-officedocument.theme+xml"/>
  <Override PartName="/ppt/slideLayouts/slideLayout791.xml" ContentType="application/vnd.openxmlformats-officedocument.presentationml.slideLayout+xml"/>
  <Override PartName="/ppt/slideLayouts/slideLayout792.xml" ContentType="application/vnd.openxmlformats-officedocument.presentationml.slideLayout+xml"/>
  <Override PartName="/ppt/slideLayouts/slideLayout793.xml" ContentType="application/vnd.openxmlformats-officedocument.presentationml.slideLayout+xml"/>
  <Override PartName="/ppt/slideLayouts/slideLayout794.xml" ContentType="application/vnd.openxmlformats-officedocument.presentationml.slideLayout+xml"/>
  <Override PartName="/ppt/slideLayouts/slideLayout795.xml" ContentType="application/vnd.openxmlformats-officedocument.presentationml.slideLayout+xml"/>
  <Override PartName="/ppt/slideLayouts/slideLayout796.xml" ContentType="application/vnd.openxmlformats-officedocument.presentationml.slideLayout+xml"/>
  <Override PartName="/ppt/slideLayouts/slideLayout797.xml" ContentType="application/vnd.openxmlformats-officedocument.presentationml.slideLayout+xml"/>
  <Override PartName="/ppt/theme/theme73.xml" ContentType="application/vnd.openxmlformats-officedocument.theme+xml"/>
  <Override PartName="/ppt/slideLayouts/slideLayout798.xml" ContentType="application/vnd.openxmlformats-officedocument.presentationml.slideLayout+xml"/>
  <Override PartName="/ppt/slideLayouts/slideLayout799.xml" ContentType="application/vnd.openxmlformats-officedocument.presentationml.slideLayout+xml"/>
  <Override PartName="/ppt/slideLayouts/slideLayout800.xml" ContentType="application/vnd.openxmlformats-officedocument.presentationml.slideLayout+xml"/>
  <Override PartName="/ppt/slideLayouts/slideLayout801.xml" ContentType="application/vnd.openxmlformats-officedocument.presentationml.slideLayout+xml"/>
  <Override PartName="/ppt/slideLayouts/slideLayout802.xml" ContentType="application/vnd.openxmlformats-officedocument.presentationml.slideLayout+xml"/>
  <Override PartName="/ppt/slideLayouts/slideLayout803.xml" ContentType="application/vnd.openxmlformats-officedocument.presentationml.slideLayout+xml"/>
  <Override PartName="/ppt/slideLayouts/slideLayout804.xml" ContentType="application/vnd.openxmlformats-officedocument.presentationml.slideLayout+xml"/>
  <Override PartName="/ppt/slideLayouts/slideLayout805.xml" ContentType="application/vnd.openxmlformats-officedocument.presentationml.slideLayout+xml"/>
  <Override PartName="/ppt/slideLayouts/slideLayout806.xml" ContentType="application/vnd.openxmlformats-officedocument.presentationml.slideLayout+xml"/>
  <Override PartName="/ppt/slideLayouts/slideLayout807.xml" ContentType="application/vnd.openxmlformats-officedocument.presentationml.slideLayout+xml"/>
  <Override PartName="/ppt/slideLayouts/slideLayout808.xml" ContentType="application/vnd.openxmlformats-officedocument.presentationml.slideLayout+xml"/>
  <Override PartName="/ppt/theme/theme74.xml" ContentType="application/vnd.openxmlformats-officedocument.theme+xml"/>
  <Override PartName="/ppt/slideLayouts/slideLayout809.xml" ContentType="application/vnd.openxmlformats-officedocument.presentationml.slideLayout+xml"/>
  <Override PartName="/ppt/slideLayouts/slideLayout810.xml" ContentType="application/vnd.openxmlformats-officedocument.presentationml.slideLayout+xml"/>
  <Override PartName="/ppt/slideLayouts/slideLayout811.xml" ContentType="application/vnd.openxmlformats-officedocument.presentationml.slideLayout+xml"/>
  <Override PartName="/ppt/slideLayouts/slideLayout812.xml" ContentType="application/vnd.openxmlformats-officedocument.presentationml.slideLayout+xml"/>
  <Override PartName="/ppt/slideLayouts/slideLayout813.xml" ContentType="application/vnd.openxmlformats-officedocument.presentationml.slideLayout+xml"/>
  <Override PartName="/ppt/slideLayouts/slideLayout814.xml" ContentType="application/vnd.openxmlformats-officedocument.presentationml.slideLayout+xml"/>
  <Override PartName="/ppt/slideLayouts/slideLayout815.xml" ContentType="application/vnd.openxmlformats-officedocument.presentationml.slideLayout+xml"/>
  <Override PartName="/ppt/slideLayouts/slideLayout816.xml" ContentType="application/vnd.openxmlformats-officedocument.presentationml.slideLayout+xml"/>
  <Override PartName="/ppt/slideLayouts/slideLayout817.xml" ContentType="application/vnd.openxmlformats-officedocument.presentationml.slideLayout+xml"/>
  <Override PartName="/ppt/slideLayouts/slideLayout818.xml" ContentType="application/vnd.openxmlformats-officedocument.presentationml.slideLayout+xml"/>
  <Override PartName="/ppt/slideLayouts/slideLayout819.xml" ContentType="application/vnd.openxmlformats-officedocument.presentationml.slideLayout+xml"/>
  <Override PartName="/ppt/theme/theme75.xml" ContentType="application/vnd.openxmlformats-officedocument.theme+xml"/>
  <Override PartName="/ppt/slideLayouts/slideLayout820.xml" ContentType="application/vnd.openxmlformats-officedocument.presentationml.slideLayout+xml"/>
  <Override PartName="/ppt/slideLayouts/slideLayout821.xml" ContentType="application/vnd.openxmlformats-officedocument.presentationml.slideLayout+xml"/>
  <Override PartName="/ppt/theme/theme76.xml" ContentType="application/vnd.openxmlformats-officedocument.theme+xml"/>
  <Override PartName="/ppt/slideLayouts/slideLayout822.xml" ContentType="application/vnd.openxmlformats-officedocument.presentationml.slideLayout+xml"/>
  <Override PartName="/ppt/slideLayouts/slideLayout823.xml" ContentType="application/vnd.openxmlformats-officedocument.presentationml.slideLayout+xml"/>
  <Override PartName="/ppt/slideLayouts/slideLayout824.xml" ContentType="application/vnd.openxmlformats-officedocument.presentationml.slideLayout+xml"/>
  <Override PartName="/ppt/slideLayouts/slideLayout825.xml" ContentType="application/vnd.openxmlformats-officedocument.presentationml.slideLayout+xml"/>
  <Override PartName="/ppt/slideLayouts/slideLayout826.xml" ContentType="application/vnd.openxmlformats-officedocument.presentationml.slideLayout+xml"/>
  <Override PartName="/ppt/slideLayouts/slideLayout827.xml" ContentType="application/vnd.openxmlformats-officedocument.presentationml.slideLayout+xml"/>
  <Override PartName="/ppt/slideLayouts/slideLayout828.xml" ContentType="application/vnd.openxmlformats-officedocument.presentationml.slideLayout+xml"/>
  <Override PartName="/ppt/slideLayouts/slideLayout829.xml" ContentType="application/vnd.openxmlformats-officedocument.presentationml.slideLayout+xml"/>
  <Override PartName="/ppt/slideLayouts/slideLayout830.xml" ContentType="application/vnd.openxmlformats-officedocument.presentationml.slideLayout+xml"/>
  <Override PartName="/ppt/slideLayouts/slideLayout831.xml" ContentType="application/vnd.openxmlformats-officedocument.presentationml.slideLayout+xml"/>
  <Override PartName="/ppt/slideLayouts/slideLayout832.xml" ContentType="application/vnd.openxmlformats-officedocument.presentationml.slideLayout+xml"/>
  <Override PartName="/ppt/slideLayouts/slideLayout833.xml" ContentType="application/vnd.openxmlformats-officedocument.presentationml.slideLayout+xml"/>
  <Override PartName="/ppt/theme/theme77.xml" ContentType="application/vnd.openxmlformats-officedocument.theme+xml"/>
  <Override PartName="/ppt/slideLayouts/slideLayout834.xml" ContentType="application/vnd.openxmlformats-officedocument.presentationml.slideLayout+xml"/>
  <Override PartName="/ppt/slideLayouts/slideLayout835.xml" ContentType="application/vnd.openxmlformats-officedocument.presentationml.slideLayout+xml"/>
  <Override PartName="/ppt/slideLayouts/slideLayout836.xml" ContentType="application/vnd.openxmlformats-officedocument.presentationml.slideLayout+xml"/>
  <Override PartName="/ppt/slideLayouts/slideLayout837.xml" ContentType="application/vnd.openxmlformats-officedocument.presentationml.slideLayout+xml"/>
  <Override PartName="/ppt/slideLayouts/slideLayout838.xml" ContentType="application/vnd.openxmlformats-officedocument.presentationml.slideLayout+xml"/>
  <Override PartName="/ppt/slideLayouts/slideLayout839.xml" ContentType="application/vnd.openxmlformats-officedocument.presentationml.slideLayout+xml"/>
  <Override PartName="/ppt/slideLayouts/slideLayout840.xml" ContentType="application/vnd.openxmlformats-officedocument.presentationml.slideLayout+xml"/>
  <Override PartName="/ppt/slideLayouts/slideLayout841.xml" ContentType="application/vnd.openxmlformats-officedocument.presentationml.slideLayout+xml"/>
  <Override PartName="/ppt/slideLayouts/slideLayout842.xml" ContentType="application/vnd.openxmlformats-officedocument.presentationml.slideLayout+xml"/>
  <Override PartName="/ppt/slideLayouts/slideLayout843.xml" ContentType="application/vnd.openxmlformats-officedocument.presentationml.slideLayout+xml"/>
  <Override PartName="/ppt/slideLayouts/slideLayout844.xml" ContentType="application/vnd.openxmlformats-officedocument.presentationml.slideLayout+xml"/>
  <Override PartName="/ppt/slideLayouts/slideLayout845.xml" ContentType="application/vnd.openxmlformats-officedocument.presentationml.slideLayout+xml"/>
  <Override PartName="/ppt/theme/theme78.xml" ContentType="application/vnd.openxmlformats-officedocument.theme+xml"/>
  <Override PartName="/ppt/slideLayouts/slideLayout846.xml" ContentType="application/vnd.openxmlformats-officedocument.presentationml.slideLayout+xml"/>
  <Override PartName="/ppt/slideLayouts/slideLayout847.xml" ContentType="application/vnd.openxmlformats-officedocument.presentationml.slideLayout+xml"/>
  <Override PartName="/ppt/slideLayouts/slideLayout848.xml" ContentType="application/vnd.openxmlformats-officedocument.presentationml.slideLayout+xml"/>
  <Override PartName="/ppt/slideLayouts/slideLayout849.xml" ContentType="application/vnd.openxmlformats-officedocument.presentationml.slideLayout+xml"/>
  <Override PartName="/ppt/slideLayouts/slideLayout850.xml" ContentType="application/vnd.openxmlformats-officedocument.presentationml.slideLayout+xml"/>
  <Override PartName="/ppt/slideLayouts/slideLayout851.xml" ContentType="application/vnd.openxmlformats-officedocument.presentationml.slideLayout+xml"/>
  <Override PartName="/ppt/slideLayouts/slideLayout852.xml" ContentType="application/vnd.openxmlformats-officedocument.presentationml.slideLayout+xml"/>
  <Override PartName="/ppt/slideLayouts/slideLayout853.xml" ContentType="application/vnd.openxmlformats-officedocument.presentationml.slideLayout+xml"/>
  <Override PartName="/ppt/slideLayouts/slideLayout854.xml" ContentType="application/vnd.openxmlformats-officedocument.presentationml.slideLayout+xml"/>
  <Override PartName="/ppt/slideLayouts/slideLayout855.xml" ContentType="application/vnd.openxmlformats-officedocument.presentationml.slideLayout+xml"/>
  <Override PartName="/ppt/slideLayouts/slideLayout856.xml" ContentType="application/vnd.openxmlformats-officedocument.presentationml.slideLayout+xml"/>
  <Override PartName="/ppt/slideLayouts/slideLayout857.xml" ContentType="application/vnd.openxmlformats-officedocument.presentationml.slideLayout+xml"/>
  <Override PartName="/ppt/slideLayouts/slideLayout858.xml" ContentType="application/vnd.openxmlformats-officedocument.presentationml.slideLayout+xml"/>
  <Override PartName="/ppt/theme/theme79.xml" ContentType="application/vnd.openxmlformats-officedocument.theme+xml"/>
  <Override PartName="/ppt/slideLayouts/slideLayout859.xml" ContentType="application/vnd.openxmlformats-officedocument.presentationml.slideLayout+xml"/>
  <Override PartName="/ppt/slideLayouts/slideLayout860.xml" ContentType="application/vnd.openxmlformats-officedocument.presentationml.slideLayout+xml"/>
  <Override PartName="/ppt/slideLayouts/slideLayout861.xml" ContentType="application/vnd.openxmlformats-officedocument.presentationml.slideLayout+xml"/>
  <Override PartName="/ppt/slideLayouts/slideLayout862.xml" ContentType="application/vnd.openxmlformats-officedocument.presentationml.slideLayout+xml"/>
  <Override PartName="/ppt/slideLayouts/slideLayout863.xml" ContentType="application/vnd.openxmlformats-officedocument.presentationml.slideLayout+xml"/>
  <Override PartName="/ppt/slideLayouts/slideLayout864.xml" ContentType="application/vnd.openxmlformats-officedocument.presentationml.slideLayout+xml"/>
  <Override PartName="/ppt/slideLayouts/slideLayout865.xml" ContentType="application/vnd.openxmlformats-officedocument.presentationml.slideLayout+xml"/>
  <Override PartName="/ppt/slideLayouts/slideLayout866.xml" ContentType="application/vnd.openxmlformats-officedocument.presentationml.slideLayout+xml"/>
  <Override PartName="/ppt/slideLayouts/slideLayout867.xml" ContentType="application/vnd.openxmlformats-officedocument.presentationml.slideLayout+xml"/>
  <Override PartName="/ppt/slideLayouts/slideLayout868.xml" ContentType="application/vnd.openxmlformats-officedocument.presentationml.slideLayout+xml"/>
  <Override PartName="/ppt/slideLayouts/slideLayout869.xml" ContentType="application/vnd.openxmlformats-officedocument.presentationml.slideLayout+xml"/>
  <Override PartName="/ppt/slideLayouts/slideLayout870.xml" ContentType="application/vnd.openxmlformats-officedocument.presentationml.slideLayout+xml"/>
  <Override PartName="/ppt/theme/theme80.xml" ContentType="application/vnd.openxmlformats-officedocument.theme+xml"/>
  <Override PartName="/ppt/slideLayouts/slideLayout871.xml" ContentType="application/vnd.openxmlformats-officedocument.presentationml.slideLayout+xml"/>
  <Override PartName="/ppt/slideLayouts/slideLayout872.xml" ContentType="application/vnd.openxmlformats-officedocument.presentationml.slideLayout+xml"/>
  <Override PartName="/ppt/slideLayouts/slideLayout873.xml" ContentType="application/vnd.openxmlformats-officedocument.presentationml.slideLayout+xml"/>
  <Override PartName="/ppt/slideLayouts/slideLayout874.xml" ContentType="application/vnd.openxmlformats-officedocument.presentationml.slideLayout+xml"/>
  <Override PartName="/ppt/slideLayouts/slideLayout875.xml" ContentType="application/vnd.openxmlformats-officedocument.presentationml.slideLayout+xml"/>
  <Override PartName="/ppt/slideLayouts/slideLayout876.xml" ContentType="application/vnd.openxmlformats-officedocument.presentationml.slideLayout+xml"/>
  <Override PartName="/ppt/slideLayouts/slideLayout877.xml" ContentType="application/vnd.openxmlformats-officedocument.presentationml.slideLayout+xml"/>
  <Override PartName="/ppt/slideLayouts/slideLayout878.xml" ContentType="application/vnd.openxmlformats-officedocument.presentationml.slideLayout+xml"/>
  <Override PartName="/ppt/slideLayouts/slideLayout879.xml" ContentType="application/vnd.openxmlformats-officedocument.presentationml.slideLayout+xml"/>
  <Override PartName="/ppt/slideLayouts/slideLayout880.xml" ContentType="application/vnd.openxmlformats-officedocument.presentationml.slideLayout+xml"/>
  <Override PartName="/ppt/slideLayouts/slideLayout881.xml" ContentType="application/vnd.openxmlformats-officedocument.presentationml.slideLayout+xml"/>
  <Override PartName="/ppt/slideLayouts/slideLayout882.xml" ContentType="application/vnd.openxmlformats-officedocument.presentationml.slideLayout+xml"/>
  <Override PartName="/ppt/theme/theme81.xml" ContentType="application/vnd.openxmlformats-officedocument.theme+xml"/>
  <Override PartName="/ppt/slideLayouts/slideLayout883.xml" ContentType="application/vnd.openxmlformats-officedocument.presentationml.slideLayout+xml"/>
  <Override PartName="/ppt/slideLayouts/slideLayout884.xml" ContentType="application/vnd.openxmlformats-officedocument.presentationml.slideLayout+xml"/>
  <Override PartName="/ppt/slideLayouts/slideLayout885.xml" ContentType="application/vnd.openxmlformats-officedocument.presentationml.slideLayout+xml"/>
  <Override PartName="/ppt/slideLayouts/slideLayout886.xml" ContentType="application/vnd.openxmlformats-officedocument.presentationml.slideLayout+xml"/>
  <Override PartName="/ppt/slideLayouts/slideLayout887.xml" ContentType="application/vnd.openxmlformats-officedocument.presentationml.slideLayout+xml"/>
  <Override PartName="/ppt/slideLayouts/slideLayout888.xml" ContentType="application/vnd.openxmlformats-officedocument.presentationml.slideLayout+xml"/>
  <Override PartName="/ppt/slideLayouts/slideLayout889.xml" ContentType="application/vnd.openxmlformats-officedocument.presentationml.slideLayout+xml"/>
  <Override PartName="/ppt/slideLayouts/slideLayout890.xml" ContentType="application/vnd.openxmlformats-officedocument.presentationml.slideLayout+xml"/>
  <Override PartName="/ppt/slideLayouts/slideLayout891.xml" ContentType="application/vnd.openxmlformats-officedocument.presentationml.slideLayout+xml"/>
  <Override PartName="/ppt/slideLayouts/slideLayout892.xml" ContentType="application/vnd.openxmlformats-officedocument.presentationml.slideLayout+xml"/>
  <Override PartName="/ppt/slideLayouts/slideLayout893.xml" ContentType="application/vnd.openxmlformats-officedocument.presentationml.slideLayout+xml"/>
  <Override PartName="/ppt/slideLayouts/slideLayout894.xml" ContentType="application/vnd.openxmlformats-officedocument.presentationml.slideLayout+xml"/>
  <Override PartName="/ppt/theme/theme82.xml" ContentType="application/vnd.openxmlformats-officedocument.theme+xml"/>
  <Override PartName="/ppt/slideLayouts/slideLayout895.xml" ContentType="application/vnd.openxmlformats-officedocument.presentationml.slideLayout+xml"/>
  <Override PartName="/ppt/slideLayouts/slideLayout896.xml" ContentType="application/vnd.openxmlformats-officedocument.presentationml.slideLayout+xml"/>
  <Override PartName="/ppt/slideLayouts/slideLayout897.xml" ContentType="application/vnd.openxmlformats-officedocument.presentationml.slideLayout+xml"/>
  <Override PartName="/ppt/slideLayouts/slideLayout898.xml" ContentType="application/vnd.openxmlformats-officedocument.presentationml.slideLayout+xml"/>
  <Override PartName="/ppt/slideLayouts/slideLayout899.xml" ContentType="application/vnd.openxmlformats-officedocument.presentationml.slideLayout+xml"/>
  <Override PartName="/ppt/slideLayouts/slideLayout900.xml" ContentType="application/vnd.openxmlformats-officedocument.presentationml.slideLayout+xml"/>
  <Override PartName="/ppt/slideLayouts/slideLayout901.xml" ContentType="application/vnd.openxmlformats-officedocument.presentationml.slideLayout+xml"/>
  <Override PartName="/ppt/slideLayouts/slideLayout902.xml" ContentType="application/vnd.openxmlformats-officedocument.presentationml.slideLayout+xml"/>
  <Override PartName="/ppt/slideLayouts/slideLayout903.xml" ContentType="application/vnd.openxmlformats-officedocument.presentationml.slideLayout+xml"/>
  <Override PartName="/ppt/slideLayouts/slideLayout904.xml" ContentType="application/vnd.openxmlformats-officedocument.presentationml.slideLayout+xml"/>
  <Override PartName="/ppt/slideLayouts/slideLayout905.xml" ContentType="application/vnd.openxmlformats-officedocument.presentationml.slideLayout+xml"/>
  <Override PartName="/ppt/theme/theme83.xml" ContentType="application/vnd.openxmlformats-officedocument.theme+xml"/>
  <Override PartName="/ppt/slideLayouts/slideLayout906.xml" ContentType="application/vnd.openxmlformats-officedocument.presentationml.slideLayout+xml"/>
  <Override PartName="/ppt/slideLayouts/slideLayout907.xml" ContentType="application/vnd.openxmlformats-officedocument.presentationml.slideLayout+xml"/>
  <Override PartName="/ppt/slideLayouts/slideLayout908.xml" ContentType="application/vnd.openxmlformats-officedocument.presentationml.slideLayout+xml"/>
  <Override PartName="/ppt/slideLayouts/slideLayout909.xml" ContentType="application/vnd.openxmlformats-officedocument.presentationml.slideLayout+xml"/>
  <Override PartName="/ppt/slideLayouts/slideLayout910.xml" ContentType="application/vnd.openxmlformats-officedocument.presentationml.slideLayout+xml"/>
  <Override PartName="/ppt/slideLayouts/slideLayout911.xml" ContentType="application/vnd.openxmlformats-officedocument.presentationml.slideLayout+xml"/>
  <Override PartName="/ppt/slideLayouts/slideLayout912.xml" ContentType="application/vnd.openxmlformats-officedocument.presentationml.slideLayout+xml"/>
  <Override PartName="/ppt/slideLayouts/slideLayout913.xml" ContentType="application/vnd.openxmlformats-officedocument.presentationml.slideLayout+xml"/>
  <Override PartName="/ppt/slideLayouts/slideLayout914.xml" ContentType="application/vnd.openxmlformats-officedocument.presentationml.slideLayout+xml"/>
  <Override PartName="/ppt/slideLayouts/slideLayout915.xml" ContentType="application/vnd.openxmlformats-officedocument.presentationml.slideLayout+xml"/>
  <Override PartName="/ppt/slideLayouts/slideLayout916.xml" ContentType="application/vnd.openxmlformats-officedocument.presentationml.slideLayout+xml"/>
  <Override PartName="/ppt/theme/theme84.xml" ContentType="application/vnd.openxmlformats-officedocument.theme+xml"/>
  <Override PartName="/ppt/slideLayouts/slideLayout917.xml" ContentType="application/vnd.openxmlformats-officedocument.presentationml.slideLayout+xml"/>
  <Override PartName="/ppt/slideLayouts/slideLayout918.xml" ContentType="application/vnd.openxmlformats-officedocument.presentationml.slideLayout+xml"/>
  <Override PartName="/ppt/slideLayouts/slideLayout919.xml" ContentType="application/vnd.openxmlformats-officedocument.presentationml.slideLayout+xml"/>
  <Override PartName="/ppt/slideLayouts/slideLayout920.xml" ContentType="application/vnd.openxmlformats-officedocument.presentationml.slideLayout+xml"/>
  <Override PartName="/ppt/slideLayouts/slideLayout921.xml" ContentType="application/vnd.openxmlformats-officedocument.presentationml.slideLayout+xml"/>
  <Override PartName="/ppt/slideLayouts/slideLayout922.xml" ContentType="application/vnd.openxmlformats-officedocument.presentationml.slideLayout+xml"/>
  <Override PartName="/ppt/slideLayouts/slideLayout923.xml" ContentType="application/vnd.openxmlformats-officedocument.presentationml.slideLayout+xml"/>
  <Override PartName="/ppt/slideLayouts/slideLayout924.xml" ContentType="application/vnd.openxmlformats-officedocument.presentationml.slideLayout+xml"/>
  <Override PartName="/ppt/slideLayouts/slideLayout925.xml" ContentType="application/vnd.openxmlformats-officedocument.presentationml.slideLayout+xml"/>
  <Override PartName="/ppt/slideLayouts/slideLayout926.xml" ContentType="application/vnd.openxmlformats-officedocument.presentationml.slideLayout+xml"/>
  <Override PartName="/ppt/slideLayouts/slideLayout927.xml" ContentType="application/vnd.openxmlformats-officedocument.presentationml.slideLayout+xml"/>
  <Override PartName="/ppt/slideLayouts/slideLayout928.xml" ContentType="application/vnd.openxmlformats-officedocument.presentationml.slideLayout+xml"/>
  <Override PartName="/ppt/theme/theme85.xml" ContentType="application/vnd.openxmlformats-officedocument.theme+xml"/>
  <Override PartName="/ppt/theme/theme86.xml" ContentType="application/vnd.openxmlformats-officedocument.theme+xml"/>
  <Override PartName="/ppt/theme/theme8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2.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rts/chart3.xml" ContentType="application/vnd.openxmlformats-officedocument.drawingml.chart+xml"/>
  <Override PartName="/ppt/theme/themeOverride1.xml" ContentType="application/vnd.openxmlformats-officedocument.themeOverride+xml"/>
  <Override PartName="/ppt/notesSlides/notesSlide32.xml" ContentType="application/vnd.openxmlformats-officedocument.presentationml.notesSlide+xml"/>
  <Override PartName="/ppt/charts/chart4.xml" ContentType="application/vnd.openxmlformats-officedocument.drawingml.chart+xml"/>
  <Override PartName="/ppt/charts/chart5.xml" ContentType="application/vnd.openxmlformats-officedocument.drawingml.chart+xml"/>
  <Override PartName="/ppt/charts/style2.xml" ContentType="application/vnd.ms-office.chartstyle+xml"/>
  <Override PartName="/ppt/charts/colors2.xml" ContentType="application/vnd.ms-office.chartcolorstyle+xml"/>
  <Override PartName="/ppt/charts/chart6.xml" ContentType="application/vnd.openxmlformats-officedocument.drawingml.chart+xml"/>
  <Override PartName="/ppt/charts/chart7.xml" ContentType="application/vnd.openxmlformats-officedocument.drawingml.chart+xml"/>
  <Override PartName="/ppt/theme/themeOverride2.xml" ContentType="application/vnd.openxmlformats-officedocument.themeOverride+xml"/>
  <Override PartName="/ppt/charts/chart8.xml" ContentType="application/vnd.openxmlformats-officedocument.drawingml.chart+xml"/>
  <Override PartName="/ppt/theme/themeOverride3.xml" ContentType="application/vnd.openxmlformats-officedocument.themeOverride+xml"/>
  <Override PartName="/ppt/charts/chart9.xml" ContentType="application/vnd.openxmlformats-officedocument.drawingml.chart+xml"/>
  <Override PartName="/ppt/theme/themeOverride4.xml" ContentType="application/vnd.openxmlformats-officedocument.themeOverride+xml"/>
  <Override PartName="/ppt/charts/chart10.xml" ContentType="application/vnd.openxmlformats-officedocument.drawingml.chart+xml"/>
  <Override PartName="/ppt/theme/themeOverride5.xml" ContentType="application/vnd.openxmlformats-officedocument.themeOverride+xml"/>
  <Override PartName="/ppt/charts/chart11.xml" ContentType="application/vnd.openxmlformats-officedocument.drawingml.chart+xml"/>
  <Override PartName="/ppt/theme/themeOverride6.xml" ContentType="application/vnd.openxmlformats-officedocument.themeOverr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harts/chart12.xml" ContentType="application/vnd.openxmlformats-officedocument.drawingml.chart+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charts/chart13.xml" ContentType="application/vnd.openxmlformats-officedocument.drawingml.chart+xml"/>
  <Override PartName="/ppt/theme/themeOverride7.xml" ContentType="application/vnd.openxmlformats-officedocument.themeOverride+xml"/>
  <Override PartName="/ppt/charts/chart14.xml" ContentType="application/vnd.openxmlformats-officedocument.drawingml.chart+xml"/>
  <Override PartName="/ppt/theme/themeOverride8.xml" ContentType="application/vnd.openxmlformats-officedocument.themeOverride+xml"/>
  <Override PartName="/ppt/drawings/drawing1.xml" ContentType="application/vnd.openxmlformats-officedocument.drawingml.chartshapes+xml"/>
  <Override PartName="/ppt/charts/chart15.xml" ContentType="application/vnd.openxmlformats-officedocument.drawingml.chart+xml"/>
  <Override PartName="/ppt/theme/themeOverride9.xml" ContentType="application/vnd.openxmlformats-officedocument.themeOverride+xml"/>
  <Override PartName="/ppt/drawings/drawing2.xml" ContentType="application/vnd.openxmlformats-officedocument.drawingml.chartshapes+xml"/>
  <Override PartName="/ppt/notesSlides/notesSlide45.xml" ContentType="application/vnd.openxmlformats-officedocument.presentationml.notesSlide+xml"/>
  <Override PartName="/ppt/charts/chart16.xml" ContentType="application/vnd.openxmlformats-officedocument.drawingml.chart+xml"/>
  <Override PartName="/ppt/theme/themeOverride10.xml" ContentType="application/vnd.openxmlformats-officedocument.themeOverride+xml"/>
  <Override PartName="/ppt/drawings/drawing3.xml" ContentType="application/vnd.openxmlformats-officedocument.drawingml.chartshapes+xml"/>
  <Override PartName="/ppt/charts/chart17.xml" ContentType="application/vnd.openxmlformats-officedocument.drawingml.chart+xml"/>
  <Override PartName="/ppt/theme/themeOverride11.xml" ContentType="application/vnd.openxmlformats-officedocument.themeOverride+xml"/>
  <Override PartName="/ppt/charts/chart18.xml" ContentType="application/vnd.openxmlformats-officedocument.drawingml.chart+xml"/>
  <Override PartName="/ppt/theme/themeOverride12.xml" ContentType="application/vnd.openxmlformats-officedocument.themeOverride+xml"/>
  <Override PartName="/ppt/charts/chart19.xml" ContentType="application/vnd.openxmlformats-officedocument.drawingml.chart+xml"/>
  <Override PartName="/ppt/theme/themeOverride13.xml" ContentType="application/vnd.openxmlformats-officedocument.themeOverride+xml"/>
  <Override PartName="/ppt/notesSlides/notesSlide46.xml" ContentType="application/vnd.openxmlformats-officedocument.presentationml.notesSlide+xml"/>
  <Override PartName="/ppt/charts/chart20.xml" ContentType="application/vnd.openxmlformats-officedocument.drawingml.chart+xml"/>
  <Override PartName="/ppt/theme/themeOverride14.xml" ContentType="application/vnd.openxmlformats-officedocument.themeOverr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charts/chart21.xml" ContentType="application/vnd.openxmlformats-officedocument.drawingml.chart+xml"/>
  <Override PartName="/ppt/charts/chart22.xml" ContentType="application/vnd.openxmlformats-officedocument.drawingml.chart+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charts/chart23.xml" ContentType="application/vnd.openxmlformats-officedocument.drawingml.chart+xml"/>
  <Override PartName="/ppt/charts/chart24.xml" ContentType="application/vnd.openxmlformats-officedocument.drawingml.chart+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media/image202.jpg" ContentType="image/png"/>
  <Override PartName="/ppt/notesSlides/notesSlide64.xml" ContentType="application/vnd.openxmlformats-officedocument.presentationml.notesSlide+xml"/>
  <Override PartName="/ppt/notesSlides/notesSlide65.xml" ContentType="application/vnd.openxmlformats-officedocument.presentationml.notesSlide+xml"/>
  <Override PartName="/ppt/charts/chart25.xml" ContentType="application/vnd.openxmlformats-officedocument.drawingml.chart+xml"/>
  <Override PartName="/ppt/charts/chart26.xml" ContentType="application/vnd.openxmlformats-officedocument.drawingml.chart+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74" r:id="rId9"/>
    <p:sldMasterId id="2147484087" r:id="rId10"/>
    <p:sldMasterId id="2147484099" r:id="rId11"/>
    <p:sldMasterId id="2147484281" r:id="rId12"/>
    <p:sldMasterId id="2147484522" r:id="rId13"/>
    <p:sldMasterId id="2147484534" r:id="rId14"/>
    <p:sldMasterId id="2147484571" r:id="rId15"/>
    <p:sldMasterId id="2147484777" r:id="rId16"/>
    <p:sldMasterId id="2147484837" r:id="rId17"/>
    <p:sldMasterId id="2147484849" r:id="rId18"/>
    <p:sldMasterId id="2147484861" r:id="rId19"/>
    <p:sldMasterId id="2147484873" r:id="rId20"/>
    <p:sldMasterId id="2147484969" r:id="rId21"/>
    <p:sldMasterId id="2147485410" r:id="rId22"/>
    <p:sldMasterId id="2147485520" r:id="rId23"/>
    <p:sldMasterId id="2147485532" r:id="rId24"/>
    <p:sldMasterId id="2147485652" r:id="rId25"/>
    <p:sldMasterId id="2147485665" r:id="rId26"/>
    <p:sldMasterId id="2147485714" r:id="rId27"/>
    <p:sldMasterId id="2147486472" r:id="rId28"/>
    <p:sldMasterId id="2147486594" r:id="rId29"/>
    <p:sldMasterId id="2147486847" r:id="rId30"/>
    <p:sldMasterId id="2147486871" r:id="rId31"/>
    <p:sldMasterId id="2147486966" r:id="rId32"/>
    <p:sldMasterId id="2147487084" r:id="rId33"/>
    <p:sldMasterId id="2147487120" r:id="rId34"/>
    <p:sldMasterId id="2147487144" r:id="rId35"/>
    <p:sldMasterId id="2147487194" r:id="rId36"/>
    <p:sldMasterId id="2147487206" r:id="rId37"/>
    <p:sldMasterId id="2147487258" r:id="rId38"/>
    <p:sldMasterId id="2147487459" r:id="rId39"/>
    <p:sldMasterId id="2147487471" r:id="rId40"/>
    <p:sldMasterId id="2147487483" r:id="rId41"/>
    <p:sldMasterId id="2147487574" r:id="rId42"/>
    <p:sldMasterId id="2147487610" r:id="rId43"/>
    <p:sldMasterId id="2147487623" r:id="rId44"/>
    <p:sldMasterId id="2147487743" r:id="rId45"/>
    <p:sldMasterId id="2147487755" r:id="rId46"/>
    <p:sldMasterId id="2147487767" r:id="rId47"/>
    <p:sldMasterId id="2147487791" r:id="rId48"/>
    <p:sldMasterId id="2147488050" r:id="rId49"/>
    <p:sldMasterId id="2147488063" r:id="rId50"/>
    <p:sldMasterId id="2147488076" r:id="rId51"/>
    <p:sldMasterId id="2147488088" r:id="rId52"/>
    <p:sldMasterId id="2147488101" r:id="rId53"/>
    <p:sldMasterId id="2147488114" r:id="rId54"/>
    <p:sldMasterId id="2147488127" r:id="rId55"/>
    <p:sldMasterId id="2147488152" r:id="rId56"/>
    <p:sldMasterId id="2147488164" r:id="rId57"/>
    <p:sldMasterId id="2147488189" r:id="rId58"/>
    <p:sldMasterId id="2147488241" r:id="rId59"/>
    <p:sldMasterId id="2147488253" r:id="rId60"/>
    <p:sldMasterId id="2147488265" r:id="rId61"/>
    <p:sldMasterId id="2147488277" r:id="rId62"/>
    <p:sldMasterId id="2147488289" r:id="rId63"/>
    <p:sldMasterId id="2147488329" r:id="rId64"/>
    <p:sldMasterId id="2147488379" r:id="rId65"/>
    <p:sldMasterId id="2147488486" r:id="rId66"/>
    <p:sldMasterId id="2147488499" r:id="rId67"/>
    <p:sldMasterId id="2147488512" r:id="rId68"/>
    <p:sldMasterId id="2147488524" r:id="rId69"/>
    <p:sldMasterId id="2147488560" r:id="rId70"/>
    <p:sldMasterId id="2147488573" r:id="rId71"/>
    <p:sldMasterId id="2147488580" r:id="rId72"/>
    <p:sldMasterId id="2147488592" r:id="rId73"/>
    <p:sldMasterId id="2147488600" r:id="rId74"/>
    <p:sldMasterId id="2147488612" r:id="rId75"/>
    <p:sldMasterId id="2147488624" r:id="rId76"/>
    <p:sldMasterId id="2147488627" r:id="rId77"/>
    <p:sldMasterId id="2147488640" r:id="rId78"/>
    <p:sldMasterId id="2147488653" r:id="rId79"/>
    <p:sldMasterId id="2147488667" r:id="rId80"/>
    <p:sldMasterId id="2147488680" r:id="rId81"/>
    <p:sldMasterId id="2147488693" r:id="rId82"/>
    <p:sldMasterId id="2147488706" r:id="rId83"/>
    <p:sldMasterId id="2147488718" r:id="rId84"/>
    <p:sldMasterId id="2147488730" r:id="rId85"/>
  </p:sldMasterIdLst>
  <p:notesMasterIdLst>
    <p:notesMasterId r:id="rId492"/>
  </p:notesMasterIdLst>
  <p:handoutMasterIdLst>
    <p:handoutMasterId r:id="rId493"/>
  </p:handoutMasterIdLst>
  <p:sldIdLst>
    <p:sldId id="4256" r:id="rId86"/>
    <p:sldId id="4917" r:id="rId87"/>
    <p:sldId id="4687" r:id="rId88"/>
    <p:sldId id="4918" r:id="rId89"/>
    <p:sldId id="4915" r:id="rId90"/>
    <p:sldId id="4441" r:id="rId91"/>
    <p:sldId id="4438" r:id="rId92"/>
    <p:sldId id="4443" r:id="rId93"/>
    <p:sldId id="4839" r:id="rId94"/>
    <p:sldId id="4840" r:id="rId95"/>
    <p:sldId id="4436" r:id="rId96"/>
    <p:sldId id="2616" r:id="rId97"/>
    <p:sldId id="4919" r:id="rId98"/>
    <p:sldId id="4843" r:id="rId99"/>
    <p:sldId id="4844" r:id="rId100"/>
    <p:sldId id="4692" r:id="rId101"/>
    <p:sldId id="4845" r:id="rId102"/>
    <p:sldId id="4846" r:id="rId103"/>
    <p:sldId id="4847" r:id="rId104"/>
    <p:sldId id="4848" r:id="rId105"/>
    <p:sldId id="4607" r:id="rId106"/>
    <p:sldId id="4619" r:id="rId107"/>
    <p:sldId id="2687" r:id="rId108"/>
    <p:sldId id="4696" r:id="rId109"/>
    <p:sldId id="4850" r:id="rId110"/>
    <p:sldId id="4851" r:id="rId111"/>
    <p:sldId id="4920" r:id="rId112"/>
    <p:sldId id="4697" r:id="rId113"/>
    <p:sldId id="4142" r:id="rId114"/>
    <p:sldId id="3295" r:id="rId115"/>
    <p:sldId id="3296" r:id="rId116"/>
    <p:sldId id="3297" r:id="rId117"/>
    <p:sldId id="2886" r:id="rId118"/>
    <p:sldId id="2887" r:id="rId119"/>
    <p:sldId id="5053" r:id="rId120"/>
    <p:sldId id="2889" r:id="rId121"/>
    <p:sldId id="2890" r:id="rId122"/>
    <p:sldId id="2891" r:id="rId123"/>
    <p:sldId id="3845" r:id="rId124"/>
    <p:sldId id="3846" r:id="rId125"/>
    <p:sldId id="3847" r:id="rId126"/>
    <p:sldId id="3264" r:id="rId127"/>
    <p:sldId id="2893" r:id="rId128"/>
    <p:sldId id="3660" r:id="rId129"/>
    <p:sldId id="3707" r:id="rId130"/>
    <p:sldId id="3853" r:id="rId131"/>
    <p:sldId id="3856" r:id="rId132"/>
    <p:sldId id="4143" r:id="rId133"/>
    <p:sldId id="4144" r:id="rId134"/>
    <p:sldId id="4852" r:id="rId135"/>
    <p:sldId id="4681" r:id="rId136"/>
    <p:sldId id="4932" r:id="rId137"/>
    <p:sldId id="4698" r:id="rId138"/>
    <p:sldId id="3929" r:id="rId139"/>
    <p:sldId id="4854" r:id="rId140"/>
    <p:sldId id="3581" r:id="rId141"/>
    <p:sldId id="3582" r:id="rId142"/>
    <p:sldId id="3609" r:id="rId143"/>
    <p:sldId id="4145" r:id="rId144"/>
    <p:sldId id="3583" r:id="rId145"/>
    <p:sldId id="3614" r:id="rId146"/>
    <p:sldId id="3615" r:id="rId147"/>
    <p:sldId id="4146" r:id="rId148"/>
    <p:sldId id="3584" r:id="rId149"/>
    <p:sldId id="3585" r:id="rId150"/>
    <p:sldId id="3586" r:id="rId151"/>
    <p:sldId id="3848" r:id="rId152"/>
    <p:sldId id="3710" r:id="rId153"/>
    <p:sldId id="3711" r:id="rId154"/>
    <p:sldId id="3712" r:id="rId155"/>
    <p:sldId id="4855" r:id="rId156"/>
    <p:sldId id="4856" r:id="rId157"/>
    <p:sldId id="4857" r:id="rId158"/>
    <p:sldId id="4858" r:id="rId159"/>
    <p:sldId id="4859" r:id="rId160"/>
    <p:sldId id="4860" r:id="rId161"/>
    <p:sldId id="3719" r:id="rId162"/>
    <p:sldId id="4861" r:id="rId163"/>
    <p:sldId id="3720" r:id="rId164"/>
    <p:sldId id="4862" r:id="rId165"/>
    <p:sldId id="2489" r:id="rId166"/>
    <p:sldId id="2490" r:id="rId167"/>
    <p:sldId id="2644" r:id="rId168"/>
    <p:sldId id="2491" r:id="rId169"/>
    <p:sldId id="4863" r:id="rId170"/>
    <p:sldId id="4893" r:id="rId171"/>
    <p:sldId id="3721" r:id="rId172"/>
    <p:sldId id="3722" r:id="rId173"/>
    <p:sldId id="1513" r:id="rId174"/>
    <p:sldId id="1512" r:id="rId175"/>
    <p:sldId id="4699" r:id="rId176"/>
    <p:sldId id="3723" r:id="rId177"/>
    <p:sldId id="2356" r:id="rId178"/>
    <p:sldId id="3958" r:id="rId179"/>
    <p:sldId id="3978" r:id="rId180"/>
    <p:sldId id="2054" r:id="rId181"/>
    <p:sldId id="2379" r:id="rId182"/>
    <p:sldId id="5029" r:id="rId183"/>
    <p:sldId id="5028" r:id="rId184"/>
    <p:sldId id="3981" r:id="rId185"/>
    <p:sldId id="3982" r:id="rId186"/>
    <p:sldId id="3983" r:id="rId187"/>
    <p:sldId id="3984" r:id="rId188"/>
    <p:sldId id="3726" r:id="rId189"/>
    <p:sldId id="3728" r:id="rId190"/>
    <p:sldId id="3855" r:id="rId191"/>
    <p:sldId id="3959" r:id="rId192"/>
    <p:sldId id="5026" r:id="rId193"/>
    <p:sldId id="5030" r:id="rId194"/>
    <p:sldId id="5055" r:id="rId195"/>
    <p:sldId id="5031" r:id="rId196"/>
    <p:sldId id="3294" r:id="rId197"/>
    <p:sldId id="3961" r:id="rId198"/>
    <p:sldId id="3985" r:id="rId199"/>
    <p:sldId id="4826" r:id="rId200"/>
    <p:sldId id="4835" r:id="rId201"/>
    <p:sldId id="2473" r:id="rId202"/>
    <p:sldId id="4868" r:id="rId203"/>
    <p:sldId id="4874" r:id="rId204"/>
    <p:sldId id="4871" r:id="rId205"/>
    <p:sldId id="4989" r:id="rId206"/>
    <p:sldId id="4875" r:id="rId207"/>
    <p:sldId id="4876" r:id="rId208"/>
    <p:sldId id="4870" r:id="rId209"/>
    <p:sldId id="3972" r:id="rId210"/>
    <p:sldId id="3989" r:id="rId211"/>
    <p:sldId id="5032" r:id="rId212"/>
    <p:sldId id="4682" r:id="rId213"/>
    <p:sldId id="4155" r:id="rId214"/>
    <p:sldId id="2637" r:id="rId215"/>
    <p:sldId id="4690" r:id="rId216"/>
    <p:sldId id="3997" r:id="rId217"/>
    <p:sldId id="4409" r:id="rId218"/>
    <p:sldId id="4410" r:id="rId219"/>
    <p:sldId id="4411" r:id="rId220"/>
    <p:sldId id="4412" r:id="rId221"/>
    <p:sldId id="4413" r:id="rId222"/>
    <p:sldId id="4414" r:id="rId223"/>
    <p:sldId id="4419" r:id="rId224"/>
    <p:sldId id="4417" r:id="rId225"/>
    <p:sldId id="4418" r:id="rId226"/>
    <p:sldId id="4415" r:id="rId227"/>
    <p:sldId id="4416" r:id="rId228"/>
    <p:sldId id="3859" r:id="rId229"/>
    <p:sldId id="3860" r:id="rId230"/>
    <p:sldId id="4081" r:id="rId231"/>
    <p:sldId id="4695" r:id="rId232"/>
    <p:sldId id="3741" r:id="rId233"/>
    <p:sldId id="3742" r:id="rId234"/>
    <p:sldId id="5039" r:id="rId235"/>
    <p:sldId id="3869" r:id="rId236"/>
    <p:sldId id="3998" r:id="rId237"/>
    <p:sldId id="3744" r:id="rId238"/>
    <p:sldId id="3745" r:id="rId239"/>
    <p:sldId id="3746" r:id="rId240"/>
    <p:sldId id="3747" r:id="rId241"/>
    <p:sldId id="3748" r:id="rId242"/>
    <p:sldId id="3749" r:id="rId243"/>
    <p:sldId id="3874" r:id="rId244"/>
    <p:sldId id="3751" r:id="rId245"/>
    <p:sldId id="4265" r:id="rId246"/>
    <p:sldId id="4431" r:id="rId247"/>
    <p:sldId id="4432" r:id="rId248"/>
    <p:sldId id="4430" r:id="rId249"/>
    <p:sldId id="4686" r:id="rId250"/>
    <p:sldId id="3875" r:id="rId251"/>
    <p:sldId id="3758" r:id="rId252"/>
    <p:sldId id="3759" r:id="rId253"/>
    <p:sldId id="4167" r:id="rId254"/>
    <p:sldId id="4272" r:id="rId255"/>
    <p:sldId id="3792" r:id="rId256"/>
    <p:sldId id="3999" r:id="rId257"/>
    <p:sldId id="4273" r:id="rId258"/>
    <p:sldId id="3763" r:id="rId259"/>
    <p:sldId id="3877" r:id="rId260"/>
    <p:sldId id="4420" r:id="rId261"/>
    <p:sldId id="3765" r:id="rId262"/>
    <p:sldId id="3766" r:id="rId263"/>
    <p:sldId id="3767" r:id="rId264"/>
    <p:sldId id="3768" r:id="rId265"/>
    <p:sldId id="3769" r:id="rId266"/>
    <p:sldId id="3770" r:id="rId267"/>
    <p:sldId id="3771" r:id="rId268"/>
    <p:sldId id="3882" r:id="rId269"/>
    <p:sldId id="3772" r:id="rId270"/>
    <p:sldId id="3773" r:id="rId271"/>
    <p:sldId id="4901" r:id="rId272"/>
    <p:sldId id="4894" r:id="rId273"/>
    <p:sldId id="4895" r:id="rId274"/>
    <p:sldId id="4896" r:id="rId275"/>
    <p:sldId id="4897" r:id="rId276"/>
    <p:sldId id="4898" r:id="rId277"/>
    <p:sldId id="5043" r:id="rId278"/>
    <p:sldId id="4899" r:id="rId279"/>
    <p:sldId id="4900" r:id="rId280"/>
    <p:sldId id="4274" r:id="rId281"/>
    <p:sldId id="4275" r:id="rId282"/>
    <p:sldId id="4276" r:id="rId283"/>
    <p:sldId id="4279" r:id="rId284"/>
    <p:sldId id="3372" r:id="rId285"/>
    <p:sldId id="4277" r:id="rId286"/>
    <p:sldId id="4278" r:id="rId287"/>
    <p:sldId id="3378" r:id="rId288"/>
    <p:sldId id="1416" r:id="rId289"/>
    <p:sldId id="1417" r:id="rId290"/>
    <p:sldId id="3379" r:id="rId291"/>
    <p:sldId id="3381" r:id="rId292"/>
    <p:sldId id="4291" r:id="rId293"/>
    <p:sldId id="1368" r:id="rId294"/>
    <p:sldId id="4902" r:id="rId295"/>
    <p:sldId id="3374" r:id="rId296"/>
    <p:sldId id="4421" r:id="rId297"/>
    <p:sldId id="4174" r:id="rId298"/>
    <p:sldId id="3324" r:id="rId299"/>
    <p:sldId id="3325" r:id="rId300"/>
    <p:sldId id="5044" r:id="rId301"/>
    <p:sldId id="4215" r:id="rId302"/>
    <p:sldId id="4903" r:id="rId303"/>
    <p:sldId id="3781" r:id="rId304"/>
    <p:sldId id="3782" r:id="rId305"/>
    <p:sldId id="3908" r:id="rId306"/>
    <p:sldId id="3909" r:id="rId307"/>
    <p:sldId id="3926" r:id="rId308"/>
    <p:sldId id="3786" r:id="rId309"/>
    <p:sldId id="3910" r:id="rId310"/>
    <p:sldId id="3796" r:id="rId311"/>
    <p:sldId id="3795" r:id="rId312"/>
    <p:sldId id="3906" r:id="rId313"/>
    <p:sldId id="4830" r:id="rId314"/>
    <p:sldId id="5040" r:id="rId315"/>
    <p:sldId id="2775" r:id="rId316"/>
    <p:sldId id="2776" r:id="rId317"/>
    <p:sldId id="5041" r:id="rId318"/>
    <p:sldId id="5042" r:id="rId319"/>
    <p:sldId id="5045" r:id="rId320"/>
    <p:sldId id="595" r:id="rId321"/>
    <p:sldId id="597" r:id="rId322"/>
    <p:sldId id="5036" r:id="rId323"/>
    <p:sldId id="5038" r:id="rId324"/>
    <p:sldId id="5037" r:id="rId325"/>
    <p:sldId id="5035" r:id="rId326"/>
    <p:sldId id="5033" r:id="rId327"/>
    <p:sldId id="4683" r:id="rId328"/>
    <p:sldId id="4015" r:id="rId329"/>
    <p:sldId id="4016" r:id="rId330"/>
    <p:sldId id="5046" r:id="rId331"/>
    <p:sldId id="3812" r:id="rId332"/>
    <p:sldId id="3813" r:id="rId333"/>
    <p:sldId id="3814" r:id="rId334"/>
    <p:sldId id="3815" r:id="rId335"/>
    <p:sldId id="2535" r:id="rId336"/>
    <p:sldId id="2532" r:id="rId337"/>
    <p:sldId id="3841" r:id="rId338"/>
    <p:sldId id="2533" r:id="rId339"/>
    <p:sldId id="5047" r:id="rId340"/>
    <p:sldId id="3821" r:id="rId341"/>
    <p:sldId id="3817" r:id="rId342"/>
    <p:sldId id="1254" r:id="rId343"/>
    <p:sldId id="3818" r:id="rId344"/>
    <p:sldId id="3819" r:id="rId345"/>
    <p:sldId id="3820" r:id="rId346"/>
    <p:sldId id="3822" r:id="rId347"/>
    <p:sldId id="3823" r:id="rId348"/>
    <p:sldId id="3824" r:id="rId349"/>
    <p:sldId id="3825" r:id="rId350"/>
    <p:sldId id="3826" r:id="rId351"/>
    <p:sldId id="3827" r:id="rId352"/>
    <p:sldId id="3828" r:id="rId353"/>
    <p:sldId id="1260" r:id="rId354"/>
    <p:sldId id="1257" r:id="rId355"/>
    <p:sldId id="3829" r:id="rId356"/>
    <p:sldId id="3830" r:id="rId357"/>
    <p:sldId id="1262" r:id="rId358"/>
    <p:sldId id="3831" r:id="rId359"/>
    <p:sldId id="3832" r:id="rId360"/>
    <p:sldId id="3833" r:id="rId361"/>
    <p:sldId id="3834" r:id="rId362"/>
    <p:sldId id="3835" r:id="rId363"/>
    <p:sldId id="3836" r:id="rId364"/>
    <p:sldId id="3837" r:id="rId365"/>
    <p:sldId id="1275" r:id="rId366"/>
    <p:sldId id="1276" r:id="rId367"/>
    <p:sldId id="1286" r:id="rId368"/>
    <p:sldId id="3838" r:id="rId369"/>
    <p:sldId id="3839" r:id="rId370"/>
    <p:sldId id="257" r:id="rId371"/>
    <p:sldId id="352" r:id="rId372"/>
    <p:sldId id="382" r:id="rId373"/>
    <p:sldId id="359" r:id="rId374"/>
    <p:sldId id="358" r:id="rId375"/>
    <p:sldId id="367" r:id="rId376"/>
    <p:sldId id="380" r:id="rId377"/>
    <p:sldId id="381" r:id="rId378"/>
    <p:sldId id="346" r:id="rId379"/>
    <p:sldId id="4827" r:id="rId380"/>
    <p:sldId id="4232" r:id="rId381"/>
    <p:sldId id="5048" r:id="rId382"/>
    <p:sldId id="1201" r:id="rId383"/>
    <p:sldId id="3156" r:id="rId384"/>
    <p:sldId id="5049" r:id="rId385"/>
    <p:sldId id="3916" r:id="rId386"/>
    <p:sldId id="4914" r:id="rId387"/>
    <p:sldId id="4905" r:id="rId388"/>
    <p:sldId id="4906" r:id="rId389"/>
    <p:sldId id="5051" r:id="rId390"/>
    <p:sldId id="5056" r:id="rId391"/>
    <p:sldId id="5057" r:id="rId392"/>
    <p:sldId id="1431" r:id="rId393"/>
    <p:sldId id="1432" r:id="rId394"/>
    <p:sldId id="1546" r:id="rId395"/>
    <p:sldId id="1436" r:id="rId396"/>
    <p:sldId id="1437" r:id="rId397"/>
    <p:sldId id="1440" r:id="rId398"/>
    <p:sldId id="1441" r:id="rId399"/>
    <p:sldId id="1442" r:id="rId400"/>
    <p:sldId id="1443" r:id="rId401"/>
    <p:sldId id="1453" r:id="rId402"/>
    <p:sldId id="1454" r:id="rId403"/>
    <p:sldId id="1455" r:id="rId404"/>
    <p:sldId id="1456" r:id="rId405"/>
    <p:sldId id="1457" r:id="rId406"/>
    <p:sldId id="1458" r:id="rId407"/>
    <p:sldId id="1459" r:id="rId408"/>
    <p:sldId id="1460" r:id="rId409"/>
    <p:sldId id="1461" r:id="rId410"/>
    <p:sldId id="2264" r:id="rId411"/>
    <p:sldId id="1462" r:id="rId412"/>
    <p:sldId id="1463" r:id="rId413"/>
    <p:sldId id="1464" r:id="rId414"/>
    <p:sldId id="1465" r:id="rId415"/>
    <p:sldId id="1466" r:id="rId416"/>
    <p:sldId id="1467" r:id="rId417"/>
    <p:sldId id="1468" r:id="rId418"/>
    <p:sldId id="1469" r:id="rId419"/>
    <p:sldId id="1556" r:id="rId420"/>
    <p:sldId id="1470" r:id="rId421"/>
    <p:sldId id="1471" r:id="rId422"/>
    <p:sldId id="1473" r:id="rId423"/>
    <p:sldId id="1481" r:id="rId424"/>
    <p:sldId id="1490" r:id="rId425"/>
    <p:sldId id="1493" r:id="rId426"/>
    <p:sldId id="1494" r:id="rId427"/>
    <p:sldId id="1495" r:id="rId428"/>
    <p:sldId id="1496" r:id="rId429"/>
    <p:sldId id="1497" r:id="rId430"/>
    <p:sldId id="1498" r:id="rId431"/>
    <p:sldId id="1514" r:id="rId432"/>
    <p:sldId id="1516" r:id="rId433"/>
    <p:sldId id="1515" r:id="rId434"/>
    <p:sldId id="1500" r:id="rId435"/>
    <p:sldId id="1501" r:id="rId436"/>
    <p:sldId id="1502" r:id="rId437"/>
    <p:sldId id="1503" r:id="rId438"/>
    <p:sldId id="1504" r:id="rId439"/>
    <p:sldId id="5059" r:id="rId440"/>
    <p:sldId id="1511" r:id="rId441"/>
    <p:sldId id="2267" r:id="rId442"/>
    <p:sldId id="5060" r:id="rId443"/>
    <p:sldId id="2265" r:id="rId444"/>
    <p:sldId id="1544" r:id="rId445"/>
    <p:sldId id="5061" r:id="rId446"/>
    <p:sldId id="5058" r:id="rId447"/>
    <p:sldId id="2056" r:id="rId448"/>
    <p:sldId id="5054" r:id="rId449"/>
    <p:sldId id="5052" r:id="rId450"/>
    <p:sldId id="4086" r:id="rId451"/>
    <p:sldId id="4356" r:id="rId452"/>
    <p:sldId id="4357" r:id="rId453"/>
    <p:sldId id="4358" r:id="rId454"/>
    <p:sldId id="4359" r:id="rId455"/>
    <p:sldId id="4360" r:id="rId456"/>
    <p:sldId id="4361" r:id="rId457"/>
    <p:sldId id="4362" r:id="rId458"/>
    <p:sldId id="4363" r:id="rId459"/>
    <p:sldId id="4364" r:id="rId460"/>
    <p:sldId id="4365" r:id="rId461"/>
    <p:sldId id="5062" r:id="rId462"/>
    <p:sldId id="5063" r:id="rId463"/>
    <p:sldId id="4366" r:id="rId464"/>
    <p:sldId id="4093" r:id="rId465"/>
    <p:sldId id="4422" r:id="rId466"/>
    <p:sldId id="4367" r:id="rId467"/>
    <p:sldId id="4916" r:id="rId468"/>
    <p:sldId id="4424" r:id="rId469"/>
    <p:sldId id="4425" r:id="rId470"/>
    <p:sldId id="4429" r:id="rId471"/>
    <p:sldId id="1863" r:id="rId472"/>
    <p:sldId id="1534" r:id="rId473"/>
    <p:sldId id="4921" r:id="rId474"/>
    <p:sldId id="4922" r:id="rId475"/>
    <p:sldId id="4923" r:id="rId476"/>
    <p:sldId id="4924" r:id="rId477"/>
    <p:sldId id="4925" r:id="rId478"/>
    <p:sldId id="4926" r:id="rId479"/>
    <p:sldId id="4927" r:id="rId480"/>
    <p:sldId id="4928" r:id="rId481"/>
    <p:sldId id="4929" r:id="rId482"/>
    <p:sldId id="4930" r:id="rId483"/>
    <p:sldId id="4931" r:id="rId484"/>
    <p:sldId id="3143" r:id="rId485"/>
    <p:sldId id="3144" r:id="rId486"/>
    <p:sldId id="3145" r:id="rId487"/>
    <p:sldId id="3146" r:id="rId488"/>
    <p:sldId id="3147" r:id="rId489"/>
    <p:sldId id="4405" r:id="rId490"/>
    <p:sldId id="4680" r:id="rId49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FF"/>
    <a:srgbClr val="66FFFF"/>
    <a:srgbClr val="0432FF"/>
    <a:srgbClr val="FF00C4"/>
    <a:srgbClr val="1A5712"/>
    <a:srgbClr val="948A54"/>
    <a:srgbClr val="2A55D6"/>
    <a:srgbClr val="8C0000"/>
    <a:srgbClr val="663D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169" autoAdjust="0"/>
    <p:restoredTop sz="99433" autoAdjust="0"/>
  </p:normalViewPr>
  <p:slideViewPr>
    <p:cSldViewPr>
      <p:cViewPr varScale="1">
        <p:scale>
          <a:sx n="93" d="100"/>
          <a:sy n="93" d="100"/>
        </p:scale>
        <p:origin x="936" y="20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32.xml"/><Relationship Id="rId299" Type="http://schemas.openxmlformats.org/officeDocument/2006/relationships/slide" Target="slides/slide214.xml"/><Relationship Id="rId21" Type="http://schemas.openxmlformats.org/officeDocument/2006/relationships/slideMaster" Target="slideMasters/slideMaster21.xml"/><Relationship Id="rId63" Type="http://schemas.openxmlformats.org/officeDocument/2006/relationships/slideMaster" Target="slideMasters/slideMaster63.xml"/><Relationship Id="rId159" Type="http://schemas.openxmlformats.org/officeDocument/2006/relationships/slide" Target="slides/slide74.xml"/><Relationship Id="rId324" Type="http://schemas.openxmlformats.org/officeDocument/2006/relationships/slide" Target="slides/slide239.xml"/><Relationship Id="rId366" Type="http://schemas.openxmlformats.org/officeDocument/2006/relationships/slide" Target="slides/slide281.xml"/><Relationship Id="rId170" Type="http://schemas.openxmlformats.org/officeDocument/2006/relationships/slide" Target="slides/slide85.xml"/><Relationship Id="rId226" Type="http://schemas.openxmlformats.org/officeDocument/2006/relationships/slide" Target="slides/slide141.xml"/><Relationship Id="rId433" Type="http://schemas.openxmlformats.org/officeDocument/2006/relationships/slide" Target="slides/slide348.xml"/><Relationship Id="rId268" Type="http://schemas.openxmlformats.org/officeDocument/2006/relationships/slide" Target="slides/slide183.xml"/><Relationship Id="rId475" Type="http://schemas.openxmlformats.org/officeDocument/2006/relationships/slide" Target="slides/slide390.xml"/><Relationship Id="rId32" Type="http://schemas.openxmlformats.org/officeDocument/2006/relationships/slideMaster" Target="slideMasters/slideMaster32.xml"/><Relationship Id="rId74" Type="http://schemas.openxmlformats.org/officeDocument/2006/relationships/slideMaster" Target="slideMasters/slideMaster74.xml"/><Relationship Id="rId128" Type="http://schemas.openxmlformats.org/officeDocument/2006/relationships/slide" Target="slides/slide43.xml"/><Relationship Id="rId335" Type="http://schemas.openxmlformats.org/officeDocument/2006/relationships/slide" Target="slides/slide250.xml"/><Relationship Id="rId377" Type="http://schemas.openxmlformats.org/officeDocument/2006/relationships/slide" Target="slides/slide292.xml"/><Relationship Id="rId5" Type="http://schemas.openxmlformats.org/officeDocument/2006/relationships/slideMaster" Target="slideMasters/slideMaster5.xml"/><Relationship Id="rId181" Type="http://schemas.openxmlformats.org/officeDocument/2006/relationships/slide" Target="slides/slide96.xml"/><Relationship Id="rId237" Type="http://schemas.openxmlformats.org/officeDocument/2006/relationships/slide" Target="slides/slide152.xml"/><Relationship Id="rId402" Type="http://schemas.openxmlformats.org/officeDocument/2006/relationships/slide" Target="slides/slide317.xml"/><Relationship Id="rId279" Type="http://schemas.openxmlformats.org/officeDocument/2006/relationships/slide" Target="slides/slide194.xml"/><Relationship Id="rId444" Type="http://schemas.openxmlformats.org/officeDocument/2006/relationships/slide" Target="slides/slide359.xml"/><Relationship Id="rId486" Type="http://schemas.openxmlformats.org/officeDocument/2006/relationships/slide" Target="slides/slide401.xml"/><Relationship Id="rId43" Type="http://schemas.openxmlformats.org/officeDocument/2006/relationships/slideMaster" Target="slideMasters/slideMaster43.xml"/><Relationship Id="rId139" Type="http://schemas.openxmlformats.org/officeDocument/2006/relationships/slide" Target="slides/slide54.xml"/><Relationship Id="rId290" Type="http://schemas.openxmlformats.org/officeDocument/2006/relationships/slide" Target="slides/slide205.xml"/><Relationship Id="rId304" Type="http://schemas.openxmlformats.org/officeDocument/2006/relationships/slide" Target="slides/slide219.xml"/><Relationship Id="rId346" Type="http://schemas.openxmlformats.org/officeDocument/2006/relationships/slide" Target="slides/slide261.xml"/><Relationship Id="rId388" Type="http://schemas.openxmlformats.org/officeDocument/2006/relationships/slide" Target="slides/slide303.xml"/><Relationship Id="rId85" Type="http://schemas.openxmlformats.org/officeDocument/2006/relationships/slideMaster" Target="slideMasters/slideMaster85.xml"/><Relationship Id="rId150" Type="http://schemas.openxmlformats.org/officeDocument/2006/relationships/slide" Target="slides/slide65.xml"/><Relationship Id="rId192" Type="http://schemas.openxmlformats.org/officeDocument/2006/relationships/slide" Target="slides/slide107.xml"/><Relationship Id="rId206" Type="http://schemas.openxmlformats.org/officeDocument/2006/relationships/slide" Target="slides/slide121.xml"/><Relationship Id="rId413" Type="http://schemas.openxmlformats.org/officeDocument/2006/relationships/slide" Target="slides/slide328.xml"/><Relationship Id="rId248" Type="http://schemas.openxmlformats.org/officeDocument/2006/relationships/slide" Target="slides/slide163.xml"/><Relationship Id="rId455" Type="http://schemas.openxmlformats.org/officeDocument/2006/relationships/slide" Target="slides/slide370.xml"/><Relationship Id="rId497" Type="http://schemas.openxmlformats.org/officeDocument/2006/relationships/tableStyles" Target="tableStyles.xml"/><Relationship Id="rId12" Type="http://schemas.openxmlformats.org/officeDocument/2006/relationships/slideMaster" Target="slideMasters/slideMaster12.xml"/><Relationship Id="rId108" Type="http://schemas.openxmlformats.org/officeDocument/2006/relationships/slide" Target="slides/slide23.xml"/><Relationship Id="rId315" Type="http://schemas.openxmlformats.org/officeDocument/2006/relationships/slide" Target="slides/slide230.xml"/><Relationship Id="rId357" Type="http://schemas.openxmlformats.org/officeDocument/2006/relationships/slide" Target="slides/slide272.xml"/><Relationship Id="rId54" Type="http://schemas.openxmlformats.org/officeDocument/2006/relationships/slideMaster" Target="slideMasters/slideMaster54.xml"/><Relationship Id="rId96" Type="http://schemas.openxmlformats.org/officeDocument/2006/relationships/slide" Target="slides/slide11.xml"/><Relationship Id="rId161" Type="http://schemas.openxmlformats.org/officeDocument/2006/relationships/slide" Target="slides/slide76.xml"/><Relationship Id="rId217" Type="http://schemas.openxmlformats.org/officeDocument/2006/relationships/slide" Target="slides/slide132.xml"/><Relationship Id="rId399" Type="http://schemas.openxmlformats.org/officeDocument/2006/relationships/slide" Target="slides/slide314.xml"/><Relationship Id="rId259" Type="http://schemas.openxmlformats.org/officeDocument/2006/relationships/slide" Target="slides/slide174.xml"/><Relationship Id="rId424" Type="http://schemas.openxmlformats.org/officeDocument/2006/relationships/slide" Target="slides/slide339.xml"/><Relationship Id="rId466" Type="http://schemas.openxmlformats.org/officeDocument/2006/relationships/slide" Target="slides/slide381.xml"/><Relationship Id="rId23" Type="http://schemas.openxmlformats.org/officeDocument/2006/relationships/slideMaster" Target="slideMasters/slideMaster23.xml"/><Relationship Id="rId119" Type="http://schemas.openxmlformats.org/officeDocument/2006/relationships/slide" Target="slides/slide34.xml"/><Relationship Id="rId270" Type="http://schemas.openxmlformats.org/officeDocument/2006/relationships/slide" Target="slides/slide185.xml"/><Relationship Id="rId326" Type="http://schemas.openxmlformats.org/officeDocument/2006/relationships/slide" Target="slides/slide241.xml"/><Relationship Id="rId65" Type="http://schemas.openxmlformats.org/officeDocument/2006/relationships/slideMaster" Target="slideMasters/slideMaster65.xml"/><Relationship Id="rId130" Type="http://schemas.openxmlformats.org/officeDocument/2006/relationships/slide" Target="slides/slide45.xml"/><Relationship Id="rId368" Type="http://schemas.openxmlformats.org/officeDocument/2006/relationships/slide" Target="slides/slide283.xml"/><Relationship Id="rId172" Type="http://schemas.openxmlformats.org/officeDocument/2006/relationships/slide" Target="slides/slide87.xml"/><Relationship Id="rId228" Type="http://schemas.openxmlformats.org/officeDocument/2006/relationships/slide" Target="slides/slide143.xml"/><Relationship Id="rId435" Type="http://schemas.openxmlformats.org/officeDocument/2006/relationships/slide" Target="slides/slide350.xml"/><Relationship Id="rId477" Type="http://schemas.openxmlformats.org/officeDocument/2006/relationships/slide" Target="slides/slide392.xml"/><Relationship Id="rId281" Type="http://schemas.openxmlformats.org/officeDocument/2006/relationships/slide" Target="slides/slide196.xml"/><Relationship Id="rId337" Type="http://schemas.openxmlformats.org/officeDocument/2006/relationships/slide" Target="slides/slide252.xml"/><Relationship Id="rId34" Type="http://schemas.openxmlformats.org/officeDocument/2006/relationships/slideMaster" Target="slideMasters/slideMaster34.xml"/><Relationship Id="rId76" Type="http://schemas.openxmlformats.org/officeDocument/2006/relationships/slideMaster" Target="slideMasters/slideMaster76.xml"/><Relationship Id="rId141" Type="http://schemas.openxmlformats.org/officeDocument/2006/relationships/slide" Target="slides/slide56.xml"/><Relationship Id="rId379" Type="http://schemas.openxmlformats.org/officeDocument/2006/relationships/slide" Target="slides/slide294.xml"/><Relationship Id="rId7" Type="http://schemas.openxmlformats.org/officeDocument/2006/relationships/slideMaster" Target="slideMasters/slideMaster7.xml"/><Relationship Id="rId183" Type="http://schemas.openxmlformats.org/officeDocument/2006/relationships/slide" Target="slides/slide98.xml"/><Relationship Id="rId239" Type="http://schemas.openxmlformats.org/officeDocument/2006/relationships/slide" Target="slides/slide154.xml"/><Relationship Id="rId390" Type="http://schemas.openxmlformats.org/officeDocument/2006/relationships/slide" Target="slides/slide305.xml"/><Relationship Id="rId404" Type="http://schemas.openxmlformats.org/officeDocument/2006/relationships/slide" Target="slides/slide319.xml"/><Relationship Id="rId446" Type="http://schemas.openxmlformats.org/officeDocument/2006/relationships/slide" Target="slides/slide361.xml"/><Relationship Id="rId250" Type="http://schemas.openxmlformats.org/officeDocument/2006/relationships/slide" Target="slides/slide165.xml"/><Relationship Id="rId292" Type="http://schemas.openxmlformats.org/officeDocument/2006/relationships/slide" Target="slides/slide207.xml"/><Relationship Id="rId306" Type="http://schemas.openxmlformats.org/officeDocument/2006/relationships/slide" Target="slides/slide221.xml"/><Relationship Id="rId488" Type="http://schemas.openxmlformats.org/officeDocument/2006/relationships/slide" Target="slides/slide403.xml"/><Relationship Id="rId45" Type="http://schemas.openxmlformats.org/officeDocument/2006/relationships/slideMaster" Target="slideMasters/slideMaster45.xml"/><Relationship Id="rId87" Type="http://schemas.openxmlformats.org/officeDocument/2006/relationships/slide" Target="slides/slide2.xml"/><Relationship Id="rId110" Type="http://schemas.openxmlformats.org/officeDocument/2006/relationships/slide" Target="slides/slide25.xml"/><Relationship Id="rId348" Type="http://schemas.openxmlformats.org/officeDocument/2006/relationships/slide" Target="slides/slide263.xml"/><Relationship Id="rId152" Type="http://schemas.openxmlformats.org/officeDocument/2006/relationships/slide" Target="slides/slide67.xml"/><Relationship Id="rId194" Type="http://schemas.openxmlformats.org/officeDocument/2006/relationships/slide" Target="slides/slide109.xml"/><Relationship Id="rId208" Type="http://schemas.openxmlformats.org/officeDocument/2006/relationships/slide" Target="slides/slide123.xml"/><Relationship Id="rId415" Type="http://schemas.openxmlformats.org/officeDocument/2006/relationships/slide" Target="slides/slide330.xml"/><Relationship Id="rId457" Type="http://schemas.openxmlformats.org/officeDocument/2006/relationships/slide" Target="slides/slide372.xml"/><Relationship Id="rId261" Type="http://schemas.openxmlformats.org/officeDocument/2006/relationships/slide" Target="slides/slide176.xml"/><Relationship Id="rId14" Type="http://schemas.openxmlformats.org/officeDocument/2006/relationships/slideMaster" Target="slideMasters/slideMaster14.xml"/><Relationship Id="rId56" Type="http://schemas.openxmlformats.org/officeDocument/2006/relationships/slideMaster" Target="slideMasters/slideMaster56.xml"/><Relationship Id="rId317" Type="http://schemas.openxmlformats.org/officeDocument/2006/relationships/slide" Target="slides/slide232.xml"/><Relationship Id="rId359" Type="http://schemas.openxmlformats.org/officeDocument/2006/relationships/slide" Target="slides/slide274.xml"/><Relationship Id="rId98" Type="http://schemas.openxmlformats.org/officeDocument/2006/relationships/slide" Target="slides/slide13.xml"/><Relationship Id="rId121" Type="http://schemas.openxmlformats.org/officeDocument/2006/relationships/slide" Target="slides/slide36.xml"/><Relationship Id="rId163" Type="http://schemas.openxmlformats.org/officeDocument/2006/relationships/slide" Target="slides/slide78.xml"/><Relationship Id="rId219" Type="http://schemas.openxmlformats.org/officeDocument/2006/relationships/slide" Target="slides/slide134.xml"/><Relationship Id="rId370" Type="http://schemas.openxmlformats.org/officeDocument/2006/relationships/slide" Target="slides/slide285.xml"/><Relationship Id="rId426" Type="http://schemas.openxmlformats.org/officeDocument/2006/relationships/slide" Target="slides/slide341.xml"/><Relationship Id="rId230" Type="http://schemas.openxmlformats.org/officeDocument/2006/relationships/slide" Target="slides/slide145.xml"/><Relationship Id="rId468" Type="http://schemas.openxmlformats.org/officeDocument/2006/relationships/slide" Target="slides/slide383.xml"/><Relationship Id="rId25" Type="http://schemas.openxmlformats.org/officeDocument/2006/relationships/slideMaster" Target="slideMasters/slideMaster25.xml"/><Relationship Id="rId67" Type="http://schemas.openxmlformats.org/officeDocument/2006/relationships/slideMaster" Target="slideMasters/slideMaster67.xml"/><Relationship Id="rId272" Type="http://schemas.openxmlformats.org/officeDocument/2006/relationships/slide" Target="slides/slide187.xml"/><Relationship Id="rId328" Type="http://schemas.openxmlformats.org/officeDocument/2006/relationships/slide" Target="slides/slide243.xml"/><Relationship Id="rId132" Type="http://schemas.openxmlformats.org/officeDocument/2006/relationships/slide" Target="slides/slide47.xml"/><Relationship Id="rId174" Type="http://schemas.openxmlformats.org/officeDocument/2006/relationships/slide" Target="slides/slide89.xml"/><Relationship Id="rId381" Type="http://schemas.openxmlformats.org/officeDocument/2006/relationships/slide" Target="slides/slide296.xml"/><Relationship Id="rId241" Type="http://schemas.openxmlformats.org/officeDocument/2006/relationships/slide" Target="slides/slide156.xml"/><Relationship Id="rId437" Type="http://schemas.openxmlformats.org/officeDocument/2006/relationships/slide" Target="slides/slide352.xml"/><Relationship Id="rId479" Type="http://schemas.openxmlformats.org/officeDocument/2006/relationships/slide" Target="slides/slide394.xml"/><Relationship Id="rId36" Type="http://schemas.openxmlformats.org/officeDocument/2006/relationships/slideMaster" Target="slideMasters/slideMaster36.xml"/><Relationship Id="rId283" Type="http://schemas.openxmlformats.org/officeDocument/2006/relationships/slide" Target="slides/slide198.xml"/><Relationship Id="rId339" Type="http://schemas.openxmlformats.org/officeDocument/2006/relationships/slide" Target="slides/slide254.xml"/><Relationship Id="rId490" Type="http://schemas.openxmlformats.org/officeDocument/2006/relationships/slide" Target="slides/slide405.xml"/><Relationship Id="rId78" Type="http://schemas.openxmlformats.org/officeDocument/2006/relationships/slideMaster" Target="slideMasters/slideMaster78.xml"/><Relationship Id="rId101" Type="http://schemas.openxmlformats.org/officeDocument/2006/relationships/slide" Target="slides/slide16.xml"/><Relationship Id="rId143" Type="http://schemas.openxmlformats.org/officeDocument/2006/relationships/slide" Target="slides/slide58.xml"/><Relationship Id="rId185" Type="http://schemas.openxmlformats.org/officeDocument/2006/relationships/slide" Target="slides/slide100.xml"/><Relationship Id="rId350" Type="http://schemas.openxmlformats.org/officeDocument/2006/relationships/slide" Target="slides/slide265.xml"/><Relationship Id="rId406" Type="http://schemas.openxmlformats.org/officeDocument/2006/relationships/slide" Target="slides/slide321.xml"/><Relationship Id="rId9" Type="http://schemas.openxmlformats.org/officeDocument/2006/relationships/slideMaster" Target="slideMasters/slideMaster9.xml"/><Relationship Id="rId210" Type="http://schemas.openxmlformats.org/officeDocument/2006/relationships/slide" Target="slides/slide125.xml"/><Relationship Id="rId392" Type="http://schemas.openxmlformats.org/officeDocument/2006/relationships/slide" Target="slides/slide307.xml"/><Relationship Id="rId448" Type="http://schemas.openxmlformats.org/officeDocument/2006/relationships/slide" Target="slides/slide363.xml"/><Relationship Id="rId252" Type="http://schemas.openxmlformats.org/officeDocument/2006/relationships/slide" Target="slides/slide167.xml"/><Relationship Id="rId294" Type="http://schemas.openxmlformats.org/officeDocument/2006/relationships/slide" Target="slides/slide209.xml"/><Relationship Id="rId308" Type="http://schemas.openxmlformats.org/officeDocument/2006/relationships/slide" Target="slides/slide223.xml"/><Relationship Id="rId47" Type="http://schemas.openxmlformats.org/officeDocument/2006/relationships/slideMaster" Target="slideMasters/slideMaster47.xml"/><Relationship Id="rId89" Type="http://schemas.openxmlformats.org/officeDocument/2006/relationships/slide" Target="slides/slide4.xml"/><Relationship Id="rId112" Type="http://schemas.openxmlformats.org/officeDocument/2006/relationships/slide" Target="slides/slide27.xml"/><Relationship Id="rId154" Type="http://schemas.openxmlformats.org/officeDocument/2006/relationships/slide" Target="slides/slide69.xml"/><Relationship Id="rId361" Type="http://schemas.openxmlformats.org/officeDocument/2006/relationships/slide" Target="slides/slide276.xml"/><Relationship Id="rId196" Type="http://schemas.openxmlformats.org/officeDocument/2006/relationships/slide" Target="slides/slide111.xml"/><Relationship Id="rId417" Type="http://schemas.openxmlformats.org/officeDocument/2006/relationships/slide" Target="slides/slide332.xml"/><Relationship Id="rId459" Type="http://schemas.openxmlformats.org/officeDocument/2006/relationships/slide" Target="slides/slide374.xml"/><Relationship Id="rId16" Type="http://schemas.openxmlformats.org/officeDocument/2006/relationships/slideMaster" Target="slideMasters/slideMaster16.xml"/><Relationship Id="rId221" Type="http://schemas.openxmlformats.org/officeDocument/2006/relationships/slide" Target="slides/slide136.xml"/><Relationship Id="rId263" Type="http://schemas.openxmlformats.org/officeDocument/2006/relationships/slide" Target="slides/slide178.xml"/><Relationship Id="rId319" Type="http://schemas.openxmlformats.org/officeDocument/2006/relationships/slide" Target="slides/slide234.xml"/><Relationship Id="rId470" Type="http://schemas.openxmlformats.org/officeDocument/2006/relationships/slide" Target="slides/slide385.xml"/><Relationship Id="rId58" Type="http://schemas.openxmlformats.org/officeDocument/2006/relationships/slideMaster" Target="slideMasters/slideMaster58.xml"/><Relationship Id="rId123" Type="http://schemas.openxmlformats.org/officeDocument/2006/relationships/slide" Target="slides/slide38.xml"/><Relationship Id="rId330" Type="http://schemas.openxmlformats.org/officeDocument/2006/relationships/slide" Target="slides/slide245.xml"/><Relationship Id="rId165" Type="http://schemas.openxmlformats.org/officeDocument/2006/relationships/slide" Target="slides/slide80.xml"/><Relationship Id="rId372" Type="http://schemas.openxmlformats.org/officeDocument/2006/relationships/slide" Target="slides/slide287.xml"/><Relationship Id="rId428" Type="http://schemas.openxmlformats.org/officeDocument/2006/relationships/slide" Target="slides/slide343.xml"/><Relationship Id="rId232" Type="http://schemas.openxmlformats.org/officeDocument/2006/relationships/slide" Target="slides/slide147.xml"/><Relationship Id="rId274" Type="http://schemas.openxmlformats.org/officeDocument/2006/relationships/slide" Target="slides/slide189.xml"/><Relationship Id="rId481" Type="http://schemas.openxmlformats.org/officeDocument/2006/relationships/slide" Target="slides/slide396.xml"/><Relationship Id="rId27" Type="http://schemas.openxmlformats.org/officeDocument/2006/relationships/slideMaster" Target="slideMasters/slideMaster27.xml"/><Relationship Id="rId69" Type="http://schemas.openxmlformats.org/officeDocument/2006/relationships/slideMaster" Target="slideMasters/slideMaster69.xml"/><Relationship Id="rId134" Type="http://schemas.openxmlformats.org/officeDocument/2006/relationships/slide" Target="slides/slide49.xml"/><Relationship Id="rId80" Type="http://schemas.openxmlformats.org/officeDocument/2006/relationships/slideMaster" Target="slideMasters/slideMaster80.xml"/><Relationship Id="rId176" Type="http://schemas.openxmlformats.org/officeDocument/2006/relationships/slide" Target="slides/slide91.xml"/><Relationship Id="rId341" Type="http://schemas.openxmlformats.org/officeDocument/2006/relationships/slide" Target="slides/slide256.xml"/><Relationship Id="rId383" Type="http://schemas.openxmlformats.org/officeDocument/2006/relationships/slide" Target="slides/slide298.xml"/><Relationship Id="rId439" Type="http://schemas.openxmlformats.org/officeDocument/2006/relationships/slide" Target="slides/slide354.xml"/><Relationship Id="rId201" Type="http://schemas.openxmlformats.org/officeDocument/2006/relationships/slide" Target="slides/slide116.xml"/><Relationship Id="rId243" Type="http://schemas.openxmlformats.org/officeDocument/2006/relationships/slide" Target="slides/slide158.xml"/><Relationship Id="rId285" Type="http://schemas.openxmlformats.org/officeDocument/2006/relationships/slide" Target="slides/slide200.xml"/><Relationship Id="rId450" Type="http://schemas.openxmlformats.org/officeDocument/2006/relationships/slide" Target="slides/slide365.xml"/><Relationship Id="rId38" Type="http://schemas.openxmlformats.org/officeDocument/2006/relationships/slideMaster" Target="slideMasters/slideMaster38.xml"/><Relationship Id="rId103" Type="http://schemas.openxmlformats.org/officeDocument/2006/relationships/slide" Target="slides/slide18.xml"/><Relationship Id="rId310" Type="http://schemas.openxmlformats.org/officeDocument/2006/relationships/slide" Target="slides/slide225.xml"/><Relationship Id="rId492" Type="http://schemas.openxmlformats.org/officeDocument/2006/relationships/notesMaster" Target="notesMasters/notesMaster1.xml"/><Relationship Id="rId91" Type="http://schemas.openxmlformats.org/officeDocument/2006/relationships/slide" Target="slides/slide6.xml"/><Relationship Id="rId145" Type="http://schemas.openxmlformats.org/officeDocument/2006/relationships/slide" Target="slides/slide60.xml"/><Relationship Id="rId187" Type="http://schemas.openxmlformats.org/officeDocument/2006/relationships/slide" Target="slides/slide102.xml"/><Relationship Id="rId352" Type="http://schemas.openxmlformats.org/officeDocument/2006/relationships/slide" Target="slides/slide267.xml"/><Relationship Id="rId394" Type="http://schemas.openxmlformats.org/officeDocument/2006/relationships/slide" Target="slides/slide309.xml"/><Relationship Id="rId408" Type="http://schemas.openxmlformats.org/officeDocument/2006/relationships/slide" Target="slides/slide323.xml"/><Relationship Id="rId212" Type="http://schemas.openxmlformats.org/officeDocument/2006/relationships/slide" Target="slides/slide127.xml"/><Relationship Id="rId254" Type="http://schemas.openxmlformats.org/officeDocument/2006/relationships/slide" Target="slides/slide169.xml"/><Relationship Id="rId49" Type="http://schemas.openxmlformats.org/officeDocument/2006/relationships/slideMaster" Target="slideMasters/slideMaster49.xml"/><Relationship Id="rId114" Type="http://schemas.openxmlformats.org/officeDocument/2006/relationships/slide" Target="slides/slide29.xml"/><Relationship Id="rId296" Type="http://schemas.openxmlformats.org/officeDocument/2006/relationships/slide" Target="slides/slide211.xml"/><Relationship Id="rId461" Type="http://schemas.openxmlformats.org/officeDocument/2006/relationships/slide" Target="slides/slide376.xml"/><Relationship Id="rId60" Type="http://schemas.openxmlformats.org/officeDocument/2006/relationships/slideMaster" Target="slideMasters/slideMaster60.xml"/><Relationship Id="rId156" Type="http://schemas.openxmlformats.org/officeDocument/2006/relationships/slide" Target="slides/slide71.xml"/><Relationship Id="rId198" Type="http://schemas.openxmlformats.org/officeDocument/2006/relationships/slide" Target="slides/slide113.xml"/><Relationship Id="rId321" Type="http://schemas.openxmlformats.org/officeDocument/2006/relationships/slide" Target="slides/slide236.xml"/><Relationship Id="rId363" Type="http://schemas.openxmlformats.org/officeDocument/2006/relationships/slide" Target="slides/slide278.xml"/><Relationship Id="rId419" Type="http://schemas.openxmlformats.org/officeDocument/2006/relationships/slide" Target="slides/slide334.xml"/><Relationship Id="rId223" Type="http://schemas.openxmlformats.org/officeDocument/2006/relationships/slide" Target="slides/slide138.xml"/><Relationship Id="rId430" Type="http://schemas.openxmlformats.org/officeDocument/2006/relationships/slide" Target="slides/slide345.xml"/><Relationship Id="rId18" Type="http://schemas.openxmlformats.org/officeDocument/2006/relationships/slideMaster" Target="slideMasters/slideMaster18.xml"/><Relationship Id="rId265" Type="http://schemas.openxmlformats.org/officeDocument/2006/relationships/slide" Target="slides/slide180.xml"/><Relationship Id="rId472" Type="http://schemas.openxmlformats.org/officeDocument/2006/relationships/slide" Target="slides/slide387.xml"/><Relationship Id="rId125" Type="http://schemas.openxmlformats.org/officeDocument/2006/relationships/slide" Target="slides/slide40.xml"/><Relationship Id="rId167" Type="http://schemas.openxmlformats.org/officeDocument/2006/relationships/slide" Target="slides/slide82.xml"/><Relationship Id="rId332" Type="http://schemas.openxmlformats.org/officeDocument/2006/relationships/slide" Target="slides/slide247.xml"/><Relationship Id="rId374" Type="http://schemas.openxmlformats.org/officeDocument/2006/relationships/slide" Target="slides/slide289.xml"/><Relationship Id="rId71" Type="http://schemas.openxmlformats.org/officeDocument/2006/relationships/slideMaster" Target="slideMasters/slideMaster71.xml"/><Relationship Id="rId234" Type="http://schemas.openxmlformats.org/officeDocument/2006/relationships/slide" Target="slides/slide149.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76" Type="http://schemas.openxmlformats.org/officeDocument/2006/relationships/slide" Target="slides/slide191.xml"/><Relationship Id="rId441" Type="http://schemas.openxmlformats.org/officeDocument/2006/relationships/slide" Target="slides/slide356.xml"/><Relationship Id="rId483" Type="http://schemas.openxmlformats.org/officeDocument/2006/relationships/slide" Target="slides/slide398.xml"/><Relationship Id="rId40" Type="http://schemas.openxmlformats.org/officeDocument/2006/relationships/slideMaster" Target="slideMasters/slideMaster40.xml"/><Relationship Id="rId136" Type="http://schemas.openxmlformats.org/officeDocument/2006/relationships/slide" Target="slides/slide51.xml"/><Relationship Id="rId178" Type="http://schemas.openxmlformats.org/officeDocument/2006/relationships/slide" Target="slides/slide93.xml"/><Relationship Id="rId301" Type="http://schemas.openxmlformats.org/officeDocument/2006/relationships/slide" Target="slides/slide216.xml"/><Relationship Id="rId343" Type="http://schemas.openxmlformats.org/officeDocument/2006/relationships/slide" Target="slides/slide258.xml"/><Relationship Id="rId82" Type="http://schemas.openxmlformats.org/officeDocument/2006/relationships/slideMaster" Target="slideMasters/slideMaster82.xml"/><Relationship Id="rId203" Type="http://schemas.openxmlformats.org/officeDocument/2006/relationships/slide" Target="slides/slide118.xml"/><Relationship Id="rId385" Type="http://schemas.openxmlformats.org/officeDocument/2006/relationships/slide" Target="slides/slide300.xml"/><Relationship Id="rId245" Type="http://schemas.openxmlformats.org/officeDocument/2006/relationships/slide" Target="slides/slide160.xml"/><Relationship Id="rId287" Type="http://schemas.openxmlformats.org/officeDocument/2006/relationships/slide" Target="slides/slide202.xml"/><Relationship Id="rId410" Type="http://schemas.openxmlformats.org/officeDocument/2006/relationships/slide" Target="slides/slide325.xml"/><Relationship Id="rId452" Type="http://schemas.openxmlformats.org/officeDocument/2006/relationships/slide" Target="slides/slide367.xml"/><Relationship Id="rId494" Type="http://schemas.openxmlformats.org/officeDocument/2006/relationships/presProps" Target="presProps.xml"/><Relationship Id="rId105" Type="http://schemas.openxmlformats.org/officeDocument/2006/relationships/slide" Target="slides/slide20.xml"/><Relationship Id="rId147" Type="http://schemas.openxmlformats.org/officeDocument/2006/relationships/slide" Target="slides/slide62.xml"/><Relationship Id="rId312" Type="http://schemas.openxmlformats.org/officeDocument/2006/relationships/slide" Target="slides/slide227.xml"/><Relationship Id="rId354" Type="http://schemas.openxmlformats.org/officeDocument/2006/relationships/slide" Target="slides/slide269.xml"/><Relationship Id="rId51" Type="http://schemas.openxmlformats.org/officeDocument/2006/relationships/slideMaster" Target="slideMasters/slideMaster51.xml"/><Relationship Id="rId93" Type="http://schemas.openxmlformats.org/officeDocument/2006/relationships/slide" Target="slides/slide8.xml"/><Relationship Id="rId189" Type="http://schemas.openxmlformats.org/officeDocument/2006/relationships/slide" Target="slides/slide104.xml"/><Relationship Id="rId396" Type="http://schemas.openxmlformats.org/officeDocument/2006/relationships/slide" Target="slides/slide311.xml"/><Relationship Id="rId214" Type="http://schemas.openxmlformats.org/officeDocument/2006/relationships/slide" Target="slides/slide129.xml"/><Relationship Id="rId256" Type="http://schemas.openxmlformats.org/officeDocument/2006/relationships/slide" Target="slides/slide171.xml"/><Relationship Id="rId298" Type="http://schemas.openxmlformats.org/officeDocument/2006/relationships/slide" Target="slides/slide213.xml"/><Relationship Id="rId421" Type="http://schemas.openxmlformats.org/officeDocument/2006/relationships/slide" Target="slides/slide336.xml"/><Relationship Id="rId463" Type="http://schemas.openxmlformats.org/officeDocument/2006/relationships/slide" Target="slides/slide378.xml"/><Relationship Id="rId116" Type="http://schemas.openxmlformats.org/officeDocument/2006/relationships/slide" Target="slides/slide31.xml"/><Relationship Id="rId158" Type="http://schemas.openxmlformats.org/officeDocument/2006/relationships/slide" Target="slides/slide73.xml"/><Relationship Id="rId323" Type="http://schemas.openxmlformats.org/officeDocument/2006/relationships/slide" Target="slides/slide238.xml"/><Relationship Id="rId20" Type="http://schemas.openxmlformats.org/officeDocument/2006/relationships/slideMaster" Target="slideMasters/slideMaster20.xml"/><Relationship Id="rId62" Type="http://schemas.openxmlformats.org/officeDocument/2006/relationships/slideMaster" Target="slideMasters/slideMaster62.xml"/><Relationship Id="rId365" Type="http://schemas.openxmlformats.org/officeDocument/2006/relationships/slide" Target="slides/slide280.xml"/><Relationship Id="rId225" Type="http://schemas.openxmlformats.org/officeDocument/2006/relationships/slide" Target="slides/slide140.xml"/><Relationship Id="rId267" Type="http://schemas.openxmlformats.org/officeDocument/2006/relationships/slide" Target="slides/slide182.xml"/><Relationship Id="rId432" Type="http://schemas.openxmlformats.org/officeDocument/2006/relationships/slide" Target="slides/slide347.xml"/><Relationship Id="rId474" Type="http://schemas.openxmlformats.org/officeDocument/2006/relationships/slide" Target="slides/slide389.xml"/><Relationship Id="rId106" Type="http://schemas.openxmlformats.org/officeDocument/2006/relationships/slide" Target="slides/slide21.xml"/><Relationship Id="rId127" Type="http://schemas.openxmlformats.org/officeDocument/2006/relationships/slide" Target="slides/slide42.xml"/><Relationship Id="rId313" Type="http://schemas.openxmlformats.org/officeDocument/2006/relationships/slide" Target="slides/slide228.xml"/><Relationship Id="rId495" Type="http://schemas.openxmlformats.org/officeDocument/2006/relationships/viewProps" Target="viewProps.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Master" Target="slideMasters/slideMaster73.xml"/><Relationship Id="rId94" Type="http://schemas.openxmlformats.org/officeDocument/2006/relationships/slide" Target="slides/slide9.xml"/><Relationship Id="rId148" Type="http://schemas.openxmlformats.org/officeDocument/2006/relationships/slide" Target="slides/slide63.xml"/><Relationship Id="rId169" Type="http://schemas.openxmlformats.org/officeDocument/2006/relationships/slide" Target="slides/slide84.xml"/><Relationship Id="rId334" Type="http://schemas.openxmlformats.org/officeDocument/2006/relationships/slide" Target="slides/slide249.xml"/><Relationship Id="rId355" Type="http://schemas.openxmlformats.org/officeDocument/2006/relationships/slide" Target="slides/slide270.xml"/><Relationship Id="rId376" Type="http://schemas.openxmlformats.org/officeDocument/2006/relationships/slide" Target="slides/slide291.xml"/><Relationship Id="rId397" Type="http://schemas.openxmlformats.org/officeDocument/2006/relationships/slide" Target="slides/slide312.xml"/><Relationship Id="rId4" Type="http://schemas.openxmlformats.org/officeDocument/2006/relationships/slideMaster" Target="slideMasters/slideMaster4.xml"/><Relationship Id="rId180" Type="http://schemas.openxmlformats.org/officeDocument/2006/relationships/slide" Target="slides/slide95.xml"/><Relationship Id="rId215" Type="http://schemas.openxmlformats.org/officeDocument/2006/relationships/slide" Target="slides/slide130.xml"/><Relationship Id="rId236" Type="http://schemas.openxmlformats.org/officeDocument/2006/relationships/slide" Target="slides/slide151.xml"/><Relationship Id="rId257" Type="http://schemas.openxmlformats.org/officeDocument/2006/relationships/slide" Target="slides/slide172.xml"/><Relationship Id="rId278" Type="http://schemas.openxmlformats.org/officeDocument/2006/relationships/slide" Target="slides/slide193.xml"/><Relationship Id="rId401" Type="http://schemas.openxmlformats.org/officeDocument/2006/relationships/slide" Target="slides/slide316.xml"/><Relationship Id="rId422" Type="http://schemas.openxmlformats.org/officeDocument/2006/relationships/slide" Target="slides/slide337.xml"/><Relationship Id="rId443" Type="http://schemas.openxmlformats.org/officeDocument/2006/relationships/slide" Target="slides/slide358.xml"/><Relationship Id="rId464" Type="http://schemas.openxmlformats.org/officeDocument/2006/relationships/slide" Target="slides/slide379.xml"/><Relationship Id="rId303" Type="http://schemas.openxmlformats.org/officeDocument/2006/relationships/slide" Target="slides/slide218.xml"/><Relationship Id="rId485" Type="http://schemas.openxmlformats.org/officeDocument/2006/relationships/slide" Target="slides/slide400.xml"/><Relationship Id="rId42" Type="http://schemas.openxmlformats.org/officeDocument/2006/relationships/slideMaster" Target="slideMasters/slideMaster42.xml"/><Relationship Id="rId84" Type="http://schemas.openxmlformats.org/officeDocument/2006/relationships/slideMaster" Target="slideMasters/slideMaster84.xml"/><Relationship Id="rId138" Type="http://schemas.openxmlformats.org/officeDocument/2006/relationships/slide" Target="slides/slide53.xml"/><Relationship Id="rId345" Type="http://schemas.openxmlformats.org/officeDocument/2006/relationships/slide" Target="slides/slide260.xml"/><Relationship Id="rId387" Type="http://schemas.openxmlformats.org/officeDocument/2006/relationships/slide" Target="slides/slide302.xml"/><Relationship Id="rId191" Type="http://schemas.openxmlformats.org/officeDocument/2006/relationships/slide" Target="slides/slide106.xml"/><Relationship Id="rId205" Type="http://schemas.openxmlformats.org/officeDocument/2006/relationships/slide" Target="slides/slide120.xml"/><Relationship Id="rId247" Type="http://schemas.openxmlformats.org/officeDocument/2006/relationships/slide" Target="slides/slide162.xml"/><Relationship Id="rId412" Type="http://schemas.openxmlformats.org/officeDocument/2006/relationships/slide" Target="slides/slide327.xml"/><Relationship Id="rId107" Type="http://schemas.openxmlformats.org/officeDocument/2006/relationships/slide" Target="slides/slide22.xml"/><Relationship Id="rId289" Type="http://schemas.openxmlformats.org/officeDocument/2006/relationships/slide" Target="slides/slide204.xml"/><Relationship Id="rId454" Type="http://schemas.openxmlformats.org/officeDocument/2006/relationships/slide" Target="slides/slide369.xml"/><Relationship Id="rId496" Type="http://schemas.openxmlformats.org/officeDocument/2006/relationships/theme" Target="theme/theme1.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64.xml"/><Relationship Id="rId314" Type="http://schemas.openxmlformats.org/officeDocument/2006/relationships/slide" Target="slides/slide229.xml"/><Relationship Id="rId356" Type="http://schemas.openxmlformats.org/officeDocument/2006/relationships/slide" Target="slides/slide271.xml"/><Relationship Id="rId398" Type="http://schemas.openxmlformats.org/officeDocument/2006/relationships/slide" Target="slides/slide313.xml"/><Relationship Id="rId95" Type="http://schemas.openxmlformats.org/officeDocument/2006/relationships/slide" Target="slides/slide10.xml"/><Relationship Id="rId160" Type="http://schemas.openxmlformats.org/officeDocument/2006/relationships/slide" Target="slides/slide75.xml"/><Relationship Id="rId216" Type="http://schemas.openxmlformats.org/officeDocument/2006/relationships/slide" Target="slides/slide131.xml"/><Relationship Id="rId423" Type="http://schemas.openxmlformats.org/officeDocument/2006/relationships/slide" Target="slides/slide338.xml"/><Relationship Id="rId258" Type="http://schemas.openxmlformats.org/officeDocument/2006/relationships/slide" Target="slides/slide173.xml"/><Relationship Id="rId465" Type="http://schemas.openxmlformats.org/officeDocument/2006/relationships/slide" Target="slides/slide380.xml"/><Relationship Id="rId22" Type="http://schemas.openxmlformats.org/officeDocument/2006/relationships/slideMaster" Target="slideMasters/slideMaster22.xml"/><Relationship Id="rId64" Type="http://schemas.openxmlformats.org/officeDocument/2006/relationships/slideMaster" Target="slideMasters/slideMaster64.xml"/><Relationship Id="rId118" Type="http://schemas.openxmlformats.org/officeDocument/2006/relationships/slide" Target="slides/slide33.xml"/><Relationship Id="rId325" Type="http://schemas.openxmlformats.org/officeDocument/2006/relationships/slide" Target="slides/slide240.xml"/><Relationship Id="rId367" Type="http://schemas.openxmlformats.org/officeDocument/2006/relationships/slide" Target="slides/slide282.xml"/><Relationship Id="rId171" Type="http://schemas.openxmlformats.org/officeDocument/2006/relationships/slide" Target="slides/slide86.xml"/><Relationship Id="rId227" Type="http://schemas.openxmlformats.org/officeDocument/2006/relationships/slide" Target="slides/slide142.xml"/><Relationship Id="rId269" Type="http://schemas.openxmlformats.org/officeDocument/2006/relationships/slide" Target="slides/slide184.xml"/><Relationship Id="rId434" Type="http://schemas.openxmlformats.org/officeDocument/2006/relationships/slide" Target="slides/slide349.xml"/><Relationship Id="rId476" Type="http://schemas.openxmlformats.org/officeDocument/2006/relationships/slide" Target="slides/slide391.xml"/><Relationship Id="rId33" Type="http://schemas.openxmlformats.org/officeDocument/2006/relationships/slideMaster" Target="slideMasters/slideMaster33.xml"/><Relationship Id="rId129" Type="http://schemas.openxmlformats.org/officeDocument/2006/relationships/slide" Target="slides/slide44.xml"/><Relationship Id="rId280" Type="http://schemas.openxmlformats.org/officeDocument/2006/relationships/slide" Target="slides/slide195.xml"/><Relationship Id="rId336" Type="http://schemas.openxmlformats.org/officeDocument/2006/relationships/slide" Target="slides/slide251.xml"/><Relationship Id="rId75" Type="http://schemas.openxmlformats.org/officeDocument/2006/relationships/slideMaster" Target="slideMasters/slideMaster75.xml"/><Relationship Id="rId140" Type="http://schemas.openxmlformats.org/officeDocument/2006/relationships/slide" Target="slides/slide55.xml"/><Relationship Id="rId182" Type="http://schemas.openxmlformats.org/officeDocument/2006/relationships/slide" Target="slides/slide97.xml"/><Relationship Id="rId378" Type="http://schemas.openxmlformats.org/officeDocument/2006/relationships/slide" Target="slides/slide293.xml"/><Relationship Id="rId403" Type="http://schemas.openxmlformats.org/officeDocument/2006/relationships/slide" Target="slides/slide318.xml"/><Relationship Id="rId6" Type="http://schemas.openxmlformats.org/officeDocument/2006/relationships/slideMaster" Target="slideMasters/slideMaster6.xml"/><Relationship Id="rId238" Type="http://schemas.openxmlformats.org/officeDocument/2006/relationships/slide" Target="slides/slide153.xml"/><Relationship Id="rId445" Type="http://schemas.openxmlformats.org/officeDocument/2006/relationships/slide" Target="slides/slide360.xml"/><Relationship Id="rId487" Type="http://schemas.openxmlformats.org/officeDocument/2006/relationships/slide" Target="slides/slide402.xml"/><Relationship Id="rId291" Type="http://schemas.openxmlformats.org/officeDocument/2006/relationships/slide" Target="slides/slide206.xml"/><Relationship Id="rId305" Type="http://schemas.openxmlformats.org/officeDocument/2006/relationships/slide" Target="slides/slide220.xml"/><Relationship Id="rId347" Type="http://schemas.openxmlformats.org/officeDocument/2006/relationships/slide" Target="slides/slide262.xml"/><Relationship Id="rId44" Type="http://schemas.openxmlformats.org/officeDocument/2006/relationships/slideMaster" Target="slideMasters/slideMaster44.xml"/><Relationship Id="rId86" Type="http://schemas.openxmlformats.org/officeDocument/2006/relationships/slide" Target="slides/slide1.xml"/><Relationship Id="rId151" Type="http://schemas.openxmlformats.org/officeDocument/2006/relationships/slide" Target="slides/slide66.xml"/><Relationship Id="rId389" Type="http://schemas.openxmlformats.org/officeDocument/2006/relationships/slide" Target="slides/slide304.xml"/><Relationship Id="rId193" Type="http://schemas.openxmlformats.org/officeDocument/2006/relationships/slide" Target="slides/slide108.xml"/><Relationship Id="rId207" Type="http://schemas.openxmlformats.org/officeDocument/2006/relationships/slide" Target="slides/slide122.xml"/><Relationship Id="rId249" Type="http://schemas.openxmlformats.org/officeDocument/2006/relationships/slide" Target="slides/slide164.xml"/><Relationship Id="rId414" Type="http://schemas.openxmlformats.org/officeDocument/2006/relationships/slide" Target="slides/slide329.xml"/><Relationship Id="rId456" Type="http://schemas.openxmlformats.org/officeDocument/2006/relationships/slide" Target="slides/slide371.xml"/><Relationship Id="rId13" Type="http://schemas.openxmlformats.org/officeDocument/2006/relationships/slideMaster" Target="slideMasters/slideMaster13.xml"/><Relationship Id="rId109" Type="http://schemas.openxmlformats.org/officeDocument/2006/relationships/slide" Target="slides/slide24.xml"/><Relationship Id="rId260" Type="http://schemas.openxmlformats.org/officeDocument/2006/relationships/slide" Target="slides/slide175.xml"/><Relationship Id="rId316" Type="http://schemas.openxmlformats.org/officeDocument/2006/relationships/slide" Target="slides/slide231.xml"/><Relationship Id="rId55" Type="http://schemas.openxmlformats.org/officeDocument/2006/relationships/slideMaster" Target="slideMasters/slideMaster55.xml"/><Relationship Id="rId97" Type="http://schemas.openxmlformats.org/officeDocument/2006/relationships/slide" Target="slides/slide12.xml"/><Relationship Id="rId120" Type="http://schemas.openxmlformats.org/officeDocument/2006/relationships/slide" Target="slides/slide35.xml"/><Relationship Id="rId358" Type="http://schemas.openxmlformats.org/officeDocument/2006/relationships/slide" Target="slides/slide273.xml"/><Relationship Id="rId162" Type="http://schemas.openxmlformats.org/officeDocument/2006/relationships/slide" Target="slides/slide77.xml"/><Relationship Id="rId218" Type="http://schemas.openxmlformats.org/officeDocument/2006/relationships/slide" Target="slides/slide133.xml"/><Relationship Id="rId425" Type="http://schemas.openxmlformats.org/officeDocument/2006/relationships/slide" Target="slides/slide340.xml"/><Relationship Id="rId467" Type="http://schemas.openxmlformats.org/officeDocument/2006/relationships/slide" Target="slides/slide382.xml"/><Relationship Id="rId271" Type="http://schemas.openxmlformats.org/officeDocument/2006/relationships/slide" Target="slides/slide186.xml"/><Relationship Id="rId24" Type="http://schemas.openxmlformats.org/officeDocument/2006/relationships/slideMaster" Target="slideMasters/slideMaster24.xml"/><Relationship Id="rId66" Type="http://schemas.openxmlformats.org/officeDocument/2006/relationships/slideMaster" Target="slideMasters/slideMaster66.xml"/><Relationship Id="rId131" Type="http://schemas.openxmlformats.org/officeDocument/2006/relationships/slide" Target="slides/slide46.xml"/><Relationship Id="rId327" Type="http://schemas.openxmlformats.org/officeDocument/2006/relationships/slide" Target="slides/slide242.xml"/><Relationship Id="rId369" Type="http://schemas.openxmlformats.org/officeDocument/2006/relationships/slide" Target="slides/slide284.xml"/><Relationship Id="rId173" Type="http://schemas.openxmlformats.org/officeDocument/2006/relationships/slide" Target="slides/slide88.xml"/><Relationship Id="rId229" Type="http://schemas.openxmlformats.org/officeDocument/2006/relationships/slide" Target="slides/slide144.xml"/><Relationship Id="rId380" Type="http://schemas.openxmlformats.org/officeDocument/2006/relationships/slide" Target="slides/slide295.xml"/><Relationship Id="rId436" Type="http://schemas.openxmlformats.org/officeDocument/2006/relationships/slide" Target="slides/slide351.xml"/><Relationship Id="rId240" Type="http://schemas.openxmlformats.org/officeDocument/2006/relationships/slide" Target="slides/slide155.xml"/><Relationship Id="rId478" Type="http://schemas.openxmlformats.org/officeDocument/2006/relationships/slide" Target="slides/slide393.xml"/><Relationship Id="rId35" Type="http://schemas.openxmlformats.org/officeDocument/2006/relationships/slideMaster" Target="slideMasters/slideMaster35.xml"/><Relationship Id="rId77" Type="http://schemas.openxmlformats.org/officeDocument/2006/relationships/slideMaster" Target="slideMasters/slideMaster77.xml"/><Relationship Id="rId100" Type="http://schemas.openxmlformats.org/officeDocument/2006/relationships/slide" Target="slides/slide15.xml"/><Relationship Id="rId282" Type="http://schemas.openxmlformats.org/officeDocument/2006/relationships/slide" Target="slides/slide197.xml"/><Relationship Id="rId338" Type="http://schemas.openxmlformats.org/officeDocument/2006/relationships/slide" Target="slides/slide253.xml"/><Relationship Id="rId8" Type="http://schemas.openxmlformats.org/officeDocument/2006/relationships/slideMaster" Target="slideMasters/slideMaster8.xml"/><Relationship Id="rId142" Type="http://schemas.openxmlformats.org/officeDocument/2006/relationships/slide" Target="slides/slide57.xml"/><Relationship Id="rId184" Type="http://schemas.openxmlformats.org/officeDocument/2006/relationships/slide" Target="slides/slide99.xml"/><Relationship Id="rId391" Type="http://schemas.openxmlformats.org/officeDocument/2006/relationships/slide" Target="slides/slide306.xml"/><Relationship Id="rId405" Type="http://schemas.openxmlformats.org/officeDocument/2006/relationships/slide" Target="slides/slide320.xml"/><Relationship Id="rId447" Type="http://schemas.openxmlformats.org/officeDocument/2006/relationships/slide" Target="slides/slide362.xml"/><Relationship Id="rId251" Type="http://schemas.openxmlformats.org/officeDocument/2006/relationships/slide" Target="slides/slide166.xml"/><Relationship Id="rId489" Type="http://schemas.openxmlformats.org/officeDocument/2006/relationships/slide" Target="slides/slide404.xml"/><Relationship Id="rId46" Type="http://schemas.openxmlformats.org/officeDocument/2006/relationships/slideMaster" Target="slideMasters/slideMaster46.xml"/><Relationship Id="rId293" Type="http://schemas.openxmlformats.org/officeDocument/2006/relationships/slide" Target="slides/slide208.xml"/><Relationship Id="rId307" Type="http://schemas.openxmlformats.org/officeDocument/2006/relationships/slide" Target="slides/slide222.xml"/><Relationship Id="rId349" Type="http://schemas.openxmlformats.org/officeDocument/2006/relationships/slide" Target="slides/slide264.xml"/><Relationship Id="rId88" Type="http://schemas.openxmlformats.org/officeDocument/2006/relationships/slide" Target="slides/slide3.xml"/><Relationship Id="rId111" Type="http://schemas.openxmlformats.org/officeDocument/2006/relationships/slide" Target="slides/slide26.xml"/><Relationship Id="rId153" Type="http://schemas.openxmlformats.org/officeDocument/2006/relationships/slide" Target="slides/slide68.xml"/><Relationship Id="rId195" Type="http://schemas.openxmlformats.org/officeDocument/2006/relationships/slide" Target="slides/slide110.xml"/><Relationship Id="rId209" Type="http://schemas.openxmlformats.org/officeDocument/2006/relationships/slide" Target="slides/slide124.xml"/><Relationship Id="rId360" Type="http://schemas.openxmlformats.org/officeDocument/2006/relationships/slide" Target="slides/slide275.xml"/><Relationship Id="rId416" Type="http://schemas.openxmlformats.org/officeDocument/2006/relationships/slide" Target="slides/slide331.xml"/><Relationship Id="rId220" Type="http://schemas.openxmlformats.org/officeDocument/2006/relationships/slide" Target="slides/slide135.xml"/><Relationship Id="rId458" Type="http://schemas.openxmlformats.org/officeDocument/2006/relationships/slide" Target="slides/slide373.xml"/><Relationship Id="rId15" Type="http://schemas.openxmlformats.org/officeDocument/2006/relationships/slideMaster" Target="slideMasters/slideMaster15.xml"/><Relationship Id="rId57" Type="http://schemas.openxmlformats.org/officeDocument/2006/relationships/slideMaster" Target="slideMasters/slideMaster57.xml"/><Relationship Id="rId262" Type="http://schemas.openxmlformats.org/officeDocument/2006/relationships/slide" Target="slides/slide177.xml"/><Relationship Id="rId318" Type="http://schemas.openxmlformats.org/officeDocument/2006/relationships/slide" Target="slides/slide233.xml"/><Relationship Id="rId99" Type="http://schemas.openxmlformats.org/officeDocument/2006/relationships/slide" Target="slides/slide14.xml"/><Relationship Id="rId122" Type="http://schemas.openxmlformats.org/officeDocument/2006/relationships/slide" Target="slides/slide37.xml"/><Relationship Id="rId164" Type="http://schemas.openxmlformats.org/officeDocument/2006/relationships/slide" Target="slides/slide79.xml"/><Relationship Id="rId371" Type="http://schemas.openxmlformats.org/officeDocument/2006/relationships/slide" Target="slides/slide286.xml"/><Relationship Id="rId427" Type="http://schemas.openxmlformats.org/officeDocument/2006/relationships/slide" Target="slides/slide342.xml"/><Relationship Id="rId469" Type="http://schemas.openxmlformats.org/officeDocument/2006/relationships/slide" Target="slides/slide384.xml"/><Relationship Id="rId26" Type="http://schemas.openxmlformats.org/officeDocument/2006/relationships/slideMaster" Target="slideMasters/slideMaster26.xml"/><Relationship Id="rId231" Type="http://schemas.openxmlformats.org/officeDocument/2006/relationships/slide" Target="slides/slide146.xml"/><Relationship Id="rId273" Type="http://schemas.openxmlformats.org/officeDocument/2006/relationships/slide" Target="slides/slide188.xml"/><Relationship Id="rId329" Type="http://schemas.openxmlformats.org/officeDocument/2006/relationships/slide" Target="slides/slide244.xml"/><Relationship Id="rId480" Type="http://schemas.openxmlformats.org/officeDocument/2006/relationships/slide" Target="slides/slide395.xml"/><Relationship Id="rId68" Type="http://schemas.openxmlformats.org/officeDocument/2006/relationships/slideMaster" Target="slideMasters/slideMaster68.xml"/><Relationship Id="rId133" Type="http://schemas.openxmlformats.org/officeDocument/2006/relationships/slide" Target="slides/slide48.xml"/><Relationship Id="rId175" Type="http://schemas.openxmlformats.org/officeDocument/2006/relationships/slide" Target="slides/slide90.xml"/><Relationship Id="rId340" Type="http://schemas.openxmlformats.org/officeDocument/2006/relationships/slide" Target="slides/slide255.xml"/><Relationship Id="rId200" Type="http://schemas.openxmlformats.org/officeDocument/2006/relationships/slide" Target="slides/slide115.xml"/><Relationship Id="rId382" Type="http://schemas.openxmlformats.org/officeDocument/2006/relationships/slide" Target="slides/slide297.xml"/><Relationship Id="rId438" Type="http://schemas.openxmlformats.org/officeDocument/2006/relationships/slide" Target="slides/slide353.xml"/><Relationship Id="rId242" Type="http://schemas.openxmlformats.org/officeDocument/2006/relationships/slide" Target="slides/slide157.xml"/><Relationship Id="rId284" Type="http://schemas.openxmlformats.org/officeDocument/2006/relationships/slide" Target="slides/slide199.xml"/><Relationship Id="rId491" Type="http://schemas.openxmlformats.org/officeDocument/2006/relationships/slide" Target="slides/slide406.xml"/><Relationship Id="rId37" Type="http://schemas.openxmlformats.org/officeDocument/2006/relationships/slideMaster" Target="slideMasters/slideMaster37.xml"/><Relationship Id="rId79" Type="http://schemas.openxmlformats.org/officeDocument/2006/relationships/slideMaster" Target="slideMasters/slideMaster79.xml"/><Relationship Id="rId102" Type="http://schemas.openxmlformats.org/officeDocument/2006/relationships/slide" Target="slides/slide17.xml"/><Relationship Id="rId144" Type="http://schemas.openxmlformats.org/officeDocument/2006/relationships/slide" Target="slides/slide59.xml"/><Relationship Id="rId90" Type="http://schemas.openxmlformats.org/officeDocument/2006/relationships/slide" Target="slides/slide5.xml"/><Relationship Id="rId186" Type="http://schemas.openxmlformats.org/officeDocument/2006/relationships/slide" Target="slides/slide101.xml"/><Relationship Id="rId351" Type="http://schemas.openxmlformats.org/officeDocument/2006/relationships/slide" Target="slides/slide266.xml"/><Relationship Id="rId393" Type="http://schemas.openxmlformats.org/officeDocument/2006/relationships/slide" Target="slides/slide308.xml"/><Relationship Id="rId407" Type="http://schemas.openxmlformats.org/officeDocument/2006/relationships/slide" Target="slides/slide322.xml"/><Relationship Id="rId449" Type="http://schemas.openxmlformats.org/officeDocument/2006/relationships/slide" Target="slides/slide364.xml"/><Relationship Id="rId211" Type="http://schemas.openxmlformats.org/officeDocument/2006/relationships/slide" Target="slides/slide126.xml"/><Relationship Id="rId253" Type="http://schemas.openxmlformats.org/officeDocument/2006/relationships/slide" Target="slides/slide168.xml"/><Relationship Id="rId295" Type="http://schemas.openxmlformats.org/officeDocument/2006/relationships/slide" Target="slides/slide210.xml"/><Relationship Id="rId309" Type="http://schemas.openxmlformats.org/officeDocument/2006/relationships/slide" Target="slides/slide224.xml"/><Relationship Id="rId460" Type="http://schemas.openxmlformats.org/officeDocument/2006/relationships/slide" Target="slides/slide375.xml"/><Relationship Id="rId48" Type="http://schemas.openxmlformats.org/officeDocument/2006/relationships/slideMaster" Target="slideMasters/slideMaster48.xml"/><Relationship Id="rId113" Type="http://schemas.openxmlformats.org/officeDocument/2006/relationships/slide" Target="slides/slide28.xml"/><Relationship Id="rId320" Type="http://schemas.openxmlformats.org/officeDocument/2006/relationships/slide" Target="slides/slide235.xml"/><Relationship Id="rId155" Type="http://schemas.openxmlformats.org/officeDocument/2006/relationships/slide" Target="slides/slide70.xml"/><Relationship Id="rId197" Type="http://schemas.openxmlformats.org/officeDocument/2006/relationships/slide" Target="slides/slide112.xml"/><Relationship Id="rId362" Type="http://schemas.openxmlformats.org/officeDocument/2006/relationships/slide" Target="slides/slide277.xml"/><Relationship Id="rId418" Type="http://schemas.openxmlformats.org/officeDocument/2006/relationships/slide" Target="slides/slide333.xml"/><Relationship Id="rId222" Type="http://schemas.openxmlformats.org/officeDocument/2006/relationships/slide" Target="slides/slide137.xml"/><Relationship Id="rId264" Type="http://schemas.openxmlformats.org/officeDocument/2006/relationships/slide" Target="slides/slide179.xml"/><Relationship Id="rId471" Type="http://schemas.openxmlformats.org/officeDocument/2006/relationships/slide" Target="slides/slide386.xml"/><Relationship Id="rId17" Type="http://schemas.openxmlformats.org/officeDocument/2006/relationships/slideMaster" Target="slideMasters/slideMaster17.xml"/><Relationship Id="rId59" Type="http://schemas.openxmlformats.org/officeDocument/2006/relationships/slideMaster" Target="slideMasters/slideMaster59.xml"/><Relationship Id="rId124" Type="http://schemas.openxmlformats.org/officeDocument/2006/relationships/slide" Target="slides/slide39.xml"/><Relationship Id="rId70" Type="http://schemas.openxmlformats.org/officeDocument/2006/relationships/slideMaster" Target="slideMasters/slideMaster70.xml"/><Relationship Id="rId166" Type="http://schemas.openxmlformats.org/officeDocument/2006/relationships/slide" Target="slides/slide81.xml"/><Relationship Id="rId331" Type="http://schemas.openxmlformats.org/officeDocument/2006/relationships/slide" Target="slides/slide246.xml"/><Relationship Id="rId373" Type="http://schemas.openxmlformats.org/officeDocument/2006/relationships/slide" Target="slides/slide288.xml"/><Relationship Id="rId429" Type="http://schemas.openxmlformats.org/officeDocument/2006/relationships/slide" Target="slides/slide344.xml"/><Relationship Id="rId1" Type="http://schemas.openxmlformats.org/officeDocument/2006/relationships/slideMaster" Target="slideMasters/slideMaster1.xml"/><Relationship Id="rId233" Type="http://schemas.openxmlformats.org/officeDocument/2006/relationships/slide" Target="slides/slide148.xml"/><Relationship Id="rId440" Type="http://schemas.openxmlformats.org/officeDocument/2006/relationships/slide" Target="slides/slide355.xml"/><Relationship Id="rId28" Type="http://schemas.openxmlformats.org/officeDocument/2006/relationships/slideMaster" Target="slideMasters/slideMaster28.xml"/><Relationship Id="rId275" Type="http://schemas.openxmlformats.org/officeDocument/2006/relationships/slide" Target="slides/slide190.xml"/><Relationship Id="rId300" Type="http://schemas.openxmlformats.org/officeDocument/2006/relationships/slide" Target="slides/slide215.xml"/><Relationship Id="rId482" Type="http://schemas.openxmlformats.org/officeDocument/2006/relationships/slide" Target="slides/slide397.xml"/><Relationship Id="rId81" Type="http://schemas.openxmlformats.org/officeDocument/2006/relationships/slideMaster" Target="slideMasters/slideMaster81.xml"/><Relationship Id="rId135" Type="http://schemas.openxmlformats.org/officeDocument/2006/relationships/slide" Target="slides/slide50.xml"/><Relationship Id="rId177" Type="http://schemas.openxmlformats.org/officeDocument/2006/relationships/slide" Target="slides/slide92.xml"/><Relationship Id="rId342" Type="http://schemas.openxmlformats.org/officeDocument/2006/relationships/slide" Target="slides/slide257.xml"/><Relationship Id="rId384" Type="http://schemas.openxmlformats.org/officeDocument/2006/relationships/slide" Target="slides/slide299.xml"/><Relationship Id="rId202" Type="http://schemas.openxmlformats.org/officeDocument/2006/relationships/slide" Target="slides/slide117.xml"/><Relationship Id="rId244" Type="http://schemas.openxmlformats.org/officeDocument/2006/relationships/slide" Target="slides/slide159.xml"/><Relationship Id="rId39" Type="http://schemas.openxmlformats.org/officeDocument/2006/relationships/slideMaster" Target="slideMasters/slideMaster39.xml"/><Relationship Id="rId286" Type="http://schemas.openxmlformats.org/officeDocument/2006/relationships/slide" Target="slides/slide201.xml"/><Relationship Id="rId451" Type="http://schemas.openxmlformats.org/officeDocument/2006/relationships/slide" Target="slides/slide366.xml"/><Relationship Id="rId493" Type="http://schemas.openxmlformats.org/officeDocument/2006/relationships/handoutMaster" Target="handoutMasters/handoutMaster1.xml"/><Relationship Id="rId50" Type="http://schemas.openxmlformats.org/officeDocument/2006/relationships/slideMaster" Target="slideMasters/slideMaster50.xml"/><Relationship Id="rId104" Type="http://schemas.openxmlformats.org/officeDocument/2006/relationships/slide" Target="slides/slide19.xml"/><Relationship Id="rId146" Type="http://schemas.openxmlformats.org/officeDocument/2006/relationships/slide" Target="slides/slide61.xml"/><Relationship Id="rId188" Type="http://schemas.openxmlformats.org/officeDocument/2006/relationships/slide" Target="slides/slide103.xml"/><Relationship Id="rId311" Type="http://schemas.openxmlformats.org/officeDocument/2006/relationships/slide" Target="slides/slide226.xml"/><Relationship Id="rId353" Type="http://schemas.openxmlformats.org/officeDocument/2006/relationships/slide" Target="slides/slide268.xml"/><Relationship Id="rId395" Type="http://schemas.openxmlformats.org/officeDocument/2006/relationships/slide" Target="slides/slide310.xml"/><Relationship Id="rId409" Type="http://schemas.openxmlformats.org/officeDocument/2006/relationships/slide" Target="slides/slide324.xml"/><Relationship Id="rId92" Type="http://schemas.openxmlformats.org/officeDocument/2006/relationships/slide" Target="slides/slide7.xml"/><Relationship Id="rId213" Type="http://schemas.openxmlformats.org/officeDocument/2006/relationships/slide" Target="slides/slide128.xml"/><Relationship Id="rId420" Type="http://schemas.openxmlformats.org/officeDocument/2006/relationships/slide" Target="slides/slide335.xml"/><Relationship Id="rId255" Type="http://schemas.openxmlformats.org/officeDocument/2006/relationships/slide" Target="slides/slide170.xml"/><Relationship Id="rId297" Type="http://schemas.openxmlformats.org/officeDocument/2006/relationships/slide" Target="slides/slide212.xml"/><Relationship Id="rId462" Type="http://schemas.openxmlformats.org/officeDocument/2006/relationships/slide" Target="slides/slide377.xml"/><Relationship Id="rId115" Type="http://schemas.openxmlformats.org/officeDocument/2006/relationships/slide" Target="slides/slide30.xml"/><Relationship Id="rId157" Type="http://schemas.openxmlformats.org/officeDocument/2006/relationships/slide" Target="slides/slide72.xml"/><Relationship Id="rId322" Type="http://schemas.openxmlformats.org/officeDocument/2006/relationships/slide" Target="slides/slide237.xml"/><Relationship Id="rId364" Type="http://schemas.openxmlformats.org/officeDocument/2006/relationships/slide" Target="slides/slide279.xml"/><Relationship Id="rId61" Type="http://schemas.openxmlformats.org/officeDocument/2006/relationships/slideMaster" Target="slideMasters/slideMaster61.xml"/><Relationship Id="rId199" Type="http://schemas.openxmlformats.org/officeDocument/2006/relationships/slide" Target="slides/slide114.xml"/><Relationship Id="rId19" Type="http://schemas.openxmlformats.org/officeDocument/2006/relationships/slideMaster" Target="slideMasters/slideMaster19.xml"/><Relationship Id="rId224" Type="http://schemas.openxmlformats.org/officeDocument/2006/relationships/slide" Target="slides/slide139.xml"/><Relationship Id="rId266" Type="http://schemas.openxmlformats.org/officeDocument/2006/relationships/slide" Target="slides/slide181.xml"/><Relationship Id="rId431" Type="http://schemas.openxmlformats.org/officeDocument/2006/relationships/slide" Target="slides/slide346.xml"/><Relationship Id="rId473" Type="http://schemas.openxmlformats.org/officeDocument/2006/relationships/slide" Target="slides/slide388.xml"/><Relationship Id="rId30" Type="http://schemas.openxmlformats.org/officeDocument/2006/relationships/slideMaster" Target="slideMasters/slideMaster30.xml"/><Relationship Id="rId126" Type="http://schemas.openxmlformats.org/officeDocument/2006/relationships/slide" Target="slides/slide41.xml"/><Relationship Id="rId168" Type="http://schemas.openxmlformats.org/officeDocument/2006/relationships/slide" Target="slides/slide83.xml"/><Relationship Id="rId333" Type="http://schemas.openxmlformats.org/officeDocument/2006/relationships/slide" Target="slides/slide248.xml"/><Relationship Id="rId72" Type="http://schemas.openxmlformats.org/officeDocument/2006/relationships/slideMaster" Target="slideMasters/slideMaster72.xml"/><Relationship Id="rId375" Type="http://schemas.openxmlformats.org/officeDocument/2006/relationships/slide" Target="slides/slide290.xml"/><Relationship Id="rId3" Type="http://schemas.openxmlformats.org/officeDocument/2006/relationships/slideMaster" Target="slideMasters/slideMaster3.xml"/><Relationship Id="rId235" Type="http://schemas.openxmlformats.org/officeDocument/2006/relationships/slide" Target="slides/slide150.xml"/><Relationship Id="rId277" Type="http://schemas.openxmlformats.org/officeDocument/2006/relationships/slide" Target="slides/slide192.xml"/><Relationship Id="rId400" Type="http://schemas.openxmlformats.org/officeDocument/2006/relationships/slide" Target="slides/slide315.xml"/><Relationship Id="rId442" Type="http://schemas.openxmlformats.org/officeDocument/2006/relationships/slide" Target="slides/slide357.xml"/><Relationship Id="rId484" Type="http://schemas.openxmlformats.org/officeDocument/2006/relationships/slide" Target="slides/slide399.xml"/><Relationship Id="rId137" Type="http://schemas.openxmlformats.org/officeDocument/2006/relationships/slide" Target="slides/slide52.xml"/><Relationship Id="rId302" Type="http://schemas.openxmlformats.org/officeDocument/2006/relationships/slide" Target="slides/slide217.xml"/><Relationship Id="rId344" Type="http://schemas.openxmlformats.org/officeDocument/2006/relationships/slide" Target="slides/slide259.xml"/><Relationship Id="rId41" Type="http://schemas.openxmlformats.org/officeDocument/2006/relationships/slideMaster" Target="slideMasters/slideMaster41.xml"/><Relationship Id="rId83" Type="http://schemas.openxmlformats.org/officeDocument/2006/relationships/slideMaster" Target="slideMasters/slideMaster83.xml"/><Relationship Id="rId179" Type="http://schemas.openxmlformats.org/officeDocument/2006/relationships/slide" Target="slides/slide94.xml"/><Relationship Id="rId386" Type="http://schemas.openxmlformats.org/officeDocument/2006/relationships/slide" Target="slides/slide301.xml"/><Relationship Id="rId190" Type="http://schemas.openxmlformats.org/officeDocument/2006/relationships/slide" Target="slides/slide105.xml"/><Relationship Id="rId204" Type="http://schemas.openxmlformats.org/officeDocument/2006/relationships/slide" Target="slides/slide119.xml"/><Relationship Id="rId246" Type="http://schemas.openxmlformats.org/officeDocument/2006/relationships/slide" Target="slides/slide161.xml"/><Relationship Id="rId288" Type="http://schemas.openxmlformats.org/officeDocument/2006/relationships/slide" Target="slides/slide203.xml"/><Relationship Id="rId411" Type="http://schemas.openxmlformats.org/officeDocument/2006/relationships/slide" Target="slides/slide326.xml"/><Relationship Id="rId453" Type="http://schemas.openxmlformats.org/officeDocument/2006/relationships/slide" Target="slides/slide368.xml"/></Relationships>
</file>

<file path=ppt/charts/_rels/chart1.xml.rels><?xml version="1.0" encoding="UTF-8" standalone="yes"?>
<Relationships xmlns="http://schemas.openxmlformats.org/package/2006/relationships"><Relationship Id="rId3" Type="http://schemas.openxmlformats.org/officeDocument/2006/relationships/oleObject" Target="file:////C:\Users\ALSERCS\Desktop\GateKeeper%2029-9-2015\Second_Submission_to_Bioinformatics_Jan2017\mrfast_with_GateKeeper.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oleObject" Target="file:////Users\kevincha\projects\writeups\thesis\slides\latency_trend_talk.xlsx" TargetMode="Externa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_rels/chart4.xml.rels><?xml version="1.0" encoding="UTF-8" standalone="yes"?>
<Relationships xmlns="http://schemas.openxmlformats.org/package/2006/relationships"><Relationship Id="rId1" Type="http://schemas.openxmlformats.org/officeDocument/2006/relationships/oleObject" Target="file:////vboxsrv\shared\samsung%20page%20copy\PageCopy_Power_v2.xlsx" TargetMode="External"/></Relationships>
</file>

<file path=ppt/charts/_rels/chart5.xml.rels><?xml version="1.0" encoding="UTF-8" standalone="yes"?>
<Relationships xmlns="http://schemas.openxmlformats.org/package/2006/relationships"><Relationship Id="rId3" Type="http://schemas.openxmlformats.org/officeDocument/2006/relationships/oleObject" Target="https://microsoft-my.sharepoint.com/personal/visesha_microsoft_com/Documents/PPTs/Conferences/MICRO%202017/cgma-throughput-log.xlsx" TargetMode="External"/><Relationship Id="rId2" Type="http://schemas.microsoft.com/office/2011/relationships/chartColorStyle" Target="colors2.xml"/><Relationship Id="rId1" Type="http://schemas.microsoft.com/office/2011/relationships/chartStyle" Target="style2.xml"/></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10.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_rels/chart11.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6.xml"/></Relationships>
</file>

<file path=ppt/charts/_rels/chart12.xml.rels><?xml version="1.0" encoding="UTF-8" standalone="yes"?>
<Relationships xmlns="http://schemas.openxmlformats.org/package/2006/relationships"><Relationship Id="rId1" Type="http://schemas.openxmlformats.org/officeDocument/2006/relationships/oleObject" Target="file:////Users\kevincha\projects\writeups\thesis\slides\latency_trend_talk.xlsx" TargetMode="External"/></Relationships>
</file>

<file path=ppt/charts/_rels/chart13.xml.rels><?xml version="1.0" encoding="UTF-8" standalone="yes"?>
<Relationships xmlns="http://schemas.openxmlformats.org/package/2006/relationships"><Relationship Id="rId2" Type="http://schemas.openxmlformats.org/officeDocument/2006/relationships/package" Target="../embeddings/Microsoft_Excel_Worksheet7.xlsx"/><Relationship Id="rId1" Type="http://schemas.openxmlformats.org/officeDocument/2006/relationships/themeOverride" Target="../theme/themeOverride7.xml"/></Relationships>
</file>

<file path=ppt/charts/_rels/chart14.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8.xlsx"/><Relationship Id="rId1" Type="http://schemas.openxmlformats.org/officeDocument/2006/relationships/themeOverride" Target="../theme/themeOverride8.xml"/></Relationships>
</file>

<file path=ppt/charts/_rels/chart15.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package" Target="../embeddings/Microsoft_Excel_Worksheet9.xlsx"/><Relationship Id="rId1" Type="http://schemas.openxmlformats.org/officeDocument/2006/relationships/themeOverride" Target="../theme/themeOverride9.xml"/></Relationships>
</file>

<file path=ppt/charts/_rels/chart16.xml.rels><?xml version="1.0" encoding="UTF-8" standalone="yes"?>
<Relationships xmlns="http://schemas.openxmlformats.org/package/2006/relationships"><Relationship Id="rId3" Type="http://schemas.openxmlformats.org/officeDocument/2006/relationships/chartUserShapes" Target="../drawings/drawing3.xml"/><Relationship Id="rId2" Type="http://schemas.openxmlformats.org/officeDocument/2006/relationships/package" Target="../embeddings/Microsoft_Excel_Worksheet10.xlsx"/><Relationship Id="rId1" Type="http://schemas.openxmlformats.org/officeDocument/2006/relationships/themeOverride" Target="../theme/themeOverride10.xml"/></Relationships>
</file>

<file path=ppt/charts/_rels/chart17.xml.rels><?xml version="1.0" encoding="UTF-8" standalone="yes"?>
<Relationships xmlns="http://schemas.openxmlformats.org/package/2006/relationships"><Relationship Id="rId2" Type="http://schemas.openxmlformats.org/officeDocument/2006/relationships/package" Target="../embeddings/Microsoft_Excel_Worksheet11.xlsx"/><Relationship Id="rId1" Type="http://schemas.openxmlformats.org/officeDocument/2006/relationships/themeOverride" Target="../theme/themeOverride11.xml"/></Relationships>
</file>

<file path=ppt/charts/_rels/chart18.xml.rels><?xml version="1.0" encoding="UTF-8" standalone="yes"?>
<Relationships xmlns="http://schemas.openxmlformats.org/package/2006/relationships"><Relationship Id="rId2" Type="http://schemas.openxmlformats.org/officeDocument/2006/relationships/package" Target="../embeddings/Microsoft_Excel_Worksheet12.xlsx"/><Relationship Id="rId1" Type="http://schemas.openxmlformats.org/officeDocument/2006/relationships/themeOverride" Target="../theme/themeOverride12.xml"/></Relationships>
</file>

<file path=ppt/charts/_rels/chart19.xml.rels><?xml version="1.0" encoding="UTF-8" standalone="yes"?>
<Relationships xmlns="http://schemas.openxmlformats.org/package/2006/relationships"><Relationship Id="rId2" Type="http://schemas.openxmlformats.org/officeDocument/2006/relationships/package" Target="../embeddings/Microsoft_Excel_Worksheet13.xlsx"/><Relationship Id="rId1" Type="http://schemas.openxmlformats.org/officeDocument/2006/relationships/themeOverride" Target="../theme/themeOverride13.xml"/></Relationships>
</file>

<file path=ppt/charts/_rels/chart20.xml.rels><?xml version="1.0" encoding="UTF-8" standalone="yes"?>
<Relationships xmlns="http://schemas.openxmlformats.org/package/2006/relationships"><Relationship Id="rId2" Type="http://schemas.openxmlformats.org/officeDocument/2006/relationships/package" Target="../embeddings/Microsoft_Excel_Worksheet14.xlsx"/><Relationship Id="rId1" Type="http://schemas.openxmlformats.org/officeDocument/2006/relationships/themeOverride" Target="../theme/themeOverride14.xml"/></Relationships>
</file>

<file path=ppt/charts/_rels/chart21.xml.rels><?xml version="1.0" encoding="UTF-8" standalone="yes"?>
<Relationships xmlns="http://schemas.openxmlformats.org/package/2006/relationships"><Relationship Id="rId1" Type="http://schemas.openxmlformats.org/officeDocument/2006/relationships/oleObject" Target="file:////C:\Users\Aaron\Dropbox\Documents\0_thesisdefense\0_slide\excel\latency_performance.xlsx" TargetMode="External"/></Relationships>
</file>

<file path=ppt/charts/_rels/chart22.xml.rels><?xml version="1.0" encoding="UTF-8" standalone="yes"?>
<Relationships xmlns="http://schemas.openxmlformats.org/package/2006/relationships"><Relationship Id="rId1" Type="http://schemas.openxmlformats.org/officeDocument/2006/relationships/oleObject" Target="file:////C:\Users\Aaron\Dropbox\Documents\0_thesisdefense\0_slide\excel\latency_performance.xlsx" TargetMode="External"/></Relationships>
</file>

<file path=ppt/charts/_rels/chart23.xml.rels><?xml version="1.0" encoding="UTF-8" standalone="yes"?>
<Relationships xmlns="http://schemas.openxmlformats.org/package/2006/relationships"><Relationship Id="rId1" Type="http://schemas.openxmlformats.org/officeDocument/2006/relationships/oleObject" Target="file:////Users/kevincha/Dropbox/volt_scaling/paper_figs/kevin_spice_plots_10_29_16.xlsx" TargetMode="External"/></Relationships>
</file>

<file path=ppt/charts/_rels/chart24.xml.rels><?xml version="1.0" encoding="UTF-8" standalone="yes"?>
<Relationships xmlns="http://schemas.openxmlformats.org/package/2006/relationships"><Relationship Id="rId1" Type="http://schemas.openxmlformats.org/officeDocument/2006/relationships/oleObject" Target="file:////Users/kevincha/Dropbox/volt_scaling/paper_figs/kevin_spice_plots_10_29_16.xlsx" TargetMode="External"/></Relationships>
</file>

<file path=ppt/charts/_rels/chart25.xml.rels><?xml version="1.0" encoding="UTF-8" standalone="yes"?>
<Relationships xmlns="http://schemas.openxmlformats.org/package/2006/relationships"><Relationship Id="rId1" Type="http://schemas.openxmlformats.org/officeDocument/2006/relationships/oleObject" Target="file:////AION\MDL\euk139\PAPERS\Published\STTRAM_and_Hybrid_Memory\sttdram\4ISPASS\results4ispass.xlsx" TargetMode="External"/></Relationships>
</file>

<file path=ppt/charts/_rels/chart26.xml.rels><?xml version="1.0" encoding="UTF-8" standalone="yes"?>
<Relationships xmlns="http://schemas.openxmlformats.org/package/2006/relationships"><Relationship Id="rId1" Type="http://schemas.openxmlformats.org/officeDocument/2006/relationships/oleObject" Target="file:////AION\MDL\euk139\PAPERS\Published\STTRAM_and_Hybrid_Memory\sttdram\4ISPASS\results4ispas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Sheet1!$G$10</c:f>
              <c:strCache>
                <c:ptCount val="1"/>
                <c:pt idx="0">
                  <c:v>Time (sec)</c:v>
                </c:pt>
              </c:strCache>
            </c:strRef>
          </c:tx>
          <c:explosion val="9"/>
          <c:dPt>
            <c:idx val="0"/>
            <c:bubble3D val="0"/>
            <c:explosion val="18"/>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1-79D6-8947-9815-7E66E0D801FD}"/>
              </c:ext>
            </c:extLst>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3-79D6-8947-9815-7E66E0D801FD}"/>
              </c:ext>
            </c:extLst>
          </c:dPt>
          <c:dPt>
            <c:idx val="2"/>
            <c:bubble3D val="0"/>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5-79D6-8947-9815-7E66E0D801FD}"/>
              </c:ext>
            </c:extLst>
          </c:dPt>
          <c:dLbls>
            <c:dLbl>
              <c:idx val="0"/>
              <c:layout>
                <c:manualLayout>
                  <c:x val="0.24651926105454391"/>
                  <c:y val="-1.445507159528165E-2"/>
                </c:manualLayout>
              </c:layout>
              <c:showLegendKey val="0"/>
              <c:showVal val="0"/>
              <c:showCatName val="1"/>
              <c:showSerName val="0"/>
              <c:showPercent val="1"/>
              <c:showBubbleSize val="0"/>
              <c:extLst>
                <c:ext xmlns:c15="http://schemas.microsoft.com/office/drawing/2012/chart" uri="{CE6537A1-D6FC-4f65-9D91-7224C49458BB}">
                  <c15:layout>
                    <c:manualLayout>
                      <c:w val="0.33105479002624666"/>
                      <c:h val="0.27180553156225196"/>
                    </c:manualLayout>
                  </c15:layout>
                </c:ext>
                <c:ext xmlns:c16="http://schemas.microsoft.com/office/drawing/2014/chart" uri="{C3380CC4-5D6E-409C-BE32-E72D297353CC}">
                  <c16:uniqueId val="{00000001-79D6-8947-9815-7E66E0D801FD}"/>
                </c:ext>
              </c:extLst>
            </c:dLbl>
            <c:dLbl>
              <c:idx val="1"/>
              <c:layout>
                <c:manualLayout>
                  <c:x val="1.8708704390250682E-2"/>
                  <c:y val="-6.8276437496774343E-3"/>
                </c:manualLayout>
              </c:layout>
              <c:tx>
                <c:rich>
                  <a:bodyPr rot="0" spcFirstLastPara="1" vertOverflow="ellipsis" vert="horz" wrap="square" lIns="38100" tIns="19050" rIns="38100" bIns="19050" anchor="ctr" anchorCtr="1">
                    <a:spAutoFit/>
                  </a:bodyPr>
                  <a:lstStyle/>
                  <a:p>
                    <a:pPr>
                      <a:defRPr sz="2000" b="0" i="0" u="none" strike="noStrike" kern="1200" baseline="0">
                        <a:solidFill>
                          <a:schemeClr val="bg1"/>
                        </a:solidFill>
                        <a:latin typeface="+mn-lt"/>
                        <a:ea typeface="+mn-ea"/>
                        <a:cs typeface="+mn-cs"/>
                      </a:defRPr>
                    </a:pPr>
                    <a:r>
                      <a:rPr lang="en-US" b="1" dirty="0">
                        <a:solidFill>
                          <a:schemeClr val="bg1"/>
                        </a:solidFill>
                        <a:effectLst/>
                      </a:rPr>
                      <a:t>Read Alignment</a:t>
                    </a:r>
                  </a:p>
                  <a:p>
                    <a:pPr>
                      <a:defRPr>
                        <a:solidFill>
                          <a:schemeClr val="bg1"/>
                        </a:solidFill>
                      </a:defRPr>
                    </a:pPr>
                    <a:r>
                      <a:rPr lang="en-US" b="1" dirty="0">
                        <a:solidFill>
                          <a:schemeClr val="bg1"/>
                        </a:solidFill>
                        <a:effectLst/>
                      </a:rPr>
                      <a:t>(Edit-distance</a:t>
                    </a:r>
                    <a:r>
                      <a:rPr lang="en-US" b="1" baseline="0" dirty="0">
                        <a:solidFill>
                          <a:schemeClr val="bg1"/>
                        </a:solidFill>
                        <a:effectLst/>
                      </a:rPr>
                      <a:t> comp)</a:t>
                    </a:r>
                    <a:r>
                      <a:rPr lang="en-US" b="1" dirty="0">
                        <a:solidFill>
                          <a:schemeClr val="bg1"/>
                        </a:solidFill>
                        <a:effectLst/>
                      </a:rPr>
                      <a:t>
</a:t>
                    </a:r>
                    <a:fld id="{ACE13563-F57D-4797-B37A-2A9786FDDB9F}" type="PERCENTAGE">
                      <a:rPr lang="en-US" b="1">
                        <a:solidFill>
                          <a:schemeClr val="bg1"/>
                        </a:solidFill>
                        <a:effectLst/>
                      </a:rPr>
                      <a:pPr>
                        <a:defRPr>
                          <a:solidFill>
                            <a:schemeClr val="bg1"/>
                          </a:solidFill>
                        </a:defRPr>
                      </a:pPr>
                      <a:t>[PERCENTAGE]</a:t>
                    </a:fld>
                    <a:endParaRPr lang="en-US" b="1" dirty="0">
                      <a:solidFill>
                        <a:schemeClr val="bg1"/>
                      </a:solidFill>
                      <a:effectLst/>
                    </a:endParaRPr>
                  </a:p>
                </c:rich>
              </c:tx>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bg1"/>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15:layout>
                    <c:manualLayout>
                      <c:w val="0.38836459038472998"/>
                      <c:h val="0.22658673723929512"/>
                    </c:manualLayout>
                  </c15:layout>
                  <c15:dlblFieldTable/>
                  <c15:showDataLabelsRange val="0"/>
                </c:ext>
                <c:ext xmlns:c16="http://schemas.microsoft.com/office/drawing/2014/chart" uri="{C3380CC4-5D6E-409C-BE32-E72D297353CC}">
                  <c16:uniqueId val="{00000003-79D6-8947-9815-7E66E0D801FD}"/>
                </c:ext>
              </c:extLst>
            </c:dLbl>
            <c:dLbl>
              <c:idx val="2"/>
              <c:layout>
                <c:manualLayout>
                  <c:x val="-0.18850453686134078"/>
                  <c:y val="-4.8881807572985901E-2"/>
                </c:manualLayout>
              </c:layout>
              <c:showLegendKey val="0"/>
              <c:showVal val="0"/>
              <c:showCatName val="1"/>
              <c:showSerName val="0"/>
              <c:showPercent val="1"/>
              <c:showBubbleSize val="0"/>
              <c:extLst>
                <c:ext xmlns:c15="http://schemas.microsoft.com/office/drawing/2012/chart" uri="{CE6537A1-D6FC-4f65-9D91-7224C49458BB}">
                  <c15:layout>
                    <c:manualLayout>
                      <c:w val="0.2193055555555555"/>
                      <c:h val="0.250508240760909"/>
                    </c:manualLayout>
                  </c15:layout>
                </c:ext>
                <c:ext xmlns:c16="http://schemas.microsoft.com/office/drawing/2014/chart" uri="{C3380CC4-5D6E-409C-BE32-E72D297353CC}">
                  <c16:uniqueId val="{00000005-79D6-8947-9815-7E66E0D801FD}"/>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ysClr val="windowText" lastClr="000000"/>
                    </a:solidFill>
                    <a:latin typeface="+mn-lt"/>
                    <a:ea typeface="+mn-ea"/>
                    <a:cs typeface="+mn-cs"/>
                  </a:defRPr>
                </a:pPr>
                <a:endParaRPr lang="en-US"/>
              </a:p>
            </c:txPr>
            <c:showLegendKey val="0"/>
            <c:showVal val="0"/>
            <c:showCatName val="1"/>
            <c:showSerName val="0"/>
            <c:showPercent val="1"/>
            <c:showBubbleSize val="0"/>
            <c:showLeaderLines val="1"/>
            <c:leaderLines>
              <c:spPr>
                <a:ln w="9525">
                  <a:solidFill>
                    <a:schemeClr val="tx1"/>
                  </a:solidFill>
                </a:ln>
                <a:effectLst/>
              </c:spPr>
            </c:leaderLines>
            <c:extLst>
              <c:ext xmlns:c15="http://schemas.microsoft.com/office/drawing/2012/chart" uri="{CE6537A1-D6FC-4f65-9D91-7224C49458BB}"/>
            </c:extLst>
          </c:dLbls>
          <c:cat>
            <c:strRef>
              <c:f>Sheet1!$F$11:$F$13</c:f>
              <c:strCache>
                <c:ptCount val="3"/>
                <c:pt idx="0">
                  <c:v>candidate alignment locations (CAL)</c:v>
                </c:pt>
                <c:pt idx="1">
                  <c:v>SIMD banded Levenshtein edit distance</c:v>
                </c:pt>
                <c:pt idx="2">
                  <c:v>SAM printing</c:v>
                </c:pt>
              </c:strCache>
            </c:strRef>
          </c:cat>
          <c:val>
            <c:numRef>
              <c:f>Sheet1!$G$11:$G$13</c:f>
              <c:numCache>
                <c:formatCode>_(* #,##0.00_);_(* \(#,##0.00\);_(* "-"??_);_(@_)</c:formatCode>
                <c:ptCount val="3"/>
                <c:pt idx="0">
                  <c:v>3738.88</c:v>
                </c:pt>
                <c:pt idx="1">
                  <c:v>81368.094525727502</c:v>
                </c:pt>
                <c:pt idx="2">
                  <c:v>2269.8754742724996</c:v>
                </c:pt>
              </c:numCache>
            </c:numRef>
          </c:val>
          <c:extLst>
            <c:ext xmlns:c16="http://schemas.microsoft.com/office/drawing/2014/chart" uri="{C3380CC4-5D6E-409C-BE32-E72D297353CC}">
              <c16:uniqueId val="{00000006-79D6-8947-9815-7E66E0D801FD}"/>
            </c:ext>
          </c:extLst>
        </c:ser>
        <c:dLbls>
          <c:showLegendKey val="0"/>
          <c:showVal val="0"/>
          <c:showCatName val="1"/>
          <c:showSerName val="0"/>
          <c:showPercent val="1"/>
          <c:showBubbleSize val="0"/>
          <c:showLeaderLines val="1"/>
        </c:dLbls>
        <c:firstSliceAng val="0"/>
        <c:holeSize val="50"/>
      </c:doughnutChart>
      <c:spPr>
        <a:noFill/>
        <a:ln>
          <a:noFill/>
        </a:ln>
        <a:effectLst/>
      </c:spPr>
    </c:plotArea>
    <c:plotVisOnly val="1"/>
    <c:dispBlanksAs val="gap"/>
    <c:showDLblsOverMax val="0"/>
  </c:chart>
  <c:spPr>
    <a:noFill/>
    <a:ln>
      <a:noFill/>
    </a:ln>
    <a:effectLst/>
  </c:spPr>
  <c:txPr>
    <a:bodyPr/>
    <a:lstStyle/>
    <a:p>
      <a:pPr>
        <a:defRPr sz="2000">
          <a:solidFill>
            <a:sysClr val="windowText" lastClr="000000"/>
          </a:solidFill>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900506622718701"/>
          <c:y val="0.16071480580290401"/>
          <c:w val="0.82732323043042"/>
          <c:h val="0.66641303891524295"/>
        </c:manualLayout>
      </c:layout>
      <c:lineChart>
        <c:grouping val="standard"/>
        <c:varyColors val="0"/>
        <c:ser>
          <c:idx val="4"/>
          <c:order val="2"/>
          <c:tx>
            <c:strRef>
              <c:f>Trend!$N$56</c:f>
              <c:strCache>
                <c:ptCount val="1"/>
                <c:pt idx="0">
                  <c:v>Capacity</c:v>
                </c:pt>
              </c:strCache>
            </c:strRef>
          </c:tx>
          <c:spPr>
            <a:ln w="38100" cap="rnd">
              <a:solidFill>
                <a:schemeClr val="accent4">
                  <a:lumMod val="60000"/>
                </a:schemeClr>
              </a:solidFill>
              <a:round/>
            </a:ln>
            <a:effectLst/>
          </c:spPr>
          <c:marker>
            <c:symbol val="triangle"/>
            <c:size val="14"/>
            <c:spPr>
              <a:solidFill>
                <a:schemeClr val="accent4">
                  <a:lumMod val="60000"/>
                </a:schemeClr>
              </a:solidFill>
              <a:ln w="9525">
                <a:solidFill>
                  <a:schemeClr val="accent4">
                    <a:lumMod val="60000"/>
                  </a:schemeClr>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Trend!$O$56:$X$56</c:f>
              <c:numCache>
                <c:formatCode>General</c:formatCode>
                <c:ptCount val="10"/>
                <c:pt idx="0">
                  <c:v>1</c:v>
                </c:pt>
                <c:pt idx="1">
                  <c:v>2</c:v>
                </c:pt>
                <c:pt idx="2">
                  <c:v>4</c:v>
                </c:pt>
                <c:pt idx="3">
                  <c:v>8</c:v>
                </c:pt>
                <c:pt idx="4">
                  <c:v>16</c:v>
                </c:pt>
                <c:pt idx="5">
                  <c:v>32</c:v>
                </c:pt>
                <c:pt idx="6">
                  <c:v>64</c:v>
                </c:pt>
                <c:pt idx="7">
                  <c:v>64</c:v>
                </c:pt>
                <c:pt idx="8">
                  <c:v>128</c:v>
                </c:pt>
                <c:pt idx="9">
                  <c:v>128</c:v>
                </c:pt>
              </c:numCache>
            </c:numRef>
          </c:val>
          <c:smooth val="0"/>
          <c:extLst>
            <c:ext xmlns:c16="http://schemas.microsoft.com/office/drawing/2014/chart" uri="{C3380CC4-5D6E-409C-BE32-E72D297353CC}">
              <c16:uniqueId val="{00000000-D4AC-9443-ACA1-C35F37B6282E}"/>
            </c:ext>
          </c:extLst>
        </c:ser>
        <c:ser>
          <c:idx val="3"/>
          <c:order val="3"/>
          <c:tx>
            <c:strRef>
              <c:f>Trend!$N$55</c:f>
              <c:strCache>
                <c:ptCount val="1"/>
                <c:pt idx="0">
                  <c:v>Bandwidth</c:v>
                </c:pt>
              </c:strCache>
            </c:strRef>
          </c:tx>
          <c:spPr>
            <a:ln w="38100" cap="rnd">
              <a:solidFill>
                <a:schemeClr val="accent6"/>
              </a:solidFill>
              <a:round/>
            </a:ln>
            <a:effectLst/>
          </c:spPr>
          <c:marker>
            <c:symbol val="square"/>
            <c:size val="14"/>
            <c:spPr>
              <a:solidFill>
                <a:schemeClr val="accent6"/>
              </a:solidFill>
              <a:ln w="9525">
                <a:solidFill>
                  <a:schemeClr val="accent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Trend!$O$55:$X$55</c:f>
              <c:numCache>
                <c:formatCode>General</c:formatCode>
                <c:ptCount val="10"/>
                <c:pt idx="0">
                  <c:v>1</c:v>
                </c:pt>
                <c:pt idx="1">
                  <c:v>3.007518796992481</c:v>
                </c:pt>
                <c:pt idx="2">
                  <c:v>6.0150375939849621</c:v>
                </c:pt>
                <c:pt idx="3">
                  <c:v>8.0150375939849603</c:v>
                </c:pt>
                <c:pt idx="4">
                  <c:v>10.02255639097744</c:v>
                </c:pt>
                <c:pt idx="5">
                  <c:v>12.030075187969921</c:v>
                </c:pt>
                <c:pt idx="6">
                  <c:v>14.030075187969921</c:v>
                </c:pt>
                <c:pt idx="7">
                  <c:v>16.03759398496241</c:v>
                </c:pt>
                <c:pt idx="8">
                  <c:v>18.045112781954881</c:v>
                </c:pt>
                <c:pt idx="9">
                  <c:v>19.548872180451131</c:v>
                </c:pt>
              </c:numCache>
            </c:numRef>
          </c:val>
          <c:smooth val="0"/>
          <c:extLst>
            <c:ext xmlns:c16="http://schemas.microsoft.com/office/drawing/2014/chart" uri="{C3380CC4-5D6E-409C-BE32-E72D297353CC}">
              <c16:uniqueId val="{00000001-D4AC-9443-ACA1-C35F37B6282E}"/>
            </c:ext>
          </c:extLst>
        </c:ser>
        <c:ser>
          <c:idx val="2"/>
          <c:order val="4"/>
          <c:tx>
            <c:strRef>
              <c:f>Trend!$N$57</c:f>
              <c:strCache>
                <c:ptCount val="1"/>
                <c:pt idx="0">
                  <c:v>Latency</c:v>
                </c:pt>
              </c:strCache>
            </c:strRef>
          </c:tx>
          <c:spPr>
            <a:ln w="38100" cap="rnd">
              <a:solidFill>
                <a:srgbClr val="FF4136"/>
              </a:solidFill>
              <a:round/>
            </a:ln>
            <a:effectLst/>
          </c:spPr>
          <c:marker>
            <c:symbol val="circle"/>
            <c:size val="14"/>
            <c:spPr>
              <a:solidFill>
                <a:srgbClr val="FF4136"/>
              </a:solidFill>
              <a:ln w="9525">
                <a:solidFill>
                  <a:srgbClr val="FF413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Trend!$O$58:$X$58</c:f>
              <c:numCache>
                <c:formatCode>General</c:formatCode>
                <c:ptCount val="10"/>
                <c:pt idx="0">
                  <c:v>1</c:v>
                </c:pt>
                <c:pt idx="1">
                  <c:v>1</c:v>
                </c:pt>
                <c:pt idx="2">
                  <c:v>1.043478260869565</c:v>
                </c:pt>
                <c:pt idx="3">
                  <c:v>1.142857142857143</c:v>
                </c:pt>
                <c:pt idx="4">
                  <c:v>1.2121212121212119</c:v>
                </c:pt>
                <c:pt idx="5">
                  <c:v>1.263157894736842</c:v>
                </c:pt>
                <c:pt idx="6">
                  <c:v>1.2520868113522541</c:v>
                </c:pt>
                <c:pt idx="7">
                  <c:v>1.274968125796855</c:v>
                </c:pt>
                <c:pt idx="8">
                  <c:v>1.2998266897746971</c:v>
                </c:pt>
                <c:pt idx="9">
                  <c:v>1.31868131868132</c:v>
                </c:pt>
              </c:numCache>
            </c:numRef>
          </c:val>
          <c:smooth val="0"/>
          <c:extLst>
            <c:ext xmlns:c16="http://schemas.microsoft.com/office/drawing/2014/chart" uri="{C3380CC4-5D6E-409C-BE32-E72D297353CC}">
              <c16:uniqueId val="{00000002-D4AC-9443-ACA1-C35F37B6282E}"/>
            </c:ext>
          </c:extLst>
        </c:ser>
        <c:dLbls>
          <c:showLegendKey val="0"/>
          <c:showVal val="0"/>
          <c:showCatName val="0"/>
          <c:showSerName val="0"/>
          <c:showPercent val="0"/>
          <c:showBubbleSize val="0"/>
        </c:dLbls>
        <c:marker val="1"/>
        <c:smooth val="0"/>
        <c:axId val="-1736773904"/>
        <c:axId val="-1736769696"/>
        <c:extLst>
          <c:ext xmlns:c15="http://schemas.microsoft.com/office/drawing/2012/chart" uri="{02D57815-91ED-43cb-92C2-25804820EDAC}">
            <c15:filteredLineSeries>
              <c15:ser>
                <c:idx val="0"/>
                <c:order val="0"/>
                <c:tx>
                  <c:strRef>
                    <c:extLst>
                      <c:ext uri="{02D57815-91ED-43cb-92C2-25804820EDAC}">
                        <c15:formulaRef>
                          <c15:sqref>Trend!$N$52</c15:sqref>
                        </c15:formulaRef>
                      </c:ext>
                    </c:extLst>
                    <c:strCache>
                      <c:ptCount val="1"/>
                      <c:pt idx="0">
                        <c:v>Activation</c:v>
                      </c:pt>
                    </c:strCache>
                  </c:strRef>
                </c:tx>
                <c:spPr>
                  <a:ln w="28575" cap="rnd">
                    <a:solidFill>
                      <a:schemeClr val="accent2"/>
                    </a:solidFill>
                    <a:round/>
                  </a:ln>
                  <a:effectLst/>
                </c:spPr>
                <c:marker>
                  <c:symbol val="circle"/>
                  <c:size val="14"/>
                  <c:spPr>
                    <a:solidFill>
                      <a:schemeClr val="accent2"/>
                    </a:solidFill>
                    <a:ln w="9525">
                      <a:solidFill>
                        <a:schemeClr val="accent2"/>
                      </a:solidFill>
                    </a:ln>
                    <a:effectLst/>
                  </c:spPr>
                </c:marker>
                <c:cat>
                  <c:numRef>
                    <c:extLst>
                      <c:ex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c:ext uri="{02D57815-91ED-43cb-92C2-25804820EDAC}">
                        <c15:formulaRef>
                          <c15:sqref>Trend!$O$52:$V$52</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c:ext xmlns:c16="http://schemas.microsoft.com/office/drawing/2014/chart" uri="{C3380CC4-5D6E-409C-BE32-E72D297353CC}">
                    <c16:uniqueId val="{00000003-D4AC-9443-ACA1-C35F37B6282E}"/>
                  </c:ext>
                </c:extLst>
              </c15:ser>
            </c15:filteredLineSeries>
            <c15:filteredLineSeries>
              <c15:ser>
                <c:idx val="1"/>
                <c:order val="1"/>
                <c:tx>
                  <c:strRef>
                    <c:extLst xmlns:c15="http://schemas.microsoft.com/office/drawing/2012/chart">
                      <c:ext xmlns:c15="http://schemas.microsoft.com/office/drawing/2012/chart" uri="{02D57815-91ED-43cb-92C2-25804820EDAC}">
                        <c15:formulaRef>
                          <c15:sqref>Trend!$N$53</c15:sqref>
                        </c15:formulaRef>
                      </c:ext>
                    </c:extLst>
                    <c:strCache>
                      <c:ptCount val="1"/>
                      <c:pt idx="0">
                        <c:v>Precharge</c:v>
                      </c:pt>
                    </c:strCache>
                  </c:strRef>
                </c:tx>
                <c:spPr>
                  <a:ln w="28575" cap="rnd">
                    <a:solidFill>
                      <a:schemeClr val="accent4"/>
                    </a:solidFill>
                    <a:round/>
                  </a:ln>
                  <a:effectLst/>
                </c:spPr>
                <c:marker>
                  <c:symbol val="x"/>
                  <c:size val="14"/>
                  <c:spPr>
                    <a:noFill/>
                    <a:ln w="9525">
                      <a:solidFill>
                        <a:schemeClr val="accent4"/>
                      </a:solidFill>
                    </a:ln>
                    <a:effectLst/>
                  </c:spPr>
                </c:marker>
                <c:cat>
                  <c:numRef>
                    <c:extLst xmlns:c15="http://schemas.microsoft.com/office/drawing/2012/chart">
                      <c:ext xmlns:c15="http://schemas.microsoft.com/office/drawing/2012/char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xmlns:c15="http://schemas.microsoft.com/office/drawing/2012/chart">
                      <c:ext xmlns:c15="http://schemas.microsoft.com/office/drawing/2012/chart" uri="{02D57815-91ED-43cb-92C2-25804820EDAC}">
                        <c15:formulaRef>
                          <c15:sqref>Trend!$O$53:$V$53</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xmlns:c15="http://schemas.microsoft.com/office/drawing/2012/chart">
                  <c:ext xmlns:c16="http://schemas.microsoft.com/office/drawing/2014/chart" uri="{C3380CC4-5D6E-409C-BE32-E72D297353CC}">
                    <c16:uniqueId val="{00000004-D4AC-9443-ACA1-C35F37B6282E}"/>
                  </c:ext>
                </c:extLst>
              </c15:ser>
            </c15:filteredLineSeries>
          </c:ext>
        </c:extLst>
      </c:lineChart>
      <c:catAx>
        <c:axId val="-1736773904"/>
        <c:scaling>
          <c:orientation val="minMax"/>
        </c:scaling>
        <c:delete val="0"/>
        <c:axPos val="b"/>
        <c:numFmt formatCode="General"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36769696"/>
        <c:crosses val="autoZero"/>
        <c:auto val="1"/>
        <c:lblAlgn val="ctr"/>
        <c:lblOffset val="100"/>
        <c:noMultiLvlLbl val="0"/>
      </c:catAx>
      <c:valAx>
        <c:axId val="-1736769696"/>
        <c:scaling>
          <c:logBase val="10"/>
          <c:orientation val="minMax"/>
          <c:max val="150"/>
          <c:min val="1"/>
        </c:scaling>
        <c:delete val="0"/>
        <c:axPos val="l"/>
        <c:majorGridlines>
          <c:spPr>
            <a:ln w="19050"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r>
                  <a:rPr lang="en-US"/>
                  <a:t>DRAM Improvement (log)</a:t>
                </a:r>
              </a:p>
            </c:rich>
          </c:tx>
          <c:layout>
            <c:manualLayout>
              <c:xMode val="edge"/>
              <c:yMode val="edge"/>
              <c:x val="3.91802270431953E-3"/>
              <c:y val="0.103654866919604"/>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36773904"/>
        <c:crosses val="autoZero"/>
        <c:crossBetween val="between"/>
        <c:majorUnit val="10"/>
      </c:valAx>
      <c:spPr>
        <a:noFill/>
        <a:ln>
          <a:noFill/>
        </a:ln>
        <a:effectLst/>
      </c:spPr>
    </c:plotArea>
    <c:legend>
      <c:legendPos val="b"/>
      <c:layout>
        <c:manualLayout>
          <c:xMode val="edge"/>
          <c:yMode val="edge"/>
          <c:x val="0.129817285683346"/>
          <c:y val="1.4274251973468001E-3"/>
          <c:w val="0.66589575864953399"/>
          <c:h val="9.9282337620760802E-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legend>
    <c:plotVisOnly val="1"/>
    <c:dispBlanksAs val="gap"/>
    <c:showDLblsOverMax val="0"/>
  </c:chart>
  <c:spPr>
    <a:noFill/>
    <a:ln>
      <a:noFill/>
    </a:ln>
    <a:effectLst/>
  </c:spPr>
  <c:txPr>
    <a:bodyPr/>
    <a:lstStyle/>
    <a:p>
      <a:pPr>
        <a:defRPr sz="2400">
          <a:latin typeface="Gill Sans MT" panose="020B0502020104020203" pitchFamily="34" charset="0"/>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3941054243219594E-2"/>
          <c:y val="4.8983281677068301E-2"/>
          <c:w val="0.90133672353455796"/>
          <c:h val="0.79114703361194805"/>
        </c:manualLayout>
      </c:layout>
      <c:barChart>
        <c:barDir val="col"/>
        <c:grouping val="clustered"/>
        <c:varyColors val="1"/>
        <c:ser>
          <c:idx val="0"/>
          <c:order val="0"/>
          <c:tx>
            <c:strRef>
              <c:f>Sheet1!$B$1</c:f>
              <c:strCache>
                <c:ptCount val="1"/>
                <c:pt idx="0">
                  <c:v>System/Application Crash</c:v>
                </c:pt>
              </c:strCache>
            </c:strRef>
          </c:tx>
          <c:invertIfNegative val="0"/>
          <c:dPt>
            <c:idx val="0"/>
            <c:invertIfNegative val="0"/>
            <c:bubble3D val="0"/>
            <c:spPr>
              <a:gradFill rotWithShape="1">
                <a:gsLst>
                  <a:gs pos="0">
                    <a:schemeClr val="accent5">
                      <a:shade val="65000"/>
                      <a:satMod val="103000"/>
                      <a:lumMod val="102000"/>
                      <a:tint val="94000"/>
                    </a:schemeClr>
                  </a:gs>
                  <a:gs pos="50000">
                    <a:schemeClr val="accent5">
                      <a:shade val="65000"/>
                      <a:satMod val="110000"/>
                      <a:lumMod val="100000"/>
                      <a:shade val="100000"/>
                    </a:schemeClr>
                  </a:gs>
                  <a:gs pos="100000">
                    <a:schemeClr val="accent5">
                      <a:shade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30A2-8040-83D1-3CFDD9F44996}"/>
              </c:ext>
            </c:extLst>
          </c:dPt>
          <c:dPt>
            <c:idx val="1"/>
            <c:invertIfNegative val="0"/>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30A2-8040-83D1-3CFDD9F44996}"/>
              </c:ext>
            </c:extLst>
          </c:dPt>
          <c:dPt>
            <c:idx val="2"/>
            <c:invertIfNegative val="0"/>
            <c:bubble3D val="0"/>
            <c:spPr>
              <a:gradFill rotWithShape="1">
                <a:gsLst>
                  <a:gs pos="0">
                    <a:schemeClr val="accent5">
                      <a:tint val="65000"/>
                      <a:satMod val="103000"/>
                      <a:lumMod val="102000"/>
                      <a:tint val="94000"/>
                    </a:schemeClr>
                  </a:gs>
                  <a:gs pos="50000">
                    <a:schemeClr val="accent5">
                      <a:tint val="65000"/>
                      <a:satMod val="110000"/>
                      <a:lumMod val="100000"/>
                      <a:shade val="100000"/>
                    </a:schemeClr>
                  </a:gs>
                  <a:gs pos="100000">
                    <a:schemeClr val="accent5">
                      <a:tint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5-30A2-8040-83D1-3CFDD9F44996}"/>
              </c:ext>
            </c:extLst>
          </c:dPt>
          <c:errBars>
            <c:errBarType val="both"/>
            <c:errValType val="cust"/>
            <c:noEndCap val="0"/>
            <c:plus>
              <c:numRef>
                <c:f>Sheet1!$D$2:$D$4</c:f>
                <c:numCache>
                  <c:formatCode>General</c:formatCode>
                  <c:ptCount val="3"/>
                  <c:pt idx="0">
                    <c:v>0.28470000000000001</c:v>
                  </c:pt>
                  <c:pt idx="1">
                    <c:v>0.14299999999999999</c:v>
                  </c:pt>
                  <c:pt idx="2">
                    <c:v>0.23699999999999999</c:v>
                  </c:pt>
                </c:numCache>
              </c:numRef>
            </c:plus>
            <c:minus>
              <c:numRef>
                <c:f>Sheet1!$D$2:$D$4</c:f>
                <c:numCache>
                  <c:formatCode>General</c:formatCode>
                  <c:ptCount val="3"/>
                  <c:pt idx="0">
                    <c:v>0.28470000000000001</c:v>
                  </c:pt>
                  <c:pt idx="1">
                    <c:v>0.14299999999999999</c:v>
                  </c:pt>
                  <c:pt idx="2">
                    <c:v>0.23699999999999999</c:v>
                  </c:pt>
                </c:numCache>
              </c:numRef>
            </c:minus>
            <c:spPr>
              <a:noFill/>
              <a:ln w="25400" cap="flat" cmpd="sng" algn="ctr">
                <a:solidFill>
                  <a:schemeClr val="tx1">
                    <a:lumMod val="65000"/>
                    <a:lumOff val="35000"/>
                  </a:schemeClr>
                </a:solidFill>
                <a:round/>
              </a:ln>
              <a:effectLst/>
            </c:spPr>
          </c:errBars>
          <c:cat>
            <c:strRef>
              <c:f>Sheet1!$A$2:$A$4</c:f>
              <c:strCache>
                <c:ptCount val="3"/>
                <c:pt idx="0">
                  <c:v>App/Data A</c:v>
                </c:pt>
                <c:pt idx="1">
                  <c:v>App/Data B</c:v>
                </c:pt>
                <c:pt idx="2">
                  <c:v>App/Data C</c:v>
                </c:pt>
              </c:strCache>
            </c:strRef>
          </c:cat>
          <c:val>
            <c:numRef>
              <c:f>Sheet1!$B$2:$B$4</c:f>
              <c:numCache>
                <c:formatCode>General</c:formatCode>
                <c:ptCount val="3"/>
                <c:pt idx="0">
                  <c:v>1.041365345675441</c:v>
                </c:pt>
                <c:pt idx="1">
                  <c:v>0.63897763578274802</c:v>
                </c:pt>
                <c:pt idx="2">
                  <c:v>0.247729149463254</c:v>
                </c:pt>
              </c:numCache>
            </c:numRef>
          </c:val>
          <c:extLst>
            <c:ext xmlns:c16="http://schemas.microsoft.com/office/drawing/2014/chart" uri="{C3380CC4-5D6E-409C-BE32-E72D297353CC}">
              <c16:uniqueId val="{00000006-30A2-8040-83D1-3CFDD9F44996}"/>
            </c:ext>
          </c:extLst>
        </c:ser>
        <c:dLbls>
          <c:showLegendKey val="0"/>
          <c:showVal val="0"/>
          <c:showCatName val="0"/>
          <c:showSerName val="0"/>
          <c:showPercent val="0"/>
          <c:showBubbleSize val="0"/>
        </c:dLbls>
        <c:gapWidth val="60"/>
        <c:overlap val="-24"/>
        <c:axId val="1272880312"/>
        <c:axId val="1280023800"/>
      </c:barChart>
      <c:catAx>
        <c:axId val="1272880312"/>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280023800"/>
        <c:crosses val="autoZero"/>
        <c:auto val="1"/>
        <c:lblAlgn val="ctr"/>
        <c:lblOffset val="100"/>
        <c:noMultiLvlLbl val="0"/>
      </c:catAx>
      <c:valAx>
        <c:axId val="1280023800"/>
        <c:scaling>
          <c:orientation val="minMax"/>
          <c:min val="0"/>
        </c:scaling>
        <c:delete val="1"/>
        <c:axPos val="l"/>
        <c:title>
          <c:tx>
            <c:rich>
              <a:bodyPr rot="-54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r>
                  <a:rPr lang="en-US"/>
                  <a:t>Memory error vulnerability</a:t>
                </a:r>
              </a:p>
            </c:rich>
          </c:tx>
          <c:overlay val="0"/>
          <c:spPr>
            <a:noFill/>
            <a:ln>
              <a:noFill/>
            </a:ln>
            <a:effectLst/>
          </c:spPr>
        </c:title>
        <c:numFmt formatCode="General" sourceLinked="1"/>
        <c:majorTickMark val="none"/>
        <c:minorTickMark val="none"/>
        <c:tickLblPos val="nextTo"/>
        <c:crossAx val="1272880312"/>
        <c:crosses val="autoZero"/>
        <c:crossBetween val="between"/>
      </c:valAx>
      <c:spPr>
        <a:noFill/>
        <a:ln>
          <a:noFill/>
        </a:ln>
        <a:effectLst/>
      </c:spPr>
    </c:plotArea>
    <c:plotVisOnly val="1"/>
    <c:dispBlanksAs val="gap"/>
    <c:showDLblsOverMax val="0"/>
  </c:chart>
  <c:spPr>
    <a:noFill/>
    <a:ln>
      <a:noFill/>
    </a:ln>
    <a:effectLst/>
  </c:spPr>
  <c:txPr>
    <a:bodyPr/>
    <a:lstStyle/>
    <a:p>
      <a:pPr>
        <a:defRPr sz="2800"/>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608280097063"/>
          <c:y val="4.2294921468149803E-2"/>
          <c:w val="0.81248526717179204"/>
          <c:h val="0.792204724409449"/>
        </c:manualLayout>
      </c:layout>
      <c:barChart>
        <c:barDir val="col"/>
        <c:grouping val="clustered"/>
        <c:varyColors val="0"/>
        <c:ser>
          <c:idx val="0"/>
          <c:order val="0"/>
          <c:tx>
            <c:strRef>
              <c:f>Summary!$M$15</c:f>
              <c:strCache>
                <c:ptCount val="1"/>
                <c:pt idx="0">
                  <c:v>Baseline</c:v>
                </c:pt>
              </c:strCache>
            </c:strRef>
          </c:tx>
          <c:spPr>
            <a:solidFill>
              <a:schemeClr val="accent1"/>
            </a:solidFill>
          </c:spPr>
          <c:invertIfNegative val="0"/>
          <c:cat>
            <c:strRef>
              <c:f>Summary!$L$16:$L$17</c:f>
              <c:strCache>
                <c:ptCount val="2"/>
                <c:pt idx="0">
                  <c:v>Latency</c:v>
                </c:pt>
                <c:pt idx="1">
                  <c:v>Energy</c:v>
                </c:pt>
              </c:strCache>
            </c:strRef>
          </c:cat>
          <c:val>
            <c:numRef>
              <c:f>Summary!$M$16:$M$17</c:f>
              <c:numCache>
                <c:formatCode>General</c:formatCode>
                <c:ptCount val="2"/>
                <c:pt idx="0">
                  <c:v>1</c:v>
                </c:pt>
                <c:pt idx="1">
                  <c:v>1</c:v>
                </c:pt>
              </c:numCache>
            </c:numRef>
          </c:val>
          <c:extLst>
            <c:ext xmlns:c16="http://schemas.microsoft.com/office/drawing/2014/chart" uri="{C3380CC4-5D6E-409C-BE32-E72D297353CC}">
              <c16:uniqueId val="{00000000-8813-A849-BA83-E6C83623A0EA}"/>
            </c:ext>
          </c:extLst>
        </c:ser>
        <c:ser>
          <c:idx val="1"/>
          <c:order val="1"/>
          <c:tx>
            <c:strRef>
              <c:f>Summary!$N$15</c:f>
              <c:strCache>
                <c:ptCount val="1"/>
                <c:pt idx="0">
                  <c:v>Intra-Subarray</c:v>
                </c:pt>
              </c:strCache>
            </c:strRef>
          </c:tx>
          <c:invertIfNegative val="0"/>
          <c:cat>
            <c:strRef>
              <c:f>Summary!$L$16:$L$17</c:f>
              <c:strCache>
                <c:ptCount val="2"/>
                <c:pt idx="0">
                  <c:v>Latency</c:v>
                </c:pt>
                <c:pt idx="1">
                  <c:v>Energy</c:v>
                </c:pt>
              </c:strCache>
            </c:strRef>
          </c:cat>
          <c:val>
            <c:numRef>
              <c:f>Summary!$N$16:$N$17</c:f>
              <c:numCache>
                <c:formatCode>General</c:formatCode>
                <c:ptCount val="2"/>
                <c:pt idx="0">
                  <c:v>8.8582677165354298E-2</c:v>
                </c:pt>
                <c:pt idx="1">
                  <c:v>1.3448690025594699E-2</c:v>
                </c:pt>
              </c:numCache>
            </c:numRef>
          </c:val>
          <c:extLst>
            <c:ext xmlns:c16="http://schemas.microsoft.com/office/drawing/2014/chart" uri="{C3380CC4-5D6E-409C-BE32-E72D297353CC}">
              <c16:uniqueId val="{00000001-8813-A849-BA83-E6C83623A0EA}"/>
            </c:ext>
          </c:extLst>
        </c:ser>
        <c:ser>
          <c:idx val="2"/>
          <c:order val="2"/>
          <c:tx>
            <c:strRef>
              <c:f>Summary!$O$15</c:f>
              <c:strCache>
                <c:ptCount val="1"/>
                <c:pt idx="0">
                  <c:v>Inter-Bank</c:v>
                </c:pt>
              </c:strCache>
            </c:strRef>
          </c:tx>
          <c:invertIfNegative val="0"/>
          <c:cat>
            <c:strRef>
              <c:f>Summary!$L$16:$L$17</c:f>
              <c:strCache>
                <c:ptCount val="2"/>
                <c:pt idx="0">
                  <c:v>Latency</c:v>
                </c:pt>
                <c:pt idx="1">
                  <c:v>Energy</c:v>
                </c:pt>
              </c:strCache>
            </c:strRef>
          </c:cat>
          <c:val>
            <c:numRef>
              <c:f>Summary!$O$16:$O$17</c:f>
              <c:numCache>
                <c:formatCode>General</c:formatCode>
                <c:ptCount val="2"/>
                <c:pt idx="0">
                  <c:v>0.51673228346456701</c:v>
                </c:pt>
                <c:pt idx="1">
                  <c:v>0.31183065183633102</c:v>
                </c:pt>
              </c:numCache>
            </c:numRef>
          </c:val>
          <c:extLst>
            <c:ext xmlns:c16="http://schemas.microsoft.com/office/drawing/2014/chart" uri="{C3380CC4-5D6E-409C-BE32-E72D297353CC}">
              <c16:uniqueId val="{00000002-8813-A849-BA83-E6C83623A0EA}"/>
            </c:ext>
          </c:extLst>
        </c:ser>
        <c:ser>
          <c:idx val="3"/>
          <c:order val="3"/>
          <c:tx>
            <c:strRef>
              <c:f>Summary!$P$15</c:f>
              <c:strCache>
                <c:ptCount val="1"/>
                <c:pt idx="0">
                  <c:v>Inter-Subarray</c:v>
                </c:pt>
              </c:strCache>
            </c:strRef>
          </c:tx>
          <c:invertIfNegative val="0"/>
          <c:cat>
            <c:strRef>
              <c:f>Summary!$L$16:$L$17</c:f>
              <c:strCache>
                <c:ptCount val="2"/>
                <c:pt idx="0">
                  <c:v>Latency</c:v>
                </c:pt>
                <c:pt idx="1">
                  <c:v>Energy</c:v>
                </c:pt>
              </c:strCache>
            </c:strRef>
          </c:cat>
          <c:val>
            <c:numRef>
              <c:f>Summary!$P$16:$P$17</c:f>
              <c:numCache>
                <c:formatCode>General</c:formatCode>
                <c:ptCount val="2"/>
                <c:pt idx="0">
                  <c:v>1.0147637795275599</c:v>
                </c:pt>
                <c:pt idx="1">
                  <c:v>0.67849912393909895</c:v>
                </c:pt>
              </c:numCache>
            </c:numRef>
          </c:val>
          <c:extLst>
            <c:ext xmlns:c16="http://schemas.microsoft.com/office/drawing/2014/chart" uri="{C3380CC4-5D6E-409C-BE32-E72D297353CC}">
              <c16:uniqueId val="{00000003-8813-A849-BA83-E6C83623A0EA}"/>
            </c:ext>
          </c:extLst>
        </c:ser>
        <c:dLbls>
          <c:showLegendKey val="0"/>
          <c:showVal val="0"/>
          <c:showCatName val="0"/>
          <c:showSerName val="0"/>
          <c:showPercent val="0"/>
          <c:showBubbleSize val="0"/>
        </c:dLbls>
        <c:gapWidth val="150"/>
        <c:axId val="-1405469872"/>
        <c:axId val="-1421289472"/>
      </c:barChart>
      <c:catAx>
        <c:axId val="-1405469872"/>
        <c:scaling>
          <c:orientation val="minMax"/>
        </c:scaling>
        <c:delete val="0"/>
        <c:axPos val="b"/>
        <c:numFmt formatCode="General" sourceLinked="0"/>
        <c:majorTickMark val="out"/>
        <c:minorTickMark val="none"/>
        <c:tickLblPos val="nextTo"/>
        <c:txPr>
          <a:bodyPr/>
          <a:lstStyle/>
          <a:p>
            <a:pPr>
              <a:defRPr sz="2400"/>
            </a:pPr>
            <a:endParaRPr lang="en-US"/>
          </a:p>
        </c:txPr>
        <c:crossAx val="-1421289472"/>
        <c:crosses val="autoZero"/>
        <c:auto val="1"/>
        <c:lblAlgn val="ctr"/>
        <c:lblOffset val="100"/>
        <c:noMultiLvlLbl val="0"/>
      </c:catAx>
      <c:valAx>
        <c:axId val="-1421289472"/>
        <c:scaling>
          <c:orientation val="minMax"/>
        </c:scaling>
        <c:delete val="0"/>
        <c:axPos val="l"/>
        <c:majorGridlines/>
        <c:title>
          <c:tx>
            <c:rich>
              <a:bodyPr rot="-5400000" vert="horz"/>
              <a:lstStyle/>
              <a:p>
                <a:pPr>
                  <a:defRPr/>
                </a:pPr>
                <a:r>
                  <a:rPr lang="en-US" sz="2400" dirty="0"/>
                  <a:t>Normalized</a:t>
                </a:r>
                <a:r>
                  <a:rPr lang="en-US" sz="2400" baseline="0" dirty="0"/>
                  <a:t> Savings</a:t>
                </a:r>
                <a:endParaRPr lang="en-US" sz="2400" dirty="0"/>
              </a:p>
            </c:rich>
          </c:tx>
          <c:overlay val="0"/>
        </c:title>
        <c:numFmt formatCode="General" sourceLinked="1"/>
        <c:majorTickMark val="out"/>
        <c:minorTickMark val="none"/>
        <c:tickLblPos val="nextTo"/>
        <c:txPr>
          <a:bodyPr/>
          <a:lstStyle/>
          <a:p>
            <a:pPr>
              <a:defRPr sz="1800"/>
            </a:pPr>
            <a:endParaRPr lang="en-US"/>
          </a:p>
        </c:txPr>
        <c:crossAx val="-1405469872"/>
        <c:crosses val="autoZero"/>
        <c:crossBetween val="between"/>
      </c:valAx>
    </c:plotArea>
    <c:legend>
      <c:legendPos val="r"/>
      <c:layout>
        <c:manualLayout>
          <c:xMode val="edge"/>
          <c:yMode val="edge"/>
          <c:x val="0.28331835289456703"/>
          <c:y val="2.2068074823980298E-3"/>
          <c:w val="0.667939508740653"/>
          <c:h val="0.14108903053784899"/>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Performance Improvement</c:v>
                </c:pt>
              </c:strCache>
            </c:strRef>
          </c:tx>
          <c:spPr>
            <a:solidFill>
              <a:schemeClr val="accent1"/>
            </a:solidFill>
            <a:ln>
              <a:noFill/>
            </a:ln>
            <a:effectLst/>
          </c:spPr>
          <c:invertIfNegative val="0"/>
          <c:cat>
            <c:strRef>
              <c:f>Sheet1!$A$2:$A$6</c:f>
              <c:strCache>
                <c:ptCount val="5"/>
                <c:pt idx="0">
                  <c:v>not</c:v>
                </c:pt>
                <c:pt idx="1">
                  <c:v>and/or</c:v>
                </c:pt>
                <c:pt idx="2">
                  <c:v>nand/nor</c:v>
                </c:pt>
                <c:pt idx="3">
                  <c:v>xor/xnor</c:v>
                </c:pt>
                <c:pt idx="4">
                  <c:v>mean</c:v>
                </c:pt>
              </c:strCache>
            </c:strRef>
          </c:cat>
          <c:val>
            <c:numRef>
              <c:f>Sheet1!$B$2:$B$6</c:f>
              <c:numCache>
                <c:formatCode>0.0</c:formatCode>
                <c:ptCount val="5"/>
                <c:pt idx="0">
                  <c:v>51.625072590216071</c:v>
                </c:pt>
                <c:pt idx="1">
                  <c:v>38.3193185478057</c:v>
                </c:pt>
                <c:pt idx="2">
                  <c:v>30.696451818408459</c:v>
                </c:pt>
                <c:pt idx="3">
                  <c:v>21.856644108070331</c:v>
                </c:pt>
                <c:pt idx="4" formatCode="General">
                  <c:v>32</c:v>
                </c:pt>
              </c:numCache>
            </c:numRef>
          </c:val>
          <c:extLst>
            <c:ext xmlns:c16="http://schemas.microsoft.com/office/drawing/2014/chart" uri="{C3380CC4-5D6E-409C-BE32-E72D297353CC}">
              <c16:uniqueId val="{00000000-EEE6-4FB8-B3DF-268ECDE22FDB}"/>
            </c:ext>
          </c:extLst>
        </c:ser>
        <c:ser>
          <c:idx val="1"/>
          <c:order val="1"/>
          <c:tx>
            <c:strRef>
              <c:f>Sheet1!$C$1</c:f>
              <c:strCache>
                <c:ptCount val="1"/>
                <c:pt idx="0">
                  <c:v>Energy Reduction</c:v>
                </c:pt>
              </c:strCache>
            </c:strRef>
          </c:tx>
          <c:spPr>
            <a:solidFill>
              <a:schemeClr val="accent2"/>
            </a:solidFill>
            <a:ln>
              <a:noFill/>
            </a:ln>
            <a:effectLst/>
          </c:spPr>
          <c:invertIfNegative val="0"/>
          <c:cat>
            <c:strRef>
              <c:f>Sheet1!$A$2:$A$6</c:f>
              <c:strCache>
                <c:ptCount val="5"/>
                <c:pt idx="0">
                  <c:v>not</c:v>
                </c:pt>
                <c:pt idx="1">
                  <c:v>and/or</c:v>
                </c:pt>
                <c:pt idx="2">
                  <c:v>nand/nor</c:v>
                </c:pt>
                <c:pt idx="3">
                  <c:v>xor/xnor</c:v>
                </c:pt>
                <c:pt idx="4">
                  <c:v>mean</c:v>
                </c:pt>
              </c:strCache>
            </c:strRef>
          </c:cat>
          <c:val>
            <c:numRef>
              <c:f>Sheet1!$C$2:$C$6</c:f>
              <c:numCache>
                <c:formatCode>General</c:formatCode>
                <c:ptCount val="5"/>
                <c:pt idx="0">
                  <c:v>59.5</c:v>
                </c:pt>
                <c:pt idx="1">
                  <c:v>43.9</c:v>
                </c:pt>
                <c:pt idx="2">
                  <c:v>35.1</c:v>
                </c:pt>
                <c:pt idx="3">
                  <c:v>25.1</c:v>
                </c:pt>
                <c:pt idx="4">
                  <c:v>35</c:v>
                </c:pt>
              </c:numCache>
            </c:numRef>
          </c:val>
          <c:extLst>
            <c:ext xmlns:c16="http://schemas.microsoft.com/office/drawing/2014/chart" uri="{C3380CC4-5D6E-409C-BE32-E72D297353CC}">
              <c16:uniqueId val="{00000001-EEE6-4FB8-B3DF-268ECDE22FDB}"/>
            </c:ext>
          </c:extLst>
        </c:ser>
        <c:dLbls>
          <c:showLegendKey val="0"/>
          <c:showVal val="0"/>
          <c:showCatName val="0"/>
          <c:showSerName val="0"/>
          <c:showPercent val="0"/>
          <c:showBubbleSize val="0"/>
        </c:dLbls>
        <c:gapWidth val="199"/>
        <c:axId val="-1948594896"/>
        <c:axId val="-1951759872"/>
      </c:barChart>
      <c:catAx>
        <c:axId val="-1948594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cap="none" spc="0" normalizeH="0" baseline="0">
                <a:solidFill>
                  <a:schemeClr val="tx1">
                    <a:lumMod val="65000"/>
                    <a:lumOff val="35000"/>
                  </a:schemeClr>
                </a:solidFill>
                <a:latin typeface="+mn-lt"/>
                <a:ea typeface="+mn-ea"/>
                <a:cs typeface="+mn-cs"/>
              </a:defRPr>
            </a:pPr>
            <a:endParaRPr lang="en-US"/>
          </a:p>
        </c:txPr>
        <c:crossAx val="-1951759872"/>
        <c:crosses val="autoZero"/>
        <c:auto val="1"/>
        <c:lblAlgn val="ctr"/>
        <c:lblOffset val="100"/>
        <c:noMultiLvlLbl val="0"/>
      </c:catAx>
      <c:valAx>
        <c:axId val="-1951759872"/>
        <c:scaling>
          <c:orientation val="minMax"/>
          <c:max val="7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948594896"/>
        <c:crosses val="autoZero"/>
        <c:crossBetween val="between"/>
        <c:majorUnit val="10"/>
      </c:valAx>
      <c:spPr>
        <a:noFill/>
        <a:ln>
          <a:noFill/>
        </a:ln>
        <a:effectLst/>
      </c:spPr>
    </c:plotArea>
    <c:legend>
      <c:legendPos val="t"/>
      <c:overlay val="0"/>
      <c:spPr>
        <a:noFill/>
        <a:ln>
          <a:noFill/>
        </a:ln>
        <a:effectLst/>
      </c:spPr>
      <c:txPr>
        <a:bodyPr rot="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2800"/>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481578691552"/>
          <c:y val="7.03358448482896E-2"/>
          <c:w val="0.81172292699523696"/>
          <c:h val="0.54584290990013495"/>
        </c:manualLayout>
      </c:layout>
      <c:barChart>
        <c:barDir val="bar"/>
        <c:grouping val="clustered"/>
        <c:varyColors val="0"/>
        <c:ser>
          <c:idx val="0"/>
          <c:order val="0"/>
          <c:tx>
            <c:strRef>
              <c:f>Sheet1!$B$1</c:f>
              <c:strCache>
                <c:ptCount val="1"/>
                <c:pt idx="0">
                  <c:v>열3</c:v>
                </c:pt>
              </c:strCache>
            </c:strRef>
          </c:tx>
          <c:spPr>
            <a:solidFill>
              <a:schemeClr val="accent1"/>
            </a:solidFill>
            <a:ln>
              <a:solidFill>
                <a:schemeClr val="accent1">
                  <a:lumMod val="50000"/>
                </a:schemeClr>
              </a:solidFill>
            </a:ln>
            <a:effectLst/>
          </c:spPr>
          <c:invertIfNegative val="0"/>
          <c:dLbls>
            <c:dLbl>
              <c:idx val="0"/>
              <c:tx>
                <c:rich>
                  <a:bodyPr/>
                  <a:lstStyle/>
                  <a:p>
                    <a:r>
                      <a:rPr lang="en-US" altLang="ko-KR" dirty="0"/>
                      <a:t>+42%</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EF8-504D-9B4D-CE09101666FF}"/>
                </c:ext>
              </c:extLst>
            </c:dLbl>
            <c:dLbl>
              <c:idx val="1"/>
              <c:delete val="1"/>
              <c:extLst>
                <c:ext xmlns:c15="http://schemas.microsoft.com/office/drawing/2012/chart" uri="{CE6537A1-D6FC-4f65-9D91-7224C49458BB}"/>
                <c:ext xmlns:c16="http://schemas.microsoft.com/office/drawing/2014/chart" uri="{C3380CC4-5D6E-409C-BE32-E72D297353CC}">
                  <c16:uniqueId val="{00000001-6EF8-504D-9B4D-CE09101666FF}"/>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128 Cores</c:v>
                </c:pt>
                <c:pt idx="1">
                  <c:v>32 Cores</c:v>
                </c:pt>
              </c:strCache>
            </c:strRef>
          </c:cat>
          <c:val>
            <c:numRef>
              <c:f>Sheet1!$B$2:$B$3</c:f>
              <c:numCache>
                <c:formatCode>General</c:formatCode>
                <c:ptCount val="2"/>
                <c:pt idx="0">
                  <c:v>1.420607344</c:v>
                </c:pt>
                <c:pt idx="1">
                  <c:v>1</c:v>
                </c:pt>
              </c:numCache>
            </c:numRef>
          </c:val>
          <c:extLst>
            <c:ext xmlns:c16="http://schemas.microsoft.com/office/drawing/2014/chart" uri="{C3380CC4-5D6E-409C-BE32-E72D297353CC}">
              <c16:uniqueId val="{00000002-6EF8-504D-9B4D-CE09101666FF}"/>
            </c:ext>
          </c:extLst>
        </c:ser>
        <c:dLbls>
          <c:showLegendKey val="0"/>
          <c:showVal val="0"/>
          <c:showCatName val="0"/>
          <c:showSerName val="0"/>
          <c:showPercent val="0"/>
          <c:showBubbleSize val="0"/>
        </c:dLbls>
        <c:gapWidth val="50"/>
        <c:axId val="-1614558480"/>
        <c:axId val="-1614553984"/>
      </c:barChart>
      <c:catAx>
        <c:axId val="-16145584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614553984"/>
        <c:crosses val="autoZero"/>
        <c:auto val="1"/>
        <c:lblAlgn val="ctr"/>
        <c:lblOffset val="100"/>
        <c:noMultiLvlLbl val="0"/>
      </c:catAx>
      <c:valAx>
        <c:axId val="-1614553984"/>
        <c:scaling>
          <c:orientation val="minMax"/>
          <c:max val="4"/>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endParaRPr lang="ko-KR" altLang="en-US" dirty="0"/>
              </a:p>
            </c:rich>
          </c:tx>
          <c:layout>
            <c:manualLayout>
              <c:xMode val="edge"/>
              <c:yMode val="edge"/>
              <c:x val="0.509829153300282"/>
              <c:y val="0.82470364039603605"/>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614558480"/>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latin typeface="+mn-lt"/>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BE9C-9B46-A486-2F04F8C1860A}"/>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BE9C-9B46-A486-2F04F8C1860A}"/>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BE9C-9B46-A486-2F04F8C1860A}"/>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BE9C-9B46-A486-2F04F8C1860A}"/>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BE9C-9B46-A486-2F04F8C1860A}"/>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BE9C-9B46-A486-2F04F8C1860A}"/>
              </c:ext>
            </c:extLst>
          </c:dPt>
          <c:dLbls>
            <c:dLbl>
              <c:idx val="0"/>
              <c:delete val="1"/>
              <c:extLst>
                <c:ext xmlns:c15="http://schemas.microsoft.com/office/drawing/2012/chart" uri="{CE6537A1-D6FC-4f65-9D91-7224C49458BB}"/>
                <c:ext xmlns:c16="http://schemas.microsoft.com/office/drawing/2014/chart" uri="{C3380CC4-5D6E-409C-BE32-E72D297353CC}">
                  <c16:uniqueId val="{00000001-BE9C-9B46-A486-2F04F8C1860A}"/>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E9C-9B46-A486-2F04F8C1860A}"/>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E9C-9B46-A486-2F04F8C1860A}"/>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E9C-9B46-A486-2F04F8C1860A}"/>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BE9C-9B46-A486-2F04F8C1860A}"/>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BE9C-9B46-A486-2F04F8C1860A}"/>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BE9C-9B46-A486-2F04F8C1860A}"/>
            </c:ext>
          </c:extLst>
        </c:ser>
        <c:dLbls>
          <c:showLegendKey val="0"/>
          <c:showVal val="0"/>
          <c:showCatName val="0"/>
          <c:showSerName val="0"/>
          <c:showPercent val="0"/>
          <c:showBubbleSize val="0"/>
        </c:dLbls>
        <c:gapWidth val="80"/>
        <c:overlap val="-27"/>
        <c:axId val="-1745965472"/>
        <c:axId val="-1745961200"/>
      </c:barChart>
      <c:catAx>
        <c:axId val="-1745965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45961200"/>
        <c:crosses val="autoZero"/>
        <c:auto val="1"/>
        <c:lblAlgn val="ctr"/>
        <c:lblOffset val="100"/>
        <c:noMultiLvlLbl val="0"/>
      </c:catAx>
      <c:valAx>
        <c:axId val="-174596120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4596547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3FDA-2141-A566-22CFFCBB66D4}"/>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3FDA-2141-A566-22CFFCBB66D4}"/>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3FDA-2141-A566-22CFFCBB66D4}"/>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3FDA-2141-A566-22CFFCBB66D4}"/>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3FDA-2141-A566-22CFFCBB66D4}"/>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3FDA-2141-A566-22CFFCBB66D4}"/>
              </c:ext>
            </c:extLst>
          </c:dPt>
          <c:dLbls>
            <c:dLbl>
              <c:idx val="0"/>
              <c:delete val="1"/>
              <c:extLst>
                <c:ext xmlns:c15="http://schemas.microsoft.com/office/drawing/2012/chart" uri="{CE6537A1-D6FC-4f65-9D91-7224C49458BB}"/>
                <c:ext xmlns:c16="http://schemas.microsoft.com/office/drawing/2014/chart" uri="{C3380CC4-5D6E-409C-BE32-E72D297353CC}">
                  <c16:uniqueId val="{00000001-3FDA-2141-A566-22CFFCBB66D4}"/>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FDA-2141-A566-22CFFCBB66D4}"/>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FDA-2141-A566-22CFFCBB66D4}"/>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FDA-2141-A566-22CFFCBB66D4}"/>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3FDA-2141-A566-22CFFCBB66D4}"/>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3FDA-2141-A566-22CFFCBB66D4}"/>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3FDA-2141-A566-22CFFCBB66D4}"/>
            </c:ext>
          </c:extLst>
        </c:ser>
        <c:dLbls>
          <c:showLegendKey val="0"/>
          <c:showVal val="0"/>
          <c:showCatName val="0"/>
          <c:showSerName val="0"/>
          <c:showPercent val="0"/>
          <c:showBubbleSize val="0"/>
        </c:dLbls>
        <c:gapWidth val="80"/>
        <c:overlap val="-27"/>
        <c:axId val="-1472848432"/>
        <c:axId val="-1472844352"/>
      </c:barChart>
      <c:catAx>
        <c:axId val="-1472848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472844352"/>
        <c:crosses val="autoZero"/>
        <c:auto val="1"/>
        <c:lblAlgn val="ctr"/>
        <c:lblOffset val="100"/>
        <c:noMultiLvlLbl val="0"/>
      </c:catAx>
      <c:valAx>
        <c:axId val="-147284435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47284843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altLang="ko-KR" b="1" dirty="0"/>
              <a:t>Memory </a:t>
            </a:r>
            <a:r>
              <a:rPr lang="en-US" altLang="ko-KR" b="1"/>
              <a:t>Bandwidth Consumption</a:t>
            </a:r>
            <a:endParaRPr lang="en-US" altLang="ko-KR" b="1" dirty="0"/>
          </a:p>
        </c:rich>
      </c:tx>
      <c:overlay val="0"/>
      <c:spPr>
        <a:noFill/>
        <a:ln>
          <a:noFill/>
        </a:ln>
        <a:effectLst/>
      </c:spPr>
    </c:title>
    <c:autoTitleDeleted val="0"/>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95FF-7646-B4E8-4E4D426E691D}"/>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95FF-7646-B4E8-4E4D426E691D}"/>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95FF-7646-B4E8-4E4D426E691D}"/>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95FF-7646-B4E8-4E4D426E691D}"/>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95FF-7646-B4E8-4E4D426E691D}"/>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95FF-7646-B4E8-4E4D426E691D}"/>
              </c:ext>
            </c:extLst>
          </c:dPt>
          <c:dLbls>
            <c:dLbl>
              <c:idx val="0"/>
              <c:tx>
                <c:rich>
                  <a:bodyPr/>
                  <a:lstStyle/>
                  <a:p>
                    <a:r>
                      <a:rPr lang="en-US" altLang="ko-KR" sz="1800" dirty="0"/>
                      <a:t>80GB/s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5FF-7646-B4E8-4E4D426E691D}"/>
                </c:ext>
              </c:extLst>
            </c:dLbl>
            <c:dLbl>
              <c:idx val="1"/>
              <c:tx>
                <c:rich>
                  <a:bodyPr/>
                  <a:lstStyle/>
                  <a:p>
                    <a:r>
                      <a:rPr lang="en-US" altLang="ko-KR" sz="1800" dirty="0"/>
                      <a:t>190GB/s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5FF-7646-B4E8-4E4D426E691D}"/>
                </c:ext>
              </c:extLst>
            </c:dLbl>
            <c:dLbl>
              <c:idx val="2"/>
              <c:tx>
                <c:rich>
                  <a:bodyPr/>
                  <a:lstStyle/>
                  <a:p>
                    <a:r>
                      <a:rPr lang="en-US" altLang="ko-KR" sz="1800" dirty="0"/>
                      <a:t>243GB/s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95FF-7646-B4E8-4E4D426E691D}"/>
                </c:ext>
              </c:extLst>
            </c:dLbl>
            <c:dLbl>
              <c:idx val="3"/>
              <c:tx>
                <c:rich>
                  <a:bodyPr/>
                  <a:lstStyle/>
                  <a:p>
                    <a:r>
                      <a:rPr lang="en-US" altLang="ko-KR" b="1" dirty="0"/>
                      <a:t>1.3TB/s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95FF-7646-B4E8-4E4D426E691D}"/>
                </c:ext>
              </c:extLst>
            </c:dLbl>
            <c:dLbl>
              <c:idx val="4"/>
              <c:tx>
                <c:rich>
                  <a:bodyPr/>
                  <a:lstStyle/>
                  <a:p>
                    <a:r>
                      <a:rPr lang="en-US" altLang="ko-KR" b="1" dirty="0"/>
                      <a:t>2.2TB/s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95FF-7646-B4E8-4E4D426E691D}"/>
                </c:ext>
              </c:extLst>
            </c:dLbl>
            <c:dLbl>
              <c:idx val="5"/>
              <c:tx>
                <c:rich>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r>
                      <a:rPr lang="en-US" altLang="ko-KR" b="1" dirty="0"/>
                      <a:t>2.9TB/s</a:t>
                    </a:r>
                  </a:p>
                </c:rich>
              </c:tx>
              <c:spPr>
                <a:noFill/>
                <a:ln>
                  <a:noFill/>
                </a:ln>
                <a:effectLst/>
              </c:sp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95FF-7646-B4E8-4E4D426E691D}"/>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7.9545171498E-2</c:v>
                </c:pt>
                <c:pt idx="1">
                  <c:v>0.19040264943999999</c:v>
                </c:pt>
                <c:pt idx="2">
                  <c:v>0.24288608168</c:v>
                </c:pt>
                <c:pt idx="3">
                  <c:v>1.2943036050600001</c:v>
                </c:pt>
                <c:pt idx="4">
                  <c:v>2.2439987488000002</c:v>
                </c:pt>
                <c:pt idx="5">
                  <c:v>2.9196510961999991</c:v>
                </c:pt>
              </c:numCache>
            </c:numRef>
          </c:val>
          <c:extLst>
            <c:ext xmlns:c16="http://schemas.microsoft.com/office/drawing/2014/chart" uri="{C3380CC4-5D6E-409C-BE32-E72D297353CC}">
              <c16:uniqueId val="{0000000C-95FF-7646-B4E8-4E4D426E691D}"/>
            </c:ext>
          </c:extLst>
        </c:ser>
        <c:dLbls>
          <c:showLegendKey val="0"/>
          <c:showVal val="0"/>
          <c:showCatName val="0"/>
          <c:showSerName val="0"/>
          <c:showPercent val="0"/>
          <c:showBubbleSize val="0"/>
        </c:dLbls>
        <c:gapWidth val="80"/>
        <c:overlap val="-27"/>
        <c:axId val="-1472740656"/>
        <c:axId val="-1472736896"/>
      </c:barChart>
      <c:catAx>
        <c:axId val="-1472740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472736896"/>
        <c:crosses val="autoZero"/>
        <c:auto val="1"/>
        <c:lblAlgn val="ctr"/>
        <c:lblOffset val="100"/>
        <c:noMultiLvlLbl val="0"/>
      </c:catAx>
      <c:valAx>
        <c:axId val="-14727368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n-US" altLang="ko-KR" sz="1800" dirty="0"/>
                  <a:t>Memory Bandwidth</a:t>
                </a:r>
                <a:r>
                  <a:rPr lang="en-US" altLang="ko-KR" sz="1800" baseline="0" dirty="0"/>
                  <a:t> (TB/s)</a:t>
                </a:r>
              </a:p>
            </c:rich>
          </c:tx>
          <c:layout>
            <c:manualLayout>
              <c:xMode val="edge"/>
              <c:yMode val="edge"/>
              <c:x val="0"/>
              <c:y val="0.14917297913327701"/>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472740656"/>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D682-FE4A-8C64-E2F2783B4298}"/>
              </c:ext>
            </c:extLst>
          </c:dPt>
          <c:dPt>
            <c:idx val="1"/>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3-D682-FE4A-8C64-E2F2783B4298}"/>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D682-FE4A-8C64-E2F2783B4298}"/>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D682-FE4A-8C64-E2F2783B4298}"/>
              </c:ext>
            </c:extLst>
          </c:dPt>
          <c:dLbls>
            <c:dLbl>
              <c:idx val="1"/>
              <c:tx>
                <c:rich>
                  <a:bodyPr/>
                  <a:lstStyle/>
                  <a:p>
                    <a:r>
                      <a:rPr lang="en-US" altLang="ko-KR" dirty="0"/>
                      <a:t>2.3x</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682-FE4A-8C64-E2F2783B4298}"/>
                </c:ext>
              </c:extLst>
            </c:dLbl>
            <c:dLbl>
              <c:idx val="2"/>
              <c:tx>
                <c:rich>
                  <a:bodyPr/>
                  <a:lstStyle/>
                  <a:p>
                    <a:r>
                      <a:rPr lang="en-US" altLang="ko-KR" dirty="0"/>
                      <a:t>3.0x</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682-FE4A-8C64-E2F2783B4298}"/>
                </c:ext>
              </c:extLst>
            </c:dLbl>
            <c:dLbl>
              <c:idx val="3"/>
              <c:tx>
                <c:rich>
                  <a:bodyPr/>
                  <a:lstStyle/>
                  <a:p>
                    <a:r>
                      <a:rPr lang="en-US" altLang="ko-KR" dirty="0"/>
                      <a:t>6.5x</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682-FE4A-8C64-E2F2783B4298}"/>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HMC-MC</c:v>
                </c:pt>
                <c:pt idx="1">
                  <c:v>HMC-MC +
PIM BW</c:v>
                </c:pt>
                <c:pt idx="2">
                  <c:v>Tesseract + Conventional BW</c:v>
                </c:pt>
                <c:pt idx="3">
                  <c:v>Tesseract</c:v>
                </c:pt>
              </c:strCache>
            </c:strRef>
          </c:cat>
          <c:val>
            <c:numRef>
              <c:f>Sheet1!$B$2:$B$5</c:f>
              <c:numCache>
                <c:formatCode>General</c:formatCode>
                <c:ptCount val="4"/>
                <c:pt idx="0">
                  <c:v>1</c:v>
                </c:pt>
                <c:pt idx="1">
                  <c:v>2.3042730158714102</c:v>
                </c:pt>
                <c:pt idx="2">
                  <c:v>3.0223863878163568</c:v>
                </c:pt>
                <c:pt idx="3">
                  <c:v>6.4998907173731304</c:v>
                </c:pt>
              </c:numCache>
            </c:numRef>
          </c:val>
          <c:extLst>
            <c:ext xmlns:c16="http://schemas.microsoft.com/office/drawing/2014/chart" uri="{C3380CC4-5D6E-409C-BE32-E72D297353CC}">
              <c16:uniqueId val="{00000008-D682-FE4A-8C64-E2F2783B4298}"/>
            </c:ext>
          </c:extLst>
        </c:ser>
        <c:dLbls>
          <c:showLegendKey val="0"/>
          <c:showVal val="0"/>
          <c:showCatName val="0"/>
          <c:showSerName val="0"/>
          <c:showPercent val="0"/>
          <c:showBubbleSize val="0"/>
        </c:dLbls>
        <c:gapWidth val="80"/>
        <c:overlap val="-27"/>
        <c:axId val="67795088"/>
        <c:axId val="67800800"/>
      </c:barChart>
      <c:catAx>
        <c:axId val="67795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67800800"/>
        <c:crosses val="autoZero"/>
        <c:auto val="1"/>
        <c:lblAlgn val="ctr"/>
        <c:lblOffset val="100"/>
        <c:noMultiLvlLbl val="0"/>
      </c:catAx>
      <c:valAx>
        <c:axId val="6780080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p>
            </c:rich>
          </c:tx>
          <c:layout>
            <c:manualLayout>
              <c:xMode val="edge"/>
              <c:yMode val="edge"/>
              <c:x val="1.54320987654321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6779508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Memory Layers</c:v>
                </c:pt>
              </c:strCache>
            </c:strRef>
          </c:tx>
          <c:spPr>
            <a:solidFill>
              <a:schemeClr val="accent1">
                <a:shade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Sheet1!$B$2:$B$3</c:f>
              <c:numCache>
                <c:formatCode>General</c:formatCode>
                <c:ptCount val="2"/>
                <c:pt idx="0">
                  <c:v>6.3750664600000007E-2</c:v>
                </c:pt>
                <c:pt idx="1">
                  <c:v>2.4336080491188499E-2</c:v>
                </c:pt>
              </c:numCache>
            </c:numRef>
          </c:val>
          <c:extLst>
            <c:ext xmlns:c16="http://schemas.microsoft.com/office/drawing/2014/chart" uri="{C3380CC4-5D6E-409C-BE32-E72D297353CC}">
              <c16:uniqueId val="{00000000-5DF4-1A4A-A35C-9A3D3795F0E9}"/>
            </c:ext>
          </c:extLst>
        </c:ser>
        <c:ser>
          <c:idx val="1"/>
          <c:order val="1"/>
          <c:tx>
            <c:strRef>
              <c:f>Sheet1!$C$1</c:f>
              <c:strCache>
                <c:ptCount val="1"/>
                <c:pt idx="0">
                  <c:v>Logic Layers</c:v>
                </c:pt>
              </c:strCache>
            </c:strRef>
          </c:tx>
          <c:spPr>
            <a:solidFill>
              <a:schemeClr val="accent1"/>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Sheet1!$C$2:$C$3</c:f>
              <c:numCache>
                <c:formatCode>General</c:formatCode>
                <c:ptCount val="2"/>
                <c:pt idx="0">
                  <c:v>0.93624933539999999</c:v>
                </c:pt>
                <c:pt idx="1">
                  <c:v>8.9919873647840196E-2</c:v>
                </c:pt>
              </c:numCache>
            </c:numRef>
          </c:val>
          <c:extLst>
            <c:ext xmlns:c16="http://schemas.microsoft.com/office/drawing/2014/chart" uri="{C3380CC4-5D6E-409C-BE32-E72D297353CC}">
              <c16:uniqueId val="{00000001-5DF4-1A4A-A35C-9A3D3795F0E9}"/>
            </c:ext>
          </c:extLst>
        </c:ser>
        <c:ser>
          <c:idx val="2"/>
          <c:order val="2"/>
          <c:tx>
            <c:strRef>
              <c:f>Sheet1!$D$1</c:f>
              <c:strCache>
                <c:ptCount val="1"/>
                <c:pt idx="0">
                  <c:v>Cores</c:v>
                </c:pt>
              </c:strCache>
            </c:strRef>
          </c:tx>
          <c:spPr>
            <a:solidFill>
              <a:schemeClr val="accent1">
                <a:tint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Sheet1!$D$2:$D$3</c:f>
              <c:numCache>
                <c:formatCode>General</c:formatCode>
                <c:ptCount val="2"/>
                <c:pt idx="0">
                  <c:v>0</c:v>
                </c:pt>
                <c:pt idx="1">
                  <c:v>2.0218882855307301E-2</c:v>
                </c:pt>
              </c:numCache>
            </c:numRef>
          </c:val>
          <c:extLst>
            <c:ext xmlns:c16="http://schemas.microsoft.com/office/drawing/2014/chart" uri="{C3380CC4-5D6E-409C-BE32-E72D297353CC}">
              <c16:uniqueId val="{00000002-5DF4-1A4A-A35C-9A3D3795F0E9}"/>
            </c:ext>
          </c:extLst>
        </c:ser>
        <c:dLbls>
          <c:showLegendKey val="0"/>
          <c:showVal val="0"/>
          <c:showCatName val="0"/>
          <c:showSerName val="0"/>
          <c:showPercent val="0"/>
          <c:showBubbleSize val="0"/>
        </c:dLbls>
        <c:gapWidth val="80"/>
        <c:overlap val="100"/>
        <c:axId val="-1506018976"/>
        <c:axId val="-1506014208"/>
      </c:barChart>
      <c:catAx>
        <c:axId val="-1506018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506014208"/>
        <c:crosses val="autoZero"/>
        <c:auto val="1"/>
        <c:lblAlgn val="ctr"/>
        <c:lblOffset val="100"/>
        <c:noMultiLvlLbl val="0"/>
      </c:catAx>
      <c:valAx>
        <c:axId val="-1506014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506018976"/>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900506622718701"/>
          <c:y val="0.16071480580290401"/>
          <c:w val="0.82732323043042"/>
          <c:h val="0.66641303891524295"/>
        </c:manualLayout>
      </c:layout>
      <c:lineChart>
        <c:grouping val="standard"/>
        <c:varyColors val="0"/>
        <c:ser>
          <c:idx val="4"/>
          <c:order val="2"/>
          <c:tx>
            <c:strRef>
              <c:f>Trend!$N$56</c:f>
              <c:strCache>
                <c:ptCount val="1"/>
                <c:pt idx="0">
                  <c:v>Capacity</c:v>
                </c:pt>
              </c:strCache>
            </c:strRef>
          </c:tx>
          <c:spPr>
            <a:ln w="38100" cap="rnd">
              <a:solidFill>
                <a:schemeClr val="accent4">
                  <a:lumMod val="60000"/>
                </a:schemeClr>
              </a:solidFill>
              <a:round/>
            </a:ln>
            <a:effectLst/>
          </c:spPr>
          <c:marker>
            <c:symbol val="triangle"/>
            <c:size val="14"/>
            <c:spPr>
              <a:solidFill>
                <a:schemeClr val="accent4">
                  <a:lumMod val="60000"/>
                </a:schemeClr>
              </a:solidFill>
              <a:ln w="9525">
                <a:solidFill>
                  <a:schemeClr val="accent4">
                    <a:lumMod val="60000"/>
                  </a:schemeClr>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Trend!$O$56:$X$56</c:f>
              <c:numCache>
                <c:formatCode>General</c:formatCode>
                <c:ptCount val="10"/>
                <c:pt idx="0">
                  <c:v>1</c:v>
                </c:pt>
                <c:pt idx="1">
                  <c:v>2</c:v>
                </c:pt>
                <c:pt idx="2">
                  <c:v>4</c:v>
                </c:pt>
                <c:pt idx="3">
                  <c:v>8</c:v>
                </c:pt>
                <c:pt idx="4">
                  <c:v>16</c:v>
                </c:pt>
                <c:pt idx="5">
                  <c:v>32</c:v>
                </c:pt>
                <c:pt idx="6">
                  <c:v>64</c:v>
                </c:pt>
                <c:pt idx="7">
                  <c:v>64</c:v>
                </c:pt>
                <c:pt idx="8">
                  <c:v>128</c:v>
                </c:pt>
                <c:pt idx="9">
                  <c:v>128</c:v>
                </c:pt>
              </c:numCache>
            </c:numRef>
          </c:val>
          <c:smooth val="0"/>
          <c:extLst>
            <c:ext xmlns:c16="http://schemas.microsoft.com/office/drawing/2014/chart" uri="{C3380CC4-5D6E-409C-BE32-E72D297353CC}">
              <c16:uniqueId val="{00000000-4BAB-2E4D-AFD1-432A5A2EB123}"/>
            </c:ext>
          </c:extLst>
        </c:ser>
        <c:ser>
          <c:idx val="3"/>
          <c:order val="3"/>
          <c:tx>
            <c:strRef>
              <c:f>Trend!$N$55</c:f>
              <c:strCache>
                <c:ptCount val="1"/>
                <c:pt idx="0">
                  <c:v>Bandwidth</c:v>
                </c:pt>
              </c:strCache>
            </c:strRef>
          </c:tx>
          <c:spPr>
            <a:ln w="38100" cap="rnd">
              <a:solidFill>
                <a:schemeClr val="accent6"/>
              </a:solidFill>
              <a:round/>
            </a:ln>
            <a:effectLst/>
          </c:spPr>
          <c:marker>
            <c:symbol val="square"/>
            <c:size val="14"/>
            <c:spPr>
              <a:solidFill>
                <a:schemeClr val="accent6"/>
              </a:solidFill>
              <a:ln w="9525">
                <a:solidFill>
                  <a:schemeClr val="accent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Trend!$O$55:$X$55</c:f>
              <c:numCache>
                <c:formatCode>General</c:formatCode>
                <c:ptCount val="10"/>
                <c:pt idx="0">
                  <c:v>1</c:v>
                </c:pt>
                <c:pt idx="1">
                  <c:v>3.007518796992481</c:v>
                </c:pt>
                <c:pt idx="2">
                  <c:v>6.0150375939849621</c:v>
                </c:pt>
                <c:pt idx="3">
                  <c:v>8.0150375939849603</c:v>
                </c:pt>
                <c:pt idx="4">
                  <c:v>10.02255639097744</c:v>
                </c:pt>
                <c:pt idx="5">
                  <c:v>12.030075187969921</c:v>
                </c:pt>
                <c:pt idx="6">
                  <c:v>14.030075187969921</c:v>
                </c:pt>
                <c:pt idx="7">
                  <c:v>16.03759398496241</c:v>
                </c:pt>
                <c:pt idx="8">
                  <c:v>18.045112781954881</c:v>
                </c:pt>
                <c:pt idx="9">
                  <c:v>19.548872180451131</c:v>
                </c:pt>
              </c:numCache>
            </c:numRef>
          </c:val>
          <c:smooth val="0"/>
          <c:extLst>
            <c:ext xmlns:c16="http://schemas.microsoft.com/office/drawing/2014/chart" uri="{C3380CC4-5D6E-409C-BE32-E72D297353CC}">
              <c16:uniqueId val="{00000001-4BAB-2E4D-AFD1-432A5A2EB123}"/>
            </c:ext>
          </c:extLst>
        </c:ser>
        <c:ser>
          <c:idx val="2"/>
          <c:order val="4"/>
          <c:tx>
            <c:strRef>
              <c:f>Trend!$N$57</c:f>
              <c:strCache>
                <c:ptCount val="1"/>
                <c:pt idx="0">
                  <c:v>Latency</c:v>
                </c:pt>
              </c:strCache>
            </c:strRef>
          </c:tx>
          <c:spPr>
            <a:ln w="38100" cap="rnd">
              <a:solidFill>
                <a:srgbClr val="FF4136"/>
              </a:solidFill>
              <a:round/>
            </a:ln>
            <a:effectLst/>
          </c:spPr>
          <c:marker>
            <c:symbol val="circle"/>
            <c:size val="14"/>
            <c:spPr>
              <a:solidFill>
                <a:srgbClr val="FF4136"/>
              </a:solidFill>
              <a:ln w="9525">
                <a:solidFill>
                  <a:srgbClr val="FF413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Trend!$O$58:$X$58</c:f>
              <c:numCache>
                <c:formatCode>General</c:formatCode>
                <c:ptCount val="10"/>
                <c:pt idx="0">
                  <c:v>1</c:v>
                </c:pt>
                <c:pt idx="1">
                  <c:v>1</c:v>
                </c:pt>
                <c:pt idx="2">
                  <c:v>1.043478260869565</c:v>
                </c:pt>
                <c:pt idx="3">
                  <c:v>1.142857142857143</c:v>
                </c:pt>
                <c:pt idx="4">
                  <c:v>1.2121212121212119</c:v>
                </c:pt>
                <c:pt idx="5">
                  <c:v>1.263157894736842</c:v>
                </c:pt>
                <c:pt idx="6">
                  <c:v>1.2520868113522541</c:v>
                </c:pt>
                <c:pt idx="7">
                  <c:v>1.274968125796855</c:v>
                </c:pt>
                <c:pt idx="8">
                  <c:v>1.2998266897746971</c:v>
                </c:pt>
                <c:pt idx="9">
                  <c:v>1.31868131868132</c:v>
                </c:pt>
              </c:numCache>
            </c:numRef>
          </c:val>
          <c:smooth val="0"/>
          <c:extLst>
            <c:ext xmlns:c16="http://schemas.microsoft.com/office/drawing/2014/chart" uri="{C3380CC4-5D6E-409C-BE32-E72D297353CC}">
              <c16:uniqueId val="{00000002-4BAB-2E4D-AFD1-432A5A2EB123}"/>
            </c:ext>
          </c:extLst>
        </c:ser>
        <c:dLbls>
          <c:showLegendKey val="0"/>
          <c:showVal val="0"/>
          <c:showCatName val="0"/>
          <c:showSerName val="0"/>
          <c:showPercent val="0"/>
          <c:showBubbleSize val="0"/>
        </c:dLbls>
        <c:marker val="1"/>
        <c:smooth val="0"/>
        <c:axId val="-1741811072"/>
        <c:axId val="-1742499888"/>
        <c:extLst>
          <c:ext xmlns:c15="http://schemas.microsoft.com/office/drawing/2012/chart" uri="{02D57815-91ED-43cb-92C2-25804820EDAC}">
            <c15:filteredLineSeries>
              <c15:ser>
                <c:idx val="0"/>
                <c:order val="0"/>
                <c:tx>
                  <c:strRef>
                    <c:extLst>
                      <c:ext uri="{02D57815-91ED-43cb-92C2-25804820EDAC}">
                        <c15:formulaRef>
                          <c15:sqref>Trend!$N$52</c15:sqref>
                        </c15:formulaRef>
                      </c:ext>
                    </c:extLst>
                    <c:strCache>
                      <c:ptCount val="1"/>
                      <c:pt idx="0">
                        <c:v>Activation</c:v>
                      </c:pt>
                    </c:strCache>
                  </c:strRef>
                </c:tx>
                <c:spPr>
                  <a:ln w="28575" cap="rnd">
                    <a:solidFill>
                      <a:schemeClr val="accent2"/>
                    </a:solidFill>
                    <a:round/>
                  </a:ln>
                  <a:effectLst/>
                </c:spPr>
                <c:marker>
                  <c:symbol val="circle"/>
                  <c:size val="14"/>
                  <c:spPr>
                    <a:solidFill>
                      <a:schemeClr val="accent2"/>
                    </a:solidFill>
                    <a:ln w="9525">
                      <a:solidFill>
                        <a:schemeClr val="accent2"/>
                      </a:solidFill>
                    </a:ln>
                    <a:effectLst/>
                  </c:spPr>
                </c:marker>
                <c:cat>
                  <c:numRef>
                    <c:extLst>
                      <c:ex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c:ext uri="{02D57815-91ED-43cb-92C2-25804820EDAC}">
                        <c15:formulaRef>
                          <c15:sqref>Trend!$O$52:$V$52</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c:ext xmlns:c16="http://schemas.microsoft.com/office/drawing/2014/chart" uri="{C3380CC4-5D6E-409C-BE32-E72D297353CC}">
                    <c16:uniqueId val="{00000003-4BAB-2E4D-AFD1-432A5A2EB123}"/>
                  </c:ext>
                </c:extLst>
              </c15:ser>
            </c15:filteredLineSeries>
            <c15:filteredLineSeries>
              <c15:ser>
                <c:idx val="1"/>
                <c:order val="1"/>
                <c:tx>
                  <c:strRef>
                    <c:extLst xmlns:c15="http://schemas.microsoft.com/office/drawing/2012/chart">
                      <c:ext xmlns:c15="http://schemas.microsoft.com/office/drawing/2012/chart" uri="{02D57815-91ED-43cb-92C2-25804820EDAC}">
                        <c15:formulaRef>
                          <c15:sqref>Trend!$N$53</c15:sqref>
                        </c15:formulaRef>
                      </c:ext>
                    </c:extLst>
                    <c:strCache>
                      <c:ptCount val="1"/>
                      <c:pt idx="0">
                        <c:v>Precharge</c:v>
                      </c:pt>
                    </c:strCache>
                  </c:strRef>
                </c:tx>
                <c:spPr>
                  <a:ln w="28575" cap="rnd">
                    <a:solidFill>
                      <a:schemeClr val="accent4"/>
                    </a:solidFill>
                    <a:round/>
                  </a:ln>
                  <a:effectLst/>
                </c:spPr>
                <c:marker>
                  <c:symbol val="x"/>
                  <c:size val="14"/>
                  <c:spPr>
                    <a:noFill/>
                    <a:ln w="9525">
                      <a:solidFill>
                        <a:schemeClr val="accent4"/>
                      </a:solidFill>
                    </a:ln>
                    <a:effectLst/>
                  </c:spPr>
                </c:marker>
                <c:cat>
                  <c:numRef>
                    <c:extLst xmlns:c15="http://schemas.microsoft.com/office/drawing/2012/chart">
                      <c:ext xmlns:c15="http://schemas.microsoft.com/office/drawing/2012/char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xmlns:c15="http://schemas.microsoft.com/office/drawing/2012/chart">
                      <c:ext xmlns:c15="http://schemas.microsoft.com/office/drawing/2012/chart" uri="{02D57815-91ED-43cb-92C2-25804820EDAC}">
                        <c15:formulaRef>
                          <c15:sqref>Trend!$O$53:$V$53</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xmlns:c15="http://schemas.microsoft.com/office/drawing/2012/chart">
                  <c:ext xmlns:c16="http://schemas.microsoft.com/office/drawing/2014/chart" uri="{C3380CC4-5D6E-409C-BE32-E72D297353CC}">
                    <c16:uniqueId val="{00000004-4BAB-2E4D-AFD1-432A5A2EB123}"/>
                  </c:ext>
                </c:extLst>
              </c15:ser>
            </c15:filteredLineSeries>
          </c:ext>
        </c:extLst>
      </c:lineChart>
      <c:catAx>
        <c:axId val="-1741811072"/>
        <c:scaling>
          <c:orientation val="minMax"/>
        </c:scaling>
        <c:delete val="0"/>
        <c:axPos val="b"/>
        <c:numFmt formatCode="General"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42499888"/>
        <c:crosses val="autoZero"/>
        <c:auto val="1"/>
        <c:lblAlgn val="ctr"/>
        <c:lblOffset val="100"/>
        <c:noMultiLvlLbl val="0"/>
      </c:catAx>
      <c:valAx>
        <c:axId val="-1742499888"/>
        <c:scaling>
          <c:logBase val="10"/>
          <c:orientation val="minMax"/>
          <c:max val="150"/>
          <c:min val="1"/>
        </c:scaling>
        <c:delete val="0"/>
        <c:axPos val="l"/>
        <c:majorGridlines>
          <c:spPr>
            <a:ln w="19050"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r>
                  <a:rPr lang="en-US"/>
                  <a:t>DRAM Improvement (log)</a:t>
                </a:r>
              </a:p>
            </c:rich>
          </c:tx>
          <c:layout>
            <c:manualLayout>
              <c:xMode val="edge"/>
              <c:yMode val="edge"/>
              <c:x val="3.91802270431953E-3"/>
              <c:y val="0.103654866919604"/>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41811072"/>
        <c:crosses val="autoZero"/>
        <c:crossBetween val="between"/>
        <c:majorUnit val="10"/>
      </c:valAx>
      <c:spPr>
        <a:noFill/>
        <a:ln>
          <a:noFill/>
        </a:ln>
        <a:effectLst/>
      </c:spPr>
    </c:plotArea>
    <c:legend>
      <c:legendPos val="b"/>
      <c:layout>
        <c:manualLayout>
          <c:xMode val="edge"/>
          <c:yMode val="edge"/>
          <c:x val="0.129817285683346"/>
          <c:y val="1.4274251973468001E-3"/>
          <c:w val="0.66589575864953399"/>
          <c:h val="9.9282337620760802E-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legend>
    <c:plotVisOnly val="1"/>
    <c:dispBlanksAs val="gap"/>
    <c:showDLblsOverMax val="0"/>
  </c:chart>
  <c:spPr>
    <a:noFill/>
    <a:ln>
      <a:noFill/>
    </a:ln>
    <a:effectLst/>
  </c:spPr>
  <c:txPr>
    <a:bodyPr/>
    <a:lstStyle/>
    <a:p>
      <a:pPr>
        <a:defRPr sz="2400">
          <a:latin typeface="Gill Sans MT" panose="020B0502020104020203" pitchFamily="34" charset="0"/>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dPt>
            <c:idx val="10"/>
            <c:invertIfNegative val="0"/>
            <c:bubble3D val="0"/>
            <c:spPr>
              <a:noFill/>
              <a:ln>
                <a:noFill/>
              </a:ln>
              <a:effectLst/>
            </c:spPr>
            <c:extLst>
              <c:ext xmlns:c16="http://schemas.microsoft.com/office/drawing/2014/chart" uri="{C3380CC4-5D6E-409C-BE32-E72D297353CC}">
                <c16:uniqueId val="{00000001-363D-C64A-B9C9-99E9254D5ED4}"/>
              </c:ext>
            </c:extLst>
          </c:dPt>
          <c:dPt>
            <c:idx val="11"/>
            <c:invertIfNegative val="0"/>
            <c:bubble3D val="0"/>
            <c:spPr>
              <a:noFill/>
              <a:ln>
                <a:noFill/>
              </a:ln>
              <a:effectLst/>
            </c:spPr>
            <c:extLst>
              <c:ext xmlns:c16="http://schemas.microsoft.com/office/drawing/2014/chart" uri="{C3380CC4-5D6E-409C-BE32-E72D297353CC}">
                <c16:uniqueId val="{00000003-363D-C64A-B9C9-99E9254D5ED4}"/>
              </c:ext>
            </c:extLst>
          </c:dPt>
          <c:dPt>
            <c:idx val="12"/>
            <c:invertIfNegative val="0"/>
            <c:bubble3D val="0"/>
            <c:spPr>
              <a:noFill/>
              <a:ln>
                <a:noFill/>
              </a:ln>
              <a:effectLst/>
            </c:spPr>
            <c:extLst>
              <c:ext xmlns:c16="http://schemas.microsoft.com/office/drawing/2014/chart" uri="{C3380CC4-5D6E-409C-BE32-E72D297353CC}">
                <c16:uniqueId val="{00000005-363D-C64A-B9C9-99E9254D5ED4}"/>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6-363D-C64A-B9C9-99E9254D5ED4}"/>
            </c:ext>
          </c:extLst>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7-363D-C64A-B9C9-99E9254D5ED4}"/>
            </c:ext>
          </c:extLst>
        </c:ser>
        <c:dLbls>
          <c:showLegendKey val="0"/>
          <c:showVal val="0"/>
          <c:showCatName val="0"/>
          <c:showSerName val="0"/>
          <c:showPercent val="0"/>
          <c:showBubbleSize val="0"/>
        </c:dLbls>
        <c:gapWidth val="100"/>
        <c:axId val="-1747345264"/>
        <c:axId val="-1747340496"/>
      </c:barChart>
      <c:catAx>
        <c:axId val="-1747345264"/>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340496"/>
        <c:crosses val="autoZero"/>
        <c:auto val="1"/>
        <c:lblAlgn val="ctr"/>
        <c:lblOffset val="100"/>
        <c:noMultiLvlLbl val="0"/>
      </c:catAx>
      <c:valAx>
        <c:axId val="-1747340496"/>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345264"/>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dPt>
            <c:idx val="12"/>
            <c:invertIfNegative val="0"/>
            <c:bubble3D val="0"/>
            <c:spPr>
              <a:noFill/>
              <a:ln>
                <a:noFill/>
              </a:ln>
              <a:effectLst/>
            </c:spPr>
            <c:extLst>
              <c:ext xmlns:c16="http://schemas.microsoft.com/office/drawing/2014/chart" uri="{C3380CC4-5D6E-409C-BE32-E72D297353CC}">
                <c16:uniqueId val="{00000001-1357-0540-8E80-F564E52C1628}"/>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2-1357-0540-8E80-F564E52C1628}"/>
            </c:ext>
          </c:extLst>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3-1357-0540-8E80-F564E52C1628}"/>
            </c:ext>
          </c:extLst>
        </c:ser>
        <c:dLbls>
          <c:showLegendKey val="0"/>
          <c:showVal val="0"/>
          <c:showCatName val="0"/>
          <c:showSerName val="0"/>
          <c:showPercent val="0"/>
          <c:showBubbleSize val="0"/>
        </c:dLbls>
        <c:gapWidth val="100"/>
        <c:axId val="-1522724544"/>
        <c:axId val="-1522719856"/>
      </c:barChart>
      <c:catAx>
        <c:axId val="-1522724544"/>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522719856"/>
        <c:crosses val="autoZero"/>
        <c:auto val="1"/>
        <c:lblAlgn val="ctr"/>
        <c:lblOffset val="100"/>
        <c:noMultiLvlLbl val="0"/>
      </c:catAx>
      <c:valAx>
        <c:axId val="-1522719856"/>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522724544"/>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userShapes r:id="rId3"/>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2A01-C847-9E74-92E374151B71}"/>
            </c:ext>
          </c:extLst>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2A01-C847-9E74-92E374151B71}"/>
            </c:ext>
          </c:extLst>
        </c:ser>
        <c:dLbls>
          <c:showLegendKey val="0"/>
          <c:showVal val="0"/>
          <c:showCatName val="0"/>
          <c:showSerName val="0"/>
          <c:showPercent val="0"/>
          <c:showBubbleSize val="0"/>
        </c:dLbls>
        <c:gapWidth val="100"/>
        <c:axId val="-1752879232"/>
        <c:axId val="-1752874544"/>
      </c:barChart>
      <c:catAx>
        <c:axId val="-175287923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52874544"/>
        <c:crosses val="autoZero"/>
        <c:auto val="1"/>
        <c:lblAlgn val="ctr"/>
        <c:lblOffset val="100"/>
        <c:noMultiLvlLbl val="0"/>
      </c:catAx>
      <c:valAx>
        <c:axId val="-1752874544"/>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5287923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userShapes r:id="rId3"/>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8EA6-F246-9710-2404694AB91E}"/>
            </c:ext>
          </c:extLst>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8EA6-F246-9710-2404694AB91E}"/>
            </c:ext>
          </c:extLst>
        </c:ser>
        <c:dLbls>
          <c:showLegendKey val="0"/>
          <c:showVal val="0"/>
          <c:showCatName val="0"/>
          <c:showSerName val="0"/>
          <c:showPercent val="0"/>
          <c:showBubbleSize val="0"/>
        </c:dLbls>
        <c:gapWidth val="100"/>
        <c:axId val="-1747516752"/>
        <c:axId val="-1747540496"/>
      </c:barChart>
      <c:catAx>
        <c:axId val="-174751675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40496"/>
        <c:crosses val="autoZero"/>
        <c:auto val="1"/>
        <c:lblAlgn val="ctr"/>
        <c:lblOffset val="100"/>
        <c:noMultiLvlLbl val="0"/>
      </c:catAx>
      <c:valAx>
        <c:axId val="-1747540496"/>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1675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userShapes r:id="rId3"/>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484A-D04C-898A-835C54C251FB}"/>
            </c:ext>
          </c:extLst>
        </c:ser>
        <c:ser>
          <c:idx val="1"/>
          <c:order val="1"/>
          <c:tx>
            <c:strRef>
              <c:f>Sheet6!$R$3</c:f>
              <c:strCache>
                <c:ptCount val="1"/>
                <c:pt idx="0">
                  <c:v>Multi Core</c:v>
                </c:pt>
              </c:strCache>
            </c:strRef>
          </c:tx>
          <c:spPr>
            <a:solidFill>
              <a:srgbClr val="A50021"/>
            </a:solidFill>
            <a:ln>
              <a:noFill/>
            </a:ln>
            <a:effectLst/>
          </c:spPr>
          <c:invertIfNegative val="0"/>
          <c:dPt>
            <c:idx val="10"/>
            <c:invertIfNegative val="0"/>
            <c:bubble3D val="0"/>
            <c:spPr>
              <a:noFill/>
              <a:ln>
                <a:noFill/>
              </a:ln>
              <a:effectLst/>
            </c:spPr>
            <c:extLst>
              <c:ext xmlns:c16="http://schemas.microsoft.com/office/drawing/2014/chart" uri="{C3380CC4-5D6E-409C-BE32-E72D297353CC}">
                <c16:uniqueId val="{00000002-484A-D04C-898A-835C54C251FB}"/>
              </c:ext>
            </c:extLst>
          </c:dPt>
          <c:dPt>
            <c:idx val="11"/>
            <c:invertIfNegative val="0"/>
            <c:bubble3D val="0"/>
            <c:spPr>
              <a:noFill/>
              <a:ln>
                <a:noFill/>
              </a:ln>
              <a:effectLst/>
            </c:spPr>
            <c:extLst>
              <c:ext xmlns:c16="http://schemas.microsoft.com/office/drawing/2014/chart" uri="{C3380CC4-5D6E-409C-BE32-E72D297353CC}">
                <c16:uniqueId val="{00000004-484A-D04C-898A-835C54C251FB}"/>
              </c:ext>
            </c:extLst>
          </c:dPt>
          <c:dPt>
            <c:idx val="12"/>
            <c:invertIfNegative val="0"/>
            <c:bubble3D val="0"/>
            <c:spPr>
              <a:noFill/>
              <a:ln>
                <a:noFill/>
              </a:ln>
              <a:effectLst/>
            </c:spPr>
            <c:extLst>
              <c:ext xmlns:c16="http://schemas.microsoft.com/office/drawing/2014/chart" uri="{C3380CC4-5D6E-409C-BE32-E72D297353CC}">
                <c16:uniqueId val="{00000006-484A-D04C-898A-835C54C251FB}"/>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7-484A-D04C-898A-835C54C251FB}"/>
            </c:ext>
          </c:extLst>
        </c:ser>
        <c:dLbls>
          <c:showLegendKey val="0"/>
          <c:showVal val="0"/>
          <c:showCatName val="0"/>
          <c:showSerName val="0"/>
          <c:showPercent val="0"/>
          <c:showBubbleSize val="0"/>
        </c:dLbls>
        <c:gapWidth val="100"/>
        <c:axId val="-1747577888"/>
        <c:axId val="-1747317200"/>
      </c:barChart>
      <c:catAx>
        <c:axId val="-1747577888"/>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317200"/>
        <c:crosses val="autoZero"/>
        <c:auto val="1"/>
        <c:lblAlgn val="ctr"/>
        <c:lblOffset val="100"/>
        <c:noMultiLvlLbl val="0"/>
      </c:catAx>
      <c:valAx>
        <c:axId val="-1747317200"/>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77888"/>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5460-2944-A458-9CFBA7C8E56C}"/>
            </c:ext>
          </c:extLst>
        </c:ser>
        <c:ser>
          <c:idx val="1"/>
          <c:order val="1"/>
          <c:tx>
            <c:strRef>
              <c:f>Sheet6!$R$3</c:f>
              <c:strCache>
                <c:ptCount val="1"/>
                <c:pt idx="0">
                  <c:v>Multi Core</c:v>
                </c:pt>
              </c:strCache>
            </c:strRef>
          </c:tx>
          <c:spPr>
            <a:solidFill>
              <a:srgbClr val="A50021"/>
            </a:solidFill>
            <a:ln>
              <a:noFill/>
            </a:ln>
            <a:effectLst/>
          </c:spPr>
          <c:invertIfNegative val="0"/>
          <c:dPt>
            <c:idx val="12"/>
            <c:invertIfNegative val="0"/>
            <c:bubble3D val="0"/>
            <c:spPr>
              <a:noFill/>
              <a:ln>
                <a:noFill/>
              </a:ln>
              <a:effectLst/>
            </c:spPr>
            <c:extLst>
              <c:ext xmlns:c16="http://schemas.microsoft.com/office/drawing/2014/chart" uri="{C3380CC4-5D6E-409C-BE32-E72D297353CC}">
                <c16:uniqueId val="{00000002-5460-2944-A458-9CFBA7C8E56C}"/>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3-5460-2944-A458-9CFBA7C8E56C}"/>
            </c:ext>
          </c:extLst>
        </c:ser>
        <c:dLbls>
          <c:showLegendKey val="0"/>
          <c:showVal val="0"/>
          <c:showCatName val="0"/>
          <c:showSerName val="0"/>
          <c:showPercent val="0"/>
          <c:showBubbleSize val="0"/>
        </c:dLbls>
        <c:gapWidth val="100"/>
        <c:axId val="-1747656672"/>
        <c:axId val="-1747651984"/>
      </c:barChart>
      <c:catAx>
        <c:axId val="-174765667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651984"/>
        <c:crosses val="autoZero"/>
        <c:auto val="1"/>
        <c:lblAlgn val="ctr"/>
        <c:lblOffset val="100"/>
        <c:noMultiLvlLbl val="0"/>
      </c:catAx>
      <c:valAx>
        <c:axId val="-1747651984"/>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65667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25F9-384E-9D25-384D39B05DF0}"/>
            </c:ext>
          </c:extLst>
        </c:ser>
        <c:ser>
          <c:idx val="1"/>
          <c:order val="1"/>
          <c:tx>
            <c:strRef>
              <c:f>Sheet6!$R$3</c:f>
              <c:strCache>
                <c:ptCount val="1"/>
                <c:pt idx="0">
                  <c:v>Multi Core</c:v>
                </c:pt>
              </c:strCache>
            </c:strRef>
          </c:tx>
          <c:spPr>
            <a:solidFill>
              <a:srgbClr val="A5002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25F9-384E-9D25-384D39B05DF0}"/>
            </c:ext>
          </c:extLst>
        </c:ser>
        <c:dLbls>
          <c:showLegendKey val="0"/>
          <c:showVal val="0"/>
          <c:showCatName val="0"/>
          <c:showSerName val="0"/>
          <c:showPercent val="0"/>
          <c:showBubbleSize val="0"/>
        </c:dLbls>
        <c:gapWidth val="100"/>
        <c:axId val="-1747723616"/>
        <c:axId val="-1747788240"/>
      </c:barChart>
      <c:catAx>
        <c:axId val="-1747723616"/>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788240"/>
        <c:crosses val="autoZero"/>
        <c:auto val="1"/>
        <c:lblAlgn val="ctr"/>
        <c:lblOffset val="100"/>
        <c:noMultiLvlLbl val="0"/>
      </c:catAx>
      <c:valAx>
        <c:axId val="-1747788240"/>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723616"/>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Sheet1!$C$5</c:f>
              <c:strCache>
                <c:ptCount val="1"/>
                <c:pt idx="0">
                  <c:v>Baseline (DDR3)</c:v>
                </c:pt>
              </c:strCache>
            </c:strRef>
          </c:tx>
          <c:spPr>
            <a:solidFill>
              <a:schemeClr val="accent1"/>
            </a:solidFill>
            <a:ln>
              <a:noFill/>
            </a:ln>
            <a:effectLst/>
          </c:spPr>
          <c:invertIfNegative val="0"/>
          <c:cat>
            <c:numRef>
              <c:f>Sheet1!$B$6</c:f>
              <c:numCache>
                <c:formatCode>General</c:formatCode>
                <c:ptCount val="1"/>
              </c:numCache>
            </c:numRef>
          </c:cat>
          <c:val>
            <c:numRef>
              <c:f>Sheet1!$C$6</c:f>
              <c:numCache>
                <c:formatCode>General</c:formatCode>
                <c:ptCount val="1"/>
                <c:pt idx="0">
                  <c:v>1</c:v>
                </c:pt>
              </c:numCache>
            </c:numRef>
          </c:val>
          <c:extLst>
            <c:ext xmlns:c16="http://schemas.microsoft.com/office/drawing/2014/chart" uri="{C3380CC4-5D6E-409C-BE32-E72D297353CC}">
              <c16:uniqueId val="{00000000-F3AF-448F-87E8-9264E8778FB1}"/>
            </c:ext>
          </c:extLst>
        </c:ser>
        <c:ser>
          <c:idx val="1"/>
          <c:order val="1"/>
          <c:tx>
            <c:strRef>
              <c:f>Sheet1!$D$5</c:f>
              <c:strCache>
                <c:ptCount val="1"/>
                <c:pt idx="0">
                  <c:v>FLY-DRAM (D1)</c:v>
                </c:pt>
              </c:strCache>
            </c:strRef>
          </c:tx>
          <c:spPr>
            <a:solidFill>
              <a:schemeClr val="accent2"/>
            </a:solidFill>
            <a:ln>
              <a:noFill/>
            </a:ln>
            <a:effectLst/>
          </c:spPr>
          <c:invertIfNegative val="0"/>
          <c:cat>
            <c:numRef>
              <c:f>Sheet1!$B$6</c:f>
              <c:numCache>
                <c:formatCode>General</c:formatCode>
                <c:ptCount val="1"/>
              </c:numCache>
            </c:numRef>
          </c:cat>
          <c:val>
            <c:numRef>
              <c:f>Sheet1!$D$6</c:f>
              <c:numCache>
                <c:formatCode>General</c:formatCode>
                <c:ptCount val="1"/>
                <c:pt idx="0">
                  <c:v>1.133</c:v>
                </c:pt>
              </c:numCache>
            </c:numRef>
          </c:val>
          <c:extLst>
            <c:ext xmlns:c16="http://schemas.microsoft.com/office/drawing/2014/chart" uri="{C3380CC4-5D6E-409C-BE32-E72D297353CC}">
              <c16:uniqueId val="{00000001-F3AF-448F-87E8-9264E8778FB1}"/>
            </c:ext>
          </c:extLst>
        </c:ser>
        <c:ser>
          <c:idx val="2"/>
          <c:order val="2"/>
          <c:tx>
            <c:strRef>
              <c:f>Sheet1!$E$5</c:f>
              <c:strCache>
                <c:ptCount val="1"/>
                <c:pt idx="0">
                  <c:v>FLY-DRAM (D2)</c:v>
                </c:pt>
              </c:strCache>
            </c:strRef>
          </c:tx>
          <c:spPr>
            <a:solidFill>
              <a:schemeClr val="accent3"/>
            </a:solidFill>
            <a:ln>
              <a:noFill/>
            </a:ln>
            <a:effectLst/>
          </c:spPr>
          <c:invertIfNegative val="0"/>
          <c:cat>
            <c:numRef>
              <c:f>Sheet1!$B$6</c:f>
              <c:numCache>
                <c:formatCode>General</c:formatCode>
                <c:ptCount val="1"/>
              </c:numCache>
            </c:numRef>
          </c:cat>
          <c:val>
            <c:numRef>
              <c:f>Sheet1!$E$6</c:f>
              <c:numCache>
                <c:formatCode>General</c:formatCode>
                <c:ptCount val="1"/>
                <c:pt idx="0">
                  <c:v>1.1759999999999999</c:v>
                </c:pt>
              </c:numCache>
            </c:numRef>
          </c:val>
          <c:extLst>
            <c:ext xmlns:c16="http://schemas.microsoft.com/office/drawing/2014/chart" uri="{C3380CC4-5D6E-409C-BE32-E72D297353CC}">
              <c16:uniqueId val="{00000002-F3AF-448F-87E8-9264E8778FB1}"/>
            </c:ext>
          </c:extLst>
        </c:ser>
        <c:ser>
          <c:idx val="3"/>
          <c:order val="3"/>
          <c:tx>
            <c:strRef>
              <c:f>Sheet1!$F$5</c:f>
              <c:strCache>
                <c:ptCount val="1"/>
                <c:pt idx="0">
                  <c:v>FLY-DRAM (D3)</c:v>
                </c:pt>
              </c:strCache>
            </c:strRef>
          </c:tx>
          <c:spPr>
            <a:solidFill>
              <a:schemeClr val="accent4"/>
            </a:solidFill>
            <a:ln>
              <a:noFill/>
            </a:ln>
            <a:effectLst/>
          </c:spPr>
          <c:invertIfNegative val="0"/>
          <c:cat>
            <c:numRef>
              <c:f>Sheet1!$B$6</c:f>
              <c:numCache>
                <c:formatCode>General</c:formatCode>
                <c:ptCount val="1"/>
              </c:numCache>
            </c:numRef>
          </c:cat>
          <c:val>
            <c:numRef>
              <c:f>Sheet1!$F$6</c:f>
              <c:numCache>
                <c:formatCode>General</c:formatCode>
                <c:ptCount val="1"/>
                <c:pt idx="0">
                  <c:v>1.1950000000000001</c:v>
                </c:pt>
              </c:numCache>
            </c:numRef>
          </c:val>
          <c:extLst>
            <c:ext xmlns:c16="http://schemas.microsoft.com/office/drawing/2014/chart" uri="{C3380CC4-5D6E-409C-BE32-E72D297353CC}">
              <c16:uniqueId val="{00000003-F3AF-448F-87E8-9264E8778FB1}"/>
            </c:ext>
          </c:extLst>
        </c:ser>
        <c:ser>
          <c:idx val="4"/>
          <c:order val="4"/>
          <c:tx>
            <c:strRef>
              <c:f>Sheet1!$G$5</c:f>
              <c:strCache>
                <c:ptCount val="1"/>
                <c:pt idx="0">
                  <c:v>Upper Bound</c:v>
                </c:pt>
              </c:strCache>
            </c:strRef>
          </c:tx>
          <c:spPr>
            <a:solidFill>
              <a:schemeClr val="accent5"/>
            </a:solidFill>
            <a:ln>
              <a:noFill/>
            </a:ln>
            <a:effectLst/>
          </c:spPr>
          <c:invertIfNegative val="0"/>
          <c:cat>
            <c:numRef>
              <c:f>Sheet1!$B$6</c:f>
              <c:numCache>
                <c:formatCode>General</c:formatCode>
                <c:ptCount val="1"/>
              </c:numCache>
            </c:numRef>
          </c:cat>
          <c:val>
            <c:numRef>
              <c:f>Sheet1!$G$6</c:f>
              <c:numCache>
                <c:formatCode>General</c:formatCode>
                <c:ptCount val="1"/>
                <c:pt idx="0">
                  <c:v>1.1970000000000001</c:v>
                </c:pt>
              </c:numCache>
            </c:numRef>
          </c:val>
          <c:extLst>
            <c:ext xmlns:c16="http://schemas.microsoft.com/office/drawing/2014/chart" uri="{C3380CC4-5D6E-409C-BE32-E72D297353CC}">
              <c16:uniqueId val="{00000004-F3AF-448F-87E8-9264E8778FB1}"/>
            </c:ext>
          </c:extLst>
        </c:ser>
        <c:dLbls>
          <c:showLegendKey val="0"/>
          <c:showVal val="0"/>
          <c:showCatName val="0"/>
          <c:showSerName val="0"/>
          <c:showPercent val="0"/>
          <c:showBubbleSize val="0"/>
        </c:dLbls>
        <c:gapWidth val="219"/>
        <c:overlap val="-27"/>
        <c:axId val="-1841624240"/>
        <c:axId val="-1841615904"/>
      </c:barChart>
      <c:catAx>
        <c:axId val="-1841624240"/>
        <c:scaling>
          <c:orientation val="minMax"/>
        </c:scaling>
        <c:delete val="0"/>
        <c:axPos val="b"/>
        <c:title>
          <c:tx>
            <c:rich>
              <a:bodyPr rot="0" spcFirstLastPara="1" vertOverflow="ellipsis" vert="horz" wrap="square" anchor="ctr" anchorCtr="1"/>
              <a:lstStyle/>
              <a:p>
                <a:pPr>
                  <a:defRPr sz="2400" b="1" i="0" u="none" strike="noStrike" kern="1200" baseline="0">
                    <a:solidFill>
                      <a:schemeClr val="tx1">
                        <a:lumMod val="65000"/>
                        <a:lumOff val="35000"/>
                      </a:schemeClr>
                    </a:solidFill>
                    <a:latin typeface="+mn-lt"/>
                    <a:ea typeface="+mn-ea"/>
                    <a:cs typeface="+mn-cs"/>
                  </a:defRPr>
                </a:pPr>
                <a:r>
                  <a:rPr lang="en-US" b="1"/>
                  <a:t>40 Workloads</a:t>
                </a:r>
              </a:p>
            </c:rich>
          </c:tx>
          <c:overlay val="0"/>
          <c:spPr>
            <a:noFill/>
            <a:ln>
              <a:noFill/>
            </a:ln>
            <a:effectLst/>
          </c:sp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1841615904"/>
        <c:crosses val="autoZero"/>
        <c:auto val="1"/>
        <c:lblAlgn val="ctr"/>
        <c:lblOffset val="100"/>
        <c:noMultiLvlLbl val="0"/>
      </c:catAx>
      <c:valAx>
        <c:axId val="-1841615904"/>
        <c:scaling>
          <c:orientation val="minMax"/>
        </c:scaling>
        <c:delete val="0"/>
        <c:axPos val="l"/>
        <c:majorGridlines>
          <c:spPr>
            <a:ln w="1587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1" i="0" u="none" strike="noStrike" kern="1200" baseline="0">
                    <a:solidFill>
                      <a:schemeClr val="tx1">
                        <a:lumMod val="65000"/>
                        <a:lumOff val="35000"/>
                      </a:schemeClr>
                    </a:solidFill>
                    <a:latin typeface="+mn-lt"/>
                    <a:ea typeface="+mn-ea"/>
                    <a:cs typeface="+mn-cs"/>
                  </a:defRPr>
                </a:pPr>
                <a:r>
                  <a:rPr lang="en-US" b="1"/>
                  <a:t>Normalized Performance</a:t>
                </a:r>
                <a:endParaRPr lang="en-US" b="1" dirty="0"/>
              </a:p>
            </c:rich>
          </c:tx>
          <c:layout>
            <c:manualLayout>
              <c:xMode val="edge"/>
              <c:yMode val="edge"/>
              <c:x val="3.4364261168384901E-3"/>
              <c:y val="0.12899396358391199"/>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1841624240"/>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2400"/>
      </a:pPr>
      <a:endParaRPr lang="en-US"/>
    </a:p>
  </c:txPr>
  <c:externalData r:id="rId2">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485855934674799"/>
          <c:y val="5.3321164399904503E-2"/>
          <c:w val="0.71888133940509602"/>
          <c:h val="0.60258959675495105"/>
        </c:manualLayout>
      </c:layout>
      <c:barChart>
        <c:barDir val="col"/>
        <c:grouping val="clustered"/>
        <c:varyColors val="0"/>
        <c:ser>
          <c:idx val="0"/>
          <c:order val="0"/>
          <c:tx>
            <c:strRef>
              <c:f>latency!$A$72</c:f>
              <c:strCache>
                <c:ptCount val="1"/>
                <c:pt idx="0">
                  <c:v>Latency Reduction</c:v>
                </c:pt>
              </c:strCache>
            </c:strRef>
          </c:tx>
          <c:spPr>
            <a:solidFill>
              <a:schemeClr val="bg1">
                <a:lumMod val="50000"/>
              </a:schemeClr>
            </a:solidFill>
            <a:ln w="6350">
              <a:solidFill>
                <a:schemeClr val="tx1"/>
              </a:solidFill>
            </a:ln>
            <a:effectLst/>
          </c:spPr>
          <c:invertIfNegative val="0"/>
          <c:dPt>
            <c:idx val="0"/>
            <c:invertIfNegative val="0"/>
            <c:bubble3D val="0"/>
            <c:spPr>
              <a:solidFill>
                <a:schemeClr val="accent5">
                  <a:lumMod val="75000"/>
                </a:schemeClr>
              </a:solidFill>
              <a:ln w="6350">
                <a:solidFill>
                  <a:schemeClr val="tx1"/>
                </a:solidFill>
              </a:ln>
              <a:effectLst/>
            </c:spPr>
            <c:extLst>
              <c:ext xmlns:c16="http://schemas.microsoft.com/office/drawing/2014/chart" uri="{C3380CC4-5D6E-409C-BE32-E72D297353CC}">
                <c16:uniqueId val="{00000001-44E3-4BE0-BECF-1F8FE81336F8}"/>
              </c:ext>
            </c:extLst>
          </c:dPt>
          <c:dPt>
            <c:idx val="1"/>
            <c:invertIfNegative val="0"/>
            <c:bubble3D val="0"/>
            <c:spPr>
              <a:solidFill>
                <a:schemeClr val="accent2">
                  <a:lumMod val="75000"/>
                </a:schemeClr>
              </a:solidFill>
              <a:ln w="6350">
                <a:solidFill>
                  <a:schemeClr val="tx1"/>
                </a:solidFill>
              </a:ln>
              <a:effectLst/>
            </c:spPr>
            <c:extLst>
              <c:ext xmlns:c16="http://schemas.microsoft.com/office/drawing/2014/chart" uri="{C3380CC4-5D6E-409C-BE32-E72D297353CC}">
                <c16:uniqueId val="{00000003-44E3-4BE0-BECF-1F8FE81336F8}"/>
              </c:ext>
            </c:extLst>
          </c:dPt>
          <c:dPt>
            <c:idx val="2"/>
            <c:invertIfNegative val="0"/>
            <c:bubble3D val="0"/>
            <c:spPr>
              <a:solidFill>
                <a:schemeClr val="accent5">
                  <a:lumMod val="75000"/>
                </a:schemeClr>
              </a:solidFill>
              <a:ln w="6350">
                <a:solidFill>
                  <a:schemeClr val="tx1"/>
                </a:solidFill>
              </a:ln>
              <a:effectLst/>
            </c:spPr>
            <c:extLst>
              <c:ext xmlns:c16="http://schemas.microsoft.com/office/drawing/2014/chart" uri="{C3380CC4-5D6E-409C-BE32-E72D297353CC}">
                <c16:uniqueId val="{00000005-44E3-4BE0-BECF-1F8FE81336F8}"/>
              </c:ext>
            </c:extLst>
          </c:dPt>
          <c:dPt>
            <c:idx val="3"/>
            <c:invertIfNegative val="0"/>
            <c:bubble3D val="0"/>
            <c:spPr>
              <a:solidFill>
                <a:schemeClr val="accent2">
                  <a:lumMod val="75000"/>
                </a:schemeClr>
              </a:solidFill>
              <a:ln w="6350">
                <a:solidFill>
                  <a:schemeClr val="tx1"/>
                </a:solidFill>
              </a:ln>
              <a:effectLst/>
            </c:spPr>
            <c:extLst>
              <c:ext xmlns:c16="http://schemas.microsoft.com/office/drawing/2014/chart" uri="{C3380CC4-5D6E-409C-BE32-E72D297353CC}">
                <c16:uniqueId val="{00000007-44E3-4BE0-BECF-1F8FE81336F8}"/>
              </c:ext>
            </c:extLst>
          </c:dPt>
          <c:dPt>
            <c:idx val="4"/>
            <c:invertIfNegative val="0"/>
            <c:bubble3D val="0"/>
            <c:spPr>
              <a:solidFill>
                <a:schemeClr val="accent5">
                  <a:lumMod val="75000"/>
                </a:schemeClr>
              </a:solidFill>
              <a:ln w="6350">
                <a:solidFill>
                  <a:schemeClr val="tx1"/>
                </a:solidFill>
              </a:ln>
              <a:effectLst/>
            </c:spPr>
            <c:extLst>
              <c:ext xmlns:c16="http://schemas.microsoft.com/office/drawing/2014/chart" uri="{C3380CC4-5D6E-409C-BE32-E72D297353CC}">
                <c16:uniqueId val="{00000009-44E3-4BE0-BECF-1F8FE81336F8}"/>
              </c:ext>
            </c:extLst>
          </c:dPt>
          <c:dPt>
            <c:idx val="5"/>
            <c:invertIfNegative val="0"/>
            <c:bubble3D val="0"/>
            <c:spPr>
              <a:solidFill>
                <a:schemeClr val="accent2">
                  <a:lumMod val="75000"/>
                </a:schemeClr>
              </a:solidFill>
              <a:ln w="6350">
                <a:solidFill>
                  <a:schemeClr val="tx1"/>
                </a:solidFill>
              </a:ln>
              <a:effectLst/>
            </c:spPr>
            <c:extLst>
              <c:ext xmlns:c16="http://schemas.microsoft.com/office/drawing/2014/chart" uri="{C3380CC4-5D6E-409C-BE32-E72D297353CC}">
                <c16:uniqueId val="{0000000B-44E3-4BE0-BECF-1F8FE81336F8}"/>
              </c:ext>
            </c:extLst>
          </c:dPt>
          <c:dLbls>
            <c:dLbl>
              <c:idx val="2"/>
              <c:numFmt formatCode="0.0%" sourceLinked="0"/>
              <c:spPr>
                <a:solidFill>
                  <a:schemeClr val="bg1"/>
                </a:solidFill>
                <a:ln>
                  <a:noFill/>
                </a:ln>
                <a:effectLst/>
              </c:spPr>
              <c:txPr>
                <a:bodyPr rot="0" spcFirstLastPara="1" vertOverflow="ellipsis" vert="horz" wrap="square" lIns="0" tIns="0" rIns="0" bIns="0" anchor="ctr" anchorCtr="1">
                  <a:spAutoFit/>
                </a:bodyPr>
                <a:lstStyle/>
                <a:p>
                  <a:pPr>
                    <a:defRPr sz="1700" b="1" i="0" u="none" strike="noStrike" kern="1200" spc="-50" baseline="0">
                      <a:solidFill>
                        <a:schemeClr val="accent6">
                          <a:lumMod val="75000"/>
                        </a:schemeClr>
                      </a:solidFill>
                      <a:latin typeface="+mj-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44E3-4BE0-BECF-1F8FE81336F8}"/>
                </c:ext>
              </c:extLst>
            </c:dLbl>
            <c:dLbl>
              <c:idx val="3"/>
              <c:numFmt formatCode="0.0%" sourceLinked="0"/>
              <c:spPr>
                <a:solidFill>
                  <a:schemeClr val="bg1"/>
                </a:solidFill>
                <a:ln>
                  <a:noFill/>
                </a:ln>
                <a:effectLst/>
              </c:spPr>
              <c:txPr>
                <a:bodyPr rot="0" spcFirstLastPara="1" vertOverflow="ellipsis" vert="horz" wrap="square" lIns="0" tIns="0" rIns="0" bIns="0" anchor="ctr" anchorCtr="1">
                  <a:spAutoFit/>
                </a:bodyPr>
                <a:lstStyle/>
                <a:p>
                  <a:pPr>
                    <a:defRPr sz="1700" b="1" i="0" u="none" strike="noStrike" kern="1200" spc="-50" baseline="0">
                      <a:solidFill>
                        <a:schemeClr val="accent6">
                          <a:lumMod val="75000"/>
                        </a:schemeClr>
                      </a:solidFill>
                      <a:latin typeface="+mj-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44E3-4BE0-BECF-1F8FE81336F8}"/>
                </c:ext>
              </c:extLst>
            </c:dLbl>
            <c:dLbl>
              <c:idx val="4"/>
              <c:numFmt formatCode="0.0%" sourceLinked="0"/>
              <c:spPr>
                <a:solidFill>
                  <a:schemeClr val="bg1"/>
                </a:solidFill>
                <a:ln>
                  <a:noFill/>
                </a:ln>
                <a:effectLst/>
              </c:spPr>
              <c:txPr>
                <a:bodyPr rot="0" spcFirstLastPara="1" vertOverflow="ellipsis" vert="horz" wrap="square" lIns="0" tIns="0" rIns="0" bIns="0" anchor="ctr" anchorCtr="1">
                  <a:spAutoFit/>
                </a:bodyPr>
                <a:lstStyle/>
                <a:p>
                  <a:pPr>
                    <a:defRPr sz="1700" b="1" i="0" u="none" strike="noStrike" kern="1200" spc="-50" baseline="0">
                      <a:solidFill>
                        <a:schemeClr val="accent6">
                          <a:lumMod val="75000"/>
                        </a:schemeClr>
                      </a:solidFill>
                      <a:latin typeface="+mj-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9-44E3-4BE0-BECF-1F8FE81336F8}"/>
                </c:ext>
              </c:extLst>
            </c:dLbl>
            <c:dLbl>
              <c:idx val="5"/>
              <c:numFmt formatCode="0.0%" sourceLinked="0"/>
              <c:spPr>
                <a:solidFill>
                  <a:schemeClr val="bg1"/>
                </a:solidFill>
                <a:ln>
                  <a:noFill/>
                </a:ln>
                <a:effectLst/>
              </c:spPr>
              <c:txPr>
                <a:bodyPr rot="0" spcFirstLastPara="1" vertOverflow="ellipsis" vert="horz" wrap="square" lIns="0" tIns="0" rIns="0" bIns="0" anchor="ctr" anchorCtr="1">
                  <a:spAutoFit/>
                </a:bodyPr>
                <a:lstStyle/>
                <a:p>
                  <a:pPr>
                    <a:defRPr sz="1700" b="1" i="0" u="none" strike="noStrike" kern="1200" spc="-50" baseline="0">
                      <a:solidFill>
                        <a:schemeClr val="accent6">
                          <a:lumMod val="75000"/>
                        </a:schemeClr>
                      </a:solidFill>
                      <a:latin typeface="+mj-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B-44E3-4BE0-BECF-1F8FE81336F8}"/>
                </c:ext>
              </c:extLst>
            </c:dLbl>
            <c:numFmt formatCode="0.0%" sourceLinked="0"/>
            <c:spPr>
              <a:solidFill>
                <a:schemeClr val="bg1"/>
              </a:solidFill>
              <a:ln>
                <a:noFill/>
              </a:ln>
              <a:effectLst/>
            </c:spPr>
            <c:txPr>
              <a:bodyPr rot="0" spcFirstLastPara="1" vertOverflow="ellipsis" vert="horz" wrap="square" lIns="0" tIns="0" rIns="0" bIns="0" anchor="ctr" anchorCtr="1">
                <a:spAutoFit/>
              </a:bodyPr>
              <a:lstStyle/>
              <a:p>
                <a:pPr>
                  <a:defRPr sz="1600" b="0" i="0" u="none" strike="noStrike" kern="1200" spc="-50" baseline="0">
                    <a:solidFill>
                      <a:schemeClr val="tx1">
                        <a:lumMod val="75000"/>
                        <a:lumOff val="25000"/>
                      </a:schemeClr>
                    </a:solidFill>
                    <a:latin typeface="+mj-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cat>
            <c:multiLvlStrRef>
              <c:f>latency!$B$70:$G$71</c:f>
              <c:multiLvlStrCache>
                <c:ptCount val="6"/>
                <c:lvl>
                  <c:pt idx="0">
                    <c:v>55°C</c:v>
                  </c:pt>
                  <c:pt idx="1">
                    <c:v>85°C</c:v>
                  </c:pt>
                  <c:pt idx="2">
                    <c:v>55°C</c:v>
                  </c:pt>
                  <c:pt idx="3">
                    <c:v>85°C</c:v>
                  </c:pt>
                  <c:pt idx="4">
                    <c:v>55°C</c:v>
                  </c:pt>
                  <c:pt idx="5">
                    <c:v>85°C</c:v>
                  </c:pt>
                </c:lvl>
                <c:lvl>
                  <c:pt idx="0">
                    <c:v>AL-DRAM</c:v>
                  </c:pt>
                  <c:pt idx="2">
                    <c:v>AVA Profiling</c:v>
                  </c:pt>
                  <c:pt idx="4">
                    <c:v>AVA Profiling + Shuffling</c:v>
                  </c:pt>
                </c:lvl>
              </c:multiLvlStrCache>
            </c:multiLvlStrRef>
          </c:cat>
          <c:val>
            <c:numRef>
              <c:f>latency!$B$72:$G$72</c:f>
              <c:numCache>
                <c:formatCode>0%</c:formatCode>
                <c:ptCount val="6"/>
                <c:pt idx="0">
                  <c:v>0.31202419354838701</c:v>
                </c:pt>
                <c:pt idx="1">
                  <c:v>0.25526612903225798</c:v>
                </c:pt>
                <c:pt idx="2">
                  <c:v>0.35117741935483898</c:v>
                </c:pt>
                <c:pt idx="3">
                  <c:v>0.34639516129032299</c:v>
                </c:pt>
                <c:pt idx="4">
                  <c:v>0.36568743890518102</c:v>
                </c:pt>
                <c:pt idx="5">
                  <c:v>0.35800317693059602</c:v>
                </c:pt>
              </c:numCache>
            </c:numRef>
          </c:val>
          <c:extLst>
            <c:ext xmlns:c16="http://schemas.microsoft.com/office/drawing/2014/chart" uri="{C3380CC4-5D6E-409C-BE32-E72D297353CC}">
              <c16:uniqueId val="{0000000C-44E3-4BE0-BECF-1F8FE81336F8}"/>
            </c:ext>
          </c:extLst>
        </c:ser>
        <c:dLbls>
          <c:showLegendKey val="0"/>
          <c:showVal val="0"/>
          <c:showCatName val="0"/>
          <c:showSerName val="0"/>
          <c:showPercent val="0"/>
          <c:showBubbleSize val="0"/>
        </c:dLbls>
        <c:gapWidth val="100"/>
        <c:overlap val="-27"/>
        <c:axId val="-1370848832"/>
        <c:axId val="-1370863152"/>
      </c:barChart>
      <c:catAx>
        <c:axId val="-1370848832"/>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spc="-50" baseline="0">
                <a:solidFill>
                  <a:sysClr val="windowText" lastClr="000000"/>
                </a:solidFill>
                <a:latin typeface="+mj-lt"/>
                <a:ea typeface="+mn-ea"/>
                <a:cs typeface="+mn-cs"/>
              </a:defRPr>
            </a:pPr>
            <a:endParaRPr lang="en-US"/>
          </a:p>
        </c:txPr>
        <c:crossAx val="-1370863152"/>
        <c:crosses val="autoZero"/>
        <c:auto val="1"/>
        <c:lblAlgn val="ctr"/>
        <c:lblOffset val="0"/>
        <c:noMultiLvlLbl val="0"/>
      </c:catAx>
      <c:valAx>
        <c:axId val="-1370863152"/>
        <c:scaling>
          <c:orientation val="minMax"/>
          <c:max val="0.5"/>
        </c:scaling>
        <c:delete val="0"/>
        <c:axPos val="l"/>
        <c:majorGridlines>
          <c:spPr>
            <a:ln w="6350" cap="flat" cmpd="sng" algn="ctr">
              <a:solidFill>
                <a:schemeClr val="tx1"/>
              </a:solidFill>
              <a:prstDash val="dash"/>
              <a:round/>
            </a:ln>
            <a:effectLst/>
          </c:spPr>
        </c:majorGridlines>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mj-lt"/>
                <a:ea typeface="+mn-ea"/>
                <a:cs typeface="+mn-cs"/>
              </a:defRPr>
            </a:pPr>
            <a:endParaRPr lang="en-US"/>
          </a:p>
        </c:txPr>
        <c:crossAx val="-1370848832"/>
        <c:crosses val="autoZero"/>
        <c:crossBetween val="between"/>
        <c:majorUnit val="0.1"/>
      </c:valAx>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177213959366201"/>
          <c:y val="5.5812932474349798E-2"/>
          <c:w val="0.73970934188782"/>
          <c:h val="0.59749797184442899"/>
        </c:manualLayout>
      </c:layout>
      <c:barChart>
        <c:barDir val="col"/>
        <c:grouping val="clustered"/>
        <c:varyColors val="0"/>
        <c:ser>
          <c:idx val="0"/>
          <c:order val="0"/>
          <c:tx>
            <c:strRef>
              <c:f>latency!$J$72</c:f>
              <c:strCache>
                <c:ptCount val="1"/>
                <c:pt idx="0">
                  <c:v>Latency Reduction</c:v>
                </c:pt>
              </c:strCache>
            </c:strRef>
          </c:tx>
          <c:spPr>
            <a:solidFill>
              <a:schemeClr val="accent5">
                <a:lumMod val="75000"/>
              </a:schemeClr>
            </a:solidFill>
            <a:ln w="6350">
              <a:solidFill>
                <a:schemeClr val="tx1"/>
              </a:solidFill>
            </a:ln>
            <a:effectLst/>
          </c:spPr>
          <c:invertIfNegative val="0"/>
          <c:dPt>
            <c:idx val="1"/>
            <c:invertIfNegative val="0"/>
            <c:bubble3D val="0"/>
            <c:spPr>
              <a:solidFill>
                <a:schemeClr val="accent2">
                  <a:lumMod val="75000"/>
                </a:schemeClr>
              </a:solidFill>
              <a:ln w="6350">
                <a:solidFill>
                  <a:schemeClr val="tx1"/>
                </a:solidFill>
              </a:ln>
              <a:effectLst/>
            </c:spPr>
            <c:extLst>
              <c:ext xmlns:c16="http://schemas.microsoft.com/office/drawing/2014/chart" uri="{C3380CC4-5D6E-409C-BE32-E72D297353CC}">
                <c16:uniqueId val="{00000001-5991-42D7-8772-2EF4515851B1}"/>
              </c:ext>
            </c:extLst>
          </c:dPt>
          <c:dPt>
            <c:idx val="3"/>
            <c:invertIfNegative val="0"/>
            <c:bubble3D val="0"/>
            <c:spPr>
              <a:solidFill>
                <a:schemeClr val="accent2">
                  <a:lumMod val="75000"/>
                </a:schemeClr>
              </a:solidFill>
              <a:ln w="6350">
                <a:solidFill>
                  <a:schemeClr val="tx1"/>
                </a:solidFill>
              </a:ln>
              <a:effectLst/>
            </c:spPr>
            <c:extLst>
              <c:ext xmlns:c16="http://schemas.microsoft.com/office/drawing/2014/chart" uri="{C3380CC4-5D6E-409C-BE32-E72D297353CC}">
                <c16:uniqueId val="{00000003-5991-42D7-8772-2EF4515851B1}"/>
              </c:ext>
            </c:extLst>
          </c:dPt>
          <c:dPt>
            <c:idx val="5"/>
            <c:invertIfNegative val="0"/>
            <c:bubble3D val="0"/>
            <c:spPr>
              <a:solidFill>
                <a:schemeClr val="accent2">
                  <a:lumMod val="75000"/>
                </a:schemeClr>
              </a:solidFill>
              <a:ln w="6350">
                <a:solidFill>
                  <a:schemeClr val="tx1"/>
                </a:solidFill>
              </a:ln>
              <a:effectLst/>
            </c:spPr>
            <c:extLst>
              <c:ext xmlns:c16="http://schemas.microsoft.com/office/drawing/2014/chart" uri="{C3380CC4-5D6E-409C-BE32-E72D297353CC}">
                <c16:uniqueId val="{00000005-5991-42D7-8772-2EF4515851B1}"/>
              </c:ext>
            </c:extLst>
          </c:dPt>
          <c:dLbls>
            <c:dLbl>
              <c:idx val="2"/>
              <c:numFmt formatCode="0.0%" sourceLinked="0"/>
              <c:spPr>
                <a:solidFill>
                  <a:schemeClr val="bg1"/>
                </a:solidFill>
                <a:ln>
                  <a:noFill/>
                </a:ln>
                <a:effectLst/>
              </c:spPr>
              <c:txPr>
                <a:bodyPr rot="0" spcFirstLastPara="1" vertOverflow="ellipsis" vert="horz" wrap="square" lIns="0" tIns="0" rIns="0" bIns="0" anchor="ctr" anchorCtr="1">
                  <a:spAutoFit/>
                </a:bodyPr>
                <a:lstStyle/>
                <a:p>
                  <a:pPr>
                    <a:defRPr sz="1700" b="1" i="0" u="none" strike="noStrike" kern="1200" spc="-50" baseline="0">
                      <a:solidFill>
                        <a:schemeClr val="accent6">
                          <a:lumMod val="75000"/>
                        </a:schemeClr>
                      </a:solidFill>
                      <a:latin typeface="+mj-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8A21-5245-BC6B-EAB6C9F89FE6}"/>
                </c:ext>
              </c:extLst>
            </c:dLbl>
            <c:dLbl>
              <c:idx val="3"/>
              <c:numFmt formatCode="0.0%" sourceLinked="0"/>
              <c:spPr>
                <a:solidFill>
                  <a:schemeClr val="bg1"/>
                </a:solidFill>
                <a:ln>
                  <a:noFill/>
                </a:ln>
                <a:effectLst/>
              </c:spPr>
              <c:txPr>
                <a:bodyPr rot="0" spcFirstLastPara="1" vertOverflow="ellipsis" vert="horz" wrap="square" lIns="0" tIns="0" rIns="0" bIns="0" anchor="ctr" anchorCtr="1">
                  <a:spAutoFit/>
                </a:bodyPr>
                <a:lstStyle/>
                <a:p>
                  <a:pPr>
                    <a:defRPr sz="1700" b="1" i="0" u="none" strike="noStrike" kern="1200" spc="-50" baseline="0">
                      <a:solidFill>
                        <a:schemeClr val="accent6">
                          <a:lumMod val="75000"/>
                        </a:schemeClr>
                      </a:solidFill>
                      <a:latin typeface="+mj-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5991-42D7-8772-2EF4515851B1}"/>
                </c:ext>
              </c:extLst>
            </c:dLbl>
            <c:dLbl>
              <c:idx val="4"/>
              <c:numFmt formatCode="0.0%" sourceLinked="0"/>
              <c:spPr>
                <a:solidFill>
                  <a:schemeClr val="bg1"/>
                </a:solidFill>
                <a:ln>
                  <a:noFill/>
                </a:ln>
                <a:effectLst/>
              </c:spPr>
              <c:txPr>
                <a:bodyPr rot="0" spcFirstLastPara="1" vertOverflow="ellipsis" vert="horz" wrap="square" lIns="0" tIns="0" rIns="0" bIns="0" anchor="ctr" anchorCtr="1">
                  <a:spAutoFit/>
                </a:bodyPr>
                <a:lstStyle/>
                <a:p>
                  <a:pPr>
                    <a:defRPr sz="1700" b="1" i="0" u="none" strike="noStrike" kern="1200" spc="-50" baseline="0">
                      <a:solidFill>
                        <a:schemeClr val="accent6">
                          <a:lumMod val="75000"/>
                        </a:schemeClr>
                      </a:solidFill>
                      <a:latin typeface="+mj-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8A21-5245-BC6B-EAB6C9F89FE6}"/>
                </c:ext>
              </c:extLst>
            </c:dLbl>
            <c:dLbl>
              <c:idx val="5"/>
              <c:numFmt formatCode="0.0%" sourceLinked="0"/>
              <c:spPr>
                <a:solidFill>
                  <a:schemeClr val="bg1"/>
                </a:solidFill>
                <a:ln>
                  <a:noFill/>
                </a:ln>
                <a:effectLst/>
              </c:spPr>
              <c:txPr>
                <a:bodyPr rot="0" spcFirstLastPara="1" vertOverflow="ellipsis" vert="horz" wrap="square" lIns="0" tIns="0" rIns="0" bIns="0" anchor="ctr" anchorCtr="1">
                  <a:spAutoFit/>
                </a:bodyPr>
                <a:lstStyle/>
                <a:p>
                  <a:pPr>
                    <a:defRPr sz="1700" b="1" i="0" u="none" strike="noStrike" kern="1200" spc="-50" baseline="0">
                      <a:solidFill>
                        <a:schemeClr val="accent6">
                          <a:lumMod val="75000"/>
                        </a:schemeClr>
                      </a:solidFill>
                      <a:latin typeface="+mj-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5991-42D7-8772-2EF4515851B1}"/>
                </c:ext>
              </c:extLst>
            </c:dLbl>
            <c:numFmt formatCode="0.0%" sourceLinked="0"/>
            <c:spPr>
              <a:solidFill>
                <a:schemeClr val="bg1"/>
              </a:solidFill>
              <a:ln>
                <a:noFill/>
              </a:ln>
              <a:effectLst/>
            </c:spPr>
            <c:txPr>
              <a:bodyPr rot="0" spcFirstLastPara="1" vertOverflow="ellipsis" vert="horz" wrap="square" lIns="0" tIns="0" rIns="0" bIns="0" anchor="ctr" anchorCtr="1">
                <a:spAutoFit/>
              </a:bodyPr>
              <a:lstStyle/>
              <a:p>
                <a:pPr>
                  <a:defRPr sz="1600" b="0" i="0" u="none" strike="noStrike" kern="1200" spc="-50" baseline="0">
                    <a:solidFill>
                      <a:schemeClr val="tx1">
                        <a:lumMod val="75000"/>
                        <a:lumOff val="25000"/>
                      </a:schemeClr>
                    </a:solidFill>
                    <a:latin typeface="+mj-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cat>
            <c:multiLvlStrRef>
              <c:f>latency!$K$70:$P$71</c:f>
              <c:multiLvlStrCache>
                <c:ptCount val="6"/>
                <c:lvl>
                  <c:pt idx="0">
                    <c:v>55°C</c:v>
                  </c:pt>
                  <c:pt idx="1">
                    <c:v>85°C</c:v>
                  </c:pt>
                  <c:pt idx="2">
                    <c:v>55°C</c:v>
                  </c:pt>
                  <c:pt idx="3">
                    <c:v>85°C</c:v>
                  </c:pt>
                  <c:pt idx="4">
                    <c:v>55°C</c:v>
                  </c:pt>
                  <c:pt idx="5">
                    <c:v>85°C</c:v>
                  </c:pt>
                </c:lvl>
                <c:lvl>
                  <c:pt idx="0">
                    <c:v>AL-DRAM</c:v>
                  </c:pt>
                  <c:pt idx="2">
                    <c:v>AVA Profiling</c:v>
                  </c:pt>
                  <c:pt idx="4">
                    <c:v>AVA Profiling + Shuffling</c:v>
                  </c:pt>
                </c:lvl>
              </c:multiLvlStrCache>
            </c:multiLvlStrRef>
          </c:cat>
          <c:val>
            <c:numRef>
              <c:f>latency!$K$72:$P$72</c:f>
              <c:numCache>
                <c:formatCode>General</c:formatCode>
                <c:ptCount val="6"/>
                <c:pt idx="0">
                  <c:v>0.36560714285714302</c:v>
                </c:pt>
                <c:pt idx="1">
                  <c:v>0.27539285714285699</c:v>
                </c:pt>
                <c:pt idx="2">
                  <c:v>0.39400000000000002</c:v>
                </c:pt>
                <c:pt idx="3">
                  <c:v>0.38717857142857098</c:v>
                </c:pt>
                <c:pt idx="4">
                  <c:v>0.41293939393939399</c:v>
                </c:pt>
                <c:pt idx="5">
                  <c:v>0.402735930735931</c:v>
                </c:pt>
              </c:numCache>
            </c:numRef>
          </c:val>
          <c:extLst>
            <c:ext xmlns:c16="http://schemas.microsoft.com/office/drawing/2014/chart" uri="{C3380CC4-5D6E-409C-BE32-E72D297353CC}">
              <c16:uniqueId val="{00000006-5991-42D7-8772-2EF4515851B1}"/>
            </c:ext>
          </c:extLst>
        </c:ser>
        <c:dLbls>
          <c:showLegendKey val="0"/>
          <c:showVal val="0"/>
          <c:showCatName val="0"/>
          <c:showSerName val="0"/>
          <c:showPercent val="0"/>
          <c:showBubbleSize val="0"/>
        </c:dLbls>
        <c:gapWidth val="100"/>
        <c:overlap val="-27"/>
        <c:axId val="-1742549184"/>
        <c:axId val="-1747153040"/>
      </c:barChart>
      <c:catAx>
        <c:axId val="-1742549184"/>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spc="-50" baseline="0">
                <a:solidFill>
                  <a:sysClr val="windowText" lastClr="000000"/>
                </a:solidFill>
                <a:latin typeface="+mj-lt"/>
                <a:ea typeface="+mn-ea"/>
                <a:cs typeface="+mn-cs"/>
              </a:defRPr>
            </a:pPr>
            <a:endParaRPr lang="en-US"/>
          </a:p>
        </c:txPr>
        <c:crossAx val="-1747153040"/>
        <c:crosses val="autoZero"/>
        <c:auto val="1"/>
        <c:lblAlgn val="ctr"/>
        <c:lblOffset val="0"/>
        <c:noMultiLvlLbl val="0"/>
      </c:catAx>
      <c:valAx>
        <c:axId val="-1747153040"/>
        <c:scaling>
          <c:orientation val="minMax"/>
          <c:max val="0.5"/>
        </c:scaling>
        <c:delete val="0"/>
        <c:axPos val="l"/>
        <c:majorGridlines>
          <c:spPr>
            <a:ln w="6350" cap="flat" cmpd="sng" algn="ctr">
              <a:solidFill>
                <a:schemeClr val="tx1"/>
              </a:solidFill>
              <a:prstDash val="dash"/>
              <a:round/>
            </a:ln>
            <a:effectLst/>
          </c:spPr>
        </c:majorGridlines>
        <c:numFmt formatCode="0%" sourceLinked="0"/>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mj-lt"/>
                <a:ea typeface="+mn-ea"/>
                <a:cs typeface="+mn-cs"/>
              </a:defRPr>
            </a:pPr>
            <a:endParaRPr lang="en-US"/>
          </a:p>
        </c:txPr>
        <c:crossAx val="-1742549184"/>
        <c:crosses val="autoZero"/>
        <c:crossBetween val="between"/>
        <c:majorUnit val="0.1"/>
      </c:valAx>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94789700874168"/>
          <c:y val="0.15396474699006299"/>
          <c:w val="0.67399774408364199"/>
          <c:h val="0.63726502048801403"/>
        </c:manualLayout>
      </c:layout>
      <c:barChart>
        <c:barDir val="col"/>
        <c:grouping val="clustered"/>
        <c:varyColors val="0"/>
        <c:ser>
          <c:idx val="0"/>
          <c:order val="0"/>
          <c:tx>
            <c:strRef>
              <c:f>talk_volton_perf!$I$8</c:f>
              <c:strCache>
                <c:ptCount val="1"/>
                <c:pt idx="0">
                  <c:v>MemDVFS</c:v>
                </c:pt>
              </c:strCache>
            </c:strRef>
          </c:tx>
          <c:spPr>
            <a:solidFill>
              <a:schemeClr val="bg1">
                <a:lumMod val="75000"/>
              </a:schemeClr>
            </a:solidFill>
            <a:ln>
              <a:noFill/>
            </a:ln>
            <a:effectLst/>
          </c:spPr>
          <c:invertIfNegative val="0"/>
          <c:cat>
            <c:strRef>
              <c:f>talk_volton_perf!$A$9:$A$10</c:f>
              <c:strCache>
                <c:ptCount val="2"/>
                <c:pt idx="0">
                  <c:v>Low</c:v>
                </c:pt>
                <c:pt idx="1">
                  <c:v>High</c:v>
                </c:pt>
              </c:strCache>
            </c:strRef>
          </c:cat>
          <c:val>
            <c:numRef>
              <c:f>talk_volton_perf!$I$9:$I$10</c:f>
              <c:numCache>
                <c:formatCode>General</c:formatCode>
                <c:ptCount val="2"/>
                <c:pt idx="0">
                  <c:v>1.4</c:v>
                </c:pt>
                <c:pt idx="1">
                  <c:v>0.4</c:v>
                </c:pt>
              </c:numCache>
            </c:numRef>
          </c:val>
          <c:extLst>
            <c:ext xmlns:c16="http://schemas.microsoft.com/office/drawing/2014/chart" uri="{C3380CC4-5D6E-409C-BE32-E72D297353CC}">
              <c16:uniqueId val="{00000000-4078-7A4E-ACEA-7DCE619785AF}"/>
            </c:ext>
          </c:extLst>
        </c:ser>
        <c:ser>
          <c:idx val="1"/>
          <c:order val="1"/>
          <c:tx>
            <c:strRef>
              <c:f>talk_volton_perf!$J$8</c:f>
              <c:strCache>
                <c:ptCount val="1"/>
                <c:pt idx="0">
                  <c:v>Voltron</c:v>
                </c:pt>
              </c:strCache>
            </c:strRef>
          </c:tx>
          <c:spPr>
            <a:solidFill>
              <a:schemeClr val="accent1">
                <a:lumMod val="75000"/>
              </a:schemeClr>
            </a:solidFill>
            <a:ln>
              <a:noFill/>
            </a:ln>
            <a:effectLst/>
          </c:spPr>
          <c:invertIfNegative val="0"/>
          <c:cat>
            <c:strRef>
              <c:f>talk_volton_perf!$A$9:$A$10</c:f>
              <c:strCache>
                <c:ptCount val="2"/>
                <c:pt idx="0">
                  <c:v>Low</c:v>
                </c:pt>
                <c:pt idx="1">
                  <c:v>High</c:v>
                </c:pt>
              </c:strCache>
            </c:strRef>
          </c:cat>
          <c:val>
            <c:numRef>
              <c:f>talk_volton_perf!$J$9:$J$10</c:f>
              <c:numCache>
                <c:formatCode>General</c:formatCode>
                <c:ptCount val="2"/>
                <c:pt idx="0">
                  <c:v>3.2</c:v>
                </c:pt>
                <c:pt idx="1">
                  <c:v>7</c:v>
                </c:pt>
              </c:numCache>
            </c:numRef>
          </c:val>
          <c:extLst>
            <c:ext xmlns:c16="http://schemas.microsoft.com/office/drawing/2014/chart" uri="{C3380CC4-5D6E-409C-BE32-E72D297353CC}">
              <c16:uniqueId val="{00000001-4078-7A4E-ACEA-7DCE619785AF}"/>
            </c:ext>
          </c:extLst>
        </c:ser>
        <c:dLbls>
          <c:showLegendKey val="0"/>
          <c:showVal val="0"/>
          <c:showCatName val="0"/>
          <c:showSerName val="0"/>
          <c:showPercent val="0"/>
          <c:showBubbleSize val="0"/>
        </c:dLbls>
        <c:gapWidth val="130"/>
        <c:axId val="908976880"/>
        <c:axId val="937944192"/>
      </c:barChart>
      <c:catAx>
        <c:axId val="908976880"/>
        <c:scaling>
          <c:orientation val="minMax"/>
        </c:scaling>
        <c:delete val="0"/>
        <c:axPos val="b"/>
        <c:title>
          <c:tx>
            <c:rich>
              <a:bodyPr rot="0" spcFirstLastPara="1" vertOverflow="ellipsis" vert="horz" wrap="square" anchor="ctr" anchorCtr="1"/>
              <a:lstStyle/>
              <a:p>
                <a:pPr>
                  <a:defRPr sz="2400" b="0" i="0" u="none" strike="noStrike" kern="1200" baseline="0">
                    <a:solidFill>
                      <a:schemeClr val="tx1">
                        <a:lumMod val="65000"/>
                        <a:lumOff val="35000"/>
                      </a:schemeClr>
                    </a:solidFill>
                    <a:latin typeface="Gill Sans" charset="0"/>
                    <a:ea typeface="Gill Sans" charset="0"/>
                    <a:cs typeface="Gill Sans" charset="0"/>
                  </a:defRPr>
                </a:pPr>
                <a:r>
                  <a:rPr lang="en-US"/>
                  <a:t>Memory Intensity</a:t>
                </a:r>
              </a:p>
            </c:rich>
          </c:tx>
          <c:overlay val="0"/>
          <c:spPr>
            <a:noFill/>
            <a:ln>
              <a:noFill/>
            </a:ln>
            <a:effectLst/>
          </c:sp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Gill Sans" charset="0"/>
                <a:ea typeface="Gill Sans" charset="0"/>
                <a:cs typeface="Gill Sans" charset="0"/>
              </a:defRPr>
            </a:pPr>
            <a:endParaRPr lang="en-US"/>
          </a:p>
        </c:txPr>
        <c:crossAx val="937944192"/>
        <c:crosses val="autoZero"/>
        <c:auto val="1"/>
        <c:lblAlgn val="ctr"/>
        <c:lblOffset val="100"/>
        <c:noMultiLvlLbl val="0"/>
      </c:catAx>
      <c:valAx>
        <c:axId val="937944192"/>
        <c:scaling>
          <c:orientation val="minMax"/>
          <c:max val="8"/>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Gill Sans" charset="0"/>
                    <a:ea typeface="Gill Sans" charset="0"/>
                    <a:cs typeface="Gill Sans" charset="0"/>
                  </a:defRPr>
                </a:pPr>
                <a:r>
                  <a:rPr lang="en-US"/>
                  <a:t>CPU+DRAM </a:t>
                </a:r>
                <a:br>
                  <a:rPr lang="en-US"/>
                </a:br>
                <a:r>
                  <a:rPr lang="en-US"/>
                  <a:t>Energy Savings (%)</a:t>
                </a:r>
              </a:p>
            </c:rich>
          </c:tx>
          <c:layout>
            <c:manualLayout>
              <c:xMode val="edge"/>
              <c:yMode val="edge"/>
              <c:x val="1.12904275395328E-3"/>
              <c:y val="0.25829165977244201"/>
            </c:manualLayout>
          </c:layout>
          <c:overlay val="0"/>
          <c:spPr>
            <a:noFill/>
            <a:ln>
              <a:noFill/>
            </a:ln>
            <a:effectLst/>
          </c:spPr>
        </c:title>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charset="0"/>
                <a:ea typeface="Gill Sans" charset="0"/>
                <a:cs typeface="Gill Sans" charset="0"/>
              </a:defRPr>
            </a:pPr>
            <a:endParaRPr lang="en-US"/>
          </a:p>
        </c:txPr>
        <c:crossAx val="908976880"/>
        <c:crosses val="autoZero"/>
        <c:crossBetween val="between"/>
        <c:majorUnit val="1"/>
      </c:valAx>
      <c:spPr>
        <a:noFill/>
        <a:ln>
          <a:noFill/>
        </a:ln>
        <a:effectLst/>
      </c:spPr>
    </c:plotArea>
    <c:legend>
      <c:legendPos val="b"/>
      <c:layout>
        <c:manualLayout>
          <c:xMode val="edge"/>
          <c:yMode val="edge"/>
          <c:x val="0.27185158673347598"/>
          <c:y val="9.9391686051604495E-3"/>
          <c:w val="0.68168768726918005"/>
          <c:h val="9.8835660248351304E-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Gill Sans" charset="0"/>
              <a:ea typeface="Gill Sans" charset="0"/>
              <a:cs typeface="Gill Sans" charset="0"/>
            </a:defRPr>
          </a:pPr>
          <a:endParaRPr lang="en-US"/>
        </a:p>
      </c:txPr>
    </c:legend>
    <c:plotVisOnly val="1"/>
    <c:dispBlanksAs val="gap"/>
    <c:showDLblsOverMax val="0"/>
  </c:chart>
  <c:spPr>
    <a:solidFill>
      <a:schemeClr val="bg1"/>
    </a:solidFill>
    <a:ln w="9525" cap="flat" cmpd="sng" algn="ctr">
      <a:noFill/>
      <a:round/>
    </a:ln>
    <a:effectLst/>
  </c:spPr>
  <c:txPr>
    <a:bodyPr/>
    <a:lstStyle/>
    <a:p>
      <a:pPr>
        <a:defRPr sz="2400">
          <a:latin typeface="Gill Sans" charset="0"/>
          <a:ea typeface="Gill Sans" charset="0"/>
          <a:cs typeface="Gill Sans" charset="0"/>
        </a:defRPr>
      </a:pPr>
      <a:endParaRPr lang="en-US"/>
    </a:p>
  </c:tx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488512146185802"/>
          <c:y val="0.12749977774413901"/>
          <c:w val="0.68390256686699102"/>
          <c:h val="0.64972456291683001"/>
        </c:manualLayout>
      </c:layout>
      <c:barChart>
        <c:barDir val="col"/>
        <c:grouping val="clustered"/>
        <c:varyColors val="0"/>
        <c:ser>
          <c:idx val="0"/>
          <c:order val="0"/>
          <c:tx>
            <c:strRef>
              <c:f>talk_volton_perf!$E$8</c:f>
              <c:strCache>
                <c:ptCount val="1"/>
                <c:pt idx="0">
                  <c:v>MemDVFS</c:v>
                </c:pt>
              </c:strCache>
            </c:strRef>
          </c:tx>
          <c:spPr>
            <a:solidFill>
              <a:schemeClr val="bg1">
                <a:lumMod val="75000"/>
              </a:schemeClr>
            </a:solidFill>
            <a:ln>
              <a:noFill/>
            </a:ln>
            <a:effectLst/>
          </c:spPr>
          <c:invertIfNegative val="0"/>
          <c:cat>
            <c:strRef>
              <c:f>talk_volton_perf!$A$9:$A$10</c:f>
              <c:strCache>
                <c:ptCount val="2"/>
                <c:pt idx="0">
                  <c:v>Low</c:v>
                </c:pt>
                <c:pt idx="1">
                  <c:v>High</c:v>
                </c:pt>
              </c:strCache>
            </c:strRef>
          </c:cat>
          <c:val>
            <c:numRef>
              <c:f>talk_volton_perf!$E$9:$E$10</c:f>
              <c:numCache>
                <c:formatCode>General</c:formatCode>
                <c:ptCount val="2"/>
                <c:pt idx="0">
                  <c:v>-2.7</c:v>
                </c:pt>
                <c:pt idx="1">
                  <c:v>-2.1</c:v>
                </c:pt>
              </c:numCache>
            </c:numRef>
          </c:val>
          <c:extLst>
            <c:ext xmlns:c16="http://schemas.microsoft.com/office/drawing/2014/chart" uri="{C3380CC4-5D6E-409C-BE32-E72D297353CC}">
              <c16:uniqueId val="{00000000-6758-C946-8D4F-CC85D6E88C90}"/>
            </c:ext>
          </c:extLst>
        </c:ser>
        <c:ser>
          <c:idx val="1"/>
          <c:order val="1"/>
          <c:tx>
            <c:strRef>
              <c:f>talk_volton_perf!$F$8</c:f>
              <c:strCache>
                <c:ptCount val="1"/>
                <c:pt idx="0">
                  <c:v>Voltron</c:v>
                </c:pt>
              </c:strCache>
            </c:strRef>
          </c:tx>
          <c:spPr>
            <a:solidFill>
              <a:schemeClr val="accent1">
                <a:lumMod val="75000"/>
              </a:schemeClr>
            </a:solidFill>
            <a:ln>
              <a:noFill/>
            </a:ln>
            <a:effectLst/>
          </c:spPr>
          <c:invertIfNegative val="0"/>
          <c:cat>
            <c:strRef>
              <c:f>talk_volton_perf!$A$9:$A$10</c:f>
              <c:strCache>
                <c:ptCount val="2"/>
                <c:pt idx="0">
                  <c:v>Low</c:v>
                </c:pt>
                <c:pt idx="1">
                  <c:v>High</c:v>
                </c:pt>
              </c:strCache>
            </c:strRef>
          </c:cat>
          <c:val>
            <c:numRef>
              <c:f>talk_volton_perf!$F$9:$F$10</c:f>
              <c:numCache>
                <c:formatCode>General</c:formatCode>
                <c:ptCount val="2"/>
                <c:pt idx="0">
                  <c:v>-1.6</c:v>
                </c:pt>
                <c:pt idx="1">
                  <c:v>-1.8</c:v>
                </c:pt>
              </c:numCache>
            </c:numRef>
          </c:val>
          <c:extLst>
            <c:ext xmlns:c16="http://schemas.microsoft.com/office/drawing/2014/chart" uri="{C3380CC4-5D6E-409C-BE32-E72D297353CC}">
              <c16:uniqueId val="{00000001-6758-C946-8D4F-CC85D6E88C90}"/>
            </c:ext>
          </c:extLst>
        </c:ser>
        <c:dLbls>
          <c:showLegendKey val="0"/>
          <c:showVal val="0"/>
          <c:showCatName val="0"/>
          <c:showSerName val="0"/>
          <c:showPercent val="0"/>
          <c:showBubbleSize val="0"/>
        </c:dLbls>
        <c:gapWidth val="130"/>
        <c:axId val="959631696"/>
        <c:axId val="939435200"/>
      </c:barChart>
      <c:catAx>
        <c:axId val="959631696"/>
        <c:scaling>
          <c:orientation val="minMax"/>
        </c:scaling>
        <c:delete val="0"/>
        <c:axPos val="b"/>
        <c:title>
          <c:tx>
            <c:rich>
              <a:bodyPr rot="0" spcFirstLastPara="1" vertOverflow="ellipsis" vert="horz" wrap="square" anchor="ctr" anchorCtr="1"/>
              <a:lstStyle/>
              <a:p>
                <a:pPr>
                  <a:defRPr sz="2400" b="0" i="0" u="none" strike="noStrike" kern="1200" baseline="0">
                    <a:solidFill>
                      <a:schemeClr val="tx1">
                        <a:lumMod val="65000"/>
                        <a:lumOff val="35000"/>
                      </a:schemeClr>
                    </a:solidFill>
                    <a:latin typeface="Gill Sans" charset="0"/>
                    <a:ea typeface="Gill Sans" charset="0"/>
                    <a:cs typeface="Gill Sans" charset="0"/>
                  </a:defRPr>
                </a:pPr>
                <a:r>
                  <a:rPr lang="en-US"/>
                  <a:t>Memory Intensity</a:t>
                </a:r>
              </a:p>
            </c:rich>
          </c:tx>
          <c:layout>
            <c:manualLayout>
              <c:xMode val="edge"/>
              <c:yMode val="edge"/>
              <c:x val="0.31519820971365298"/>
              <c:y val="0.87869174994253396"/>
            </c:manualLayout>
          </c:layout>
          <c:overlay val="0"/>
          <c:spPr>
            <a:noFill/>
            <a:ln>
              <a:noFill/>
            </a:ln>
            <a:effectLst/>
          </c:spPr>
        </c:title>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Gill Sans" charset="0"/>
                <a:ea typeface="Gill Sans" charset="0"/>
                <a:cs typeface="Gill Sans" charset="0"/>
              </a:defRPr>
            </a:pPr>
            <a:endParaRPr lang="en-US"/>
          </a:p>
        </c:txPr>
        <c:crossAx val="939435200"/>
        <c:crosses val="autoZero"/>
        <c:auto val="1"/>
        <c:lblAlgn val="ctr"/>
        <c:lblOffset val="100"/>
        <c:noMultiLvlLbl val="0"/>
      </c:catAx>
      <c:valAx>
        <c:axId val="939435200"/>
        <c:scaling>
          <c:orientation val="minMax"/>
          <c:max val="0"/>
          <c:min val="-6"/>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Gill Sans" charset="0"/>
                    <a:ea typeface="Gill Sans" charset="0"/>
                    <a:cs typeface="Gill Sans" charset="0"/>
                  </a:defRPr>
                </a:pPr>
                <a:r>
                  <a:rPr lang="en-US"/>
                  <a:t>Performance Loss (%)</a:t>
                </a:r>
                <a:endParaRPr lang="en-US" dirty="0"/>
              </a:p>
            </c:rich>
          </c:tx>
          <c:layout>
            <c:manualLayout>
              <c:xMode val="edge"/>
              <c:yMode val="edge"/>
              <c:x val="3.3217386346189501E-3"/>
              <c:y val="0.170711523105399"/>
            </c:manualLayout>
          </c:layout>
          <c:overlay val="0"/>
          <c:spPr>
            <a:noFill/>
            <a:ln>
              <a:noFill/>
            </a:ln>
            <a:effectLst/>
          </c:spPr>
        </c:title>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charset="0"/>
                <a:ea typeface="Gill Sans" charset="0"/>
                <a:cs typeface="Gill Sans" charset="0"/>
              </a:defRPr>
            </a:pPr>
            <a:endParaRPr lang="en-US"/>
          </a:p>
        </c:txPr>
        <c:crossAx val="959631696"/>
        <c:crosses val="autoZero"/>
        <c:crossBetween val="between"/>
        <c:majorUnit val="1"/>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sz="2400">
          <a:latin typeface="Gill Sans" charset="0"/>
          <a:ea typeface="Gill Sans" charset="0"/>
          <a:cs typeface="Gill Sans" charset="0"/>
        </a:defRPr>
      </a:pPr>
      <a:endParaRPr lang="en-US"/>
    </a:p>
  </c:txPr>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33"/>
    </mc:Choice>
    <mc:Fallback>
      <c:style val="33"/>
    </mc:Fallback>
  </mc:AlternateContent>
  <c:chart>
    <c:autoTitleDeleted val="1"/>
    <c:plotArea>
      <c:layout>
        <c:manualLayout>
          <c:layoutTarget val="inner"/>
          <c:xMode val="edge"/>
          <c:yMode val="edge"/>
          <c:x val="0.19679968792227201"/>
          <c:y val="0.13418212908565799"/>
          <c:w val="0.77295804052594297"/>
          <c:h val="0.57225816075576696"/>
        </c:manualLayout>
      </c:layout>
      <c:barChart>
        <c:barDir val="col"/>
        <c:grouping val="clustered"/>
        <c:varyColors val="0"/>
        <c:ser>
          <c:idx val="1"/>
          <c:order val="0"/>
          <c:tx>
            <c:v>STT-RAM (base)</c:v>
          </c:tx>
          <c:invertIfNegative val="0"/>
          <c:val>
            <c:numRef>
              <c:f>DATA3!$AE$254:$AE$265</c:f>
              <c:numCache>
                <c:formatCode>0%</c:formatCode>
                <c:ptCount val="12"/>
                <c:pt idx="0">
                  <c:v>0.95573510300478803</c:v>
                </c:pt>
                <c:pt idx="1">
                  <c:v>0.91812375170455995</c:v>
                </c:pt>
                <c:pt idx="2">
                  <c:v>0.93434694887328196</c:v>
                </c:pt>
                <c:pt idx="3">
                  <c:v>0.95579184720952903</c:v>
                </c:pt>
                <c:pt idx="4">
                  <c:v>0.95738386929952202</c:v>
                </c:pt>
                <c:pt idx="5">
                  <c:v>0.92083392109098094</c:v>
                </c:pt>
                <c:pt idx="6">
                  <c:v>0.95404420780392396</c:v>
                </c:pt>
                <c:pt idx="7">
                  <c:v>0.93019316843574296</c:v>
                </c:pt>
                <c:pt idx="8">
                  <c:v>0.95413346105793595</c:v>
                </c:pt>
                <c:pt idx="9">
                  <c:v>0.94506886725099504</c:v>
                </c:pt>
                <c:pt idx="10">
                  <c:v>0.92103499910287701</c:v>
                </c:pt>
                <c:pt idx="11">
                  <c:v>0.94060819498492199</c:v>
                </c:pt>
              </c:numCache>
            </c:numRef>
          </c:val>
          <c:extLst>
            <c:ext xmlns:c16="http://schemas.microsoft.com/office/drawing/2014/chart" uri="{C3380CC4-5D6E-409C-BE32-E72D297353CC}">
              <c16:uniqueId val="{00000000-B2C9-9D43-A95B-D0294C867663}"/>
            </c:ext>
          </c:extLst>
        </c:ser>
        <c:ser>
          <c:idx val="0"/>
          <c:order val="1"/>
          <c:tx>
            <c:v>STT-RAM (opt)</c:v>
          </c:tx>
          <c:invertIfNegative val="0"/>
          <c:cat>
            <c:strRef>
              <c:f>DATA3!$B$272:$B$283</c:f>
              <c:strCache>
                <c:ptCount val="12"/>
                <c:pt idx="0">
                  <c:v>mpmix0</c:v>
                </c:pt>
                <c:pt idx="1">
                  <c:v>mpmix1</c:v>
                </c:pt>
                <c:pt idx="2">
                  <c:v>mpmix2</c:v>
                </c:pt>
                <c:pt idx="3">
                  <c:v>mpmix3</c:v>
                </c:pt>
                <c:pt idx="4">
                  <c:v>mpmix4</c:v>
                </c:pt>
                <c:pt idx="5">
                  <c:v>mpmix5</c:v>
                </c:pt>
                <c:pt idx="6">
                  <c:v>mpmix6</c:v>
                </c:pt>
                <c:pt idx="7">
                  <c:v>mpmix7</c:v>
                </c:pt>
                <c:pt idx="8">
                  <c:v>mpmix8</c:v>
                </c:pt>
                <c:pt idx="9">
                  <c:v>mpmix9</c:v>
                </c:pt>
                <c:pt idx="10">
                  <c:v>mpmix10</c:v>
                </c:pt>
                <c:pt idx="11">
                  <c:v>Average</c:v>
                </c:pt>
              </c:strCache>
            </c:strRef>
          </c:cat>
          <c:val>
            <c:numRef>
              <c:f>DATA3!$AE$272:$AE$283</c:f>
              <c:numCache>
                <c:formatCode>0%</c:formatCode>
                <c:ptCount val="12"/>
                <c:pt idx="0">
                  <c:v>0.96014015490016003</c:v>
                </c:pt>
                <c:pt idx="1">
                  <c:v>0.91452653688198104</c:v>
                </c:pt>
                <c:pt idx="2">
                  <c:v>0.944297717493359</c:v>
                </c:pt>
                <c:pt idx="3">
                  <c:v>0.95631640412181496</c:v>
                </c:pt>
                <c:pt idx="4">
                  <c:v>0.95951280726469701</c:v>
                </c:pt>
                <c:pt idx="5">
                  <c:v>0.92091863675880803</c:v>
                </c:pt>
                <c:pt idx="6">
                  <c:v>0.95947649301942695</c:v>
                </c:pt>
                <c:pt idx="7">
                  <c:v>0.93564097344487296</c:v>
                </c:pt>
                <c:pt idx="8">
                  <c:v>0.96002894850404497</c:v>
                </c:pt>
                <c:pt idx="9">
                  <c:v>0.94574147442823198</c:v>
                </c:pt>
                <c:pt idx="10">
                  <c:v>0.93546006245570401</c:v>
                </c:pt>
                <c:pt idx="11">
                  <c:v>0.94473274629755399</c:v>
                </c:pt>
              </c:numCache>
            </c:numRef>
          </c:val>
          <c:extLst>
            <c:ext xmlns:c16="http://schemas.microsoft.com/office/drawing/2014/chart" uri="{C3380CC4-5D6E-409C-BE32-E72D297353CC}">
              <c16:uniqueId val="{00000001-B2C9-9D43-A95B-D0294C867663}"/>
            </c:ext>
          </c:extLst>
        </c:ser>
        <c:dLbls>
          <c:showLegendKey val="0"/>
          <c:showVal val="0"/>
          <c:showCatName val="0"/>
          <c:showSerName val="0"/>
          <c:showPercent val="0"/>
          <c:showBubbleSize val="0"/>
        </c:dLbls>
        <c:gapWidth val="150"/>
        <c:axId val="1954731408"/>
        <c:axId val="1954734992"/>
      </c:barChart>
      <c:catAx>
        <c:axId val="1954731408"/>
        <c:scaling>
          <c:orientation val="minMax"/>
        </c:scaling>
        <c:delete val="0"/>
        <c:axPos val="b"/>
        <c:majorTickMark val="out"/>
        <c:minorTickMark val="none"/>
        <c:tickLblPos val="nextTo"/>
        <c:crossAx val="1954734992"/>
        <c:crosses val="autoZero"/>
        <c:auto val="1"/>
        <c:lblAlgn val="ctr"/>
        <c:lblOffset val="100"/>
        <c:noMultiLvlLbl val="0"/>
      </c:catAx>
      <c:valAx>
        <c:axId val="1954734992"/>
        <c:scaling>
          <c:orientation val="minMax"/>
        </c:scaling>
        <c:delete val="0"/>
        <c:axPos val="l"/>
        <c:majorGridlines/>
        <c:title>
          <c:tx>
            <c:rich>
              <a:bodyPr rot="-5400000" vert="horz"/>
              <a:lstStyle/>
              <a:p>
                <a:pPr>
                  <a:defRPr sz="1600"/>
                </a:pPr>
                <a:r>
                  <a:rPr lang="en-US" sz="1800" dirty="0"/>
                  <a:t>Performance </a:t>
                </a:r>
              </a:p>
              <a:p>
                <a:pPr>
                  <a:defRPr sz="1600"/>
                </a:pPr>
                <a:r>
                  <a:rPr lang="en-US" sz="1800" dirty="0"/>
                  <a:t>vs. DRAM</a:t>
                </a:r>
              </a:p>
            </c:rich>
          </c:tx>
          <c:layout>
            <c:manualLayout>
              <c:xMode val="edge"/>
              <c:yMode val="edge"/>
              <c:x val="0"/>
              <c:y val="0.140480918786801"/>
            </c:manualLayout>
          </c:layout>
          <c:overlay val="0"/>
        </c:title>
        <c:numFmt formatCode="0%" sourceLinked="1"/>
        <c:majorTickMark val="out"/>
        <c:minorTickMark val="none"/>
        <c:tickLblPos val="nextTo"/>
        <c:txPr>
          <a:bodyPr/>
          <a:lstStyle/>
          <a:p>
            <a:pPr>
              <a:defRPr sz="1200"/>
            </a:pPr>
            <a:endParaRPr lang="en-US"/>
          </a:p>
        </c:txPr>
        <c:crossAx val="1954731408"/>
        <c:crosses val="autoZero"/>
        <c:crossBetween val="between"/>
      </c:valAx>
      <c:spPr>
        <a:noFill/>
      </c:spPr>
    </c:plotArea>
    <c:legend>
      <c:legendPos val="t"/>
      <c:layout>
        <c:manualLayout>
          <c:xMode val="edge"/>
          <c:yMode val="edge"/>
          <c:x val="0.23548251901453099"/>
          <c:y val="3.3530571124193803E-2"/>
          <c:w val="0.52903496197093902"/>
          <c:h val="8.5478754510895899E-2"/>
        </c:manualLayout>
      </c:layout>
      <c:overlay val="0"/>
    </c:legend>
    <c:plotVisOnly val="1"/>
    <c:dispBlanksAs val="gap"/>
    <c:showDLblsOverMax val="0"/>
  </c:chart>
  <c:spPr>
    <a:ln>
      <a:noFill/>
    </a:ln>
  </c:spPr>
  <c:txPr>
    <a:bodyPr/>
    <a:lstStyle/>
    <a:p>
      <a:pPr>
        <a:defRPr sz="1100"/>
      </a:pPr>
      <a:endParaRPr lang="en-US"/>
    </a:p>
  </c:txPr>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33"/>
    </mc:Choice>
    <mc:Fallback>
      <c:style val="33"/>
    </mc:Fallback>
  </mc:AlternateContent>
  <c:chart>
    <c:autoTitleDeleted val="1"/>
    <c:plotArea>
      <c:layout/>
      <c:barChart>
        <c:barDir val="col"/>
        <c:grouping val="stacked"/>
        <c:varyColors val="0"/>
        <c:ser>
          <c:idx val="0"/>
          <c:order val="0"/>
          <c:tx>
            <c:strRef>
              <c:f>DATA3!$AF$253</c:f>
              <c:strCache>
                <c:ptCount val="1"/>
                <c:pt idx="0">
                  <c:v>ACT+PRE</c:v>
                </c:pt>
              </c:strCache>
            </c:strRef>
          </c:tx>
          <c:invertIfNegative val="0"/>
          <c:cat>
            <c:strRef>
              <c:f>DATA3!$B$254:$B$265</c:f>
              <c:strCache>
                <c:ptCount val="12"/>
                <c:pt idx="0">
                  <c:v>mpmix0</c:v>
                </c:pt>
                <c:pt idx="1">
                  <c:v>mpmix1</c:v>
                </c:pt>
                <c:pt idx="2">
                  <c:v>mpmix2</c:v>
                </c:pt>
                <c:pt idx="3">
                  <c:v>mpmix3</c:v>
                </c:pt>
                <c:pt idx="4">
                  <c:v>mpmix4</c:v>
                </c:pt>
                <c:pt idx="5">
                  <c:v>mpmix5</c:v>
                </c:pt>
                <c:pt idx="6">
                  <c:v>mpmix6</c:v>
                </c:pt>
                <c:pt idx="7">
                  <c:v>mpmix7</c:v>
                </c:pt>
                <c:pt idx="8">
                  <c:v>mpmix8</c:v>
                </c:pt>
                <c:pt idx="9">
                  <c:v>mpmix9</c:v>
                </c:pt>
                <c:pt idx="10">
                  <c:v>mpmix10</c:v>
                </c:pt>
                <c:pt idx="11">
                  <c:v>Average</c:v>
                </c:pt>
              </c:strCache>
            </c:strRef>
          </c:cat>
          <c:val>
            <c:numRef>
              <c:f>DATA3!$AF$254:$AF$265</c:f>
              <c:numCache>
                <c:formatCode>0%</c:formatCode>
                <c:ptCount val="12"/>
                <c:pt idx="0">
                  <c:v>0.30174700400419302</c:v>
                </c:pt>
                <c:pt idx="1">
                  <c:v>0.276460740767901</c:v>
                </c:pt>
                <c:pt idx="2">
                  <c:v>0.37424610262490798</c:v>
                </c:pt>
                <c:pt idx="3">
                  <c:v>0.32119377388984499</c:v>
                </c:pt>
                <c:pt idx="4">
                  <c:v>0.339731364740398</c:v>
                </c:pt>
                <c:pt idx="5">
                  <c:v>0.34882700464222999</c:v>
                </c:pt>
                <c:pt idx="6">
                  <c:v>0.361969230116095</c:v>
                </c:pt>
                <c:pt idx="7">
                  <c:v>0.260303148145966</c:v>
                </c:pt>
                <c:pt idx="8">
                  <c:v>0.33523660020355001</c:v>
                </c:pt>
                <c:pt idx="9">
                  <c:v>0.39384616488081597</c:v>
                </c:pt>
                <c:pt idx="10">
                  <c:v>0.32654818580274197</c:v>
                </c:pt>
                <c:pt idx="11">
                  <c:v>0.330919029074422</c:v>
                </c:pt>
              </c:numCache>
            </c:numRef>
          </c:val>
          <c:extLst>
            <c:ext xmlns:c16="http://schemas.microsoft.com/office/drawing/2014/chart" uri="{C3380CC4-5D6E-409C-BE32-E72D297353CC}">
              <c16:uniqueId val="{00000000-4D7A-5143-8233-7E6A03FAF19B}"/>
            </c:ext>
          </c:extLst>
        </c:ser>
        <c:ser>
          <c:idx val="1"/>
          <c:order val="1"/>
          <c:tx>
            <c:strRef>
              <c:f>DATA3!$AG$253</c:f>
              <c:strCache>
                <c:ptCount val="1"/>
                <c:pt idx="0">
                  <c:v>WB</c:v>
                </c:pt>
              </c:strCache>
            </c:strRef>
          </c:tx>
          <c:invertIfNegative val="0"/>
          <c:cat>
            <c:strRef>
              <c:f>DATA3!$B$254:$B$265</c:f>
              <c:strCache>
                <c:ptCount val="12"/>
                <c:pt idx="0">
                  <c:v>mpmix0</c:v>
                </c:pt>
                <c:pt idx="1">
                  <c:v>mpmix1</c:v>
                </c:pt>
                <c:pt idx="2">
                  <c:v>mpmix2</c:v>
                </c:pt>
                <c:pt idx="3">
                  <c:v>mpmix3</c:v>
                </c:pt>
                <c:pt idx="4">
                  <c:v>mpmix4</c:v>
                </c:pt>
                <c:pt idx="5">
                  <c:v>mpmix5</c:v>
                </c:pt>
                <c:pt idx="6">
                  <c:v>mpmix6</c:v>
                </c:pt>
                <c:pt idx="7">
                  <c:v>mpmix7</c:v>
                </c:pt>
                <c:pt idx="8">
                  <c:v>mpmix8</c:v>
                </c:pt>
                <c:pt idx="9">
                  <c:v>mpmix9</c:v>
                </c:pt>
                <c:pt idx="10">
                  <c:v>mpmix10</c:v>
                </c:pt>
                <c:pt idx="11">
                  <c:v>Average</c:v>
                </c:pt>
              </c:strCache>
            </c:strRef>
          </c:cat>
          <c:val>
            <c:numRef>
              <c:f>DATA3!$AG$254:$AG$265</c:f>
              <c:numCache>
                <c:formatCode>0%</c:formatCode>
                <c:ptCount val="12"/>
                <c:pt idx="0">
                  <c:v>1.8528769607931098E-2</c:v>
                </c:pt>
                <c:pt idx="1">
                  <c:v>2.7397053001998701E-2</c:v>
                </c:pt>
                <c:pt idx="2">
                  <c:v>1.35177849359938E-2</c:v>
                </c:pt>
                <c:pt idx="3">
                  <c:v>1.59786244869045E-2</c:v>
                </c:pt>
                <c:pt idx="4">
                  <c:v>2.2232772442004702E-2</c:v>
                </c:pt>
                <c:pt idx="5">
                  <c:v>1.86487519376289E-2</c:v>
                </c:pt>
                <c:pt idx="6">
                  <c:v>1.58715196141603E-2</c:v>
                </c:pt>
                <c:pt idx="7">
                  <c:v>2.58260822607475E-2</c:v>
                </c:pt>
                <c:pt idx="8">
                  <c:v>1.68700752780532E-2</c:v>
                </c:pt>
                <c:pt idx="9">
                  <c:v>1.6361883237882801E-2</c:v>
                </c:pt>
                <c:pt idx="10">
                  <c:v>1.50084765126291E-2</c:v>
                </c:pt>
                <c:pt idx="11">
                  <c:v>1.87492539378122E-2</c:v>
                </c:pt>
              </c:numCache>
            </c:numRef>
          </c:val>
          <c:extLst>
            <c:ext xmlns:c16="http://schemas.microsoft.com/office/drawing/2014/chart" uri="{C3380CC4-5D6E-409C-BE32-E72D297353CC}">
              <c16:uniqueId val="{00000001-4D7A-5143-8233-7E6A03FAF19B}"/>
            </c:ext>
          </c:extLst>
        </c:ser>
        <c:ser>
          <c:idx val="2"/>
          <c:order val="2"/>
          <c:tx>
            <c:strRef>
              <c:f>DATA3!$AH$253</c:f>
              <c:strCache>
                <c:ptCount val="1"/>
                <c:pt idx="0">
                  <c:v>RB</c:v>
                </c:pt>
              </c:strCache>
            </c:strRef>
          </c:tx>
          <c:invertIfNegative val="0"/>
          <c:cat>
            <c:strRef>
              <c:f>DATA3!$B$254:$B$265</c:f>
              <c:strCache>
                <c:ptCount val="12"/>
                <c:pt idx="0">
                  <c:v>mpmix0</c:v>
                </c:pt>
                <c:pt idx="1">
                  <c:v>mpmix1</c:v>
                </c:pt>
                <c:pt idx="2">
                  <c:v>mpmix2</c:v>
                </c:pt>
                <c:pt idx="3">
                  <c:v>mpmix3</c:v>
                </c:pt>
                <c:pt idx="4">
                  <c:v>mpmix4</c:v>
                </c:pt>
                <c:pt idx="5">
                  <c:v>mpmix5</c:v>
                </c:pt>
                <c:pt idx="6">
                  <c:v>mpmix6</c:v>
                </c:pt>
                <c:pt idx="7">
                  <c:v>mpmix7</c:v>
                </c:pt>
                <c:pt idx="8">
                  <c:v>mpmix8</c:v>
                </c:pt>
                <c:pt idx="9">
                  <c:v>mpmix9</c:v>
                </c:pt>
                <c:pt idx="10">
                  <c:v>mpmix10</c:v>
                </c:pt>
                <c:pt idx="11">
                  <c:v>Average</c:v>
                </c:pt>
              </c:strCache>
            </c:strRef>
          </c:cat>
          <c:val>
            <c:numRef>
              <c:f>DATA3!$AH$254:$AH$265</c:f>
              <c:numCache>
                <c:formatCode>0%</c:formatCode>
                <c:ptCount val="12"/>
                <c:pt idx="0">
                  <c:v>1.75196370561174E-2</c:v>
                </c:pt>
                <c:pt idx="1">
                  <c:v>1.41617981497664E-2</c:v>
                </c:pt>
                <c:pt idx="2">
                  <c:v>1.0281025536002001E-2</c:v>
                </c:pt>
                <c:pt idx="3">
                  <c:v>1.87812377047714E-2</c:v>
                </c:pt>
                <c:pt idx="4">
                  <c:v>2.3664692489034401E-2</c:v>
                </c:pt>
                <c:pt idx="5">
                  <c:v>1.0148272771727701E-2</c:v>
                </c:pt>
                <c:pt idx="6">
                  <c:v>2.4161071616768798E-2</c:v>
                </c:pt>
                <c:pt idx="7">
                  <c:v>1.6985761926729698E-2</c:v>
                </c:pt>
                <c:pt idx="8">
                  <c:v>1.3314628015711901E-2</c:v>
                </c:pt>
                <c:pt idx="9">
                  <c:v>1.2743385827010199E-2</c:v>
                </c:pt>
                <c:pt idx="10">
                  <c:v>1.01663101466437E-2</c:v>
                </c:pt>
                <c:pt idx="11">
                  <c:v>1.5629801930934901E-2</c:v>
                </c:pt>
              </c:numCache>
            </c:numRef>
          </c:val>
          <c:extLst>
            <c:ext xmlns:c16="http://schemas.microsoft.com/office/drawing/2014/chart" uri="{C3380CC4-5D6E-409C-BE32-E72D297353CC}">
              <c16:uniqueId val="{00000002-4D7A-5143-8233-7E6A03FAF19B}"/>
            </c:ext>
          </c:extLst>
        </c:ser>
        <c:dLbls>
          <c:showLegendKey val="0"/>
          <c:showVal val="0"/>
          <c:showCatName val="0"/>
          <c:showSerName val="0"/>
          <c:showPercent val="0"/>
          <c:showBubbleSize val="0"/>
        </c:dLbls>
        <c:gapWidth val="150"/>
        <c:overlap val="100"/>
        <c:axId val="1945312672"/>
        <c:axId val="1944451808"/>
      </c:barChart>
      <c:catAx>
        <c:axId val="1945312672"/>
        <c:scaling>
          <c:orientation val="minMax"/>
        </c:scaling>
        <c:delete val="0"/>
        <c:axPos val="b"/>
        <c:numFmt formatCode="General" sourceLinked="0"/>
        <c:majorTickMark val="out"/>
        <c:minorTickMark val="none"/>
        <c:tickLblPos val="nextTo"/>
        <c:crossAx val="1944451808"/>
        <c:crosses val="autoZero"/>
        <c:auto val="1"/>
        <c:lblAlgn val="ctr"/>
        <c:lblOffset val="100"/>
        <c:noMultiLvlLbl val="0"/>
      </c:catAx>
      <c:valAx>
        <c:axId val="1944451808"/>
        <c:scaling>
          <c:orientation val="minMax"/>
          <c:max val="1"/>
        </c:scaling>
        <c:delete val="0"/>
        <c:axPos val="l"/>
        <c:majorGridlines/>
        <c:title>
          <c:tx>
            <c:rich>
              <a:bodyPr rot="-5400000" vert="horz"/>
              <a:lstStyle/>
              <a:p>
                <a:pPr>
                  <a:defRPr/>
                </a:pPr>
                <a:r>
                  <a:rPr lang="en-US" sz="1800" dirty="0"/>
                  <a:t>Energy</a:t>
                </a:r>
                <a:r>
                  <a:rPr lang="en-US" sz="1800" baseline="0" dirty="0"/>
                  <a:t> </a:t>
                </a:r>
              </a:p>
              <a:p>
                <a:pPr>
                  <a:defRPr/>
                </a:pPr>
                <a:r>
                  <a:rPr lang="en-US" sz="1800" baseline="0" dirty="0"/>
                  <a:t>vs. DRAM</a:t>
                </a:r>
                <a:endParaRPr lang="en-US" sz="1800" dirty="0"/>
              </a:p>
            </c:rich>
          </c:tx>
          <c:layout>
            <c:manualLayout>
              <c:xMode val="edge"/>
              <c:yMode val="edge"/>
              <c:x val="1.43002128892585E-2"/>
              <c:y val="0.27631459860620899"/>
            </c:manualLayout>
          </c:layout>
          <c:overlay val="0"/>
        </c:title>
        <c:numFmt formatCode="0%" sourceLinked="1"/>
        <c:majorTickMark val="out"/>
        <c:minorTickMark val="none"/>
        <c:tickLblPos val="nextTo"/>
        <c:crossAx val="1945312672"/>
        <c:crosses val="autoZero"/>
        <c:crossBetween val="between"/>
      </c:valAx>
      <c:spPr>
        <a:noFill/>
      </c:spPr>
    </c:plotArea>
    <c:legend>
      <c:legendPos val="t"/>
      <c:overlay val="0"/>
    </c:legend>
    <c:plotVisOnly val="1"/>
    <c:dispBlanksAs val="gap"/>
    <c:showDLblsOverMax val="0"/>
  </c:chart>
  <c:spPr>
    <a:ln>
      <a:noFill/>
    </a:ln>
  </c:spPr>
  <c:txPr>
    <a:bodyPr/>
    <a:lstStyle/>
    <a:p>
      <a:pPr>
        <a:defRPr sz="1100"/>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1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0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drawings/_rels/vmlDrawing1.v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image" Target="../media/image35.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image" Target="../media/image3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5.emf"/></Relationships>
</file>

<file path=ppt/drawings/drawing1.xml><?xml version="1.0" encoding="utf-8"?>
<c:userShapes xmlns:c="http://schemas.openxmlformats.org/drawingml/2006/chart">
  <cdr:relSizeAnchor xmlns:cdr="http://schemas.openxmlformats.org/drawingml/2006/chartDrawing">
    <cdr:from>
      <cdr:x>0.36036</cdr:x>
      <cdr:y>0.11994</cdr:y>
    </cdr:from>
    <cdr:to>
      <cdr:x>0.54054</cdr:x>
      <cdr:y>0.18125</cdr:y>
    </cdr:to>
    <cdr:sp macro="" textlink="">
      <cdr:nvSpPr>
        <cdr:cNvPr id="4" name="TextBox 54"/>
        <cdr:cNvSpPr txBox="1"/>
      </cdr:nvSpPr>
      <cdr:spPr>
        <a:xfrm xmlns:a="http://schemas.openxmlformats.org/drawingml/2006/main">
          <a:off x="3048000" y="511804"/>
          <a:ext cx="1524000" cy="261610"/>
        </a:xfrm>
        <a:prstGeom xmlns:a="http://schemas.openxmlformats.org/drawingml/2006/main" prst="rect">
          <a:avLst/>
        </a:prstGeom>
        <a:solidFill xmlns:a="http://schemas.openxmlformats.org/drawingml/2006/main">
          <a:schemeClr val="bg1"/>
        </a:solidFill>
      </cdr:spPr>
      <cdr:txBody>
        <a:bodyPr xmlns:a="http://schemas.openxmlformats.org/drawingml/2006/main" wrap="square" r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b="1" i="1" dirty="0">
            <a:ln>
              <a:noFill/>
            </a:ln>
            <a:solidFill>
              <a:srgbClr val="0000FF"/>
            </a:solidFill>
            <a:latin typeface="+mj-lt"/>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0.36036</cdr:x>
      <cdr:y>0.125</cdr:y>
    </cdr:from>
    <cdr:to>
      <cdr:x>0.54054</cdr:x>
      <cdr:y>0.18631</cdr:y>
    </cdr:to>
    <cdr:sp macro="" textlink="">
      <cdr:nvSpPr>
        <cdr:cNvPr id="3" name="TextBox 54"/>
        <cdr:cNvSpPr txBox="1"/>
      </cdr:nvSpPr>
      <cdr:spPr>
        <a:xfrm xmlns:a="http://schemas.openxmlformats.org/drawingml/2006/main">
          <a:off x="3048000" y="533399"/>
          <a:ext cx="1524000" cy="261610"/>
        </a:xfrm>
        <a:prstGeom xmlns:a="http://schemas.openxmlformats.org/drawingml/2006/main" prst="rect">
          <a:avLst/>
        </a:prstGeom>
        <a:solidFill xmlns:a="http://schemas.openxmlformats.org/drawingml/2006/main">
          <a:schemeClr val="bg1"/>
        </a:solidFill>
      </cdr:spPr>
      <cdr:txBody>
        <a:bodyPr xmlns:a="http://schemas.openxmlformats.org/drawingml/2006/main" wrap="square" r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b="1" i="1" dirty="0">
            <a:ln>
              <a:noFill/>
            </a:ln>
            <a:solidFill>
              <a:srgbClr val="0000FF"/>
            </a:solidFill>
            <a:latin typeface="+mj-lt"/>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0.36036</cdr:x>
      <cdr:y>0.125</cdr:y>
    </cdr:from>
    <cdr:to>
      <cdr:x>0.54054</cdr:x>
      <cdr:y>0.18631</cdr:y>
    </cdr:to>
    <cdr:sp macro="" textlink="">
      <cdr:nvSpPr>
        <cdr:cNvPr id="3" name="TextBox 54"/>
        <cdr:cNvSpPr txBox="1"/>
      </cdr:nvSpPr>
      <cdr:spPr>
        <a:xfrm xmlns:a="http://schemas.openxmlformats.org/drawingml/2006/main">
          <a:off x="3048000" y="533399"/>
          <a:ext cx="1524000" cy="261610"/>
        </a:xfrm>
        <a:prstGeom xmlns:a="http://schemas.openxmlformats.org/drawingml/2006/main" prst="rect">
          <a:avLst/>
        </a:prstGeom>
        <a:solidFill xmlns:a="http://schemas.openxmlformats.org/drawingml/2006/main">
          <a:schemeClr val="bg1"/>
        </a:solidFill>
      </cdr:spPr>
      <cdr:txBody>
        <a:bodyPr xmlns:a="http://schemas.openxmlformats.org/drawingml/2006/main" wrap="square" r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b="1" i="1" dirty="0">
            <a:ln>
              <a:noFill/>
            </a:ln>
            <a:solidFill>
              <a:srgbClr val="0000FF"/>
            </a:solidFill>
            <a:latin typeface="+mj-lt"/>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8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9/5/18</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9/5/18</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2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2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2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25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26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27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27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27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27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27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28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28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28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28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28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28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28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28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29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29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29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29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29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30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32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34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34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34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34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34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35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35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38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38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38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a:t>
            </a:fld>
            <a:endParaRPr lang="en-US">
              <a:solidFill>
                <a:prstClr val="black"/>
              </a:solidFill>
              <a:latin typeface="Calibri"/>
            </a:endParaRPr>
          </a:p>
        </p:txBody>
      </p:sp>
    </p:spTree>
    <p:extLst>
      <p:ext uri="{BB962C8B-B14F-4D97-AF65-F5344CB8AC3E}">
        <p14:creationId xmlns:p14="http://schemas.microsoft.com/office/powerpoint/2010/main" val="4483802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65225" y="676275"/>
            <a:ext cx="4713288" cy="3533775"/>
          </a:xfrm>
          <a:ln/>
        </p:spPr>
      </p:sp>
      <p:sp>
        <p:nvSpPr>
          <p:cNvPr id="27651" name="Rectangle 3"/>
          <p:cNvSpPr>
            <a:spLocks noGrp="1" noChangeArrowheads="1"/>
          </p:cNvSpPr>
          <p:nvPr>
            <p:ph type="body" idx="1"/>
          </p:nvPr>
        </p:nvSpPr>
        <p:spPr>
          <a:xfrm>
            <a:off x="897994" y="4434208"/>
            <a:ext cx="5166647" cy="4135091"/>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t>Professor Mutlu</a:t>
            </a:r>
            <a:r>
              <a:rPr lang="ja-JP" altLang="en-US" dirty="0"/>
              <a:t>’</a:t>
            </a:r>
            <a:r>
              <a:rPr lang="en-US" dirty="0"/>
              <a:t>s research focus is all aspects of computer</a:t>
            </a:r>
            <a:r>
              <a:rPr lang="en-US" baseline="0" dirty="0"/>
              <a:t> </a:t>
            </a:r>
            <a:r>
              <a:rPr lang="en-US" dirty="0"/>
              <a:t>architecture, HW/SW interaction</a:t>
            </a:r>
            <a:r>
              <a:rPr lang="en-US" baseline="0" dirty="0"/>
              <a:t> and bioinformatics</a:t>
            </a:r>
            <a:r>
              <a:rPr lang="en-US" dirty="0"/>
              <a:t>. </a:t>
            </a:r>
          </a:p>
          <a:p>
            <a:endParaRPr lang="en-US" dirty="0"/>
          </a:p>
          <a:p>
            <a:r>
              <a:rPr lang="en-US" dirty="0"/>
              <a:t>He is looking for students to perform research</a:t>
            </a:r>
            <a:r>
              <a:rPr lang="en-US" baseline="0" dirty="0"/>
              <a:t> in these areas.</a:t>
            </a:r>
            <a:endParaRPr lang="en-US" dirty="0"/>
          </a:p>
          <a:p>
            <a:endParaRPr lang="en-US" dirty="0"/>
          </a:p>
          <a:p>
            <a:r>
              <a:rPr lang="en-US" dirty="0"/>
              <a:t>He and his group, SAFARI,</a:t>
            </a:r>
            <a:r>
              <a:rPr lang="en-US" baseline="0" dirty="0"/>
              <a:t> solve fundamental problems spanning:</a:t>
            </a:r>
          </a:p>
          <a:p>
            <a:endParaRPr lang="en-US" dirty="0"/>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Memory, memory, memory, storage, interconnects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Parallel architectures, heterogeneous architectures, GP-GPUs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System/architecture interaction, new execution models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Energy efficiency, fault tolerance, hardware security </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Genome sequence analysis and assembly</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pPr defTabSz="931774" fontAlgn="base">
              <a:spcBef>
                <a:spcPct val="0"/>
              </a:spcBef>
              <a:spcAft>
                <a:spcPct val="0"/>
              </a:spcAft>
            </a:pPr>
            <a:r>
              <a:rPr lang="en-US" dirty="0">
                <a:solidFill>
                  <a:srgbClr val="3333CC"/>
                </a:solidFill>
                <a:latin typeface="Arial Narrow" charset="0"/>
                <a:ea typeface="ＭＳ Ｐゴシック" charset="0"/>
                <a:cs typeface="Arial" charset="0"/>
              </a:rPr>
              <a:t>His group does broad research spanning systems to logic with architecture at center</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endParaRPr lang="en-US" dirty="0"/>
          </a:p>
        </p:txBody>
      </p:sp>
    </p:spTree>
    <p:extLst>
      <p:ext uri="{BB962C8B-B14F-4D97-AF65-F5344CB8AC3E}">
        <p14:creationId xmlns:p14="http://schemas.microsoft.com/office/powerpoint/2010/main" val="26218424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Unlocking the life’s code requires diving into the nucleus of our body cells, where the double-stranded genome resides. Genome is literally the 'code of life' - it is the set of instructions for making everything from you to zebras, strawberries, and even yeast.</a:t>
            </a:r>
          </a:p>
          <a:p>
            <a:br>
              <a:rPr lang="en-US" dirty="0"/>
            </a:br>
            <a:r>
              <a:rPr lang="en-US" b="0" cap="none" dirty="0"/>
              <a:t>since the discovery of </a:t>
            </a:r>
            <a:r>
              <a:rPr lang="en-US" b="0" cap="none" dirty="0" err="1"/>
              <a:t>dna’s</a:t>
            </a:r>
            <a:r>
              <a:rPr lang="en-US" b="0" cap="none" dirty="0"/>
              <a:t> double-helical structure (</a:t>
            </a:r>
            <a:r>
              <a:rPr lang="en-US" b="0" cap="none" dirty="0" err="1"/>
              <a:t>watson</a:t>
            </a:r>
            <a:r>
              <a:rPr lang="en-US" b="0" cap="none" dirty="0"/>
              <a:t> </a:t>
            </a:r>
            <a:r>
              <a:rPr lang="en-US" b="0" i="1" cap="none" dirty="0"/>
              <a:t>et al.</a:t>
            </a:r>
            <a:r>
              <a:rPr lang="en-US" b="0" cap="none" dirty="0"/>
              <a:t> 1953)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856920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Henrietta Lacks,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918459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untangling yarn ball</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714570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2" name="Rectangle 9"/>
          <p:cNvSpPr>
            <a:spLocks noGrp="1" noChangeArrowheads="1"/>
          </p:cNvSpPr>
          <p:nvPr>
            <p:ph type="sldNum" sz="quarter"/>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5DBD6-D95A-41EC-889F-21CF45C92CC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0243" name="Rectangle 1"/>
          <p:cNvSpPr>
            <a:spLocks noGrp="1" noRot="1" noChangeAspect="1" noChangeArrowheads="1" noTextEdit="1"/>
          </p:cNvSpPr>
          <p:nvPr>
            <p:ph type="sldImg"/>
          </p:nvPr>
        </p:nvSpPr>
        <p:spPr>
          <a:xfrm>
            <a:off x="1144588" y="693738"/>
            <a:ext cx="4567237" cy="3427412"/>
          </a:xfrm>
          <a:solidFill>
            <a:srgbClr val="FFFFFF"/>
          </a:solidFill>
          <a:ln>
            <a:solidFill>
              <a:srgbClr val="000000"/>
            </a:solidFill>
            <a:miter lim="800000"/>
          </a:ln>
        </p:spPr>
      </p:sp>
      <p:sp>
        <p:nvSpPr>
          <p:cNvPr id="10244" name="Rectangle 2"/>
          <p:cNvSpPr>
            <a:spLocks noGrp="1" noChangeArrowheads="1"/>
          </p:cNvSpPr>
          <p:nvPr>
            <p:ph type="body" idx="1"/>
          </p:nvPr>
        </p:nvSpPr>
        <p:spPr>
          <a:xfrm>
            <a:off x="686361" y="4342535"/>
            <a:ext cx="5485279" cy="4114511"/>
          </a:xfrm>
          <a:noFill/>
          <a:ln/>
        </p:spPr>
        <p:txBody>
          <a:bodyPr wrap="none" anchor="ctr"/>
          <a:lstStyle/>
          <a:p>
            <a:endParaRPr lang="en-US"/>
          </a:p>
        </p:txBody>
      </p:sp>
    </p:spTree>
    <p:extLst>
      <p:ext uri="{BB962C8B-B14F-4D97-AF65-F5344CB8AC3E}">
        <p14:creationId xmlns:p14="http://schemas.microsoft.com/office/powerpoint/2010/main" val="3968831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14280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Typical sequencer machine generates a flood of reads, for example, Illumina HiSeq4000 generates 300 million bases/minute.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However, existing computer alignment algorithms can only process 0.6% of these reads in the same amount of time.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This gap is widening as more advanced sequencers are made available in the market.</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35138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a:t>
            </a:r>
            <a:r>
              <a:rPr lang="en-US" baseline="0" dirty="0"/>
              <a:t> turned out the Hash Table based mappers solve the first 2 challenges pretty well. They guarantee to find all mappings with no more than e errors present.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766796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a:t>
            </a:r>
            <a:r>
              <a:rPr lang="en-US" sz="1200" kern="1200" baseline="0" dirty="0">
                <a:solidFill>
                  <a:schemeClr val="tx1"/>
                </a:solidFill>
                <a:effectLst/>
                <a:latin typeface="+mn-lt"/>
                <a:ea typeface="+mn-ea"/>
                <a:cs typeface="+mn-cs"/>
              </a:rPr>
              <a:t> overwhelming majority </a:t>
            </a:r>
            <a:r>
              <a:rPr lang="en-US" sz="1200" kern="1200" dirty="0">
                <a:solidFill>
                  <a:schemeClr val="tx1"/>
                </a:solidFill>
                <a:effectLst/>
                <a:latin typeface="+mn-lt"/>
                <a:ea typeface="+mn-ea"/>
                <a:cs typeface="+mn-cs"/>
              </a:rPr>
              <a:t>of the read mapper’s execution time is spent in read alignment.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660071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bridge the widening gap between the sequencer</a:t>
            </a:r>
            <a:r>
              <a:rPr lang="en-US" baseline="0" dirty="0"/>
              <a:t> &amp; the </a:t>
            </a:r>
            <a:r>
              <a:rPr lang="en-US" dirty="0"/>
              <a:t>mapper,</a:t>
            </a:r>
            <a:r>
              <a:rPr lang="en-US" baseline="0" dirty="0"/>
              <a:t> we propose the concept of pre-alignment filtering. We added a new examination step before the accurate alignment step. The main objective of this step is to detect the incorrect mappings accurately and rapidly. Only the mappings that pass our filter are examined by the alignment step. We also explore exploiting todays’ hardware accelerators to further boost the filtering speed of such filters.</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817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259C2D-02FE-4C64-AD33-18B082577A5F}"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12815397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fld id="{F5259C2D-02FE-4C64-AD33-18B082577A5F}"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6794344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fld id="{F5259C2D-02FE-4C64-AD33-18B082577A5F}"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11392302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250882" name="Notes Placeholder 2"/>
          <p:cNvSpPr>
            <a:spLocks noGrp="1"/>
          </p:cNvSpPr>
          <p:nvPr>
            <p:ph type="body" idx="1"/>
          </p:nvPr>
        </p:nvSpPr>
        <p:spPr bwMode="auto">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EFE2350-F2DF-964B-A38F-A60565610F04}"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3498381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616489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112725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571279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91412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609649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711551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729868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069391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271234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a:t>
            </a:r>
            <a:r>
              <a:rPr lang="en-US" baseline="0" dirty="0"/>
              <a:t> we executed the code on four different processors, all four of them yielded errors. Intel </a:t>
            </a:r>
            <a:r>
              <a:rPr lang="en-US" baseline="0" dirty="0" err="1"/>
              <a:t>Haswell</a:t>
            </a:r>
            <a:r>
              <a:rPr lang="en-US" baseline="0" dirty="0"/>
              <a:t> has the most errors, at 23 thousand, because it has the highest rate of accessing DRAM.</a:t>
            </a:r>
          </a:p>
          <a:p>
            <a:endParaRPr lang="en-US" baseline="0" dirty="0"/>
          </a:p>
          <a:p>
            <a:r>
              <a:rPr lang="en-US" baseline="0" dirty="0"/>
              <a:t>Later on, I’ll show that we can induce as many as ten million disturbance errors in a more controlled environment.</a:t>
            </a:r>
          </a:p>
          <a:p>
            <a:endParaRPr lang="en-US" baseline="0" dirty="0"/>
          </a:p>
          <a:p>
            <a:r>
              <a:rPr lang="en-US" baseline="0" dirty="0"/>
              <a:t>From this, we conclude that disturbance errors are a serious reliability issue.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053922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1400961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912944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a:t>
            </a:r>
            <a:r>
              <a:rPr lang="en-US" baseline="0" dirty="0"/>
              <a:t> a list of four potential solutions to disturbance errors: making better DRAM chips, refreshing more frequently, employing sophisticated ECC schemes, and using hardware counters to track the number of accesses to different rows.</a:t>
            </a:r>
          </a:p>
          <a:p>
            <a:endParaRPr lang="en-US" baseline="0" dirty="0"/>
          </a:p>
          <a:p>
            <a:r>
              <a:rPr lang="en-US" baseline="0" dirty="0"/>
              <a:t>However, all of these solutions incur a large overhead in terms cost, power, performance, and/or complexity.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915755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
            </a:r>
            <a:r>
              <a:rPr lang="en-US" baseline="0" dirty="0"/>
              <a:t> provide a more efficient solution, called PARA,</a:t>
            </a:r>
            <a:r>
              <a:rPr lang="en-US" dirty="0"/>
              <a:t> which stands for probabilistic adjacent row activation.</a:t>
            </a:r>
          </a:p>
          <a:p>
            <a:endParaRPr lang="en-US" dirty="0"/>
          </a:p>
          <a:p>
            <a:r>
              <a:rPr lang="en-US" dirty="0"/>
              <a:t>The</a:t>
            </a:r>
            <a:r>
              <a:rPr lang="en-US" baseline="0" dirty="0"/>
              <a:t> key idea is thus: after closing a row, we activate (i.e., refresh) one of its neighbors with a low probability, for example, p equal to 0.005.</a:t>
            </a:r>
          </a:p>
          <a:p>
            <a:endParaRPr lang="en-US" baseline="0" dirty="0"/>
          </a:p>
          <a:p>
            <a:r>
              <a:rPr lang="en-US" baseline="0" dirty="0"/>
              <a:t>PARA provides a strong reliability guarantee even under the worst-case access patterns to DRAM. When we set p to 0.005, the expected number of errors in one year is 9.4 times 10 to the negative 14. This probability is much lower the failure rate of other hardware components, for example, the hard-disk drive.</a:t>
            </a:r>
          </a:p>
          <a:p>
            <a:endParaRPr lang="en-US" baseline="0" dirty="0"/>
          </a:p>
          <a:p>
            <a:r>
              <a:rPr lang="en-US" baseline="0" dirty="0"/>
              <a:t>And by adjusting the value of p, PARA can provide an arbitrarily strong-degree of protection against errors. </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rPr>
              <a:pPr/>
              <a:t>95</a:t>
            </a:fld>
            <a:endParaRPr lang="en-US">
              <a:solidFill>
                <a:prstClr val="black"/>
              </a:solidFill>
            </a:endParaRPr>
          </a:p>
        </p:txBody>
      </p:sp>
    </p:spTree>
    <p:extLst>
      <p:ext uri="{BB962C8B-B14F-4D97-AF65-F5344CB8AC3E}">
        <p14:creationId xmlns:p14="http://schemas.microsoft.com/office/powerpoint/2010/main" val="9940386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PARA has many</a:t>
            </a:r>
            <a:r>
              <a:rPr lang="en-US" baseline="0" dirty="0"/>
              <a:t> advantages. Since it refreshes row infrequently, it has low power and low performance-overhead. Simulated across 29 benchmarks, we saw an average of only 0.2% slowdown and a maximum of only 0.75% slowdown.</a:t>
            </a:r>
          </a:p>
          <a:p>
            <a:endParaRPr lang="en-US" baseline="0" dirty="0"/>
          </a:p>
          <a:p>
            <a:r>
              <a:rPr lang="en-US" baseline="0" dirty="0"/>
              <a:t>In addition, due to its stateless nature, PARA has low cost and complexity.</a:t>
            </a:r>
          </a:p>
          <a:p>
            <a:endParaRPr lang="en-US" baseline="0" dirty="0"/>
          </a:p>
          <a:p>
            <a:r>
              <a:rPr lang="en-US" baseline="0" dirty="0"/>
              <a:t>Therefore, PARA is an effective and low-overhead solution to prevent disturbance errors.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5189668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Tx/>
              <a:buChar char="-"/>
            </a:pPr>
            <a:r>
              <a:rPr lang="en-US" dirty="0"/>
              <a:t>As we have shown earlier, either across</a:t>
            </a:r>
            <a:r>
              <a:rPr lang="en-US" baseline="0" dirty="0"/>
              <a:t> or within </a:t>
            </a:r>
            <a:r>
              <a:rPr lang="en-US" dirty="0"/>
              <a:t>applications, our characterization can identify data that are vulnerable to memory errors and data that are tolerant to memory errors.</a:t>
            </a:r>
          </a:p>
          <a:p>
            <a:pPr marL="174708" indent="-174708">
              <a:buFontTx/>
              <a:buChar char="-"/>
            </a:pPr>
            <a:r>
              <a:rPr lang="en-US" dirty="0"/>
              <a:t>To exploit this observation, we would like to map these different data onto different memory modules according to their memory error tolerance.</a:t>
            </a:r>
          </a:p>
          <a:p>
            <a:pPr marL="174708" indent="-174708">
              <a:buFontTx/>
              <a:buChar char="-"/>
            </a:pPr>
            <a:r>
              <a:rPr lang="en-US" dirty="0"/>
              <a:t>As an example here, we map vulnerable data to reliable memory to improve reliability, and map tolerant data to low-cost less-reliable memory </a:t>
            </a:r>
            <a:r>
              <a:rPr lang="en-US" baseline="0" dirty="0"/>
              <a:t>to </a:t>
            </a:r>
            <a:r>
              <a:rPr lang="en-US" dirty="0"/>
              <a:t>exploit its tolerance and lower the cost. We call this mechanism heterogeneous-reliability memory, HRM.</a:t>
            </a:r>
          </a:p>
          <a:p>
            <a:pPr marL="174708" indent="-174708">
              <a:buFontTx/>
              <a:buChar char="-"/>
            </a:pPr>
            <a:r>
              <a:rPr lang="en-US" dirty="0"/>
              <a:t>Reliable</a:t>
            </a:r>
            <a:r>
              <a:rPr lang="en-US" baseline="0" dirty="0"/>
              <a:t> memory consists of … Low cost memory consists of …</a:t>
            </a:r>
            <a:endParaRPr lang="en-US" dirty="0"/>
          </a:p>
          <a:p>
            <a:pPr marL="174708" indent="-174708">
              <a:buFontTx/>
              <a:buChar char="-"/>
            </a:pPr>
            <a:r>
              <a:rPr lang="en-US" dirty="0"/>
              <a:t>As we will show later, HRM allows us to use weaker error protection in memory, and enables the use of less-tested memory chips to lower the cost of the memory system, while still achieving reasonable single-server reliability target.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D199FA-7989-4A25-927C-BEF5C8B5848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0025717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0482"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 xmlns:a14="http://schemas.microsoft.com/office/drawing/2010/main" val="1"/>
            </a:ext>
          </a:extLst>
        </p:spPr>
        <p:txBody>
          <a:bodyPr/>
          <a:lstStyle/>
          <a:p>
            <a:r>
              <a:rPr lang="en-US" sz="3100">
                <a:latin typeface="Lucida Grande" charset="0"/>
                <a:cs typeface="Lucida Grande" charset="0"/>
                <a:sym typeface="Lucida Grande" charset="0"/>
              </a:rPr>
              <a:t>copy</a:t>
            </a:r>
          </a:p>
        </p:txBody>
      </p:sp>
    </p:spTree>
    <p:extLst>
      <p:ext uri="{BB962C8B-B14F-4D97-AF65-F5344CB8AC3E}">
        <p14:creationId xmlns:p14="http://schemas.microsoft.com/office/powerpoint/2010/main" val="138092517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Consumer</a:t>
            </a:r>
            <a:r>
              <a:rPr lang="en-US" baseline="0" dirty="0"/>
              <a:t> devices like tablets smartphone and wearable are now everywhere and used by billions of people.</a:t>
            </a:r>
          </a:p>
          <a:p>
            <a:r>
              <a:rPr lang="en-US" dirty="0"/>
              <a:t>One of the</a:t>
            </a:r>
            <a:r>
              <a:rPr lang="en-US" baseline="0" dirty="0"/>
              <a:t> major challenge in these devices is battery limitation which makes the energy consumption a critical concern </a:t>
            </a:r>
            <a:r>
              <a:rPr lang="mr-IN" baseline="0" dirty="0"/>
              <a:t>…</a:t>
            </a:r>
            <a:endParaRPr lang="en-US" baseline="0" dirty="0"/>
          </a:p>
          <a:p>
            <a:endParaRPr lang="en-US" baseline="0" dirty="0"/>
          </a:p>
          <a:p>
            <a:endParaRPr lang="en-US" baseline="0" dirty="0"/>
          </a:p>
          <a:p>
            <a:endParaRPr lang="en-US" baseline="0" dirty="0"/>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6388054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971872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Throughout our analysis, we make</a:t>
            </a:r>
            <a:r>
              <a:rPr lang="en-US" baseline="0" dirty="0"/>
              <a:t> a key observation </a:t>
            </a:r>
            <a:r>
              <a:rPr lang="en-US" dirty="0"/>
              <a:t>that</a:t>
            </a:r>
            <a:r>
              <a:rPr lang="en-US" baseline="0" dirty="0"/>
              <a:t> out of all sources of energy consumption, data movement is a major contributor to the total system energy. We find that across all of the workloads</a:t>
            </a:r>
            <a:r>
              <a:rPr lang="en-US" dirty="0"/>
              <a:t>,</a:t>
            </a:r>
            <a:r>
              <a:rPr lang="en-US" baseline="0" dirty="0"/>
              <a:t> on average around 62.7% of total system energy is spent on data movement.</a:t>
            </a:r>
          </a:p>
          <a:p>
            <a:endParaRPr lang="en-US" baseline="0" dirty="0"/>
          </a:p>
          <a:p>
            <a:r>
              <a:rPr lang="en-US" baseline="0" dirty="0"/>
              <a:t>One way to reduce data movement cost is to move computation close to data, or </a:t>
            </a:r>
            <a:r>
              <a:rPr lang="mr-IN" baseline="0" dirty="0"/>
              <a:t>…</a:t>
            </a:r>
            <a:endParaRPr lang="en-US" baseline="0" dirty="0"/>
          </a:p>
          <a:p>
            <a:r>
              <a:rPr lang="en-US" baseline="0" dirty="0"/>
              <a:t>One potential solution to address this cost it do move computation close to data, or in other words, do </a:t>
            </a:r>
            <a:r>
              <a:rPr lang="en-US" baseline="0" dirty="0" err="1"/>
              <a:t>procesing</a:t>
            </a:r>
            <a:r>
              <a:rPr lang="en-US" baseline="0" dirty="0"/>
              <a:t> in memory. However, the challenge is that these devices.</a:t>
            </a:r>
          </a:p>
          <a:p>
            <a:endParaRPr lang="en-US" baseline="0" dirty="0"/>
          </a:p>
          <a:p>
            <a:endParaRPr lang="en-US" baseline="0" dirty="0"/>
          </a:p>
          <a:p>
            <a:r>
              <a:rPr lang="en-US" dirty="0"/>
              <a:t>One potential</a:t>
            </a:r>
            <a:r>
              <a:rPr lang="en-US" baseline="0" dirty="0"/>
              <a:t> solution to mitigate data movement cost and reduce total system energy is to execute data-movement heavy portions of application close to data, or in other words, do processing in memory. However, consumer devices are </a:t>
            </a:r>
            <a:r>
              <a:rPr lang="en-US" baseline="0" dirty="0" err="1"/>
              <a:t>extermely</a:t>
            </a:r>
            <a:r>
              <a:rPr lang="en-US" baseline="0" dirty="0"/>
              <a:t> limited in terms of area and power budget. So the question is can we move part of the data movement heavy portion given the limited area and energy budget. Our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101293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85000" lnSpcReduction="20000"/>
          </a:bodyPr>
          <a:lstStyle/>
          <a:p>
            <a:r>
              <a:rPr lang="en-US" sz="1200" kern="1200" dirty="0">
                <a:solidFill>
                  <a:schemeClr val="tx1"/>
                </a:solidFill>
                <a:latin typeface="+mn-lt"/>
                <a:ea typeface="+mn-ea"/>
                <a:cs typeface="+mn-cs"/>
              </a:rPr>
              <a:t>To figure</a:t>
            </a:r>
            <a:r>
              <a:rPr lang="en-US" sz="1200" kern="1200" baseline="0" dirty="0">
                <a:solidFill>
                  <a:schemeClr val="tx1"/>
                </a:solidFill>
                <a:latin typeface="+mn-lt"/>
                <a:ea typeface="+mn-ea"/>
                <a:cs typeface="+mn-cs"/>
              </a:rPr>
              <a:t> out if we can use processing in memory, we dig deeper into our analysis and we make another key observation that majority of data movement often comes form simple functions and </a:t>
            </a:r>
            <a:r>
              <a:rPr lang="en-US" sz="1200" kern="1200" baseline="0" dirty="0" err="1">
                <a:solidFill>
                  <a:schemeClr val="tx1"/>
                </a:solidFill>
                <a:latin typeface="+mn-lt"/>
                <a:ea typeface="+mn-ea"/>
                <a:cs typeface="+mn-cs"/>
              </a:rPr>
              <a:t>pritmitives</a:t>
            </a:r>
            <a:r>
              <a:rPr lang="en-US" sz="1200" kern="1200" baseline="0" dirty="0">
                <a:solidFill>
                  <a:schemeClr val="tx1"/>
                </a:solidFill>
                <a:latin typeface="+mn-lt"/>
                <a:ea typeface="+mn-ea"/>
                <a:cs typeface="+mn-cs"/>
              </a:rPr>
              <a:t>. We find that these simple function can be implemented in memory as either a small embedded core, or group of small fixed function accelerators. Our result shows that offloading these function to PIM logic can significantly reduce data movement for each function and reduce energy on average around 55%  and improve </a:t>
            </a:r>
            <a:r>
              <a:rPr lang="en-US" sz="1200" kern="1200" baseline="0" dirty="0" err="1">
                <a:solidFill>
                  <a:schemeClr val="tx1"/>
                </a:solidFill>
                <a:latin typeface="+mn-lt"/>
                <a:ea typeface="+mn-ea"/>
                <a:cs typeface="+mn-cs"/>
              </a:rPr>
              <a:t>perforamcne</a:t>
            </a:r>
            <a:r>
              <a:rPr lang="en-US" sz="1200" kern="1200" baseline="0" dirty="0">
                <a:solidFill>
                  <a:schemeClr val="tx1"/>
                </a:solidFill>
                <a:latin typeface="+mn-lt"/>
                <a:ea typeface="+mn-ea"/>
                <a:cs typeface="+mn-cs"/>
              </a:rPr>
              <a:t> around 54%.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 our PIM core can reduce significant portion of data movement, reduce </a:t>
            </a:r>
            <a:r>
              <a:rPr lang="en-US" sz="1200" kern="1200" baseline="0" dirty="0" err="1">
                <a:solidFill>
                  <a:schemeClr val="tx1"/>
                </a:solidFill>
                <a:latin typeface="+mn-lt"/>
                <a:ea typeface="+mn-ea"/>
                <a:cs typeface="+mn-cs"/>
              </a:rPr>
              <a:t>enregy</a:t>
            </a:r>
            <a:r>
              <a:rPr lang="en-US" sz="1200" kern="1200" baseline="0" dirty="0">
                <a:solidFill>
                  <a:schemeClr val="tx1"/>
                </a:solidFill>
                <a:latin typeface="+mn-lt"/>
                <a:ea typeface="+mn-ea"/>
                <a:cs typeface="+mn-cs"/>
              </a:rPr>
              <a:t> by 49.1% for each function and improve performance up to 2.2X. While using group of fixed function accelerator reduce energy by 55.4% and improve performance by up to 2.5X. </a:t>
            </a:r>
          </a:p>
          <a:p>
            <a:endParaRPr lang="en-US" sz="1200" kern="1200" baseline="0" dirty="0">
              <a:solidFill>
                <a:schemeClr val="tx1"/>
              </a:solidFill>
              <a:latin typeface="+mn-lt"/>
              <a:ea typeface="+mn-ea"/>
              <a:cs typeface="+mn-cs"/>
            </a:endParaRPr>
          </a:p>
          <a:p>
            <a:pPr lvl="1">
              <a:spcBef>
                <a:spcPts val="600"/>
              </a:spcBef>
            </a:pPr>
            <a:r>
              <a:rPr lang="en-US" sz="1200" kern="1200" baseline="0" dirty="0">
                <a:solidFill>
                  <a:schemeClr val="tx1"/>
                </a:solidFill>
                <a:latin typeface="+mn-lt"/>
                <a:ea typeface="+mn-ea"/>
                <a:cs typeface="+mn-cs"/>
              </a:rPr>
              <a:t>Or use </a:t>
            </a:r>
            <a:r>
              <a:rPr lang="en-US" sz="1200" kern="1200" baseline="0" dirty="0" err="1">
                <a:solidFill>
                  <a:schemeClr val="tx1"/>
                </a:solidFill>
                <a:latin typeface="+mn-lt"/>
                <a:ea typeface="+mn-ea"/>
                <a:cs typeface="+mn-cs"/>
              </a:rPr>
              <a:t>Saugata’s</a:t>
            </a:r>
            <a:r>
              <a:rPr lang="en-US" sz="1200" kern="1200" baseline="0" dirty="0">
                <a:solidFill>
                  <a:schemeClr val="tx1"/>
                </a:solidFill>
                <a:latin typeface="+mn-lt"/>
                <a:ea typeface="+mn-ea"/>
                <a:cs typeface="+mn-cs"/>
              </a:rPr>
              <a:t> approach : </a:t>
            </a:r>
            <a:r>
              <a:rPr lang="en-US" sz="2100" b="0" dirty="0">
                <a:solidFill>
                  <a:srgbClr val="00B050"/>
                </a:solidFill>
              </a:rPr>
              <a:t>Reduces </a:t>
            </a:r>
            <a:r>
              <a:rPr lang="en-US" sz="2100" dirty="0">
                <a:solidFill>
                  <a:srgbClr val="00B050"/>
                </a:solidFill>
              </a:rPr>
              <a:t>total system energy </a:t>
            </a:r>
            <a:r>
              <a:rPr lang="en-US" sz="2100" b="0" dirty="0">
                <a:solidFill>
                  <a:srgbClr val="00B050"/>
                </a:solidFill>
              </a:rPr>
              <a:t>by an average of </a:t>
            </a:r>
            <a:r>
              <a:rPr lang="en-US" sz="2100" dirty="0">
                <a:solidFill>
                  <a:srgbClr val="00B050"/>
                </a:solidFill>
              </a:rPr>
              <a:t>55.4%</a:t>
            </a:r>
          </a:p>
          <a:p>
            <a:pPr lvl="1">
              <a:spcBef>
                <a:spcPts val="300"/>
              </a:spcBef>
            </a:pPr>
            <a:r>
              <a:rPr lang="en-US" sz="2100" b="0" dirty="0">
                <a:solidFill>
                  <a:srgbClr val="00B050"/>
                </a:solidFill>
              </a:rPr>
              <a:t>Reduces </a:t>
            </a:r>
            <a:r>
              <a:rPr lang="en-US" sz="2100" dirty="0">
                <a:solidFill>
                  <a:srgbClr val="00B050"/>
                </a:solidFill>
              </a:rPr>
              <a:t>execution time</a:t>
            </a:r>
            <a:r>
              <a:rPr lang="en-US" sz="2100" b="0" dirty="0">
                <a:solidFill>
                  <a:srgbClr val="00B050"/>
                </a:solidFill>
              </a:rPr>
              <a:t> by an average of </a:t>
            </a:r>
            <a:r>
              <a:rPr lang="en-US" sz="2100" dirty="0">
                <a:solidFill>
                  <a:srgbClr val="00B050"/>
                </a:solidFill>
              </a:rPr>
              <a:t>54.2%</a:t>
            </a:r>
            <a:endParaRPr lang="en-US" sz="2400" dirty="0">
              <a:solidFill>
                <a:srgbClr val="00B050"/>
              </a:solidFill>
            </a:endParaRPr>
          </a:p>
          <a:p>
            <a:endParaRPr lang="en-US" sz="1200" kern="1200" baseline="0" dirty="0">
              <a:solidFill>
                <a:schemeClr val="tx1"/>
              </a:solidFill>
              <a:latin typeface="+mn-lt"/>
              <a:ea typeface="+mn-ea"/>
              <a:cs typeface="+mn-cs"/>
            </a:endParaRP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Our result show that both of them can significantly reduce the data movement for each function.</a:t>
            </a: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Feedback: talk about result more</a:t>
            </a:r>
          </a:p>
          <a:p>
            <a:r>
              <a:rPr lang="en-US" sz="1200" kern="1200" dirty="0">
                <a:solidFill>
                  <a:schemeClr val="tx1"/>
                </a:solidFill>
                <a:latin typeface="+mn-lt"/>
                <a:ea typeface="+mn-ea"/>
                <a:cs typeface="+mn-cs"/>
              </a:rPr>
              <a:t>Don’t talk about specific detail like </a:t>
            </a:r>
            <a:r>
              <a:rPr lang="en-US" sz="1200" kern="1200" dirty="0" err="1">
                <a:solidFill>
                  <a:schemeClr val="tx1"/>
                </a:solidFill>
                <a:latin typeface="+mn-lt"/>
                <a:ea typeface="+mn-ea"/>
                <a:cs typeface="+mn-cs"/>
              </a:rPr>
              <a:t>MemCopy</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MemSet</a:t>
            </a:r>
            <a:r>
              <a:rPr lang="en-US" sz="1200" kern="1200" dirty="0">
                <a:solidFill>
                  <a:schemeClr val="tx1"/>
                </a:solidFill>
                <a:latin typeface="+mn-lt"/>
                <a:ea typeface="+mn-ea"/>
                <a:cs typeface="+mn-cs"/>
              </a:rPr>
              <a:t> stuff like that</a:t>
            </a:r>
          </a:p>
          <a:p>
            <a:r>
              <a:rPr lang="en-US" sz="1200" kern="1200" dirty="0">
                <a:solidFill>
                  <a:schemeClr val="tx1"/>
                </a:solidFill>
                <a:latin typeface="+mn-lt"/>
                <a:ea typeface="+mn-ea"/>
                <a:cs typeface="+mn-cs"/>
              </a:rPr>
              <a:t>Main take away:</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data movement come from simple functions</a:t>
            </a:r>
            <a:r>
              <a:rPr lang="en-US" sz="1200" kern="1200" baseline="0" dirty="0">
                <a:solidFill>
                  <a:schemeClr val="tx1"/>
                </a:solidFill>
                <a:latin typeface="+mn-lt"/>
                <a:ea typeface="+mn-ea"/>
                <a:cs typeface="+mn-cs"/>
              </a:rPr>
              <a:t> that are simple enough to implement in PIM</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We find that these</a:t>
            </a:r>
            <a:r>
              <a:rPr lang="en-US" sz="1200" kern="1200" baseline="0" dirty="0">
                <a:solidFill>
                  <a:schemeClr val="tx1"/>
                </a:solidFill>
                <a:latin typeface="+mn-lt"/>
                <a:ea typeface="+mn-ea"/>
                <a:cs typeface="+mn-cs"/>
              </a:rPr>
              <a:t> functions and </a:t>
            </a:r>
            <a:r>
              <a:rPr lang="en-US" sz="1200" kern="1200" baseline="0" dirty="0" err="1">
                <a:solidFill>
                  <a:schemeClr val="tx1"/>
                </a:solidFill>
                <a:latin typeface="+mn-lt"/>
                <a:ea typeface="+mn-ea"/>
                <a:cs typeface="+mn-cs"/>
              </a:rPr>
              <a:t>primitves</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can be implemented as PIM logic using either (1) a small low-power general-purpose embedded core or (2) a group of small fixed-function accelerators (PIM accelerators).</a:t>
            </a:r>
            <a:r>
              <a:rPr lang="en-US" sz="1200" kern="1200" baseline="0" dirty="0">
                <a:solidFill>
                  <a:schemeClr val="tx1"/>
                </a:solidFill>
                <a:latin typeface="+mn-lt"/>
                <a:ea typeface="+mn-ea"/>
                <a:cs typeface="+mn-cs"/>
              </a:rPr>
              <a:t> Our Analysis shows that both are cost-feasible to use in consumer devices. We find that they eliminate a significant fraction of </a:t>
            </a:r>
            <a:r>
              <a:rPr lang="en-US" sz="1200" kern="1200" baseline="0" dirty="0" err="1">
                <a:solidFill>
                  <a:schemeClr val="tx1"/>
                </a:solidFill>
                <a:latin typeface="+mn-lt"/>
                <a:ea typeface="+mn-ea"/>
                <a:cs typeface="+mn-cs"/>
              </a:rPr>
              <a:t>dat</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amovement</a:t>
            </a:r>
            <a:r>
              <a:rPr lang="en-US" sz="1200" kern="1200" baseline="0" dirty="0">
                <a:solidFill>
                  <a:schemeClr val="tx1"/>
                </a:solidFill>
                <a:latin typeface="+mn-lt"/>
                <a:ea typeface="+mn-ea"/>
                <a:cs typeface="+mn-cs"/>
              </a:rPr>
              <a:t>, and reduce energy consumption for each of these operation on average by 49 and 55%.</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4512297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1184027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Please drop by our talk during session 1 if you would like to learn more about data movement in Google</a:t>
            </a:r>
            <a:r>
              <a:rPr lang="en-US" sz="1200" kern="1200" baseline="0" dirty="0">
                <a:solidFill>
                  <a:schemeClr val="tx1"/>
                </a:solidFill>
                <a:latin typeface="+mn-lt"/>
                <a:ea typeface="+mn-ea"/>
                <a:cs typeface="+mn-cs"/>
              </a:rPr>
              <a:t> workloads</a:t>
            </a:r>
            <a:r>
              <a:rPr lang="en-US" sz="1200" kern="1200" dirty="0">
                <a:solidFill>
                  <a:schemeClr val="tx1"/>
                </a:solidFill>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7126799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Hello</a:t>
            </a:r>
            <a:r>
              <a:rPr lang="en-US" baseline="0" dirty="0"/>
              <a:t>, my name is </a:t>
            </a:r>
            <a:r>
              <a:rPr lang="en-US" baseline="0" dirty="0" err="1"/>
              <a:t>Jeremie</a:t>
            </a:r>
            <a:r>
              <a:rPr lang="en-US" baseline="0" dirty="0"/>
              <a:t> Kim and I will be presenting Genome Read In-Memory Filter which will also be referred to as GRIM-Filter for short.</a:t>
            </a:r>
          </a:p>
          <a:p>
            <a:r>
              <a:rPr lang="en-US" b="1" i="1" u="sng" baseline="0" dirty="0"/>
              <a:t>[CLICK]</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4072763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F4A9EA23-718E-E549-9766-CDBEC39E0C3C}" type="slidenum">
              <a:rPr kumimoji="0" lang="en-US" sz="1200" b="0" i="0" u="none" strike="noStrike" kern="1200" cap="none" spc="0" normalizeH="0" baseline="0" noProof="0">
                <a:ln>
                  <a:noFill/>
                </a:ln>
                <a:solidFill>
                  <a:srgbClr val="000000"/>
                </a:solidFill>
                <a:effectLst/>
                <a:uLnTx/>
                <a:uFillTx/>
                <a:latin typeface="Arial"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235</a:t>
            </a:fld>
            <a:endParaRPr kumimoji="0" lang="en-US" sz="1200" b="0" i="0" u="none" strike="noStrike" kern="1200" cap="none" spc="0" normalizeH="0" baseline="0" noProof="0">
              <a:ln>
                <a:noFill/>
              </a:ln>
              <a:solidFill>
                <a:srgbClr val="000000"/>
              </a:solidFill>
              <a:effectLst/>
              <a:uLnTx/>
              <a:uFillTx/>
              <a:latin typeface="Arial" charset="0"/>
              <a:ea typeface="ＭＳ Ｐゴシック" charset="0"/>
              <a:cs typeface="Arial" charset="0"/>
            </a:endParaRPr>
          </a:p>
        </p:txBody>
      </p:sp>
      <p:sp>
        <p:nvSpPr>
          <p:cNvPr id="116738"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Lst>
        </p:spPr>
      </p:sp>
      <p:sp>
        <p:nvSpPr>
          <p:cNvPr id="116739" name="Rectangle 3"/>
          <p:cNvSpPr>
            <a:spLocks noGrp="1" noChangeArrowheads="1"/>
          </p:cNvSpPr>
          <p:nvPr>
            <p:ph type="body" idx="1"/>
          </p:nvPr>
        </p:nvSpPr>
        <p:spPr bwMode="auto">
          <a:noFill/>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64362015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3561953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493012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4537005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To</a:t>
            </a:r>
            <a:r>
              <a:rPr lang="en-US" baseline="0" dirty="0"/>
              <a:t> understand the latency problem</a:t>
            </a:r>
            <a:r>
              <a:rPr lang="en-US" dirty="0"/>
              <a:t>,</a:t>
            </a:r>
            <a:r>
              <a:rPr lang="en-US" baseline="0" dirty="0"/>
              <a:t> we need to go into what defines latency.</a:t>
            </a:r>
          </a:p>
          <a:p>
            <a:endParaRPr lang="en-US" baseline="0" dirty="0"/>
          </a:p>
          <a:p>
            <a:r>
              <a:rPr lang="en-US" baseline="0" dirty="0"/>
              <a:t>DRAM latency is the total </a:t>
            </a:r>
            <a:r>
              <a:rPr lang="en-US" baseline="0" dirty="0" err="1"/>
              <a:t>amnt</a:t>
            </a:r>
            <a:r>
              <a:rPr lang="en-US" baseline="0" dirty="0"/>
              <a:t> of time that the underlying </a:t>
            </a:r>
            <a:r>
              <a:rPr lang="en-US" baseline="0" dirty="0" err="1"/>
              <a:t>hw</a:t>
            </a:r>
            <a:r>
              <a:rPr lang="en-US" baseline="0" dirty="0"/>
              <a:t> operations need &lt;&gt; to retrieve data.</a:t>
            </a:r>
          </a:p>
          <a:p>
            <a:r>
              <a:rPr lang="en-US" baseline="0" dirty="0"/>
              <a:t>The DRAM standards define a single fixed time for how long these ops should take in every DRAM chip.</a:t>
            </a:r>
          </a:p>
          <a:p>
            <a:r>
              <a:rPr lang="en-US" b="1" baseline="0" dirty="0"/>
              <a:t>However</a:t>
            </a:r>
            <a:r>
              <a:rPr lang="en-US" baseline="0" dirty="0"/>
              <a:t>, this defined delay doesn’t actually reflect the latency of the individual DRAMs.</a:t>
            </a:r>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&lt;Timeline illustration&gt;</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Because the manufacturing process is </a:t>
            </a:r>
            <a:r>
              <a:rPr lang="en-US" b="1" baseline="0" dirty="0"/>
              <a:t>imperfect</a:t>
            </a:r>
            <a:r>
              <a:rPr lang="en-US" b="0" baseline="0" dirty="0"/>
              <a:t>, it introduces variation in the production chips, </a:t>
            </a:r>
            <a:r>
              <a:rPr lang="en-US" b="1" baseline="0" dirty="0"/>
              <a:t>resulting in latency variation across different chips</a:t>
            </a:r>
            <a:r>
              <a:rPr lang="en-US" baseline="0" dirty="0"/>
              <a:t>.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This simple </a:t>
            </a:r>
            <a:r>
              <a:rPr lang="en-US" baseline="0" dirty="0" err="1"/>
              <a:t>illustartion</a:t>
            </a:r>
            <a:r>
              <a:rPr lang="en-US" baseline="0" dirty="0"/>
              <a:t> shows the difference b/w the average latency across 3 different dram chips, to convey the point of latency variation.</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It’s important to note that not only does latency variation exists </a:t>
            </a:r>
            <a:r>
              <a:rPr lang="en-US" b="1" baseline="0" dirty="0"/>
              <a:t>&lt;across&gt; </a:t>
            </a:r>
            <a:r>
              <a:rPr lang="en-US" b="0" baseline="0" dirty="0"/>
              <a:t>chips, but also </a:t>
            </a:r>
            <a:r>
              <a:rPr lang="en-US" b="1" baseline="0" dirty="0"/>
              <a:t>&lt;inside&gt; </a:t>
            </a:r>
            <a:r>
              <a:rPr lang="en-US" b="0" baseline="0" dirty="0"/>
              <a:t>each dram chip itself. </a:t>
            </a:r>
          </a:p>
          <a:p>
            <a:endParaRPr lang="en-US" baseline="0" dirty="0"/>
          </a:p>
          <a:p>
            <a:r>
              <a:rPr lang="en-US" baseline="0" dirty="0"/>
              <a:t>&lt;Blue standard&gt;</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Since we don’t want to throw away the chips with high variation, we tolerate them.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The simple way is to &lt;slow&gt; down the acceptable latency so that the majority of chips can all work reliably under this high standard latency. </a:t>
            </a:r>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as we can see, the high standard latency is a result of a trade-off made for higher DRAM production yield. </a:t>
            </a:r>
          </a:p>
          <a:p>
            <a:endParaRPr lang="en-US" b="1" baseline="0" dirty="0"/>
          </a:p>
          <a:p>
            <a:r>
              <a:rPr lang="en-US" b="1" baseline="0" dirty="0"/>
              <a:t>---</a:t>
            </a:r>
          </a:p>
          <a:p>
            <a:r>
              <a:rPr lang="en-US" b="1" baseline="0" dirty="0"/>
              <a:t>&lt;&gt; Operative word</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258</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86010999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9538366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To summarize the observations so far, we</a:t>
            </a:r>
            <a:r>
              <a:rPr lang="en-US" b="1" baseline="0" dirty="0"/>
              <a:t> find that dram timing errors due to shortened act and pre don</a:t>
            </a:r>
            <a:r>
              <a:rPr lang="uk-UA" b="1" baseline="0" dirty="0"/>
              <a:t>’</a:t>
            </a:r>
            <a:r>
              <a:rPr lang="en-US" b="1" baseline="0" dirty="0"/>
              <a:t>t occur in all cells and they are concentrated at certain regions.</a:t>
            </a:r>
          </a:p>
          <a:p>
            <a:endParaRPr lang="en-US" b="1" baseline="0" dirty="0"/>
          </a:p>
          <a:p>
            <a:r>
              <a:rPr lang="en-US" b="0" baseline="0" dirty="0"/>
              <a:t>So let’s go back to our second main goal which is on improving latency. </a:t>
            </a:r>
            <a:endParaRPr lang="en-US" baseline="0" dirty="0"/>
          </a:p>
          <a:p>
            <a:r>
              <a:rPr lang="en-US" baseline="0" dirty="0"/>
              <a:t>TO achieve this, we propose a software… design, called flex.. Dram or FLY for short, to reduce dram latency.</a:t>
            </a:r>
          </a:p>
          <a:p>
            <a:endParaRPr lang="en-US" baseline="0" dirty="0"/>
          </a:p>
          <a:p>
            <a:r>
              <a:rPr lang="en-US" baseline="0" dirty="0"/>
              <a:t>The key idea is the following:</a:t>
            </a:r>
          </a:p>
          <a:p>
            <a:endParaRPr lang="en-US" baseline="0" dirty="0"/>
          </a:p>
          <a:p>
            <a:r>
              <a:rPr lang="en-US" dirty="0"/>
              <a:t>We divide</a:t>
            </a:r>
            <a:r>
              <a:rPr lang="en-US" baseline="0" dirty="0"/>
              <a:t> the dram up into different regions based on a latency variation profile.</a:t>
            </a:r>
          </a:p>
          <a:p>
            <a:r>
              <a:rPr lang="en-US" baseline="0" dirty="0"/>
              <a:t>Then We enable the mc to use different latency for diff regions.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For regions without slow cells, we are going to run it faster at a much lower latency.</a:t>
            </a:r>
            <a:endParaRPr lang="en-US" dirty="0"/>
          </a:p>
          <a:p>
            <a:r>
              <a:rPr lang="en-US" baseline="0" dirty="0"/>
              <a:t>For any region that has slow cells, we are going to operate at a higher latency.</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270</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210780298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As we described,</a:t>
            </a:r>
            <a:r>
              <a:rPr lang="en-US" baseline="0" dirty="0"/>
              <a:t> cells in a mat have different distances from peripheral logic.</a:t>
            </a:r>
          </a:p>
          <a:p>
            <a:pPr marL="0" indent="0">
              <a:buNone/>
            </a:pPr>
            <a:r>
              <a:rPr lang="en-US" baseline="0" dirty="0"/>
              <a:t>Cells in different rows have different distance from the sense amplifiers.</a:t>
            </a:r>
          </a:p>
          <a:p>
            <a:pPr marL="0" indent="0">
              <a:buNone/>
            </a:pPr>
            <a:r>
              <a:rPr lang="en-US" baseline="0" dirty="0"/>
              <a:t>Cells in different columns have different distance from the </a:t>
            </a:r>
            <a:r>
              <a:rPr lang="en-US" baseline="0" dirty="0" err="1"/>
              <a:t>wordline</a:t>
            </a:r>
            <a:r>
              <a:rPr lang="en-US" baseline="0" dirty="0"/>
              <a:t> drivers.</a:t>
            </a:r>
          </a:p>
          <a:p>
            <a:pPr marL="0" indent="0">
              <a:buNone/>
            </a:pPr>
            <a:r>
              <a:rPr lang="en-US" baseline="0" dirty="0"/>
              <a:t>Therefore, some regions are inherently faster than other regions,</a:t>
            </a:r>
          </a:p>
          <a:p>
            <a:pPr marL="0" indent="0">
              <a:buNone/>
            </a:pPr>
            <a:r>
              <a:rPr lang="en-US" baseline="0" dirty="0"/>
              <a:t>and some regions are inherently slower than other regions.</a:t>
            </a:r>
          </a:p>
          <a:p>
            <a:pPr marL="0" indent="0">
              <a:buNone/>
            </a:pPr>
            <a:r>
              <a:rPr lang="en-US" baseline="0" dirty="0"/>
              <a:t>We call this architectural variation.</a:t>
            </a:r>
          </a:p>
          <a:p>
            <a:pPr marL="0" indent="0">
              <a:buNone/>
            </a:pPr>
            <a:endParaRPr lang="en-US" baseline="0" dirty="0"/>
          </a:p>
          <a:p>
            <a:pPr marL="0" indent="0">
              <a:buNone/>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9634616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We </a:t>
            </a:r>
            <a:r>
              <a:rPr lang="en-US" dirty="0" err="1"/>
              <a:t>propoe</a:t>
            </a:r>
            <a:r>
              <a:rPr lang="en-US" dirty="0"/>
              <a:t> AVA</a:t>
            </a:r>
            <a:r>
              <a:rPr lang="en-US" baseline="0" dirty="0"/>
              <a:t> Online profiling.</a:t>
            </a:r>
          </a:p>
          <a:p>
            <a:pPr marL="0" indent="0">
              <a:buNone/>
            </a:pPr>
            <a:endParaRPr lang="en-US" baseline="0" dirty="0"/>
          </a:p>
          <a:p>
            <a:pPr marL="0" indent="0">
              <a:buNone/>
            </a:pPr>
            <a:r>
              <a:rPr lang="en-US" baseline="0" dirty="0"/>
              <a:t>The key idea is profiling only slow regions to determine latency, leading to low cost online DRAM test.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3637244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However,</a:t>
            </a:r>
            <a:r>
              <a:rPr lang="en-US" baseline="0" dirty="0"/>
              <a:t> due to the process variation, some cells are more vulnerable than other cells, as the figure show. </a:t>
            </a:r>
          </a:p>
          <a:p>
            <a:pPr marL="0" indent="0">
              <a:buNone/>
            </a:pPr>
            <a:r>
              <a:rPr lang="en-US" baseline="0" dirty="0"/>
              <a:t>These cells are randomly distributed while cells in the slow regions cause localized error.</a:t>
            </a:r>
          </a:p>
          <a:p>
            <a:pPr marL="0" indent="0">
              <a:buNone/>
            </a:pPr>
            <a:r>
              <a:rPr lang="en-US" baseline="0" dirty="0"/>
              <a:t>To address both type of cells, </a:t>
            </a:r>
          </a:p>
          <a:p>
            <a:pPr marL="0" indent="0">
              <a:buNone/>
            </a:pPr>
            <a:r>
              <a:rPr lang="en-US" baseline="0" dirty="0"/>
              <a:t>We integrate conventional ECC to correct the process variation induced errors.</a:t>
            </a:r>
          </a:p>
          <a:p>
            <a:pPr marL="0" indent="0">
              <a:buNone/>
            </a:pPr>
            <a:endParaRPr lang="en-US" baseline="0" dirty="0"/>
          </a:p>
          <a:p>
            <a:pPr marL="0" indent="0">
              <a:buNone/>
            </a:pPr>
            <a:r>
              <a:rPr lang="en-US" baseline="0" dirty="0"/>
              <a:t>Therefore, combining ECC and online profiling leads to reliably reducing DRAM latency.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9798981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The</a:t>
            </a:r>
            <a:r>
              <a:rPr lang="en-US" baseline="0" dirty="0"/>
              <a:t> figure compares latency reduction by using AL-DRAM, AVA Profiling, and both AVA Profiling and Shuffling.</a:t>
            </a:r>
          </a:p>
          <a:p>
            <a:pPr marL="0" indent="0">
              <a:buNone/>
            </a:pPr>
            <a:r>
              <a:rPr lang="en-US" baseline="0" dirty="0"/>
              <a:t>As we can, using AVA profiling and shuffling enables more latency reduction compared to AL-DRAM.</a:t>
            </a:r>
          </a:p>
          <a:p>
            <a:pPr marL="0" indent="0">
              <a:buNone/>
            </a:pPr>
            <a:r>
              <a:rPr lang="en-US" baseline="0" dirty="0"/>
              <a:t>This is mainly because ECC corrects the  worst cells in a DRAM module, reducing more latency.</a:t>
            </a:r>
          </a:p>
          <a:p>
            <a:pPr marL="0" indent="0">
              <a:buNone/>
            </a:pPr>
            <a:endParaRPr lang="en-US" baseline="0" dirty="0"/>
          </a:p>
          <a:p>
            <a:pPr marL="0" indent="0">
              <a:buNone/>
            </a:pPr>
            <a:r>
              <a:rPr lang="en-US" baseline="0" dirty="0"/>
              <a:t>Therefore, we conclude that AVA-DRAM reduces latency significantly.</a:t>
            </a:r>
          </a:p>
          <a:p>
            <a:pPr marL="0" indent="0">
              <a:buNone/>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382929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E9FE4A-0C21-4AC7-A29F-491DBFD0D03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7213280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5E9FE4A-0C21-4AC7-A29F-491DBFD0D03B}"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281</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183075348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5E9FE4A-0C21-4AC7-A29F-491DBFD0D03B}"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282</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418724330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5E9FE4A-0C21-4AC7-A29F-491DBFD0D03B}"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283</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21153326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Hello, my name is </a:t>
            </a:r>
            <a:r>
              <a:rPr lang="en-US" sz="1200" kern="1200" dirty="0" err="1">
                <a:solidFill>
                  <a:schemeClr val="tx1"/>
                </a:solidFill>
                <a:latin typeface="+mn-lt"/>
                <a:ea typeface="+mn-ea"/>
                <a:cs typeface="+mn-cs"/>
              </a:rPr>
              <a:t>Jeremie</a:t>
            </a:r>
            <a:r>
              <a:rPr lang="en-US" sz="1200" kern="1200" dirty="0">
                <a:solidFill>
                  <a:schemeClr val="tx1"/>
                </a:solidFill>
                <a:latin typeface="+mn-lt"/>
                <a:ea typeface="+mn-ea"/>
                <a:cs typeface="+mn-cs"/>
              </a:rPr>
              <a:t> Kim and I will be talking about the DRAM Latency PUF.</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602130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A PUF is a function that generates a signature that is unique to a given device.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PUFs are often used in a challenge-response protocol where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a trusted server issues a set of input parameters to a device, and the device generates the PUF response depending on the input parameters.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The trusted server then receives the PUF response and can authenticate the device.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589654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In this work, we show results from a detailed experimental characterization of 223 state-of-the-art LPDDR4 DRAM devices.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We characterize DRAM latency by observing the effects of accessing DRAM with DRAM timing parameters reduced below manufacturer-recommended values.</a:t>
            </a:r>
          </a:p>
          <a:p>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We make two key observations.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first, a cell’s probability to fail, when accessed with reduced timing parameters, is directly correlated with random variations that arise from process manufacturing.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secondly, We note that these error patterns from inducing DRAM latency errors are unique to a device and highly repeatable.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5324904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Here is a cartoon showing the manufacturing variation across a region of DRAM. When accessed with a reduced timing parameter,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some cells have a high percentage chance of failing, while others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have a low percentage chance of failing.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119541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A DRAM cell holds its charge in a capacitor and gets read out by the sense amplifier via the </a:t>
            </a:r>
            <a:r>
              <a:rPr lang="en-US" sz="1200" b="0" kern="1200" dirty="0" err="1">
                <a:solidFill>
                  <a:schemeClr val="tx1"/>
                </a:solidFill>
                <a:latin typeface="+mn-lt"/>
                <a:ea typeface="+mn-ea"/>
                <a:cs typeface="+mn-cs"/>
              </a:rPr>
              <a:t>bitline</a:t>
            </a:r>
            <a:r>
              <a:rPr lang="en-US" sz="1200" b="0" kern="1200" dirty="0">
                <a:solidFill>
                  <a:schemeClr val="tx1"/>
                </a:solidFill>
                <a:latin typeface="+mn-lt"/>
                <a:ea typeface="+mn-ea"/>
                <a:cs typeface="+mn-cs"/>
              </a:rPr>
              <a:t>. </a:t>
            </a:r>
            <a:r>
              <a:rPr lang="en-US" sz="1200" b="1" kern="1200" dirty="0">
                <a:solidFill>
                  <a:schemeClr val="tx1"/>
                </a:solidFill>
                <a:latin typeface="+mn-lt"/>
                <a:ea typeface="+mn-ea"/>
                <a:cs typeface="+mn-cs"/>
              </a:rPr>
              <a:t>[CLICK][CLICK] </a:t>
            </a:r>
            <a:r>
              <a:rPr lang="en-US" sz="1200" b="0" kern="1200" dirty="0">
                <a:solidFill>
                  <a:schemeClr val="tx1"/>
                </a:solidFill>
                <a:latin typeface="+mn-lt"/>
                <a:ea typeface="+mn-ea"/>
                <a:cs typeface="+mn-cs"/>
              </a:rPr>
              <a:t>Initially the </a:t>
            </a:r>
            <a:r>
              <a:rPr lang="en-US" sz="1200" b="0" kern="1200" dirty="0" err="1">
                <a:solidFill>
                  <a:schemeClr val="tx1"/>
                </a:solidFill>
                <a:latin typeface="+mn-lt"/>
                <a:ea typeface="+mn-ea"/>
                <a:cs typeface="+mn-cs"/>
              </a:rPr>
              <a:t>bitline</a:t>
            </a:r>
            <a:r>
              <a:rPr lang="en-US" sz="1200" b="0" kern="1200" dirty="0">
                <a:solidFill>
                  <a:schemeClr val="tx1"/>
                </a:solidFill>
                <a:latin typeface="+mn-lt"/>
                <a:ea typeface="+mn-ea"/>
                <a:cs typeface="+mn-cs"/>
              </a:rPr>
              <a:t> is kept at </a:t>
            </a:r>
            <a:r>
              <a:rPr lang="en-US" sz="1200" b="0" kern="1200" dirty="0" err="1">
                <a:solidFill>
                  <a:schemeClr val="tx1"/>
                </a:solidFill>
                <a:latin typeface="+mn-lt"/>
                <a:ea typeface="+mn-ea"/>
                <a:cs typeface="+mn-cs"/>
              </a:rPr>
              <a:t>Vdd</a:t>
            </a:r>
            <a:r>
              <a:rPr lang="en-US" sz="1200" b="0" kern="1200" dirty="0">
                <a:solidFill>
                  <a:schemeClr val="tx1"/>
                </a:solidFill>
                <a:latin typeface="+mn-lt"/>
                <a:ea typeface="+mn-ea"/>
                <a:cs typeface="+mn-cs"/>
              </a:rPr>
              <a:t>/2.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When the </a:t>
            </a:r>
            <a:r>
              <a:rPr lang="en-US" sz="1200" b="0" kern="1200" dirty="0" err="1">
                <a:solidFill>
                  <a:schemeClr val="tx1"/>
                </a:solidFill>
                <a:latin typeface="+mn-lt"/>
                <a:ea typeface="+mn-ea"/>
                <a:cs typeface="+mn-cs"/>
              </a:rPr>
              <a:t>wordline</a:t>
            </a:r>
            <a:r>
              <a:rPr lang="en-US" sz="1200" b="0" kern="1200" dirty="0">
                <a:solidFill>
                  <a:schemeClr val="tx1"/>
                </a:solidFill>
                <a:latin typeface="+mn-lt"/>
                <a:ea typeface="+mn-ea"/>
                <a:cs typeface="+mn-cs"/>
              </a:rPr>
              <a:t> is driven high or activated,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the capacitor begins to share charge with the </a:t>
            </a:r>
            <a:r>
              <a:rPr lang="en-US" sz="1200" b="0" kern="1200" dirty="0" err="1">
                <a:solidFill>
                  <a:schemeClr val="tx1"/>
                </a:solidFill>
                <a:latin typeface="+mn-lt"/>
                <a:ea typeface="+mn-ea"/>
                <a:cs typeface="+mn-cs"/>
              </a:rPr>
              <a:t>bitline</a:t>
            </a:r>
            <a:r>
              <a:rPr lang="en-US" sz="1200" b="0" kern="1200" dirty="0">
                <a:solidFill>
                  <a:schemeClr val="tx1"/>
                </a:solidFill>
                <a:latin typeface="+mn-lt"/>
                <a:ea typeface="+mn-ea"/>
                <a:cs typeface="+mn-cs"/>
              </a:rPr>
              <a:t>. The sense amplifier is then enabled and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the voltage differential on the </a:t>
            </a:r>
            <a:r>
              <a:rPr lang="en-US" sz="1200" b="0" kern="1200" dirty="0" err="1">
                <a:solidFill>
                  <a:schemeClr val="tx1"/>
                </a:solidFill>
                <a:latin typeface="+mn-lt"/>
                <a:ea typeface="+mn-ea"/>
                <a:cs typeface="+mn-cs"/>
              </a:rPr>
              <a:t>bitline</a:t>
            </a:r>
            <a:r>
              <a:rPr lang="en-US" sz="1200" b="0" kern="1200" dirty="0">
                <a:solidFill>
                  <a:schemeClr val="tx1"/>
                </a:solidFill>
                <a:latin typeface="+mn-lt"/>
                <a:ea typeface="+mn-ea"/>
                <a:cs typeface="+mn-cs"/>
              </a:rPr>
              <a:t> is amplified to an I/O readable value.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In order to ensure correctness of operation, the memory controller can only read data </a:t>
            </a:r>
            <a:r>
              <a:rPr lang="en-US" sz="1200" b="0" kern="1200" dirty="0" err="1">
                <a:solidFill>
                  <a:schemeClr val="tx1"/>
                </a:solidFill>
                <a:latin typeface="+mn-lt"/>
                <a:ea typeface="+mn-ea"/>
                <a:cs typeface="+mn-cs"/>
              </a:rPr>
              <a:t>tRCD</a:t>
            </a:r>
            <a:r>
              <a:rPr lang="en-US" sz="1200" b="0" kern="1200" dirty="0">
                <a:solidFill>
                  <a:schemeClr val="tx1"/>
                </a:solidFill>
                <a:latin typeface="+mn-lt"/>
                <a:ea typeface="+mn-ea"/>
                <a:cs typeface="+mn-cs"/>
              </a:rPr>
              <a:t> time after the activation.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We could read this data earlier, when it reaches a readable voltage threshold,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but other cells, that are weaker due to process variation, might fail. </a:t>
            </a:r>
            <a:r>
              <a:rPr lang="en-US" sz="1200" b="1" kern="1200" dirty="0">
                <a:solidFill>
                  <a:schemeClr val="tx1"/>
                </a:solidFill>
                <a:latin typeface="+mn-lt"/>
                <a:ea typeface="+mn-ea"/>
                <a:cs typeface="+mn-cs"/>
              </a:rPr>
              <a:t>[CLICK] </a:t>
            </a:r>
            <a:endParaRPr lang="en-US" sz="1200" b="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18030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kern="1200" dirty="0">
                <a:solidFill>
                  <a:schemeClr val="tx1"/>
                </a:solidFill>
                <a:latin typeface="+mn-lt"/>
                <a:ea typeface="+mn-ea"/>
                <a:cs typeface="+mn-cs"/>
              </a:rPr>
              <a:t>Our method of inducing latency errors is to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reduce </a:t>
            </a:r>
            <a:r>
              <a:rPr lang="en-US" sz="1200" b="0" kern="1200" dirty="0" err="1">
                <a:solidFill>
                  <a:schemeClr val="tx1"/>
                </a:solidFill>
                <a:latin typeface="+mn-lt"/>
                <a:ea typeface="+mn-ea"/>
                <a:cs typeface="+mn-cs"/>
              </a:rPr>
              <a:t>tRCD</a:t>
            </a:r>
            <a:r>
              <a:rPr lang="en-US" sz="1200" b="0" kern="1200" dirty="0">
                <a:solidFill>
                  <a:schemeClr val="tx1"/>
                </a:solidFill>
                <a:latin typeface="+mn-lt"/>
                <a:ea typeface="+mn-ea"/>
                <a:cs typeface="+mn-cs"/>
              </a:rPr>
              <a:t> below manufacturer-recommended values. Cells that are read when their </a:t>
            </a:r>
            <a:r>
              <a:rPr lang="en-US" sz="1200" b="0" kern="1200" dirty="0" err="1">
                <a:solidFill>
                  <a:schemeClr val="tx1"/>
                </a:solidFill>
                <a:latin typeface="+mn-lt"/>
                <a:ea typeface="+mn-ea"/>
                <a:cs typeface="+mn-cs"/>
              </a:rPr>
              <a:t>bitline’s</a:t>
            </a:r>
            <a:r>
              <a:rPr lang="en-US" sz="1200" b="0" kern="1200" dirty="0">
                <a:solidFill>
                  <a:schemeClr val="tx1"/>
                </a:solidFill>
                <a:latin typeface="+mn-lt"/>
                <a:ea typeface="+mn-ea"/>
                <a:cs typeface="+mn-cs"/>
              </a:rPr>
              <a:t> voltage is lower than the threshold, have a probability of failure. This probability increases as you read further below the voltage threshold.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587382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The DRAM latency PUF generates a PUF response by inducing latency errors in a region of DRAM.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We find that the error patterns from latency errors in a DRAM region satisfy the requirements for an effective PUF quite well.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The DRAM latency PUF can generate a PUF response in 88.2ms.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961432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We show by direct comparison that this is orders of magnitudes faster than the previous best DRAM PUF.</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914535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Please come to my talk at HPCA 2018, if you would like to learn more or have any questions. Thank you very much.</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590114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Even if DRAM continues to scale there could be benefits to examining and enabling</a:t>
            </a:r>
            <a:r>
              <a:rPr lang="en-US" baseline="0" dirty="0"/>
              <a:t> these new technologies.</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rPr>
              <a:pPr/>
              <a:t>309</a:t>
            </a:fld>
            <a:endParaRPr lang="en-US" dirty="0">
              <a:solidFill>
                <a:prstClr val="black"/>
              </a:solidFill>
            </a:endParaRPr>
          </a:p>
        </p:txBody>
      </p:sp>
    </p:spTree>
    <p:extLst>
      <p:ext uri="{BB962C8B-B14F-4D97-AF65-F5344CB8AC3E}">
        <p14:creationId xmlns:p14="http://schemas.microsoft.com/office/powerpoint/2010/main" val="187504889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Moving from DRAM to STT-RAM,</a:t>
            </a:r>
            <a:r>
              <a:rPr lang="en-US" baseline="0" dirty="0"/>
              <a:t> instead of a capacitor that stores charge, now we have a magnetic tunnel junction that has one reference layer with a fixed magnetic orientation, and a free layer that can be parallel or anti parallel to the reference layer; which determines the resistance, and in turn, the data stored in the MTJ. In addition to the MTJ, the cell, again, has an access transistor. </a:t>
            </a:r>
          </a:p>
          <a:p>
            <a:r>
              <a:rPr lang="en-US" baseline="0" dirty="0"/>
              <a:t>Reading requires a small voltage to be applied across the </a:t>
            </a:r>
            <a:r>
              <a:rPr lang="en-US" baseline="0" dirty="0" err="1"/>
              <a:t>bitline</a:t>
            </a:r>
            <a:r>
              <a:rPr lang="en-US" baseline="0" dirty="0"/>
              <a:t> and sense line; and the current is sensed. This current varies depending on the resistance of MTJ. To write data, we push a large current into the MTJ, which re-aligns the free layer. The direction of the current determines whether it becomes parallel or anti-parallel; i.e. logical 0 or 1. </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923B1BF-2DE4-4D7D-8ECD-16D20D21B23B}"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327</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85977833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0849" name="Slide Image Placeholder 1"/>
          <p:cNvSpPr>
            <a:spLocks noGrp="1" noRot="1" noChangeAspect="1"/>
          </p:cNvSpPr>
          <p:nvPr>
            <p:ph type="sldImg"/>
          </p:nvPr>
        </p:nvSpPr>
        <p:spPr>
          <a:ln/>
        </p:spPr>
      </p:sp>
      <p:sp>
        <p:nvSpPr>
          <p:cNvPr id="590850"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If we look at our system’s today, we have a two-level storage model where memory is directly accessed by ld/st instructions, but storage is accesses by system calls. Disk stores the persistent data, but is slow and can only be accessed as a block. So we transfer data to DRAM, which is fast and byte addressable. </a:t>
            </a:r>
          </a:p>
        </p:txBody>
      </p:sp>
      <p:sp>
        <p:nvSpPr>
          <p:cNvPr id="59085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FF24EA3-D3AD-D44A-8602-68605118D047}"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343</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endParaRPr>
          </a:p>
        </p:txBody>
      </p:sp>
    </p:spTree>
    <p:extLst>
      <p:ext uri="{BB962C8B-B14F-4D97-AF65-F5344CB8AC3E}">
        <p14:creationId xmlns:p14="http://schemas.microsoft.com/office/powerpoint/2010/main" val="163818458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1873" name="Slide Image Placeholder 1"/>
          <p:cNvSpPr>
            <a:spLocks noGrp="1" noRot="1" noChangeAspect="1"/>
          </p:cNvSpPr>
          <p:nvPr>
            <p:ph type="sldImg"/>
          </p:nvPr>
        </p:nvSpPr>
        <p:spPr>
          <a:ln/>
        </p:spPr>
      </p:sp>
      <p:sp>
        <p:nvSpPr>
          <p:cNvPr id="591874"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However, now we have these emerging non-volatile memories which actually combine the characteristics of both memory and storage. They are fast and byte addressable like DRAM, but also can persist data as storage</a:t>
            </a:r>
          </a:p>
        </p:txBody>
      </p:sp>
      <p:sp>
        <p:nvSpPr>
          <p:cNvPr id="59187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7715927-8411-F547-A69A-A8497DB801F3}"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344</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endParaRPr>
          </a:p>
        </p:txBody>
      </p:sp>
    </p:spTree>
    <p:extLst>
      <p:ext uri="{BB962C8B-B14F-4D97-AF65-F5344CB8AC3E}">
        <p14:creationId xmlns:p14="http://schemas.microsoft.com/office/powerpoint/2010/main" val="182378817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2897" name="Slide Image Placeholder 1"/>
          <p:cNvSpPr>
            <a:spLocks noGrp="1" noRot="1" noChangeAspect="1"/>
          </p:cNvSpPr>
          <p:nvPr>
            <p:ph type="sldImg"/>
          </p:nvPr>
        </p:nvSpPr>
        <p:spPr>
          <a:ln/>
        </p:spPr>
      </p:sp>
      <p:sp>
        <p:nvSpPr>
          <p:cNvPr id="592898"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NVM provides an unique opportunity to manipulate persistent data directly in the main memory.</a:t>
            </a:r>
          </a:p>
        </p:txBody>
      </p:sp>
      <p:sp>
        <p:nvSpPr>
          <p:cNvPr id="59289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A5FBDC8-7A11-F140-9EC6-11FFD2396296}"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347</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endParaRPr>
          </a:p>
        </p:txBody>
      </p:sp>
    </p:spTree>
    <p:extLst>
      <p:ext uri="{BB962C8B-B14F-4D97-AF65-F5344CB8AC3E}">
        <p14:creationId xmlns:p14="http://schemas.microsoft.com/office/powerpoint/2010/main" val="255556506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a:t>
            </a:r>
            <a:r>
              <a:rPr lang="en-US" baseline="0" dirty="0"/>
              <a:t> to tie everything together, here is how a persistent memory would operate.  Code allocates persistent objects and accesses them using loads and stores – no different than persistent memory in today’s machines.  Optionally, the software can provide hints as to the types of access patterns or requirements of the software.</a:t>
            </a:r>
          </a:p>
          <a:p>
            <a:endParaRPr lang="en-US" baseline="0" dirty="0"/>
          </a:p>
          <a:p>
            <a:r>
              <a:rPr lang="en-US" baseline="0" dirty="0"/>
              <a:t>Then, a Persistent Memory Manager uses this access information and software hints to allocate, locate, migrate, and access data among the heterogeneous array of devices present on the system, attempting to strike a balance between application-level guarantees, like persistence and security, and performance and energy efficiency.</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348</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173230546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Let’s take a closer</a:t>
            </a:r>
            <a:r>
              <a:rPr lang="en-US" baseline="0" dirty="0"/>
              <a:t> look at the high-level design goals for a Persistent Memory Manager, or PMM.</a:t>
            </a:r>
          </a:p>
          <a:p>
            <a:endParaRPr lang="en-US" baseline="0" dirty="0"/>
          </a:p>
          <a:p>
            <a:r>
              <a:rPr lang="en-US" baseline="0" dirty="0"/>
              <a:t>[click] The most noticeable feature of the PMM – from the system software perspective – is the fact that it exposes a load/store interface to access all persistent data in the system.  This means that applications can allocate portions of persistent memory, just as they would allocate portions of volatile DRAM memory in today’s systems.</a:t>
            </a:r>
          </a:p>
          <a:p>
            <a:endParaRPr lang="en-US" baseline="0" dirty="0"/>
          </a:p>
          <a:p>
            <a:r>
              <a:rPr lang="en-US" baseline="0" dirty="0"/>
              <a:t>[click] Of course, with a diverse array of devices managed by a persistent memory, it will be important for the PMM to leverage each of their strengths – and mitigate each of their weaknesses – as much as possible.  To this end, the PMM is responsible for managing how volatile and persistent are placed among devices, to ensure data can be efficiently located, persistence guarantees met, and any security rules enforced.</a:t>
            </a:r>
          </a:p>
          <a:p>
            <a:endParaRPr lang="en-US" baseline="0" dirty="0"/>
          </a:p>
          <a:p>
            <a:r>
              <a:rPr lang="en-US" baseline="0" dirty="0"/>
              <a:t>[click]  The PMM is also responsible for managing metadata storage and retrieval.  We will later evaluate how such overheads affect system performance.</a:t>
            </a:r>
          </a:p>
          <a:p>
            <a:endParaRPr lang="en-US" baseline="0" dirty="0"/>
          </a:p>
          <a:p>
            <a:r>
              <a:rPr lang="en-US" baseline="0" dirty="0"/>
              <a:t>[click]  In addition, to achieve the best performance and energy efficiency for the applications running on a system, it will be necessary for the system software to provide hints to the hardware to be used to make more efficient data placement decisions.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349</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387833321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350</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231042873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351</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195684479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Perhaps we have taken processor-centric system design a bit too far</a:t>
            </a:r>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rPr>
              <a:pPr/>
              <a:t>380</a:t>
            </a:fld>
            <a:endParaRPr lang="en-US">
              <a:solidFill>
                <a:prstClr val="black"/>
              </a:solidFill>
            </a:endParaRPr>
          </a:p>
        </p:txBody>
      </p:sp>
    </p:spTree>
    <p:extLst>
      <p:ext uri="{BB962C8B-B14F-4D97-AF65-F5344CB8AC3E}">
        <p14:creationId xmlns:p14="http://schemas.microsoft.com/office/powerpoint/2010/main" val="85380272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8006052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387</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5647162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3.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7.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8.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9.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5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5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4.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6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6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62.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8.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9.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7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71.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72.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7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74.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1.xml"/></Relationships>
</file>

<file path=ppt/slideLayouts/_rels/slideLayout776.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7.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8.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9.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80.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2.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3.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4.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5.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6.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7.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8.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9.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90.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9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3.xml"/></Relationships>
</file>

<file path=ppt/slideLayouts/_rels/slideLayout79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3.xml"/></Relationships>
</file>

<file path=ppt/slideLayouts/_rels/slideLayout79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4.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5.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6.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7.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8.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4.xml"/></Relationships>
</file>

<file path=ppt/slideLayouts/_rels/slideLayout800.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1.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2.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3.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6.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7.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8.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9.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5.xml"/></Relationships>
</file>

<file path=ppt/slideLayouts/_rels/slideLayout811.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2.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3.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4.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5.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7.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8.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9.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20.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6.xml"/></Relationships>
</file>

<file path=ppt/slideLayouts/_rels/slideLayout822.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23.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24.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25.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26.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27.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28.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29.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0.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1.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2.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3.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4.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35.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36.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37.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38.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39.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0.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1.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2.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3.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4.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5.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6.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7.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8.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9.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0.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1.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2.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3.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4.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5.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6.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7.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8.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9.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0.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1.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2.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3.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4.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5.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6.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7.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8.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9.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0.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1.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72.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73.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74.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75.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76.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77.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78.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79.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0.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1.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2.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3.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4.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5.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6.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7.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8.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9.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0.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1.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2.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3.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4.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5.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6.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7.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8.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9.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0.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1.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2.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3.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4.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5.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6.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07.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08.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09.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0.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1.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2.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3.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4.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5.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6.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7.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18.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19.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0.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1.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2.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3.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4.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5.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6.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7.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8.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1176202611"/>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2225563168"/>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3072845242"/>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644812070"/>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1718689315"/>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2735493282"/>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266402226"/>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1337623389"/>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3354859521"/>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128693446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1255893421"/>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1128237529"/>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6BE2F3F5-414B-CC44-8EA3-B6D04B3D04AB}" type="slidenum">
              <a:rPr lang="en-US"/>
              <a:pPr/>
              <a:t>‹#›</a:t>
            </a:fld>
            <a:endParaRPr lang="en-US"/>
          </a:p>
        </p:txBody>
      </p:sp>
    </p:spTree>
    <p:extLst>
      <p:ext uri="{BB962C8B-B14F-4D97-AF65-F5344CB8AC3E}">
        <p14:creationId xmlns:p14="http://schemas.microsoft.com/office/powerpoint/2010/main" val="3305853716"/>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481389B1-16D0-EE4E-960B-3BEB333B27E2}" type="slidenum">
              <a:rPr lang="en-US"/>
              <a:pPr/>
              <a:t>‹#›</a:t>
            </a:fld>
            <a:endParaRPr lang="en-US"/>
          </a:p>
        </p:txBody>
      </p:sp>
    </p:spTree>
    <p:extLst>
      <p:ext uri="{BB962C8B-B14F-4D97-AF65-F5344CB8AC3E}">
        <p14:creationId xmlns:p14="http://schemas.microsoft.com/office/powerpoint/2010/main" val="959071660"/>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3E9BDA06-07DC-5C48-A1E0-AA66FEC98657}" type="slidenum">
              <a:rPr lang="en-US"/>
              <a:pPr/>
              <a:t>‹#›</a:t>
            </a:fld>
            <a:endParaRPr lang="en-US"/>
          </a:p>
        </p:txBody>
      </p:sp>
    </p:spTree>
    <p:extLst>
      <p:ext uri="{BB962C8B-B14F-4D97-AF65-F5344CB8AC3E}">
        <p14:creationId xmlns:p14="http://schemas.microsoft.com/office/powerpoint/2010/main" val="2137641524"/>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C977DB28-08B6-0549-88E7-35948C426338}" type="slidenum">
              <a:rPr lang="en-US"/>
              <a:pPr/>
              <a:t>‹#›</a:t>
            </a:fld>
            <a:endParaRPr lang="en-US"/>
          </a:p>
        </p:txBody>
      </p:sp>
    </p:spTree>
    <p:extLst>
      <p:ext uri="{BB962C8B-B14F-4D97-AF65-F5344CB8AC3E}">
        <p14:creationId xmlns:p14="http://schemas.microsoft.com/office/powerpoint/2010/main" val="4206394451"/>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C0CAE939-8EA9-2243-ADF7-6094C42F4987}" type="slidenum">
              <a:rPr lang="en-US"/>
              <a:pPr/>
              <a:t>‹#›</a:t>
            </a:fld>
            <a:endParaRPr lang="en-US"/>
          </a:p>
        </p:txBody>
      </p:sp>
    </p:spTree>
    <p:extLst>
      <p:ext uri="{BB962C8B-B14F-4D97-AF65-F5344CB8AC3E}">
        <p14:creationId xmlns:p14="http://schemas.microsoft.com/office/powerpoint/2010/main" val="146205730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3262138-1B09-F642-8222-426640992E37}" type="slidenum">
              <a:rPr lang="en-US"/>
              <a:pPr/>
              <a:t>‹#›</a:t>
            </a:fld>
            <a:endParaRPr lang="en-US"/>
          </a:p>
        </p:txBody>
      </p:sp>
    </p:spTree>
    <p:extLst>
      <p:ext uri="{BB962C8B-B14F-4D97-AF65-F5344CB8AC3E}">
        <p14:creationId xmlns:p14="http://schemas.microsoft.com/office/powerpoint/2010/main" val="2719283124"/>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D9C8C8D5-D445-2D41-A2FD-8E68842A0742}" type="slidenum">
              <a:rPr lang="en-US"/>
              <a:pPr/>
              <a:t>‹#›</a:t>
            </a:fld>
            <a:endParaRPr lang="en-US"/>
          </a:p>
        </p:txBody>
      </p:sp>
    </p:spTree>
    <p:extLst>
      <p:ext uri="{BB962C8B-B14F-4D97-AF65-F5344CB8AC3E}">
        <p14:creationId xmlns:p14="http://schemas.microsoft.com/office/powerpoint/2010/main" val="1370949351"/>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9B1FAFC-66EF-4846-98A6-559425C3394A}" type="slidenum">
              <a:rPr lang="en-US"/>
              <a:pPr/>
              <a:t>‹#›</a:t>
            </a:fld>
            <a:endParaRPr lang="en-US"/>
          </a:p>
        </p:txBody>
      </p:sp>
    </p:spTree>
    <p:extLst>
      <p:ext uri="{BB962C8B-B14F-4D97-AF65-F5344CB8AC3E}">
        <p14:creationId xmlns:p14="http://schemas.microsoft.com/office/powerpoint/2010/main" val="3058962814"/>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0C9A56C-4756-3143-8181-96B548DA8A29}" type="slidenum">
              <a:rPr lang="en-US"/>
              <a:pPr/>
              <a:t>‹#›</a:t>
            </a:fld>
            <a:endParaRPr lang="en-US"/>
          </a:p>
        </p:txBody>
      </p:sp>
    </p:spTree>
    <p:extLst>
      <p:ext uri="{BB962C8B-B14F-4D97-AF65-F5344CB8AC3E}">
        <p14:creationId xmlns:p14="http://schemas.microsoft.com/office/powerpoint/2010/main" val="3029851912"/>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0D6185A4-7415-884D-A684-DD5FF96CBBBF}" type="slidenum">
              <a:rPr lang="en-US"/>
              <a:pPr/>
              <a:t>‹#›</a:t>
            </a:fld>
            <a:endParaRPr lang="en-US"/>
          </a:p>
        </p:txBody>
      </p:sp>
    </p:spTree>
    <p:extLst>
      <p:ext uri="{BB962C8B-B14F-4D97-AF65-F5344CB8AC3E}">
        <p14:creationId xmlns:p14="http://schemas.microsoft.com/office/powerpoint/2010/main" val="785243517"/>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545861B0-9273-824B-872E-D66F32C7CA5F}" type="slidenum">
              <a:rPr lang="en-US"/>
              <a:pPr/>
              <a:t>‹#›</a:t>
            </a:fld>
            <a:endParaRPr lang="en-US"/>
          </a:p>
        </p:txBody>
      </p:sp>
    </p:spTree>
    <p:extLst>
      <p:ext uri="{BB962C8B-B14F-4D97-AF65-F5344CB8AC3E}">
        <p14:creationId xmlns:p14="http://schemas.microsoft.com/office/powerpoint/2010/main" val="315354585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A0833E1B-F24B-9F49-8CF4-40DEEF8367B8}" type="slidenum">
              <a:rPr lang="en-US"/>
              <a:pPr/>
              <a:t>‹#›</a:t>
            </a:fld>
            <a:endParaRPr lang="en-US"/>
          </a:p>
        </p:txBody>
      </p:sp>
    </p:spTree>
    <p:extLst>
      <p:ext uri="{BB962C8B-B14F-4D97-AF65-F5344CB8AC3E}">
        <p14:creationId xmlns:p14="http://schemas.microsoft.com/office/powerpoint/2010/main" val="2296013879"/>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9/5/18</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9/5/18</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9/5/18</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9/5/18</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9/5/18</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9/5/18</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9/5/18</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9/5/18</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9/5/18</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9/5/18</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9/5/18</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9/5/18</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2018. 9. 5.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2018. 9. 5.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2018. 9. 5.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2018. 9. 5.</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2018. 9. 5.</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2018. 9. 5.</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2018. 9. 5.</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3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3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6882950"/>
      </p:ext>
    </p:extLst>
  </p:cSld>
  <p:clrMapOvr>
    <a:masterClrMapping/>
  </p:clrMapOvr>
  <p:transition/>
</p:sldLayout>
</file>

<file path=ppt/slideLayouts/slideLayout3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3237204"/>
      </p:ext>
    </p:extLst>
  </p:cSld>
  <p:clrMapOvr>
    <a:masterClrMapping/>
  </p:clrMapOvr>
  <p:transition/>
</p:sldLayout>
</file>

<file path=ppt/slideLayouts/slideLayout3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2633694"/>
      </p:ext>
    </p:extLst>
  </p:cSld>
  <p:clrMapOvr>
    <a:masterClrMapping/>
  </p:clrMapOvr>
  <p:transition/>
</p:sldLayout>
</file>

<file path=ppt/slideLayouts/slideLayout3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42481294"/>
      </p:ext>
    </p:extLst>
  </p:cSld>
  <p:clrMapOvr>
    <a:masterClrMapping/>
  </p:clrMapOvr>
  <p:transition/>
</p:sldLayout>
</file>

<file path=ppt/slideLayouts/slideLayout3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7182229"/>
      </p:ext>
    </p:extLst>
  </p:cSld>
  <p:clrMapOvr>
    <a:masterClrMapping/>
  </p:clrMapOvr>
  <p:transition/>
</p:sldLayout>
</file>

<file path=ppt/slideLayouts/slideLayout3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0130002"/>
      </p:ext>
    </p:extLst>
  </p:cSld>
  <p:clrMapOvr>
    <a:masterClrMapping/>
  </p:clrMapOvr>
  <p:transition/>
</p:sldLayout>
</file>

<file path=ppt/slideLayouts/slideLayout3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2021375"/>
      </p:ext>
    </p:extLst>
  </p:cSld>
  <p:clrMapOvr>
    <a:masterClrMapping/>
  </p:clrMapOvr>
  <p:transition/>
</p:sldLayout>
</file>

<file path=ppt/slideLayouts/slideLayout3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63526165"/>
      </p:ext>
    </p:extLst>
  </p:cSld>
  <p:clrMapOvr>
    <a:masterClrMapping/>
  </p:clrMapOvr>
  <p:transition/>
</p:sldLayout>
</file>

<file path=ppt/slideLayouts/slideLayout3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3560320"/>
      </p:ext>
    </p:extLst>
  </p:cSld>
  <p:clrMapOvr>
    <a:masterClrMapping/>
  </p:clrMapOvr>
  <p:transition/>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0861716"/>
      </p:ext>
    </p:extLst>
  </p:cSld>
  <p:clrMapOvr>
    <a:masterClrMapping/>
  </p:clrMapOvr>
  <p:transition/>
</p:sldLayout>
</file>

<file path=ppt/slideLayouts/slideLayout3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81762687"/>
      </p:ext>
    </p:extLst>
  </p:cSld>
  <p:clrMapOvr>
    <a:masterClrMapping/>
  </p:clrMapOvr>
  <p:transition/>
</p:sldLayout>
</file>

<file path=ppt/slideLayouts/slideLayout3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070996"/>
      </p:ext>
    </p:extLst>
  </p:cSld>
  <p:clrMapOvr>
    <a:masterClrMapping/>
  </p:clrMapOvr>
  <p:transition/>
</p:sldLayout>
</file>

<file path=ppt/slideLayouts/slideLayout3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3963725"/>
      </p:ext>
    </p:extLst>
  </p:cSld>
  <p:clrMapOvr>
    <a:masterClrMapping/>
  </p:clrMapOvr>
  <p:transition/>
</p:sldLayout>
</file>

<file path=ppt/slideLayouts/slideLayout3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3795305"/>
      </p:ext>
    </p:extLst>
  </p:cSld>
  <p:clrMapOvr>
    <a:masterClrMapping/>
  </p:clrMapOvr>
  <p:transition/>
</p:sldLayout>
</file>

<file path=ppt/slideLayouts/slideLayout3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6716793"/>
      </p:ext>
    </p:extLst>
  </p:cSld>
  <p:clrMapOvr>
    <a:masterClrMapping/>
  </p:clrMapOvr>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3507689"/>
      </p:ext>
    </p:extLst>
  </p:cSld>
  <p:clrMapOvr>
    <a:masterClrMapping/>
  </p:clrMapOvr>
  <p:transition/>
</p:sldLayout>
</file>

<file path=ppt/slideLayouts/slideLayout3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5121779"/>
      </p:ext>
    </p:extLst>
  </p:cSld>
  <p:clrMapOvr>
    <a:masterClrMapping/>
  </p:clrMapOvr>
  <p:transition/>
</p:sldLayout>
</file>

<file path=ppt/slideLayouts/slideLayout3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865755"/>
      </p:ext>
    </p:extLst>
  </p:cSld>
  <p:clrMapOvr>
    <a:masterClrMapping/>
  </p:clrMapOvr>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0753916"/>
      </p:ext>
    </p:extLst>
  </p:cSld>
  <p:clrMapOvr>
    <a:masterClrMapping/>
  </p:clrMapOvr>
  <p:transition/>
</p:sldLayout>
</file>

<file path=ppt/slideLayouts/slideLayout3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1838455"/>
      </p:ext>
    </p:extLst>
  </p:cSld>
  <p:clrMapOvr>
    <a:masterClrMapping/>
  </p:clrMapOvr>
  <p:transition/>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2161810"/>
      </p:ext>
    </p:extLst>
  </p:cSld>
  <p:clrMapOvr>
    <a:masterClrMapping/>
  </p:clrMapOvr>
  <p:transition/>
</p:sldLayout>
</file>

<file path=ppt/slideLayouts/slideLayout3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84323238"/>
      </p:ext>
    </p:extLst>
  </p:cSld>
  <p:clrMapOvr>
    <a:masterClrMapping/>
  </p:clrMapOvr>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06580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078901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07888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49952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93305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70268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57177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44890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09645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939708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076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9/5/18</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9.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9/5/18</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0.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9/5/18</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9/5/18</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9/5/18</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9/5/18</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9/5/18</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9/5/18</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9/5/18</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7.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9/5/18</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9/5/18</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9/5/18</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62C6DF-45F1-4B5C-AB56-7A1B175EDAF2}" type="datetime1">
              <a:rPr lang="en-US" smtClean="0">
                <a:solidFill>
                  <a:prstClr val="black">
                    <a:tint val="75000"/>
                  </a:prstClr>
                </a:solidFill>
              </a:rPr>
              <a:pPr/>
              <a:t>9/5/18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2F9376-125E-4038-9239-01F6FB99A311}" type="datetime1">
              <a:rPr lang="en-US" smtClean="0">
                <a:solidFill>
                  <a:prstClr val="black">
                    <a:tint val="75000"/>
                  </a:prstClr>
                </a:solidFill>
              </a:rPr>
              <a:pPr/>
              <a:t>9/5/18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869440-780F-4CA0-ADC0-2E0F480BE34C}" type="datetime1">
              <a:rPr lang="en-US" smtClean="0">
                <a:solidFill>
                  <a:prstClr val="black">
                    <a:tint val="75000"/>
                  </a:prstClr>
                </a:solidFill>
              </a:rPr>
              <a:pPr/>
              <a:t>9/5/18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991E5A5-56F5-45DD-9EBC-3EBCBD7D9DB6}" type="datetime1">
              <a:rPr lang="en-US" smtClean="0">
                <a:solidFill>
                  <a:prstClr val="black">
                    <a:tint val="75000"/>
                  </a:prstClr>
                </a:solidFill>
              </a:rPr>
              <a:pPr/>
              <a:t>9/5/18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BF0BC3-6E3B-45EA-BC57-19A66917F11D}" type="datetime1">
              <a:rPr lang="en-US" smtClean="0">
                <a:solidFill>
                  <a:prstClr val="black">
                    <a:tint val="75000"/>
                  </a:prstClr>
                </a:solidFill>
              </a:rPr>
              <a:pPr/>
              <a:t>9/5/18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C4508D-41CE-4C5D-8C95-4F2685A18AA3}" type="datetime1">
              <a:rPr lang="en-US" smtClean="0">
                <a:solidFill>
                  <a:prstClr val="black">
                    <a:tint val="75000"/>
                  </a:prstClr>
                </a:solidFill>
              </a:rPr>
              <a:pPr/>
              <a:t>9/5/18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8B1997-8A50-49F7-8E56-952DC0A8FF7E}" type="datetime1">
              <a:rPr lang="en-US" smtClean="0">
                <a:solidFill>
                  <a:prstClr val="black">
                    <a:tint val="75000"/>
                  </a:prstClr>
                </a:solidFill>
              </a:rPr>
              <a:pPr/>
              <a:t>9/5/18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AA5356-38C7-490A-B21B-42AA2783D31F}" type="datetime1">
              <a:rPr lang="en-US" smtClean="0">
                <a:solidFill>
                  <a:prstClr val="black">
                    <a:tint val="75000"/>
                  </a:prstClr>
                </a:solidFill>
              </a:rPr>
              <a:pPr/>
              <a:t>9/5/18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49FDA4-1E33-4FA0-87FA-844395F4715B}" type="datetime1">
              <a:rPr lang="en-US" smtClean="0">
                <a:solidFill>
                  <a:prstClr val="black">
                    <a:tint val="75000"/>
                  </a:prstClr>
                </a:solidFill>
              </a:rPr>
              <a:pPr/>
              <a:t>9/5/18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10498C-2F13-458E-B42A-99F5303B9184}" type="datetime1">
              <a:rPr lang="en-US" smtClean="0">
                <a:solidFill>
                  <a:prstClr val="black">
                    <a:tint val="75000"/>
                  </a:prstClr>
                </a:solidFill>
              </a:rPr>
              <a:pPr/>
              <a:t>9/5/18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FA4EC7-3420-4389-8C46-A991F3944D59}" type="datetime1">
              <a:rPr lang="en-US" smtClean="0">
                <a:solidFill>
                  <a:prstClr val="black">
                    <a:tint val="75000"/>
                  </a:prstClr>
                </a:solidFill>
              </a:rPr>
              <a:pPr/>
              <a:t>9/5/18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86678B-5A7A-4B90-B104-08D81DE501A8}" type="datetime1">
              <a:rPr lang="en-US" smtClean="0">
                <a:solidFill>
                  <a:prstClr val="black">
                    <a:tint val="75000"/>
                  </a:prstClr>
                </a:solidFill>
              </a:rPr>
              <a:pPr/>
              <a:t>9/5/18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23445"/>
          </a:xfrm>
        </p:spPr>
        <p:txBody>
          <a:bodyPr>
            <a:normAutofit/>
          </a:bodyPr>
          <a:lstStyle>
            <a:lvl1pPr>
              <a:defRPr sz="3600" b="1">
                <a:solidFill>
                  <a:schemeClr val="accent5">
                    <a:lumMod val="50000"/>
                  </a:schemeClr>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628650" y="1210491"/>
            <a:ext cx="7886700" cy="4966472"/>
          </a:xfrm>
        </p:spPr>
        <p:txBody>
          <a:bodyPr/>
          <a:lstStyle>
            <a:lvl1pPr>
              <a:defRPr>
                <a:latin typeface="Gill Sans MT" panose="020B0502020104020203" pitchFamily="34" charset="0"/>
              </a:defRPr>
            </a:lvl1pPr>
            <a:lvl2pPr>
              <a:defRPr>
                <a:latin typeface="Gill Sans MT" panose="020B0502020104020203" pitchFamily="34" charset="0"/>
              </a:defRPr>
            </a:lvl2pPr>
            <a:lvl3pPr>
              <a:defRPr>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8C58419-6133-49E9-B2AC-5BC3AB74657C}" type="datetime1">
              <a:rPr lang="en-US" smtClean="0">
                <a:solidFill>
                  <a:prstClr val="black">
                    <a:tint val="75000"/>
                  </a:prstClr>
                </a:solidFill>
              </a:rPr>
              <a:pPr/>
              <a:t>9/5/18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atin typeface="Gill Sans MT" panose="020B0502020104020203"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0A1266-C3DB-42D6-86AE-14035E33A8BD}" type="datetime1">
              <a:rPr lang="en-US" smtClean="0">
                <a:solidFill>
                  <a:prstClr val="black">
                    <a:tint val="75000"/>
                  </a:prstClr>
                </a:solidFill>
              </a:rPr>
              <a:pPr/>
              <a:t>9/5/18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F00D769-23A8-4C3A-A7DA-3008081AC88D}" type="datetime1">
              <a:rPr lang="en-US" smtClean="0">
                <a:solidFill>
                  <a:prstClr val="black">
                    <a:tint val="75000"/>
                  </a:prstClr>
                </a:solidFill>
              </a:rPr>
              <a:pPr/>
              <a:t>9/5/18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A8A3600-220B-4590-B408-BA8ECB6E25BB}" type="datetime1">
              <a:rPr lang="en-US" smtClean="0">
                <a:solidFill>
                  <a:prstClr val="black">
                    <a:tint val="75000"/>
                  </a:prstClr>
                </a:solidFill>
              </a:rPr>
              <a:pPr/>
              <a:t>9/5/18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CEDA88-5A0B-4296-ADE5-A67D092B0EAE}" type="datetime1">
              <a:rPr lang="en-US" smtClean="0">
                <a:solidFill>
                  <a:prstClr val="black">
                    <a:tint val="75000"/>
                  </a:prstClr>
                </a:solidFill>
              </a:rPr>
              <a:pPr/>
              <a:t>9/5/18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54AAEB-00FA-49C4-903C-825242744E6F}" type="datetime1">
              <a:rPr lang="en-US" smtClean="0">
                <a:solidFill>
                  <a:prstClr val="black">
                    <a:tint val="75000"/>
                  </a:prstClr>
                </a:solidFill>
              </a:rPr>
              <a:pPr/>
              <a:t>9/5/18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93D5CC0-D307-42C4-8DD8-A1304BC2F6A7}" type="datetime1">
              <a:rPr lang="en-US" smtClean="0">
                <a:solidFill>
                  <a:prstClr val="black">
                    <a:tint val="75000"/>
                  </a:prstClr>
                </a:solidFill>
              </a:rPr>
              <a:pPr/>
              <a:t>9/5/18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E897031-1807-44C6-9E33-9D4219CB35E4}" type="datetime1">
              <a:rPr lang="en-US" smtClean="0">
                <a:solidFill>
                  <a:prstClr val="black">
                    <a:tint val="75000"/>
                  </a:prstClr>
                </a:solidFill>
              </a:rPr>
              <a:pPr/>
              <a:t>9/5/18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070DDE-3A47-4319-8657-B02B4FE328D8}" type="datetime1">
              <a:rPr lang="en-US" smtClean="0">
                <a:solidFill>
                  <a:prstClr val="black">
                    <a:tint val="75000"/>
                  </a:prstClr>
                </a:solidFill>
              </a:rPr>
              <a:pPr/>
              <a:t>9/5/18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01CC4-A03E-4285-8700-BD0558A54FBC}" type="datetime1">
              <a:rPr lang="en-US" smtClean="0">
                <a:solidFill>
                  <a:prstClr val="black">
                    <a:tint val="75000"/>
                  </a:prstClr>
                </a:solidFill>
              </a:rPr>
              <a:pPr/>
              <a:t>9/5/18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cSld>
  <p:clrMapOvr>
    <a:masterClrMapping/>
  </p:clrMapOvr>
  <p:transition/>
</p:sldLayout>
</file>

<file path=ppt/slideLayouts/slideLayout4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cSld>
  <p:clrMapOvr>
    <a:masterClrMapping/>
  </p:clrMapOvr>
  <p:transition/>
</p:sldLayout>
</file>

<file path=ppt/slideLayouts/slideLayout4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cSld>
  <p:clrMapOvr>
    <a:masterClrMapping/>
  </p:clrMapOvr>
  <p:transition/>
</p:sldLayout>
</file>

<file path=ppt/slideLayouts/slideLayout4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cSld>
  <p:clrMapOvr>
    <a:masterClrMapping/>
  </p:clrMapOvr>
  <p:transition/>
</p:sldLayout>
</file>

<file path=ppt/slideLayouts/slideLayout4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cSld>
  <p:clrMapOvr>
    <a:masterClrMapping/>
  </p:clrMapOvr>
  <p:transition/>
</p:sldLayout>
</file>

<file path=ppt/slideLayouts/slideLayout4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cSld>
  <p:clrMapOvr>
    <a:masterClrMapping/>
  </p:clrMapOvr>
  <p:transition/>
</p:sldLayout>
</file>

<file path=ppt/slideLayouts/slideLayout4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cSld>
  <p:clrMapOvr>
    <a:masterClrMapping/>
  </p:clrMapOvr>
  <p:transition/>
</p:sldLayout>
</file>

<file path=ppt/slideLayouts/slideLayout4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cSld>
  <p:clrMapOvr>
    <a:masterClrMapping/>
  </p:clrMapOvr>
  <p:transition/>
</p:sldLayout>
</file>

<file path=ppt/slideLayouts/slideLayout4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cSld>
  <p:clrMapOvr>
    <a:masterClrMapping/>
  </p:clrMapOvr>
  <p:transition/>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extLst/>
  </p:cSld>
  <p:clrMapOvr>
    <a:masterClrMapping/>
  </p:clrMapOvr>
</p:sldLayout>
</file>

<file path=ppt/slideLayouts/slideLayout4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extLst/>
  </p:cSld>
  <p:clrMapOvr>
    <a:masterClrMapping/>
  </p:clrMapOvr>
</p:sldLayout>
</file>

<file path=ppt/slideLayouts/slideLayout4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extLst/>
  </p:cSld>
  <p:clrMapOvr>
    <a:masterClrMapping/>
  </p:clrMapOvr>
</p:sldLayout>
</file>

<file path=ppt/slideLayouts/slideLayout4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extLst/>
  </p:cSld>
  <p:clrMapOvr>
    <a:masterClrMapping/>
  </p:clrMapOvr>
</p:sldLayout>
</file>

<file path=ppt/slideLayouts/slideLayout4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extLst/>
  </p:cSld>
  <p:clrMapOvr>
    <a:masterClrMapping/>
  </p:clrMapOvr>
</p:sldLayout>
</file>

<file path=ppt/slideLayouts/slideLayout4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extLst/>
  </p:cSld>
  <p:clrMapOvr>
    <a:masterClrMapping/>
  </p:clrMapOvr>
</p:sldLayout>
</file>

<file path=ppt/slideLayouts/slideLayout4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extLst/>
  </p:cSld>
  <p:clrMapOvr>
    <a:masterClrMapping/>
  </p:clrMapOvr>
</p:sldLayout>
</file>

<file path=ppt/slideLayouts/slideLayout4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extLst/>
  </p:cSld>
  <p:clrMapOvr>
    <a:masterClrMapping/>
  </p:clrMapOvr>
</p:sldLayout>
</file>

<file path=ppt/slideLayouts/slideLayout4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extLst/>
  </p:cSld>
  <p:clrMapOvr>
    <a:masterClrMapping/>
  </p:clrMapOvr>
</p:sldLayout>
</file>

<file path=ppt/slideLayouts/slideLayout4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extLst/>
  </p:cSld>
  <p:clrMapOvr>
    <a:masterClrMapping/>
  </p:clrMapOvr>
</p:sldLayout>
</file>

<file path=ppt/slideLayouts/slideLayout4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extLst/>
  </p:cSld>
  <p:clrMapOvr>
    <a:masterClrMapping/>
  </p:clrMapOvr>
</p:sldLayout>
</file>

<file path=ppt/slideLayouts/slideLayout49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cSld>
  <p:clrMapOvr>
    <a:masterClrMapping/>
  </p:clrMapOvr>
</p:sldLayout>
</file>

<file path=ppt/slideLayouts/slideLayout4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0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cSld>
  <p:clrMapOvr>
    <a:masterClrMapping/>
  </p:clrMapOvr>
</p:sldLayout>
</file>

<file path=ppt/slideLayouts/slideLayout5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4"/>
          </p:nvPr>
        </p:nvSpPr>
        <p:spPr>
          <a:xfrm>
            <a:off x="6858000" y="6188075"/>
            <a:ext cx="2057400" cy="365125"/>
          </a:xfrm>
          <a:prstGeom prst="rect">
            <a:avLst/>
          </a:prstGeom>
        </p:spPr>
        <p:txBody>
          <a:bodyPr vert="horz" lIns="91440" tIns="45720" rIns="91440" bIns="45720" rtlCol="0" anchor="ctr"/>
          <a:lstStyle>
            <a:lvl1pPr algn="r">
              <a:defRPr sz="2400">
                <a:solidFill>
                  <a:schemeClr val="tx1">
                    <a:tint val="75000"/>
                  </a:schemeClr>
                </a:solidFill>
                <a:latin typeface="+mj-lt"/>
              </a:defRPr>
            </a:lvl1p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cSld>
  <p:clrMapOvr>
    <a:masterClrMapping/>
  </p:clrMapOvr>
</p:sldLayout>
</file>

<file path=ppt/slideLayouts/slideLayout5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Tree>
    <p:extLst/>
  </p:cSld>
  <p:clrMapOvr>
    <a:masterClrMapping/>
  </p:clrMapOvr>
</p:sldLayout>
</file>

<file path=ppt/slideLayouts/slideLayout5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cSld>
  <p:clrMapOvr>
    <a:masterClrMapping/>
  </p:clrMapOvr>
</p:sldLayout>
</file>

<file path=ppt/slideLayouts/slideLayout5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DEBDFEA4-C20F-104A-BC27-408CBECDF119}" type="slidenum">
              <a:rPr lang="en-US" altLang="en-US"/>
              <a:pPr>
                <a:defRPr/>
              </a:pPr>
              <a:t>‹#›</a:t>
            </a:fld>
            <a:endParaRPr lang="en-US" altLang="en-US"/>
          </a:p>
        </p:txBody>
      </p:sp>
    </p:spTree>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85EC0B31-7E1A-5D4D-983E-2275653A8B31}" type="slidenum">
              <a:rPr lang="en-US" altLang="en-US"/>
              <a:pPr>
                <a:defRPr/>
              </a:pPr>
              <a:t>‹#›</a:t>
            </a:fld>
            <a:endParaRPr lang="en-US" altLang="en-US"/>
          </a:p>
        </p:txBody>
      </p:sp>
    </p:spTree>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E0BEF943-F4A0-4D46-B4C9-58E9F66D0EF1}" type="slidenum">
              <a:rPr lang="en-US" altLang="en-US"/>
              <a:pPr>
                <a:defRPr/>
              </a:pPr>
              <a:t>‹#›</a:t>
            </a:fld>
            <a:endParaRPr lang="en-US" altLang="en-US"/>
          </a:p>
        </p:txBody>
      </p:sp>
    </p:spTree>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4475E6A-3752-FC41-B8A3-75D7F64530DA}" type="slidenum">
              <a:rPr lang="en-US" altLang="en-US"/>
              <a:pPr>
                <a:defRPr/>
              </a:pPr>
              <a:t>‹#›</a:t>
            </a:fld>
            <a:endParaRPr lang="en-US" altLang="en-US"/>
          </a:p>
        </p:txBody>
      </p:sp>
    </p:spTree>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D5D7E345-B863-7F48-B37E-C4D1A0E761A7}" type="slidenum">
              <a:rPr lang="en-US" altLang="en-US"/>
              <a:pPr>
                <a:defRPr/>
              </a:pPr>
              <a:t>‹#›</a:t>
            </a:fld>
            <a:endParaRPr lang="en-US" altLang="en-US"/>
          </a:p>
        </p:txBody>
      </p:sp>
    </p:spTree>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DDAD7548-FD3A-9B40-80D2-DE711E168A26}" type="slidenum">
              <a:rPr lang="en-US" altLang="en-US"/>
              <a:pPr>
                <a:defRPr/>
              </a:pPr>
              <a:t>‹#›</a:t>
            </a:fld>
            <a:endParaRPr lang="en-US" altLang="en-US"/>
          </a:p>
        </p:txBody>
      </p:sp>
    </p:spTree>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08DCDF4F-585B-6D4F-A4CB-C67AB7D5B765}" type="slidenum">
              <a:rPr lang="en-US" altLang="en-US"/>
              <a:pPr>
                <a:defRPr/>
              </a:pPr>
              <a:t>‹#›</a:t>
            </a:fld>
            <a:endParaRPr lang="en-US" altLang="en-US"/>
          </a:p>
        </p:txBody>
      </p:sp>
    </p:spTree>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0FC4979-FCD7-694E-8B26-68BFE56F7694}" type="slidenum">
              <a:rPr lang="en-US" altLang="en-US"/>
              <a:pPr>
                <a:defRPr/>
              </a:pPr>
              <a:t>‹#›</a:t>
            </a:fld>
            <a:endParaRPr lang="en-US" altLang="en-US"/>
          </a:p>
        </p:txBody>
      </p:sp>
    </p:spTree>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CF8051ED-7F0F-1747-91E3-F6CFAF063EC3}" type="slidenum">
              <a:rPr lang="en-US" altLang="en-US"/>
              <a:pPr>
                <a:defRPr/>
              </a:pPr>
              <a:t>‹#›</a:t>
            </a:fld>
            <a:endParaRPr lang="en-US" altLang="en-US"/>
          </a:p>
        </p:txBody>
      </p:sp>
    </p:spTree>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F10535E-D52C-7148-ABB0-7547E77158BC}" type="slidenum">
              <a:rPr lang="en-US" altLang="en-US"/>
              <a:pPr>
                <a:defRPr/>
              </a:pPr>
              <a:t>‹#›</a:t>
            </a:fld>
            <a:endParaRPr lang="en-US" altLang="en-US"/>
          </a:p>
        </p:txBody>
      </p:sp>
    </p:spTree>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437D0A7A-F6FB-1F48-9A4B-A6A40DC9AC24}" type="slidenum">
              <a:rPr lang="en-US" altLang="en-US"/>
              <a:pPr>
                <a:defRPr/>
              </a:pPr>
              <a:t>‹#›</a:t>
            </a:fld>
            <a:endParaRPr lang="en-US" altLang="en-US"/>
          </a:p>
        </p:txBody>
      </p:sp>
    </p:spTree>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F40AFC27-E9C2-A540-A3C4-249358E56051}" type="slidenum">
              <a:rPr lang="en-US" altLang="en-US"/>
              <a:pPr>
                <a:defRPr/>
              </a:pPr>
              <a:t>‹#›</a:t>
            </a:fld>
            <a:endParaRPr lang="en-US" altLang="en-US"/>
          </a:p>
        </p:txBody>
      </p:sp>
    </p:spTree>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2DA44F71-97AF-5B4D-A1C7-1F41097B8ECB}" type="slidenum">
              <a:rPr lang="en-US" altLang="en-US"/>
              <a:pPr>
                <a:defRPr/>
              </a:pPr>
              <a:t>‹#›</a:t>
            </a:fld>
            <a:endParaRPr lang="en-US" altLang="en-US"/>
          </a:p>
        </p:txBody>
      </p:sp>
    </p:spTree>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B84FBA80-169A-CF4F-81AB-23BBF8E699B7}" type="slidenum">
              <a:rPr lang="en-US" altLang="en-US"/>
              <a:pPr>
                <a:defRPr/>
              </a:pPr>
              <a:t>‹#›</a:t>
            </a:fld>
            <a:endParaRPr lang="en-US" altLang="en-US"/>
          </a:p>
        </p:txBody>
      </p:sp>
    </p:spTree>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953F1A5F-2C12-594C-8B85-1E26B88C50AA}" type="slidenum">
              <a:rPr lang="en-US" altLang="en-US"/>
              <a:pPr>
                <a:defRPr/>
              </a:pPr>
              <a:t>‹#›</a:t>
            </a:fld>
            <a:endParaRPr lang="en-US" altLang="en-US"/>
          </a:p>
        </p:txBody>
      </p:sp>
    </p:spTree>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A71E6B75-5FA6-4D4F-BFDC-B3EFD3E2801D}" type="slidenum">
              <a:rPr lang="en-US" altLang="en-US"/>
              <a:pPr>
                <a:defRPr/>
              </a:pPr>
              <a:t>‹#›</a:t>
            </a:fld>
            <a:endParaRPr lang="en-US" altLang="en-US"/>
          </a:p>
        </p:txBody>
      </p:sp>
    </p:spTree>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DC652B75-237A-8645-9157-1DED321E43A4}" type="slidenum">
              <a:rPr lang="en-US" altLang="en-US"/>
              <a:pPr>
                <a:defRPr/>
              </a:pPr>
              <a:t>‹#›</a:t>
            </a:fld>
            <a:endParaRPr lang="en-US" altLang="en-US"/>
          </a:p>
        </p:txBody>
      </p:sp>
    </p:spTree>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221AADC8-4A39-E242-9ADC-85AE107A185B}" type="slidenum">
              <a:rPr lang="en-US" altLang="en-US"/>
              <a:pPr>
                <a:defRPr/>
              </a:pPr>
              <a:t>‹#›</a:t>
            </a:fld>
            <a:endParaRPr lang="en-US" altLang="en-US"/>
          </a:p>
        </p:txBody>
      </p:sp>
    </p:spTree>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648E5F4E-AC6C-794D-A8E8-B782E09C7974}" type="slidenum">
              <a:rPr lang="en-US" altLang="en-US"/>
              <a:pPr>
                <a:defRPr/>
              </a:pPr>
              <a:t>‹#›</a:t>
            </a:fld>
            <a:endParaRPr lang="en-US" altLang="en-US"/>
          </a:p>
        </p:txBody>
      </p:sp>
    </p:spTree>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A13CD48-6BC3-D848-B6B6-CF9D818EAAB7}" type="slidenum">
              <a:rPr lang="en-US" altLang="en-US"/>
              <a:pPr>
                <a:defRPr/>
              </a:pPr>
              <a:t>‹#›</a:t>
            </a:fld>
            <a:endParaRPr lang="en-US" altLang="en-US"/>
          </a:p>
        </p:txBody>
      </p:sp>
    </p:spTree>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BF40916-BA07-D94F-A2DA-469BA0964061}" type="slidenum">
              <a:rPr lang="en-US" altLang="en-US"/>
              <a:pPr>
                <a:defRPr/>
              </a:pPr>
              <a:t>‹#›</a:t>
            </a:fld>
            <a:endParaRPr lang="en-US" altLang="en-US"/>
          </a:p>
        </p:txBody>
      </p:sp>
    </p:spTree>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E4E252-6424-9843-A1FE-1A4EAB4CB9D2}" type="slidenum">
              <a:rPr lang="en-US" altLang="en-US"/>
              <a:pPr>
                <a:defRPr/>
              </a:pPr>
              <a:t>‹#›</a:t>
            </a:fld>
            <a:endParaRPr lang="en-US" altLang="en-US"/>
          </a:p>
        </p:txBody>
      </p:sp>
    </p:spTree>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8D5C1E7-D7B8-AB46-B7AD-AD1AE346746F}" type="slidenum">
              <a:rPr lang="en-US" altLang="en-US"/>
              <a:pPr>
                <a:defRPr/>
              </a:pPr>
              <a:t>‹#›</a:t>
            </a:fld>
            <a:endParaRPr lang="en-US" altLang="en-US"/>
          </a:p>
        </p:txBody>
      </p:sp>
    </p:spTree>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B2A91C8-C170-3E49-AD64-7F76E3C3884E}" type="slidenum">
              <a:rPr lang="en-US" altLang="en-US"/>
              <a:pPr>
                <a:defRPr/>
              </a:pPr>
              <a:t>‹#›</a:t>
            </a:fld>
            <a:endParaRPr lang="en-US" altLang="en-US"/>
          </a:p>
        </p:txBody>
      </p:sp>
    </p:spTree>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cSld>
  <p:clrMapOvr>
    <a:masterClrMapping/>
  </p:clrMapOvr>
  <p:transition/>
</p:sldLayout>
</file>

<file path=ppt/slideLayouts/slideLayout5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eaLnBrk="0" hangingPunct="0">
              <a:defRPr sz="1200" smtClean="0"/>
            </a:lvl1pPr>
          </a:lstStyle>
          <a:p>
            <a:pPr>
              <a:defRPr/>
            </a:pPr>
            <a:fld id="{3337BF1A-2471-8F44-AA10-9A6AA4B4E0AC}" type="slidenum">
              <a:rPr lang="en-US" altLang="en-US"/>
              <a:pPr>
                <a:defRPr/>
              </a:pPr>
              <a:t>‹#›</a:t>
            </a:fld>
            <a:endParaRPr lang="en-US" altLang="en-US"/>
          </a:p>
        </p:txBody>
      </p:sp>
    </p:spTree>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693BED2-1B18-8744-B8F0-03CBD3594789}" type="slidenum">
              <a:rPr lang="en-US" altLang="en-US"/>
              <a:pPr>
                <a:defRPr/>
              </a:pPr>
              <a:t>‹#›</a:t>
            </a:fld>
            <a:endParaRPr lang="en-US" altLang="en-US"/>
          </a:p>
        </p:txBody>
      </p:sp>
    </p:spTree>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5F36C014-2CFC-0248-B17F-D9D3ED4B0741}" type="slidenum">
              <a:rPr lang="en-US" altLang="en-US"/>
              <a:pPr>
                <a:defRPr/>
              </a:pPr>
              <a:t>‹#›</a:t>
            </a:fld>
            <a:endParaRPr lang="en-US" altLang="en-US"/>
          </a:p>
        </p:txBody>
      </p:sp>
    </p:spTree>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27884B9F-AA6F-5146-9D4E-F8B9364A5890}" type="slidenum">
              <a:rPr lang="en-US" altLang="en-US"/>
              <a:pPr>
                <a:defRPr/>
              </a:pPr>
              <a:t>‹#›</a:t>
            </a:fld>
            <a:endParaRPr lang="en-US" altLang="en-US"/>
          </a:p>
        </p:txBody>
      </p:sp>
    </p:spTree>
    <p:extLst/>
  </p:cSld>
  <p:clrMapOvr>
    <a:masterClrMapping/>
  </p:clrMapOvr>
  <p:transition/>
</p:sldLayout>
</file>

<file path=ppt/slideLayouts/slideLayout5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eaLnBrk="0" hangingPunct="0">
              <a:defRPr smtClean="0"/>
            </a:lvl1pPr>
          </a:lstStyle>
          <a:p>
            <a:pPr>
              <a:defRPr/>
            </a:pPr>
            <a:fld id="{6632DC94-572A-394E-9D76-1A9221DAD858}" type="slidenum">
              <a:rPr lang="en-US" altLang="en-US"/>
              <a:pPr>
                <a:defRPr/>
              </a:pPr>
              <a:t>‹#›</a:t>
            </a:fld>
            <a:endParaRPr lang="en-US" altLang="en-US"/>
          </a:p>
        </p:txBody>
      </p:sp>
    </p:spTree>
    <p:extLst/>
  </p:cSld>
  <p:clrMapOvr>
    <a:masterClrMapping/>
  </p:clrMapOvr>
  <p:transition/>
</p:sldLayout>
</file>

<file path=ppt/slideLayouts/slideLayout5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eaLnBrk="0" hangingPunct="0">
              <a:defRPr smtClean="0"/>
            </a:lvl1pPr>
          </a:lstStyle>
          <a:p>
            <a:pPr>
              <a:defRPr/>
            </a:pPr>
            <a:fld id="{71F917F0-9109-1345-BF35-EE606B428F97}" type="slidenum">
              <a:rPr lang="en-US" altLang="en-US"/>
              <a:pPr>
                <a:defRPr/>
              </a:pPr>
              <a:t>‹#›</a:t>
            </a:fld>
            <a:endParaRPr lang="en-US" altLang="en-US"/>
          </a:p>
        </p:txBody>
      </p:sp>
    </p:spTree>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eaLnBrk="0" hangingPunct="0">
              <a:defRPr smtClean="0"/>
            </a:lvl1pPr>
          </a:lstStyle>
          <a:p>
            <a:pPr>
              <a:defRPr/>
            </a:pPr>
            <a:fld id="{53D5049F-F691-FD4A-87B4-FC136EBC24AE}" type="slidenum">
              <a:rPr lang="en-US" altLang="en-US"/>
              <a:pPr>
                <a:defRPr/>
              </a:pPr>
              <a:t>‹#›</a:t>
            </a:fld>
            <a:endParaRPr lang="en-US" altLang="en-US"/>
          </a:p>
        </p:txBody>
      </p:sp>
    </p:spTree>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C4FF2DC8-52E2-BA40-9B61-ADB6606CB234}" type="slidenum">
              <a:rPr lang="en-US" altLang="en-US"/>
              <a:pPr>
                <a:defRPr/>
              </a:pPr>
              <a:t>‹#›</a:t>
            </a:fld>
            <a:endParaRPr lang="en-US" altLang="en-US"/>
          </a:p>
        </p:txBody>
      </p:sp>
    </p:spTree>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E86DCD5A-1682-9A4A-A8BE-C69B256BA033}" type="slidenum">
              <a:rPr lang="en-US" altLang="en-US"/>
              <a:pPr>
                <a:defRPr/>
              </a:pPr>
              <a:t>‹#›</a:t>
            </a:fld>
            <a:endParaRPr lang="en-US" altLang="en-US"/>
          </a:p>
        </p:txBody>
      </p:sp>
    </p:spTree>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B82F0991-4873-3C42-B683-77E9BCEE3FE6}" type="slidenum">
              <a:rPr lang="en-US" altLang="en-US"/>
              <a:pPr>
                <a:defRPr/>
              </a:pPr>
              <a:t>‹#›</a:t>
            </a:fld>
            <a:endParaRPr lang="en-US" altLang="en-US"/>
          </a:p>
        </p:txBody>
      </p:sp>
    </p:spTree>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B8C91F0-DD8C-7E4D-9F03-2FF316F79135}" type="slidenum">
              <a:rPr lang="en-US" altLang="en-US"/>
              <a:pPr>
                <a:defRPr/>
              </a:pPr>
              <a:t>‹#›</a:t>
            </a:fld>
            <a:endParaRPr lang="en-US" altLang="en-US"/>
          </a:p>
        </p:txBody>
      </p:sp>
    </p:spTree>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62F0A46D-7C23-D442-BDA7-74E36D162CC8}" type="slidenum">
              <a:rPr lang="en-US" altLang="en-US"/>
              <a:pPr>
                <a:defRPr/>
              </a:pPr>
              <a:t>‹#›</a:t>
            </a:fld>
            <a:endParaRPr lang="en-US" altLang="en-US"/>
          </a:p>
        </p:txBody>
      </p:sp>
    </p:spTree>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20D214A-2AFC-4BE3-89FE-6518807E148F}" type="datetime1">
              <a:rPr lang="en-US" smtClean="0">
                <a:solidFill>
                  <a:prstClr val="black"/>
                </a:solidFill>
              </a:rPr>
              <a:pPr/>
              <a:t>9/5/18</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9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solidFill>
                  <a:schemeClr val="tx1">
                    <a:lumMod val="75000"/>
                    <a:lumOff val="25000"/>
                  </a:schemeClr>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9021861-6BD7-4EE9-A68B-37E75913A333}" type="datetime1">
              <a:rPr lang="en-US" smtClean="0">
                <a:solidFill>
                  <a:prstClr val="black"/>
                </a:solidFill>
              </a:rPr>
              <a:pPr/>
              <a:t>9/5/18</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9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E294271-EC2C-4AA4-B1D8-6325DBCD6885}" type="datetime1">
              <a:rPr lang="en-US" smtClean="0">
                <a:solidFill>
                  <a:prstClr val="black"/>
                </a:solidFill>
              </a:rPr>
              <a:pPr/>
              <a:t>9/5/18</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9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26C81D6-5C0A-4888-8AA2-94A703B72A86}" type="datetime1">
              <a:rPr lang="en-US" smtClean="0">
                <a:solidFill>
                  <a:prstClr val="black"/>
                </a:solidFill>
              </a:rPr>
              <a:pPr/>
              <a:t>9/5/18</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9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5C6A7242-E7F0-452E-9AAD-6A266A1C3304}" type="datetime1">
              <a:rPr lang="en-US" smtClean="0">
                <a:solidFill>
                  <a:prstClr val="black"/>
                </a:solidFill>
              </a:rPr>
              <a:pPr/>
              <a:t>9/5/18</a:t>
            </a:fld>
            <a:endParaRPr lang="en-US">
              <a:solidFill>
                <a:prstClr val="black"/>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60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4A2E865-F686-4BA8-A1F8-7363E1251590}" type="datetime1">
              <a:rPr lang="en-US" smtClean="0">
                <a:solidFill>
                  <a:prstClr val="black"/>
                </a:solidFill>
              </a:rPr>
              <a:pPr/>
              <a:t>9/5/18</a:t>
            </a:fld>
            <a:endParaRPr lang="en-US">
              <a:solidFill>
                <a:prstClr val="black"/>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60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3858B6D-F0A8-4A5A-A21C-F2DDFAEE91CA}" type="datetime1">
              <a:rPr lang="en-US" smtClean="0">
                <a:solidFill>
                  <a:prstClr val="black"/>
                </a:solidFill>
              </a:rPr>
              <a:pPr/>
              <a:t>9/5/18</a:t>
            </a:fld>
            <a:endParaRPr lang="en-US">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60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4BE59F63-4AED-4D19-AEDC-2344A5DC207C}" type="datetime1">
              <a:rPr lang="en-US" smtClean="0">
                <a:solidFill>
                  <a:prstClr val="black"/>
                </a:solidFill>
              </a:rPr>
              <a:pPr/>
              <a:t>9/5/18</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60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E2DF23D-22DE-41A0-9045-8939205C2A67}" type="datetime1">
              <a:rPr lang="en-US" smtClean="0">
                <a:solidFill>
                  <a:prstClr val="black"/>
                </a:solidFill>
              </a:rPr>
              <a:pPr/>
              <a:t>9/5/18</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60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06B5BB5-C062-4C16-8C4E-0D7EE65EA5A7}" type="datetime1">
              <a:rPr lang="en-US" smtClean="0">
                <a:solidFill>
                  <a:prstClr val="black"/>
                </a:solidFill>
              </a:rPr>
              <a:pPr/>
              <a:t>9/5/18</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60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3CCC17E-136C-4D5B-9C83-1E9F6F691804}" type="datetime1">
              <a:rPr lang="en-US" smtClean="0">
                <a:solidFill>
                  <a:prstClr val="black"/>
                </a:solidFill>
              </a:rPr>
              <a:pPr/>
              <a:t>9/5/18</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60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12970087"/>
      </p:ext>
    </p:extLst>
  </p:cSld>
  <p:clrMapOvr>
    <a:masterClrMapping/>
  </p:clrMapOvr>
  <p:transition/>
</p:sldLayout>
</file>

<file path=ppt/slideLayouts/slideLayout60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69127281"/>
      </p:ext>
    </p:extLst>
  </p:cSld>
  <p:clrMapOvr>
    <a:masterClrMapping/>
  </p:clrMapOvr>
  <p:transition/>
</p:sldLayout>
</file>

<file path=ppt/slideLayouts/slideLayout60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54891653"/>
      </p:ext>
    </p:extLst>
  </p:cSld>
  <p:clrMapOvr>
    <a:masterClrMapping/>
  </p:clrMapOvr>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54876963"/>
      </p:ext>
    </p:extLst>
  </p:cSld>
  <p:clrMapOvr>
    <a:masterClrMapping/>
  </p:clrMapOvr>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93924802"/>
      </p:ext>
    </p:extLst>
  </p:cSld>
  <p:clrMapOvr>
    <a:masterClrMapping/>
  </p:clrMapOvr>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031083316"/>
      </p:ext>
    </p:extLst>
  </p:cSld>
  <p:clrMapOvr>
    <a:masterClrMapping/>
  </p:clrMapOvr>
  <p:transition/>
</p:sldLayout>
</file>

<file path=ppt/slideLayouts/slideLayout6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27639034"/>
      </p:ext>
    </p:extLst>
  </p:cSld>
  <p:clrMapOvr>
    <a:masterClrMapping/>
  </p:clrMapOvr>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355753935"/>
      </p:ext>
    </p:extLst>
  </p:cSld>
  <p:clrMapOvr>
    <a:masterClrMapping/>
  </p:clrMapOvr>
  <p:transition/>
</p:sldLayout>
</file>

<file path=ppt/slideLayouts/slideLayout6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740156963"/>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547586066"/>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92031821"/>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33399734"/>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023131414"/>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92266900"/>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856084142"/>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23647961"/>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692653042"/>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68426736"/>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709157705"/>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53548532"/>
      </p:ext>
    </p:extLst>
  </p:cSld>
  <p:clrMapOvr>
    <a:masterClrMapping/>
  </p:clrMapOvr>
  <p:transition/>
</p:sldLayout>
</file>

<file path=ppt/slideLayouts/slideLayout6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51812301"/>
      </p:ext>
    </p:extLst>
  </p:cSld>
  <p:clrMapOvr>
    <a:masterClrMapping/>
  </p:clrMapOvr>
  <p:transition/>
</p:sldLayout>
</file>

<file path=ppt/slideLayouts/slideLayout6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895159928"/>
      </p:ext>
    </p:extLst>
  </p:cSld>
  <p:clrMapOvr>
    <a:masterClrMapping/>
  </p:clrMapOvr>
  <p:transition/>
</p:sldLayout>
</file>

<file path=ppt/slideLayouts/slideLayout62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026657273"/>
      </p:ext>
    </p:extLst>
  </p:cSld>
  <p:clrMapOvr>
    <a:masterClrMapping/>
  </p:clrMapOvr>
  <p:transition/>
</p:sldLayout>
</file>

<file path=ppt/slideLayouts/slideLayout6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1994579747"/>
      </p:ext>
    </p:extLst>
  </p:cSld>
  <p:clrMapOvr>
    <a:masterClrMapping/>
  </p:clrMapOvr>
  <p:transition/>
</p:sldLayout>
</file>

<file path=ppt/slideLayouts/slideLayout6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639554709"/>
      </p:ext>
    </p:extLst>
  </p:cSld>
  <p:clrMapOvr>
    <a:masterClrMapping/>
  </p:clrMapOvr>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2676922726"/>
      </p:ext>
    </p:extLst>
  </p:cSld>
  <p:clrMapOvr>
    <a:masterClrMapping/>
  </p:clrMapOvr>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507433176"/>
      </p:ext>
    </p:extLst>
  </p:cSld>
  <p:clrMapOvr>
    <a:masterClrMapping/>
  </p:clrMapOvr>
  <p:transition/>
</p:sldLayout>
</file>

<file path=ppt/slideLayouts/slideLayout6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261425787"/>
      </p:ext>
    </p:extLst>
  </p:cSld>
  <p:clrMapOvr>
    <a:masterClrMapping/>
  </p:clrMapOvr>
  <p:transition/>
</p:sldLayout>
</file>

<file path=ppt/slideLayouts/slideLayout6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2594556170"/>
      </p:ext>
    </p:extLst>
  </p:cSld>
  <p:clrMapOvr>
    <a:masterClrMapping/>
  </p:clrMapOvr>
  <p:transition/>
</p:sldLayout>
</file>

<file path=ppt/slideLayouts/slideLayout6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4225981653"/>
      </p:ext>
    </p:extLst>
  </p:cSld>
  <p:clrMapOvr>
    <a:masterClrMapping/>
  </p:clrMapOvr>
  <p:transition/>
</p:sldLayout>
</file>

<file path=ppt/slideLayouts/slideLayout6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970926548"/>
      </p:ext>
    </p:extLst>
  </p:cSld>
  <p:clrMapOvr>
    <a:masterClrMapping/>
  </p:clrMapOvr>
  <p:transition/>
</p:sldLayout>
</file>

<file path=ppt/slideLayouts/slideLayout6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3755075614"/>
      </p:ext>
    </p:extLst>
  </p:cSld>
  <p:clrMapOvr>
    <a:masterClrMapping/>
  </p:clrMapOvr>
  <p:transition/>
</p:sldLayout>
</file>

<file path=ppt/slideLayouts/slideLayout6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48741493"/>
      </p:ext>
    </p:extLst>
  </p:cSld>
  <p:clrMapOvr>
    <a:masterClrMapping/>
  </p:clrMapOvr>
  <p:transition/>
</p:sldLayout>
</file>

<file path=ppt/slideLayouts/slideLayout63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53309212"/>
      </p:ext>
    </p:extLst>
  </p:cSld>
  <p:clrMapOvr>
    <a:masterClrMapping/>
  </p:clrMapOvr>
  <p:transition/>
</p:sldLayout>
</file>

<file path=ppt/slideLayouts/slideLayout6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9108947"/>
      </p:ext>
    </p:extLst>
  </p:cSld>
  <p:clrMapOvr>
    <a:masterClrMapping/>
  </p:clrMapOvr>
  <p:transition/>
</p:sldLayout>
</file>

<file path=ppt/slideLayouts/slideLayout6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65951961"/>
      </p:ext>
    </p:extLst>
  </p:cSld>
  <p:clrMapOvr>
    <a:masterClrMapping/>
  </p:clrMapOvr>
  <p:transition/>
</p:sldLayout>
</file>

<file path=ppt/slideLayouts/slideLayout6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691839"/>
      </p:ext>
    </p:extLst>
  </p:cSld>
  <p:clrMapOvr>
    <a:masterClrMapping/>
  </p:clrMapOvr>
  <p:transition/>
</p:sldLayout>
</file>

<file path=ppt/slideLayouts/slideLayout6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8350340"/>
      </p:ext>
    </p:extLst>
  </p:cSld>
  <p:clrMapOvr>
    <a:masterClrMapping/>
  </p:clrMapOvr>
  <p:transition/>
</p:sldLayout>
</file>

<file path=ppt/slideLayouts/slideLayout6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3781004"/>
      </p:ext>
    </p:extLst>
  </p:cSld>
  <p:clrMapOvr>
    <a:masterClrMapping/>
  </p:clrMapOvr>
  <p:transition/>
</p:sldLayout>
</file>

<file path=ppt/slideLayouts/slideLayout6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974826"/>
      </p:ext>
    </p:extLst>
  </p:cSld>
  <p:clrMapOvr>
    <a:masterClrMapping/>
  </p:clrMapOvr>
  <p:transition/>
</p:sldLayout>
</file>

<file path=ppt/slideLayouts/slideLayout6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4756483"/>
      </p:ext>
    </p:extLst>
  </p:cSld>
  <p:clrMapOvr>
    <a:masterClrMapping/>
  </p:clrMapOvr>
  <p:transition/>
</p:sldLayout>
</file>

<file path=ppt/slideLayouts/slideLayout6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40929532"/>
      </p:ext>
    </p:extLst>
  </p:cSld>
  <p:clrMapOvr>
    <a:masterClrMapping/>
  </p:clrMapOvr>
  <p:transition/>
</p:sldLayout>
</file>

<file path=ppt/slideLayouts/slideLayout6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66069694"/>
      </p:ext>
    </p:extLst>
  </p:cSld>
  <p:clrMapOvr>
    <a:masterClrMapping/>
  </p:clrMapOvr>
  <p:transition/>
</p:sldLayout>
</file>

<file path=ppt/slideLayouts/slideLayout6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8028106"/>
      </p:ext>
    </p:extLst>
  </p:cSld>
  <p:clrMapOvr>
    <a:masterClrMapping/>
  </p:clrMapOvr>
  <p:transition/>
</p:sldLayout>
</file>

<file path=ppt/slideLayouts/slideLayout65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2894011"/>
      </p:ext>
    </p:extLst>
  </p:cSld>
  <p:clrMapOvr>
    <a:masterClrMapping/>
  </p:clrMapOvr>
  <p:transition/>
</p:sldLayout>
</file>

<file path=ppt/slideLayouts/slideLayout6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3114506"/>
      </p:ext>
    </p:extLst>
  </p:cSld>
  <p:clrMapOvr>
    <a:masterClrMapping/>
  </p:clrMapOvr>
  <p:transition/>
</p:sldLayout>
</file>

<file path=ppt/slideLayouts/slideLayout6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26972075"/>
      </p:ext>
    </p:extLst>
  </p:cSld>
  <p:clrMapOvr>
    <a:masterClrMapping/>
  </p:clrMapOvr>
  <p:transition/>
</p:sldLayout>
</file>

<file path=ppt/slideLayouts/slideLayout6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3166549"/>
      </p:ext>
    </p:extLst>
  </p:cSld>
  <p:clrMapOvr>
    <a:masterClrMapping/>
  </p:clrMapOvr>
  <p:transition/>
</p:sldLayout>
</file>

<file path=ppt/slideLayouts/slideLayout6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51456437"/>
      </p:ext>
    </p:extLst>
  </p:cSld>
  <p:clrMapOvr>
    <a:masterClrMapping/>
  </p:clrMapOvr>
  <p:transition/>
</p:sldLayout>
</file>

<file path=ppt/slideLayouts/slideLayout6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74196694"/>
      </p:ext>
    </p:extLst>
  </p:cSld>
  <p:clrMapOvr>
    <a:masterClrMapping/>
  </p:clrMapOvr>
  <p:transition/>
</p:sldLayout>
</file>

<file path=ppt/slideLayouts/slideLayout6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1545343"/>
      </p:ext>
    </p:extLst>
  </p:cSld>
  <p:clrMapOvr>
    <a:masterClrMapping/>
  </p:clrMapOvr>
  <p:transition/>
</p:sldLayout>
</file>

<file path=ppt/slideLayouts/slideLayout6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6651114"/>
      </p:ext>
    </p:extLst>
  </p:cSld>
  <p:clrMapOvr>
    <a:masterClrMapping/>
  </p:clrMapOvr>
  <p:transition/>
</p:sldLayout>
</file>

<file path=ppt/slideLayouts/slideLayout6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8290090"/>
      </p:ext>
    </p:extLst>
  </p:cSld>
  <p:clrMapOvr>
    <a:masterClrMapping/>
  </p:clrMapOvr>
  <p:transition/>
</p:sldLayout>
</file>

<file path=ppt/slideLayouts/slideLayout6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5764499"/>
      </p:ext>
    </p:extLst>
  </p:cSld>
  <p:clrMapOvr>
    <a:masterClrMapping/>
  </p:clrMapOvr>
  <p:transition/>
</p:sldLayout>
</file>

<file path=ppt/slideLayouts/slideLayout6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7775843"/>
      </p:ext>
    </p:extLst>
  </p:cSld>
  <p:clrMapOvr>
    <a:masterClrMapping/>
  </p:clrMapOvr>
  <p:transition/>
</p:sldLayout>
</file>

<file path=ppt/slideLayouts/slideLayout66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ＭＳ Ｐゴシック" charset="0"/>
              <a:cs typeface="ＭＳ Ｐゴシック" charset="0"/>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58021945"/>
      </p:ext>
    </p:extLst>
  </p:cSld>
  <p:clrMapOvr>
    <a:masterClrMapping/>
  </p:clrMapOvr>
  <p:transition/>
</p:sldLayout>
</file>

<file path=ppt/slideLayouts/slideLayout6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22816335"/>
      </p:ext>
    </p:extLst>
  </p:cSld>
  <p:clrMapOvr>
    <a:masterClrMapping/>
  </p:clrMapOvr>
  <p:transition/>
</p:sldLayout>
</file>

<file path=ppt/slideLayouts/slideLayout6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4725312"/>
      </p:ext>
    </p:extLst>
  </p:cSld>
  <p:clrMapOvr>
    <a:masterClrMapping/>
  </p:clrMapOvr>
  <p:transition/>
</p:sldLayout>
</file>

<file path=ppt/slideLayouts/slideLayout6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5297852"/>
      </p:ext>
    </p:extLst>
  </p:cSld>
  <p:clrMapOvr>
    <a:masterClrMapping/>
  </p:clrMapOvr>
  <p:transition/>
</p:sldLayout>
</file>

<file path=ppt/slideLayouts/slideLayout6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67018761"/>
      </p:ext>
    </p:extLst>
  </p:cSld>
  <p:clrMapOvr>
    <a:masterClrMapping/>
  </p:clrMapOvr>
  <p:transition/>
</p:sldLayout>
</file>

<file path=ppt/slideLayouts/slideLayout6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0265755"/>
      </p:ext>
    </p:extLst>
  </p:cSld>
  <p:clrMapOvr>
    <a:masterClrMapping/>
  </p:clrMapOvr>
  <p:transition/>
</p:sldLayout>
</file>

<file path=ppt/slideLayouts/slideLayout6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12975599"/>
      </p:ext>
    </p:extLst>
  </p:cSld>
  <p:clrMapOvr>
    <a:masterClrMapping/>
  </p:clrMapOvr>
  <p:transition/>
</p:sldLayout>
</file>

<file path=ppt/slideLayouts/slideLayout6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1217315"/>
      </p:ext>
    </p:extLst>
  </p:cSld>
  <p:clrMapOvr>
    <a:masterClrMapping/>
  </p:clrMapOvr>
  <p:transition/>
</p:sldLayout>
</file>

<file path=ppt/slideLayouts/slideLayout6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5744337"/>
      </p:ext>
    </p:extLst>
  </p:cSld>
  <p:clrMapOvr>
    <a:masterClrMapping/>
  </p:clrMapOvr>
  <p:transition/>
</p:sldLayout>
</file>

<file path=ppt/slideLayouts/slideLayout6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3201752"/>
      </p:ext>
    </p:extLst>
  </p:cSld>
  <p:clrMapOvr>
    <a:masterClrMapping/>
  </p:clrMapOvr>
  <p:transition/>
</p:sldLayout>
</file>

<file path=ppt/slideLayouts/slideLayout6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8166169"/>
      </p:ext>
    </p:extLst>
  </p:cSld>
  <p:clrMapOvr>
    <a:masterClrMapping/>
  </p:clrMapOvr>
  <p:transition/>
</p:sldLayout>
</file>

<file path=ppt/slideLayouts/slideLayout67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44775288"/>
      </p:ext>
    </p:extLst>
  </p:cSld>
  <p:clrMapOvr>
    <a:masterClrMapping/>
  </p:clrMapOvr>
  <p:transition/>
</p:sldLayout>
</file>

<file path=ppt/slideLayouts/slideLayout6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3097370"/>
      </p:ext>
    </p:extLst>
  </p:cSld>
  <p:clrMapOvr>
    <a:masterClrMapping/>
  </p:clrMapOvr>
  <p:transition/>
</p:sldLayout>
</file>

<file path=ppt/slideLayouts/slideLayout6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08749314"/>
      </p:ext>
    </p:extLst>
  </p:cSld>
  <p:clrMapOvr>
    <a:masterClrMapping/>
  </p:clrMapOvr>
  <p:transition/>
</p:sldLayout>
</file>

<file path=ppt/slideLayouts/slideLayout6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77936411"/>
      </p:ext>
    </p:extLst>
  </p:cSld>
  <p:clrMapOvr>
    <a:masterClrMapping/>
  </p:clrMapOvr>
  <p:transition/>
</p:sldLayout>
</file>

<file path=ppt/slideLayouts/slideLayout6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031496"/>
      </p:ext>
    </p:extLst>
  </p:cSld>
  <p:clrMapOvr>
    <a:masterClrMapping/>
  </p:clrMapOvr>
  <p:transition/>
</p:sldLayout>
</file>

<file path=ppt/slideLayouts/slideLayout6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5712127"/>
      </p:ext>
    </p:extLst>
  </p:cSld>
  <p:clrMapOvr>
    <a:masterClrMapping/>
  </p:clrMapOvr>
  <p:transition/>
</p:sldLayout>
</file>

<file path=ppt/slideLayouts/slideLayout6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9101458"/>
      </p:ext>
    </p:extLst>
  </p:cSld>
  <p:clrMapOvr>
    <a:masterClrMapping/>
  </p:clrMapOvr>
  <p:transition/>
</p:sldLayout>
</file>

<file path=ppt/slideLayouts/slideLayout6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41760366"/>
      </p:ext>
    </p:extLst>
  </p:cSld>
  <p:clrMapOvr>
    <a:masterClrMapping/>
  </p:clrMapOvr>
  <p:transition/>
</p:sldLayout>
</file>

<file path=ppt/slideLayouts/slideLayout6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1953888"/>
      </p:ext>
    </p:extLst>
  </p:cSld>
  <p:clrMapOvr>
    <a:masterClrMapping/>
  </p:clrMapOvr>
  <p:transition/>
</p:sldLayout>
</file>

<file path=ppt/slideLayouts/slideLayout6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80346625"/>
      </p:ext>
    </p:extLst>
  </p:cSld>
  <p:clrMapOvr>
    <a:masterClrMapping/>
  </p:clrMapOvr>
  <p:transition/>
</p:sldLayout>
</file>

<file path=ppt/slideLayouts/slideLayout6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6467591"/>
      </p:ext>
    </p:extLst>
  </p:cSld>
  <p:clrMapOvr>
    <a:masterClrMapping/>
  </p:clrMapOvr>
  <p:transition/>
</p:sldLayout>
</file>

<file path=ppt/slideLayouts/slideLayout68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defTabSz="457200"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defTabSz="457200"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defTabSz="457200"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9" name="Rectangle 6"/>
          <p:cNvSpPr>
            <a:spLocks noGrp="1" noChangeArrowheads="1"/>
          </p:cNvSpPr>
          <p:nvPr>
            <p:ph type="sldNum" sz="quarter" idx="12"/>
          </p:nvPr>
        </p:nvSpPr>
        <p:spPr>
          <a:xfrm>
            <a:off x="6553200" y="6243638"/>
            <a:ext cx="2133600" cy="457200"/>
          </a:xfrm>
          <a:prstGeom prst="rect">
            <a:avLst/>
          </a:prstGeom>
        </p:spPr>
        <p:txBody>
          <a:bodyPr/>
          <a:lstStyle>
            <a:lvl1pPr>
              <a:defRPr sz="1200"/>
            </a:lvl1pPr>
          </a:lstStyle>
          <a:p>
            <a:fld id="{7341D3D9-3FE8-4025-BF66-8DAB1ABB951F}"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401935658"/>
      </p:ext>
    </p:extLst>
  </p:cSld>
  <p:clrMapOvr>
    <a:masterClrMapping/>
  </p:clrMapOvr>
  <p:transition/>
</p:sldLayout>
</file>

<file path=ppt/slideLayouts/slideLayout68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5"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323594FA-E141-4234-AE05-360401972BE7}"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414559522"/>
      </p:ext>
    </p:extLst>
  </p:cSld>
  <p:clrMapOvr>
    <a:masterClrMapping/>
  </p:clrMapOvr>
  <p:transition/>
</p:sldLayout>
</file>

<file path=ppt/slideLayouts/slideLayout68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5"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C7AC7BA1-BEA2-40AF-9056-44DC8C985687}"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1014166077"/>
      </p:ext>
    </p:extLst>
  </p:cSld>
  <p:clrMapOvr>
    <a:masterClrMapping/>
  </p:clrMapOvr>
  <p:transition/>
</p:sldLayout>
</file>

<file path=ppt/slideLayouts/slideLayout6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6"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94D2BBBE-2A44-4D16-8758-0239282DCC58}"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2388153665"/>
      </p:ext>
    </p:extLst>
  </p:cSld>
  <p:clrMapOvr>
    <a:masterClrMapping/>
  </p:clrMapOvr>
  <p:transition/>
</p:sldLayout>
</file>

<file path=ppt/slideLayouts/slideLayout68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8"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D5FD5635-BCCD-45D2-B61E-320731E13B17}" type="slidenum">
              <a:rPr lang="en-US" altLang="en-US">
                <a:solidFill>
                  <a:srgbClr val="000000">
                    <a:tint val="75000"/>
                  </a:srgbClr>
                </a:solidFill>
              </a:rPr>
              <a:pPr/>
              <a:t>‹#›</a:t>
            </a:fld>
            <a:endParaRPr lang="en-US" altLang="en-US" dirty="0">
              <a:solidFill>
                <a:srgbClr val="000000">
                  <a:tint val="75000"/>
                </a:srgbClr>
              </a:solidFill>
            </a:endParaRPr>
          </a:p>
        </p:txBody>
      </p:sp>
    </p:spTree>
    <p:extLst>
      <p:ext uri="{BB962C8B-B14F-4D97-AF65-F5344CB8AC3E}">
        <p14:creationId xmlns:p14="http://schemas.microsoft.com/office/powerpoint/2010/main" val="2170968704"/>
      </p:ext>
    </p:extLst>
  </p:cSld>
  <p:clrMapOvr>
    <a:masterClrMapping/>
  </p:clrMapOvr>
  <p:transition/>
</p:sldLayout>
</file>

<file path=ppt/slideLayouts/slideLayout6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4"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018A7077-2B78-4FB5-8F56-24239751AEF0}"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1394695044"/>
      </p:ext>
    </p:extLst>
  </p:cSld>
  <p:clrMapOvr>
    <a:masterClrMapping/>
  </p:clrMapOvr>
  <p:transition/>
</p:sldLayout>
</file>

<file path=ppt/slideLayouts/slideLayout6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3"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6E86574E-FA2E-425B-A84C-39F9592E9ECB}"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400936413"/>
      </p:ext>
    </p:extLst>
  </p:cSld>
  <p:clrMapOvr>
    <a:masterClrMapping/>
  </p:clrMapOvr>
  <p:transition/>
</p:sldLayout>
</file>

<file path=ppt/slideLayouts/slideLayout69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6"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9148CFD0-6DDB-45F0-A989-9F5CE648BC1E}"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1138290176"/>
      </p:ext>
    </p:extLst>
  </p:cSld>
  <p:clrMapOvr>
    <a:masterClrMapping/>
  </p:clrMapOvr>
  <p:transition/>
</p:sldLayout>
</file>

<file path=ppt/slideLayouts/slideLayout69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6"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9E97B092-8552-4BA4-B0E1-CE51B98A2A2D}"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547195469"/>
      </p:ext>
    </p:extLst>
  </p:cSld>
  <p:clrMapOvr>
    <a:masterClrMapping/>
  </p:clrMapOvr>
  <p:transition/>
</p:sldLayout>
</file>

<file path=ppt/slideLayouts/slideLayout69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5"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F44DDA66-0DFC-412A-A4B0-EFE91F0913E7}"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1131524683"/>
      </p:ext>
    </p:extLst>
  </p:cSld>
  <p:clrMapOvr>
    <a:masterClrMapping/>
  </p:clrMapOvr>
  <p:transition/>
</p:sldLayout>
</file>

<file path=ppt/slideLayouts/slideLayout69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5"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4D1F9A79-97CD-456A-8962-B51E5744B9CD}"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3622470030"/>
      </p:ext>
    </p:extLst>
  </p:cSld>
  <p:clrMapOvr>
    <a:masterClrMapping/>
  </p:clrMapOvr>
  <p:transition/>
</p:sldLayout>
</file>

<file path=ppt/slideLayouts/slideLayout69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8249123"/>
      </p:ext>
    </p:extLst>
  </p:cSld>
  <p:clrMapOvr>
    <a:masterClrMapping/>
  </p:clrMapOvr>
  <p:transition/>
</p:sldLayout>
</file>

<file path=ppt/slideLayouts/slideLayout69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24982912"/>
      </p:ext>
    </p:extLst>
  </p:cSld>
  <p:clrMapOvr>
    <a:masterClrMapping/>
  </p:clrMapOvr>
  <p:transition/>
</p:sldLayout>
</file>

<file path=ppt/slideLayouts/slideLayout69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53111394"/>
      </p:ext>
    </p:extLst>
  </p:cSld>
  <p:clrMapOvr>
    <a:masterClrMapping/>
  </p:clrMapOvr>
  <p:transition/>
</p:sldLayout>
</file>

<file path=ppt/slideLayouts/slideLayout69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8223355"/>
      </p:ext>
    </p:extLst>
  </p:cSld>
  <p:clrMapOvr>
    <a:masterClrMapping/>
  </p:clrMapOvr>
  <p:transition/>
</p:sldLayout>
</file>

<file path=ppt/slideLayouts/slideLayout69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18779354"/>
      </p:ext>
    </p:extLst>
  </p:cSld>
  <p:clrMapOvr>
    <a:masterClrMapping/>
  </p:clrMapOvr>
  <p:transition/>
</p:sldLayout>
</file>

<file path=ppt/slideLayouts/slideLayout69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1177366"/>
      </p:ext>
    </p:extLst>
  </p:cSld>
  <p:clrMapOvr>
    <a:masterClrMapping/>
  </p:clrMapOvr>
  <p:transition/>
</p:sldLayout>
</file>

<file path=ppt/slideLayouts/slideLayout70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8921941"/>
      </p:ext>
    </p:extLst>
  </p:cSld>
  <p:clrMapOvr>
    <a:masterClrMapping/>
  </p:clrMapOvr>
  <p:transition/>
</p:sldLayout>
</file>

<file path=ppt/slideLayouts/slideLayout70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5370608"/>
      </p:ext>
    </p:extLst>
  </p:cSld>
  <p:clrMapOvr>
    <a:masterClrMapping/>
  </p:clrMapOvr>
  <p:transition/>
</p:sldLayout>
</file>

<file path=ppt/slideLayouts/slideLayout70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6953456"/>
      </p:ext>
    </p:extLst>
  </p:cSld>
  <p:clrMapOvr>
    <a:masterClrMapping/>
  </p:clrMapOvr>
  <p:transition/>
</p:sldLayout>
</file>

<file path=ppt/slideLayouts/slideLayout70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8389220"/>
      </p:ext>
    </p:extLst>
  </p:cSld>
  <p:clrMapOvr>
    <a:masterClrMapping/>
  </p:clrMapOvr>
  <p:transition/>
</p:sldLayout>
</file>

<file path=ppt/slideLayouts/slideLayout70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990278"/>
      </p:ext>
    </p:extLst>
  </p:cSld>
  <p:clrMapOvr>
    <a:masterClrMapping/>
  </p:clrMapOvr>
  <p:transition/>
</p:sldLayout>
</file>

<file path=ppt/slideLayouts/slideLayout70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9/5/18</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371968262"/>
      </p:ext>
    </p:extLst>
  </p:cSld>
  <p:clrMapOvr>
    <a:masterClrMapping/>
  </p:clrMapOvr>
</p:sldLayout>
</file>

<file path=ppt/slideLayouts/slideLayout70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9/5/18</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742424009"/>
      </p:ext>
    </p:extLst>
  </p:cSld>
  <p:clrMapOvr>
    <a:masterClrMapping/>
  </p:clrMapOvr>
</p:sldLayout>
</file>

<file path=ppt/slideLayouts/slideLayout70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9/5/18</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831272565"/>
      </p:ext>
    </p:extLst>
  </p:cSld>
  <p:clrMapOvr>
    <a:masterClrMapping/>
  </p:clrMapOvr>
</p:sldLayout>
</file>

<file path=ppt/slideLayouts/slideLayout70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9/5/18</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724606449"/>
      </p:ext>
    </p:extLst>
  </p:cSld>
  <p:clrMapOvr>
    <a:masterClrMapping/>
  </p:clrMapOvr>
</p:sldLayout>
</file>

<file path=ppt/slideLayouts/slideLayout70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9/5/18</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998863700"/>
      </p:ext>
    </p:extLst>
  </p:cSld>
  <p:clrMapOvr>
    <a:masterClrMapping/>
  </p:clrMapOvr>
</p:sldLayout>
</file>

<file path=ppt/slideLayouts/slideLayout7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9/5/18</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295263146"/>
      </p:ext>
    </p:extLst>
  </p:cSld>
  <p:clrMapOvr>
    <a:masterClrMapping/>
  </p:clrMapOvr>
</p:sldLayout>
</file>

<file path=ppt/slideLayouts/slideLayout7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9/5/18</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350845323"/>
      </p:ext>
    </p:extLst>
  </p:cSld>
  <p:clrMapOvr>
    <a:masterClrMapping/>
  </p:clrMapOvr>
</p:sldLayout>
</file>

<file path=ppt/slideLayouts/slideLayout7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9/5/18</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597174324"/>
      </p:ext>
    </p:extLst>
  </p:cSld>
  <p:clrMapOvr>
    <a:masterClrMapping/>
  </p:clrMapOvr>
</p:sldLayout>
</file>

<file path=ppt/slideLayouts/slideLayout7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9/5/18</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034727838"/>
      </p:ext>
    </p:extLst>
  </p:cSld>
  <p:clrMapOvr>
    <a:masterClrMapping/>
  </p:clrMapOvr>
</p:sldLayout>
</file>

<file path=ppt/slideLayouts/slideLayout7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9/5/18</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31289017"/>
      </p:ext>
    </p:extLst>
  </p:cSld>
  <p:clrMapOvr>
    <a:masterClrMapping/>
  </p:clrMapOvr>
</p:sldLayout>
</file>

<file path=ppt/slideLayouts/slideLayout7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9/5/18</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881778821"/>
      </p:ext>
    </p:extLst>
  </p:cSld>
  <p:clrMapOvr>
    <a:masterClrMapping/>
  </p:clrMapOvr>
</p:sldLayout>
</file>

<file path=ppt/slideLayouts/slideLayout71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8AD672FA-6339-CE41-9F07-09C3D4EAFFEB}"/>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8A9478E9-6D3F-3141-A5A1-C884727CF6F8}"/>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7CA3EB0D-EA22-834D-9D29-4A066205305E}"/>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F2025DFA-C983-F343-95CF-857FE2DECA6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3485F640-0DE9-0C43-B145-E80A4A815CB6}"/>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A863ED2B-36DB-A641-AB6F-11943435264D}"/>
              </a:ext>
            </a:extLst>
          </p:cNvPr>
          <p:cNvSpPr>
            <a:spLocks noGrp="1" noChangeArrowheads="1"/>
          </p:cNvSpPr>
          <p:nvPr>
            <p:ph type="sldNum" sz="quarter" idx="12"/>
          </p:nvPr>
        </p:nvSpPr>
        <p:spPr/>
        <p:txBody>
          <a:bodyPr/>
          <a:lstStyle>
            <a:lvl1pPr>
              <a:defRPr sz="1200"/>
            </a:lvl1pPr>
          </a:lstStyle>
          <a:p>
            <a:pPr>
              <a:defRPr/>
            </a:pPr>
            <a:fld id="{1DD8A012-9FFD-AF43-993B-1B5111DE884D}" type="slidenum">
              <a:rPr lang="en-US" altLang="en-US"/>
              <a:pPr>
                <a:defRPr/>
              </a:pPr>
              <a:t>‹#›</a:t>
            </a:fld>
            <a:endParaRPr lang="en-US" altLang="en-US"/>
          </a:p>
        </p:txBody>
      </p:sp>
    </p:spTree>
    <p:extLst>
      <p:ext uri="{BB962C8B-B14F-4D97-AF65-F5344CB8AC3E}">
        <p14:creationId xmlns:p14="http://schemas.microsoft.com/office/powerpoint/2010/main" val="3877542145"/>
      </p:ext>
    </p:extLst>
  </p:cSld>
  <p:clrMapOvr>
    <a:masterClrMapping/>
  </p:clrMapOvr>
  <p:transition/>
</p:sldLayout>
</file>

<file path=ppt/slideLayouts/slideLayout7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87A28DB-EB70-C549-9CBF-EC5A384A4B5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D7420B76-A099-C64B-9B67-800067521FE6}"/>
              </a:ext>
            </a:extLst>
          </p:cNvPr>
          <p:cNvSpPr>
            <a:spLocks noGrp="1" noChangeArrowheads="1"/>
          </p:cNvSpPr>
          <p:nvPr>
            <p:ph type="sldNum" sz="quarter" idx="11"/>
          </p:nvPr>
        </p:nvSpPr>
        <p:spPr>
          <a:ln/>
        </p:spPr>
        <p:txBody>
          <a:bodyPr/>
          <a:lstStyle>
            <a:lvl1pPr>
              <a:defRPr/>
            </a:lvl1pPr>
          </a:lstStyle>
          <a:p>
            <a:pPr>
              <a:defRPr/>
            </a:pPr>
            <a:fld id="{2F90E66B-D170-A84B-AD98-A0D06085EB20}" type="slidenum">
              <a:rPr lang="en-US" altLang="en-US"/>
              <a:pPr>
                <a:defRPr/>
              </a:pPr>
              <a:t>‹#›</a:t>
            </a:fld>
            <a:endParaRPr lang="en-US" altLang="en-US"/>
          </a:p>
        </p:txBody>
      </p:sp>
    </p:spTree>
    <p:extLst>
      <p:ext uri="{BB962C8B-B14F-4D97-AF65-F5344CB8AC3E}">
        <p14:creationId xmlns:p14="http://schemas.microsoft.com/office/powerpoint/2010/main" val="258391442"/>
      </p:ext>
    </p:extLst>
  </p:cSld>
  <p:clrMapOvr>
    <a:masterClrMapping/>
  </p:clrMapOvr>
  <p:transition/>
</p:sldLayout>
</file>

<file path=ppt/slideLayouts/slideLayout7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68F6DD82-5894-9443-AFB2-2DB6F31FE4F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90B67BC-4A11-FE42-9669-EFCCA2F1F040}"/>
              </a:ext>
            </a:extLst>
          </p:cNvPr>
          <p:cNvSpPr>
            <a:spLocks noGrp="1" noChangeArrowheads="1"/>
          </p:cNvSpPr>
          <p:nvPr>
            <p:ph type="sldNum" sz="quarter" idx="11"/>
          </p:nvPr>
        </p:nvSpPr>
        <p:spPr>
          <a:ln/>
        </p:spPr>
        <p:txBody>
          <a:bodyPr/>
          <a:lstStyle>
            <a:lvl1pPr>
              <a:defRPr/>
            </a:lvl1pPr>
          </a:lstStyle>
          <a:p>
            <a:pPr>
              <a:defRPr/>
            </a:pPr>
            <a:fld id="{5ECD8E6A-C3E3-D64A-BDB1-C1623B5F98F3}" type="slidenum">
              <a:rPr lang="en-US" altLang="en-US"/>
              <a:pPr>
                <a:defRPr/>
              </a:pPr>
              <a:t>‹#›</a:t>
            </a:fld>
            <a:endParaRPr lang="en-US" altLang="en-US"/>
          </a:p>
        </p:txBody>
      </p:sp>
    </p:spTree>
    <p:extLst>
      <p:ext uri="{BB962C8B-B14F-4D97-AF65-F5344CB8AC3E}">
        <p14:creationId xmlns:p14="http://schemas.microsoft.com/office/powerpoint/2010/main" val="1416247848"/>
      </p:ext>
    </p:extLst>
  </p:cSld>
  <p:clrMapOvr>
    <a:masterClrMapping/>
  </p:clrMapOvr>
  <p:transition/>
</p:sldLayout>
</file>

<file path=ppt/slideLayouts/slideLayout7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0D1C58E8-B0C3-C044-8C95-923E6424918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CFD7574-337C-D849-80E5-5F4A5D4D1A24}"/>
              </a:ext>
            </a:extLst>
          </p:cNvPr>
          <p:cNvSpPr>
            <a:spLocks noGrp="1" noChangeArrowheads="1"/>
          </p:cNvSpPr>
          <p:nvPr>
            <p:ph type="sldNum" sz="quarter" idx="11"/>
          </p:nvPr>
        </p:nvSpPr>
        <p:spPr>
          <a:ln/>
        </p:spPr>
        <p:txBody>
          <a:bodyPr/>
          <a:lstStyle>
            <a:lvl1pPr>
              <a:defRPr/>
            </a:lvl1pPr>
          </a:lstStyle>
          <a:p>
            <a:pPr>
              <a:defRPr/>
            </a:pPr>
            <a:fld id="{E85F5822-869C-614B-8FBD-5D7C2F57C28C}" type="slidenum">
              <a:rPr lang="en-US" altLang="en-US"/>
              <a:pPr>
                <a:defRPr/>
              </a:pPr>
              <a:t>‹#›</a:t>
            </a:fld>
            <a:endParaRPr lang="en-US" altLang="en-US"/>
          </a:p>
        </p:txBody>
      </p:sp>
    </p:spTree>
    <p:extLst>
      <p:ext uri="{BB962C8B-B14F-4D97-AF65-F5344CB8AC3E}">
        <p14:creationId xmlns:p14="http://schemas.microsoft.com/office/powerpoint/2010/main" val="3422281697"/>
      </p:ext>
    </p:extLst>
  </p:cSld>
  <p:clrMapOvr>
    <a:masterClrMapping/>
  </p:clrMapOvr>
  <p:transition/>
</p:sldLayout>
</file>

<file path=ppt/slideLayouts/slideLayout7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4AFD789-89FA-8642-8359-527022AA9E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8B38C27A-4594-7142-8DD1-0B5D92B48620}"/>
              </a:ext>
            </a:extLst>
          </p:cNvPr>
          <p:cNvSpPr>
            <a:spLocks noGrp="1" noChangeArrowheads="1"/>
          </p:cNvSpPr>
          <p:nvPr>
            <p:ph type="sldNum" sz="quarter" idx="11"/>
          </p:nvPr>
        </p:nvSpPr>
        <p:spPr>
          <a:ln/>
        </p:spPr>
        <p:txBody>
          <a:bodyPr/>
          <a:lstStyle>
            <a:lvl1pPr>
              <a:defRPr/>
            </a:lvl1pPr>
          </a:lstStyle>
          <a:p>
            <a:pPr>
              <a:defRPr/>
            </a:pPr>
            <a:fld id="{503FE3E7-3301-EC4F-BAF4-DA08D63D48A2}" type="slidenum">
              <a:rPr lang="en-US" altLang="en-US"/>
              <a:pPr>
                <a:defRPr/>
              </a:pPr>
              <a:t>‹#›</a:t>
            </a:fld>
            <a:endParaRPr lang="en-US" altLang="en-US"/>
          </a:p>
        </p:txBody>
      </p:sp>
    </p:spTree>
    <p:extLst>
      <p:ext uri="{BB962C8B-B14F-4D97-AF65-F5344CB8AC3E}">
        <p14:creationId xmlns:p14="http://schemas.microsoft.com/office/powerpoint/2010/main" val="1341187445"/>
      </p:ext>
    </p:extLst>
  </p:cSld>
  <p:clrMapOvr>
    <a:masterClrMapping/>
  </p:clrMapOvr>
  <p:transition/>
</p:sldLayout>
</file>

<file path=ppt/slideLayouts/slideLayout7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4179D247-6FE5-2446-843D-38D2BFBB79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9D05C15A-9ECB-1649-A20E-D8040C8C8D09}"/>
              </a:ext>
            </a:extLst>
          </p:cNvPr>
          <p:cNvSpPr>
            <a:spLocks noGrp="1" noChangeArrowheads="1"/>
          </p:cNvSpPr>
          <p:nvPr>
            <p:ph type="sldNum" sz="quarter" idx="11"/>
          </p:nvPr>
        </p:nvSpPr>
        <p:spPr>
          <a:ln/>
        </p:spPr>
        <p:txBody>
          <a:bodyPr/>
          <a:lstStyle>
            <a:lvl1pPr>
              <a:defRPr/>
            </a:lvl1pPr>
          </a:lstStyle>
          <a:p>
            <a:pPr>
              <a:defRPr/>
            </a:pPr>
            <a:fld id="{9EEA160B-8660-A04F-9AB1-52C56219BFBB}" type="slidenum">
              <a:rPr lang="en-US" altLang="en-US"/>
              <a:pPr>
                <a:defRPr/>
              </a:pPr>
              <a:t>‹#›</a:t>
            </a:fld>
            <a:endParaRPr lang="en-US" altLang="en-US"/>
          </a:p>
        </p:txBody>
      </p:sp>
    </p:spTree>
    <p:extLst>
      <p:ext uri="{BB962C8B-B14F-4D97-AF65-F5344CB8AC3E}">
        <p14:creationId xmlns:p14="http://schemas.microsoft.com/office/powerpoint/2010/main" val="3598186972"/>
      </p:ext>
    </p:extLst>
  </p:cSld>
  <p:clrMapOvr>
    <a:masterClrMapping/>
  </p:clrMapOvr>
  <p:transition/>
</p:sldLayout>
</file>

<file path=ppt/slideLayouts/slideLayout7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1B6342D5-357A-B242-98F7-B5A4AF27632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44C803E1-C885-104B-9026-B620951D1F62}"/>
              </a:ext>
            </a:extLst>
          </p:cNvPr>
          <p:cNvSpPr>
            <a:spLocks noGrp="1" noChangeArrowheads="1"/>
          </p:cNvSpPr>
          <p:nvPr>
            <p:ph type="sldNum" sz="quarter" idx="11"/>
          </p:nvPr>
        </p:nvSpPr>
        <p:spPr>
          <a:ln/>
        </p:spPr>
        <p:txBody>
          <a:bodyPr/>
          <a:lstStyle>
            <a:lvl1pPr>
              <a:defRPr/>
            </a:lvl1pPr>
          </a:lstStyle>
          <a:p>
            <a:pPr>
              <a:defRPr/>
            </a:pPr>
            <a:fld id="{1260C3CB-FFC5-2943-86BB-92490FEA3C87}" type="slidenum">
              <a:rPr lang="en-US" altLang="en-US"/>
              <a:pPr>
                <a:defRPr/>
              </a:pPr>
              <a:t>‹#›</a:t>
            </a:fld>
            <a:endParaRPr lang="en-US" altLang="en-US"/>
          </a:p>
        </p:txBody>
      </p:sp>
    </p:spTree>
    <p:extLst>
      <p:ext uri="{BB962C8B-B14F-4D97-AF65-F5344CB8AC3E}">
        <p14:creationId xmlns:p14="http://schemas.microsoft.com/office/powerpoint/2010/main" val="2203238266"/>
      </p:ext>
    </p:extLst>
  </p:cSld>
  <p:clrMapOvr>
    <a:masterClrMapping/>
  </p:clrMapOvr>
  <p:transition/>
</p:sldLayout>
</file>

<file path=ppt/slideLayouts/slideLayout7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C452122-67F4-254F-90B7-EEFE7EA78B4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7F7320F4-1D75-6A47-971C-DF47D1A08DF5}"/>
              </a:ext>
            </a:extLst>
          </p:cNvPr>
          <p:cNvSpPr>
            <a:spLocks noGrp="1" noChangeArrowheads="1"/>
          </p:cNvSpPr>
          <p:nvPr>
            <p:ph type="sldNum" sz="quarter" idx="11"/>
          </p:nvPr>
        </p:nvSpPr>
        <p:spPr>
          <a:ln/>
        </p:spPr>
        <p:txBody>
          <a:bodyPr/>
          <a:lstStyle>
            <a:lvl1pPr>
              <a:defRPr/>
            </a:lvl1pPr>
          </a:lstStyle>
          <a:p>
            <a:pPr>
              <a:defRPr/>
            </a:pPr>
            <a:fld id="{2A60F1EE-C46E-A64A-BA91-3AC0D2DB9FD5}" type="slidenum">
              <a:rPr lang="en-US" altLang="en-US"/>
              <a:pPr>
                <a:defRPr/>
              </a:pPr>
              <a:t>‹#›</a:t>
            </a:fld>
            <a:endParaRPr lang="en-US" altLang="en-US"/>
          </a:p>
        </p:txBody>
      </p:sp>
    </p:spTree>
    <p:extLst>
      <p:ext uri="{BB962C8B-B14F-4D97-AF65-F5344CB8AC3E}">
        <p14:creationId xmlns:p14="http://schemas.microsoft.com/office/powerpoint/2010/main" val="1078664650"/>
      </p:ext>
    </p:extLst>
  </p:cSld>
  <p:clrMapOvr>
    <a:masterClrMapping/>
  </p:clrMapOvr>
  <p:transition/>
</p:sldLayout>
</file>

<file path=ppt/slideLayouts/slideLayout7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FFCFE6C-36AF-E640-A2BC-E189297B94C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C43B765-AAD5-6F42-8D0C-1BD8EF5BD48D}"/>
              </a:ext>
            </a:extLst>
          </p:cNvPr>
          <p:cNvSpPr>
            <a:spLocks noGrp="1" noChangeArrowheads="1"/>
          </p:cNvSpPr>
          <p:nvPr>
            <p:ph type="sldNum" sz="quarter" idx="11"/>
          </p:nvPr>
        </p:nvSpPr>
        <p:spPr>
          <a:ln/>
        </p:spPr>
        <p:txBody>
          <a:bodyPr/>
          <a:lstStyle>
            <a:lvl1pPr>
              <a:defRPr/>
            </a:lvl1pPr>
          </a:lstStyle>
          <a:p>
            <a:pPr>
              <a:defRPr/>
            </a:pPr>
            <a:fld id="{93F00F3A-745D-F649-9D38-49583842D181}" type="slidenum">
              <a:rPr lang="en-US" altLang="en-US"/>
              <a:pPr>
                <a:defRPr/>
              </a:pPr>
              <a:t>‹#›</a:t>
            </a:fld>
            <a:endParaRPr lang="en-US" altLang="en-US"/>
          </a:p>
        </p:txBody>
      </p:sp>
    </p:spTree>
    <p:extLst>
      <p:ext uri="{BB962C8B-B14F-4D97-AF65-F5344CB8AC3E}">
        <p14:creationId xmlns:p14="http://schemas.microsoft.com/office/powerpoint/2010/main" val="1784986099"/>
      </p:ext>
    </p:extLst>
  </p:cSld>
  <p:clrMapOvr>
    <a:masterClrMapping/>
  </p:clrMapOvr>
  <p:transition/>
</p:sldLayout>
</file>

<file path=ppt/slideLayouts/slideLayout7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9E8655C5-7BD0-3442-886E-234821E407D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604EF9B-850A-994A-A1C0-9E6E45BEAC8E}"/>
              </a:ext>
            </a:extLst>
          </p:cNvPr>
          <p:cNvSpPr>
            <a:spLocks noGrp="1" noChangeArrowheads="1"/>
          </p:cNvSpPr>
          <p:nvPr>
            <p:ph type="sldNum" sz="quarter" idx="11"/>
          </p:nvPr>
        </p:nvSpPr>
        <p:spPr>
          <a:ln/>
        </p:spPr>
        <p:txBody>
          <a:bodyPr/>
          <a:lstStyle>
            <a:lvl1pPr>
              <a:defRPr/>
            </a:lvl1pPr>
          </a:lstStyle>
          <a:p>
            <a:pPr>
              <a:defRPr/>
            </a:pPr>
            <a:fld id="{5767DCD7-BC73-E847-B0C3-6A1166D4C5DD}" type="slidenum">
              <a:rPr lang="en-US" altLang="en-US"/>
              <a:pPr>
                <a:defRPr/>
              </a:pPr>
              <a:t>‹#›</a:t>
            </a:fld>
            <a:endParaRPr lang="en-US" altLang="en-US"/>
          </a:p>
        </p:txBody>
      </p:sp>
    </p:spTree>
    <p:extLst>
      <p:ext uri="{BB962C8B-B14F-4D97-AF65-F5344CB8AC3E}">
        <p14:creationId xmlns:p14="http://schemas.microsoft.com/office/powerpoint/2010/main" val="1723982478"/>
      </p:ext>
    </p:extLst>
  </p:cSld>
  <p:clrMapOvr>
    <a:masterClrMapping/>
  </p:clrMapOvr>
  <p:transition/>
</p:sldLayout>
</file>

<file path=ppt/slideLayouts/slideLayout7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DDC2D6A6-7EB8-A34F-8DCF-4DEE370284E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1D3AC6C-E0BA-8B4B-9078-28F01E1F537C}"/>
              </a:ext>
            </a:extLst>
          </p:cNvPr>
          <p:cNvSpPr>
            <a:spLocks noGrp="1" noChangeArrowheads="1"/>
          </p:cNvSpPr>
          <p:nvPr>
            <p:ph type="sldNum" sz="quarter" idx="11"/>
          </p:nvPr>
        </p:nvSpPr>
        <p:spPr>
          <a:ln/>
        </p:spPr>
        <p:txBody>
          <a:bodyPr/>
          <a:lstStyle>
            <a:lvl1pPr>
              <a:defRPr/>
            </a:lvl1pPr>
          </a:lstStyle>
          <a:p>
            <a:pPr>
              <a:defRPr/>
            </a:pPr>
            <a:fld id="{F83DF811-9866-7545-B37C-ECEFF032CC59}" type="slidenum">
              <a:rPr lang="en-US" altLang="en-US"/>
              <a:pPr>
                <a:defRPr/>
              </a:pPr>
              <a:t>‹#›</a:t>
            </a:fld>
            <a:endParaRPr lang="en-US" altLang="en-US"/>
          </a:p>
        </p:txBody>
      </p:sp>
    </p:spTree>
    <p:extLst>
      <p:ext uri="{BB962C8B-B14F-4D97-AF65-F5344CB8AC3E}">
        <p14:creationId xmlns:p14="http://schemas.microsoft.com/office/powerpoint/2010/main" val="2916406613"/>
      </p:ext>
    </p:extLst>
  </p:cSld>
  <p:clrMapOvr>
    <a:masterClrMapping/>
  </p:clrMapOvr>
  <p:transition/>
</p:sldLayout>
</file>

<file path=ppt/slideLayouts/slideLayout72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99FFBC4E-B5F7-684F-9032-173071980B9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59679A0-D655-8B48-9C34-E461C1BCD408}"/>
              </a:ext>
            </a:extLst>
          </p:cNvPr>
          <p:cNvSpPr>
            <a:spLocks noGrp="1" noChangeArrowheads="1"/>
          </p:cNvSpPr>
          <p:nvPr>
            <p:ph type="sldNum" sz="quarter" idx="11"/>
          </p:nvPr>
        </p:nvSpPr>
        <p:spPr>
          <a:ln/>
        </p:spPr>
        <p:txBody>
          <a:bodyPr/>
          <a:lstStyle>
            <a:lvl1pPr>
              <a:defRPr/>
            </a:lvl1pPr>
          </a:lstStyle>
          <a:p>
            <a:pPr>
              <a:defRPr/>
            </a:pPr>
            <a:fld id="{AA974377-449D-1442-BFA7-E8E1157DE0FC}" type="slidenum">
              <a:rPr lang="en-US" altLang="en-US"/>
              <a:pPr>
                <a:defRPr/>
              </a:pPr>
              <a:t>‹#›</a:t>
            </a:fld>
            <a:endParaRPr lang="en-US" altLang="en-US"/>
          </a:p>
        </p:txBody>
      </p:sp>
    </p:spTree>
    <p:extLst>
      <p:ext uri="{BB962C8B-B14F-4D97-AF65-F5344CB8AC3E}">
        <p14:creationId xmlns:p14="http://schemas.microsoft.com/office/powerpoint/2010/main" val="3622067604"/>
      </p:ext>
    </p:extLst>
  </p:cSld>
  <p:clrMapOvr>
    <a:masterClrMapping/>
  </p:clrMapOvr>
  <p:transition/>
</p:sldLayout>
</file>

<file path=ppt/slideLayouts/slideLayout72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1693292497"/>
      </p:ext>
    </p:extLst>
  </p:cSld>
  <p:clrMapOvr>
    <a:masterClrMapping/>
  </p:clrMapOvr>
  <p:transition/>
</p:sldLayout>
</file>

<file path=ppt/slideLayouts/slideLayout7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898562402"/>
      </p:ext>
    </p:extLst>
  </p:cSld>
  <p:clrMapOvr>
    <a:masterClrMapping/>
  </p:clrMapOvr>
  <p:transition/>
</p:sldLayout>
</file>

<file path=ppt/slideLayouts/slideLayout7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144037725"/>
      </p:ext>
    </p:extLst>
  </p:cSld>
  <p:clrMapOvr>
    <a:masterClrMapping/>
  </p:clrMapOvr>
  <p:transition/>
</p:sldLayout>
</file>

<file path=ppt/slideLayouts/slideLayout7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1393915862"/>
      </p:ext>
    </p:extLst>
  </p:cSld>
  <p:clrMapOvr>
    <a:masterClrMapping/>
  </p:clrMapOvr>
  <p:transition/>
</p:sldLayout>
</file>

<file path=ppt/slideLayouts/slideLayout7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2819244013"/>
      </p:ext>
    </p:extLst>
  </p:cSld>
  <p:clrMapOvr>
    <a:masterClrMapping/>
  </p:clrMapOvr>
  <p:transition/>
</p:sldLayout>
</file>

<file path=ppt/slideLayouts/slideLayout7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2637286277"/>
      </p:ext>
    </p:extLst>
  </p:cSld>
  <p:clrMapOvr>
    <a:masterClrMapping/>
  </p:clrMapOvr>
  <p:transition/>
</p:sldLayout>
</file>

<file path=ppt/slideLayouts/slideLayout7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1369390148"/>
      </p:ext>
    </p:extLst>
  </p:cSld>
  <p:clrMapOvr>
    <a:masterClrMapping/>
  </p:clrMapOvr>
  <p:transition/>
</p:sldLayout>
</file>

<file path=ppt/slideLayouts/slideLayout7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3388007765"/>
      </p:ext>
    </p:extLst>
  </p:cSld>
  <p:clrMapOvr>
    <a:masterClrMapping/>
  </p:clrMapOvr>
  <p:transition/>
</p:sldLayout>
</file>

<file path=ppt/slideLayouts/slideLayout7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126458397"/>
      </p:ext>
    </p:extLst>
  </p:cSld>
  <p:clrMapOvr>
    <a:masterClrMapping/>
  </p:clrMapOvr>
  <p:transition/>
</p:sldLayout>
</file>

<file path=ppt/slideLayouts/slideLayout7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2489786302"/>
      </p:ext>
    </p:extLst>
  </p:cSld>
  <p:clrMapOvr>
    <a:masterClrMapping/>
  </p:clrMapOvr>
  <p:transition/>
</p:sldLayout>
</file>

<file path=ppt/slideLayouts/slideLayout7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3367106101"/>
      </p:ext>
    </p:extLst>
  </p:cSld>
  <p:clrMapOvr>
    <a:masterClrMapping/>
  </p:clrMapOvr>
  <p:transition/>
</p:sldLayout>
</file>

<file path=ppt/slideLayouts/slideLayout73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3308775257"/>
      </p:ext>
    </p:extLst>
  </p:cSld>
  <p:clrMapOvr>
    <a:masterClrMapping/>
  </p:clrMapOvr>
  <p:transition/>
</p:sldLayout>
</file>

<file path=ppt/slideLayouts/slideLayout7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258633029"/>
      </p:ext>
    </p:extLst>
  </p:cSld>
  <p:clrMapOvr>
    <a:masterClrMapping/>
  </p:clrMapOvr>
</p:sldLayout>
</file>

<file path=ppt/slideLayouts/slideLayout7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27723186"/>
      </p:ext>
    </p:extLst>
  </p:cSld>
  <p:clrMapOvr>
    <a:masterClrMapping/>
  </p:clrMapOvr>
</p:sldLayout>
</file>

<file path=ppt/slideLayouts/slideLayout7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628261790"/>
      </p:ext>
    </p:extLst>
  </p:cSld>
  <p:clrMapOvr>
    <a:masterClrMapping/>
  </p:clrMapOvr>
</p:sldLayout>
</file>

<file path=ppt/slideLayouts/slideLayout7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471843977"/>
      </p:ext>
    </p:extLst>
  </p:cSld>
  <p:clrMapOvr>
    <a:masterClrMapping/>
  </p:clrMapOvr>
</p:sldLayout>
</file>

<file path=ppt/slideLayouts/slideLayout7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845981097"/>
      </p:ext>
    </p:extLst>
  </p:cSld>
  <p:clrMapOvr>
    <a:masterClrMapping/>
  </p:clrMapOvr>
</p:sldLayout>
</file>

<file path=ppt/slideLayouts/slideLayout7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845686345"/>
      </p:ext>
    </p:extLst>
  </p:cSld>
  <p:clrMapOvr>
    <a:masterClrMapping/>
  </p:clrMapOvr>
</p:sldLayout>
</file>

<file path=ppt/slideLayouts/slideLayout7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521395751"/>
      </p:ext>
    </p:extLst>
  </p:cSld>
  <p:clrMapOvr>
    <a:masterClrMapping/>
  </p:clrMapOvr>
</p:sldLayout>
</file>

<file path=ppt/slideLayouts/slideLayout7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530985909"/>
      </p:ext>
    </p:extLst>
  </p:cSld>
  <p:clrMapOvr>
    <a:masterClrMapping/>
  </p:clrMapOvr>
</p:sldLayout>
</file>

<file path=ppt/slideLayouts/slideLayout7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322452343"/>
      </p:ext>
    </p:extLst>
  </p:cSld>
  <p:clrMapOvr>
    <a:masterClrMapping/>
  </p:clrMapOvr>
</p:sldLayout>
</file>

<file path=ppt/slideLayouts/slideLayout7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159662855"/>
      </p:ext>
    </p:extLst>
  </p:cSld>
  <p:clrMapOvr>
    <a:masterClrMapping/>
  </p:clrMapOvr>
</p:sldLayout>
</file>

<file path=ppt/slideLayouts/slideLayout7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812803304"/>
      </p:ext>
    </p:extLst>
  </p:cSld>
  <p:clrMapOvr>
    <a:masterClrMapping/>
  </p:clrMapOvr>
</p:sldLayout>
</file>

<file path=ppt/slideLayouts/slideLayout75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79768167"/>
      </p:ext>
    </p:extLst>
  </p:cSld>
  <p:clrMapOvr>
    <a:masterClrMapping/>
  </p:clrMapOvr>
  <p:transition/>
</p:sldLayout>
</file>

<file path=ppt/slideLayouts/slideLayout7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7380996"/>
      </p:ext>
    </p:extLst>
  </p:cSld>
  <p:clrMapOvr>
    <a:masterClrMapping/>
  </p:clrMapOvr>
  <p:transition/>
</p:sldLayout>
</file>

<file path=ppt/slideLayouts/slideLayout7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53566714"/>
      </p:ext>
    </p:extLst>
  </p:cSld>
  <p:clrMapOvr>
    <a:masterClrMapping/>
  </p:clrMapOvr>
  <p:transition/>
</p:sldLayout>
</file>

<file path=ppt/slideLayouts/slideLayout7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2418516"/>
      </p:ext>
    </p:extLst>
  </p:cSld>
  <p:clrMapOvr>
    <a:masterClrMapping/>
  </p:clrMapOvr>
  <p:transition/>
</p:sldLayout>
</file>

<file path=ppt/slideLayouts/slideLayout7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8779011"/>
      </p:ext>
    </p:extLst>
  </p:cSld>
  <p:clrMapOvr>
    <a:masterClrMapping/>
  </p:clrMapOvr>
  <p:transition/>
</p:sldLayout>
</file>

<file path=ppt/slideLayouts/slideLayout7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6855524"/>
      </p:ext>
    </p:extLst>
  </p:cSld>
  <p:clrMapOvr>
    <a:masterClrMapping/>
  </p:clrMapOvr>
  <p:transition/>
</p:sldLayout>
</file>

<file path=ppt/slideLayouts/slideLayout7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5715347"/>
      </p:ext>
    </p:extLst>
  </p:cSld>
  <p:clrMapOvr>
    <a:masterClrMapping/>
  </p:clrMapOvr>
  <p:transition/>
</p:sldLayout>
</file>

<file path=ppt/slideLayouts/slideLayout7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9175429"/>
      </p:ext>
    </p:extLst>
  </p:cSld>
  <p:clrMapOvr>
    <a:masterClrMapping/>
  </p:clrMapOvr>
  <p:transition/>
</p:sldLayout>
</file>

<file path=ppt/slideLayouts/slideLayout7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70605626"/>
      </p:ext>
    </p:extLst>
  </p:cSld>
  <p:clrMapOvr>
    <a:masterClrMapping/>
  </p:clrMapOvr>
  <p:transition/>
</p:sldLayout>
</file>

<file path=ppt/slideLayouts/slideLayout7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28528212"/>
      </p:ext>
    </p:extLst>
  </p:cSld>
  <p:clrMapOvr>
    <a:masterClrMapping/>
  </p:clrMapOvr>
  <p:transition/>
</p:sldLayout>
</file>

<file path=ppt/slideLayouts/slideLayout7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06080133"/>
      </p:ext>
    </p:extLst>
  </p:cSld>
  <p:clrMapOvr>
    <a:masterClrMapping/>
  </p:clrMapOvr>
  <p:transition/>
</p:sldLayout>
</file>

<file path=ppt/slideLayouts/slideLayout76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4224539267"/>
      </p:ext>
    </p:extLst>
  </p:cSld>
  <p:clrMapOvr>
    <a:masterClrMapping/>
  </p:clrMapOvr>
  <p:transition/>
</p:sldLayout>
</file>

<file path=ppt/slideLayouts/slideLayout7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3818318870"/>
      </p:ext>
    </p:extLst>
  </p:cSld>
  <p:clrMapOvr>
    <a:masterClrMapping/>
  </p:clrMapOvr>
  <p:transition/>
</p:sldLayout>
</file>

<file path=ppt/slideLayouts/slideLayout7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3693733649"/>
      </p:ext>
    </p:extLst>
  </p:cSld>
  <p:clrMapOvr>
    <a:masterClrMapping/>
  </p:clrMapOvr>
  <p:transition/>
</p:sldLayout>
</file>

<file path=ppt/slideLayouts/slideLayout7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281327910"/>
      </p:ext>
    </p:extLst>
  </p:cSld>
  <p:clrMapOvr>
    <a:masterClrMapping/>
  </p:clrMapOvr>
  <p:transition/>
</p:sldLayout>
</file>

<file path=ppt/slideLayouts/slideLayout7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3055922232"/>
      </p:ext>
    </p:extLst>
  </p:cSld>
  <p:clrMapOvr>
    <a:masterClrMapping/>
  </p:clrMapOvr>
  <p:transition/>
</p:sldLayout>
</file>

<file path=ppt/slideLayouts/slideLayout7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1049257245"/>
      </p:ext>
    </p:extLst>
  </p:cSld>
  <p:clrMapOvr>
    <a:masterClrMapping/>
  </p:clrMapOvr>
  <p:transition/>
</p:sldLayout>
</file>

<file path=ppt/slideLayouts/slideLayout7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1873841217"/>
      </p:ext>
    </p:extLst>
  </p:cSld>
  <p:clrMapOvr>
    <a:masterClrMapping/>
  </p:clrMapOvr>
  <p:transition/>
</p:sldLayout>
</file>

<file path=ppt/slideLayouts/slideLayout7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4200111052"/>
      </p:ext>
    </p:extLst>
  </p:cSld>
  <p:clrMapOvr>
    <a:masterClrMapping/>
  </p:clrMapOvr>
  <p:transition/>
</p:sldLayout>
</file>

<file path=ppt/slideLayouts/slideLayout7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836369111"/>
      </p:ext>
    </p:extLst>
  </p:cSld>
  <p:clrMapOvr>
    <a:masterClrMapping/>
  </p:clrMapOvr>
  <p:transition/>
</p:sldLayout>
</file>

<file path=ppt/slideLayouts/slideLayout7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369042759"/>
      </p:ext>
    </p:extLst>
  </p:cSld>
  <p:clrMapOvr>
    <a:masterClrMapping/>
  </p:clrMapOvr>
  <p:transition/>
</p:sldLayout>
</file>

<file path=ppt/slideLayouts/slideLayout7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2308457008"/>
      </p:ext>
    </p:extLst>
  </p:cSld>
  <p:clrMapOvr>
    <a:masterClrMapping/>
  </p:clrMapOvr>
  <p:transition/>
</p:sldLayout>
</file>

<file path=ppt/slideLayouts/slideLayout77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1096589225"/>
      </p:ext>
    </p:extLst>
  </p:cSld>
  <p:clrMapOvr>
    <a:masterClrMapping/>
  </p:clrMapOvr>
  <p:transition/>
</p:sldLayout>
</file>

<file path=ppt/slideLayouts/slideLayout77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2608286760"/>
      </p:ext>
    </p:extLst>
  </p:cSld>
  <p:clrMapOvr>
    <a:masterClrMapping/>
  </p:clrMapOvr>
</p:sldLayout>
</file>

<file path=ppt/slideLayouts/slideLayout77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dirty="0"/>
              <a:t>Click to edit Master title style</a:t>
            </a:r>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p:cNvSpPr txBox="1">
            <a:spLocks/>
          </p:cNvSpPr>
          <p:nvPr userDrawn="1"/>
        </p:nvSpPr>
        <p:spPr>
          <a:xfrm>
            <a:off x="8229600" y="6355715"/>
            <a:ext cx="6858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solidFill>
                  <a:prstClr val="black">
                    <a:tint val="75000"/>
                  </a:prstClr>
                </a:solidFill>
              </a:rPr>
              <a:pPr/>
              <a:t>‹#›</a:t>
            </a:fld>
            <a:endParaRPr lang="en-US" dirty="0">
              <a:solidFill>
                <a:prstClr val="black">
                  <a:tint val="75000"/>
                </a:prstClr>
              </a:solidFill>
            </a:endParaRPr>
          </a:p>
        </p:txBody>
      </p:sp>
      <p:pic>
        <p:nvPicPr>
          <p:cNvPr id="6" name="Picture 5" descr="safari.png"/>
          <p:cNvPicPr>
            <a:picLocks noChangeAspect="1"/>
          </p:cNvPicPr>
          <p:nvPr userDrawn="1"/>
        </p:nvPicPr>
        <p:blipFill>
          <a:blip r:embed="rId2" cstate="print"/>
          <a:stretch>
            <a:fillRect/>
          </a:stretch>
        </p:blipFill>
        <p:spPr>
          <a:xfrm>
            <a:off x="152400" y="6408997"/>
            <a:ext cx="1008112" cy="291687"/>
          </a:xfrm>
          <a:prstGeom prst="rect">
            <a:avLst/>
          </a:prstGeom>
        </p:spPr>
      </p:pic>
    </p:spTree>
    <p:extLst>
      <p:ext uri="{BB962C8B-B14F-4D97-AF65-F5344CB8AC3E}">
        <p14:creationId xmlns:p14="http://schemas.microsoft.com/office/powerpoint/2010/main" val="1389765897"/>
      </p:ext>
    </p:extLst>
  </p:cSld>
  <p:clrMapOvr>
    <a:masterClrMapping/>
  </p:clrMapOvr>
</p:sldLayout>
</file>

<file path=ppt/slideLayouts/slideLayout7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02765841"/>
      </p:ext>
    </p:extLst>
  </p:cSld>
  <p:clrMapOvr>
    <a:masterClrMapping/>
  </p:clrMapOvr>
</p:sldLayout>
</file>

<file path=ppt/slideLayouts/slideLayout7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77250532"/>
      </p:ext>
    </p:extLst>
  </p:cSld>
  <p:clrMapOvr>
    <a:masterClrMapping/>
  </p:clrMapOvr>
</p:sldLayout>
</file>

<file path=ppt/slideLayouts/slideLayout7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34299129"/>
      </p:ext>
    </p:extLst>
  </p:cSld>
  <p:clrMapOvr>
    <a:masterClrMapping/>
  </p:clrMapOvr>
</p:sldLayout>
</file>

<file path=ppt/slideLayouts/slideLayout7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43191818"/>
      </p:ext>
    </p:extLst>
  </p:cSld>
  <p:clrMapOvr>
    <a:masterClrMapping/>
  </p:clrMapOvr>
</p:sldLayout>
</file>

<file path=ppt/slideLayouts/slideLayout78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4000" b="1">
                <a:solidFill>
                  <a:schemeClr val="tx1"/>
                </a:solidFill>
                <a:latin typeface="Gill Sans MT" panose="020B0502020104020203" pitchFamily="34" charset="0"/>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Gill Sans MT" panose="020B0502020104020203"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Gill Sans MT" panose="020B0502020104020203" pitchFamily="34" charset="0"/>
              </a:defRPr>
            </a:lvl1pPr>
          </a:lstStyle>
          <a:p>
            <a:pPr>
              <a:defRPr/>
            </a:pPr>
            <a:fld id="{111EC4E2-6E65-4B38-A9F0-2491CD022231}" type="datetime1">
              <a:rPr lang="en-US" smtClean="0">
                <a:solidFill>
                  <a:prstClr val="black">
                    <a:tint val="75000"/>
                  </a:prstClr>
                </a:solidFill>
              </a:rPr>
              <a:pPr>
                <a:defRPr/>
              </a:pPr>
              <a:t>9/5/18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Gill Sans MT" panose="020B0502020104020203" pitchFamily="34" charset="0"/>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930018036"/>
      </p:ext>
    </p:extLst>
  </p:cSld>
  <p:clrMapOvr>
    <a:masterClrMapping/>
  </p:clrMapOvr>
</p:sldLayout>
</file>

<file path=ppt/slideLayouts/slideLayout7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534400" cy="1143000"/>
          </a:xfrm>
        </p:spPr>
        <p:txBody>
          <a:bodyPr>
            <a:normAutofit/>
          </a:bodyPr>
          <a:lstStyle>
            <a:lvl1pPr algn="l">
              <a:defRPr sz="3800" b="1">
                <a:solidFill>
                  <a:schemeClr val="tx1"/>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304800" y="1219200"/>
            <a:ext cx="8534400" cy="5334000"/>
          </a:xfrm>
        </p:spPr>
        <p:txBody>
          <a:bodyPr/>
          <a:lstStyle>
            <a:lvl1pPr>
              <a:defRPr sz="2800">
                <a:latin typeface="Gill Sans MT" panose="020B0502020104020203" pitchFamily="34" charset="0"/>
              </a:defRPr>
            </a:lvl1pPr>
            <a:lvl2pPr>
              <a:defRPr sz="2400">
                <a:latin typeface="Gill Sans MT" panose="020B0502020104020203" pitchFamily="34" charset="0"/>
              </a:defRPr>
            </a:lvl2pPr>
            <a:lvl3pPr>
              <a:defRPr sz="2000">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cxnSp>
        <p:nvCxnSpPr>
          <p:cNvPr id="5" name="Straight Connector 4"/>
          <p:cNvCxnSpPr/>
          <p:nvPr userDrawn="1"/>
        </p:nvCxnSpPr>
        <p:spPr>
          <a:xfrm>
            <a:off x="304800" y="1066800"/>
            <a:ext cx="8534400"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4372525"/>
      </p:ext>
    </p:extLst>
  </p:cSld>
  <p:clrMapOvr>
    <a:masterClrMapping/>
  </p:clrMapOvr>
</p:sldLayout>
</file>

<file path=ppt/slideLayouts/slideLayout7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9DC2EE5E-49E3-41BC-B690-56250386BB7E}" type="datetime1">
              <a:rPr lang="en-US" smtClean="0">
                <a:solidFill>
                  <a:prstClr val="black">
                    <a:tint val="75000"/>
                  </a:prstClr>
                </a:solidFill>
              </a:rPr>
              <a:pPr>
                <a:defRPr/>
              </a:pPr>
              <a:t>9/5/18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393483978"/>
      </p:ext>
    </p:extLst>
  </p:cSld>
  <p:clrMapOvr>
    <a:masterClrMapping/>
  </p:clrMapOvr>
</p:sldLayout>
</file>

<file path=ppt/slideLayouts/slideLayout7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6273F18D-3D7C-411A-A3D5-BE9D715C217A}" type="datetime1">
              <a:rPr lang="en-US" smtClean="0">
                <a:solidFill>
                  <a:prstClr val="black">
                    <a:tint val="75000"/>
                  </a:prstClr>
                </a:solidFill>
              </a:rPr>
              <a:pPr>
                <a:defRPr/>
              </a:pPr>
              <a:t>9/5/18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828127336"/>
      </p:ext>
    </p:extLst>
  </p:cSld>
  <p:clrMapOvr>
    <a:masterClrMapping/>
  </p:clrMapOvr>
</p:sldLayout>
</file>

<file path=ppt/slideLayouts/slideLayout7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6D9761C9-07B9-4029-8A9C-6B9D4FE4DECF}" type="datetime1">
              <a:rPr lang="en-US" smtClean="0">
                <a:solidFill>
                  <a:prstClr val="black">
                    <a:tint val="75000"/>
                  </a:prstClr>
                </a:solidFill>
              </a:rPr>
              <a:pPr>
                <a:defRPr/>
              </a:pPr>
              <a:t>9/5/18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202444768"/>
      </p:ext>
    </p:extLst>
  </p:cSld>
  <p:clrMapOvr>
    <a:masterClrMapping/>
  </p:clrMapOvr>
</p:sldLayout>
</file>

<file path=ppt/slideLayouts/slideLayout7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95E2F76E-CE6C-410C-8FDC-D0091C24DEF1}" type="datetime1">
              <a:rPr lang="en-US" smtClean="0">
                <a:solidFill>
                  <a:prstClr val="black">
                    <a:tint val="75000"/>
                  </a:prstClr>
                </a:solidFill>
              </a:rPr>
              <a:pPr>
                <a:defRPr/>
              </a:pPr>
              <a:t>9/5/18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273742363"/>
      </p:ext>
    </p:extLst>
  </p:cSld>
  <p:clrMapOvr>
    <a:masterClrMapping/>
  </p:clrMapOvr>
</p:sldLayout>
</file>

<file path=ppt/slideLayouts/slideLayout7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BA35B8DD-F4B6-4735-BE3E-A30AC9916A28}" type="datetime1">
              <a:rPr lang="en-US" smtClean="0">
                <a:solidFill>
                  <a:prstClr val="black">
                    <a:tint val="75000"/>
                  </a:prstClr>
                </a:solidFill>
              </a:rPr>
              <a:pPr>
                <a:defRPr/>
              </a:pPr>
              <a:t>9/5/18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174748179"/>
      </p:ext>
    </p:extLst>
  </p:cSld>
  <p:clrMapOvr>
    <a:masterClrMapping/>
  </p:clrMapOvr>
</p:sldLayout>
</file>

<file path=ppt/slideLayouts/slideLayout7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844FB2D7-3DDB-4FFD-8B82-F323B81C51BF}" type="datetime1">
              <a:rPr lang="en-US" smtClean="0">
                <a:solidFill>
                  <a:prstClr val="black">
                    <a:tint val="75000"/>
                  </a:prstClr>
                </a:solidFill>
              </a:rPr>
              <a:pPr>
                <a:defRPr/>
              </a:pPr>
              <a:t>9/5/18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890009985"/>
      </p:ext>
    </p:extLst>
  </p:cSld>
  <p:clrMapOvr>
    <a:masterClrMapping/>
  </p:clrMapOvr>
</p:sldLayout>
</file>

<file path=ppt/slideLayouts/slideLayout7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pPr>
              <a:defRPr/>
            </a:pPr>
            <a:fld id="{08811807-3D87-4FB5-A3F7-954D5D4F8EE2}" type="datetime1">
              <a:rPr lang="en-US" smtClean="0">
                <a:solidFill>
                  <a:prstClr val="black">
                    <a:tint val="75000"/>
                  </a:prstClr>
                </a:solidFill>
              </a:rPr>
              <a:pPr>
                <a:defRPr/>
              </a:pPr>
              <a:t>9/5/18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052626098"/>
      </p:ext>
    </p:extLst>
  </p:cSld>
  <p:clrMapOvr>
    <a:masterClrMapping/>
  </p:clrMapOvr>
</p:sldLayout>
</file>

<file path=ppt/slideLayouts/slideLayout7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9CA4A0BD-C698-4141-B404-5A877B3AA909}" type="datetime1">
              <a:rPr lang="en-US" smtClean="0">
                <a:solidFill>
                  <a:prstClr val="black">
                    <a:tint val="75000"/>
                  </a:prstClr>
                </a:solidFill>
              </a:rPr>
              <a:pPr>
                <a:defRPr/>
              </a:pPr>
              <a:t>9/5/18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666835328"/>
      </p:ext>
    </p:extLst>
  </p:cSld>
  <p:clrMapOvr>
    <a:masterClrMapping/>
  </p:clrMapOvr>
</p:sldLayout>
</file>

<file path=ppt/slideLayouts/slideLayout7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D08FC6B9-10FF-4561-B52B-0EFAB655D039}" type="datetime1">
              <a:rPr lang="en-US" smtClean="0">
                <a:solidFill>
                  <a:prstClr val="black">
                    <a:tint val="75000"/>
                  </a:prstClr>
                </a:solidFill>
              </a:rPr>
              <a:pPr>
                <a:defRPr/>
              </a:pPr>
              <a:t>9/5/18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195018901"/>
      </p:ext>
    </p:extLst>
  </p:cSld>
  <p:clrMapOvr>
    <a:masterClrMapping/>
  </p:clrMapOvr>
</p:sldLayout>
</file>

<file path=ppt/slideLayouts/slideLayout79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pic>
        <p:nvPicPr>
          <p:cNvPr id="6" name="Picture 5" descr="safari.png"/>
          <p:cNvPicPr>
            <a:picLocks noChangeAspect="1"/>
          </p:cNvPicPr>
          <p:nvPr userDrawn="1"/>
        </p:nvPicPr>
        <p:blipFill>
          <a:blip r:embed="rId2" cstate="print"/>
          <a:stretch>
            <a:fillRect/>
          </a:stretch>
        </p:blipFill>
        <p:spPr>
          <a:xfrm>
            <a:off x="152400" y="6469957"/>
            <a:ext cx="1008112" cy="291687"/>
          </a:xfrm>
          <a:prstGeom prst="rect">
            <a:avLst/>
          </a:prstGeom>
        </p:spPr>
      </p:pic>
    </p:spTree>
    <p:extLst>
      <p:ext uri="{BB962C8B-B14F-4D97-AF65-F5344CB8AC3E}">
        <p14:creationId xmlns:p14="http://schemas.microsoft.com/office/powerpoint/2010/main" val="1347913863"/>
      </p:ext>
    </p:extLst>
  </p:cSld>
  <p:clrMapOvr>
    <a:masterClrMapping/>
  </p:clrMapOvr>
</p:sldLayout>
</file>

<file path=ppt/slideLayouts/slideLayout7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dirty="0"/>
              <a:t>Click to edit Master title style</a:t>
            </a:r>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p:cNvSpPr txBox="1">
            <a:spLocks/>
          </p:cNvSpPr>
          <p:nvPr userDrawn="1"/>
        </p:nvSpPr>
        <p:spPr>
          <a:xfrm>
            <a:off x="8382000" y="6416675"/>
            <a:ext cx="6858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solidFill>
                  <a:prstClr val="black">
                    <a:tint val="75000"/>
                  </a:prstClr>
                </a:solidFill>
                <a:latin typeface="Calibri Light" panose="020F0302020204030204" pitchFamily="34" charset="0"/>
                <a:cs typeface="Calibri Light" panose="020F0302020204030204" pitchFamily="34" charset="0"/>
              </a:rPr>
              <a:pPr/>
              <a:t>‹#›</a:t>
            </a:fld>
            <a:endParaRPr lang="en-US" dirty="0">
              <a:solidFill>
                <a:prstClr val="black">
                  <a:tint val="75000"/>
                </a:prstClr>
              </a:solidFill>
              <a:latin typeface="Calibri Light" panose="020F0302020204030204" pitchFamily="34" charset="0"/>
              <a:cs typeface="Calibri Light" panose="020F0302020204030204" pitchFamily="34" charset="0"/>
            </a:endParaRPr>
          </a:p>
        </p:txBody>
      </p:sp>
      <p:pic>
        <p:nvPicPr>
          <p:cNvPr id="6" name="Picture 5" descr="safari.png"/>
          <p:cNvPicPr>
            <a:picLocks noChangeAspect="1"/>
          </p:cNvPicPr>
          <p:nvPr userDrawn="1"/>
        </p:nvPicPr>
        <p:blipFill>
          <a:blip r:embed="rId2" cstate="print"/>
          <a:stretch>
            <a:fillRect/>
          </a:stretch>
        </p:blipFill>
        <p:spPr>
          <a:xfrm>
            <a:off x="152400" y="6469957"/>
            <a:ext cx="1008112" cy="291687"/>
          </a:xfrm>
          <a:prstGeom prst="rect">
            <a:avLst/>
          </a:prstGeom>
        </p:spPr>
      </p:pic>
    </p:spTree>
    <p:extLst>
      <p:ext uri="{BB962C8B-B14F-4D97-AF65-F5344CB8AC3E}">
        <p14:creationId xmlns:p14="http://schemas.microsoft.com/office/powerpoint/2010/main" val="75352607"/>
      </p:ext>
    </p:extLst>
  </p:cSld>
  <p:clrMapOvr>
    <a:masterClrMapping/>
  </p:clrMapOvr>
</p:sldLayout>
</file>

<file path=ppt/slideLayouts/slideLayout79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44156127"/>
      </p:ext>
    </p:extLst>
  </p:cSld>
  <p:clrMapOvr>
    <a:masterClrMapping/>
  </p:clrMapOvr>
</p:sldLayout>
</file>

<file path=ppt/slideLayouts/slideLayout79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4467450"/>
      </p:ext>
    </p:extLst>
  </p:cSld>
  <p:clrMapOvr>
    <a:masterClrMapping/>
  </p:clrMapOvr>
</p:sldLayout>
</file>

<file path=ppt/slideLayouts/slideLayout79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65111966"/>
      </p:ext>
    </p:extLst>
  </p:cSld>
  <p:clrMapOvr>
    <a:masterClrMapping/>
  </p:clrMapOvr>
</p:sldLayout>
</file>

<file path=ppt/slideLayouts/slideLayout79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13670263"/>
      </p:ext>
    </p:extLst>
  </p:cSld>
  <p:clrMapOvr>
    <a:masterClrMapping/>
  </p:clrMapOvr>
</p:sldLayout>
</file>

<file path=ppt/slideLayouts/slideLayout797.xml><?xml version="1.0" encoding="utf-8"?>
<p:sldLayout xmlns:a="http://schemas.openxmlformats.org/drawingml/2006/main" xmlns:r="http://schemas.openxmlformats.org/officeDocument/2006/relationships" xmlns:p="http://schemas.openxmlformats.org/presentationml/2006/main" userDrawn="1">
  <p:cSld name="Title, Sub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922116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9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4000" b="1">
                <a:solidFill>
                  <a:schemeClr val="tx1"/>
                </a:solidFill>
                <a:latin typeface="Gill Sans MT" panose="020B0502020104020203" pitchFamily="34" charset="0"/>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Gill Sans MT" panose="020B0502020104020203"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Gill Sans MT" panose="020B0502020104020203" pitchFamily="34" charset="0"/>
              </a:defRPr>
            </a:lvl1pPr>
          </a:lstStyle>
          <a:p>
            <a:pPr>
              <a:defRPr/>
            </a:pPr>
            <a:fld id="{111EC4E2-6E65-4B38-A9F0-2491CD022231}" type="datetime1">
              <a:rPr lang="en-US" smtClean="0">
                <a:solidFill>
                  <a:prstClr val="black">
                    <a:tint val="75000"/>
                  </a:prstClr>
                </a:solidFill>
              </a:rPr>
              <a:pPr>
                <a:defRPr/>
              </a:pPr>
              <a:t>9/5/18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Gill Sans MT" panose="020B0502020104020203" pitchFamily="34" charset="0"/>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2421286987"/>
      </p:ext>
    </p:extLst>
  </p:cSld>
  <p:clrMapOvr>
    <a:masterClrMapping/>
  </p:clrMapOvr>
</p:sldLayout>
</file>

<file path=ppt/slideLayouts/slideLayout79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534400" cy="1143000"/>
          </a:xfrm>
        </p:spPr>
        <p:txBody>
          <a:bodyPr>
            <a:normAutofit/>
          </a:bodyPr>
          <a:lstStyle>
            <a:lvl1pPr algn="l">
              <a:defRPr sz="3800" b="1">
                <a:solidFill>
                  <a:schemeClr val="tx1"/>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304800" y="1219200"/>
            <a:ext cx="8534400" cy="5334000"/>
          </a:xfrm>
        </p:spPr>
        <p:txBody>
          <a:bodyPr/>
          <a:lstStyle>
            <a:lvl1pPr>
              <a:defRPr sz="2800">
                <a:latin typeface="Gill Sans MT" panose="020B0502020104020203" pitchFamily="34" charset="0"/>
              </a:defRPr>
            </a:lvl1pPr>
            <a:lvl2pPr>
              <a:defRPr sz="2400">
                <a:latin typeface="Gill Sans MT" panose="020B0502020104020203" pitchFamily="34" charset="0"/>
              </a:defRPr>
            </a:lvl2pPr>
            <a:lvl3pPr>
              <a:defRPr sz="2000">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cxnSp>
        <p:nvCxnSpPr>
          <p:cNvPr id="5" name="Straight Connector 4"/>
          <p:cNvCxnSpPr/>
          <p:nvPr userDrawn="1"/>
        </p:nvCxnSpPr>
        <p:spPr>
          <a:xfrm>
            <a:off x="304800" y="1066800"/>
            <a:ext cx="8534400"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7" name="Picture 4" descr="safari.png"/>
          <p:cNvPicPr>
            <a:picLocks noChangeAspect="1"/>
          </p:cNvPicPr>
          <p:nvPr userDrawn="1"/>
        </p:nvPicPr>
        <p:blipFill>
          <a:blip r:embed="rId2" cstate="print"/>
          <a:srcRect/>
          <a:stretch>
            <a:fillRect/>
          </a:stretch>
        </p:blipFill>
        <p:spPr bwMode="auto">
          <a:xfrm>
            <a:off x="157791" y="6538912"/>
            <a:ext cx="981199" cy="283901"/>
          </a:xfrm>
          <a:prstGeom prst="rect">
            <a:avLst/>
          </a:prstGeom>
          <a:noFill/>
          <a:ln w="9525">
            <a:noFill/>
            <a:miter lim="800000"/>
            <a:headEnd/>
            <a:tailEnd/>
          </a:ln>
        </p:spPr>
      </p:pic>
    </p:spTree>
    <p:extLst>
      <p:ext uri="{BB962C8B-B14F-4D97-AF65-F5344CB8AC3E}">
        <p14:creationId xmlns:p14="http://schemas.microsoft.com/office/powerpoint/2010/main" val="1618494745"/>
      </p:ext>
    </p:extLst>
  </p:cSld>
  <p:clrMapOvr>
    <a:masterClrMapping/>
  </p:clrMapOvr>
</p:sldLayout>
</file>

<file path=ppt/slideLayouts/slideLayout80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9DC2EE5E-49E3-41BC-B690-56250386BB7E}" type="datetime1">
              <a:rPr lang="en-US" smtClean="0">
                <a:solidFill>
                  <a:prstClr val="black">
                    <a:tint val="75000"/>
                  </a:prstClr>
                </a:solidFill>
              </a:rPr>
              <a:pPr>
                <a:defRPr/>
              </a:pPr>
              <a:t>9/5/18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86701220"/>
      </p:ext>
    </p:extLst>
  </p:cSld>
  <p:clrMapOvr>
    <a:masterClrMapping/>
  </p:clrMapOvr>
</p:sldLayout>
</file>

<file path=ppt/slideLayouts/slideLayout80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6273F18D-3D7C-411A-A3D5-BE9D715C217A}" type="datetime1">
              <a:rPr lang="en-US" smtClean="0">
                <a:solidFill>
                  <a:prstClr val="black">
                    <a:tint val="75000"/>
                  </a:prstClr>
                </a:solidFill>
              </a:rPr>
              <a:pPr>
                <a:defRPr/>
              </a:pPr>
              <a:t>9/5/18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263935106"/>
      </p:ext>
    </p:extLst>
  </p:cSld>
  <p:clrMapOvr>
    <a:masterClrMapping/>
  </p:clrMapOvr>
</p:sldLayout>
</file>

<file path=ppt/slideLayouts/slideLayout80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6D9761C9-07B9-4029-8A9C-6B9D4FE4DECF}" type="datetime1">
              <a:rPr lang="en-US" smtClean="0">
                <a:solidFill>
                  <a:prstClr val="black">
                    <a:tint val="75000"/>
                  </a:prstClr>
                </a:solidFill>
              </a:rPr>
              <a:pPr>
                <a:defRPr/>
              </a:pPr>
              <a:t>9/5/18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001112014"/>
      </p:ext>
    </p:extLst>
  </p:cSld>
  <p:clrMapOvr>
    <a:masterClrMapping/>
  </p:clrMapOvr>
</p:sldLayout>
</file>

<file path=ppt/slideLayouts/slideLayout80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95E2F76E-CE6C-410C-8FDC-D0091C24DEF1}" type="datetime1">
              <a:rPr lang="en-US" smtClean="0">
                <a:solidFill>
                  <a:prstClr val="black">
                    <a:tint val="75000"/>
                  </a:prstClr>
                </a:solidFill>
              </a:rPr>
              <a:pPr>
                <a:defRPr/>
              </a:pPr>
              <a:t>9/5/18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495594746"/>
      </p:ext>
    </p:extLst>
  </p:cSld>
  <p:clrMapOvr>
    <a:masterClrMapping/>
  </p:clrMapOvr>
</p:sldLayout>
</file>

<file path=ppt/slideLayouts/slideLayout80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BA35B8DD-F4B6-4735-BE3E-A30AC9916A28}" type="datetime1">
              <a:rPr lang="en-US" smtClean="0">
                <a:solidFill>
                  <a:prstClr val="black">
                    <a:tint val="75000"/>
                  </a:prstClr>
                </a:solidFill>
              </a:rPr>
              <a:pPr>
                <a:defRPr/>
              </a:pPr>
              <a:t>9/5/18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970191393"/>
      </p:ext>
    </p:extLst>
  </p:cSld>
  <p:clrMapOvr>
    <a:masterClrMapping/>
  </p:clrMapOvr>
</p:sldLayout>
</file>

<file path=ppt/slideLayouts/slideLayout80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844FB2D7-3DDB-4FFD-8B82-F323B81C51BF}" type="datetime1">
              <a:rPr lang="en-US" smtClean="0">
                <a:solidFill>
                  <a:prstClr val="black">
                    <a:tint val="75000"/>
                  </a:prstClr>
                </a:solidFill>
              </a:rPr>
              <a:pPr>
                <a:defRPr/>
              </a:pPr>
              <a:t>9/5/18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656493436"/>
      </p:ext>
    </p:extLst>
  </p:cSld>
  <p:clrMapOvr>
    <a:masterClrMapping/>
  </p:clrMapOvr>
</p:sldLayout>
</file>

<file path=ppt/slideLayouts/slideLayout80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pPr>
              <a:defRPr/>
            </a:pPr>
            <a:fld id="{08811807-3D87-4FB5-A3F7-954D5D4F8EE2}" type="datetime1">
              <a:rPr lang="en-US" smtClean="0">
                <a:solidFill>
                  <a:prstClr val="black">
                    <a:tint val="75000"/>
                  </a:prstClr>
                </a:solidFill>
              </a:rPr>
              <a:pPr>
                <a:defRPr/>
              </a:pPr>
              <a:t>9/5/18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692296940"/>
      </p:ext>
    </p:extLst>
  </p:cSld>
  <p:clrMapOvr>
    <a:masterClrMapping/>
  </p:clrMapOvr>
</p:sldLayout>
</file>

<file path=ppt/slideLayouts/slideLayout80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9CA4A0BD-C698-4141-B404-5A877B3AA909}" type="datetime1">
              <a:rPr lang="en-US" smtClean="0">
                <a:solidFill>
                  <a:prstClr val="black">
                    <a:tint val="75000"/>
                  </a:prstClr>
                </a:solidFill>
              </a:rPr>
              <a:pPr>
                <a:defRPr/>
              </a:pPr>
              <a:t>9/5/18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702296561"/>
      </p:ext>
    </p:extLst>
  </p:cSld>
  <p:clrMapOvr>
    <a:masterClrMapping/>
  </p:clrMapOvr>
</p:sldLayout>
</file>

<file path=ppt/slideLayouts/slideLayout80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D08FC6B9-10FF-4561-B52B-0EFAB655D039}" type="datetime1">
              <a:rPr lang="en-US" smtClean="0">
                <a:solidFill>
                  <a:prstClr val="black">
                    <a:tint val="75000"/>
                  </a:prstClr>
                </a:solidFill>
              </a:rPr>
              <a:pPr>
                <a:defRPr/>
              </a:pPr>
              <a:t>9/5/18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044969605"/>
      </p:ext>
    </p:extLst>
  </p:cSld>
  <p:clrMapOvr>
    <a:masterClrMapping/>
  </p:clrMapOvr>
</p:sldLayout>
</file>

<file path=ppt/slideLayouts/slideLayout80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4000" b="1">
                <a:solidFill>
                  <a:schemeClr val="tx1"/>
                </a:solidFill>
                <a:latin typeface="Gill Sans MT" panose="020B0502020104020203" pitchFamily="34" charset="0"/>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Gill Sans MT" panose="020B0502020104020203"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Gill Sans MT" panose="020B0502020104020203" pitchFamily="34" charset="0"/>
              </a:defRPr>
            </a:lvl1pPr>
          </a:lstStyle>
          <a:p>
            <a:pPr>
              <a:defRPr/>
            </a:pPr>
            <a:fld id="{111EC4E2-6E65-4B38-A9F0-2491CD022231}" type="datetime1">
              <a:rPr lang="en-US" smtClean="0">
                <a:solidFill>
                  <a:prstClr val="black">
                    <a:tint val="75000"/>
                  </a:prstClr>
                </a:solidFill>
              </a:rPr>
              <a:pPr>
                <a:defRPr/>
              </a:pPr>
              <a:t>9/5/18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Gill Sans MT" panose="020B0502020104020203" pitchFamily="34" charset="0"/>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1048512451"/>
      </p:ext>
    </p:extLst>
  </p:cSld>
  <p:clrMapOvr>
    <a:masterClrMapping/>
  </p:clrMapOvr>
</p:sldLayout>
</file>

<file path=ppt/slideLayouts/slideLayout8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534400" cy="1143000"/>
          </a:xfrm>
        </p:spPr>
        <p:txBody>
          <a:bodyPr>
            <a:normAutofit/>
          </a:bodyPr>
          <a:lstStyle>
            <a:lvl1pPr algn="l">
              <a:defRPr sz="3800" b="1">
                <a:solidFill>
                  <a:schemeClr val="tx1"/>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304800" y="1219200"/>
            <a:ext cx="8534400" cy="5334000"/>
          </a:xfrm>
        </p:spPr>
        <p:txBody>
          <a:bodyPr/>
          <a:lstStyle>
            <a:lvl1pPr>
              <a:defRPr sz="2800">
                <a:latin typeface="Gill Sans MT" panose="020B0502020104020203" pitchFamily="34" charset="0"/>
              </a:defRPr>
            </a:lvl1pPr>
            <a:lvl2pPr>
              <a:defRPr sz="2400">
                <a:latin typeface="Gill Sans MT" panose="020B0502020104020203" pitchFamily="34" charset="0"/>
              </a:defRPr>
            </a:lvl2pPr>
            <a:lvl3pPr>
              <a:defRPr sz="2000">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cxnSp>
        <p:nvCxnSpPr>
          <p:cNvPr id="5" name="Straight Connector 4"/>
          <p:cNvCxnSpPr/>
          <p:nvPr userDrawn="1"/>
        </p:nvCxnSpPr>
        <p:spPr>
          <a:xfrm>
            <a:off x="304800" y="1066800"/>
            <a:ext cx="8534400"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7" name="Picture 4" descr="safari.png"/>
          <p:cNvPicPr>
            <a:picLocks noChangeAspect="1"/>
          </p:cNvPicPr>
          <p:nvPr userDrawn="1"/>
        </p:nvPicPr>
        <p:blipFill>
          <a:blip r:embed="rId2" cstate="print"/>
          <a:srcRect/>
          <a:stretch>
            <a:fillRect/>
          </a:stretch>
        </p:blipFill>
        <p:spPr bwMode="auto">
          <a:xfrm>
            <a:off x="157791" y="6538912"/>
            <a:ext cx="981199" cy="283901"/>
          </a:xfrm>
          <a:prstGeom prst="rect">
            <a:avLst/>
          </a:prstGeom>
          <a:noFill/>
          <a:ln w="9525">
            <a:noFill/>
            <a:miter lim="800000"/>
            <a:headEnd/>
            <a:tailEnd/>
          </a:ln>
        </p:spPr>
      </p:pic>
    </p:spTree>
    <p:extLst>
      <p:ext uri="{BB962C8B-B14F-4D97-AF65-F5344CB8AC3E}">
        <p14:creationId xmlns:p14="http://schemas.microsoft.com/office/powerpoint/2010/main" val="3369790732"/>
      </p:ext>
    </p:extLst>
  </p:cSld>
  <p:clrMapOvr>
    <a:masterClrMapping/>
  </p:clrMapOvr>
</p:sldLayout>
</file>

<file path=ppt/slideLayouts/slideLayout8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9DC2EE5E-49E3-41BC-B690-56250386BB7E}" type="datetime1">
              <a:rPr lang="en-US" smtClean="0">
                <a:solidFill>
                  <a:prstClr val="black">
                    <a:tint val="75000"/>
                  </a:prstClr>
                </a:solidFill>
              </a:rPr>
              <a:pPr>
                <a:defRPr/>
              </a:pPr>
              <a:t>9/5/18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826769761"/>
      </p:ext>
    </p:extLst>
  </p:cSld>
  <p:clrMapOvr>
    <a:masterClrMapping/>
  </p:clrMapOvr>
</p:sldLayout>
</file>

<file path=ppt/slideLayouts/slideLayout8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6273F18D-3D7C-411A-A3D5-BE9D715C217A}" type="datetime1">
              <a:rPr lang="en-US" smtClean="0">
                <a:solidFill>
                  <a:prstClr val="black">
                    <a:tint val="75000"/>
                  </a:prstClr>
                </a:solidFill>
              </a:rPr>
              <a:pPr>
                <a:defRPr/>
              </a:pPr>
              <a:t>9/5/18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274856922"/>
      </p:ext>
    </p:extLst>
  </p:cSld>
  <p:clrMapOvr>
    <a:masterClrMapping/>
  </p:clrMapOvr>
</p:sldLayout>
</file>

<file path=ppt/slideLayouts/slideLayout8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6D9761C9-07B9-4029-8A9C-6B9D4FE4DECF}" type="datetime1">
              <a:rPr lang="en-US" smtClean="0">
                <a:solidFill>
                  <a:prstClr val="black">
                    <a:tint val="75000"/>
                  </a:prstClr>
                </a:solidFill>
              </a:rPr>
              <a:pPr>
                <a:defRPr/>
              </a:pPr>
              <a:t>9/5/18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935665396"/>
      </p:ext>
    </p:extLst>
  </p:cSld>
  <p:clrMapOvr>
    <a:masterClrMapping/>
  </p:clrMapOvr>
</p:sldLayout>
</file>

<file path=ppt/slideLayouts/slideLayout8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95E2F76E-CE6C-410C-8FDC-D0091C24DEF1}" type="datetime1">
              <a:rPr lang="en-US" smtClean="0">
                <a:solidFill>
                  <a:prstClr val="black">
                    <a:tint val="75000"/>
                  </a:prstClr>
                </a:solidFill>
              </a:rPr>
              <a:pPr>
                <a:defRPr/>
              </a:pPr>
              <a:t>9/5/18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728167161"/>
      </p:ext>
    </p:extLst>
  </p:cSld>
  <p:clrMapOvr>
    <a:masterClrMapping/>
  </p:clrMapOvr>
</p:sldLayout>
</file>

<file path=ppt/slideLayouts/slideLayout8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BA35B8DD-F4B6-4735-BE3E-A30AC9916A28}" type="datetime1">
              <a:rPr lang="en-US" smtClean="0">
                <a:solidFill>
                  <a:prstClr val="black">
                    <a:tint val="75000"/>
                  </a:prstClr>
                </a:solidFill>
              </a:rPr>
              <a:pPr>
                <a:defRPr/>
              </a:pPr>
              <a:t>9/5/18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746801584"/>
      </p:ext>
    </p:extLst>
  </p:cSld>
  <p:clrMapOvr>
    <a:masterClrMapping/>
  </p:clrMapOvr>
</p:sldLayout>
</file>

<file path=ppt/slideLayouts/slideLayout8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844FB2D7-3DDB-4FFD-8B82-F323B81C51BF}" type="datetime1">
              <a:rPr lang="en-US" smtClean="0">
                <a:solidFill>
                  <a:prstClr val="black">
                    <a:tint val="75000"/>
                  </a:prstClr>
                </a:solidFill>
              </a:rPr>
              <a:pPr>
                <a:defRPr/>
              </a:pPr>
              <a:t>9/5/18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527921488"/>
      </p:ext>
    </p:extLst>
  </p:cSld>
  <p:clrMapOvr>
    <a:masterClrMapping/>
  </p:clrMapOvr>
</p:sldLayout>
</file>

<file path=ppt/slideLayouts/slideLayout8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pPr>
              <a:defRPr/>
            </a:pPr>
            <a:fld id="{08811807-3D87-4FB5-A3F7-954D5D4F8EE2}" type="datetime1">
              <a:rPr lang="en-US" smtClean="0">
                <a:solidFill>
                  <a:prstClr val="black">
                    <a:tint val="75000"/>
                  </a:prstClr>
                </a:solidFill>
              </a:rPr>
              <a:pPr>
                <a:defRPr/>
              </a:pPr>
              <a:t>9/5/18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652385278"/>
      </p:ext>
    </p:extLst>
  </p:cSld>
  <p:clrMapOvr>
    <a:masterClrMapping/>
  </p:clrMapOvr>
</p:sldLayout>
</file>

<file path=ppt/slideLayouts/slideLayout8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9CA4A0BD-C698-4141-B404-5A877B3AA909}" type="datetime1">
              <a:rPr lang="en-US" smtClean="0">
                <a:solidFill>
                  <a:prstClr val="black">
                    <a:tint val="75000"/>
                  </a:prstClr>
                </a:solidFill>
              </a:rPr>
              <a:pPr>
                <a:defRPr/>
              </a:pPr>
              <a:t>9/5/18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445540536"/>
      </p:ext>
    </p:extLst>
  </p:cSld>
  <p:clrMapOvr>
    <a:masterClrMapping/>
  </p:clrMapOvr>
</p:sldLayout>
</file>

<file path=ppt/slideLayouts/slideLayout8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D08FC6B9-10FF-4561-B52B-0EFAB655D039}" type="datetime1">
              <a:rPr lang="en-US" smtClean="0">
                <a:solidFill>
                  <a:prstClr val="black">
                    <a:tint val="75000"/>
                  </a:prstClr>
                </a:solidFill>
              </a:rPr>
              <a:pPr>
                <a:defRPr/>
              </a:pPr>
              <a:t>9/5/18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628619331"/>
      </p:ext>
    </p:extLst>
  </p:cSld>
  <p:clrMapOvr>
    <a:masterClrMapping/>
  </p:clrMapOvr>
</p:sldLayout>
</file>

<file path=ppt/slideLayouts/slideLayout82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4584196"/>
      </p:ext>
    </p:extLst>
  </p:cSld>
  <p:clrMapOvr>
    <a:masterClrMapping/>
  </p:clrMapOvr>
</p:sldLayout>
</file>

<file path=ppt/slideLayouts/slideLayout8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r>
              <a:rPr lang="en-US" dirty="0"/>
              <a:t>/8</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3688782651"/>
      </p:ext>
    </p:extLst>
  </p:cSld>
  <p:clrMapOvr>
    <a:masterClrMapping/>
  </p:clrMapOvr>
</p:sldLayout>
</file>

<file path=ppt/slideLayouts/slideLayout8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809758152"/>
      </p:ext>
    </p:extLst>
  </p:cSld>
  <p:clrMapOvr>
    <a:masterClrMapping/>
  </p:clrMapOvr>
  <p:transition/>
</p:sldLayout>
</file>

<file path=ppt/slideLayouts/slideLayout8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1646119995"/>
      </p:ext>
    </p:extLst>
  </p:cSld>
  <p:clrMapOvr>
    <a:masterClrMapping/>
  </p:clrMapOvr>
  <p:transition/>
</p:sldLayout>
</file>

<file path=ppt/slideLayouts/slideLayout8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1024751205"/>
      </p:ext>
    </p:extLst>
  </p:cSld>
  <p:clrMapOvr>
    <a:masterClrMapping/>
  </p:clrMapOvr>
  <p:transition/>
</p:sldLayout>
</file>

<file path=ppt/slideLayouts/slideLayout8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1159947317"/>
      </p:ext>
    </p:extLst>
  </p:cSld>
  <p:clrMapOvr>
    <a:masterClrMapping/>
  </p:clrMapOvr>
  <p:transition/>
</p:sldLayout>
</file>

<file path=ppt/slideLayouts/slideLayout8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3747032931"/>
      </p:ext>
    </p:extLst>
  </p:cSld>
  <p:clrMapOvr>
    <a:masterClrMapping/>
  </p:clrMapOvr>
  <p:transition/>
</p:sldLayout>
</file>

<file path=ppt/slideLayouts/slideLayout8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1531427228"/>
      </p:ext>
    </p:extLst>
  </p:cSld>
  <p:clrMapOvr>
    <a:masterClrMapping/>
  </p:clrMapOvr>
  <p:transition/>
</p:sldLayout>
</file>

<file path=ppt/slideLayouts/slideLayout8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2586577322"/>
      </p:ext>
    </p:extLst>
  </p:cSld>
  <p:clrMapOvr>
    <a:masterClrMapping/>
  </p:clrMapOvr>
  <p:transition/>
</p:sldLayout>
</file>

<file path=ppt/slideLayouts/slideLayout8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942246998"/>
      </p:ext>
    </p:extLst>
  </p:cSld>
  <p:clrMapOvr>
    <a:masterClrMapping/>
  </p:clrMapOvr>
  <p:transition/>
</p:sldLayout>
</file>

<file path=ppt/slideLayouts/slideLayout8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3123650085"/>
      </p:ext>
    </p:extLst>
  </p:cSld>
  <p:clrMapOvr>
    <a:masterClrMapping/>
  </p:clrMapOvr>
  <p:transition/>
</p:sldLayout>
</file>

<file path=ppt/slideLayouts/slideLayout8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1541807688"/>
      </p:ext>
    </p:extLst>
  </p:cSld>
  <p:clrMapOvr>
    <a:masterClrMapping/>
  </p:clrMapOvr>
  <p:transition/>
</p:sldLayout>
</file>

<file path=ppt/slideLayouts/slideLayout8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1305705322"/>
      </p:ext>
    </p:extLst>
  </p:cSld>
  <p:clrMapOvr>
    <a:masterClrMapping/>
  </p:clrMapOvr>
  <p:transition/>
</p:sldLayout>
</file>

<file path=ppt/slideLayouts/slideLayout83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3489868569"/>
      </p:ext>
    </p:extLst>
  </p:cSld>
  <p:clrMapOvr>
    <a:masterClrMapping/>
  </p:clrMapOvr>
  <p:transition/>
</p:sldLayout>
</file>

<file path=ppt/slideLayouts/slideLayout8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31983C01-A49B-1E4A-8346-3158DDD8698E}"/>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753C997-1D01-D643-8B08-A6982167AB26}"/>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AF00916E-170E-AB4E-BFF6-ED5B94F3FACB}"/>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2587C77-C342-3F43-8E45-8B87CA5BF9D0}"/>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692A8170-CABD-EC4C-A146-38FDBD0A86FB}"/>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D2E2E16F-E985-2F43-87AE-3719BD6A8448}"/>
              </a:ext>
            </a:extLst>
          </p:cNvPr>
          <p:cNvSpPr>
            <a:spLocks noGrp="1" noChangeArrowheads="1"/>
          </p:cNvSpPr>
          <p:nvPr>
            <p:ph type="sldNum" sz="quarter" idx="12"/>
          </p:nvPr>
        </p:nvSpPr>
        <p:spPr/>
        <p:txBody>
          <a:bodyPr/>
          <a:lstStyle>
            <a:lvl1pPr>
              <a:defRPr sz="1200"/>
            </a:lvl1pPr>
          </a:lstStyle>
          <a:p>
            <a:pPr>
              <a:defRPr/>
            </a:pPr>
            <a:fld id="{BD3C7192-F731-264A-B478-01C301D210D1}" type="slidenum">
              <a:rPr lang="en-US" altLang="en-US"/>
              <a:pPr>
                <a:defRPr/>
              </a:pPr>
              <a:t>‹#›</a:t>
            </a:fld>
            <a:endParaRPr lang="en-US" altLang="en-US"/>
          </a:p>
        </p:txBody>
      </p:sp>
    </p:spTree>
    <p:extLst>
      <p:ext uri="{BB962C8B-B14F-4D97-AF65-F5344CB8AC3E}">
        <p14:creationId xmlns:p14="http://schemas.microsoft.com/office/powerpoint/2010/main" val="3870570681"/>
      </p:ext>
    </p:extLst>
  </p:cSld>
  <p:clrMapOvr>
    <a:masterClrMapping/>
  </p:clrMapOvr>
  <p:transition/>
</p:sldLayout>
</file>

<file path=ppt/slideLayouts/slideLayout8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DD9D0784-00FE-534C-A036-645D1C63D69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5B2D5E9-E2AA-8E4C-969E-6CE29F5A0433}"/>
              </a:ext>
            </a:extLst>
          </p:cNvPr>
          <p:cNvSpPr>
            <a:spLocks noGrp="1" noChangeArrowheads="1"/>
          </p:cNvSpPr>
          <p:nvPr>
            <p:ph type="sldNum" sz="quarter" idx="11"/>
          </p:nvPr>
        </p:nvSpPr>
        <p:spPr>
          <a:ln/>
        </p:spPr>
        <p:txBody>
          <a:bodyPr/>
          <a:lstStyle>
            <a:lvl1pPr>
              <a:defRPr/>
            </a:lvl1pPr>
          </a:lstStyle>
          <a:p>
            <a:pPr>
              <a:defRPr/>
            </a:pPr>
            <a:fld id="{6248B821-1F01-5649-BB2E-083FA02158ED}" type="slidenum">
              <a:rPr lang="en-US" altLang="en-US"/>
              <a:pPr>
                <a:defRPr/>
              </a:pPr>
              <a:t>‹#›</a:t>
            </a:fld>
            <a:endParaRPr lang="en-US" altLang="en-US"/>
          </a:p>
        </p:txBody>
      </p:sp>
    </p:spTree>
    <p:extLst>
      <p:ext uri="{BB962C8B-B14F-4D97-AF65-F5344CB8AC3E}">
        <p14:creationId xmlns:p14="http://schemas.microsoft.com/office/powerpoint/2010/main" val="2193275098"/>
      </p:ext>
    </p:extLst>
  </p:cSld>
  <p:clrMapOvr>
    <a:masterClrMapping/>
  </p:clrMapOvr>
  <p:transition/>
</p:sldLayout>
</file>

<file path=ppt/slideLayouts/slideLayout8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9CC5BA24-B287-BA4F-A14C-C545A8FCC01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46AE1106-7B6C-2740-83A1-A2FBD9E9C803}"/>
              </a:ext>
            </a:extLst>
          </p:cNvPr>
          <p:cNvSpPr>
            <a:spLocks noGrp="1" noChangeArrowheads="1"/>
          </p:cNvSpPr>
          <p:nvPr>
            <p:ph type="sldNum" sz="quarter" idx="11"/>
          </p:nvPr>
        </p:nvSpPr>
        <p:spPr>
          <a:ln/>
        </p:spPr>
        <p:txBody>
          <a:bodyPr/>
          <a:lstStyle>
            <a:lvl1pPr>
              <a:defRPr/>
            </a:lvl1pPr>
          </a:lstStyle>
          <a:p>
            <a:pPr>
              <a:defRPr/>
            </a:pPr>
            <a:fld id="{F8543C58-019F-3E4C-AF6C-1A50382450D0}" type="slidenum">
              <a:rPr lang="en-US" altLang="en-US"/>
              <a:pPr>
                <a:defRPr/>
              </a:pPr>
              <a:t>‹#›</a:t>
            </a:fld>
            <a:endParaRPr lang="en-US" altLang="en-US"/>
          </a:p>
        </p:txBody>
      </p:sp>
    </p:spTree>
    <p:extLst>
      <p:ext uri="{BB962C8B-B14F-4D97-AF65-F5344CB8AC3E}">
        <p14:creationId xmlns:p14="http://schemas.microsoft.com/office/powerpoint/2010/main" val="1557848968"/>
      </p:ext>
    </p:extLst>
  </p:cSld>
  <p:clrMapOvr>
    <a:masterClrMapping/>
  </p:clrMapOvr>
  <p:transition/>
</p:sldLayout>
</file>

<file path=ppt/slideLayouts/slideLayout8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30180F38-21AB-AD4A-97CB-053FEDE0BCE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D2E3C-5F1A-B648-84A7-7EE23BA54D0F}"/>
              </a:ext>
            </a:extLst>
          </p:cNvPr>
          <p:cNvSpPr>
            <a:spLocks noGrp="1" noChangeArrowheads="1"/>
          </p:cNvSpPr>
          <p:nvPr>
            <p:ph type="sldNum" sz="quarter" idx="11"/>
          </p:nvPr>
        </p:nvSpPr>
        <p:spPr>
          <a:ln/>
        </p:spPr>
        <p:txBody>
          <a:bodyPr/>
          <a:lstStyle>
            <a:lvl1pPr>
              <a:defRPr/>
            </a:lvl1pPr>
          </a:lstStyle>
          <a:p>
            <a:pPr>
              <a:defRPr/>
            </a:pPr>
            <a:fld id="{3B126792-93AB-E44D-ABCD-7ED74510841C}" type="slidenum">
              <a:rPr lang="en-US" altLang="en-US"/>
              <a:pPr>
                <a:defRPr/>
              </a:pPr>
              <a:t>‹#›</a:t>
            </a:fld>
            <a:endParaRPr lang="en-US" altLang="en-US"/>
          </a:p>
        </p:txBody>
      </p:sp>
    </p:spTree>
    <p:extLst>
      <p:ext uri="{BB962C8B-B14F-4D97-AF65-F5344CB8AC3E}">
        <p14:creationId xmlns:p14="http://schemas.microsoft.com/office/powerpoint/2010/main" val="81451735"/>
      </p:ext>
    </p:extLst>
  </p:cSld>
  <p:clrMapOvr>
    <a:masterClrMapping/>
  </p:clrMapOvr>
  <p:transition/>
</p:sldLayout>
</file>

<file path=ppt/slideLayouts/slideLayout8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46A2ACF4-91F6-F64D-AF6B-BE67DD35D2A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93D10541-FA61-244F-87DF-8226FBD7D26F}"/>
              </a:ext>
            </a:extLst>
          </p:cNvPr>
          <p:cNvSpPr>
            <a:spLocks noGrp="1" noChangeArrowheads="1"/>
          </p:cNvSpPr>
          <p:nvPr>
            <p:ph type="sldNum" sz="quarter" idx="11"/>
          </p:nvPr>
        </p:nvSpPr>
        <p:spPr>
          <a:ln/>
        </p:spPr>
        <p:txBody>
          <a:bodyPr/>
          <a:lstStyle>
            <a:lvl1pPr>
              <a:defRPr/>
            </a:lvl1pPr>
          </a:lstStyle>
          <a:p>
            <a:pPr>
              <a:defRPr/>
            </a:pPr>
            <a:fld id="{D7FD192E-26E1-DA47-A566-B0122F751CD8}" type="slidenum">
              <a:rPr lang="en-US" altLang="en-US"/>
              <a:pPr>
                <a:defRPr/>
              </a:pPr>
              <a:t>‹#›</a:t>
            </a:fld>
            <a:endParaRPr lang="en-US" altLang="en-US"/>
          </a:p>
        </p:txBody>
      </p:sp>
    </p:spTree>
    <p:extLst>
      <p:ext uri="{BB962C8B-B14F-4D97-AF65-F5344CB8AC3E}">
        <p14:creationId xmlns:p14="http://schemas.microsoft.com/office/powerpoint/2010/main" val="246894822"/>
      </p:ext>
    </p:extLst>
  </p:cSld>
  <p:clrMapOvr>
    <a:masterClrMapping/>
  </p:clrMapOvr>
  <p:transition/>
</p:sldLayout>
</file>

<file path=ppt/slideLayouts/slideLayout8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8BC41324-D124-6D4F-8724-0523C769D63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3268682C-9BBE-7C47-9A19-5941A40AE9AF}"/>
              </a:ext>
            </a:extLst>
          </p:cNvPr>
          <p:cNvSpPr>
            <a:spLocks noGrp="1" noChangeArrowheads="1"/>
          </p:cNvSpPr>
          <p:nvPr>
            <p:ph type="sldNum" sz="quarter" idx="11"/>
          </p:nvPr>
        </p:nvSpPr>
        <p:spPr>
          <a:ln/>
        </p:spPr>
        <p:txBody>
          <a:bodyPr/>
          <a:lstStyle>
            <a:lvl1pPr>
              <a:defRPr/>
            </a:lvl1pPr>
          </a:lstStyle>
          <a:p>
            <a:pPr>
              <a:defRPr/>
            </a:pPr>
            <a:fld id="{18D59CF0-3D6F-EA4A-A910-2FBCBB443243}" type="slidenum">
              <a:rPr lang="en-US" altLang="en-US"/>
              <a:pPr>
                <a:defRPr/>
              </a:pPr>
              <a:t>‹#›</a:t>
            </a:fld>
            <a:endParaRPr lang="en-US" altLang="en-US"/>
          </a:p>
        </p:txBody>
      </p:sp>
    </p:spTree>
    <p:extLst>
      <p:ext uri="{BB962C8B-B14F-4D97-AF65-F5344CB8AC3E}">
        <p14:creationId xmlns:p14="http://schemas.microsoft.com/office/powerpoint/2010/main" val="3127474641"/>
      </p:ext>
    </p:extLst>
  </p:cSld>
  <p:clrMapOvr>
    <a:masterClrMapping/>
  </p:clrMapOvr>
  <p:transition/>
</p:sldLayout>
</file>

<file path=ppt/slideLayouts/slideLayout8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B4582216-FDFD-674A-827C-C69D617B153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22134A71-4802-574E-8317-918CAA85CCE5}"/>
              </a:ext>
            </a:extLst>
          </p:cNvPr>
          <p:cNvSpPr>
            <a:spLocks noGrp="1" noChangeArrowheads="1"/>
          </p:cNvSpPr>
          <p:nvPr>
            <p:ph type="sldNum" sz="quarter" idx="11"/>
          </p:nvPr>
        </p:nvSpPr>
        <p:spPr>
          <a:ln/>
        </p:spPr>
        <p:txBody>
          <a:bodyPr/>
          <a:lstStyle>
            <a:lvl1pPr>
              <a:defRPr/>
            </a:lvl1pPr>
          </a:lstStyle>
          <a:p>
            <a:pPr>
              <a:defRPr/>
            </a:pPr>
            <a:fld id="{00EBE9AE-7E0F-2740-B984-C10BAAB33EEB}" type="slidenum">
              <a:rPr lang="en-US" altLang="en-US"/>
              <a:pPr>
                <a:defRPr/>
              </a:pPr>
              <a:t>‹#›</a:t>
            </a:fld>
            <a:endParaRPr lang="en-US" altLang="en-US"/>
          </a:p>
        </p:txBody>
      </p:sp>
    </p:spTree>
    <p:extLst>
      <p:ext uri="{BB962C8B-B14F-4D97-AF65-F5344CB8AC3E}">
        <p14:creationId xmlns:p14="http://schemas.microsoft.com/office/powerpoint/2010/main" val="1653043996"/>
      </p:ext>
    </p:extLst>
  </p:cSld>
  <p:clrMapOvr>
    <a:masterClrMapping/>
  </p:clrMapOvr>
  <p:transition/>
</p:sldLayout>
</file>

<file path=ppt/slideLayouts/slideLayout8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614DDE5-1952-9648-8E33-4E26B42EC9C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A83D900-CD0C-574C-AC44-2F0E29CF859E}"/>
              </a:ext>
            </a:extLst>
          </p:cNvPr>
          <p:cNvSpPr>
            <a:spLocks noGrp="1" noChangeArrowheads="1"/>
          </p:cNvSpPr>
          <p:nvPr>
            <p:ph type="sldNum" sz="quarter" idx="11"/>
          </p:nvPr>
        </p:nvSpPr>
        <p:spPr>
          <a:ln/>
        </p:spPr>
        <p:txBody>
          <a:bodyPr/>
          <a:lstStyle>
            <a:lvl1pPr>
              <a:defRPr/>
            </a:lvl1pPr>
          </a:lstStyle>
          <a:p>
            <a:pPr>
              <a:defRPr/>
            </a:pPr>
            <a:fld id="{17DEE3DB-297A-534A-A5D5-133E2D5C2C2A}" type="slidenum">
              <a:rPr lang="en-US" altLang="en-US"/>
              <a:pPr>
                <a:defRPr/>
              </a:pPr>
              <a:t>‹#›</a:t>
            </a:fld>
            <a:endParaRPr lang="en-US" altLang="en-US"/>
          </a:p>
        </p:txBody>
      </p:sp>
    </p:spTree>
    <p:extLst>
      <p:ext uri="{BB962C8B-B14F-4D97-AF65-F5344CB8AC3E}">
        <p14:creationId xmlns:p14="http://schemas.microsoft.com/office/powerpoint/2010/main" val="2435906913"/>
      </p:ext>
    </p:extLst>
  </p:cSld>
  <p:clrMapOvr>
    <a:masterClrMapping/>
  </p:clrMapOvr>
  <p:transition/>
</p:sldLayout>
</file>

<file path=ppt/slideLayouts/slideLayout8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0A746A2F-388F-C94C-890A-75083B9E98C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7F36F134-CB4F-9443-B1CA-B5A159417CA9}"/>
              </a:ext>
            </a:extLst>
          </p:cNvPr>
          <p:cNvSpPr>
            <a:spLocks noGrp="1" noChangeArrowheads="1"/>
          </p:cNvSpPr>
          <p:nvPr>
            <p:ph type="sldNum" sz="quarter" idx="11"/>
          </p:nvPr>
        </p:nvSpPr>
        <p:spPr>
          <a:ln/>
        </p:spPr>
        <p:txBody>
          <a:bodyPr/>
          <a:lstStyle>
            <a:lvl1pPr>
              <a:defRPr/>
            </a:lvl1pPr>
          </a:lstStyle>
          <a:p>
            <a:pPr>
              <a:defRPr/>
            </a:pPr>
            <a:fld id="{F5F25E3F-126E-184B-BEEC-AE9A1C8CC283}" type="slidenum">
              <a:rPr lang="en-US" altLang="en-US"/>
              <a:pPr>
                <a:defRPr/>
              </a:pPr>
              <a:t>‹#›</a:t>
            </a:fld>
            <a:endParaRPr lang="en-US" altLang="en-US"/>
          </a:p>
        </p:txBody>
      </p:sp>
    </p:spTree>
    <p:extLst>
      <p:ext uri="{BB962C8B-B14F-4D97-AF65-F5344CB8AC3E}">
        <p14:creationId xmlns:p14="http://schemas.microsoft.com/office/powerpoint/2010/main" val="2285522016"/>
      </p:ext>
    </p:extLst>
  </p:cSld>
  <p:clrMapOvr>
    <a:masterClrMapping/>
  </p:clrMapOvr>
  <p:transition/>
</p:sldLayout>
</file>

<file path=ppt/slideLayouts/slideLayout8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95025788-08C5-CC47-9629-6B498AD279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449D3960-A9E4-C54D-92CC-77E4BC1B1A7E}"/>
              </a:ext>
            </a:extLst>
          </p:cNvPr>
          <p:cNvSpPr>
            <a:spLocks noGrp="1" noChangeArrowheads="1"/>
          </p:cNvSpPr>
          <p:nvPr>
            <p:ph type="sldNum" sz="quarter" idx="11"/>
          </p:nvPr>
        </p:nvSpPr>
        <p:spPr>
          <a:ln/>
        </p:spPr>
        <p:txBody>
          <a:bodyPr/>
          <a:lstStyle>
            <a:lvl1pPr>
              <a:defRPr/>
            </a:lvl1pPr>
          </a:lstStyle>
          <a:p>
            <a:pPr>
              <a:defRPr/>
            </a:pPr>
            <a:fld id="{C12DB01A-E15D-C345-A06A-67203A1405BC}" type="slidenum">
              <a:rPr lang="en-US" altLang="en-US"/>
              <a:pPr>
                <a:defRPr/>
              </a:pPr>
              <a:t>‹#›</a:t>
            </a:fld>
            <a:endParaRPr lang="en-US" altLang="en-US"/>
          </a:p>
        </p:txBody>
      </p:sp>
    </p:spTree>
    <p:extLst>
      <p:ext uri="{BB962C8B-B14F-4D97-AF65-F5344CB8AC3E}">
        <p14:creationId xmlns:p14="http://schemas.microsoft.com/office/powerpoint/2010/main" val="828622479"/>
      </p:ext>
    </p:extLst>
  </p:cSld>
  <p:clrMapOvr>
    <a:masterClrMapping/>
  </p:clrMapOvr>
  <p:transition/>
</p:sldLayout>
</file>

<file path=ppt/slideLayouts/slideLayout8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92BCC6AE-9001-A849-9412-396630E213F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C66189E-7E41-D54D-9EDB-2D53A3954EB0}"/>
              </a:ext>
            </a:extLst>
          </p:cNvPr>
          <p:cNvSpPr>
            <a:spLocks noGrp="1" noChangeArrowheads="1"/>
          </p:cNvSpPr>
          <p:nvPr>
            <p:ph type="sldNum" sz="quarter" idx="11"/>
          </p:nvPr>
        </p:nvSpPr>
        <p:spPr>
          <a:ln/>
        </p:spPr>
        <p:txBody>
          <a:bodyPr/>
          <a:lstStyle>
            <a:lvl1pPr>
              <a:defRPr/>
            </a:lvl1pPr>
          </a:lstStyle>
          <a:p>
            <a:pPr>
              <a:defRPr/>
            </a:pPr>
            <a:fld id="{577EF7B9-3689-924E-A0D5-F4E76CF412FA}" type="slidenum">
              <a:rPr lang="en-US" altLang="en-US"/>
              <a:pPr>
                <a:defRPr/>
              </a:pPr>
              <a:t>‹#›</a:t>
            </a:fld>
            <a:endParaRPr lang="en-US" altLang="en-US"/>
          </a:p>
        </p:txBody>
      </p:sp>
    </p:spTree>
    <p:extLst>
      <p:ext uri="{BB962C8B-B14F-4D97-AF65-F5344CB8AC3E}">
        <p14:creationId xmlns:p14="http://schemas.microsoft.com/office/powerpoint/2010/main" val="3175306675"/>
      </p:ext>
    </p:extLst>
  </p:cSld>
  <p:clrMapOvr>
    <a:masterClrMapping/>
  </p:clrMapOvr>
  <p:transition/>
</p:sldLayout>
</file>

<file path=ppt/slideLayouts/slideLayout84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C15D193A-FBCD-EC4A-9D02-CC92CF814BA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653A6C64-52BC-A041-AEF5-E2574B6C431B}"/>
              </a:ext>
            </a:extLst>
          </p:cNvPr>
          <p:cNvSpPr>
            <a:spLocks noGrp="1" noChangeArrowheads="1"/>
          </p:cNvSpPr>
          <p:nvPr>
            <p:ph type="sldNum" sz="quarter" idx="11"/>
          </p:nvPr>
        </p:nvSpPr>
        <p:spPr>
          <a:ln/>
        </p:spPr>
        <p:txBody>
          <a:bodyPr/>
          <a:lstStyle>
            <a:lvl1pPr>
              <a:defRPr/>
            </a:lvl1pPr>
          </a:lstStyle>
          <a:p>
            <a:pPr>
              <a:defRPr/>
            </a:pPr>
            <a:fld id="{B3FB6CB3-D25C-CC42-8163-C217BD73210A}" type="slidenum">
              <a:rPr lang="en-US" altLang="en-US"/>
              <a:pPr>
                <a:defRPr/>
              </a:pPr>
              <a:t>‹#›</a:t>
            </a:fld>
            <a:endParaRPr lang="en-US" altLang="en-US"/>
          </a:p>
        </p:txBody>
      </p:sp>
    </p:spTree>
    <p:extLst>
      <p:ext uri="{BB962C8B-B14F-4D97-AF65-F5344CB8AC3E}">
        <p14:creationId xmlns:p14="http://schemas.microsoft.com/office/powerpoint/2010/main" val="411907606"/>
      </p:ext>
    </p:extLst>
  </p:cSld>
  <p:clrMapOvr>
    <a:masterClrMapping/>
  </p:clrMapOvr>
  <p:transition/>
</p:sldLayout>
</file>

<file path=ppt/slideLayouts/slideLayout8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pPr lvl="0"/>
            <a:r>
              <a:rPr lang="en-US" noProof="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charset="0"/>
              <a:buNone/>
              <a:defRPr/>
            </a:lvl1pPr>
          </a:lstStyle>
          <a:p>
            <a:pPr lvl="0"/>
            <a:r>
              <a:rPr lang="en-US" noProof="0"/>
              <a:t>Click to edit Master subtitle style</a:t>
            </a:r>
          </a:p>
        </p:txBody>
      </p:sp>
      <p:sp>
        <p:nvSpPr>
          <p:cNvPr id="101380" name="Rectangle 4"/>
          <p:cNvSpPr>
            <a:spLocks noGrp="1" noChangeArrowheads="1"/>
          </p:cNvSpPr>
          <p:nvPr>
            <p:ph type="dt" sz="half" idx="2"/>
          </p:nvPr>
        </p:nvSpPr>
        <p:spPr/>
        <p:txBody>
          <a:bodyPr/>
          <a:lstStyle>
            <a:lvl1pPr>
              <a:defRPr/>
            </a:lvl1pPr>
          </a:lstStyle>
          <a:p>
            <a:r>
              <a:rPr lang="en-US">
                <a:solidFill>
                  <a:srgbClr val="000000"/>
                </a:solidFill>
                <a:latin typeface="Garamond"/>
                <a:ea typeface="ＭＳ Ｐゴシック"/>
              </a:rPr>
              <a:t>Efficient Runahead Execution</a:t>
            </a:r>
          </a:p>
        </p:txBody>
      </p:sp>
      <p:sp>
        <p:nvSpPr>
          <p:cNvPr id="101381" name="Rectangle 5"/>
          <p:cNvSpPr>
            <a:spLocks noGrp="1" noChangeArrowheads="1"/>
          </p:cNvSpPr>
          <p:nvPr>
            <p:ph type="ftr" sz="quarter" idx="3"/>
          </p:nvPr>
        </p:nvSpPr>
        <p:spPr>
          <a:xfrm>
            <a:off x="3124200" y="6243638"/>
            <a:ext cx="2895600" cy="457200"/>
          </a:xfrm>
        </p:spPr>
        <p:txBody>
          <a:bodyPr/>
          <a:lstStyle>
            <a:lvl1pPr>
              <a:defRPr/>
            </a:lvl1pPr>
          </a:lstStyle>
          <a:p>
            <a:endParaRPr lang="en-US">
              <a:solidFill>
                <a:srgbClr val="000000"/>
              </a:solidFill>
              <a:latin typeface="Garamond"/>
              <a:ea typeface="ＭＳ Ｐゴシック"/>
            </a:endParaRPr>
          </a:p>
        </p:txBody>
      </p:sp>
      <p:sp>
        <p:nvSpPr>
          <p:cNvPr id="101382" name="Rectangle 6"/>
          <p:cNvSpPr>
            <a:spLocks noGrp="1" noChangeArrowheads="1"/>
          </p:cNvSpPr>
          <p:nvPr>
            <p:ph type="sldNum" sz="quarter" idx="4"/>
          </p:nvPr>
        </p:nvSpPr>
        <p:spPr/>
        <p:txBody>
          <a:bodyPr/>
          <a:lstStyle>
            <a:lvl1pPr>
              <a:defRPr sz="1200"/>
            </a:lvl1pPr>
          </a:lstStyle>
          <a:p>
            <a:fld id="{3F4E83CC-B61E-054B-B2CB-992897F0EC4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
        <p:nvSpPr>
          <p:cNvPr id="101383" name="Freeform 7"/>
          <p:cNvSpPr>
            <a:spLocks noChangeArrowheads="1"/>
          </p:cNvSpPr>
          <p:nvPr/>
        </p:nvSpPr>
        <p:spPr bwMode="auto">
          <a:xfrm>
            <a:off x="457200" y="1219200"/>
            <a:ext cx="8229600" cy="914400"/>
          </a:xfrm>
          <a:custGeom>
            <a:avLst/>
            <a:gdLst>
              <a:gd name="T0" fmla="*/ 0 w 1000"/>
              <a:gd name="T1" fmla="*/ 1000 h 1000"/>
              <a:gd name="T2" fmla="*/ 0 w 1000"/>
              <a:gd name="T3" fmla="*/ 0 h 1000"/>
              <a:gd name="T4" fmla="*/ 1000 w 1000"/>
              <a:gd name="T5" fmla="*/ 0 h 1000"/>
            </a:gdLst>
            <a:ahLst/>
            <a:cxnLst>
              <a:cxn ang="0">
                <a:pos x="T0" y="T1"/>
              </a:cxn>
              <a:cxn ang="0">
                <a:pos x="T2" y="T3"/>
              </a:cxn>
              <a:cxn ang="0">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1384" name="Line 8"/>
          <p:cNvSpPr>
            <a:spLocks noChangeShapeType="1"/>
          </p:cNvSpPr>
          <p:nvPr/>
        </p:nvSpPr>
        <p:spPr bwMode="auto">
          <a:xfrm>
            <a:off x="457200" y="3276600"/>
            <a:ext cx="8229600" cy="0"/>
          </a:xfrm>
          <a:prstGeom prst="line">
            <a:avLst/>
          </a:prstGeom>
          <a:noFill/>
          <a:ln w="19050">
            <a:solidFill>
              <a:schemeClr val="accent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1386" name="Line 10"/>
          <p:cNvSpPr>
            <a:spLocks noChangeShapeType="1"/>
          </p:cNvSpPr>
          <p:nvPr userDrawn="1"/>
        </p:nvSpPr>
        <p:spPr bwMode="auto">
          <a:xfrm>
            <a:off x="8686800" y="2362200"/>
            <a:ext cx="0" cy="914400"/>
          </a:xfrm>
          <a:prstGeom prst="line">
            <a:avLst/>
          </a:prstGeom>
          <a:noFill/>
          <a:ln w="25400">
            <a:solidFill>
              <a:schemeClr val="accent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Tree>
    <p:extLst>
      <p:ext uri="{BB962C8B-B14F-4D97-AF65-F5344CB8AC3E}">
        <p14:creationId xmlns:p14="http://schemas.microsoft.com/office/powerpoint/2010/main" val="3495186539"/>
      </p:ext>
    </p:extLst>
  </p:cSld>
  <p:clrMapOvr>
    <a:masterClrMapping/>
  </p:clrMapOvr>
  <p:transition/>
</p:sldLayout>
</file>

<file path=ppt/slideLayouts/slideLayout8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6D7A263D-DD8E-FA46-ADB3-36F0B40BAAAC}"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4164161092"/>
      </p:ext>
    </p:extLst>
  </p:cSld>
  <p:clrMapOvr>
    <a:masterClrMapping/>
  </p:clrMapOvr>
  <p:transition/>
</p:sldLayout>
</file>

<file path=ppt/slideLayouts/slideLayout8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6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025F1222-DFAB-184F-90C3-DABFCAAD3591}"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07356895"/>
      </p:ext>
    </p:extLst>
  </p:cSld>
  <p:clrMapOvr>
    <a:masterClrMapping/>
  </p:clrMapOvr>
  <p:transition/>
</p:sldLayout>
</file>

<file path=ppt/slideLayouts/slideLayout8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AA5ADCCA-10FA-D645-AE9A-11B5AE1ABD51}"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36344293"/>
      </p:ext>
    </p:extLst>
  </p:cSld>
  <p:clrMapOvr>
    <a:masterClrMapping/>
  </p:clrMapOvr>
  <p:transition/>
</p:sldLayout>
</file>

<file path=ppt/slideLayouts/slideLayout8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5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5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9" name="Slide Number Placeholder 8"/>
          <p:cNvSpPr>
            <a:spLocks noGrp="1"/>
          </p:cNvSpPr>
          <p:nvPr>
            <p:ph type="sldNum" sz="quarter" idx="12"/>
          </p:nvPr>
        </p:nvSpPr>
        <p:spPr/>
        <p:txBody>
          <a:bodyPr/>
          <a:lstStyle>
            <a:lvl1pPr>
              <a:defRPr/>
            </a:lvl1pPr>
          </a:lstStyle>
          <a:p>
            <a:fld id="{95E3631D-6A84-A243-B4F7-513A7D051592}"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566185124"/>
      </p:ext>
    </p:extLst>
  </p:cSld>
  <p:clrMapOvr>
    <a:masterClrMapping/>
  </p:clrMapOvr>
  <p:transition/>
</p:sldLayout>
</file>

<file path=ppt/slideLayouts/slideLayout8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5" name="Slide Number Placeholder 4"/>
          <p:cNvSpPr>
            <a:spLocks noGrp="1"/>
          </p:cNvSpPr>
          <p:nvPr>
            <p:ph type="sldNum" sz="quarter" idx="12"/>
          </p:nvPr>
        </p:nvSpPr>
        <p:spPr/>
        <p:txBody>
          <a:bodyPr/>
          <a:lstStyle>
            <a:lvl1pPr>
              <a:defRPr/>
            </a:lvl1pPr>
          </a:lstStyle>
          <a:p>
            <a:fld id="{A2A979BA-DC65-914A-AB64-BB8EDDCE8E3A}"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160123720"/>
      </p:ext>
    </p:extLst>
  </p:cSld>
  <p:clrMapOvr>
    <a:masterClrMapping/>
  </p:clrMapOvr>
  <p:transition/>
</p:sldLayout>
</file>

<file path=ppt/slideLayouts/slideLayout8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4" name="Slide Number Placeholder 3"/>
          <p:cNvSpPr>
            <a:spLocks noGrp="1"/>
          </p:cNvSpPr>
          <p:nvPr>
            <p:ph type="sldNum" sz="quarter" idx="12"/>
          </p:nvPr>
        </p:nvSpPr>
        <p:spPr/>
        <p:txBody>
          <a:bodyPr/>
          <a:lstStyle>
            <a:lvl1pPr>
              <a:defRPr/>
            </a:lvl1pPr>
          </a:lstStyle>
          <a:p>
            <a:fld id="{86F8BE1A-83A0-DD4C-A8D0-AEF22D32975D}"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183723565"/>
      </p:ext>
    </p:extLst>
  </p:cSld>
  <p:clrMapOvr>
    <a:masterClrMapping/>
  </p:clrMapOvr>
  <p:transition/>
</p:sldLayout>
</file>

<file path=ppt/slideLayouts/slideLayout8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11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2A917BCE-0487-3149-BA85-426184E0066E}"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746490634"/>
      </p:ext>
    </p:extLst>
  </p:cSld>
  <p:clrMapOvr>
    <a:masterClrMapping/>
  </p:clrMapOvr>
  <p:transition/>
</p:sldLayout>
</file>

<file path=ppt/slideLayouts/slideLayout8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BE9DA199-6B2A-C14B-BE9C-AC02A3D36CA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3431282783"/>
      </p:ext>
    </p:extLst>
  </p:cSld>
  <p:clrMapOvr>
    <a:masterClrMapping/>
  </p:clrMapOvr>
  <p:transition/>
</p:sldLayout>
</file>

<file path=ppt/slideLayouts/slideLayout8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C88A14E8-9A2E-7B42-AB01-DCB7D14008D2}"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3584544576"/>
      </p:ext>
    </p:extLst>
  </p:cSld>
  <p:clrMapOvr>
    <a:masterClrMapping/>
  </p:clrMapOvr>
  <p:transition/>
</p:sldLayout>
</file>

<file path=ppt/slideLayouts/slideLayout8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5D993866-5810-6E4B-9A53-8FC0A630EE5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8152292"/>
      </p:ext>
    </p:extLst>
  </p:cSld>
  <p:clrMapOvr>
    <a:masterClrMapping/>
  </p:clrMapOvr>
  <p:transition/>
</p:sldLayout>
</file>

<file path=ppt/slideLayouts/slideLayout857.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hart Placeholder 2"/>
          <p:cNvSpPr>
            <a:spLocks noGrp="1"/>
          </p:cNvSpPr>
          <p:nvPr>
            <p:ph type="chart" idx="1"/>
          </p:nvPr>
        </p:nvSpPr>
        <p:spPr>
          <a:xfrm>
            <a:off x="228600" y="1371600"/>
            <a:ext cx="8610600" cy="4876800"/>
          </a:xfrm>
        </p:spPr>
        <p:txBody>
          <a:bodyPr/>
          <a:lstStyle/>
          <a:p>
            <a:endParaRPr lang="en-US"/>
          </a:p>
        </p:txBody>
      </p:sp>
      <p:sp>
        <p:nvSpPr>
          <p:cNvPr id="4" name="Date Placeholder 3"/>
          <p:cNvSpPr>
            <a:spLocks noGrp="1"/>
          </p:cNvSpPr>
          <p:nvPr>
            <p:ph type="dt" sz="half" idx="10"/>
          </p:nvPr>
        </p:nvSpPr>
        <p:spPr>
          <a:xfrm>
            <a:off x="457200" y="6243638"/>
            <a:ext cx="2133600" cy="457200"/>
          </a:xfrm>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a:xfrm>
            <a:off x="6553200" y="6243638"/>
            <a:ext cx="2133600" cy="457200"/>
          </a:xfrm>
        </p:spPr>
        <p:txBody>
          <a:bodyPr/>
          <a:lstStyle>
            <a:lvl1pPr>
              <a:defRPr/>
            </a:lvl1pPr>
          </a:lstStyle>
          <a:p>
            <a:fld id="{5B70F282-356A-FD41-A947-F2362D1EB99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620163177"/>
      </p:ext>
    </p:extLst>
  </p:cSld>
  <p:clrMapOvr>
    <a:masterClrMapping/>
  </p:clrMapOvr>
  <p:transition/>
</p:sldLayout>
</file>

<file path=ppt/slideLayouts/slideLayout85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endParaRPr lang="en-US"/>
          </a:p>
        </p:txBody>
      </p:sp>
      <p:sp>
        <p:nvSpPr>
          <p:cNvPr id="4" name="Date Placeholder 3"/>
          <p:cNvSpPr>
            <a:spLocks noGrp="1"/>
          </p:cNvSpPr>
          <p:nvPr>
            <p:ph type="dt" sz="half" idx="10"/>
          </p:nvPr>
        </p:nvSpPr>
        <p:spPr>
          <a:xfrm>
            <a:off x="457200" y="6243638"/>
            <a:ext cx="2133600" cy="457200"/>
          </a:xfrm>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a:xfrm>
            <a:off x="6553200" y="6243638"/>
            <a:ext cx="2133600" cy="457200"/>
          </a:xfrm>
        </p:spPr>
        <p:txBody>
          <a:bodyPr/>
          <a:lstStyle>
            <a:lvl1pPr>
              <a:defRPr/>
            </a:lvl1pPr>
          </a:lstStyle>
          <a:p>
            <a:fld id="{BBC235F4-CB3B-084F-9419-7E72273CA12B}"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507612000"/>
      </p:ext>
    </p:extLst>
  </p:cSld>
  <p:clrMapOvr>
    <a:masterClrMapping/>
  </p:clrMapOvr>
  <p:transition/>
</p:sldLayout>
</file>

<file path=ppt/slideLayouts/slideLayout85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30329382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34872088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16055746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30599740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23990090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6205690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26043615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18726983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403670984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17457283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31341172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7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28551088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7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1953078929"/>
      </p:ext>
    </p:extLst>
  </p:cSld>
  <p:clrMapOvr>
    <a:masterClrMapping/>
  </p:clrMapOvr>
  <p:transition/>
</p:sldLayout>
</file>

<file path=ppt/slideLayouts/slideLayout8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682944154"/>
      </p:ext>
    </p:extLst>
  </p:cSld>
  <p:clrMapOvr>
    <a:masterClrMapping/>
  </p:clrMapOvr>
  <p:transition/>
</p:sldLayout>
</file>

<file path=ppt/slideLayouts/slideLayout8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3851095283"/>
      </p:ext>
    </p:extLst>
  </p:cSld>
  <p:clrMapOvr>
    <a:masterClrMapping/>
  </p:clrMapOvr>
  <p:transition/>
</p:sldLayout>
</file>

<file path=ppt/slideLayouts/slideLayout8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1573797906"/>
      </p:ext>
    </p:extLst>
  </p:cSld>
  <p:clrMapOvr>
    <a:masterClrMapping/>
  </p:clrMapOvr>
  <p:transition/>
</p:sldLayout>
</file>

<file path=ppt/slideLayouts/slideLayout8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2337384425"/>
      </p:ext>
    </p:extLst>
  </p:cSld>
  <p:clrMapOvr>
    <a:masterClrMapping/>
  </p:clrMapOvr>
  <p:transition/>
</p:sldLayout>
</file>

<file path=ppt/slideLayouts/slideLayout8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1731818030"/>
      </p:ext>
    </p:extLst>
  </p:cSld>
  <p:clrMapOvr>
    <a:masterClrMapping/>
  </p:clrMapOvr>
  <p:transition/>
</p:sldLayout>
</file>

<file path=ppt/slideLayouts/slideLayout8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843954772"/>
      </p:ext>
    </p:extLst>
  </p:cSld>
  <p:clrMapOvr>
    <a:masterClrMapping/>
  </p:clrMapOvr>
  <p:transition/>
</p:sldLayout>
</file>

<file path=ppt/slideLayouts/slideLayout8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2572587839"/>
      </p:ext>
    </p:extLst>
  </p:cSld>
  <p:clrMapOvr>
    <a:masterClrMapping/>
  </p:clrMapOvr>
  <p:transition/>
</p:sldLayout>
</file>

<file path=ppt/slideLayouts/slideLayout8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2695715703"/>
      </p:ext>
    </p:extLst>
  </p:cSld>
  <p:clrMapOvr>
    <a:masterClrMapping/>
  </p:clrMapOvr>
  <p:transition/>
</p:sldLayout>
</file>

<file path=ppt/slideLayouts/slideLayout8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1163773041"/>
      </p:ext>
    </p:extLst>
  </p:cSld>
  <p:clrMapOvr>
    <a:masterClrMapping/>
  </p:clrMapOvr>
  <p:transition/>
</p:sldLayout>
</file>

<file path=ppt/slideLayouts/slideLayout8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2347346252"/>
      </p:ext>
    </p:extLst>
  </p:cSld>
  <p:clrMapOvr>
    <a:masterClrMapping/>
  </p:clrMapOvr>
  <p:transition/>
</p:sldLayout>
</file>

<file path=ppt/slideLayouts/slideLayout88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3155190156"/>
      </p:ext>
    </p:extLst>
  </p:cSld>
  <p:clrMapOvr>
    <a:masterClrMapping/>
  </p:clrMapOvr>
  <p:transition/>
</p:sldLayout>
</file>

<file path=ppt/slideLayouts/slideLayout88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6" tIns="45714" rIns="91426" bIns="45714"/>
          <a:lstStyle/>
          <a:p>
            <a:pPr defTabSz="914263" eaLnBrk="1" hangingPunct="1">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6" tIns="45714" rIns="91426" bIns="45714"/>
          <a:lstStyle/>
          <a:p>
            <a:pPr defTabSz="914263" eaLnBrk="1" hangingPunct="1">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6" tIns="45714" rIns="91426" bIns="45714"/>
          <a:lstStyle/>
          <a:p>
            <a:pPr defTabSz="914263" eaLnBrk="1" hangingPunct="1">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6" tIns="45714" rIns="91426" bIns="45714"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defTabSz="914263"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2286904189"/>
      </p:ext>
    </p:extLst>
  </p:cSld>
  <p:clrMapOvr>
    <a:masterClrMapping/>
  </p:clrMapOvr>
  <p:transition/>
</p:sldLayout>
</file>

<file path=ppt/slideLayouts/slideLayout88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25393983"/>
      </p:ext>
    </p:extLst>
  </p:cSld>
  <p:clrMapOvr>
    <a:masterClrMapping/>
  </p:clrMapOvr>
  <p:transition/>
</p:sldLayout>
</file>

<file path=ppt/slideLayouts/slideLayout88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131" indent="0">
              <a:buNone/>
              <a:defRPr sz="1800"/>
            </a:lvl2pPr>
            <a:lvl3pPr marL="914263" indent="0">
              <a:buNone/>
              <a:defRPr sz="1600"/>
            </a:lvl3pPr>
            <a:lvl4pPr marL="1371395" indent="0">
              <a:buNone/>
              <a:defRPr sz="1400"/>
            </a:lvl4pPr>
            <a:lvl5pPr marL="1828527" indent="0">
              <a:buNone/>
              <a:defRPr sz="1400"/>
            </a:lvl5pPr>
            <a:lvl6pPr marL="2285658" indent="0">
              <a:buNone/>
              <a:defRPr sz="1400"/>
            </a:lvl6pPr>
            <a:lvl7pPr marL="2742789" indent="0">
              <a:buNone/>
              <a:defRPr sz="1400"/>
            </a:lvl7pPr>
            <a:lvl8pPr marL="3199920" indent="0">
              <a:buNone/>
              <a:defRPr sz="1400"/>
            </a:lvl8pPr>
            <a:lvl9pPr marL="3657051"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965613021"/>
      </p:ext>
    </p:extLst>
  </p:cSld>
  <p:clrMapOvr>
    <a:masterClrMapping/>
  </p:clrMapOvr>
  <p:transition/>
</p:sldLayout>
</file>

<file path=ppt/slideLayouts/slideLayout8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3557946918"/>
      </p:ext>
    </p:extLst>
  </p:cSld>
  <p:clrMapOvr>
    <a:masterClrMapping/>
  </p:clrMapOvr>
  <p:transition/>
</p:sldLayout>
</file>

<file path=ppt/slideLayouts/slideLayout88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1" indent="0">
              <a:buNone/>
              <a:defRPr sz="2000" b="1"/>
            </a:lvl2pPr>
            <a:lvl3pPr marL="914263" indent="0">
              <a:buNone/>
              <a:defRPr sz="1800" b="1"/>
            </a:lvl3pPr>
            <a:lvl4pPr marL="1371395" indent="0">
              <a:buNone/>
              <a:defRPr sz="1600" b="1"/>
            </a:lvl4pPr>
            <a:lvl5pPr marL="1828527" indent="0">
              <a:buNone/>
              <a:defRPr sz="1600" b="1"/>
            </a:lvl5pPr>
            <a:lvl6pPr marL="2285658" indent="0">
              <a:buNone/>
              <a:defRPr sz="1600" b="1"/>
            </a:lvl6pPr>
            <a:lvl7pPr marL="2742789" indent="0">
              <a:buNone/>
              <a:defRPr sz="1600" b="1"/>
            </a:lvl7pPr>
            <a:lvl8pPr marL="3199920" indent="0">
              <a:buNone/>
              <a:defRPr sz="1600" b="1"/>
            </a:lvl8pPr>
            <a:lvl9pPr marL="3657051"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1" indent="0">
              <a:buNone/>
              <a:defRPr sz="2000" b="1"/>
            </a:lvl2pPr>
            <a:lvl3pPr marL="914263" indent="0">
              <a:buNone/>
              <a:defRPr sz="1800" b="1"/>
            </a:lvl3pPr>
            <a:lvl4pPr marL="1371395" indent="0">
              <a:buNone/>
              <a:defRPr sz="1600" b="1"/>
            </a:lvl4pPr>
            <a:lvl5pPr marL="1828527" indent="0">
              <a:buNone/>
              <a:defRPr sz="1600" b="1"/>
            </a:lvl5pPr>
            <a:lvl6pPr marL="2285658" indent="0">
              <a:buNone/>
              <a:defRPr sz="1600" b="1"/>
            </a:lvl6pPr>
            <a:lvl7pPr marL="2742789" indent="0">
              <a:buNone/>
              <a:defRPr sz="1600" b="1"/>
            </a:lvl7pPr>
            <a:lvl8pPr marL="3199920" indent="0">
              <a:buNone/>
              <a:defRPr sz="1600" b="1"/>
            </a:lvl8pPr>
            <a:lvl9pPr marL="3657051"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3747507534"/>
      </p:ext>
    </p:extLst>
  </p:cSld>
  <p:clrMapOvr>
    <a:masterClrMapping/>
  </p:clrMapOvr>
  <p:transition/>
</p:sldLayout>
</file>

<file path=ppt/slideLayouts/slideLayout8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1479444497"/>
      </p:ext>
    </p:extLst>
  </p:cSld>
  <p:clrMapOvr>
    <a:masterClrMapping/>
  </p:clrMapOvr>
  <p:transition/>
</p:sldLayout>
</file>

<file path=ppt/slideLayouts/slideLayout8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2276345750"/>
      </p:ext>
    </p:extLst>
  </p:cSld>
  <p:clrMapOvr>
    <a:masterClrMapping/>
  </p:clrMapOvr>
  <p:transition/>
</p:sldLayout>
</file>

<file path=ppt/slideLayouts/slideLayout89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0"/>
            <a:ext cx="3008313" cy="4691063"/>
          </a:xfrm>
        </p:spPr>
        <p:txBody>
          <a:bodyPr/>
          <a:lstStyle>
            <a:lvl1pPr marL="0" indent="0">
              <a:buNone/>
              <a:defRPr sz="1400"/>
            </a:lvl1pPr>
            <a:lvl2pPr marL="457131" indent="0">
              <a:buNone/>
              <a:defRPr sz="1200"/>
            </a:lvl2pPr>
            <a:lvl3pPr marL="914263" indent="0">
              <a:buNone/>
              <a:defRPr sz="1000"/>
            </a:lvl3pPr>
            <a:lvl4pPr marL="1371395" indent="0">
              <a:buNone/>
              <a:defRPr sz="900"/>
            </a:lvl4pPr>
            <a:lvl5pPr marL="1828527" indent="0">
              <a:buNone/>
              <a:defRPr sz="900"/>
            </a:lvl5pPr>
            <a:lvl6pPr marL="2285658" indent="0">
              <a:buNone/>
              <a:defRPr sz="900"/>
            </a:lvl6pPr>
            <a:lvl7pPr marL="2742789" indent="0">
              <a:buNone/>
              <a:defRPr sz="900"/>
            </a:lvl7pPr>
            <a:lvl8pPr marL="3199920" indent="0">
              <a:buNone/>
              <a:defRPr sz="900"/>
            </a:lvl8pPr>
            <a:lvl9pPr marL="3657051"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3116171853"/>
      </p:ext>
    </p:extLst>
  </p:cSld>
  <p:clrMapOvr>
    <a:masterClrMapping/>
  </p:clrMapOvr>
  <p:transition/>
</p:sldLayout>
</file>

<file path=ppt/slideLayouts/slideLayout89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1" indent="0">
              <a:buNone/>
              <a:defRPr sz="2800"/>
            </a:lvl2pPr>
            <a:lvl3pPr marL="914263" indent="0">
              <a:buNone/>
              <a:defRPr sz="2400"/>
            </a:lvl3pPr>
            <a:lvl4pPr marL="1371395" indent="0">
              <a:buNone/>
              <a:defRPr sz="2000"/>
            </a:lvl4pPr>
            <a:lvl5pPr marL="1828527" indent="0">
              <a:buNone/>
              <a:defRPr sz="2000"/>
            </a:lvl5pPr>
            <a:lvl6pPr marL="2285658" indent="0">
              <a:buNone/>
              <a:defRPr sz="2000"/>
            </a:lvl6pPr>
            <a:lvl7pPr marL="2742789" indent="0">
              <a:buNone/>
              <a:defRPr sz="2000"/>
            </a:lvl7pPr>
            <a:lvl8pPr marL="3199920" indent="0">
              <a:buNone/>
              <a:defRPr sz="2000"/>
            </a:lvl8pPr>
            <a:lvl9pPr marL="3657051"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1" indent="0">
              <a:buNone/>
              <a:defRPr sz="1200"/>
            </a:lvl2pPr>
            <a:lvl3pPr marL="914263" indent="0">
              <a:buNone/>
              <a:defRPr sz="1000"/>
            </a:lvl3pPr>
            <a:lvl4pPr marL="1371395" indent="0">
              <a:buNone/>
              <a:defRPr sz="900"/>
            </a:lvl4pPr>
            <a:lvl5pPr marL="1828527" indent="0">
              <a:buNone/>
              <a:defRPr sz="900"/>
            </a:lvl5pPr>
            <a:lvl6pPr marL="2285658" indent="0">
              <a:buNone/>
              <a:defRPr sz="900"/>
            </a:lvl6pPr>
            <a:lvl7pPr marL="2742789" indent="0">
              <a:buNone/>
              <a:defRPr sz="900"/>
            </a:lvl7pPr>
            <a:lvl8pPr marL="3199920" indent="0">
              <a:buNone/>
              <a:defRPr sz="900"/>
            </a:lvl8pPr>
            <a:lvl9pPr marL="3657051"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3351085890"/>
      </p:ext>
    </p:extLst>
  </p:cSld>
  <p:clrMapOvr>
    <a:masterClrMapping/>
  </p:clrMapOvr>
  <p:transition/>
</p:sldLayout>
</file>

<file path=ppt/slideLayouts/slideLayout89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964863980"/>
      </p:ext>
    </p:extLst>
  </p:cSld>
  <p:clrMapOvr>
    <a:masterClrMapping/>
  </p:clrMapOvr>
  <p:transition/>
</p:sldLayout>
</file>

<file path=ppt/slideLayouts/slideLayout89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3753383108"/>
      </p:ext>
    </p:extLst>
  </p:cSld>
  <p:clrMapOvr>
    <a:masterClrMapping/>
  </p:clrMapOvr>
  <p:transition/>
</p:sldLayout>
</file>

<file path=ppt/slideLayouts/slideLayout89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926733465"/>
      </p:ext>
    </p:extLst>
  </p:cSld>
  <p:clrMapOvr>
    <a:masterClrMapping/>
  </p:clrMapOvr>
  <p:transition/>
</p:sldLayout>
</file>

<file path=ppt/slideLayouts/slideLayout89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fld id="{62C72F09-E23C-A646-8AD0-A73867D7467F}" type="datetimeFigureOut">
              <a:rPr lang="en-US"/>
              <a:pPr>
                <a:defRPr/>
              </a:pPr>
              <a:t>9/5/18</a:t>
            </a:fld>
            <a:endParaRPr lang="en-US" dirty="0"/>
          </a:p>
        </p:txBody>
      </p:sp>
      <p:sp>
        <p:nvSpPr>
          <p:cNvPr id="5" name="Footer Placeholder 4"/>
          <p:cNvSpPr>
            <a:spLocks noGrp="1"/>
          </p:cNvSpPr>
          <p:nvPr>
            <p:ph type="ftr" sz="quarter" idx="11"/>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fld id="{35306555-F2CC-C64F-BE8D-26BBB7B95D60}" type="slidenum">
              <a:rPr lang="en-US"/>
              <a:pPr>
                <a:defRPr/>
              </a:pPr>
              <a:t>‹#›</a:t>
            </a:fld>
            <a:endParaRPr lang="en-US" dirty="0"/>
          </a:p>
        </p:txBody>
      </p:sp>
    </p:spTree>
    <p:extLst>
      <p:ext uri="{BB962C8B-B14F-4D97-AF65-F5344CB8AC3E}">
        <p14:creationId xmlns:p14="http://schemas.microsoft.com/office/powerpoint/2010/main" val="28650016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9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fld id="{62C72F09-E23C-A646-8AD0-A73867D7467F}" type="datetimeFigureOut">
              <a:rPr lang="en-US"/>
              <a:pPr>
                <a:defRPr/>
              </a:pPr>
              <a:t>9/5/18</a:t>
            </a:fld>
            <a:endParaRPr lang="en-US" dirty="0"/>
          </a:p>
        </p:txBody>
      </p:sp>
      <p:sp>
        <p:nvSpPr>
          <p:cNvPr id="5" name="Footer Placeholder 4"/>
          <p:cNvSpPr>
            <a:spLocks noGrp="1"/>
          </p:cNvSpPr>
          <p:nvPr>
            <p:ph type="ftr" sz="quarter" idx="11"/>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fld id="{FBC6FAE3-3DEF-A24B-B092-315182D5445F}" type="slidenum">
              <a:rPr lang="en-US"/>
              <a:pPr>
                <a:defRPr/>
              </a:pPr>
              <a:t>‹#›</a:t>
            </a:fld>
            <a:endParaRPr lang="en-US" dirty="0"/>
          </a:p>
        </p:txBody>
      </p:sp>
    </p:spTree>
    <p:extLst>
      <p:ext uri="{BB962C8B-B14F-4D97-AF65-F5344CB8AC3E}">
        <p14:creationId xmlns:p14="http://schemas.microsoft.com/office/powerpoint/2010/main" val="1080712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9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fld id="{62C72F09-E23C-A646-8AD0-A73867D7467F}" type="datetimeFigureOut">
              <a:rPr lang="en-US"/>
              <a:pPr>
                <a:defRPr/>
              </a:pPr>
              <a:t>9/5/18</a:t>
            </a:fld>
            <a:endParaRPr lang="en-US" dirty="0"/>
          </a:p>
        </p:txBody>
      </p:sp>
      <p:sp>
        <p:nvSpPr>
          <p:cNvPr id="5" name="Footer Placeholder 4"/>
          <p:cNvSpPr>
            <a:spLocks noGrp="1"/>
          </p:cNvSpPr>
          <p:nvPr>
            <p:ph type="ftr" sz="quarter" idx="11"/>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fld id="{145A50ED-6CE6-5B43-B735-675ED8FF1A6F}" type="slidenum">
              <a:rPr lang="en-US"/>
              <a:pPr>
                <a:defRPr/>
              </a:pPr>
              <a:t>‹#›</a:t>
            </a:fld>
            <a:endParaRPr lang="en-US" dirty="0"/>
          </a:p>
        </p:txBody>
      </p:sp>
    </p:spTree>
    <p:extLst>
      <p:ext uri="{BB962C8B-B14F-4D97-AF65-F5344CB8AC3E}">
        <p14:creationId xmlns:p14="http://schemas.microsoft.com/office/powerpoint/2010/main" val="3594425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9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fld id="{62C72F09-E23C-A646-8AD0-A73867D7467F}" type="datetimeFigureOut">
              <a:rPr lang="en-US"/>
              <a:pPr>
                <a:defRPr/>
              </a:pPr>
              <a:t>9/5/18</a:t>
            </a:fld>
            <a:endParaRPr lang="en-US" dirty="0"/>
          </a:p>
        </p:txBody>
      </p:sp>
      <p:sp>
        <p:nvSpPr>
          <p:cNvPr id="6" name="Footer Placeholder 5"/>
          <p:cNvSpPr>
            <a:spLocks noGrp="1"/>
          </p:cNvSpPr>
          <p:nvPr>
            <p:ph type="ftr" sz="quarter" idx="11"/>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fld id="{3395B37A-349B-9949-BEC1-C0930482488E}" type="slidenum">
              <a:rPr lang="en-US"/>
              <a:pPr>
                <a:defRPr/>
              </a:pPr>
              <a:t>‹#›</a:t>
            </a:fld>
            <a:endParaRPr lang="en-US" dirty="0"/>
          </a:p>
        </p:txBody>
      </p:sp>
    </p:spTree>
    <p:extLst>
      <p:ext uri="{BB962C8B-B14F-4D97-AF65-F5344CB8AC3E}">
        <p14:creationId xmlns:p14="http://schemas.microsoft.com/office/powerpoint/2010/main" val="4209191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9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fld id="{62C72F09-E23C-A646-8AD0-A73867D7467F}" type="datetimeFigureOut">
              <a:rPr lang="en-US"/>
              <a:pPr>
                <a:defRPr/>
              </a:pPr>
              <a:t>9/5/18</a:t>
            </a:fld>
            <a:endParaRPr lang="en-US" dirty="0"/>
          </a:p>
        </p:txBody>
      </p:sp>
      <p:sp>
        <p:nvSpPr>
          <p:cNvPr id="8" name="Footer Placeholder 7"/>
          <p:cNvSpPr>
            <a:spLocks noGrp="1"/>
          </p:cNvSpPr>
          <p:nvPr>
            <p:ph type="ftr" sz="quarter" idx="11"/>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fld id="{02B69C0D-C098-D24E-A704-930179203C00}" type="slidenum">
              <a:rPr lang="en-US"/>
              <a:pPr>
                <a:defRPr/>
              </a:pPr>
              <a:t>‹#›</a:t>
            </a:fld>
            <a:endParaRPr lang="en-US" dirty="0"/>
          </a:p>
        </p:txBody>
      </p:sp>
    </p:spTree>
    <p:extLst>
      <p:ext uri="{BB962C8B-B14F-4D97-AF65-F5344CB8AC3E}">
        <p14:creationId xmlns:p14="http://schemas.microsoft.com/office/powerpoint/2010/main" val="30941131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90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fld id="{62C72F09-E23C-A646-8AD0-A73867D7467F}" type="datetimeFigureOut">
              <a:rPr lang="en-US"/>
              <a:pPr>
                <a:defRPr/>
              </a:pPr>
              <a:t>9/5/18</a:t>
            </a:fld>
            <a:endParaRPr lang="en-US" dirty="0"/>
          </a:p>
        </p:txBody>
      </p:sp>
      <p:sp>
        <p:nvSpPr>
          <p:cNvPr id="4" name="Footer Placeholder 3"/>
          <p:cNvSpPr>
            <a:spLocks noGrp="1"/>
          </p:cNvSpPr>
          <p:nvPr>
            <p:ph type="ftr" sz="quarter" idx="11"/>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fld id="{89E7CEE1-E3AA-A849-B8BB-6C62E88AF198}" type="slidenum">
              <a:rPr lang="en-US"/>
              <a:pPr>
                <a:defRPr/>
              </a:pPr>
              <a:t>‹#›</a:t>
            </a:fld>
            <a:endParaRPr lang="en-US" dirty="0"/>
          </a:p>
        </p:txBody>
      </p:sp>
    </p:spTree>
    <p:extLst>
      <p:ext uri="{BB962C8B-B14F-4D97-AF65-F5344CB8AC3E}">
        <p14:creationId xmlns:p14="http://schemas.microsoft.com/office/powerpoint/2010/main" val="385310130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90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fld id="{62C72F09-E23C-A646-8AD0-A73867D7467F}" type="datetimeFigureOut">
              <a:rPr lang="en-US"/>
              <a:pPr>
                <a:defRPr/>
              </a:pPr>
              <a:t>9/5/18</a:t>
            </a:fld>
            <a:endParaRPr lang="en-US" dirty="0"/>
          </a:p>
        </p:txBody>
      </p:sp>
      <p:sp>
        <p:nvSpPr>
          <p:cNvPr id="3" name="Footer Placeholder 2"/>
          <p:cNvSpPr>
            <a:spLocks noGrp="1"/>
          </p:cNvSpPr>
          <p:nvPr>
            <p:ph type="ftr" sz="quarter" idx="11"/>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fld id="{61B8B9F8-E522-5C49-89BD-B2992B66BE82}" type="slidenum">
              <a:rPr lang="en-US"/>
              <a:pPr>
                <a:defRPr/>
              </a:pPr>
              <a:t>‹#›</a:t>
            </a:fld>
            <a:endParaRPr lang="en-US" dirty="0"/>
          </a:p>
        </p:txBody>
      </p:sp>
    </p:spTree>
    <p:extLst>
      <p:ext uri="{BB962C8B-B14F-4D97-AF65-F5344CB8AC3E}">
        <p14:creationId xmlns:p14="http://schemas.microsoft.com/office/powerpoint/2010/main" val="14025537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90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fld id="{62C72F09-E23C-A646-8AD0-A73867D7467F}" type="datetimeFigureOut">
              <a:rPr lang="en-US"/>
              <a:pPr>
                <a:defRPr/>
              </a:pPr>
              <a:t>9/5/18</a:t>
            </a:fld>
            <a:endParaRPr lang="en-US" dirty="0"/>
          </a:p>
        </p:txBody>
      </p:sp>
      <p:sp>
        <p:nvSpPr>
          <p:cNvPr id="6" name="Footer Placeholder 5"/>
          <p:cNvSpPr>
            <a:spLocks noGrp="1"/>
          </p:cNvSpPr>
          <p:nvPr>
            <p:ph type="ftr" sz="quarter" idx="11"/>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fld id="{94012A00-2CFB-5E48-9956-991D477EEDD1}" type="slidenum">
              <a:rPr lang="en-US"/>
              <a:pPr>
                <a:defRPr/>
              </a:pPr>
              <a:t>‹#›</a:t>
            </a:fld>
            <a:endParaRPr lang="en-US" dirty="0"/>
          </a:p>
        </p:txBody>
      </p:sp>
    </p:spTree>
    <p:extLst>
      <p:ext uri="{BB962C8B-B14F-4D97-AF65-F5344CB8AC3E}">
        <p14:creationId xmlns:p14="http://schemas.microsoft.com/office/powerpoint/2010/main" val="4007361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90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fld id="{62C72F09-E23C-A646-8AD0-A73867D7467F}" type="datetimeFigureOut">
              <a:rPr lang="en-US"/>
              <a:pPr>
                <a:defRPr/>
              </a:pPr>
              <a:t>9/5/18</a:t>
            </a:fld>
            <a:endParaRPr lang="en-US" dirty="0"/>
          </a:p>
        </p:txBody>
      </p:sp>
      <p:sp>
        <p:nvSpPr>
          <p:cNvPr id="6" name="Footer Placeholder 5"/>
          <p:cNvSpPr>
            <a:spLocks noGrp="1"/>
          </p:cNvSpPr>
          <p:nvPr>
            <p:ph type="ftr" sz="quarter" idx="11"/>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fld id="{FD80317B-DB44-CC41-A30D-D5190A913A12}" type="slidenum">
              <a:rPr lang="en-US"/>
              <a:pPr>
                <a:defRPr/>
              </a:pPr>
              <a:t>‹#›</a:t>
            </a:fld>
            <a:endParaRPr lang="en-US" dirty="0"/>
          </a:p>
        </p:txBody>
      </p:sp>
    </p:spTree>
    <p:extLst>
      <p:ext uri="{BB962C8B-B14F-4D97-AF65-F5344CB8AC3E}">
        <p14:creationId xmlns:p14="http://schemas.microsoft.com/office/powerpoint/2010/main" val="35029285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90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fld id="{62C72F09-E23C-A646-8AD0-A73867D7467F}" type="datetimeFigureOut">
              <a:rPr lang="en-US"/>
              <a:pPr>
                <a:defRPr/>
              </a:pPr>
              <a:t>9/5/18</a:t>
            </a:fld>
            <a:endParaRPr lang="en-US" dirty="0"/>
          </a:p>
        </p:txBody>
      </p:sp>
      <p:sp>
        <p:nvSpPr>
          <p:cNvPr id="5" name="Footer Placeholder 4"/>
          <p:cNvSpPr>
            <a:spLocks noGrp="1"/>
          </p:cNvSpPr>
          <p:nvPr>
            <p:ph type="ftr" sz="quarter" idx="11"/>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fld id="{76A103DF-186A-D640-B0CE-C405EFE34A40}" type="slidenum">
              <a:rPr lang="en-US"/>
              <a:pPr>
                <a:defRPr/>
              </a:pPr>
              <a:t>‹#›</a:t>
            </a:fld>
            <a:endParaRPr lang="en-US" dirty="0"/>
          </a:p>
        </p:txBody>
      </p:sp>
    </p:spTree>
    <p:extLst>
      <p:ext uri="{BB962C8B-B14F-4D97-AF65-F5344CB8AC3E}">
        <p14:creationId xmlns:p14="http://schemas.microsoft.com/office/powerpoint/2010/main" val="40887559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90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fld id="{62C72F09-E23C-A646-8AD0-A73867D7467F}" type="datetimeFigureOut">
              <a:rPr lang="en-US"/>
              <a:pPr>
                <a:defRPr/>
              </a:pPr>
              <a:t>9/5/18</a:t>
            </a:fld>
            <a:endParaRPr lang="en-US" dirty="0"/>
          </a:p>
        </p:txBody>
      </p:sp>
      <p:sp>
        <p:nvSpPr>
          <p:cNvPr id="5" name="Footer Placeholder 4"/>
          <p:cNvSpPr>
            <a:spLocks noGrp="1"/>
          </p:cNvSpPr>
          <p:nvPr>
            <p:ph type="ftr" sz="quarter" idx="11"/>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defTabSz="914400" fontAlgn="base">
              <a:spcBef>
                <a:spcPct val="0"/>
              </a:spcBef>
              <a:spcAft>
                <a:spcPct val="0"/>
              </a:spcAft>
              <a:defRPr>
                <a:ea typeface="ＭＳ Ｐゴシック" charset="0"/>
                <a:cs typeface="ＭＳ Ｐゴシック" charset="0"/>
              </a:defRPr>
            </a:lvl1pPr>
          </a:lstStyle>
          <a:p>
            <a:pPr>
              <a:defRPr/>
            </a:pPr>
            <a:fld id="{DB94614B-A648-6E43-9E8D-5FF149397982}" type="slidenum">
              <a:rPr lang="en-US"/>
              <a:pPr>
                <a:defRPr/>
              </a:pPr>
              <a:t>‹#›</a:t>
            </a:fld>
            <a:endParaRPr lang="en-US" dirty="0"/>
          </a:p>
        </p:txBody>
      </p:sp>
    </p:spTree>
    <p:extLst>
      <p:ext uri="{BB962C8B-B14F-4D97-AF65-F5344CB8AC3E}">
        <p14:creationId xmlns:p14="http://schemas.microsoft.com/office/powerpoint/2010/main" val="1605630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90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0597791"/>
      </p:ext>
    </p:extLst>
  </p:cSld>
  <p:clrMapOvr>
    <a:masterClrMapping/>
  </p:clrMapOvr>
  <p:transition/>
</p:sldLayout>
</file>

<file path=ppt/slideLayouts/slideLayout90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02997103"/>
      </p:ext>
    </p:extLst>
  </p:cSld>
  <p:clrMapOvr>
    <a:masterClrMapping/>
  </p:clrMapOvr>
  <p:transition/>
</p:sldLayout>
</file>

<file path=ppt/slideLayouts/slideLayout90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140054"/>
      </p:ext>
    </p:extLst>
  </p:cSld>
  <p:clrMapOvr>
    <a:masterClrMapping/>
  </p:clrMapOvr>
  <p:transition/>
</p:sldLayout>
</file>

<file path=ppt/slideLayouts/slideLayout90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02180001"/>
      </p:ext>
    </p:extLst>
  </p:cSld>
  <p:clrMapOvr>
    <a:masterClrMapping/>
  </p:clrMapOvr>
  <p:transition/>
</p:sldLayout>
</file>

<file path=ppt/slideLayouts/slideLayout9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29762315"/>
      </p:ext>
    </p:extLst>
  </p:cSld>
  <p:clrMapOvr>
    <a:masterClrMapping/>
  </p:clrMapOvr>
  <p:transition/>
</p:sldLayout>
</file>

<file path=ppt/slideLayouts/slideLayout9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60518315"/>
      </p:ext>
    </p:extLst>
  </p:cSld>
  <p:clrMapOvr>
    <a:masterClrMapping/>
  </p:clrMapOvr>
  <p:transition/>
</p:sldLayout>
</file>

<file path=ppt/slideLayouts/slideLayout9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1332085"/>
      </p:ext>
    </p:extLst>
  </p:cSld>
  <p:clrMapOvr>
    <a:masterClrMapping/>
  </p:clrMapOvr>
  <p:transition/>
</p:sldLayout>
</file>

<file path=ppt/slideLayouts/slideLayout9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2665933"/>
      </p:ext>
    </p:extLst>
  </p:cSld>
  <p:clrMapOvr>
    <a:masterClrMapping/>
  </p:clrMapOvr>
  <p:transition/>
</p:sldLayout>
</file>

<file path=ppt/slideLayouts/slideLayout9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17093996"/>
      </p:ext>
    </p:extLst>
  </p:cSld>
  <p:clrMapOvr>
    <a:masterClrMapping/>
  </p:clrMapOvr>
  <p:transition/>
</p:sldLayout>
</file>

<file path=ppt/slideLayouts/slideLayout9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6771810"/>
      </p:ext>
    </p:extLst>
  </p:cSld>
  <p:clrMapOvr>
    <a:masterClrMapping/>
  </p:clrMapOvr>
  <p:transition/>
</p:sldLayout>
</file>

<file path=ppt/slideLayouts/slideLayout9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38539976"/>
      </p:ext>
    </p:extLst>
  </p:cSld>
  <p:clrMapOvr>
    <a:masterClrMapping/>
  </p:clrMapOvr>
  <p:transition/>
</p:sldLayout>
</file>

<file path=ppt/slideLayouts/slideLayout91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6" tIns="45714" rIns="91426" bIns="45714"/>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6" tIns="45714" rIns="91426" bIns="45714"/>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6" tIns="45714" rIns="91426" bIns="45714"/>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6" tIns="45714" rIns="91426" bIns="45714"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2915159380"/>
      </p:ext>
    </p:extLst>
  </p:cSld>
  <p:clrMapOvr>
    <a:masterClrMapping/>
  </p:clrMapOvr>
  <p:transition/>
</p:sldLayout>
</file>

<file path=ppt/slideLayouts/slideLayout9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403294753"/>
      </p:ext>
    </p:extLst>
  </p:cSld>
  <p:clrMapOvr>
    <a:masterClrMapping/>
  </p:clrMapOvr>
  <p:transition/>
</p:sldLayout>
</file>

<file path=ppt/slideLayouts/slideLayout9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131" indent="0">
              <a:buNone/>
              <a:defRPr sz="1800"/>
            </a:lvl2pPr>
            <a:lvl3pPr marL="914263" indent="0">
              <a:buNone/>
              <a:defRPr sz="1600"/>
            </a:lvl3pPr>
            <a:lvl4pPr marL="1371395" indent="0">
              <a:buNone/>
              <a:defRPr sz="1400"/>
            </a:lvl4pPr>
            <a:lvl5pPr marL="1828527" indent="0">
              <a:buNone/>
              <a:defRPr sz="1400"/>
            </a:lvl5pPr>
            <a:lvl6pPr marL="2285658" indent="0">
              <a:buNone/>
              <a:defRPr sz="1400"/>
            </a:lvl6pPr>
            <a:lvl7pPr marL="2742789" indent="0">
              <a:buNone/>
              <a:defRPr sz="1400"/>
            </a:lvl7pPr>
            <a:lvl8pPr marL="3199920" indent="0">
              <a:buNone/>
              <a:defRPr sz="1400"/>
            </a:lvl8pPr>
            <a:lvl9pPr marL="3657051"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37695177"/>
      </p:ext>
    </p:extLst>
  </p:cSld>
  <p:clrMapOvr>
    <a:masterClrMapping/>
  </p:clrMapOvr>
  <p:transition/>
</p:sldLayout>
</file>

<file path=ppt/slideLayouts/slideLayout9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3820830175"/>
      </p:ext>
    </p:extLst>
  </p:cSld>
  <p:clrMapOvr>
    <a:masterClrMapping/>
  </p:clrMapOvr>
  <p:transition/>
</p:sldLayout>
</file>

<file path=ppt/slideLayouts/slideLayout9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1" indent="0">
              <a:buNone/>
              <a:defRPr sz="2000" b="1"/>
            </a:lvl2pPr>
            <a:lvl3pPr marL="914263" indent="0">
              <a:buNone/>
              <a:defRPr sz="1800" b="1"/>
            </a:lvl3pPr>
            <a:lvl4pPr marL="1371395" indent="0">
              <a:buNone/>
              <a:defRPr sz="1600" b="1"/>
            </a:lvl4pPr>
            <a:lvl5pPr marL="1828527" indent="0">
              <a:buNone/>
              <a:defRPr sz="1600" b="1"/>
            </a:lvl5pPr>
            <a:lvl6pPr marL="2285658" indent="0">
              <a:buNone/>
              <a:defRPr sz="1600" b="1"/>
            </a:lvl6pPr>
            <a:lvl7pPr marL="2742789" indent="0">
              <a:buNone/>
              <a:defRPr sz="1600" b="1"/>
            </a:lvl7pPr>
            <a:lvl8pPr marL="3199920" indent="0">
              <a:buNone/>
              <a:defRPr sz="1600" b="1"/>
            </a:lvl8pPr>
            <a:lvl9pPr marL="3657051"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1" indent="0">
              <a:buNone/>
              <a:defRPr sz="2000" b="1"/>
            </a:lvl2pPr>
            <a:lvl3pPr marL="914263" indent="0">
              <a:buNone/>
              <a:defRPr sz="1800" b="1"/>
            </a:lvl3pPr>
            <a:lvl4pPr marL="1371395" indent="0">
              <a:buNone/>
              <a:defRPr sz="1600" b="1"/>
            </a:lvl4pPr>
            <a:lvl5pPr marL="1828527" indent="0">
              <a:buNone/>
              <a:defRPr sz="1600" b="1"/>
            </a:lvl5pPr>
            <a:lvl6pPr marL="2285658" indent="0">
              <a:buNone/>
              <a:defRPr sz="1600" b="1"/>
            </a:lvl6pPr>
            <a:lvl7pPr marL="2742789" indent="0">
              <a:buNone/>
              <a:defRPr sz="1600" b="1"/>
            </a:lvl7pPr>
            <a:lvl8pPr marL="3199920" indent="0">
              <a:buNone/>
              <a:defRPr sz="1600" b="1"/>
            </a:lvl8pPr>
            <a:lvl9pPr marL="3657051"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3440470597"/>
      </p:ext>
    </p:extLst>
  </p:cSld>
  <p:clrMapOvr>
    <a:masterClrMapping/>
  </p:clrMapOvr>
  <p:transition/>
</p:sldLayout>
</file>

<file path=ppt/slideLayouts/slideLayout9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1728384555"/>
      </p:ext>
    </p:extLst>
  </p:cSld>
  <p:clrMapOvr>
    <a:masterClrMapping/>
  </p:clrMapOvr>
  <p:transition/>
</p:sldLayout>
</file>

<file path=ppt/slideLayouts/slideLayout9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3816714348"/>
      </p:ext>
    </p:extLst>
  </p:cSld>
  <p:clrMapOvr>
    <a:masterClrMapping/>
  </p:clrMapOvr>
  <p:transition/>
</p:sldLayout>
</file>

<file path=ppt/slideLayouts/slideLayout9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0"/>
            <a:ext cx="3008313" cy="4691063"/>
          </a:xfrm>
        </p:spPr>
        <p:txBody>
          <a:bodyPr/>
          <a:lstStyle>
            <a:lvl1pPr marL="0" indent="0">
              <a:buNone/>
              <a:defRPr sz="1400"/>
            </a:lvl1pPr>
            <a:lvl2pPr marL="457131" indent="0">
              <a:buNone/>
              <a:defRPr sz="1200"/>
            </a:lvl2pPr>
            <a:lvl3pPr marL="914263" indent="0">
              <a:buNone/>
              <a:defRPr sz="1000"/>
            </a:lvl3pPr>
            <a:lvl4pPr marL="1371395" indent="0">
              <a:buNone/>
              <a:defRPr sz="900"/>
            </a:lvl4pPr>
            <a:lvl5pPr marL="1828527" indent="0">
              <a:buNone/>
              <a:defRPr sz="900"/>
            </a:lvl5pPr>
            <a:lvl6pPr marL="2285658" indent="0">
              <a:buNone/>
              <a:defRPr sz="900"/>
            </a:lvl6pPr>
            <a:lvl7pPr marL="2742789" indent="0">
              <a:buNone/>
              <a:defRPr sz="900"/>
            </a:lvl7pPr>
            <a:lvl8pPr marL="3199920" indent="0">
              <a:buNone/>
              <a:defRPr sz="900"/>
            </a:lvl8pPr>
            <a:lvl9pPr marL="3657051"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624557852"/>
      </p:ext>
    </p:extLst>
  </p:cSld>
  <p:clrMapOvr>
    <a:masterClrMapping/>
  </p:clrMapOvr>
  <p:transition/>
</p:sldLayout>
</file>

<file path=ppt/slideLayouts/slideLayout9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1" indent="0">
              <a:buNone/>
              <a:defRPr sz="2800"/>
            </a:lvl2pPr>
            <a:lvl3pPr marL="914263" indent="0">
              <a:buNone/>
              <a:defRPr sz="2400"/>
            </a:lvl3pPr>
            <a:lvl4pPr marL="1371395" indent="0">
              <a:buNone/>
              <a:defRPr sz="2000"/>
            </a:lvl4pPr>
            <a:lvl5pPr marL="1828527" indent="0">
              <a:buNone/>
              <a:defRPr sz="2000"/>
            </a:lvl5pPr>
            <a:lvl6pPr marL="2285658" indent="0">
              <a:buNone/>
              <a:defRPr sz="2000"/>
            </a:lvl6pPr>
            <a:lvl7pPr marL="2742789" indent="0">
              <a:buNone/>
              <a:defRPr sz="2000"/>
            </a:lvl7pPr>
            <a:lvl8pPr marL="3199920" indent="0">
              <a:buNone/>
              <a:defRPr sz="2000"/>
            </a:lvl8pPr>
            <a:lvl9pPr marL="3657051"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1" indent="0">
              <a:buNone/>
              <a:defRPr sz="1200"/>
            </a:lvl2pPr>
            <a:lvl3pPr marL="914263" indent="0">
              <a:buNone/>
              <a:defRPr sz="1000"/>
            </a:lvl3pPr>
            <a:lvl4pPr marL="1371395" indent="0">
              <a:buNone/>
              <a:defRPr sz="900"/>
            </a:lvl4pPr>
            <a:lvl5pPr marL="1828527" indent="0">
              <a:buNone/>
              <a:defRPr sz="900"/>
            </a:lvl5pPr>
            <a:lvl6pPr marL="2285658" indent="0">
              <a:buNone/>
              <a:defRPr sz="900"/>
            </a:lvl6pPr>
            <a:lvl7pPr marL="2742789" indent="0">
              <a:buNone/>
              <a:defRPr sz="900"/>
            </a:lvl7pPr>
            <a:lvl8pPr marL="3199920" indent="0">
              <a:buNone/>
              <a:defRPr sz="900"/>
            </a:lvl8pPr>
            <a:lvl9pPr marL="3657051"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2593094586"/>
      </p:ext>
    </p:extLst>
  </p:cSld>
  <p:clrMapOvr>
    <a:masterClrMapping/>
  </p:clrMapOvr>
  <p:transition/>
</p:sldLayout>
</file>

<file path=ppt/slideLayouts/slideLayout9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2149124255"/>
      </p:ext>
    </p:extLst>
  </p:cSld>
  <p:clrMapOvr>
    <a:masterClrMapping/>
  </p:clrMapOvr>
  <p:transition/>
</p:sldLayout>
</file>

<file path=ppt/slideLayouts/slideLayout9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3411890307"/>
      </p:ext>
    </p:extLst>
  </p:cSld>
  <p:clrMapOvr>
    <a:masterClrMapping/>
  </p:clrMapOvr>
  <p:transition/>
</p:sldLayout>
</file>

<file path=ppt/slideLayouts/slideLayout92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4057456324"/>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theme" Target="../theme/theme9.xml"/><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slideLayout" Target="../slideLayouts/slideLayout91.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image" Target="../media/image1.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image" Target="../media/image1.png"/><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theme" Target="../theme/theme10.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image" Target="../media/image1.png"/><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theme" Target="../theme/theme11.xml"/><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image" Target="../media/image1.png"/><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theme" Target="../theme/theme12.xml"/><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5" Type="http://schemas.openxmlformats.org/officeDocument/2006/relationships/slideLayout" Target="../slideLayouts/slideLayout118.xml"/><Relationship Id="rId10" Type="http://schemas.openxmlformats.org/officeDocument/2006/relationships/slideLayout" Target="../slideLayouts/slideLayout123.xml"/><Relationship Id="rId4" Type="http://schemas.openxmlformats.org/officeDocument/2006/relationships/slideLayout" Target="../slideLayouts/slideLayout117.xml"/><Relationship Id="rId9" Type="http://schemas.openxmlformats.org/officeDocument/2006/relationships/slideLayout" Target="../slideLayouts/slideLayout12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2.xml"/><Relationship Id="rId13" Type="http://schemas.openxmlformats.org/officeDocument/2006/relationships/image" Target="../media/image1.png"/><Relationship Id="rId3" Type="http://schemas.openxmlformats.org/officeDocument/2006/relationships/slideLayout" Target="../slideLayouts/slideLayout127.xml"/><Relationship Id="rId7" Type="http://schemas.openxmlformats.org/officeDocument/2006/relationships/slideLayout" Target="../slideLayouts/slideLayout131.xml"/><Relationship Id="rId12" Type="http://schemas.openxmlformats.org/officeDocument/2006/relationships/theme" Target="../theme/theme13.xml"/><Relationship Id="rId2" Type="http://schemas.openxmlformats.org/officeDocument/2006/relationships/slideLayout" Target="../slideLayouts/slideLayout126.xml"/><Relationship Id="rId1" Type="http://schemas.openxmlformats.org/officeDocument/2006/relationships/slideLayout" Target="../slideLayouts/slideLayout125.xml"/><Relationship Id="rId6" Type="http://schemas.openxmlformats.org/officeDocument/2006/relationships/slideLayout" Target="../slideLayouts/slideLayout130.xml"/><Relationship Id="rId11" Type="http://schemas.openxmlformats.org/officeDocument/2006/relationships/slideLayout" Target="../slideLayouts/slideLayout135.xml"/><Relationship Id="rId5" Type="http://schemas.openxmlformats.org/officeDocument/2006/relationships/slideLayout" Target="../slideLayouts/slideLayout129.xml"/><Relationship Id="rId10" Type="http://schemas.openxmlformats.org/officeDocument/2006/relationships/slideLayout" Target="../slideLayouts/slideLayout134.xml"/><Relationship Id="rId4" Type="http://schemas.openxmlformats.org/officeDocument/2006/relationships/slideLayout" Target="../slideLayouts/slideLayout128.xml"/><Relationship Id="rId9" Type="http://schemas.openxmlformats.org/officeDocument/2006/relationships/slideLayout" Target="../slideLayouts/slideLayout133.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3.xml"/><Relationship Id="rId13" Type="http://schemas.openxmlformats.org/officeDocument/2006/relationships/theme" Target="../theme/theme14.xml"/><Relationship Id="rId3" Type="http://schemas.openxmlformats.org/officeDocument/2006/relationships/slideLayout" Target="../slideLayouts/slideLayout138.xml"/><Relationship Id="rId7" Type="http://schemas.openxmlformats.org/officeDocument/2006/relationships/slideLayout" Target="../slideLayouts/slideLayout142.xml"/><Relationship Id="rId12" Type="http://schemas.openxmlformats.org/officeDocument/2006/relationships/slideLayout" Target="../slideLayouts/slideLayout147.xml"/><Relationship Id="rId2" Type="http://schemas.openxmlformats.org/officeDocument/2006/relationships/slideLayout" Target="../slideLayouts/slideLayout137.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5" Type="http://schemas.openxmlformats.org/officeDocument/2006/relationships/slideLayout" Target="../slideLayouts/slideLayout140.xml"/><Relationship Id="rId10" Type="http://schemas.openxmlformats.org/officeDocument/2006/relationships/slideLayout" Target="../slideLayouts/slideLayout145.xml"/><Relationship Id="rId4" Type="http://schemas.openxmlformats.org/officeDocument/2006/relationships/slideLayout" Target="../slideLayouts/slideLayout139.xml"/><Relationship Id="rId9" Type="http://schemas.openxmlformats.org/officeDocument/2006/relationships/slideLayout" Target="../slideLayouts/slideLayout144.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5.xml"/><Relationship Id="rId13" Type="http://schemas.openxmlformats.org/officeDocument/2006/relationships/image" Target="../media/image1.png"/><Relationship Id="rId3" Type="http://schemas.openxmlformats.org/officeDocument/2006/relationships/slideLayout" Target="../slideLayouts/slideLayout150.xml"/><Relationship Id="rId7" Type="http://schemas.openxmlformats.org/officeDocument/2006/relationships/slideLayout" Target="../slideLayouts/slideLayout154.xml"/><Relationship Id="rId12" Type="http://schemas.openxmlformats.org/officeDocument/2006/relationships/theme" Target="../theme/theme15.xml"/><Relationship Id="rId2" Type="http://schemas.openxmlformats.org/officeDocument/2006/relationships/slideLayout" Target="../slideLayouts/slideLayout149.xml"/><Relationship Id="rId1" Type="http://schemas.openxmlformats.org/officeDocument/2006/relationships/slideLayout" Target="../slideLayouts/slideLayout148.xml"/><Relationship Id="rId6" Type="http://schemas.openxmlformats.org/officeDocument/2006/relationships/slideLayout" Target="../slideLayouts/slideLayout153.xml"/><Relationship Id="rId11" Type="http://schemas.openxmlformats.org/officeDocument/2006/relationships/slideLayout" Target="../slideLayouts/slideLayout158.xml"/><Relationship Id="rId5" Type="http://schemas.openxmlformats.org/officeDocument/2006/relationships/slideLayout" Target="../slideLayouts/slideLayout152.xml"/><Relationship Id="rId10" Type="http://schemas.openxmlformats.org/officeDocument/2006/relationships/slideLayout" Target="../slideLayouts/slideLayout157.xml"/><Relationship Id="rId4" Type="http://schemas.openxmlformats.org/officeDocument/2006/relationships/slideLayout" Target="../slideLayouts/slideLayout151.xml"/><Relationship Id="rId9" Type="http://schemas.openxmlformats.org/officeDocument/2006/relationships/slideLayout" Target="../slideLayouts/slideLayout156.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6.xml"/><Relationship Id="rId3" Type="http://schemas.openxmlformats.org/officeDocument/2006/relationships/slideLayout" Target="../slideLayouts/slideLayout161.xml"/><Relationship Id="rId7" Type="http://schemas.openxmlformats.org/officeDocument/2006/relationships/slideLayout" Target="../slideLayouts/slideLayout165.xml"/><Relationship Id="rId12" Type="http://schemas.openxmlformats.org/officeDocument/2006/relationships/theme" Target="../theme/theme16.xml"/><Relationship Id="rId2" Type="http://schemas.openxmlformats.org/officeDocument/2006/relationships/slideLayout" Target="../slideLayouts/slideLayout160.xml"/><Relationship Id="rId1" Type="http://schemas.openxmlformats.org/officeDocument/2006/relationships/slideLayout" Target="../slideLayouts/slideLayout159.xml"/><Relationship Id="rId6" Type="http://schemas.openxmlformats.org/officeDocument/2006/relationships/slideLayout" Target="../slideLayouts/slideLayout164.xml"/><Relationship Id="rId11" Type="http://schemas.openxmlformats.org/officeDocument/2006/relationships/slideLayout" Target="../slideLayouts/slideLayout169.xml"/><Relationship Id="rId5" Type="http://schemas.openxmlformats.org/officeDocument/2006/relationships/slideLayout" Target="../slideLayouts/slideLayout163.xml"/><Relationship Id="rId10" Type="http://schemas.openxmlformats.org/officeDocument/2006/relationships/slideLayout" Target="../slideLayouts/slideLayout168.xml"/><Relationship Id="rId4" Type="http://schemas.openxmlformats.org/officeDocument/2006/relationships/slideLayout" Target="../slideLayouts/slideLayout162.xml"/><Relationship Id="rId9" Type="http://schemas.openxmlformats.org/officeDocument/2006/relationships/slideLayout" Target="../slideLayouts/slideLayout167.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7.xml"/><Relationship Id="rId13" Type="http://schemas.openxmlformats.org/officeDocument/2006/relationships/image" Target="../media/image1.png"/><Relationship Id="rId3" Type="http://schemas.openxmlformats.org/officeDocument/2006/relationships/slideLayout" Target="../slideLayouts/slideLayout172.xml"/><Relationship Id="rId7" Type="http://schemas.openxmlformats.org/officeDocument/2006/relationships/slideLayout" Target="../slideLayouts/slideLayout176.xml"/><Relationship Id="rId12" Type="http://schemas.openxmlformats.org/officeDocument/2006/relationships/theme" Target="../theme/theme17.xml"/><Relationship Id="rId2" Type="http://schemas.openxmlformats.org/officeDocument/2006/relationships/slideLayout" Target="../slideLayouts/slideLayout171.xml"/><Relationship Id="rId1" Type="http://schemas.openxmlformats.org/officeDocument/2006/relationships/slideLayout" Target="../slideLayouts/slideLayout170.xml"/><Relationship Id="rId6" Type="http://schemas.openxmlformats.org/officeDocument/2006/relationships/slideLayout" Target="../slideLayouts/slideLayout175.xml"/><Relationship Id="rId11" Type="http://schemas.openxmlformats.org/officeDocument/2006/relationships/slideLayout" Target="../slideLayouts/slideLayout180.xml"/><Relationship Id="rId5" Type="http://schemas.openxmlformats.org/officeDocument/2006/relationships/slideLayout" Target="../slideLayouts/slideLayout174.xml"/><Relationship Id="rId10" Type="http://schemas.openxmlformats.org/officeDocument/2006/relationships/slideLayout" Target="../slideLayouts/slideLayout179.xml"/><Relationship Id="rId4" Type="http://schemas.openxmlformats.org/officeDocument/2006/relationships/slideLayout" Target="../slideLayouts/slideLayout173.xml"/><Relationship Id="rId9" Type="http://schemas.openxmlformats.org/officeDocument/2006/relationships/slideLayout" Target="../slideLayouts/slideLayout178.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8.xml"/><Relationship Id="rId3" Type="http://schemas.openxmlformats.org/officeDocument/2006/relationships/slideLayout" Target="../slideLayouts/slideLayout183.xml"/><Relationship Id="rId7" Type="http://schemas.openxmlformats.org/officeDocument/2006/relationships/slideLayout" Target="../slideLayouts/slideLayout187.xml"/><Relationship Id="rId12" Type="http://schemas.openxmlformats.org/officeDocument/2006/relationships/theme" Target="../theme/theme18.xml"/><Relationship Id="rId2" Type="http://schemas.openxmlformats.org/officeDocument/2006/relationships/slideLayout" Target="../slideLayouts/slideLayout182.xml"/><Relationship Id="rId1" Type="http://schemas.openxmlformats.org/officeDocument/2006/relationships/slideLayout" Target="../slideLayouts/slideLayout181.xml"/><Relationship Id="rId6" Type="http://schemas.openxmlformats.org/officeDocument/2006/relationships/slideLayout" Target="../slideLayouts/slideLayout186.xml"/><Relationship Id="rId11" Type="http://schemas.openxmlformats.org/officeDocument/2006/relationships/slideLayout" Target="../slideLayouts/slideLayout191.xml"/><Relationship Id="rId5" Type="http://schemas.openxmlformats.org/officeDocument/2006/relationships/slideLayout" Target="../slideLayouts/slideLayout185.xml"/><Relationship Id="rId10" Type="http://schemas.openxmlformats.org/officeDocument/2006/relationships/slideLayout" Target="../slideLayouts/slideLayout190.xml"/><Relationship Id="rId4" Type="http://schemas.openxmlformats.org/officeDocument/2006/relationships/slideLayout" Target="../slideLayouts/slideLayout184.xml"/><Relationship Id="rId9" Type="http://schemas.openxmlformats.org/officeDocument/2006/relationships/slideLayout" Target="../slideLayouts/slideLayout189.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9.xml"/><Relationship Id="rId13" Type="http://schemas.openxmlformats.org/officeDocument/2006/relationships/image" Target="../media/image1.png"/><Relationship Id="rId3" Type="http://schemas.openxmlformats.org/officeDocument/2006/relationships/slideLayout" Target="../slideLayouts/slideLayout194.xml"/><Relationship Id="rId7" Type="http://schemas.openxmlformats.org/officeDocument/2006/relationships/slideLayout" Target="../slideLayouts/slideLayout198.xml"/><Relationship Id="rId12" Type="http://schemas.openxmlformats.org/officeDocument/2006/relationships/theme" Target="../theme/theme19.xml"/><Relationship Id="rId2" Type="http://schemas.openxmlformats.org/officeDocument/2006/relationships/slideLayout" Target="../slideLayouts/slideLayout193.xml"/><Relationship Id="rId1" Type="http://schemas.openxmlformats.org/officeDocument/2006/relationships/slideLayout" Target="../slideLayouts/slideLayout192.xml"/><Relationship Id="rId6" Type="http://schemas.openxmlformats.org/officeDocument/2006/relationships/slideLayout" Target="../slideLayouts/slideLayout197.xml"/><Relationship Id="rId11" Type="http://schemas.openxmlformats.org/officeDocument/2006/relationships/slideLayout" Target="../slideLayouts/slideLayout202.xml"/><Relationship Id="rId5" Type="http://schemas.openxmlformats.org/officeDocument/2006/relationships/slideLayout" Target="../slideLayouts/slideLayout196.xml"/><Relationship Id="rId10" Type="http://schemas.openxmlformats.org/officeDocument/2006/relationships/slideLayout" Target="../slideLayouts/slideLayout201.xml"/><Relationship Id="rId4" Type="http://schemas.openxmlformats.org/officeDocument/2006/relationships/slideLayout" Target="../slideLayouts/slideLayout195.xml"/><Relationship Id="rId9" Type="http://schemas.openxmlformats.org/officeDocument/2006/relationships/slideLayout" Target="../slideLayouts/slideLayout200.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10.xml"/><Relationship Id="rId3" Type="http://schemas.openxmlformats.org/officeDocument/2006/relationships/slideLayout" Target="../slideLayouts/slideLayout205.xml"/><Relationship Id="rId7" Type="http://schemas.openxmlformats.org/officeDocument/2006/relationships/slideLayout" Target="../slideLayouts/slideLayout209.xml"/><Relationship Id="rId12" Type="http://schemas.openxmlformats.org/officeDocument/2006/relationships/theme" Target="../theme/theme20.xml"/><Relationship Id="rId2" Type="http://schemas.openxmlformats.org/officeDocument/2006/relationships/slideLayout" Target="../slideLayouts/slideLayout204.xml"/><Relationship Id="rId1" Type="http://schemas.openxmlformats.org/officeDocument/2006/relationships/slideLayout" Target="../slideLayouts/slideLayout203.xml"/><Relationship Id="rId6" Type="http://schemas.openxmlformats.org/officeDocument/2006/relationships/slideLayout" Target="../slideLayouts/slideLayout208.xml"/><Relationship Id="rId11" Type="http://schemas.openxmlformats.org/officeDocument/2006/relationships/slideLayout" Target="../slideLayouts/slideLayout213.xml"/><Relationship Id="rId5" Type="http://schemas.openxmlformats.org/officeDocument/2006/relationships/slideLayout" Target="../slideLayouts/slideLayout207.xml"/><Relationship Id="rId10" Type="http://schemas.openxmlformats.org/officeDocument/2006/relationships/slideLayout" Target="../slideLayouts/slideLayout212.xml"/><Relationship Id="rId4" Type="http://schemas.openxmlformats.org/officeDocument/2006/relationships/slideLayout" Target="../slideLayouts/slideLayout206.xml"/><Relationship Id="rId9" Type="http://schemas.openxmlformats.org/officeDocument/2006/relationships/slideLayout" Target="../slideLayouts/slideLayout211.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1.xml"/><Relationship Id="rId13" Type="http://schemas.openxmlformats.org/officeDocument/2006/relationships/theme" Target="../theme/theme21.xml"/><Relationship Id="rId3" Type="http://schemas.openxmlformats.org/officeDocument/2006/relationships/slideLayout" Target="../slideLayouts/slideLayout216.xml"/><Relationship Id="rId7" Type="http://schemas.openxmlformats.org/officeDocument/2006/relationships/slideLayout" Target="../slideLayouts/slideLayout220.xml"/><Relationship Id="rId12" Type="http://schemas.openxmlformats.org/officeDocument/2006/relationships/slideLayout" Target="../slideLayouts/slideLayout225.xml"/><Relationship Id="rId2" Type="http://schemas.openxmlformats.org/officeDocument/2006/relationships/slideLayout" Target="../slideLayouts/slideLayout215.xml"/><Relationship Id="rId1" Type="http://schemas.openxmlformats.org/officeDocument/2006/relationships/slideLayout" Target="../slideLayouts/slideLayout214.xml"/><Relationship Id="rId6" Type="http://schemas.openxmlformats.org/officeDocument/2006/relationships/slideLayout" Target="../slideLayouts/slideLayout219.xml"/><Relationship Id="rId11" Type="http://schemas.openxmlformats.org/officeDocument/2006/relationships/slideLayout" Target="../slideLayouts/slideLayout224.xml"/><Relationship Id="rId5" Type="http://schemas.openxmlformats.org/officeDocument/2006/relationships/slideLayout" Target="../slideLayouts/slideLayout218.xml"/><Relationship Id="rId10" Type="http://schemas.openxmlformats.org/officeDocument/2006/relationships/slideLayout" Target="../slideLayouts/slideLayout223.xml"/><Relationship Id="rId4" Type="http://schemas.openxmlformats.org/officeDocument/2006/relationships/slideLayout" Target="../slideLayouts/slideLayout217.xml"/><Relationship Id="rId9" Type="http://schemas.openxmlformats.org/officeDocument/2006/relationships/slideLayout" Target="../slideLayouts/slideLayout222.xml"/><Relationship Id="rId14" Type="http://schemas.openxmlformats.org/officeDocument/2006/relationships/image" Target="../media/image1.png"/></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3.xml"/><Relationship Id="rId3" Type="http://schemas.openxmlformats.org/officeDocument/2006/relationships/slideLayout" Target="../slideLayouts/slideLayout228.xml"/><Relationship Id="rId7" Type="http://schemas.openxmlformats.org/officeDocument/2006/relationships/slideLayout" Target="../slideLayouts/slideLayout232.xml"/><Relationship Id="rId12" Type="http://schemas.openxmlformats.org/officeDocument/2006/relationships/theme" Target="../theme/theme22.xml"/><Relationship Id="rId2" Type="http://schemas.openxmlformats.org/officeDocument/2006/relationships/slideLayout" Target="../slideLayouts/slideLayout227.xml"/><Relationship Id="rId1" Type="http://schemas.openxmlformats.org/officeDocument/2006/relationships/slideLayout" Target="../slideLayouts/slideLayout226.xml"/><Relationship Id="rId6" Type="http://schemas.openxmlformats.org/officeDocument/2006/relationships/slideLayout" Target="../slideLayouts/slideLayout231.xml"/><Relationship Id="rId11" Type="http://schemas.openxmlformats.org/officeDocument/2006/relationships/slideLayout" Target="../slideLayouts/slideLayout236.xml"/><Relationship Id="rId5" Type="http://schemas.openxmlformats.org/officeDocument/2006/relationships/slideLayout" Target="../slideLayouts/slideLayout230.xml"/><Relationship Id="rId10" Type="http://schemas.openxmlformats.org/officeDocument/2006/relationships/slideLayout" Target="../slideLayouts/slideLayout235.xml"/><Relationship Id="rId4" Type="http://schemas.openxmlformats.org/officeDocument/2006/relationships/slideLayout" Target="../slideLayouts/slideLayout229.xml"/><Relationship Id="rId9" Type="http://schemas.openxmlformats.org/officeDocument/2006/relationships/slideLayout" Target="../slideLayouts/slideLayout234.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4.xml"/><Relationship Id="rId13" Type="http://schemas.openxmlformats.org/officeDocument/2006/relationships/image" Target="../media/image1.png"/><Relationship Id="rId3" Type="http://schemas.openxmlformats.org/officeDocument/2006/relationships/slideLayout" Target="../slideLayouts/slideLayout239.xml"/><Relationship Id="rId7" Type="http://schemas.openxmlformats.org/officeDocument/2006/relationships/slideLayout" Target="../slideLayouts/slideLayout243.xml"/><Relationship Id="rId12" Type="http://schemas.openxmlformats.org/officeDocument/2006/relationships/theme" Target="../theme/theme23.xml"/><Relationship Id="rId2" Type="http://schemas.openxmlformats.org/officeDocument/2006/relationships/slideLayout" Target="../slideLayouts/slideLayout238.xml"/><Relationship Id="rId1" Type="http://schemas.openxmlformats.org/officeDocument/2006/relationships/slideLayout" Target="../slideLayouts/slideLayout237.xml"/><Relationship Id="rId6" Type="http://schemas.openxmlformats.org/officeDocument/2006/relationships/slideLayout" Target="../slideLayouts/slideLayout242.xml"/><Relationship Id="rId11" Type="http://schemas.openxmlformats.org/officeDocument/2006/relationships/slideLayout" Target="../slideLayouts/slideLayout247.xml"/><Relationship Id="rId5" Type="http://schemas.openxmlformats.org/officeDocument/2006/relationships/slideLayout" Target="../slideLayouts/slideLayout241.xml"/><Relationship Id="rId10" Type="http://schemas.openxmlformats.org/officeDocument/2006/relationships/slideLayout" Target="../slideLayouts/slideLayout246.xml"/><Relationship Id="rId4" Type="http://schemas.openxmlformats.org/officeDocument/2006/relationships/slideLayout" Target="../slideLayouts/slideLayout240.xml"/><Relationship Id="rId9" Type="http://schemas.openxmlformats.org/officeDocument/2006/relationships/slideLayout" Target="../slideLayouts/slideLayout245.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5.xml"/><Relationship Id="rId3" Type="http://schemas.openxmlformats.org/officeDocument/2006/relationships/slideLayout" Target="../slideLayouts/slideLayout250.xml"/><Relationship Id="rId7" Type="http://schemas.openxmlformats.org/officeDocument/2006/relationships/slideLayout" Target="../slideLayouts/slideLayout254.xml"/><Relationship Id="rId12" Type="http://schemas.openxmlformats.org/officeDocument/2006/relationships/theme" Target="../theme/theme24.xml"/><Relationship Id="rId2" Type="http://schemas.openxmlformats.org/officeDocument/2006/relationships/slideLayout" Target="../slideLayouts/slideLayout249.xml"/><Relationship Id="rId1" Type="http://schemas.openxmlformats.org/officeDocument/2006/relationships/slideLayout" Target="../slideLayouts/slideLayout248.xml"/><Relationship Id="rId6" Type="http://schemas.openxmlformats.org/officeDocument/2006/relationships/slideLayout" Target="../slideLayouts/slideLayout253.xml"/><Relationship Id="rId11" Type="http://schemas.openxmlformats.org/officeDocument/2006/relationships/slideLayout" Target="../slideLayouts/slideLayout258.xml"/><Relationship Id="rId5" Type="http://schemas.openxmlformats.org/officeDocument/2006/relationships/slideLayout" Target="../slideLayouts/slideLayout252.xml"/><Relationship Id="rId10" Type="http://schemas.openxmlformats.org/officeDocument/2006/relationships/slideLayout" Target="../slideLayouts/slideLayout257.xml"/><Relationship Id="rId4" Type="http://schemas.openxmlformats.org/officeDocument/2006/relationships/slideLayout" Target="../slideLayouts/slideLayout251.xml"/><Relationship Id="rId9" Type="http://schemas.openxmlformats.org/officeDocument/2006/relationships/slideLayout" Target="../slideLayouts/slideLayout256.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6.xml"/><Relationship Id="rId13"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12" Type="http://schemas.openxmlformats.org/officeDocument/2006/relationships/slideLayout" Target="../slideLayouts/slideLayout270.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slideLayout" Target="../slideLayouts/slideLayout269.xml"/><Relationship Id="rId5" Type="http://schemas.openxmlformats.org/officeDocument/2006/relationships/slideLayout" Target="../slideLayouts/slideLayout263.xml"/><Relationship Id="rId10" Type="http://schemas.openxmlformats.org/officeDocument/2006/relationships/slideLayout" Target="../slideLayouts/slideLayout268.xml"/><Relationship Id="rId4" Type="http://schemas.openxmlformats.org/officeDocument/2006/relationships/slideLayout" Target="../slideLayouts/slideLayout262.xml"/><Relationship Id="rId9" Type="http://schemas.openxmlformats.org/officeDocument/2006/relationships/slideLayout" Target="../slideLayouts/slideLayout267.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78.xml"/><Relationship Id="rId13" Type="http://schemas.openxmlformats.org/officeDocument/2006/relationships/theme" Target="../theme/theme26.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12" Type="http://schemas.openxmlformats.org/officeDocument/2006/relationships/slideLayout" Target="../slideLayouts/slideLayout282.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11" Type="http://schemas.openxmlformats.org/officeDocument/2006/relationships/slideLayout" Target="../slideLayouts/slideLayout281.xml"/><Relationship Id="rId5" Type="http://schemas.openxmlformats.org/officeDocument/2006/relationships/slideLayout" Target="../slideLayouts/slideLayout275.xml"/><Relationship Id="rId10" Type="http://schemas.openxmlformats.org/officeDocument/2006/relationships/slideLayout" Target="../slideLayouts/slideLayout280.xml"/><Relationship Id="rId4" Type="http://schemas.openxmlformats.org/officeDocument/2006/relationships/slideLayout" Target="../slideLayouts/slideLayout274.xml"/><Relationship Id="rId9" Type="http://schemas.openxmlformats.org/officeDocument/2006/relationships/slideLayout" Target="../slideLayouts/slideLayout279.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90.xml"/><Relationship Id="rId13" Type="http://schemas.openxmlformats.org/officeDocument/2006/relationships/theme" Target="../theme/theme27.xml"/><Relationship Id="rId3" Type="http://schemas.openxmlformats.org/officeDocument/2006/relationships/slideLayout" Target="../slideLayouts/slideLayout285.xml"/><Relationship Id="rId7" Type="http://schemas.openxmlformats.org/officeDocument/2006/relationships/slideLayout" Target="../slideLayouts/slideLayout289.xml"/><Relationship Id="rId12" Type="http://schemas.openxmlformats.org/officeDocument/2006/relationships/slideLayout" Target="../slideLayouts/slideLayout294.xml"/><Relationship Id="rId2" Type="http://schemas.openxmlformats.org/officeDocument/2006/relationships/slideLayout" Target="../slideLayouts/slideLayout284.xml"/><Relationship Id="rId1" Type="http://schemas.openxmlformats.org/officeDocument/2006/relationships/slideLayout" Target="../slideLayouts/slideLayout283.xml"/><Relationship Id="rId6" Type="http://schemas.openxmlformats.org/officeDocument/2006/relationships/slideLayout" Target="../slideLayouts/slideLayout288.xml"/><Relationship Id="rId11" Type="http://schemas.openxmlformats.org/officeDocument/2006/relationships/slideLayout" Target="../slideLayouts/slideLayout293.xml"/><Relationship Id="rId5" Type="http://schemas.openxmlformats.org/officeDocument/2006/relationships/slideLayout" Target="../slideLayouts/slideLayout287.xml"/><Relationship Id="rId10" Type="http://schemas.openxmlformats.org/officeDocument/2006/relationships/slideLayout" Target="../slideLayouts/slideLayout292.xml"/><Relationship Id="rId4" Type="http://schemas.openxmlformats.org/officeDocument/2006/relationships/slideLayout" Target="../slideLayouts/slideLayout286.xml"/><Relationship Id="rId9" Type="http://schemas.openxmlformats.org/officeDocument/2006/relationships/slideLayout" Target="../slideLayouts/slideLayout291.xml"/><Relationship Id="rId14" Type="http://schemas.openxmlformats.org/officeDocument/2006/relationships/image" Target="../media/image1.png"/></Relationships>
</file>

<file path=ppt/slideMasters/_rels/slideMaster28.xml.rels><?xml version="1.0" encoding="UTF-8" standalone="yes"?>
<Relationships xmlns="http://schemas.openxmlformats.org/package/2006/relationships"><Relationship Id="rId8" Type="http://schemas.openxmlformats.org/officeDocument/2006/relationships/theme" Target="../theme/theme28.xml"/><Relationship Id="rId3" Type="http://schemas.openxmlformats.org/officeDocument/2006/relationships/slideLayout" Target="../slideLayouts/slideLayout297.xml"/><Relationship Id="rId7" Type="http://schemas.openxmlformats.org/officeDocument/2006/relationships/slideLayout" Target="../slideLayouts/slideLayout301.xml"/><Relationship Id="rId2" Type="http://schemas.openxmlformats.org/officeDocument/2006/relationships/slideLayout" Target="../slideLayouts/slideLayout296.xml"/><Relationship Id="rId1" Type="http://schemas.openxmlformats.org/officeDocument/2006/relationships/slideLayout" Target="../slideLayouts/slideLayout295.xml"/><Relationship Id="rId6" Type="http://schemas.openxmlformats.org/officeDocument/2006/relationships/slideLayout" Target="../slideLayouts/slideLayout300.xml"/><Relationship Id="rId5" Type="http://schemas.openxmlformats.org/officeDocument/2006/relationships/slideLayout" Target="../slideLayouts/slideLayout299.xml"/><Relationship Id="rId4" Type="http://schemas.openxmlformats.org/officeDocument/2006/relationships/slideLayout" Target="../slideLayouts/slideLayout298.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9.xml"/><Relationship Id="rId13" Type="http://schemas.openxmlformats.org/officeDocument/2006/relationships/image" Target="../media/image1.png"/><Relationship Id="rId3" Type="http://schemas.openxmlformats.org/officeDocument/2006/relationships/slideLayout" Target="../slideLayouts/slideLayout304.xml"/><Relationship Id="rId7" Type="http://schemas.openxmlformats.org/officeDocument/2006/relationships/slideLayout" Target="../slideLayouts/slideLayout308.xml"/><Relationship Id="rId12" Type="http://schemas.openxmlformats.org/officeDocument/2006/relationships/theme" Target="../theme/theme29.xml"/><Relationship Id="rId2" Type="http://schemas.openxmlformats.org/officeDocument/2006/relationships/slideLayout" Target="../slideLayouts/slideLayout303.xml"/><Relationship Id="rId1" Type="http://schemas.openxmlformats.org/officeDocument/2006/relationships/slideLayout" Target="../slideLayouts/slideLayout302.xml"/><Relationship Id="rId6" Type="http://schemas.openxmlformats.org/officeDocument/2006/relationships/slideLayout" Target="../slideLayouts/slideLayout307.xml"/><Relationship Id="rId11" Type="http://schemas.openxmlformats.org/officeDocument/2006/relationships/slideLayout" Target="../slideLayouts/slideLayout312.xml"/><Relationship Id="rId5" Type="http://schemas.openxmlformats.org/officeDocument/2006/relationships/slideLayout" Target="../slideLayouts/slideLayout306.xml"/><Relationship Id="rId10" Type="http://schemas.openxmlformats.org/officeDocument/2006/relationships/slideLayout" Target="../slideLayouts/slideLayout311.xml"/><Relationship Id="rId4" Type="http://schemas.openxmlformats.org/officeDocument/2006/relationships/slideLayout" Target="../slideLayouts/slideLayout305.xml"/><Relationship Id="rId9" Type="http://schemas.openxmlformats.org/officeDocument/2006/relationships/slideLayout" Target="../slideLayouts/slideLayout310.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20.xml"/><Relationship Id="rId13" Type="http://schemas.openxmlformats.org/officeDocument/2006/relationships/image" Target="../media/image1.png"/><Relationship Id="rId3" Type="http://schemas.openxmlformats.org/officeDocument/2006/relationships/slideLayout" Target="../slideLayouts/slideLayout315.xml"/><Relationship Id="rId7" Type="http://schemas.openxmlformats.org/officeDocument/2006/relationships/slideLayout" Target="../slideLayouts/slideLayout319.xml"/><Relationship Id="rId12" Type="http://schemas.openxmlformats.org/officeDocument/2006/relationships/theme" Target="../theme/theme30.xml"/><Relationship Id="rId2" Type="http://schemas.openxmlformats.org/officeDocument/2006/relationships/slideLayout" Target="../slideLayouts/slideLayout314.xml"/><Relationship Id="rId1" Type="http://schemas.openxmlformats.org/officeDocument/2006/relationships/slideLayout" Target="../slideLayouts/slideLayout313.xml"/><Relationship Id="rId6" Type="http://schemas.openxmlformats.org/officeDocument/2006/relationships/slideLayout" Target="../slideLayouts/slideLayout318.xml"/><Relationship Id="rId11" Type="http://schemas.openxmlformats.org/officeDocument/2006/relationships/slideLayout" Target="../slideLayouts/slideLayout323.xml"/><Relationship Id="rId5" Type="http://schemas.openxmlformats.org/officeDocument/2006/relationships/slideLayout" Target="../slideLayouts/slideLayout317.xml"/><Relationship Id="rId10" Type="http://schemas.openxmlformats.org/officeDocument/2006/relationships/slideLayout" Target="../slideLayouts/slideLayout322.xml"/><Relationship Id="rId4" Type="http://schemas.openxmlformats.org/officeDocument/2006/relationships/slideLayout" Target="../slideLayouts/slideLayout316.xml"/><Relationship Id="rId9" Type="http://schemas.openxmlformats.org/officeDocument/2006/relationships/slideLayout" Target="../slideLayouts/slideLayout321.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1.xml"/><Relationship Id="rId13" Type="http://schemas.openxmlformats.org/officeDocument/2006/relationships/image" Target="../media/image1.png"/><Relationship Id="rId3" Type="http://schemas.openxmlformats.org/officeDocument/2006/relationships/slideLayout" Target="../slideLayouts/slideLayout326.xml"/><Relationship Id="rId7" Type="http://schemas.openxmlformats.org/officeDocument/2006/relationships/slideLayout" Target="../slideLayouts/slideLayout330.xml"/><Relationship Id="rId12" Type="http://schemas.openxmlformats.org/officeDocument/2006/relationships/theme" Target="../theme/theme31.xml"/><Relationship Id="rId2" Type="http://schemas.openxmlformats.org/officeDocument/2006/relationships/slideLayout" Target="../slideLayouts/slideLayout325.xml"/><Relationship Id="rId1" Type="http://schemas.openxmlformats.org/officeDocument/2006/relationships/slideLayout" Target="../slideLayouts/slideLayout324.xml"/><Relationship Id="rId6" Type="http://schemas.openxmlformats.org/officeDocument/2006/relationships/slideLayout" Target="../slideLayouts/slideLayout329.xml"/><Relationship Id="rId11" Type="http://schemas.openxmlformats.org/officeDocument/2006/relationships/slideLayout" Target="../slideLayouts/slideLayout334.xml"/><Relationship Id="rId5" Type="http://schemas.openxmlformats.org/officeDocument/2006/relationships/slideLayout" Target="../slideLayouts/slideLayout328.xml"/><Relationship Id="rId10" Type="http://schemas.openxmlformats.org/officeDocument/2006/relationships/slideLayout" Target="../slideLayouts/slideLayout333.xml"/><Relationship Id="rId4" Type="http://schemas.openxmlformats.org/officeDocument/2006/relationships/slideLayout" Target="../slideLayouts/slideLayout327.xml"/><Relationship Id="rId9" Type="http://schemas.openxmlformats.org/officeDocument/2006/relationships/slideLayout" Target="../slideLayouts/slideLayout332.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2.xml"/><Relationship Id="rId13" Type="http://schemas.openxmlformats.org/officeDocument/2006/relationships/image" Target="../media/image1.png"/><Relationship Id="rId3" Type="http://schemas.openxmlformats.org/officeDocument/2006/relationships/slideLayout" Target="../slideLayouts/slideLayout337.xml"/><Relationship Id="rId7" Type="http://schemas.openxmlformats.org/officeDocument/2006/relationships/slideLayout" Target="../slideLayouts/slideLayout341.xml"/><Relationship Id="rId12" Type="http://schemas.openxmlformats.org/officeDocument/2006/relationships/theme" Target="../theme/theme32.xml"/><Relationship Id="rId2" Type="http://schemas.openxmlformats.org/officeDocument/2006/relationships/slideLayout" Target="../slideLayouts/slideLayout336.xml"/><Relationship Id="rId1" Type="http://schemas.openxmlformats.org/officeDocument/2006/relationships/slideLayout" Target="../slideLayouts/slideLayout335.xml"/><Relationship Id="rId6" Type="http://schemas.openxmlformats.org/officeDocument/2006/relationships/slideLayout" Target="../slideLayouts/slideLayout340.xml"/><Relationship Id="rId11" Type="http://schemas.openxmlformats.org/officeDocument/2006/relationships/slideLayout" Target="../slideLayouts/slideLayout345.xml"/><Relationship Id="rId5" Type="http://schemas.openxmlformats.org/officeDocument/2006/relationships/slideLayout" Target="../slideLayouts/slideLayout339.xml"/><Relationship Id="rId10" Type="http://schemas.openxmlformats.org/officeDocument/2006/relationships/slideLayout" Target="../slideLayouts/slideLayout344.xml"/><Relationship Id="rId4" Type="http://schemas.openxmlformats.org/officeDocument/2006/relationships/slideLayout" Target="../slideLayouts/slideLayout338.xml"/><Relationship Id="rId9" Type="http://schemas.openxmlformats.org/officeDocument/2006/relationships/slideLayout" Target="../slideLayouts/slideLayout343.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3.xml"/><Relationship Id="rId13" Type="http://schemas.openxmlformats.org/officeDocument/2006/relationships/image" Target="../media/image1.png"/><Relationship Id="rId3" Type="http://schemas.openxmlformats.org/officeDocument/2006/relationships/slideLayout" Target="../slideLayouts/slideLayout348.xml"/><Relationship Id="rId7" Type="http://schemas.openxmlformats.org/officeDocument/2006/relationships/slideLayout" Target="../slideLayouts/slideLayout352.xml"/><Relationship Id="rId12" Type="http://schemas.openxmlformats.org/officeDocument/2006/relationships/theme" Target="../theme/theme33.xml"/><Relationship Id="rId2" Type="http://schemas.openxmlformats.org/officeDocument/2006/relationships/slideLayout" Target="../slideLayouts/slideLayout347.xml"/><Relationship Id="rId1" Type="http://schemas.openxmlformats.org/officeDocument/2006/relationships/slideLayout" Target="../slideLayouts/slideLayout346.xml"/><Relationship Id="rId6" Type="http://schemas.openxmlformats.org/officeDocument/2006/relationships/slideLayout" Target="../slideLayouts/slideLayout351.xml"/><Relationship Id="rId11" Type="http://schemas.openxmlformats.org/officeDocument/2006/relationships/slideLayout" Target="../slideLayouts/slideLayout356.xml"/><Relationship Id="rId5" Type="http://schemas.openxmlformats.org/officeDocument/2006/relationships/slideLayout" Target="../slideLayouts/slideLayout350.xml"/><Relationship Id="rId10" Type="http://schemas.openxmlformats.org/officeDocument/2006/relationships/slideLayout" Target="../slideLayouts/slideLayout355.xml"/><Relationship Id="rId4" Type="http://schemas.openxmlformats.org/officeDocument/2006/relationships/slideLayout" Target="../slideLayouts/slideLayout349.xml"/><Relationship Id="rId9" Type="http://schemas.openxmlformats.org/officeDocument/2006/relationships/slideLayout" Target="../slideLayouts/slideLayout354.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4.xml"/><Relationship Id="rId13" Type="http://schemas.openxmlformats.org/officeDocument/2006/relationships/image" Target="../media/image1.png"/><Relationship Id="rId3" Type="http://schemas.openxmlformats.org/officeDocument/2006/relationships/slideLayout" Target="../slideLayouts/slideLayout359.xml"/><Relationship Id="rId7" Type="http://schemas.openxmlformats.org/officeDocument/2006/relationships/slideLayout" Target="../slideLayouts/slideLayout363.xml"/><Relationship Id="rId12" Type="http://schemas.openxmlformats.org/officeDocument/2006/relationships/theme" Target="../theme/theme34.xml"/><Relationship Id="rId2" Type="http://schemas.openxmlformats.org/officeDocument/2006/relationships/slideLayout" Target="../slideLayouts/slideLayout358.xml"/><Relationship Id="rId1" Type="http://schemas.openxmlformats.org/officeDocument/2006/relationships/slideLayout" Target="../slideLayouts/slideLayout357.xml"/><Relationship Id="rId6" Type="http://schemas.openxmlformats.org/officeDocument/2006/relationships/slideLayout" Target="../slideLayouts/slideLayout362.xml"/><Relationship Id="rId11" Type="http://schemas.openxmlformats.org/officeDocument/2006/relationships/slideLayout" Target="../slideLayouts/slideLayout367.xml"/><Relationship Id="rId5" Type="http://schemas.openxmlformats.org/officeDocument/2006/relationships/slideLayout" Target="../slideLayouts/slideLayout361.xml"/><Relationship Id="rId10" Type="http://schemas.openxmlformats.org/officeDocument/2006/relationships/slideLayout" Target="../slideLayouts/slideLayout366.xml"/><Relationship Id="rId4" Type="http://schemas.openxmlformats.org/officeDocument/2006/relationships/slideLayout" Target="../slideLayouts/slideLayout360.xml"/><Relationship Id="rId9" Type="http://schemas.openxmlformats.org/officeDocument/2006/relationships/slideLayout" Target="../slideLayouts/slideLayout365.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5.xml"/><Relationship Id="rId13" Type="http://schemas.openxmlformats.org/officeDocument/2006/relationships/theme" Target="../theme/theme35.xml"/><Relationship Id="rId3" Type="http://schemas.openxmlformats.org/officeDocument/2006/relationships/slideLayout" Target="../slideLayouts/slideLayout370.xml"/><Relationship Id="rId7" Type="http://schemas.openxmlformats.org/officeDocument/2006/relationships/slideLayout" Target="../slideLayouts/slideLayout374.xml"/><Relationship Id="rId12" Type="http://schemas.openxmlformats.org/officeDocument/2006/relationships/slideLayout" Target="../slideLayouts/slideLayout379.xml"/><Relationship Id="rId2" Type="http://schemas.openxmlformats.org/officeDocument/2006/relationships/slideLayout" Target="../slideLayouts/slideLayout369.xml"/><Relationship Id="rId1" Type="http://schemas.openxmlformats.org/officeDocument/2006/relationships/slideLayout" Target="../slideLayouts/slideLayout368.xml"/><Relationship Id="rId6" Type="http://schemas.openxmlformats.org/officeDocument/2006/relationships/slideLayout" Target="../slideLayouts/slideLayout373.xml"/><Relationship Id="rId11" Type="http://schemas.openxmlformats.org/officeDocument/2006/relationships/slideLayout" Target="../slideLayouts/slideLayout378.xml"/><Relationship Id="rId5" Type="http://schemas.openxmlformats.org/officeDocument/2006/relationships/slideLayout" Target="../slideLayouts/slideLayout372.xml"/><Relationship Id="rId10" Type="http://schemas.openxmlformats.org/officeDocument/2006/relationships/slideLayout" Target="../slideLayouts/slideLayout377.xml"/><Relationship Id="rId4" Type="http://schemas.openxmlformats.org/officeDocument/2006/relationships/slideLayout" Target="../slideLayouts/slideLayout371.xml"/><Relationship Id="rId9" Type="http://schemas.openxmlformats.org/officeDocument/2006/relationships/slideLayout" Target="../slideLayouts/slideLayout376.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7.xml"/><Relationship Id="rId13" Type="http://schemas.openxmlformats.org/officeDocument/2006/relationships/image" Target="../media/image1.png"/><Relationship Id="rId3" Type="http://schemas.openxmlformats.org/officeDocument/2006/relationships/slideLayout" Target="../slideLayouts/slideLayout382.xml"/><Relationship Id="rId7" Type="http://schemas.openxmlformats.org/officeDocument/2006/relationships/slideLayout" Target="../slideLayouts/slideLayout386.xml"/><Relationship Id="rId12" Type="http://schemas.openxmlformats.org/officeDocument/2006/relationships/theme" Target="../theme/theme36.xml"/><Relationship Id="rId2" Type="http://schemas.openxmlformats.org/officeDocument/2006/relationships/slideLayout" Target="../slideLayouts/slideLayout381.xml"/><Relationship Id="rId1" Type="http://schemas.openxmlformats.org/officeDocument/2006/relationships/slideLayout" Target="../slideLayouts/slideLayout380.xml"/><Relationship Id="rId6" Type="http://schemas.openxmlformats.org/officeDocument/2006/relationships/slideLayout" Target="../slideLayouts/slideLayout385.xml"/><Relationship Id="rId11" Type="http://schemas.openxmlformats.org/officeDocument/2006/relationships/slideLayout" Target="../slideLayouts/slideLayout390.xml"/><Relationship Id="rId5" Type="http://schemas.openxmlformats.org/officeDocument/2006/relationships/slideLayout" Target="../slideLayouts/slideLayout384.xml"/><Relationship Id="rId10" Type="http://schemas.openxmlformats.org/officeDocument/2006/relationships/slideLayout" Target="../slideLayouts/slideLayout389.xml"/><Relationship Id="rId4" Type="http://schemas.openxmlformats.org/officeDocument/2006/relationships/slideLayout" Target="../slideLayouts/slideLayout383.xml"/><Relationship Id="rId9" Type="http://schemas.openxmlformats.org/officeDocument/2006/relationships/slideLayout" Target="../slideLayouts/slideLayout388.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8.xml"/><Relationship Id="rId3" Type="http://schemas.openxmlformats.org/officeDocument/2006/relationships/slideLayout" Target="../slideLayouts/slideLayout393.xml"/><Relationship Id="rId7" Type="http://schemas.openxmlformats.org/officeDocument/2006/relationships/slideLayout" Target="../slideLayouts/slideLayout397.xml"/><Relationship Id="rId12" Type="http://schemas.openxmlformats.org/officeDocument/2006/relationships/theme" Target="../theme/theme37.xml"/><Relationship Id="rId2" Type="http://schemas.openxmlformats.org/officeDocument/2006/relationships/slideLayout" Target="../slideLayouts/slideLayout392.xml"/><Relationship Id="rId1" Type="http://schemas.openxmlformats.org/officeDocument/2006/relationships/slideLayout" Target="../slideLayouts/slideLayout391.xml"/><Relationship Id="rId6" Type="http://schemas.openxmlformats.org/officeDocument/2006/relationships/slideLayout" Target="../slideLayouts/slideLayout396.xml"/><Relationship Id="rId11" Type="http://schemas.openxmlformats.org/officeDocument/2006/relationships/slideLayout" Target="../slideLayouts/slideLayout401.xml"/><Relationship Id="rId5" Type="http://schemas.openxmlformats.org/officeDocument/2006/relationships/slideLayout" Target="../slideLayouts/slideLayout395.xml"/><Relationship Id="rId10" Type="http://schemas.openxmlformats.org/officeDocument/2006/relationships/slideLayout" Target="../slideLayouts/slideLayout400.xml"/><Relationship Id="rId4" Type="http://schemas.openxmlformats.org/officeDocument/2006/relationships/slideLayout" Target="../slideLayouts/slideLayout394.xml"/><Relationship Id="rId9" Type="http://schemas.openxmlformats.org/officeDocument/2006/relationships/slideLayout" Target="../slideLayouts/slideLayout399.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9.xml"/><Relationship Id="rId13" Type="http://schemas.openxmlformats.org/officeDocument/2006/relationships/image" Target="../media/image1.png"/><Relationship Id="rId3" Type="http://schemas.openxmlformats.org/officeDocument/2006/relationships/slideLayout" Target="../slideLayouts/slideLayout404.xml"/><Relationship Id="rId7" Type="http://schemas.openxmlformats.org/officeDocument/2006/relationships/slideLayout" Target="../slideLayouts/slideLayout408.xml"/><Relationship Id="rId12" Type="http://schemas.openxmlformats.org/officeDocument/2006/relationships/theme" Target="../theme/theme38.xml"/><Relationship Id="rId2" Type="http://schemas.openxmlformats.org/officeDocument/2006/relationships/slideLayout" Target="../slideLayouts/slideLayout403.xml"/><Relationship Id="rId1" Type="http://schemas.openxmlformats.org/officeDocument/2006/relationships/slideLayout" Target="../slideLayouts/slideLayout402.xml"/><Relationship Id="rId6" Type="http://schemas.openxmlformats.org/officeDocument/2006/relationships/slideLayout" Target="../slideLayouts/slideLayout407.xml"/><Relationship Id="rId11" Type="http://schemas.openxmlformats.org/officeDocument/2006/relationships/slideLayout" Target="../slideLayouts/slideLayout412.xml"/><Relationship Id="rId5" Type="http://schemas.openxmlformats.org/officeDocument/2006/relationships/slideLayout" Target="../slideLayouts/slideLayout406.xml"/><Relationship Id="rId10" Type="http://schemas.openxmlformats.org/officeDocument/2006/relationships/slideLayout" Target="../slideLayouts/slideLayout411.xml"/><Relationship Id="rId4" Type="http://schemas.openxmlformats.org/officeDocument/2006/relationships/slideLayout" Target="../slideLayouts/slideLayout405.xml"/><Relationship Id="rId9" Type="http://schemas.openxmlformats.org/officeDocument/2006/relationships/slideLayout" Target="../slideLayouts/slideLayout410.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20.xml"/><Relationship Id="rId3" Type="http://schemas.openxmlformats.org/officeDocument/2006/relationships/slideLayout" Target="../slideLayouts/slideLayout415.xml"/><Relationship Id="rId7" Type="http://schemas.openxmlformats.org/officeDocument/2006/relationships/slideLayout" Target="../slideLayouts/slideLayout419.xml"/><Relationship Id="rId12" Type="http://schemas.openxmlformats.org/officeDocument/2006/relationships/theme" Target="../theme/theme39.xml"/><Relationship Id="rId2" Type="http://schemas.openxmlformats.org/officeDocument/2006/relationships/slideLayout" Target="../slideLayouts/slideLayout414.xml"/><Relationship Id="rId1" Type="http://schemas.openxmlformats.org/officeDocument/2006/relationships/slideLayout" Target="../slideLayouts/slideLayout413.xml"/><Relationship Id="rId6" Type="http://schemas.openxmlformats.org/officeDocument/2006/relationships/slideLayout" Target="../slideLayouts/slideLayout418.xml"/><Relationship Id="rId11" Type="http://schemas.openxmlformats.org/officeDocument/2006/relationships/slideLayout" Target="../slideLayouts/slideLayout423.xml"/><Relationship Id="rId5" Type="http://schemas.openxmlformats.org/officeDocument/2006/relationships/slideLayout" Target="../slideLayouts/slideLayout417.xml"/><Relationship Id="rId10" Type="http://schemas.openxmlformats.org/officeDocument/2006/relationships/slideLayout" Target="../slideLayouts/slideLayout422.xml"/><Relationship Id="rId4" Type="http://schemas.openxmlformats.org/officeDocument/2006/relationships/slideLayout" Target="../slideLayouts/slideLayout416.xml"/><Relationship Id="rId9" Type="http://schemas.openxmlformats.org/officeDocument/2006/relationships/slideLayout" Target="../slideLayouts/slideLayout421.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31.xml"/><Relationship Id="rId3" Type="http://schemas.openxmlformats.org/officeDocument/2006/relationships/slideLayout" Target="../slideLayouts/slideLayout426.xml"/><Relationship Id="rId7" Type="http://schemas.openxmlformats.org/officeDocument/2006/relationships/slideLayout" Target="../slideLayouts/slideLayout430.xml"/><Relationship Id="rId12" Type="http://schemas.openxmlformats.org/officeDocument/2006/relationships/theme" Target="../theme/theme40.xml"/><Relationship Id="rId2" Type="http://schemas.openxmlformats.org/officeDocument/2006/relationships/slideLayout" Target="../slideLayouts/slideLayout425.xml"/><Relationship Id="rId1" Type="http://schemas.openxmlformats.org/officeDocument/2006/relationships/slideLayout" Target="../slideLayouts/slideLayout424.xml"/><Relationship Id="rId6" Type="http://schemas.openxmlformats.org/officeDocument/2006/relationships/slideLayout" Target="../slideLayouts/slideLayout429.xml"/><Relationship Id="rId11" Type="http://schemas.openxmlformats.org/officeDocument/2006/relationships/slideLayout" Target="../slideLayouts/slideLayout434.xml"/><Relationship Id="rId5" Type="http://schemas.openxmlformats.org/officeDocument/2006/relationships/slideLayout" Target="../slideLayouts/slideLayout428.xml"/><Relationship Id="rId10" Type="http://schemas.openxmlformats.org/officeDocument/2006/relationships/slideLayout" Target="../slideLayouts/slideLayout433.xml"/><Relationship Id="rId4" Type="http://schemas.openxmlformats.org/officeDocument/2006/relationships/slideLayout" Target="../slideLayouts/slideLayout427.xml"/><Relationship Id="rId9" Type="http://schemas.openxmlformats.org/officeDocument/2006/relationships/slideLayout" Target="../slideLayouts/slideLayout432.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2.xml"/><Relationship Id="rId3" Type="http://schemas.openxmlformats.org/officeDocument/2006/relationships/slideLayout" Target="../slideLayouts/slideLayout437.xml"/><Relationship Id="rId7" Type="http://schemas.openxmlformats.org/officeDocument/2006/relationships/slideLayout" Target="../slideLayouts/slideLayout441.xml"/><Relationship Id="rId12" Type="http://schemas.openxmlformats.org/officeDocument/2006/relationships/theme" Target="../theme/theme41.xml"/><Relationship Id="rId2" Type="http://schemas.openxmlformats.org/officeDocument/2006/relationships/slideLayout" Target="../slideLayouts/slideLayout436.xml"/><Relationship Id="rId1" Type="http://schemas.openxmlformats.org/officeDocument/2006/relationships/slideLayout" Target="../slideLayouts/slideLayout435.xml"/><Relationship Id="rId6" Type="http://schemas.openxmlformats.org/officeDocument/2006/relationships/slideLayout" Target="../slideLayouts/slideLayout440.xml"/><Relationship Id="rId11" Type="http://schemas.openxmlformats.org/officeDocument/2006/relationships/slideLayout" Target="../slideLayouts/slideLayout445.xml"/><Relationship Id="rId5" Type="http://schemas.openxmlformats.org/officeDocument/2006/relationships/slideLayout" Target="../slideLayouts/slideLayout439.xml"/><Relationship Id="rId10" Type="http://schemas.openxmlformats.org/officeDocument/2006/relationships/slideLayout" Target="../slideLayouts/slideLayout444.xml"/><Relationship Id="rId4" Type="http://schemas.openxmlformats.org/officeDocument/2006/relationships/slideLayout" Target="../slideLayouts/slideLayout438.xml"/><Relationship Id="rId9" Type="http://schemas.openxmlformats.org/officeDocument/2006/relationships/slideLayout" Target="../slideLayouts/slideLayout443.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3.xml"/><Relationship Id="rId13" Type="http://schemas.openxmlformats.org/officeDocument/2006/relationships/image" Target="../media/image1.png"/><Relationship Id="rId3" Type="http://schemas.openxmlformats.org/officeDocument/2006/relationships/slideLayout" Target="../slideLayouts/slideLayout448.xml"/><Relationship Id="rId7" Type="http://schemas.openxmlformats.org/officeDocument/2006/relationships/slideLayout" Target="../slideLayouts/slideLayout452.xml"/><Relationship Id="rId12" Type="http://schemas.openxmlformats.org/officeDocument/2006/relationships/theme" Target="../theme/theme42.xml"/><Relationship Id="rId2" Type="http://schemas.openxmlformats.org/officeDocument/2006/relationships/slideLayout" Target="../slideLayouts/slideLayout447.xml"/><Relationship Id="rId1" Type="http://schemas.openxmlformats.org/officeDocument/2006/relationships/slideLayout" Target="../slideLayouts/slideLayout446.xml"/><Relationship Id="rId6" Type="http://schemas.openxmlformats.org/officeDocument/2006/relationships/slideLayout" Target="../slideLayouts/slideLayout451.xml"/><Relationship Id="rId11" Type="http://schemas.openxmlformats.org/officeDocument/2006/relationships/slideLayout" Target="../slideLayouts/slideLayout456.xml"/><Relationship Id="rId5" Type="http://schemas.openxmlformats.org/officeDocument/2006/relationships/slideLayout" Target="../slideLayouts/slideLayout450.xml"/><Relationship Id="rId10" Type="http://schemas.openxmlformats.org/officeDocument/2006/relationships/slideLayout" Target="../slideLayouts/slideLayout455.xml"/><Relationship Id="rId4" Type="http://schemas.openxmlformats.org/officeDocument/2006/relationships/slideLayout" Target="../slideLayouts/slideLayout449.xml"/><Relationship Id="rId9" Type="http://schemas.openxmlformats.org/officeDocument/2006/relationships/slideLayout" Target="../slideLayouts/slideLayout454.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4.xml"/><Relationship Id="rId13" Type="http://schemas.openxmlformats.org/officeDocument/2006/relationships/theme" Target="../theme/theme43.xml"/><Relationship Id="rId3" Type="http://schemas.openxmlformats.org/officeDocument/2006/relationships/slideLayout" Target="../slideLayouts/slideLayout459.xml"/><Relationship Id="rId7" Type="http://schemas.openxmlformats.org/officeDocument/2006/relationships/slideLayout" Target="../slideLayouts/slideLayout463.xml"/><Relationship Id="rId12" Type="http://schemas.openxmlformats.org/officeDocument/2006/relationships/slideLayout" Target="../slideLayouts/slideLayout468.xml"/><Relationship Id="rId2" Type="http://schemas.openxmlformats.org/officeDocument/2006/relationships/slideLayout" Target="../slideLayouts/slideLayout458.xml"/><Relationship Id="rId1" Type="http://schemas.openxmlformats.org/officeDocument/2006/relationships/slideLayout" Target="../slideLayouts/slideLayout457.xml"/><Relationship Id="rId6" Type="http://schemas.openxmlformats.org/officeDocument/2006/relationships/slideLayout" Target="../slideLayouts/slideLayout462.xml"/><Relationship Id="rId11" Type="http://schemas.openxmlformats.org/officeDocument/2006/relationships/slideLayout" Target="../slideLayouts/slideLayout467.xml"/><Relationship Id="rId5" Type="http://schemas.openxmlformats.org/officeDocument/2006/relationships/slideLayout" Target="../slideLayouts/slideLayout461.xml"/><Relationship Id="rId10" Type="http://schemas.openxmlformats.org/officeDocument/2006/relationships/slideLayout" Target="../slideLayouts/slideLayout466.xml"/><Relationship Id="rId4" Type="http://schemas.openxmlformats.org/officeDocument/2006/relationships/slideLayout" Target="../slideLayouts/slideLayout460.xml"/><Relationship Id="rId9" Type="http://schemas.openxmlformats.org/officeDocument/2006/relationships/slideLayout" Target="../slideLayouts/slideLayout465.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6.xml"/><Relationship Id="rId13" Type="http://schemas.openxmlformats.org/officeDocument/2006/relationships/image" Target="../media/image1.png"/><Relationship Id="rId3" Type="http://schemas.openxmlformats.org/officeDocument/2006/relationships/slideLayout" Target="../slideLayouts/slideLayout471.xml"/><Relationship Id="rId7" Type="http://schemas.openxmlformats.org/officeDocument/2006/relationships/slideLayout" Target="../slideLayouts/slideLayout475.xml"/><Relationship Id="rId12" Type="http://schemas.openxmlformats.org/officeDocument/2006/relationships/theme" Target="../theme/theme44.xml"/><Relationship Id="rId2" Type="http://schemas.openxmlformats.org/officeDocument/2006/relationships/slideLayout" Target="../slideLayouts/slideLayout470.xml"/><Relationship Id="rId1" Type="http://schemas.openxmlformats.org/officeDocument/2006/relationships/slideLayout" Target="../slideLayouts/slideLayout469.xml"/><Relationship Id="rId6" Type="http://schemas.openxmlformats.org/officeDocument/2006/relationships/slideLayout" Target="../slideLayouts/slideLayout474.xml"/><Relationship Id="rId11" Type="http://schemas.openxmlformats.org/officeDocument/2006/relationships/slideLayout" Target="../slideLayouts/slideLayout479.xml"/><Relationship Id="rId5" Type="http://schemas.openxmlformats.org/officeDocument/2006/relationships/slideLayout" Target="../slideLayouts/slideLayout473.xml"/><Relationship Id="rId10" Type="http://schemas.openxmlformats.org/officeDocument/2006/relationships/slideLayout" Target="../slideLayouts/slideLayout478.xml"/><Relationship Id="rId4" Type="http://schemas.openxmlformats.org/officeDocument/2006/relationships/slideLayout" Target="../slideLayouts/slideLayout472.xml"/><Relationship Id="rId9" Type="http://schemas.openxmlformats.org/officeDocument/2006/relationships/slideLayout" Target="../slideLayouts/slideLayout477.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7.xml"/><Relationship Id="rId3" Type="http://schemas.openxmlformats.org/officeDocument/2006/relationships/slideLayout" Target="../slideLayouts/slideLayout482.xml"/><Relationship Id="rId7" Type="http://schemas.openxmlformats.org/officeDocument/2006/relationships/slideLayout" Target="../slideLayouts/slideLayout486.xml"/><Relationship Id="rId12" Type="http://schemas.openxmlformats.org/officeDocument/2006/relationships/theme" Target="../theme/theme45.xml"/><Relationship Id="rId2" Type="http://schemas.openxmlformats.org/officeDocument/2006/relationships/slideLayout" Target="../slideLayouts/slideLayout481.xml"/><Relationship Id="rId1" Type="http://schemas.openxmlformats.org/officeDocument/2006/relationships/slideLayout" Target="../slideLayouts/slideLayout480.xml"/><Relationship Id="rId6" Type="http://schemas.openxmlformats.org/officeDocument/2006/relationships/slideLayout" Target="../slideLayouts/slideLayout485.xml"/><Relationship Id="rId11" Type="http://schemas.openxmlformats.org/officeDocument/2006/relationships/slideLayout" Target="../slideLayouts/slideLayout490.xml"/><Relationship Id="rId5" Type="http://schemas.openxmlformats.org/officeDocument/2006/relationships/slideLayout" Target="../slideLayouts/slideLayout484.xml"/><Relationship Id="rId10" Type="http://schemas.openxmlformats.org/officeDocument/2006/relationships/slideLayout" Target="../slideLayouts/slideLayout489.xml"/><Relationship Id="rId4" Type="http://schemas.openxmlformats.org/officeDocument/2006/relationships/slideLayout" Target="../slideLayouts/slideLayout483.xml"/><Relationship Id="rId9" Type="http://schemas.openxmlformats.org/officeDocument/2006/relationships/slideLayout" Target="../slideLayouts/slideLayout488.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8.xml"/><Relationship Id="rId3" Type="http://schemas.openxmlformats.org/officeDocument/2006/relationships/slideLayout" Target="../slideLayouts/slideLayout493.xml"/><Relationship Id="rId7" Type="http://schemas.openxmlformats.org/officeDocument/2006/relationships/slideLayout" Target="../slideLayouts/slideLayout497.xml"/><Relationship Id="rId12" Type="http://schemas.openxmlformats.org/officeDocument/2006/relationships/theme" Target="../theme/theme46.xml"/><Relationship Id="rId2" Type="http://schemas.openxmlformats.org/officeDocument/2006/relationships/slideLayout" Target="../slideLayouts/slideLayout492.xml"/><Relationship Id="rId1" Type="http://schemas.openxmlformats.org/officeDocument/2006/relationships/slideLayout" Target="../slideLayouts/slideLayout491.xml"/><Relationship Id="rId6" Type="http://schemas.openxmlformats.org/officeDocument/2006/relationships/slideLayout" Target="../slideLayouts/slideLayout496.xml"/><Relationship Id="rId11" Type="http://schemas.openxmlformats.org/officeDocument/2006/relationships/slideLayout" Target="../slideLayouts/slideLayout501.xml"/><Relationship Id="rId5" Type="http://schemas.openxmlformats.org/officeDocument/2006/relationships/slideLayout" Target="../slideLayouts/slideLayout495.xml"/><Relationship Id="rId10" Type="http://schemas.openxmlformats.org/officeDocument/2006/relationships/slideLayout" Target="../slideLayouts/slideLayout500.xml"/><Relationship Id="rId4" Type="http://schemas.openxmlformats.org/officeDocument/2006/relationships/slideLayout" Target="../slideLayouts/slideLayout494.xml"/><Relationship Id="rId9" Type="http://schemas.openxmlformats.org/officeDocument/2006/relationships/slideLayout" Target="../slideLayouts/slideLayout499.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9.xml"/><Relationship Id="rId3" Type="http://schemas.openxmlformats.org/officeDocument/2006/relationships/slideLayout" Target="../slideLayouts/slideLayout504.xml"/><Relationship Id="rId7" Type="http://schemas.openxmlformats.org/officeDocument/2006/relationships/slideLayout" Target="../slideLayouts/slideLayout508.xml"/><Relationship Id="rId12" Type="http://schemas.openxmlformats.org/officeDocument/2006/relationships/theme" Target="../theme/theme47.xml"/><Relationship Id="rId2" Type="http://schemas.openxmlformats.org/officeDocument/2006/relationships/slideLayout" Target="../slideLayouts/slideLayout503.xml"/><Relationship Id="rId1" Type="http://schemas.openxmlformats.org/officeDocument/2006/relationships/slideLayout" Target="../slideLayouts/slideLayout502.xml"/><Relationship Id="rId6" Type="http://schemas.openxmlformats.org/officeDocument/2006/relationships/slideLayout" Target="../slideLayouts/slideLayout507.xml"/><Relationship Id="rId11" Type="http://schemas.openxmlformats.org/officeDocument/2006/relationships/slideLayout" Target="../slideLayouts/slideLayout512.xml"/><Relationship Id="rId5" Type="http://schemas.openxmlformats.org/officeDocument/2006/relationships/slideLayout" Target="../slideLayouts/slideLayout506.xml"/><Relationship Id="rId10" Type="http://schemas.openxmlformats.org/officeDocument/2006/relationships/slideLayout" Target="../slideLayouts/slideLayout511.xml"/><Relationship Id="rId4" Type="http://schemas.openxmlformats.org/officeDocument/2006/relationships/slideLayout" Target="../slideLayouts/slideLayout505.xml"/><Relationship Id="rId9" Type="http://schemas.openxmlformats.org/officeDocument/2006/relationships/slideLayout" Target="../slideLayouts/slideLayout510.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20.xml"/><Relationship Id="rId3" Type="http://schemas.openxmlformats.org/officeDocument/2006/relationships/slideLayout" Target="../slideLayouts/slideLayout515.xml"/><Relationship Id="rId7" Type="http://schemas.openxmlformats.org/officeDocument/2006/relationships/slideLayout" Target="../slideLayouts/slideLayout519.xml"/><Relationship Id="rId12" Type="http://schemas.openxmlformats.org/officeDocument/2006/relationships/theme" Target="../theme/theme48.xml"/><Relationship Id="rId2" Type="http://schemas.openxmlformats.org/officeDocument/2006/relationships/slideLayout" Target="../slideLayouts/slideLayout514.xml"/><Relationship Id="rId1" Type="http://schemas.openxmlformats.org/officeDocument/2006/relationships/slideLayout" Target="../slideLayouts/slideLayout513.xml"/><Relationship Id="rId6" Type="http://schemas.openxmlformats.org/officeDocument/2006/relationships/slideLayout" Target="../slideLayouts/slideLayout518.xml"/><Relationship Id="rId11" Type="http://schemas.openxmlformats.org/officeDocument/2006/relationships/slideLayout" Target="../slideLayouts/slideLayout523.xml"/><Relationship Id="rId5" Type="http://schemas.openxmlformats.org/officeDocument/2006/relationships/slideLayout" Target="../slideLayouts/slideLayout517.xml"/><Relationship Id="rId10" Type="http://schemas.openxmlformats.org/officeDocument/2006/relationships/slideLayout" Target="../slideLayouts/slideLayout522.xml"/><Relationship Id="rId4" Type="http://schemas.openxmlformats.org/officeDocument/2006/relationships/slideLayout" Target="../slideLayouts/slideLayout516.xml"/><Relationship Id="rId9" Type="http://schemas.openxmlformats.org/officeDocument/2006/relationships/slideLayout" Target="../slideLayouts/slideLayout521.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31.xml"/><Relationship Id="rId13" Type="http://schemas.openxmlformats.org/officeDocument/2006/relationships/theme" Target="../theme/theme49.xml"/><Relationship Id="rId3" Type="http://schemas.openxmlformats.org/officeDocument/2006/relationships/slideLayout" Target="../slideLayouts/slideLayout526.xml"/><Relationship Id="rId7" Type="http://schemas.openxmlformats.org/officeDocument/2006/relationships/slideLayout" Target="../slideLayouts/slideLayout530.xml"/><Relationship Id="rId12" Type="http://schemas.openxmlformats.org/officeDocument/2006/relationships/slideLayout" Target="../slideLayouts/slideLayout535.xml"/><Relationship Id="rId2" Type="http://schemas.openxmlformats.org/officeDocument/2006/relationships/slideLayout" Target="../slideLayouts/slideLayout525.xml"/><Relationship Id="rId1" Type="http://schemas.openxmlformats.org/officeDocument/2006/relationships/slideLayout" Target="../slideLayouts/slideLayout524.xml"/><Relationship Id="rId6" Type="http://schemas.openxmlformats.org/officeDocument/2006/relationships/slideLayout" Target="../slideLayouts/slideLayout529.xml"/><Relationship Id="rId11" Type="http://schemas.openxmlformats.org/officeDocument/2006/relationships/slideLayout" Target="../slideLayouts/slideLayout534.xml"/><Relationship Id="rId5" Type="http://schemas.openxmlformats.org/officeDocument/2006/relationships/slideLayout" Target="../slideLayouts/slideLayout528.xml"/><Relationship Id="rId10" Type="http://schemas.openxmlformats.org/officeDocument/2006/relationships/slideLayout" Target="../slideLayouts/slideLayout533.xml"/><Relationship Id="rId4" Type="http://schemas.openxmlformats.org/officeDocument/2006/relationships/slideLayout" Target="../slideLayouts/slideLayout527.xml"/><Relationship Id="rId9" Type="http://schemas.openxmlformats.org/officeDocument/2006/relationships/slideLayout" Target="../slideLayouts/slideLayout532.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3.xml"/><Relationship Id="rId13" Type="http://schemas.openxmlformats.org/officeDocument/2006/relationships/theme" Target="../theme/theme50.xml"/><Relationship Id="rId3" Type="http://schemas.openxmlformats.org/officeDocument/2006/relationships/slideLayout" Target="../slideLayouts/slideLayout538.xml"/><Relationship Id="rId7" Type="http://schemas.openxmlformats.org/officeDocument/2006/relationships/slideLayout" Target="../slideLayouts/slideLayout542.xml"/><Relationship Id="rId12" Type="http://schemas.openxmlformats.org/officeDocument/2006/relationships/slideLayout" Target="../slideLayouts/slideLayout547.xml"/><Relationship Id="rId2" Type="http://schemas.openxmlformats.org/officeDocument/2006/relationships/slideLayout" Target="../slideLayouts/slideLayout537.xml"/><Relationship Id="rId1" Type="http://schemas.openxmlformats.org/officeDocument/2006/relationships/slideLayout" Target="../slideLayouts/slideLayout536.xml"/><Relationship Id="rId6" Type="http://schemas.openxmlformats.org/officeDocument/2006/relationships/slideLayout" Target="../slideLayouts/slideLayout541.xml"/><Relationship Id="rId11" Type="http://schemas.openxmlformats.org/officeDocument/2006/relationships/slideLayout" Target="../slideLayouts/slideLayout546.xml"/><Relationship Id="rId5" Type="http://schemas.openxmlformats.org/officeDocument/2006/relationships/slideLayout" Target="../slideLayouts/slideLayout540.xml"/><Relationship Id="rId10" Type="http://schemas.openxmlformats.org/officeDocument/2006/relationships/slideLayout" Target="../slideLayouts/slideLayout545.xml"/><Relationship Id="rId4" Type="http://schemas.openxmlformats.org/officeDocument/2006/relationships/slideLayout" Target="../slideLayouts/slideLayout539.xml"/><Relationship Id="rId9" Type="http://schemas.openxmlformats.org/officeDocument/2006/relationships/slideLayout" Target="../slideLayouts/slideLayout544.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5.xml"/><Relationship Id="rId13" Type="http://schemas.openxmlformats.org/officeDocument/2006/relationships/image" Target="../media/image1.png"/><Relationship Id="rId3" Type="http://schemas.openxmlformats.org/officeDocument/2006/relationships/slideLayout" Target="../slideLayouts/slideLayout550.xml"/><Relationship Id="rId7" Type="http://schemas.openxmlformats.org/officeDocument/2006/relationships/slideLayout" Target="../slideLayouts/slideLayout554.xml"/><Relationship Id="rId12" Type="http://schemas.openxmlformats.org/officeDocument/2006/relationships/theme" Target="../theme/theme51.xml"/><Relationship Id="rId2" Type="http://schemas.openxmlformats.org/officeDocument/2006/relationships/slideLayout" Target="../slideLayouts/slideLayout549.xml"/><Relationship Id="rId1" Type="http://schemas.openxmlformats.org/officeDocument/2006/relationships/slideLayout" Target="../slideLayouts/slideLayout548.xml"/><Relationship Id="rId6" Type="http://schemas.openxmlformats.org/officeDocument/2006/relationships/slideLayout" Target="../slideLayouts/slideLayout553.xml"/><Relationship Id="rId11" Type="http://schemas.openxmlformats.org/officeDocument/2006/relationships/slideLayout" Target="../slideLayouts/slideLayout558.xml"/><Relationship Id="rId5" Type="http://schemas.openxmlformats.org/officeDocument/2006/relationships/slideLayout" Target="../slideLayouts/slideLayout552.xml"/><Relationship Id="rId10" Type="http://schemas.openxmlformats.org/officeDocument/2006/relationships/slideLayout" Target="../slideLayouts/slideLayout557.xml"/><Relationship Id="rId4" Type="http://schemas.openxmlformats.org/officeDocument/2006/relationships/slideLayout" Target="../slideLayouts/slideLayout551.xml"/><Relationship Id="rId9" Type="http://schemas.openxmlformats.org/officeDocument/2006/relationships/slideLayout" Target="../slideLayouts/slideLayout556.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66.xml"/><Relationship Id="rId13" Type="http://schemas.openxmlformats.org/officeDocument/2006/relationships/theme" Target="../theme/theme52.xml"/><Relationship Id="rId3" Type="http://schemas.openxmlformats.org/officeDocument/2006/relationships/slideLayout" Target="../slideLayouts/slideLayout561.xml"/><Relationship Id="rId7" Type="http://schemas.openxmlformats.org/officeDocument/2006/relationships/slideLayout" Target="../slideLayouts/slideLayout565.xml"/><Relationship Id="rId12" Type="http://schemas.openxmlformats.org/officeDocument/2006/relationships/slideLayout" Target="../slideLayouts/slideLayout570.xml"/><Relationship Id="rId2" Type="http://schemas.openxmlformats.org/officeDocument/2006/relationships/slideLayout" Target="../slideLayouts/slideLayout560.xml"/><Relationship Id="rId1" Type="http://schemas.openxmlformats.org/officeDocument/2006/relationships/slideLayout" Target="../slideLayouts/slideLayout559.xml"/><Relationship Id="rId6" Type="http://schemas.openxmlformats.org/officeDocument/2006/relationships/slideLayout" Target="../slideLayouts/slideLayout564.xml"/><Relationship Id="rId11" Type="http://schemas.openxmlformats.org/officeDocument/2006/relationships/slideLayout" Target="../slideLayouts/slideLayout569.xml"/><Relationship Id="rId5" Type="http://schemas.openxmlformats.org/officeDocument/2006/relationships/slideLayout" Target="../slideLayouts/slideLayout563.xml"/><Relationship Id="rId10" Type="http://schemas.openxmlformats.org/officeDocument/2006/relationships/slideLayout" Target="../slideLayouts/slideLayout568.xml"/><Relationship Id="rId4" Type="http://schemas.openxmlformats.org/officeDocument/2006/relationships/slideLayout" Target="../slideLayouts/slideLayout562.xml"/><Relationship Id="rId9" Type="http://schemas.openxmlformats.org/officeDocument/2006/relationships/slideLayout" Target="../slideLayouts/slideLayout567.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78.xml"/><Relationship Id="rId13" Type="http://schemas.openxmlformats.org/officeDocument/2006/relationships/theme" Target="../theme/theme53.xml"/><Relationship Id="rId3" Type="http://schemas.openxmlformats.org/officeDocument/2006/relationships/slideLayout" Target="../slideLayouts/slideLayout573.xml"/><Relationship Id="rId7" Type="http://schemas.openxmlformats.org/officeDocument/2006/relationships/slideLayout" Target="../slideLayouts/slideLayout577.xml"/><Relationship Id="rId12" Type="http://schemas.openxmlformats.org/officeDocument/2006/relationships/slideLayout" Target="../slideLayouts/slideLayout582.xml"/><Relationship Id="rId2" Type="http://schemas.openxmlformats.org/officeDocument/2006/relationships/slideLayout" Target="../slideLayouts/slideLayout572.xml"/><Relationship Id="rId1" Type="http://schemas.openxmlformats.org/officeDocument/2006/relationships/slideLayout" Target="../slideLayouts/slideLayout571.xml"/><Relationship Id="rId6" Type="http://schemas.openxmlformats.org/officeDocument/2006/relationships/slideLayout" Target="../slideLayouts/slideLayout576.xml"/><Relationship Id="rId11" Type="http://schemas.openxmlformats.org/officeDocument/2006/relationships/slideLayout" Target="../slideLayouts/slideLayout581.xml"/><Relationship Id="rId5" Type="http://schemas.openxmlformats.org/officeDocument/2006/relationships/slideLayout" Target="../slideLayouts/slideLayout575.xml"/><Relationship Id="rId10" Type="http://schemas.openxmlformats.org/officeDocument/2006/relationships/slideLayout" Target="../slideLayouts/slideLayout580.xml"/><Relationship Id="rId4" Type="http://schemas.openxmlformats.org/officeDocument/2006/relationships/slideLayout" Target="../slideLayouts/slideLayout574.xml"/><Relationship Id="rId9" Type="http://schemas.openxmlformats.org/officeDocument/2006/relationships/slideLayout" Target="../slideLayouts/slideLayout579.xml"/></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90.xml"/><Relationship Id="rId13" Type="http://schemas.openxmlformats.org/officeDocument/2006/relationships/theme" Target="../theme/theme54.xml"/><Relationship Id="rId3" Type="http://schemas.openxmlformats.org/officeDocument/2006/relationships/slideLayout" Target="../slideLayouts/slideLayout585.xml"/><Relationship Id="rId7" Type="http://schemas.openxmlformats.org/officeDocument/2006/relationships/slideLayout" Target="../slideLayouts/slideLayout589.xml"/><Relationship Id="rId12" Type="http://schemas.openxmlformats.org/officeDocument/2006/relationships/slideLayout" Target="../slideLayouts/slideLayout594.xml"/><Relationship Id="rId2" Type="http://schemas.openxmlformats.org/officeDocument/2006/relationships/slideLayout" Target="../slideLayouts/slideLayout584.xml"/><Relationship Id="rId1" Type="http://schemas.openxmlformats.org/officeDocument/2006/relationships/slideLayout" Target="../slideLayouts/slideLayout583.xml"/><Relationship Id="rId6" Type="http://schemas.openxmlformats.org/officeDocument/2006/relationships/slideLayout" Target="../slideLayouts/slideLayout588.xml"/><Relationship Id="rId11" Type="http://schemas.openxmlformats.org/officeDocument/2006/relationships/slideLayout" Target="../slideLayouts/slideLayout593.xml"/><Relationship Id="rId5" Type="http://schemas.openxmlformats.org/officeDocument/2006/relationships/slideLayout" Target="../slideLayouts/slideLayout587.xml"/><Relationship Id="rId10" Type="http://schemas.openxmlformats.org/officeDocument/2006/relationships/slideLayout" Target="../slideLayouts/slideLayout592.xml"/><Relationship Id="rId4" Type="http://schemas.openxmlformats.org/officeDocument/2006/relationships/slideLayout" Target="../slideLayouts/slideLayout586.xml"/><Relationship Id="rId9" Type="http://schemas.openxmlformats.org/officeDocument/2006/relationships/slideLayout" Target="../slideLayouts/slideLayout591.xml"/><Relationship Id="rId14" Type="http://schemas.openxmlformats.org/officeDocument/2006/relationships/image" Target="../media/image1.png"/></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602.xml"/><Relationship Id="rId3" Type="http://schemas.openxmlformats.org/officeDocument/2006/relationships/slideLayout" Target="../slideLayouts/slideLayout597.xml"/><Relationship Id="rId7" Type="http://schemas.openxmlformats.org/officeDocument/2006/relationships/slideLayout" Target="../slideLayouts/slideLayout601.xml"/><Relationship Id="rId12" Type="http://schemas.openxmlformats.org/officeDocument/2006/relationships/theme" Target="../theme/theme55.xml"/><Relationship Id="rId2" Type="http://schemas.openxmlformats.org/officeDocument/2006/relationships/slideLayout" Target="../slideLayouts/slideLayout596.xml"/><Relationship Id="rId1" Type="http://schemas.openxmlformats.org/officeDocument/2006/relationships/slideLayout" Target="../slideLayouts/slideLayout595.xml"/><Relationship Id="rId6" Type="http://schemas.openxmlformats.org/officeDocument/2006/relationships/slideLayout" Target="../slideLayouts/slideLayout600.xml"/><Relationship Id="rId11" Type="http://schemas.openxmlformats.org/officeDocument/2006/relationships/slideLayout" Target="../slideLayouts/slideLayout605.xml"/><Relationship Id="rId5" Type="http://schemas.openxmlformats.org/officeDocument/2006/relationships/slideLayout" Target="../slideLayouts/slideLayout599.xml"/><Relationship Id="rId10" Type="http://schemas.openxmlformats.org/officeDocument/2006/relationships/slideLayout" Target="../slideLayouts/slideLayout604.xml"/><Relationship Id="rId4" Type="http://schemas.openxmlformats.org/officeDocument/2006/relationships/slideLayout" Target="../slideLayouts/slideLayout598.xml"/><Relationship Id="rId9" Type="http://schemas.openxmlformats.org/officeDocument/2006/relationships/slideLayout" Target="../slideLayouts/slideLayout603.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613.xml"/><Relationship Id="rId3" Type="http://schemas.openxmlformats.org/officeDocument/2006/relationships/slideLayout" Target="../slideLayouts/slideLayout608.xml"/><Relationship Id="rId7" Type="http://schemas.openxmlformats.org/officeDocument/2006/relationships/slideLayout" Target="../slideLayouts/slideLayout612.xml"/><Relationship Id="rId12" Type="http://schemas.openxmlformats.org/officeDocument/2006/relationships/theme" Target="../theme/theme56.xml"/><Relationship Id="rId2" Type="http://schemas.openxmlformats.org/officeDocument/2006/relationships/slideLayout" Target="../slideLayouts/slideLayout607.xml"/><Relationship Id="rId1" Type="http://schemas.openxmlformats.org/officeDocument/2006/relationships/slideLayout" Target="../slideLayouts/slideLayout606.xml"/><Relationship Id="rId6" Type="http://schemas.openxmlformats.org/officeDocument/2006/relationships/slideLayout" Target="../slideLayouts/slideLayout611.xml"/><Relationship Id="rId11" Type="http://schemas.openxmlformats.org/officeDocument/2006/relationships/slideLayout" Target="../slideLayouts/slideLayout616.xml"/><Relationship Id="rId5" Type="http://schemas.openxmlformats.org/officeDocument/2006/relationships/slideLayout" Target="../slideLayouts/slideLayout610.xml"/><Relationship Id="rId10" Type="http://schemas.openxmlformats.org/officeDocument/2006/relationships/slideLayout" Target="../slideLayouts/slideLayout615.xml"/><Relationship Id="rId4" Type="http://schemas.openxmlformats.org/officeDocument/2006/relationships/slideLayout" Target="../slideLayouts/slideLayout609.xml"/><Relationship Id="rId9" Type="http://schemas.openxmlformats.org/officeDocument/2006/relationships/slideLayout" Target="../slideLayouts/slideLayout614.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24.xml"/><Relationship Id="rId3" Type="http://schemas.openxmlformats.org/officeDocument/2006/relationships/slideLayout" Target="../slideLayouts/slideLayout619.xml"/><Relationship Id="rId7" Type="http://schemas.openxmlformats.org/officeDocument/2006/relationships/slideLayout" Target="../slideLayouts/slideLayout623.xml"/><Relationship Id="rId12" Type="http://schemas.openxmlformats.org/officeDocument/2006/relationships/theme" Target="../theme/theme57.xml"/><Relationship Id="rId2" Type="http://schemas.openxmlformats.org/officeDocument/2006/relationships/slideLayout" Target="../slideLayouts/slideLayout618.xml"/><Relationship Id="rId1" Type="http://schemas.openxmlformats.org/officeDocument/2006/relationships/slideLayout" Target="../slideLayouts/slideLayout617.xml"/><Relationship Id="rId6" Type="http://schemas.openxmlformats.org/officeDocument/2006/relationships/slideLayout" Target="../slideLayouts/slideLayout622.xml"/><Relationship Id="rId11" Type="http://schemas.openxmlformats.org/officeDocument/2006/relationships/slideLayout" Target="../slideLayouts/slideLayout627.xml"/><Relationship Id="rId5" Type="http://schemas.openxmlformats.org/officeDocument/2006/relationships/slideLayout" Target="../slideLayouts/slideLayout621.xml"/><Relationship Id="rId10" Type="http://schemas.openxmlformats.org/officeDocument/2006/relationships/slideLayout" Target="../slideLayouts/slideLayout626.xml"/><Relationship Id="rId4" Type="http://schemas.openxmlformats.org/officeDocument/2006/relationships/slideLayout" Target="../slideLayouts/slideLayout620.xml"/><Relationship Id="rId9" Type="http://schemas.openxmlformats.org/officeDocument/2006/relationships/slideLayout" Target="../slideLayouts/slideLayout625.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35.xml"/><Relationship Id="rId3" Type="http://schemas.openxmlformats.org/officeDocument/2006/relationships/slideLayout" Target="../slideLayouts/slideLayout630.xml"/><Relationship Id="rId7" Type="http://schemas.openxmlformats.org/officeDocument/2006/relationships/slideLayout" Target="../slideLayouts/slideLayout634.xml"/><Relationship Id="rId12" Type="http://schemas.openxmlformats.org/officeDocument/2006/relationships/theme" Target="../theme/theme58.xml"/><Relationship Id="rId2" Type="http://schemas.openxmlformats.org/officeDocument/2006/relationships/slideLayout" Target="../slideLayouts/slideLayout629.xml"/><Relationship Id="rId1" Type="http://schemas.openxmlformats.org/officeDocument/2006/relationships/slideLayout" Target="../slideLayouts/slideLayout628.xml"/><Relationship Id="rId6" Type="http://schemas.openxmlformats.org/officeDocument/2006/relationships/slideLayout" Target="../slideLayouts/slideLayout633.xml"/><Relationship Id="rId11" Type="http://schemas.openxmlformats.org/officeDocument/2006/relationships/slideLayout" Target="../slideLayouts/slideLayout638.xml"/><Relationship Id="rId5" Type="http://schemas.openxmlformats.org/officeDocument/2006/relationships/slideLayout" Target="../slideLayouts/slideLayout632.xml"/><Relationship Id="rId10" Type="http://schemas.openxmlformats.org/officeDocument/2006/relationships/slideLayout" Target="../slideLayouts/slideLayout637.xml"/><Relationship Id="rId4" Type="http://schemas.openxmlformats.org/officeDocument/2006/relationships/slideLayout" Target="../slideLayouts/slideLayout631.xml"/><Relationship Id="rId9" Type="http://schemas.openxmlformats.org/officeDocument/2006/relationships/slideLayout" Target="../slideLayouts/slideLayout636.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46.xml"/><Relationship Id="rId13" Type="http://schemas.openxmlformats.org/officeDocument/2006/relationships/image" Target="../media/image1.png"/><Relationship Id="rId3" Type="http://schemas.openxmlformats.org/officeDocument/2006/relationships/slideLayout" Target="../slideLayouts/slideLayout641.xml"/><Relationship Id="rId7" Type="http://schemas.openxmlformats.org/officeDocument/2006/relationships/slideLayout" Target="../slideLayouts/slideLayout645.xml"/><Relationship Id="rId12" Type="http://schemas.openxmlformats.org/officeDocument/2006/relationships/theme" Target="../theme/theme59.xml"/><Relationship Id="rId2" Type="http://schemas.openxmlformats.org/officeDocument/2006/relationships/slideLayout" Target="../slideLayouts/slideLayout640.xml"/><Relationship Id="rId1" Type="http://schemas.openxmlformats.org/officeDocument/2006/relationships/slideLayout" Target="../slideLayouts/slideLayout639.xml"/><Relationship Id="rId6" Type="http://schemas.openxmlformats.org/officeDocument/2006/relationships/slideLayout" Target="../slideLayouts/slideLayout644.xml"/><Relationship Id="rId11" Type="http://schemas.openxmlformats.org/officeDocument/2006/relationships/slideLayout" Target="../slideLayouts/slideLayout649.xml"/><Relationship Id="rId5" Type="http://schemas.openxmlformats.org/officeDocument/2006/relationships/slideLayout" Target="../slideLayouts/slideLayout643.xml"/><Relationship Id="rId10" Type="http://schemas.openxmlformats.org/officeDocument/2006/relationships/slideLayout" Target="../slideLayouts/slideLayout648.xml"/><Relationship Id="rId4" Type="http://schemas.openxmlformats.org/officeDocument/2006/relationships/slideLayout" Target="../slideLayouts/slideLayout642.xml"/><Relationship Id="rId9" Type="http://schemas.openxmlformats.org/officeDocument/2006/relationships/slideLayout" Target="../slideLayouts/slideLayout647.xml"/></Relationships>
</file>

<file path=ppt/slideMasters/_rels/slideMaster60.xml.rels><?xml version="1.0" encoding="UTF-8" standalone="yes"?>
<Relationships xmlns="http://schemas.openxmlformats.org/package/2006/relationships"><Relationship Id="rId8" Type="http://schemas.openxmlformats.org/officeDocument/2006/relationships/slideLayout" Target="../slideLayouts/slideLayout657.xml"/><Relationship Id="rId13" Type="http://schemas.openxmlformats.org/officeDocument/2006/relationships/image" Target="../media/image1.png"/><Relationship Id="rId3" Type="http://schemas.openxmlformats.org/officeDocument/2006/relationships/slideLayout" Target="../slideLayouts/slideLayout652.xml"/><Relationship Id="rId7" Type="http://schemas.openxmlformats.org/officeDocument/2006/relationships/slideLayout" Target="../slideLayouts/slideLayout656.xml"/><Relationship Id="rId12" Type="http://schemas.openxmlformats.org/officeDocument/2006/relationships/theme" Target="../theme/theme60.xml"/><Relationship Id="rId2" Type="http://schemas.openxmlformats.org/officeDocument/2006/relationships/slideLayout" Target="../slideLayouts/slideLayout651.xml"/><Relationship Id="rId1" Type="http://schemas.openxmlformats.org/officeDocument/2006/relationships/slideLayout" Target="../slideLayouts/slideLayout650.xml"/><Relationship Id="rId6" Type="http://schemas.openxmlformats.org/officeDocument/2006/relationships/slideLayout" Target="../slideLayouts/slideLayout655.xml"/><Relationship Id="rId11" Type="http://schemas.openxmlformats.org/officeDocument/2006/relationships/slideLayout" Target="../slideLayouts/slideLayout660.xml"/><Relationship Id="rId5" Type="http://schemas.openxmlformats.org/officeDocument/2006/relationships/slideLayout" Target="../slideLayouts/slideLayout654.xml"/><Relationship Id="rId10" Type="http://schemas.openxmlformats.org/officeDocument/2006/relationships/slideLayout" Target="../slideLayouts/slideLayout659.xml"/><Relationship Id="rId4" Type="http://schemas.openxmlformats.org/officeDocument/2006/relationships/slideLayout" Target="../slideLayouts/slideLayout653.xml"/><Relationship Id="rId9" Type="http://schemas.openxmlformats.org/officeDocument/2006/relationships/slideLayout" Target="../slideLayouts/slideLayout658.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68.xml"/><Relationship Id="rId3" Type="http://schemas.openxmlformats.org/officeDocument/2006/relationships/slideLayout" Target="../slideLayouts/slideLayout663.xml"/><Relationship Id="rId7" Type="http://schemas.openxmlformats.org/officeDocument/2006/relationships/slideLayout" Target="../slideLayouts/slideLayout667.xml"/><Relationship Id="rId12" Type="http://schemas.openxmlformats.org/officeDocument/2006/relationships/theme" Target="../theme/theme61.xml"/><Relationship Id="rId2" Type="http://schemas.openxmlformats.org/officeDocument/2006/relationships/slideLayout" Target="../slideLayouts/slideLayout662.xml"/><Relationship Id="rId1" Type="http://schemas.openxmlformats.org/officeDocument/2006/relationships/slideLayout" Target="../slideLayouts/slideLayout661.xml"/><Relationship Id="rId6" Type="http://schemas.openxmlformats.org/officeDocument/2006/relationships/slideLayout" Target="../slideLayouts/slideLayout666.xml"/><Relationship Id="rId11" Type="http://schemas.openxmlformats.org/officeDocument/2006/relationships/slideLayout" Target="../slideLayouts/slideLayout671.xml"/><Relationship Id="rId5" Type="http://schemas.openxmlformats.org/officeDocument/2006/relationships/slideLayout" Target="../slideLayouts/slideLayout665.xml"/><Relationship Id="rId10" Type="http://schemas.openxmlformats.org/officeDocument/2006/relationships/slideLayout" Target="../slideLayouts/slideLayout670.xml"/><Relationship Id="rId4" Type="http://schemas.openxmlformats.org/officeDocument/2006/relationships/slideLayout" Target="../slideLayouts/slideLayout664.xml"/><Relationship Id="rId9" Type="http://schemas.openxmlformats.org/officeDocument/2006/relationships/slideLayout" Target="../slideLayouts/slideLayout669.xml"/></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79.xml"/><Relationship Id="rId13" Type="http://schemas.openxmlformats.org/officeDocument/2006/relationships/image" Target="../media/image1.png"/><Relationship Id="rId3" Type="http://schemas.openxmlformats.org/officeDocument/2006/relationships/slideLayout" Target="../slideLayouts/slideLayout674.xml"/><Relationship Id="rId7" Type="http://schemas.openxmlformats.org/officeDocument/2006/relationships/slideLayout" Target="../slideLayouts/slideLayout678.xml"/><Relationship Id="rId12" Type="http://schemas.openxmlformats.org/officeDocument/2006/relationships/theme" Target="../theme/theme62.xml"/><Relationship Id="rId2" Type="http://schemas.openxmlformats.org/officeDocument/2006/relationships/slideLayout" Target="../slideLayouts/slideLayout673.xml"/><Relationship Id="rId1" Type="http://schemas.openxmlformats.org/officeDocument/2006/relationships/slideLayout" Target="../slideLayouts/slideLayout672.xml"/><Relationship Id="rId6" Type="http://schemas.openxmlformats.org/officeDocument/2006/relationships/slideLayout" Target="../slideLayouts/slideLayout677.xml"/><Relationship Id="rId11" Type="http://schemas.openxmlformats.org/officeDocument/2006/relationships/slideLayout" Target="../slideLayouts/slideLayout682.xml"/><Relationship Id="rId5" Type="http://schemas.openxmlformats.org/officeDocument/2006/relationships/slideLayout" Target="../slideLayouts/slideLayout676.xml"/><Relationship Id="rId10" Type="http://schemas.openxmlformats.org/officeDocument/2006/relationships/slideLayout" Target="../slideLayouts/slideLayout681.xml"/><Relationship Id="rId4" Type="http://schemas.openxmlformats.org/officeDocument/2006/relationships/slideLayout" Target="../slideLayouts/slideLayout675.xml"/><Relationship Id="rId9" Type="http://schemas.openxmlformats.org/officeDocument/2006/relationships/slideLayout" Target="../slideLayouts/slideLayout680.xml"/></Relationships>
</file>

<file path=ppt/slideMasters/_rels/slideMaster63.xml.rels><?xml version="1.0" encoding="UTF-8" standalone="yes"?>
<Relationships xmlns="http://schemas.openxmlformats.org/package/2006/relationships"><Relationship Id="rId8" Type="http://schemas.openxmlformats.org/officeDocument/2006/relationships/slideLayout" Target="../slideLayouts/slideLayout690.xml"/><Relationship Id="rId3" Type="http://schemas.openxmlformats.org/officeDocument/2006/relationships/slideLayout" Target="../slideLayouts/slideLayout685.xml"/><Relationship Id="rId7" Type="http://schemas.openxmlformats.org/officeDocument/2006/relationships/slideLayout" Target="../slideLayouts/slideLayout689.xml"/><Relationship Id="rId12" Type="http://schemas.openxmlformats.org/officeDocument/2006/relationships/theme" Target="../theme/theme63.xml"/><Relationship Id="rId2" Type="http://schemas.openxmlformats.org/officeDocument/2006/relationships/slideLayout" Target="../slideLayouts/slideLayout684.xml"/><Relationship Id="rId1" Type="http://schemas.openxmlformats.org/officeDocument/2006/relationships/slideLayout" Target="../slideLayouts/slideLayout683.xml"/><Relationship Id="rId6" Type="http://schemas.openxmlformats.org/officeDocument/2006/relationships/slideLayout" Target="../slideLayouts/slideLayout688.xml"/><Relationship Id="rId11" Type="http://schemas.openxmlformats.org/officeDocument/2006/relationships/slideLayout" Target="../slideLayouts/slideLayout693.xml"/><Relationship Id="rId5" Type="http://schemas.openxmlformats.org/officeDocument/2006/relationships/slideLayout" Target="../slideLayouts/slideLayout687.xml"/><Relationship Id="rId10" Type="http://schemas.openxmlformats.org/officeDocument/2006/relationships/slideLayout" Target="../slideLayouts/slideLayout692.xml"/><Relationship Id="rId4" Type="http://schemas.openxmlformats.org/officeDocument/2006/relationships/slideLayout" Target="../slideLayouts/slideLayout686.xml"/><Relationship Id="rId9" Type="http://schemas.openxmlformats.org/officeDocument/2006/relationships/slideLayout" Target="../slideLayouts/slideLayout691.xml"/></Relationships>
</file>

<file path=ppt/slideMasters/_rels/slideMaster64.xml.rels><?xml version="1.0" encoding="UTF-8" standalone="yes"?>
<Relationships xmlns="http://schemas.openxmlformats.org/package/2006/relationships"><Relationship Id="rId8" Type="http://schemas.openxmlformats.org/officeDocument/2006/relationships/slideLayout" Target="../slideLayouts/slideLayout701.xml"/><Relationship Id="rId3" Type="http://schemas.openxmlformats.org/officeDocument/2006/relationships/slideLayout" Target="../slideLayouts/slideLayout696.xml"/><Relationship Id="rId7" Type="http://schemas.openxmlformats.org/officeDocument/2006/relationships/slideLayout" Target="../slideLayouts/slideLayout700.xml"/><Relationship Id="rId12" Type="http://schemas.openxmlformats.org/officeDocument/2006/relationships/theme" Target="../theme/theme64.xml"/><Relationship Id="rId2" Type="http://schemas.openxmlformats.org/officeDocument/2006/relationships/slideLayout" Target="../slideLayouts/slideLayout695.xml"/><Relationship Id="rId1" Type="http://schemas.openxmlformats.org/officeDocument/2006/relationships/slideLayout" Target="../slideLayouts/slideLayout694.xml"/><Relationship Id="rId6" Type="http://schemas.openxmlformats.org/officeDocument/2006/relationships/slideLayout" Target="../slideLayouts/slideLayout699.xml"/><Relationship Id="rId11" Type="http://schemas.openxmlformats.org/officeDocument/2006/relationships/slideLayout" Target="../slideLayouts/slideLayout704.xml"/><Relationship Id="rId5" Type="http://schemas.openxmlformats.org/officeDocument/2006/relationships/slideLayout" Target="../slideLayouts/slideLayout698.xml"/><Relationship Id="rId10" Type="http://schemas.openxmlformats.org/officeDocument/2006/relationships/slideLayout" Target="../slideLayouts/slideLayout703.xml"/><Relationship Id="rId4" Type="http://schemas.openxmlformats.org/officeDocument/2006/relationships/slideLayout" Target="../slideLayouts/slideLayout697.xml"/><Relationship Id="rId9" Type="http://schemas.openxmlformats.org/officeDocument/2006/relationships/slideLayout" Target="../slideLayouts/slideLayout702.xml"/></Relationships>
</file>

<file path=ppt/slideMasters/_rels/slideMaster65.xml.rels><?xml version="1.0" encoding="UTF-8" standalone="yes"?>
<Relationships xmlns="http://schemas.openxmlformats.org/package/2006/relationships"><Relationship Id="rId8" Type="http://schemas.openxmlformats.org/officeDocument/2006/relationships/slideLayout" Target="../slideLayouts/slideLayout712.xml"/><Relationship Id="rId3" Type="http://schemas.openxmlformats.org/officeDocument/2006/relationships/slideLayout" Target="../slideLayouts/slideLayout707.xml"/><Relationship Id="rId7" Type="http://schemas.openxmlformats.org/officeDocument/2006/relationships/slideLayout" Target="../slideLayouts/slideLayout711.xml"/><Relationship Id="rId12" Type="http://schemas.openxmlformats.org/officeDocument/2006/relationships/theme" Target="../theme/theme65.xml"/><Relationship Id="rId2" Type="http://schemas.openxmlformats.org/officeDocument/2006/relationships/slideLayout" Target="../slideLayouts/slideLayout706.xml"/><Relationship Id="rId1" Type="http://schemas.openxmlformats.org/officeDocument/2006/relationships/slideLayout" Target="../slideLayouts/slideLayout705.xml"/><Relationship Id="rId6" Type="http://schemas.openxmlformats.org/officeDocument/2006/relationships/slideLayout" Target="../slideLayouts/slideLayout710.xml"/><Relationship Id="rId11" Type="http://schemas.openxmlformats.org/officeDocument/2006/relationships/slideLayout" Target="../slideLayouts/slideLayout715.xml"/><Relationship Id="rId5" Type="http://schemas.openxmlformats.org/officeDocument/2006/relationships/slideLayout" Target="../slideLayouts/slideLayout709.xml"/><Relationship Id="rId10" Type="http://schemas.openxmlformats.org/officeDocument/2006/relationships/slideLayout" Target="../slideLayouts/slideLayout714.xml"/><Relationship Id="rId4" Type="http://schemas.openxmlformats.org/officeDocument/2006/relationships/slideLayout" Target="../slideLayouts/slideLayout708.xml"/><Relationship Id="rId9" Type="http://schemas.openxmlformats.org/officeDocument/2006/relationships/slideLayout" Target="../slideLayouts/slideLayout713.xml"/></Relationships>
</file>

<file path=ppt/slideMasters/_rels/slideMaster66.xml.rels><?xml version="1.0" encoding="UTF-8" standalone="yes"?>
<Relationships xmlns="http://schemas.openxmlformats.org/package/2006/relationships"><Relationship Id="rId8" Type="http://schemas.openxmlformats.org/officeDocument/2006/relationships/slideLayout" Target="../slideLayouts/slideLayout723.xml"/><Relationship Id="rId13" Type="http://schemas.openxmlformats.org/officeDocument/2006/relationships/theme" Target="../theme/theme66.xml"/><Relationship Id="rId3" Type="http://schemas.openxmlformats.org/officeDocument/2006/relationships/slideLayout" Target="../slideLayouts/slideLayout718.xml"/><Relationship Id="rId7" Type="http://schemas.openxmlformats.org/officeDocument/2006/relationships/slideLayout" Target="../slideLayouts/slideLayout722.xml"/><Relationship Id="rId12" Type="http://schemas.openxmlformats.org/officeDocument/2006/relationships/slideLayout" Target="../slideLayouts/slideLayout727.xml"/><Relationship Id="rId2" Type="http://schemas.openxmlformats.org/officeDocument/2006/relationships/slideLayout" Target="../slideLayouts/slideLayout717.xml"/><Relationship Id="rId1" Type="http://schemas.openxmlformats.org/officeDocument/2006/relationships/slideLayout" Target="../slideLayouts/slideLayout716.xml"/><Relationship Id="rId6" Type="http://schemas.openxmlformats.org/officeDocument/2006/relationships/slideLayout" Target="../slideLayouts/slideLayout721.xml"/><Relationship Id="rId11" Type="http://schemas.openxmlformats.org/officeDocument/2006/relationships/slideLayout" Target="../slideLayouts/slideLayout726.xml"/><Relationship Id="rId5" Type="http://schemas.openxmlformats.org/officeDocument/2006/relationships/slideLayout" Target="../slideLayouts/slideLayout720.xml"/><Relationship Id="rId10" Type="http://schemas.openxmlformats.org/officeDocument/2006/relationships/slideLayout" Target="../slideLayouts/slideLayout725.xml"/><Relationship Id="rId4" Type="http://schemas.openxmlformats.org/officeDocument/2006/relationships/slideLayout" Target="../slideLayouts/slideLayout719.xml"/><Relationship Id="rId9" Type="http://schemas.openxmlformats.org/officeDocument/2006/relationships/slideLayout" Target="../slideLayouts/slideLayout724.xml"/></Relationships>
</file>

<file path=ppt/slideMasters/_rels/slideMaster67.xml.rels><?xml version="1.0" encoding="UTF-8" standalone="yes"?>
<Relationships xmlns="http://schemas.openxmlformats.org/package/2006/relationships"><Relationship Id="rId8" Type="http://schemas.openxmlformats.org/officeDocument/2006/relationships/slideLayout" Target="../slideLayouts/slideLayout735.xml"/><Relationship Id="rId13" Type="http://schemas.openxmlformats.org/officeDocument/2006/relationships/theme" Target="../theme/theme67.xml"/><Relationship Id="rId3" Type="http://schemas.openxmlformats.org/officeDocument/2006/relationships/slideLayout" Target="../slideLayouts/slideLayout730.xml"/><Relationship Id="rId7" Type="http://schemas.openxmlformats.org/officeDocument/2006/relationships/slideLayout" Target="../slideLayouts/slideLayout734.xml"/><Relationship Id="rId12" Type="http://schemas.openxmlformats.org/officeDocument/2006/relationships/slideLayout" Target="../slideLayouts/slideLayout739.xml"/><Relationship Id="rId2" Type="http://schemas.openxmlformats.org/officeDocument/2006/relationships/slideLayout" Target="../slideLayouts/slideLayout729.xml"/><Relationship Id="rId1" Type="http://schemas.openxmlformats.org/officeDocument/2006/relationships/slideLayout" Target="../slideLayouts/slideLayout728.xml"/><Relationship Id="rId6" Type="http://schemas.openxmlformats.org/officeDocument/2006/relationships/slideLayout" Target="../slideLayouts/slideLayout733.xml"/><Relationship Id="rId11" Type="http://schemas.openxmlformats.org/officeDocument/2006/relationships/slideLayout" Target="../slideLayouts/slideLayout738.xml"/><Relationship Id="rId5" Type="http://schemas.openxmlformats.org/officeDocument/2006/relationships/slideLayout" Target="../slideLayouts/slideLayout732.xml"/><Relationship Id="rId10" Type="http://schemas.openxmlformats.org/officeDocument/2006/relationships/slideLayout" Target="../slideLayouts/slideLayout737.xml"/><Relationship Id="rId4" Type="http://schemas.openxmlformats.org/officeDocument/2006/relationships/slideLayout" Target="../slideLayouts/slideLayout731.xml"/><Relationship Id="rId9" Type="http://schemas.openxmlformats.org/officeDocument/2006/relationships/slideLayout" Target="../slideLayouts/slideLayout736.xml"/></Relationships>
</file>

<file path=ppt/slideMasters/_rels/slideMaster68.xml.rels><?xml version="1.0" encoding="UTF-8" standalone="yes"?>
<Relationships xmlns="http://schemas.openxmlformats.org/package/2006/relationships"><Relationship Id="rId8" Type="http://schemas.openxmlformats.org/officeDocument/2006/relationships/slideLayout" Target="../slideLayouts/slideLayout747.xml"/><Relationship Id="rId3" Type="http://schemas.openxmlformats.org/officeDocument/2006/relationships/slideLayout" Target="../slideLayouts/slideLayout742.xml"/><Relationship Id="rId7" Type="http://schemas.openxmlformats.org/officeDocument/2006/relationships/slideLayout" Target="../slideLayouts/slideLayout746.xml"/><Relationship Id="rId12" Type="http://schemas.openxmlformats.org/officeDocument/2006/relationships/theme" Target="../theme/theme68.xml"/><Relationship Id="rId2" Type="http://schemas.openxmlformats.org/officeDocument/2006/relationships/slideLayout" Target="../slideLayouts/slideLayout741.xml"/><Relationship Id="rId1" Type="http://schemas.openxmlformats.org/officeDocument/2006/relationships/slideLayout" Target="../slideLayouts/slideLayout740.xml"/><Relationship Id="rId6" Type="http://schemas.openxmlformats.org/officeDocument/2006/relationships/slideLayout" Target="../slideLayouts/slideLayout745.xml"/><Relationship Id="rId11" Type="http://schemas.openxmlformats.org/officeDocument/2006/relationships/slideLayout" Target="../slideLayouts/slideLayout750.xml"/><Relationship Id="rId5" Type="http://schemas.openxmlformats.org/officeDocument/2006/relationships/slideLayout" Target="../slideLayouts/slideLayout744.xml"/><Relationship Id="rId10" Type="http://schemas.openxmlformats.org/officeDocument/2006/relationships/slideLayout" Target="../slideLayouts/slideLayout749.xml"/><Relationship Id="rId4" Type="http://schemas.openxmlformats.org/officeDocument/2006/relationships/slideLayout" Target="../slideLayouts/slideLayout743.xml"/><Relationship Id="rId9" Type="http://schemas.openxmlformats.org/officeDocument/2006/relationships/slideLayout" Target="../slideLayouts/slideLayout748.xml"/></Relationships>
</file>

<file path=ppt/slideMasters/_rels/slideMaster69.xml.rels><?xml version="1.0" encoding="UTF-8" standalone="yes"?>
<Relationships xmlns="http://schemas.openxmlformats.org/package/2006/relationships"><Relationship Id="rId8" Type="http://schemas.openxmlformats.org/officeDocument/2006/relationships/slideLayout" Target="../slideLayouts/slideLayout758.xml"/><Relationship Id="rId13" Type="http://schemas.openxmlformats.org/officeDocument/2006/relationships/image" Target="../media/image1.png"/><Relationship Id="rId3" Type="http://schemas.openxmlformats.org/officeDocument/2006/relationships/slideLayout" Target="../slideLayouts/slideLayout753.xml"/><Relationship Id="rId7" Type="http://schemas.openxmlformats.org/officeDocument/2006/relationships/slideLayout" Target="../slideLayouts/slideLayout757.xml"/><Relationship Id="rId12" Type="http://schemas.openxmlformats.org/officeDocument/2006/relationships/theme" Target="../theme/theme69.xml"/><Relationship Id="rId2" Type="http://schemas.openxmlformats.org/officeDocument/2006/relationships/slideLayout" Target="../slideLayouts/slideLayout752.xml"/><Relationship Id="rId1" Type="http://schemas.openxmlformats.org/officeDocument/2006/relationships/slideLayout" Target="../slideLayouts/slideLayout751.xml"/><Relationship Id="rId6" Type="http://schemas.openxmlformats.org/officeDocument/2006/relationships/slideLayout" Target="../slideLayouts/slideLayout756.xml"/><Relationship Id="rId11" Type="http://schemas.openxmlformats.org/officeDocument/2006/relationships/slideLayout" Target="../slideLayouts/slideLayout761.xml"/><Relationship Id="rId5" Type="http://schemas.openxmlformats.org/officeDocument/2006/relationships/slideLayout" Target="../slideLayouts/slideLayout755.xml"/><Relationship Id="rId10" Type="http://schemas.openxmlformats.org/officeDocument/2006/relationships/slideLayout" Target="../slideLayouts/slideLayout760.xml"/><Relationship Id="rId4" Type="http://schemas.openxmlformats.org/officeDocument/2006/relationships/slideLayout" Target="../slideLayouts/slideLayout754.xml"/><Relationship Id="rId9" Type="http://schemas.openxmlformats.org/officeDocument/2006/relationships/slideLayout" Target="../slideLayouts/slideLayout759.xml"/></Relationships>
</file>

<file path=ppt/slideMasters/_rels/slideMaster70.xml.rels><?xml version="1.0" encoding="UTF-8" standalone="yes"?>
<Relationships xmlns="http://schemas.openxmlformats.org/package/2006/relationships"><Relationship Id="rId8" Type="http://schemas.openxmlformats.org/officeDocument/2006/relationships/slideLayout" Target="../slideLayouts/slideLayout769.xml"/><Relationship Id="rId13" Type="http://schemas.openxmlformats.org/officeDocument/2006/relationships/theme" Target="../theme/theme70.xml"/><Relationship Id="rId3" Type="http://schemas.openxmlformats.org/officeDocument/2006/relationships/slideLayout" Target="../slideLayouts/slideLayout764.xml"/><Relationship Id="rId7" Type="http://schemas.openxmlformats.org/officeDocument/2006/relationships/slideLayout" Target="../slideLayouts/slideLayout768.xml"/><Relationship Id="rId12" Type="http://schemas.openxmlformats.org/officeDocument/2006/relationships/slideLayout" Target="../slideLayouts/slideLayout773.xml"/><Relationship Id="rId2" Type="http://schemas.openxmlformats.org/officeDocument/2006/relationships/slideLayout" Target="../slideLayouts/slideLayout763.xml"/><Relationship Id="rId1" Type="http://schemas.openxmlformats.org/officeDocument/2006/relationships/slideLayout" Target="../slideLayouts/slideLayout762.xml"/><Relationship Id="rId6" Type="http://schemas.openxmlformats.org/officeDocument/2006/relationships/slideLayout" Target="../slideLayouts/slideLayout767.xml"/><Relationship Id="rId11" Type="http://schemas.openxmlformats.org/officeDocument/2006/relationships/slideLayout" Target="../slideLayouts/slideLayout772.xml"/><Relationship Id="rId5" Type="http://schemas.openxmlformats.org/officeDocument/2006/relationships/slideLayout" Target="../slideLayouts/slideLayout766.xml"/><Relationship Id="rId10" Type="http://schemas.openxmlformats.org/officeDocument/2006/relationships/slideLayout" Target="../slideLayouts/slideLayout771.xml"/><Relationship Id="rId4" Type="http://schemas.openxmlformats.org/officeDocument/2006/relationships/slideLayout" Target="../slideLayouts/slideLayout765.xml"/><Relationship Id="rId9" Type="http://schemas.openxmlformats.org/officeDocument/2006/relationships/slideLayout" Target="../slideLayouts/slideLayout770.xml"/><Relationship Id="rId14" Type="http://schemas.openxmlformats.org/officeDocument/2006/relationships/image" Target="../media/image1.png"/></Relationships>
</file>

<file path=ppt/slideMasters/_rels/slideMaster71.xml.rels><?xml version="1.0" encoding="UTF-8" standalone="yes"?>
<Relationships xmlns="http://schemas.openxmlformats.org/package/2006/relationships"><Relationship Id="rId3" Type="http://schemas.openxmlformats.org/officeDocument/2006/relationships/slideLayout" Target="../slideLayouts/slideLayout776.xml"/><Relationship Id="rId7" Type="http://schemas.openxmlformats.org/officeDocument/2006/relationships/theme" Target="../theme/theme71.xml"/><Relationship Id="rId2" Type="http://schemas.openxmlformats.org/officeDocument/2006/relationships/slideLayout" Target="../slideLayouts/slideLayout775.xml"/><Relationship Id="rId1" Type="http://schemas.openxmlformats.org/officeDocument/2006/relationships/slideLayout" Target="../slideLayouts/slideLayout774.xml"/><Relationship Id="rId6" Type="http://schemas.openxmlformats.org/officeDocument/2006/relationships/slideLayout" Target="../slideLayouts/slideLayout779.xml"/><Relationship Id="rId5" Type="http://schemas.openxmlformats.org/officeDocument/2006/relationships/slideLayout" Target="../slideLayouts/slideLayout778.xml"/><Relationship Id="rId4" Type="http://schemas.openxmlformats.org/officeDocument/2006/relationships/slideLayout" Target="../slideLayouts/slideLayout777.xml"/></Relationships>
</file>

<file path=ppt/slideMasters/_rels/slideMaster72.xml.rels><?xml version="1.0" encoding="UTF-8" standalone="yes"?>
<Relationships xmlns="http://schemas.openxmlformats.org/package/2006/relationships"><Relationship Id="rId8" Type="http://schemas.openxmlformats.org/officeDocument/2006/relationships/slideLayout" Target="../slideLayouts/slideLayout787.xml"/><Relationship Id="rId3" Type="http://schemas.openxmlformats.org/officeDocument/2006/relationships/slideLayout" Target="../slideLayouts/slideLayout782.xml"/><Relationship Id="rId7" Type="http://schemas.openxmlformats.org/officeDocument/2006/relationships/slideLayout" Target="../slideLayouts/slideLayout786.xml"/><Relationship Id="rId12" Type="http://schemas.openxmlformats.org/officeDocument/2006/relationships/theme" Target="../theme/theme72.xml"/><Relationship Id="rId2" Type="http://schemas.openxmlformats.org/officeDocument/2006/relationships/slideLayout" Target="../slideLayouts/slideLayout781.xml"/><Relationship Id="rId1" Type="http://schemas.openxmlformats.org/officeDocument/2006/relationships/slideLayout" Target="../slideLayouts/slideLayout780.xml"/><Relationship Id="rId6" Type="http://schemas.openxmlformats.org/officeDocument/2006/relationships/slideLayout" Target="../slideLayouts/slideLayout785.xml"/><Relationship Id="rId11" Type="http://schemas.openxmlformats.org/officeDocument/2006/relationships/slideLayout" Target="../slideLayouts/slideLayout790.xml"/><Relationship Id="rId5" Type="http://schemas.openxmlformats.org/officeDocument/2006/relationships/slideLayout" Target="../slideLayouts/slideLayout784.xml"/><Relationship Id="rId10" Type="http://schemas.openxmlformats.org/officeDocument/2006/relationships/slideLayout" Target="../slideLayouts/slideLayout789.xml"/><Relationship Id="rId4" Type="http://schemas.openxmlformats.org/officeDocument/2006/relationships/slideLayout" Target="../slideLayouts/slideLayout783.xml"/><Relationship Id="rId9" Type="http://schemas.openxmlformats.org/officeDocument/2006/relationships/slideLayout" Target="../slideLayouts/slideLayout788.xml"/></Relationships>
</file>

<file path=ppt/slideMasters/_rels/slideMaster73.xml.rels><?xml version="1.0" encoding="UTF-8" standalone="yes"?>
<Relationships xmlns="http://schemas.openxmlformats.org/package/2006/relationships"><Relationship Id="rId8" Type="http://schemas.openxmlformats.org/officeDocument/2006/relationships/theme" Target="../theme/theme73.xml"/><Relationship Id="rId3" Type="http://schemas.openxmlformats.org/officeDocument/2006/relationships/slideLayout" Target="../slideLayouts/slideLayout793.xml"/><Relationship Id="rId7" Type="http://schemas.openxmlformats.org/officeDocument/2006/relationships/slideLayout" Target="../slideLayouts/slideLayout797.xml"/><Relationship Id="rId2" Type="http://schemas.openxmlformats.org/officeDocument/2006/relationships/slideLayout" Target="../slideLayouts/slideLayout792.xml"/><Relationship Id="rId1" Type="http://schemas.openxmlformats.org/officeDocument/2006/relationships/slideLayout" Target="../slideLayouts/slideLayout791.xml"/><Relationship Id="rId6" Type="http://schemas.openxmlformats.org/officeDocument/2006/relationships/slideLayout" Target="../slideLayouts/slideLayout796.xml"/><Relationship Id="rId5" Type="http://schemas.openxmlformats.org/officeDocument/2006/relationships/slideLayout" Target="../slideLayouts/slideLayout795.xml"/><Relationship Id="rId4" Type="http://schemas.openxmlformats.org/officeDocument/2006/relationships/slideLayout" Target="../slideLayouts/slideLayout794.xml"/></Relationships>
</file>

<file path=ppt/slideMasters/_rels/slideMaster74.xml.rels><?xml version="1.0" encoding="UTF-8" standalone="yes"?>
<Relationships xmlns="http://schemas.openxmlformats.org/package/2006/relationships"><Relationship Id="rId8" Type="http://schemas.openxmlformats.org/officeDocument/2006/relationships/slideLayout" Target="../slideLayouts/slideLayout805.xml"/><Relationship Id="rId3" Type="http://schemas.openxmlformats.org/officeDocument/2006/relationships/slideLayout" Target="../slideLayouts/slideLayout800.xml"/><Relationship Id="rId7" Type="http://schemas.openxmlformats.org/officeDocument/2006/relationships/slideLayout" Target="../slideLayouts/slideLayout804.xml"/><Relationship Id="rId12" Type="http://schemas.openxmlformats.org/officeDocument/2006/relationships/theme" Target="../theme/theme74.xml"/><Relationship Id="rId2" Type="http://schemas.openxmlformats.org/officeDocument/2006/relationships/slideLayout" Target="../slideLayouts/slideLayout799.xml"/><Relationship Id="rId1" Type="http://schemas.openxmlformats.org/officeDocument/2006/relationships/slideLayout" Target="../slideLayouts/slideLayout798.xml"/><Relationship Id="rId6" Type="http://schemas.openxmlformats.org/officeDocument/2006/relationships/slideLayout" Target="../slideLayouts/slideLayout803.xml"/><Relationship Id="rId11" Type="http://schemas.openxmlformats.org/officeDocument/2006/relationships/slideLayout" Target="../slideLayouts/slideLayout808.xml"/><Relationship Id="rId5" Type="http://schemas.openxmlformats.org/officeDocument/2006/relationships/slideLayout" Target="../slideLayouts/slideLayout802.xml"/><Relationship Id="rId10" Type="http://schemas.openxmlformats.org/officeDocument/2006/relationships/slideLayout" Target="../slideLayouts/slideLayout807.xml"/><Relationship Id="rId4" Type="http://schemas.openxmlformats.org/officeDocument/2006/relationships/slideLayout" Target="../slideLayouts/slideLayout801.xml"/><Relationship Id="rId9" Type="http://schemas.openxmlformats.org/officeDocument/2006/relationships/slideLayout" Target="../slideLayouts/slideLayout806.xml"/></Relationships>
</file>

<file path=ppt/slideMasters/_rels/slideMaster75.xml.rels><?xml version="1.0" encoding="UTF-8" standalone="yes"?>
<Relationships xmlns="http://schemas.openxmlformats.org/package/2006/relationships"><Relationship Id="rId8" Type="http://schemas.openxmlformats.org/officeDocument/2006/relationships/slideLayout" Target="../slideLayouts/slideLayout816.xml"/><Relationship Id="rId3" Type="http://schemas.openxmlformats.org/officeDocument/2006/relationships/slideLayout" Target="../slideLayouts/slideLayout811.xml"/><Relationship Id="rId7" Type="http://schemas.openxmlformats.org/officeDocument/2006/relationships/slideLayout" Target="../slideLayouts/slideLayout815.xml"/><Relationship Id="rId12" Type="http://schemas.openxmlformats.org/officeDocument/2006/relationships/theme" Target="../theme/theme75.xml"/><Relationship Id="rId2" Type="http://schemas.openxmlformats.org/officeDocument/2006/relationships/slideLayout" Target="../slideLayouts/slideLayout810.xml"/><Relationship Id="rId1" Type="http://schemas.openxmlformats.org/officeDocument/2006/relationships/slideLayout" Target="../slideLayouts/slideLayout809.xml"/><Relationship Id="rId6" Type="http://schemas.openxmlformats.org/officeDocument/2006/relationships/slideLayout" Target="../slideLayouts/slideLayout814.xml"/><Relationship Id="rId11" Type="http://schemas.openxmlformats.org/officeDocument/2006/relationships/slideLayout" Target="../slideLayouts/slideLayout819.xml"/><Relationship Id="rId5" Type="http://schemas.openxmlformats.org/officeDocument/2006/relationships/slideLayout" Target="../slideLayouts/slideLayout813.xml"/><Relationship Id="rId10" Type="http://schemas.openxmlformats.org/officeDocument/2006/relationships/slideLayout" Target="../slideLayouts/slideLayout818.xml"/><Relationship Id="rId4" Type="http://schemas.openxmlformats.org/officeDocument/2006/relationships/slideLayout" Target="../slideLayouts/slideLayout812.xml"/><Relationship Id="rId9" Type="http://schemas.openxmlformats.org/officeDocument/2006/relationships/slideLayout" Target="../slideLayouts/slideLayout817.xml"/></Relationships>
</file>

<file path=ppt/slideMasters/_rels/slideMaster76.xml.rels><?xml version="1.0" encoding="UTF-8" standalone="yes"?>
<Relationships xmlns="http://schemas.openxmlformats.org/package/2006/relationships"><Relationship Id="rId3" Type="http://schemas.openxmlformats.org/officeDocument/2006/relationships/theme" Target="../theme/theme76.xml"/><Relationship Id="rId2" Type="http://schemas.openxmlformats.org/officeDocument/2006/relationships/slideLayout" Target="../slideLayouts/slideLayout821.xml"/><Relationship Id="rId1" Type="http://schemas.openxmlformats.org/officeDocument/2006/relationships/slideLayout" Target="../slideLayouts/slideLayout820.xml"/></Relationships>
</file>

<file path=ppt/slideMasters/_rels/slideMaster77.xml.rels><?xml version="1.0" encoding="UTF-8" standalone="yes"?>
<Relationships xmlns="http://schemas.openxmlformats.org/package/2006/relationships"><Relationship Id="rId8" Type="http://schemas.openxmlformats.org/officeDocument/2006/relationships/slideLayout" Target="../slideLayouts/slideLayout829.xml"/><Relationship Id="rId13" Type="http://schemas.openxmlformats.org/officeDocument/2006/relationships/theme" Target="../theme/theme77.xml"/><Relationship Id="rId3" Type="http://schemas.openxmlformats.org/officeDocument/2006/relationships/slideLayout" Target="../slideLayouts/slideLayout824.xml"/><Relationship Id="rId7" Type="http://schemas.openxmlformats.org/officeDocument/2006/relationships/slideLayout" Target="../slideLayouts/slideLayout828.xml"/><Relationship Id="rId12" Type="http://schemas.openxmlformats.org/officeDocument/2006/relationships/slideLayout" Target="../slideLayouts/slideLayout833.xml"/><Relationship Id="rId2" Type="http://schemas.openxmlformats.org/officeDocument/2006/relationships/slideLayout" Target="../slideLayouts/slideLayout823.xml"/><Relationship Id="rId1" Type="http://schemas.openxmlformats.org/officeDocument/2006/relationships/slideLayout" Target="../slideLayouts/slideLayout822.xml"/><Relationship Id="rId6" Type="http://schemas.openxmlformats.org/officeDocument/2006/relationships/slideLayout" Target="../slideLayouts/slideLayout827.xml"/><Relationship Id="rId11" Type="http://schemas.openxmlformats.org/officeDocument/2006/relationships/slideLayout" Target="../slideLayouts/slideLayout832.xml"/><Relationship Id="rId5" Type="http://schemas.openxmlformats.org/officeDocument/2006/relationships/slideLayout" Target="../slideLayouts/slideLayout826.xml"/><Relationship Id="rId10" Type="http://schemas.openxmlformats.org/officeDocument/2006/relationships/slideLayout" Target="../slideLayouts/slideLayout831.xml"/><Relationship Id="rId4" Type="http://schemas.openxmlformats.org/officeDocument/2006/relationships/slideLayout" Target="../slideLayouts/slideLayout825.xml"/><Relationship Id="rId9" Type="http://schemas.openxmlformats.org/officeDocument/2006/relationships/slideLayout" Target="../slideLayouts/slideLayout830.xml"/></Relationships>
</file>

<file path=ppt/slideMasters/_rels/slideMaster78.xml.rels><?xml version="1.0" encoding="UTF-8" standalone="yes"?>
<Relationships xmlns="http://schemas.openxmlformats.org/package/2006/relationships"><Relationship Id="rId8" Type="http://schemas.openxmlformats.org/officeDocument/2006/relationships/slideLayout" Target="../slideLayouts/slideLayout841.xml"/><Relationship Id="rId13" Type="http://schemas.openxmlformats.org/officeDocument/2006/relationships/theme" Target="../theme/theme78.xml"/><Relationship Id="rId3" Type="http://schemas.openxmlformats.org/officeDocument/2006/relationships/slideLayout" Target="../slideLayouts/slideLayout836.xml"/><Relationship Id="rId7" Type="http://schemas.openxmlformats.org/officeDocument/2006/relationships/slideLayout" Target="../slideLayouts/slideLayout840.xml"/><Relationship Id="rId12" Type="http://schemas.openxmlformats.org/officeDocument/2006/relationships/slideLayout" Target="../slideLayouts/slideLayout845.xml"/><Relationship Id="rId2" Type="http://schemas.openxmlformats.org/officeDocument/2006/relationships/slideLayout" Target="../slideLayouts/slideLayout835.xml"/><Relationship Id="rId1" Type="http://schemas.openxmlformats.org/officeDocument/2006/relationships/slideLayout" Target="../slideLayouts/slideLayout834.xml"/><Relationship Id="rId6" Type="http://schemas.openxmlformats.org/officeDocument/2006/relationships/slideLayout" Target="../slideLayouts/slideLayout839.xml"/><Relationship Id="rId11" Type="http://schemas.openxmlformats.org/officeDocument/2006/relationships/slideLayout" Target="../slideLayouts/slideLayout844.xml"/><Relationship Id="rId5" Type="http://schemas.openxmlformats.org/officeDocument/2006/relationships/slideLayout" Target="../slideLayouts/slideLayout838.xml"/><Relationship Id="rId10" Type="http://schemas.openxmlformats.org/officeDocument/2006/relationships/slideLayout" Target="../slideLayouts/slideLayout843.xml"/><Relationship Id="rId4" Type="http://schemas.openxmlformats.org/officeDocument/2006/relationships/slideLayout" Target="../slideLayouts/slideLayout837.xml"/><Relationship Id="rId9" Type="http://schemas.openxmlformats.org/officeDocument/2006/relationships/slideLayout" Target="../slideLayouts/slideLayout842.xml"/></Relationships>
</file>

<file path=ppt/slideMasters/_rels/slideMaster79.xml.rels><?xml version="1.0" encoding="UTF-8" standalone="yes"?>
<Relationships xmlns="http://schemas.openxmlformats.org/package/2006/relationships"><Relationship Id="rId8" Type="http://schemas.openxmlformats.org/officeDocument/2006/relationships/slideLayout" Target="../slideLayouts/slideLayout853.xml"/><Relationship Id="rId13" Type="http://schemas.openxmlformats.org/officeDocument/2006/relationships/slideLayout" Target="../slideLayouts/slideLayout858.xml"/><Relationship Id="rId3" Type="http://schemas.openxmlformats.org/officeDocument/2006/relationships/slideLayout" Target="../slideLayouts/slideLayout848.xml"/><Relationship Id="rId7" Type="http://schemas.openxmlformats.org/officeDocument/2006/relationships/slideLayout" Target="../slideLayouts/slideLayout852.xml"/><Relationship Id="rId12" Type="http://schemas.openxmlformats.org/officeDocument/2006/relationships/slideLayout" Target="../slideLayouts/slideLayout857.xml"/><Relationship Id="rId2" Type="http://schemas.openxmlformats.org/officeDocument/2006/relationships/slideLayout" Target="../slideLayouts/slideLayout847.xml"/><Relationship Id="rId1" Type="http://schemas.openxmlformats.org/officeDocument/2006/relationships/slideLayout" Target="../slideLayouts/slideLayout846.xml"/><Relationship Id="rId6" Type="http://schemas.openxmlformats.org/officeDocument/2006/relationships/slideLayout" Target="../slideLayouts/slideLayout851.xml"/><Relationship Id="rId11" Type="http://schemas.openxmlformats.org/officeDocument/2006/relationships/slideLayout" Target="../slideLayouts/slideLayout856.xml"/><Relationship Id="rId5" Type="http://schemas.openxmlformats.org/officeDocument/2006/relationships/slideLayout" Target="../slideLayouts/slideLayout850.xml"/><Relationship Id="rId15" Type="http://schemas.openxmlformats.org/officeDocument/2006/relationships/image" Target="../media/image8.png"/><Relationship Id="rId10" Type="http://schemas.openxmlformats.org/officeDocument/2006/relationships/slideLayout" Target="../slideLayouts/slideLayout855.xml"/><Relationship Id="rId4" Type="http://schemas.openxmlformats.org/officeDocument/2006/relationships/slideLayout" Target="../slideLayouts/slideLayout849.xml"/><Relationship Id="rId9" Type="http://schemas.openxmlformats.org/officeDocument/2006/relationships/slideLayout" Target="../slideLayouts/slideLayout854.xml"/><Relationship Id="rId14" Type="http://schemas.openxmlformats.org/officeDocument/2006/relationships/theme" Target="../theme/theme79.xml"/></Relationships>
</file>

<file path=ppt/slideMasters/_rels/slideMaster80.xml.rels><?xml version="1.0" encoding="UTF-8" standalone="yes"?>
<Relationships xmlns="http://schemas.openxmlformats.org/package/2006/relationships"><Relationship Id="rId8" Type="http://schemas.openxmlformats.org/officeDocument/2006/relationships/slideLayout" Target="../slideLayouts/slideLayout866.xml"/><Relationship Id="rId13" Type="http://schemas.openxmlformats.org/officeDocument/2006/relationships/theme" Target="../theme/theme80.xml"/><Relationship Id="rId3" Type="http://schemas.openxmlformats.org/officeDocument/2006/relationships/slideLayout" Target="../slideLayouts/slideLayout861.xml"/><Relationship Id="rId7" Type="http://schemas.openxmlformats.org/officeDocument/2006/relationships/slideLayout" Target="../slideLayouts/slideLayout865.xml"/><Relationship Id="rId12" Type="http://schemas.openxmlformats.org/officeDocument/2006/relationships/slideLayout" Target="../slideLayouts/slideLayout870.xml"/><Relationship Id="rId2" Type="http://schemas.openxmlformats.org/officeDocument/2006/relationships/slideLayout" Target="../slideLayouts/slideLayout860.xml"/><Relationship Id="rId1" Type="http://schemas.openxmlformats.org/officeDocument/2006/relationships/slideLayout" Target="../slideLayouts/slideLayout859.xml"/><Relationship Id="rId6" Type="http://schemas.openxmlformats.org/officeDocument/2006/relationships/slideLayout" Target="../slideLayouts/slideLayout864.xml"/><Relationship Id="rId11" Type="http://schemas.openxmlformats.org/officeDocument/2006/relationships/slideLayout" Target="../slideLayouts/slideLayout869.xml"/><Relationship Id="rId5" Type="http://schemas.openxmlformats.org/officeDocument/2006/relationships/slideLayout" Target="../slideLayouts/slideLayout863.xml"/><Relationship Id="rId10" Type="http://schemas.openxmlformats.org/officeDocument/2006/relationships/slideLayout" Target="../slideLayouts/slideLayout868.xml"/><Relationship Id="rId4" Type="http://schemas.openxmlformats.org/officeDocument/2006/relationships/slideLayout" Target="../slideLayouts/slideLayout862.xml"/><Relationship Id="rId9" Type="http://schemas.openxmlformats.org/officeDocument/2006/relationships/slideLayout" Target="../slideLayouts/slideLayout867.xml"/><Relationship Id="rId14" Type="http://schemas.openxmlformats.org/officeDocument/2006/relationships/image" Target="../media/image1.png"/></Relationships>
</file>

<file path=ppt/slideMasters/_rels/slideMaster81.xml.rels><?xml version="1.0" encoding="UTF-8" standalone="yes"?>
<Relationships xmlns="http://schemas.openxmlformats.org/package/2006/relationships"><Relationship Id="rId8" Type="http://schemas.openxmlformats.org/officeDocument/2006/relationships/slideLayout" Target="../slideLayouts/slideLayout878.xml"/><Relationship Id="rId13" Type="http://schemas.openxmlformats.org/officeDocument/2006/relationships/theme" Target="../theme/theme81.xml"/><Relationship Id="rId3" Type="http://schemas.openxmlformats.org/officeDocument/2006/relationships/slideLayout" Target="../slideLayouts/slideLayout873.xml"/><Relationship Id="rId7" Type="http://schemas.openxmlformats.org/officeDocument/2006/relationships/slideLayout" Target="../slideLayouts/slideLayout877.xml"/><Relationship Id="rId12" Type="http://schemas.openxmlformats.org/officeDocument/2006/relationships/slideLayout" Target="../slideLayouts/slideLayout882.xml"/><Relationship Id="rId2" Type="http://schemas.openxmlformats.org/officeDocument/2006/relationships/slideLayout" Target="../slideLayouts/slideLayout872.xml"/><Relationship Id="rId1" Type="http://schemas.openxmlformats.org/officeDocument/2006/relationships/slideLayout" Target="../slideLayouts/slideLayout871.xml"/><Relationship Id="rId6" Type="http://schemas.openxmlformats.org/officeDocument/2006/relationships/slideLayout" Target="../slideLayouts/slideLayout876.xml"/><Relationship Id="rId11" Type="http://schemas.openxmlformats.org/officeDocument/2006/relationships/slideLayout" Target="../slideLayouts/slideLayout881.xml"/><Relationship Id="rId5" Type="http://schemas.openxmlformats.org/officeDocument/2006/relationships/slideLayout" Target="../slideLayouts/slideLayout875.xml"/><Relationship Id="rId10" Type="http://schemas.openxmlformats.org/officeDocument/2006/relationships/slideLayout" Target="../slideLayouts/slideLayout880.xml"/><Relationship Id="rId4" Type="http://schemas.openxmlformats.org/officeDocument/2006/relationships/slideLayout" Target="../slideLayouts/slideLayout874.xml"/><Relationship Id="rId9" Type="http://schemas.openxmlformats.org/officeDocument/2006/relationships/slideLayout" Target="../slideLayouts/slideLayout879.xml"/><Relationship Id="rId14" Type="http://schemas.openxmlformats.org/officeDocument/2006/relationships/image" Target="../media/image1.png"/></Relationships>
</file>

<file path=ppt/slideMasters/_rels/slideMaster82.xml.rels><?xml version="1.0" encoding="UTF-8" standalone="yes"?>
<Relationships xmlns="http://schemas.openxmlformats.org/package/2006/relationships"><Relationship Id="rId8" Type="http://schemas.openxmlformats.org/officeDocument/2006/relationships/slideLayout" Target="../slideLayouts/slideLayout890.xml"/><Relationship Id="rId13" Type="http://schemas.openxmlformats.org/officeDocument/2006/relationships/theme" Target="../theme/theme82.xml"/><Relationship Id="rId3" Type="http://schemas.openxmlformats.org/officeDocument/2006/relationships/slideLayout" Target="../slideLayouts/slideLayout885.xml"/><Relationship Id="rId7" Type="http://schemas.openxmlformats.org/officeDocument/2006/relationships/slideLayout" Target="../slideLayouts/slideLayout889.xml"/><Relationship Id="rId12" Type="http://schemas.openxmlformats.org/officeDocument/2006/relationships/slideLayout" Target="../slideLayouts/slideLayout894.xml"/><Relationship Id="rId2" Type="http://schemas.openxmlformats.org/officeDocument/2006/relationships/slideLayout" Target="../slideLayouts/slideLayout884.xml"/><Relationship Id="rId1" Type="http://schemas.openxmlformats.org/officeDocument/2006/relationships/slideLayout" Target="../slideLayouts/slideLayout883.xml"/><Relationship Id="rId6" Type="http://schemas.openxmlformats.org/officeDocument/2006/relationships/slideLayout" Target="../slideLayouts/slideLayout888.xml"/><Relationship Id="rId11" Type="http://schemas.openxmlformats.org/officeDocument/2006/relationships/slideLayout" Target="../slideLayouts/slideLayout893.xml"/><Relationship Id="rId5" Type="http://schemas.openxmlformats.org/officeDocument/2006/relationships/slideLayout" Target="../slideLayouts/slideLayout887.xml"/><Relationship Id="rId10" Type="http://schemas.openxmlformats.org/officeDocument/2006/relationships/slideLayout" Target="../slideLayouts/slideLayout892.xml"/><Relationship Id="rId4" Type="http://schemas.openxmlformats.org/officeDocument/2006/relationships/slideLayout" Target="../slideLayouts/slideLayout886.xml"/><Relationship Id="rId9" Type="http://schemas.openxmlformats.org/officeDocument/2006/relationships/slideLayout" Target="../slideLayouts/slideLayout891.xml"/><Relationship Id="rId14" Type="http://schemas.openxmlformats.org/officeDocument/2006/relationships/image" Target="../media/image1.png"/></Relationships>
</file>

<file path=ppt/slideMasters/_rels/slideMaster83.xml.rels><?xml version="1.0" encoding="UTF-8" standalone="yes"?>
<Relationships xmlns="http://schemas.openxmlformats.org/package/2006/relationships"><Relationship Id="rId8" Type="http://schemas.openxmlformats.org/officeDocument/2006/relationships/slideLayout" Target="../slideLayouts/slideLayout902.xml"/><Relationship Id="rId3" Type="http://schemas.openxmlformats.org/officeDocument/2006/relationships/slideLayout" Target="../slideLayouts/slideLayout897.xml"/><Relationship Id="rId7" Type="http://schemas.openxmlformats.org/officeDocument/2006/relationships/slideLayout" Target="../slideLayouts/slideLayout901.xml"/><Relationship Id="rId12" Type="http://schemas.openxmlformats.org/officeDocument/2006/relationships/theme" Target="../theme/theme83.xml"/><Relationship Id="rId2" Type="http://schemas.openxmlformats.org/officeDocument/2006/relationships/slideLayout" Target="../slideLayouts/slideLayout896.xml"/><Relationship Id="rId1" Type="http://schemas.openxmlformats.org/officeDocument/2006/relationships/slideLayout" Target="../slideLayouts/slideLayout895.xml"/><Relationship Id="rId6" Type="http://schemas.openxmlformats.org/officeDocument/2006/relationships/slideLayout" Target="../slideLayouts/slideLayout900.xml"/><Relationship Id="rId11" Type="http://schemas.openxmlformats.org/officeDocument/2006/relationships/slideLayout" Target="../slideLayouts/slideLayout905.xml"/><Relationship Id="rId5" Type="http://schemas.openxmlformats.org/officeDocument/2006/relationships/slideLayout" Target="../slideLayouts/slideLayout899.xml"/><Relationship Id="rId10" Type="http://schemas.openxmlformats.org/officeDocument/2006/relationships/slideLayout" Target="../slideLayouts/slideLayout904.xml"/><Relationship Id="rId4" Type="http://schemas.openxmlformats.org/officeDocument/2006/relationships/slideLayout" Target="../slideLayouts/slideLayout898.xml"/><Relationship Id="rId9" Type="http://schemas.openxmlformats.org/officeDocument/2006/relationships/slideLayout" Target="../slideLayouts/slideLayout903.xml"/></Relationships>
</file>

<file path=ppt/slideMasters/_rels/slideMaster84.xml.rels><?xml version="1.0" encoding="UTF-8" standalone="yes"?>
<Relationships xmlns="http://schemas.openxmlformats.org/package/2006/relationships"><Relationship Id="rId8" Type="http://schemas.openxmlformats.org/officeDocument/2006/relationships/slideLayout" Target="../slideLayouts/slideLayout913.xml"/><Relationship Id="rId3" Type="http://schemas.openxmlformats.org/officeDocument/2006/relationships/slideLayout" Target="../slideLayouts/slideLayout908.xml"/><Relationship Id="rId7" Type="http://schemas.openxmlformats.org/officeDocument/2006/relationships/slideLayout" Target="../slideLayouts/slideLayout912.xml"/><Relationship Id="rId12" Type="http://schemas.openxmlformats.org/officeDocument/2006/relationships/theme" Target="../theme/theme84.xml"/><Relationship Id="rId2" Type="http://schemas.openxmlformats.org/officeDocument/2006/relationships/slideLayout" Target="../slideLayouts/slideLayout907.xml"/><Relationship Id="rId1" Type="http://schemas.openxmlformats.org/officeDocument/2006/relationships/slideLayout" Target="../slideLayouts/slideLayout906.xml"/><Relationship Id="rId6" Type="http://schemas.openxmlformats.org/officeDocument/2006/relationships/slideLayout" Target="../slideLayouts/slideLayout911.xml"/><Relationship Id="rId11" Type="http://schemas.openxmlformats.org/officeDocument/2006/relationships/slideLayout" Target="../slideLayouts/slideLayout916.xml"/><Relationship Id="rId5" Type="http://schemas.openxmlformats.org/officeDocument/2006/relationships/slideLayout" Target="../slideLayouts/slideLayout910.xml"/><Relationship Id="rId10" Type="http://schemas.openxmlformats.org/officeDocument/2006/relationships/slideLayout" Target="../slideLayouts/slideLayout915.xml"/><Relationship Id="rId4" Type="http://schemas.openxmlformats.org/officeDocument/2006/relationships/slideLayout" Target="../slideLayouts/slideLayout909.xml"/><Relationship Id="rId9" Type="http://schemas.openxmlformats.org/officeDocument/2006/relationships/slideLayout" Target="../slideLayouts/slideLayout914.xml"/></Relationships>
</file>

<file path=ppt/slideMasters/_rels/slideMaster85.xml.rels><?xml version="1.0" encoding="UTF-8" standalone="yes"?>
<Relationships xmlns="http://schemas.openxmlformats.org/package/2006/relationships"><Relationship Id="rId8" Type="http://schemas.openxmlformats.org/officeDocument/2006/relationships/slideLayout" Target="../slideLayouts/slideLayout924.xml"/><Relationship Id="rId13" Type="http://schemas.openxmlformats.org/officeDocument/2006/relationships/theme" Target="../theme/theme85.xml"/><Relationship Id="rId3" Type="http://schemas.openxmlformats.org/officeDocument/2006/relationships/slideLayout" Target="../slideLayouts/slideLayout919.xml"/><Relationship Id="rId7" Type="http://schemas.openxmlformats.org/officeDocument/2006/relationships/slideLayout" Target="../slideLayouts/slideLayout923.xml"/><Relationship Id="rId12" Type="http://schemas.openxmlformats.org/officeDocument/2006/relationships/slideLayout" Target="../slideLayouts/slideLayout928.xml"/><Relationship Id="rId2" Type="http://schemas.openxmlformats.org/officeDocument/2006/relationships/slideLayout" Target="../slideLayouts/slideLayout918.xml"/><Relationship Id="rId1" Type="http://schemas.openxmlformats.org/officeDocument/2006/relationships/slideLayout" Target="../slideLayouts/slideLayout917.xml"/><Relationship Id="rId6" Type="http://schemas.openxmlformats.org/officeDocument/2006/relationships/slideLayout" Target="../slideLayouts/slideLayout922.xml"/><Relationship Id="rId11" Type="http://schemas.openxmlformats.org/officeDocument/2006/relationships/slideLayout" Target="../slideLayouts/slideLayout927.xml"/><Relationship Id="rId5" Type="http://schemas.openxmlformats.org/officeDocument/2006/relationships/slideLayout" Target="../slideLayouts/slideLayout921.xml"/><Relationship Id="rId10" Type="http://schemas.openxmlformats.org/officeDocument/2006/relationships/slideLayout" Target="../slideLayouts/slideLayout926.xml"/><Relationship Id="rId4" Type="http://schemas.openxmlformats.org/officeDocument/2006/relationships/slideLayout" Target="../slideLayouts/slideLayout920.xml"/><Relationship Id="rId9" Type="http://schemas.openxmlformats.org/officeDocument/2006/relationships/slideLayout" Target="../slideLayouts/slideLayout925.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1194972499"/>
      </p:ext>
    </p:extLst>
  </p:cSld>
  <p:clrMap bg1="lt1" tx1="dk1" bg2="lt2" tx2="dk2" accent1="accent1" accent2="accent2" accent3="accent3" accent4="accent4" accent5="accent5" accent6="accent6" hlink="hlink" folHlink="folHlink"/>
  <p:sldLayoutIdLst>
    <p:sldLayoutId id="2147484075" r:id="rId1"/>
    <p:sldLayoutId id="2147484076" r:id="rId2"/>
    <p:sldLayoutId id="2147484077" r:id="rId3"/>
    <p:sldLayoutId id="2147484078" r:id="rId4"/>
    <p:sldLayoutId id="2147484079" r:id="rId5"/>
    <p:sldLayoutId id="2147484080" r:id="rId6"/>
    <p:sldLayoutId id="2147484081" r:id="rId7"/>
    <p:sldLayoutId id="2147484082" r:id="rId8"/>
    <p:sldLayoutId id="2147484083" r:id="rId9"/>
    <p:sldLayoutId id="2147484084" r:id="rId10"/>
    <p:sldLayoutId id="2147484085" r:id="rId11"/>
    <p:sldLayoutId id="214748408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964860F9-DD7C-AE47-98ED-AEBA17B0375F}"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Tree>
    <p:extLst>
      <p:ext uri="{BB962C8B-B14F-4D97-AF65-F5344CB8AC3E}">
        <p14:creationId xmlns:p14="http://schemas.microsoft.com/office/powerpoint/2010/main" val="3606677314"/>
      </p:ext>
    </p:extLst>
  </p:cSld>
  <p:clrMap bg1="lt1" tx1="dk1" bg2="lt2" tx2="dk2" accent1="accent1" accent2="accent2" accent3="accent3" accent4="accent4" accent5="accent5" accent6="accent6" hlink="hlink" folHlink="folHlink"/>
  <p:sldLayoutIdLst>
    <p:sldLayoutId id="2147484535" r:id="rId1"/>
    <p:sldLayoutId id="2147484536" r:id="rId2"/>
    <p:sldLayoutId id="2147484537" r:id="rId3"/>
    <p:sldLayoutId id="2147484538" r:id="rId4"/>
    <p:sldLayoutId id="2147484539" r:id="rId5"/>
    <p:sldLayoutId id="2147484540" r:id="rId6"/>
    <p:sldLayoutId id="2147484541" r:id="rId7"/>
    <p:sldLayoutId id="2147484542" r:id="rId8"/>
    <p:sldLayoutId id="2147484543" r:id="rId9"/>
    <p:sldLayoutId id="2147484544" r:id="rId10"/>
    <p:sldLayoutId id="2147484545" r:id="rId11"/>
    <p:sldLayoutId id="214748454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9/5/18</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2018. 9. 5.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24111932"/>
      </p:ext>
    </p:extLst>
  </p:cSld>
  <p:clrMap bg1="lt1" tx1="dk1" bg2="lt2" tx2="dk2" accent1="accent1" accent2="accent2" accent3="accent3" accent4="accent4" accent5="accent5" accent6="accent6" hlink="hlink" folHlink="folHlink"/>
  <p:sldLayoutIdLst>
    <p:sldLayoutId id="2147486848" r:id="rId1"/>
    <p:sldLayoutId id="2147486849" r:id="rId2"/>
    <p:sldLayoutId id="2147486850" r:id="rId3"/>
    <p:sldLayoutId id="2147486851" r:id="rId4"/>
    <p:sldLayoutId id="2147486852" r:id="rId5"/>
    <p:sldLayoutId id="2147486853" r:id="rId6"/>
    <p:sldLayoutId id="2147486854" r:id="rId7"/>
    <p:sldLayoutId id="2147486855" r:id="rId8"/>
    <p:sldLayoutId id="2147486856" r:id="rId9"/>
    <p:sldLayoutId id="2147486857" r:id="rId10"/>
    <p:sldLayoutId id="214748685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62315748"/>
      </p:ext>
    </p:extLst>
  </p:cSld>
  <p:clrMap bg1="lt1" tx1="dk1" bg2="lt2" tx2="dk2" accent1="accent1" accent2="accent2" accent3="accent3" accent4="accent4" accent5="accent5" accent6="accent6" hlink="hlink" folHlink="folHlink"/>
  <p:sldLayoutIdLst>
    <p:sldLayoutId id="2147486967" r:id="rId1"/>
    <p:sldLayoutId id="2147486968" r:id="rId2"/>
    <p:sldLayoutId id="2147486969" r:id="rId3"/>
    <p:sldLayoutId id="2147486970" r:id="rId4"/>
    <p:sldLayoutId id="2147486971" r:id="rId5"/>
    <p:sldLayoutId id="2147486972" r:id="rId6"/>
    <p:sldLayoutId id="2147486973" r:id="rId7"/>
    <p:sldLayoutId id="2147486974" r:id="rId8"/>
    <p:sldLayoutId id="2147486975" r:id="rId9"/>
    <p:sldLayoutId id="2147486976" r:id="rId10"/>
    <p:sldLayoutId id="214748697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73303577"/>
      </p:ext>
    </p:extLst>
  </p:cSld>
  <p:clrMap bg1="lt1" tx1="dk1" bg2="lt2" tx2="dk2" accent1="accent1" accent2="accent2" accent3="accent3" accent4="accent4" accent5="accent5" accent6="accent6" hlink="hlink" folHlink="folHlink"/>
  <p:sldLayoutIdLst>
    <p:sldLayoutId id="2147487085" r:id="rId1"/>
    <p:sldLayoutId id="2147487086" r:id="rId2"/>
    <p:sldLayoutId id="2147487087" r:id="rId3"/>
    <p:sldLayoutId id="2147487088" r:id="rId4"/>
    <p:sldLayoutId id="2147487089" r:id="rId5"/>
    <p:sldLayoutId id="2147487090" r:id="rId6"/>
    <p:sldLayoutId id="2147487091" r:id="rId7"/>
    <p:sldLayoutId id="2147487092" r:id="rId8"/>
    <p:sldLayoutId id="2147487093" r:id="rId9"/>
    <p:sldLayoutId id="2147487094" r:id="rId10"/>
    <p:sldLayoutId id="214748709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9/5/18</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1E2B0-9580-443F-A6BA-B15F0931263F}" type="datetime1">
              <a:rPr lang="en-US" smtClean="0">
                <a:solidFill>
                  <a:prstClr val="black">
                    <a:tint val="75000"/>
                  </a:prstClr>
                </a:solidFill>
              </a:rPr>
              <a:pPr/>
              <a:t>9/5/18</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407785"/>
      </p:ext>
    </p:extLst>
  </p:cSld>
  <p:clrMap bg1="lt1" tx1="dk1" bg2="lt2" tx2="dk2" accent1="accent1" accent2="accent2" accent3="accent3" accent4="accent4" accent5="accent5" accent6="accent6" hlink="hlink" folHlink="folHlink"/>
  <p:sldLayoutIdLst>
    <p:sldLayoutId id="2147487460" r:id="rId1"/>
    <p:sldLayoutId id="2147487461" r:id="rId2"/>
    <p:sldLayoutId id="2147487462" r:id="rId3"/>
    <p:sldLayoutId id="2147487463" r:id="rId4"/>
    <p:sldLayoutId id="2147487464" r:id="rId5"/>
    <p:sldLayoutId id="2147487465" r:id="rId6"/>
    <p:sldLayoutId id="2147487466" r:id="rId7"/>
    <p:sldLayoutId id="2147487467" r:id="rId8"/>
    <p:sldLayoutId id="2147487468" r:id="rId9"/>
    <p:sldLayoutId id="2147487469" r:id="rId10"/>
    <p:sldLayoutId id="214748747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377622706"/>
      </p:ext>
    </p:extLst>
  </p:cSld>
  <p:clrMap bg1="lt1" tx1="dk1" bg2="lt2" tx2="dk2" accent1="accent1" accent2="accent2" accent3="accent3" accent4="accent4" accent5="accent5" accent6="accent6" hlink="hlink" folHlink="folHlink"/>
  <p:sldLayoutIdLst>
    <p:sldLayoutId id="2147487472" r:id="rId1"/>
    <p:sldLayoutId id="2147487473" r:id="rId2"/>
    <p:sldLayoutId id="2147487474" r:id="rId3"/>
    <p:sldLayoutId id="2147487475" r:id="rId4"/>
    <p:sldLayoutId id="2147487476" r:id="rId5"/>
    <p:sldLayoutId id="2147487477" r:id="rId6"/>
    <p:sldLayoutId id="2147487478" r:id="rId7"/>
    <p:sldLayoutId id="2147487479" r:id="rId8"/>
    <p:sldLayoutId id="2147487480" r:id="rId9"/>
    <p:sldLayoutId id="2147487481" r:id="rId10"/>
    <p:sldLayoutId id="2147487482" r:id="rId11"/>
  </p:sldLayoutIdLst>
  <p:transition/>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330472-63BD-4F26-8322-E7B4933B0A11}" type="datetime1">
              <a:rPr lang="en-US" smtClean="0">
                <a:solidFill>
                  <a:prstClr val="black">
                    <a:tint val="75000"/>
                  </a:prstClr>
                </a:solidFill>
              </a:rPr>
              <a:pPr/>
              <a:t>9/5/18</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2000">
                <a:solidFill>
                  <a:schemeClr val="tx1">
                    <a:lumMod val="65000"/>
                    <a:lumOff val="35000"/>
                  </a:schemeClr>
                </a:solidFill>
              </a:defRPr>
            </a:lvl1pPr>
          </a:lstStyle>
          <a:p>
            <a:fld id="{41761933-5E43-49A2-AD73-7C7EDD79F2C4}"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1460422161"/>
      </p:ext>
    </p:extLst>
  </p:cSld>
  <p:clrMap bg1="lt1" tx1="dk1" bg2="lt2" tx2="dk2" accent1="accent1" accent2="accent2" accent3="accent3" accent4="accent4" accent5="accent5" accent6="accent6" hlink="hlink" folHlink="folHlink"/>
  <p:sldLayoutIdLst>
    <p:sldLayoutId id="2147487484" r:id="rId1"/>
    <p:sldLayoutId id="2147487485" r:id="rId2"/>
    <p:sldLayoutId id="2147487486" r:id="rId3"/>
    <p:sldLayoutId id="2147487487" r:id="rId4"/>
    <p:sldLayoutId id="2147487488" r:id="rId5"/>
    <p:sldLayoutId id="2147487489" r:id="rId6"/>
    <p:sldLayoutId id="2147487490" r:id="rId7"/>
    <p:sldLayoutId id="2147487491" r:id="rId8"/>
    <p:sldLayoutId id="2147487492" r:id="rId9"/>
    <p:sldLayoutId id="2147487493" r:id="rId10"/>
    <p:sldLayoutId id="2147487494" r:id="rId11"/>
  </p:sldLayoutIdLst>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32942628"/>
      </p:ext>
    </p:extLst>
  </p:cSld>
  <p:clrMap bg1="lt1" tx1="dk1" bg2="lt2" tx2="dk2" accent1="accent1" accent2="accent2" accent3="accent3" accent4="accent4" accent5="accent5" accent6="accent6" hlink="hlink" folHlink="folHlink"/>
  <p:sldLayoutIdLst>
    <p:sldLayoutId id="2147487611" r:id="rId1"/>
    <p:sldLayoutId id="2147487612" r:id="rId2"/>
    <p:sldLayoutId id="2147487613" r:id="rId3"/>
    <p:sldLayoutId id="2147487614" r:id="rId4"/>
    <p:sldLayoutId id="2147487615" r:id="rId5"/>
    <p:sldLayoutId id="2147487616" r:id="rId6"/>
    <p:sldLayoutId id="2147487617" r:id="rId7"/>
    <p:sldLayoutId id="2147487618" r:id="rId8"/>
    <p:sldLayoutId id="2147487619" r:id="rId9"/>
    <p:sldLayoutId id="2147487620" r:id="rId10"/>
    <p:sldLayoutId id="2147487621" r:id="rId11"/>
    <p:sldLayoutId id="214748762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1279788953"/>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1964001"/>
      </p:ext>
    </p:extLst>
  </p:cSld>
  <p:clrMap bg1="lt1" tx1="dk1" bg2="lt2" tx2="dk2" accent1="accent1" accent2="accent2" accent3="accent3" accent4="accent4" accent5="accent5" accent6="accent6" hlink="hlink" folHlink="folHlink"/>
  <p:sldLayoutIdLst>
    <p:sldLayoutId id="2147487756" r:id="rId1"/>
    <p:sldLayoutId id="2147487757" r:id="rId2"/>
    <p:sldLayoutId id="2147487758" r:id="rId3"/>
    <p:sldLayoutId id="2147487759" r:id="rId4"/>
    <p:sldLayoutId id="2147487760" r:id="rId5"/>
    <p:sldLayoutId id="2147487761" r:id="rId6"/>
    <p:sldLayoutId id="2147487762" r:id="rId7"/>
    <p:sldLayoutId id="2147487763" r:id="rId8"/>
    <p:sldLayoutId id="2147487764" r:id="rId9"/>
    <p:sldLayoutId id="2147487765" r:id="rId10"/>
    <p:sldLayoutId id="214748776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6858000" y="6356351"/>
            <a:ext cx="2057400" cy="365125"/>
          </a:xfrm>
          <a:prstGeom prst="rect">
            <a:avLst/>
          </a:prstGeom>
        </p:spPr>
        <p:txBody>
          <a:bodyPr vert="horz" lIns="91440" tIns="45720" rIns="91440" bIns="45720" rtlCol="0" anchor="ctr"/>
          <a:lstStyle>
            <a:lvl1pPr algn="r">
              <a:defRPr sz="2000">
                <a:solidFill>
                  <a:schemeClr val="tx1">
                    <a:tint val="75000"/>
                  </a:schemeClr>
                </a:solidFill>
                <a:latin typeface="+mj-lt"/>
              </a:defRPr>
            </a:lvl1p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2104332147"/>
      </p:ext>
    </p:extLst>
  </p:cSld>
  <p:clrMap bg1="lt1" tx1="dk1" bg2="lt2" tx2="dk2" accent1="accent1" accent2="accent2" accent3="accent3" accent4="accent4" accent5="accent5" accent6="accent6" hlink="hlink" folHlink="folHlink"/>
  <p:sldLayoutIdLst>
    <p:sldLayoutId id="2147487768" r:id="rId1"/>
    <p:sldLayoutId id="2147487769" r:id="rId2"/>
    <p:sldLayoutId id="2147487770" r:id="rId3"/>
    <p:sldLayoutId id="2147487771" r:id="rId4"/>
    <p:sldLayoutId id="2147487772" r:id="rId5"/>
    <p:sldLayoutId id="2147487773" r:id="rId6"/>
    <p:sldLayoutId id="2147487774" r:id="rId7"/>
    <p:sldLayoutId id="2147487775" r:id="rId8"/>
    <p:sldLayoutId id="2147487776" r:id="rId9"/>
    <p:sldLayoutId id="2147487777" r:id="rId10"/>
    <p:sldLayoutId id="2147487778"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9190129"/>
      </p:ext>
    </p:extLst>
  </p:cSld>
  <p:clrMap bg1="lt1" tx1="dk1" bg2="lt2" tx2="dk2" accent1="accent1" accent2="accent2" accent3="accent3" accent4="accent4" accent5="accent5" accent6="accent6" hlink="hlink" folHlink="folHlink"/>
  <p:sldLayoutIdLst>
    <p:sldLayoutId id="2147487792" r:id="rId1"/>
    <p:sldLayoutId id="2147487793" r:id="rId2"/>
    <p:sldLayoutId id="2147487794" r:id="rId3"/>
    <p:sldLayoutId id="2147487795" r:id="rId4"/>
    <p:sldLayoutId id="2147487796" r:id="rId5"/>
    <p:sldLayoutId id="2147487797" r:id="rId6"/>
    <p:sldLayoutId id="2147487798" r:id="rId7"/>
    <p:sldLayoutId id="2147487799" r:id="rId8"/>
    <p:sldLayoutId id="2147487800" r:id="rId9"/>
    <p:sldLayoutId id="2147487801" r:id="rId10"/>
    <p:sldLayoutId id="2147487802"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fontAlgn="base">
              <a:spcBef>
                <a:spcPct val="0"/>
              </a:spcBef>
              <a:spcAft>
                <a:spcPct val="0"/>
              </a:spcAft>
              <a:defRPr/>
            </a:pPr>
            <a:fld id="{38BFFD3A-6A6D-EB47-A2AE-382792C4B855}"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1042111834"/>
      </p:ext>
    </p:extLst>
  </p:cSld>
  <p:clrMap bg1="lt1" tx1="dk1" bg2="lt2" tx2="dk2" accent1="accent1" accent2="accent2" accent3="accent3" accent4="accent4" accent5="accent5" accent6="accent6" hlink="hlink" folHlink="folHlink"/>
  <p:sldLayoutIdLst>
    <p:sldLayoutId id="2147488051" r:id="rId1"/>
    <p:sldLayoutId id="2147488052" r:id="rId2"/>
    <p:sldLayoutId id="2147488053" r:id="rId3"/>
    <p:sldLayoutId id="2147488054" r:id="rId4"/>
    <p:sldLayoutId id="2147488055" r:id="rId5"/>
    <p:sldLayoutId id="2147488056" r:id="rId6"/>
    <p:sldLayoutId id="2147488057" r:id="rId7"/>
    <p:sldLayoutId id="2147488058" r:id="rId8"/>
    <p:sldLayoutId id="2147488059" r:id="rId9"/>
    <p:sldLayoutId id="2147488060" r:id="rId10"/>
    <p:sldLayoutId id="2147488061" r:id="rId11"/>
    <p:sldLayoutId id="214748806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fontAlgn="base">
              <a:spcBef>
                <a:spcPct val="0"/>
              </a:spcBef>
              <a:spcAft>
                <a:spcPct val="0"/>
              </a:spcAft>
              <a:defRPr/>
            </a:pPr>
            <a:fld id="{EE0FFC67-5E07-4C42-B234-6516D715DF1C}"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1878423446"/>
      </p:ext>
    </p:extLst>
  </p:cSld>
  <p:clrMap bg1="lt1" tx1="dk1" bg2="lt2" tx2="dk2" accent1="accent1" accent2="accent2" accent3="accent3" accent4="accent4" accent5="accent5" accent6="accent6" hlink="hlink" folHlink="folHlink"/>
  <p:sldLayoutIdLst>
    <p:sldLayoutId id="2147488064" r:id="rId1"/>
    <p:sldLayoutId id="2147488065" r:id="rId2"/>
    <p:sldLayoutId id="2147488066" r:id="rId3"/>
    <p:sldLayoutId id="2147488067" r:id="rId4"/>
    <p:sldLayoutId id="2147488068" r:id="rId5"/>
    <p:sldLayoutId id="2147488069" r:id="rId6"/>
    <p:sldLayoutId id="2147488070" r:id="rId7"/>
    <p:sldLayoutId id="2147488071" r:id="rId8"/>
    <p:sldLayoutId id="2147488072" r:id="rId9"/>
    <p:sldLayoutId id="2147488073" r:id="rId10"/>
    <p:sldLayoutId id="2147488074" r:id="rId11"/>
    <p:sldLayoutId id="214748807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91276993"/>
      </p:ext>
    </p:extLst>
  </p:cSld>
  <p:clrMap bg1="lt1" tx1="dk1" bg2="lt2" tx2="dk2" accent1="accent1" accent2="accent2" accent3="accent3" accent4="accent4" accent5="accent5" accent6="accent6" hlink="hlink" folHlink="folHlink"/>
  <p:sldLayoutIdLst>
    <p:sldLayoutId id="2147488077" r:id="rId1"/>
    <p:sldLayoutId id="2147488078" r:id="rId2"/>
    <p:sldLayoutId id="2147488079" r:id="rId3"/>
    <p:sldLayoutId id="2147488080" r:id="rId4"/>
    <p:sldLayoutId id="2147488081" r:id="rId5"/>
    <p:sldLayoutId id="2147488082" r:id="rId6"/>
    <p:sldLayoutId id="2147488083" r:id="rId7"/>
    <p:sldLayoutId id="2147488084" r:id="rId8"/>
    <p:sldLayoutId id="2147488085" r:id="rId9"/>
    <p:sldLayoutId id="2147488086" r:id="rId10"/>
    <p:sldLayoutId id="2147488087"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892129211"/>
      </p:ext>
    </p:extLst>
  </p:cSld>
  <p:clrMap bg1="lt1" tx1="dk1" bg2="lt2" tx2="dk2" accent1="accent1" accent2="accent2" accent3="accent3" accent4="accent4" accent5="accent5" accent6="accent6" hlink="hlink" folHlink="folHlink"/>
  <p:sldLayoutIdLst>
    <p:sldLayoutId id="2147488089" r:id="rId1"/>
    <p:sldLayoutId id="2147488090" r:id="rId2"/>
    <p:sldLayoutId id="2147488091" r:id="rId3"/>
    <p:sldLayoutId id="2147488092" r:id="rId4"/>
    <p:sldLayoutId id="2147488093" r:id="rId5"/>
    <p:sldLayoutId id="2147488094" r:id="rId6"/>
    <p:sldLayoutId id="2147488095" r:id="rId7"/>
    <p:sldLayoutId id="2147488096" r:id="rId8"/>
    <p:sldLayoutId id="2147488097" r:id="rId9"/>
    <p:sldLayoutId id="2147488098" r:id="rId10"/>
    <p:sldLayoutId id="2147488099" r:id="rId11"/>
    <p:sldLayoutId id="2147488100"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80899"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charset="0"/>
              </a:defRPr>
            </a:lvl1pPr>
          </a:lstStyle>
          <a:p>
            <a:pPr fontAlgn="base">
              <a:spcBef>
                <a:spcPct val="0"/>
              </a:spcBef>
              <a:spcAft>
                <a:spcPct val="0"/>
              </a:spcAft>
              <a:defRPr/>
            </a:pPr>
            <a:fld id="{A09D29E3-D8D3-9442-B127-7FC5C7AABDC8}"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8090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8090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741370012"/>
      </p:ext>
    </p:extLst>
  </p:cSld>
  <p:clrMap bg1="lt1" tx1="dk1" bg2="lt2" tx2="dk2" accent1="accent1" accent2="accent2" accent3="accent3" accent4="accent4" accent5="accent5" accent6="accent6" hlink="hlink" folHlink="folHlink"/>
  <p:sldLayoutIdLst>
    <p:sldLayoutId id="2147488102" r:id="rId1"/>
    <p:sldLayoutId id="2147488103" r:id="rId2"/>
    <p:sldLayoutId id="2147488104" r:id="rId3"/>
    <p:sldLayoutId id="2147488105" r:id="rId4"/>
    <p:sldLayoutId id="2147488106" r:id="rId5"/>
    <p:sldLayoutId id="2147488107" r:id="rId6"/>
    <p:sldLayoutId id="2147488108" r:id="rId7"/>
    <p:sldLayoutId id="2147488109" r:id="rId8"/>
    <p:sldLayoutId id="2147488110" r:id="rId9"/>
    <p:sldLayoutId id="2147488111" r:id="rId10"/>
    <p:sldLayoutId id="2147488112" r:id="rId11"/>
    <p:sldLayoutId id="214748811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794989613"/>
      </p:ext>
    </p:extLst>
  </p:cSld>
  <p:clrMap bg1="lt1" tx1="dk1" bg2="lt2" tx2="dk2" accent1="accent1" accent2="accent2" accent3="accent3" accent4="accent4" accent5="accent5" accent6="accent6" hlink="hlink" folHlink="folHlink"/>
  <p:sldLayoutIdLst>
    <p:sldLayoutId id="2147488115" r:id="rId1"/>
    <p:sldLayoutId id="2147488116" r:id="rId2"/>
    <p:sldLayoutId id="2147488117" r:id="rId3"/>
    <p:sldLayoutId id="2147488118" r:id="rId4"/>
    <p:sldLayoutId id="2147488119" r:id="rId5"/>
    <p:sldLayoutId id="2147488120" r:id="rId6"/>
    <p:sldLayoutId id="2147488121" r:id="rId7"/>
    <p:sldLayoutId id="2147488122" r:id="rId8"/>
    <p:sldLayoutId id="2147488123" r:id="rId9"/>
    <p:sldLayoutId id="2147488124" r:id="rId10"/>
    <p:sldLayoutId id="2147488125" r:id="rId11"/>
    <p:sldLayoutId id="21474881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75"/>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pPr/>
              <a:t>‹#›</a:t>
            </a:fld>
            <a:endParaRPr lang="en-US"/>
          </a:p>
        </p:txBody>
      </p:sp>
    </p:spTree>
    <p:extLst>
      <p:ext uri="{BB962C8B-B14F-4D97-AF65-F5344CB8AC3E}">
        <p14:creationId xmlns:p14="http://schemas.microsoft.com/office/powerpoint/2010/main" val="1081852700"/>
      </p:ext>
    </p:extLst>
  </p:cSld>
  <p:clrMap bg1="lt1" tx1="dk1" bg2="lt2" tx2="dk2" accent1="accent1" accent2="accent2" accent3="accent3" accent4="accent4" accent5="accent5" accent6="accent6" hlink="hlink" folHlink="folHlink"/>
  <p:sldLayoutIdLst>
    <p:sldLayoutId id="2147488128" r:id="rId1"/>
    <p:sldLayoutId id="2147488129" r:id="rId2"/>
    <p:sldLayoutId id="2147488130" r:id="rId3"/>
    <p:sldLayoutId id="2147488131" r:id="rId4"/>
    <p:sldLayoutId id="2147488132" r:id="rId5"/>
    <p:sldLayoutId id="2147488133" r:id="rId6"/>
    <p:sldLayoutId id="2147488134" r:id="rId7"/>
    <p:sldLayoutId id="2147488135" r:id="rId8"/>
    <p:sldLayoutId id="2147488136" r:id="rId9"/>
    <p:sldLayoutId id="2147488137" r:id="rId10"/>
    <p:sldLayoutId id="2147488138" r:id="rId11"/>
  </p:sldLayoutIdLst>
  <p:hf hdr="0" ftr="0" dt="0"/>
  <p:txStyles>
    <p:titleStyle>
      <a:lvl1pPr algn="l" defTabSz="914400" rtl="0" eaLnBrk="1" latinLnBrk="0" hangingPunct="1">
        <a:spcBef>
          <a:spcPct val="0"/>
        </a:spcBef>
        <a:buNone/>
        <a:defRPr sz="40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4035824772"/>
      </p:ext>
    </p:extLst>
  </p:cSld>
  <p:clrMap bg1="lt1" tx1="dk1" bg2="lt2" tx2="dk2" accent1="accent1" accent2="accent2" accent3="accent3" accent4="accent4" accent5="accent5" accent6="accent6" hlink="hlink" folHlink="folHlink"/>
  <p:sldLayoutIdLst>
    <p:sldLayoutId id="2147488153" r:id="rId1"/>
    <p:sldLayoutId id="2147488154" r:id="rId2"/>
    <p:sldLayoutId id="2147488155" r:id="rId3"/>
    <p:sldLayoutId id="2147488156" r:id="rId4"/>
    <p:sldLayoutId id="2147488157" r:id="rId5"/>
    <p:sldLayoutId id="2147488158" r:id="rId6"/>
    <p:sldLayoutId id="2147488159" r:id="rId7"/>
    <p:sldLayoutId id="2147488160" r:id="rId8"/>
    <p:sldLayoutId id="2147488161" r:id="rId9"/>
    <p:sldLayoutId id="2147488162" r:id="rId10"/>
    <p:sldLayoutId id="214748816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latin typeface="Tahoma"/>
            </a:endParaRPr>
          </a:p>
        </p:txBody>
      </p:sp>
    </p:spTree>
    <p:extLst>
      <p:ext uri="{BB962C8B-B14F-4D97-AF65-F5344CB8AC3E}">
        <p14:creationId xmlns:p14="http://schemas.microsoft.com/office/powerpoint/2010/main" val="4254399577"/>
      </p:ext>
    </p:extLst>
  </p:cSld>
  <p:clrMap bg1="lt1" tx1="dk1" bg2="lt2" tx2="dk2" accent1="accent1" accent2="accent2" accent3="accent3" accent4="accent4" accent5="accent5" accent6="accent6" hlink="hlink" folHlink="folHlink"/>
  <p:sldLayoutIdLst>
    <p:sldLayoutId id="2147488165" r:id="rId1"/>
    <p:sldLayoutId id="2147488166" r:id="rId2"/>
    <p:sldLayoutId id="2147488167" r:id="rId3"/>
    <p:sldLayoutId id="2147488168" r:id="rId4"/>
    <p:sldLayoutId id="2147488169" r:id="rId5"/>
    <p:sldLayoutId id="2147488170" r:id="rId6"/>
    <p:sldLayoutId id="2147488171" r:id="rId7"/>
    <p:sldLayoutId id="2147488172" r:id="rId8"/>
    <p:sldLayoutId id="2147488173" r:id="rId9"/>
    <p:sldLayoutId id="2147488174" r:id="rId10"/>
    <p:sldLayoutId id="214748817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2695229678"/>
      </p:ext>
    </p:extLst>
  </p:cSld>
  <p:clrMap bg1="lt1" tx1="dk1" bg2="lt2" tx2="dk2" accent1="accent1" accent2="accent2" accent3="accent3" accent4="accent4" accent5="accent5" accent6="accent6" hlink="hlink" folHlink="folHlink"/>
  <p:sldLayoutIdLst>
    <p:sldLayoutId id="2147488190" r:id="rId1"/>
    <p:sldLayoutId id="2147488191" r:id="rId2"/>
    <p:sldLayoutId id="2147488192" r:id="rId3"/>
    <p:sldLayoutId id="2147488193" r:id="rId4"/>
    <p:sldLayoutId id="2147488194" r:id="rId5"/>
    <p:sldLayoutId id="2147488195" r:id="rId6"/>
    <p:sldLayoutId id="2147488196" r:id="rId7"/>
    <p:sldLayoutId id="2147488197" r:id="rId8"/>
    <p:sldLayoutId id="2147488198" r:id="rId9"/>
    <p:sldLayoutId id="2147488199" r:id="rId10"/>
    <p:sldLayoutId id="214748820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098556464"/>
      </p:ext>
    </p:extLst>
  </p:cSld>
  <p:clrMap bg1="lt1" tx1="dk1" bg2="lt2" tx2="dk2" accent1="accent1" accent2="accent2" accent3="accent3" accent4="accent4" accent5="accent5" accent6="accent6" hlink="hlink" folHlink="folHlink"/>
  <p:sldLayoutIdLst>
    <p:sldLayoutId id="2147488242" r:id="rId1"/>
    <p:sldLayoutId id="2147488243" r:id="rId2"/>
    <p:sldLayoutId id="2147488244" r:id="rId3"/>
    <p:sldLayoutId id="2147488245" r:id="rId4"/>
    <p:sldLayoutId id="2147488246" r:id="rId5"/>
    <p:sldLayoutId id="2147488247" r:id="rId6"/>
    <p:sldLayoutId id="2147488248" r:id="rId7"/>
    <p:sldLayoutId id="2147488249" r:id="rId8"/>
    <p:sldLayoutId id="2147488250" r:id="rId9"/>
    <p:sldLayoutId id="2147488251" r:id="rId10"/>
    <p:sldLayoutId id="214748825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512376025"/>
      </p:ext>
    </p:extLst>
  </p:cSld>
  <p:clrMap bg1="lt1" tx1="dk1" bg2="lt2" tx2="dk2" accent1="accent1" accent2="accent2" accent3="accent3" accent4="accent4" accent5="accent5" accent6="accent6" hlink="hlink" folHlink="folHlink"/>
  <p:sldLayoutIdLst>
    <p:sldLayoutId id="2147488254" r:id="rId1"/>
    <p:sldLayoutId id="2147488255" r:id="rId2"/>
    <p:sldLayoutId id="2147488256" r:id="rId3"/>
    <p:sldLayoutId id="2147488257" r:id="rId4"/>
    <p:sldLayoutId id="2147488258" r:id="rId5"/>
    <p:sldLayoutId id="2147488259" r:id="rId6"/>
    <p:sldLayoutId id="2147488260" r:id="rId7"/>
    <p:sldLayoutId id="2147488261" r:id="rId8"/>
    <p:sldLayoutId id="2147488262" r:id="rId9"/>
    <p:sldLayoutId id="2147488263" r:id="rId10"/>
    <p:sldLayoutId id="214748826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ＭＳ Ｐゴシック" charset="0"/>
                <a:cs typeface="ＭＳ Ｐゴシック" charset="0"/>
              </a:rPr>
              <a:pPr eaLnBrk="1" fontAlgn="auto" hangingPunct="1">
                <a:spcBef>
                  <a:spcPts val="0"/>
                </a:spcBef>
                <a:spcAft>
                  <a:spcPts val="0"/>
                </a:spcAft>
              </a:pPr>
              <a:t>‹#›</a:t>
            </a:fld>
            <a:endParaRPr lang="en-US" altLang="en-US">
              <a:solidFill>
                <a:srgbClr val="000000"/>
              </a:solidFill>
              <a:ea typeface="ＭＳ Ｐゴシック" charset="0"/>
              <a:cs typeface="ＭＳ Ｐゴシック" charset="0"/>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ＭＳ Ｐゴシック" charset="0"/>
              <a:cs typeface="ＭＳ Ｐゴシック" charset="0"/>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ＭＳ Ｐゴシック" charset="0"/>
              <a:cs typeface="ＭＳ Ｐゴシック" charset="0"/>
            </a:endParaRPr>
          </a:p>
        </p:txBody>
      </p:sp>
    </p:spTree>
    <p:extLst>
      <p:ext uri="{BB962C8B-B14F-4D97-AF65-F5344CB8AC3E}">
        <p14:creationId xmlns:p14="http://schemas.microsoft.com/office/powerpoint/2010/main" val="1591475840"/>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eaLnBrk="1" fontAlgn="auto" hangingPunct="1">
              <a:spcBef>
                <a:spcPts val="0"/>
              </a:spcBef>
              <a:spcAft>
                <a:spcPts val="0"/>
              </a:spcAft>
            </a:pPr>
            <a:fld id="{6F400BD0-49BF-48FC-8114-37C1D4F5AB3D}" type="slidenum">
              <a:rPr lang="en-US" altLang="en-US">
                <a:solidFill>
                  <a:srgbClr val="000000"/>
                </a:solidFill>
                <a:ea typeface=""/>
              </a:rPr>
              <a:pPr defTabSz="914259"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861827275"/>
      </p:ext>
    </p:extLst>
  </p:cSld>
  <p:clrMap bg1="lt1" tx1="dk1" bg2="lt2" tx2="dk2" accent1="accent1" accent2="accent2" accent3="accent3" accent4="accent4" accent5="accent5" accent6="accent6" hlink="hlink" folHlink="folHlink"/>
  <p:sldLayoutIdLst>
    <p:sldLayoutId id="2147488278" r:id="rId1"/>
    <p:sldLayoutId id="2147488279" r:id="rId2"/>
    <p:sldLayoutId id="2147488280" r:id="rId3"/>
    <p:sldLayoutId id="2147488281" r:id="rId4"/>
    <p:sldLayoutId id="2147488282" r:id="rId5"/>
    <p:sldLayoutId id="2147488283" r:id="rId6"/>
    <p:sldLayoutId id="2147488284" r:id="rId7"/>
    <p:sldLayoutId id="2147488285" r:id="rId8"/>
    <p:sldLayoutId id="2147488286" r:id="rId9"/>
    <p:sldLayoutId id="2147488287" r:id="rId10"/>
    <p:sldLayoutId id="21474882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endParaRPr lang="en-US" altLang="en-US" dirty="0"/>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defTabSz="457200"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defTabSz="457200" eaLnBrk="1" fontAlgn="auto" hangingPunct="1">
              <a:spcBef>
                <a:spcPts val="0"/>
              </a:spcBef>
              <a:spcAft>
                <a:spcPts val="0"/>
              </a:spcAft>
              <a:defRPr/>
            </a:pPr>
            <a:endParaRPr lang="en-US">
              <a:solidFill>
                <a:srgbClr val="000000"/>
              </a:solidFill>
              <a:latin typeface="Tahoma"/>
              <a:ea typeface=""/>
            </a:endParaRPr>
          </a:p>
        </p:txBody>
      </p:sp>
      <p:sp>
        <p:nvSpPr>
          <p:cNvPr id="2" name="Slide Number Placeholder 1"/>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eaLnBrk="1" fontAlgn="auto" hangingPunct="1">
              <a:spcBef>
                <a:spcPts val="0"/>
              </a:spcBef>
              <a:spcAft>
                <a:spcPts val="0"/>
              </a:spcAft>
            </a:pPr>
            <a:fld id="{4EBE9CF4-FEF8-6C4E-93E0-DBB5FD807A09}" type="slidenum">
              <a:rPr lang="en-US" smtClean="0">
                <a:solidFill>
                  <a:srgbClr val="000000">
                    <a:tint val="75000"/>
                  </a:srgbClr>
                </a:solidFill>
                <a:latin typeface="Tahoma"/>
                <a:ea typeface=""/>
              </a:rPr>
              <a:pPr defTabSz="457200" eaLnBrk="1" fontAlgn="auto" hangingPunct="1">
                <a:spcBef>
                  <a:spcPts val="0"/>
                </a:spcBef>
                <a:spcAft>
                  <a:spcPts val="0"/>
                </a:spcAft>
              </a:pPr>
              <a:t>‹#›</a:t>
            </a:fld>
            <a:endParaRPr lang="en-US">
              <a:solidFill>
                <a:srgbClr val="000000">
                  <a:tint val="75000"/>
                </a:srgbClr>
              </a:solidFill>
              <a:latin typeface="Tahoma"/>
              <a:ea typeface=""/>
            </a:endParaRPr>
          </a:p>
        </p:txBody>
      </p:sp>
    </p:spTree>
    <p:extLst>
      <p:ext uri="{BB962C8B-B14F-4D97-AF65-F5344CB8AC3E}">
        <p14:creationId xmlns:p14="http://schemas.microsoft.com/office/powerpoint/2010/main" val="3275704331"/>
      </p:ext>
    </p:extLst>
  </p:cSld>
  <p:clrMap bg1="lt1" tx1="dk1" bg2="lt2" tx2="dk2" accent1="accent1" accent2="accent2" accent3="accent3" accent4="accent4" accent5="accent5" accent6="accent6" hlink="hlink" folHlink="folHlink"/>
  <p:sldLayoutIdLst>
    <p:sldLayoutId id="2147488290" r:id="rId1"/>
    <p:sldLayoutId id="2147488291" r:id="rId2"/>
    <p:sldLayoutId id="2147488292" r:id="rId3"/>
    <p:sldLayoutId id="2147488293" r:id="rId4"/>
    <p:sldLayoutId id="2147488294" r:id="rId5"/>
    <p:sldLayoutId id="2147488295" r:id="rId6"/>
    <p:sldLayoutId id="2147488296" r:id="rId7"/>
    <p:sldLayoutId id="2147488297" r:id="rId8"/>
    <p:sldLayoutId id="2147488298" r:id="rId9"/>
    <p:sldLayoutId id="2147488299" r:id="rId10"/>
    <p:sldLayoutId id="2147488300" r:id="rId11"/>
  </p:sldLayoutIdLst>
  <p:transition/>
  <p:hf hdr="0" ftr="0" dt="0"/>
  <p:txStyles>
    <p:titleStyle>
      <a:lvl1pPr algn="l" rtl="0" eaLnBrk="1" fontAlgn="base" hangingPunct="1">
        <a:spcBef>
          <a:spcPct val="0"/>
        </a:spcBef>
        <a:spcAft>
          <a:spcPct val="0"/>
        </a:spcAft>
        <a:defRPr sz="4000">
          <a:solidFill>
            <a:schemeClr val="tx2"/>
          </a:solidFill>
          <a:latin typeface="+mj-lt"/>
          <a:ea typeface="+mj-ea"/>
          <a:cs typeface="+mj-cs"/>
        </a:defRPr>
      </a:lvl1pPr>
      <a:lvl2pPr algn="l" rtl="0" eaLnBrk="1" fontAlgn="base" hangingPunct="1">
        <a:spcBef>
          <a:spcPct val="0"/>
        </a:spcBef>
        <a:spcAft>
          <a:spcPct val="0"/>
        </a:spcAft>
        <a:defRPr sz="4000">
          <a:solidFill>
            <a:schemeClr val="tx2"/>
          </a:solidFill>
          <a:latin typeface="Garamond" pitchFamily="18" charset="0"/>
        </a:defRPr>
      </a:lvl2pPr>
      <a:lvl3pPr algn="l" rtl="0" eaLnBrk="1" fontAlgn="base" hangingPunct="1">
        <a:spcBef>
          <a:spcPct val="0"/>
        </a:spcBef>
        <a:spcAft>
          <a:spcPct val="0"/>
        </a:spcAft>
        <a:defRPr sz="4000">
          <a:solidFill>
            <a:schemeClr val="tx2"/>
          </a:solidFill>
          <a:latin typeface="Garamond" pitchFamily="18" charset="0"/>
        </a:defRPr>
      </a:lvl3pPr>
      <a:lvl4pPr algn="l" rtl="0" eaLnBrk="1" fontAlgn="base" hangingPunct="1">
        <a:spcBef>
          <a:spcPct val="0"/>
        </a:spcBef>
        <a:spcAft>
          <a:spcPct val="0"/>
        </a:spcAft>
        <a:defRPr sz="4000">
          <a:solidFill>
            <a:schemeClr val="tx2"/>
          </a:solidFill>
          <a:latin typeface="Garamond" pitchFamily="18" charset="0"/>
        </a:defRPr>
      </a:lvl4pPr>
      <a:lvl5pPr algn="l" rtl="0" eaLnBrk="1" fontAlgn="base" hangingPunct="1">
        <a:spcBef>
          <a:spcPct val="0"/>
        </a:spcBef>
        <a:spcAft>
          <a:spcPct val="0"/>
        </a:spcAft>
        <a:defRPr sz="4000">
          <a:solidFill>
            <a:schemeClr val="tx2"/>
          </a:solidFill>
          <a:latin typeface="Garamond" pitchFamily="18" charset="0"/>
        </a:defRPr>
      </a:lvl5pPr>
      <a:lvl6pPr marL="457200" algn="l" rtl="0" eaLnBrk="1" fontAlgn="base" hangingPunct="1">
        <a:spcBef>
          <a:spcPct val="0"/>
        </a:spcBef>
        <a:spcAft>
          <a:spcPct val="0"/>
        </a:spcAft>
        <a:defRPr sz="4000">
          <a:solidFill>
            <a:schemeClr val="tx2"/>
          </a:solidFill>
          <a:latin typeface="Garamond" pitchFamily="18" charset="0"/>
        </a:defRPr>
      </a:lvl6pPr>
      <a:lvl7pPr marL="914400" algn="l" rtl="0" eaLnBrk="1" fontAlgn="base" hangingPunct="1">
        <a:spcBef>
          <a:spcPct val="0"/>
        </a:spcBef>
        <a:spcAft>
          <a:spcPct val="0"/>
        </a:spcAft>
        <a:defRPr sz="4000">
          <a:solidFill>
            <a:schemeClr val="tx2"/>
          </a:solidFill>
          <a:latin typeface="Garamond" pitchFamily="18" charset="0"/>
        </a:defRPr>
      </a:lvl7pPr>
      <a:lvl8pPr marL="1371600" algn="l" rtl="0" eaLnBrk="1" fontAlgn="base" hangingPunct="1">
        <a:spcBef>
          <a:spcPct val="0"/>
        </a:spcBef>
        <a:spcAft>
          <a:spcPct val="0"/>
        </a:spcAft>
        <a:defRPr sz="4000">
          <a:solidFill>
            <a:schemeClr val="tx2"/>
          </a:solidFill>
          <a:latin typeface="Garamond" pitchFamily="18" charset="0"/>
        </a:defRPr>
      </a:lvl8pPr>
      <a:lvl9pPr marL="1828800" algn="l" rtl="0" eaLnBrk="1" fontAlgn="base" hangingPunct="1">
        <a:spcBef>
          <a:spcPct val="0"/>
        </a:spcBef>
        <a:spcAft>
          <a:spcPct val="0"/>
        </a:spcAft>
        <a:defRPr sz="40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3200">
          <a:solidFill>
            <a:schemeClr val="tx1"/>
          </a:solidFill>
          <a:latin typeface="Perpetua"/>
          <a:ea typeface="+mn-ea"/>
          <a:cs typeface="Perpetua"/>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800">
          <a:solidFill>
            <a:schemeClr val="tx1"/>
          </a:solidFill>
          <a:latin typeface="Perpetua"/>
          <a:cs typeface="Perpetua"/>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800">
          <a:solidFill>
            <a:schemeClr val="tx1"/>
          </a:solidFill>
          <a:latin typeface="Perpetua"/>
          <a:cs typeface="Perpetua"/>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sz="2400">
          <a:solidFill>
            <a:schemeClr val="tx1"/>
          </a:solidFill>
          <a:latin typeface="Perpetua"/>
          <a:cs typeface="Perpetua"/>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Perpetua"/>
          <a:cs typeface="Perpetua"/>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eaLnBrk="1" fontAlgn="auto" hangingPunct="1">
              <a:spcBef>
                <a:spcPts val="0"/>
              </a:spcBef>
              <a:spcAft>
                <a:spcPts val="0"/>
              </a:spcAft>
            </a:pPr>
            <a:fld id="{6F400BD0-49BF-48FC-8114-37C1D4F5AB3D}" type="slidenum">
              <a:rPr lang="en-US" altLang="en-US" smtClean="0">
                <a:solidFill>
                  <a:srgbClr val="000000"/>
                </a:solidFill>
                <a:ea typeface=""/>
              </a:rPr>
              <a:pPr defTabSz="914165"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eaLnBrk="1" fontAlgn="auto" hangingPunct="1">
              <a:spcBef>
                <a:spcPts val="0"/>
              </a:spcBef>
              <a:spcAft>
                <a:spcPts val="0"/>
              </a:spcAft>
              <a:defRPr/>
            </a:pPr>
            <a:endParaRPr lang="en-US">
              <a:solidFill>
                <a:srgbClr val="000000"/>
              </a:solidFill>
              <a:latin typeface="Tahoma"/>
              <a:ea typeface=""/>
            </a:endParaRPr>
          </a:p>
        </p:txBody>
      </p:sp>
    </p:spTree>
    <p:extLst>
      <p:ext uri="{BB962C8B-B14F-4D97-AF65-F5344CB8AC3E}">
        <p14:creationId xmlns:p14="http://schemas.microsoft.com/office/powerpoint/2010/main" val="2650846847"/>
      </p:ext>
    </p:extLst>
  </p:cSld>
  <p:clrMap bg1="lt1" tx1="dk1" bg2="lt2" tx2="dk2" accent1="accent1" accent2="accent2" accent3="accent3" accent4="accent4" accent5="accent5" accent6="accent6" hlink="hlink" folHlink="folHlink"/>
  <p:sldLayoutIdLst>
    <p:sldLayoutId id="2147488330" r:id="rId1"/>
    <p:sldLayoutId id="2147488331" r:id="rId2"/>
    <p:sldLayoutId id="2147488332" r:id="rId3"/>
    <p:sldLayoutId id="2147488333" r:id="rId4"/>
    <p:sldLayoutId id="2147488334" r:id="rId5"/>
    <p:sldLayoutId id="2147488335" r:id="rId6"/>
    <p:sldLayoutId id="2147488336" r:id="rId7"/>
    <p:sldLayoutId id="2147488337" r:id="rId8"/>
    <p:sldLayoutId id="2147488338" r:id="rId9"/>
    <p:sldLayoutId id="2147488339" r:id="rId10"/>
    <p:sldLayoutId id="214748834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83"/>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t>‹#›</a:t>
            </a:fld>
            <a:endParaRPr lang="en-US"/>
          </a:p>
        </p:txBody>
      </p:sp>
    </p:spTree>
    <p:extLst>
      <p:ext uri="{BB962C8B-B14F-4D97-AF65-F5344CB8AC3E}">
        <p14:creationId xmlns:p14="http://schemas.microsoft.com/office/powerpoint/2010/main" val="1954713066"/>
      </p:ext>
    </p:extLst>
  </p:cSld>
  <p:clrMap bg1="lt1" tx1="dk1" bg2="lt2" tx2="dk2" accent1="accent1" accent2="accent2" accent3="accent3" accent4="accent4" accent5="accent5" accent6="accent6" hlink="hlink" folHlink="folHlink"/>
  <p:sldLayoutIdLst>
    <p:sldLayoutId id="2147488380" r:id="rId1"/>
    <p:sldLayoutId id="2147488381" r:id="rId2"/>
    <p:sldLayoutId id="2147488382" r:id="rId3"/>
    <p:sldLayoutId id="2147488383" r:id="rId4"/>
    <p:sldLayoutId id="2147488384" r:id="rId5"/>
    <p:sldLayoutId id="2147488385" r:id="rId6"/>
    <p:sldLayoutId id="2147488386" r:id="rId7"/>
    <p:sldLayoutId id="2147488387" r:id="rId8"/>
    <p:sldLayoutId id="2147488388" r:id="rId9"/>
    <p:sldLayoutId id="2147488389" r:id="rId10"/>
    <p:sldLayoutId id="2147488390"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538" name="Rectangle 1026">
            <a:extLst>
              <a:ext uri="{FF2B5EF4-FFF2-40B4-BE49-F238E27FC236}">
                <a16:creationId xmlns:a16="http://schemas.microsoft.com/office/drawing/2014/main" id="{293312E8-D4E9-DF40-A8C4-DF1173C808DE}"/>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5539" name="Rectangle 1027">
            <a:extLst>
              <a:ext uri="{FF2B5EF4-FFF2-40B4-BE49-F238E27FC236}">
                <a16:creationId xmlns:a16="http://schemas.microsoft.com/office/drawing/2014/main" id="{99E0C9D0-C579-0047-B2F6-E08FA639B3DA}"/>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A0F77C-4198-5F4B-A635-231322DC2587}"/>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02C852AA-A1E8-8D4B-B4FB-6FB8486E1E9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E586AA2A-F159-A34D-9A1A-4E62B010AF7D}" type="slidenum">
              <a:rPr lang="en-US" altLang="en-US"/>
              <a:pPr>
                <a:defRPr/>
              </a:pPr>
              <a:t>‹#›</a:t>
            </a:fld>
            <a:endParaRPr lang="en-US" altLang="en-US"/>
          </a:p>
        </p:txBody>
      </p:sp>
      <p:sp>
        <p:nvSpPr>
          <p:cNvPr id="65542" name="Line 1032">
            <a:extLst>
              <a:ext uri="{FF2B5EF4-FFF2-40B4-BE49-F238E27FC236}">
                <a16:creationId xmlns:a16="http://schemas.microsoft.com/office/drawing/2014/main" id="{4BA4688A-F7FE-4548-AE49-2C5A7052C9EE}"/>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43" name="Line 1033">
            <a:extLst>
              <a:ext uri="{FF2B5EF4-FFF2-40B4-BE49-F238E27FC236}">
                <a16:creationId xmlns:a16="http://schemas.microsoft.com/office/drawing/2014/main" id="{C27013B1-3B44-034A-99B2-F0E4C84B801C}"/>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876313748"/>
      </p:ext>
    </p:extLst>
  </p:cSld>
  <p:clrMap bg1="lt1" tx1="dk1" bg2="lt2" tx2="dk2" accent1="accent1" accent2="accent2" accent3="accent3" accent4="accent4" accent5="accent5" accent6="accent6" hlink="hlink" folHlink="folHlink"/>
  <p:sldLayoutIdLst>
    <p:sldLayoutId id="2147488487" r:id="rId1"/>
    <p:sldLayoutId id="2147488488" r:id="rId2"/>
    <p:sldLayoutId id="2147488489" r:id="rId3"/>
    <p:sldLayoutId id="2147488490" r:id="rId4"/>
    <p:sldLayoutId id="2147488491" r:id="rId5"/>
    <p:sldLayoutId id="2147488492" r:id="rId6"/>
    <p:sldLayoutId id="2147488493" r:id="rId7"/>
    <p:sldLayoutId id="2147488494" r:id="rId8"/>
    <p:sldLayoutId id="2147488495" r:id="rId9"/>
    <p:sldLayoutId id="2147488496" r:id="rId10"/>
    <p:sldLayoutId id="2147488497" r:id="rId11"/>
    <p:sldLayoutId id="2147488498"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013023667"/>
      </p:ext>
    </p:extLst>
  </p:cSld>
  <p:clrMap bg1="lt1" tx1="dk1" bg2="lt2" tx2="dk2" accent1="accent1" accent2="accent2" accent3="accent3" accent4="accent4" accent5="accent5" accent6="accent6" hlink="hlink" folHlink="folHlink"/>
  <p:sldLayoutIdLst>
    <p:sldLayoutId id="2147488500" r:id="rId1"/>
    <p:sldLayoutId id="2147488501" r:id="rId2"/>
    <p:sldLayoutId id="2147488502" r:id="rId3"/>
    <p:sldLayoutId id="2147488503" r:id="rId4"/>
    <p:sldLayoutId id="2147488504" r:id="rId5"/>
    <p:sldLayoutId id="2147488505" r:id="rId6"/>
    <p:sldLayoutId id="2147488506" r:id="rId7"/>
    <p:sldLayoutId id="2147488507" r:id="rId8"/>
    <p:sldLayoutId id="2147488508" r:id="rId9"/>
    <p:sldLayoutId id="2147488509" r:id="rId10"/>
    <p:sldLayoutId id="2147488510" r:id="rId11"/>
    <p:sldLayoutId id="214748851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429943817"/>
      </p:ext>
    </p:extLst>
  </p:cSld>
  <p:clrMap bg1="lt1" tx1="dk1" bg2="lt2" tx2="dk2" accent1="accent1" accent2="accent2" accent3="accent3" accent4="accent4" accent5="accent5" accent6="accent6" hlink="hlink" folHlink="folHlink"/>
  <p:sldLayoutIdLst>
    <p:sldLayoutId id="2147488513" r:id="rId1"/>
    <p:sldLayoutId id="2147488514" r:id="rId2"/>
    <p:sldLayoutId id="2147488515" r:id="rId3"/>
    <p:sldLayoutId id="2147488516" r:id="rId4"/>
    <p:sldLayoutId id="2147488517" r:id="rId5"/>
    <p:sldLayoutId id="2147488518" r:id="rId6"/>
    <p:sldLayoutId id="2147488519" r:id="rId7"/>
    <p:sldLayoutId id="2147488520" r:id="rId8"/>
    <p:sldLayoutId id="2147488521" r:id="rId9"/>
    <p:sldLayoutId id="2147488522" r:id="rId10"/>
    <p:sldLayoutId id="214748852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6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150001896"/>
      </p:ext>
    </p:extLst>
  </p:cSld>
  <p:clrMap bg1="lt1" tx1="dk1" bg2="lt2" tx2="dk2" accent1="accent1" accent2="accent2" accent3="accent3" accent4="accent4" accent5="accent5" accent6="accent6" hlink="hlink" folHlink="folHlink"/>
  <p:sldLayoutIdLst>
    <p:sldLayoutId id="2147488525" r:id="rId1"/>
    <p:sldLayoutId id="2147488526" r:id="rId2"/>
    <p:sldLayoutId id="2147488527" r:id="rId3"/>
    <p:sldLayoutId id="2147488528" r:id="rId4"/>
    <p:sldLayoutId id="2147488529" r:id="rId5"/>
    <p:sldLayoutId id="2147488530" r:id="rId6"/>
    <p:sldLayoutId id="2147488531" r:id="rId7"/>
    <p:sldLayoutId id="2147488532" r:id="rId8"/>
    <p:sldLayoutId id="2147488533" r:id="rId9"/>
    <p:sldLayoutId id="2147488534" r:id="rId10"/>
    <p:sldLayoutId id="21474885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06309946"/>
      </p:ext>
    </p:extLst>
  </p:cSld>
  <p:clrMap bg1="lt1" tx1="dk1" bg2="lt2" tx2="dk2" accent1="accent1" accent2="accent2" accent3="accent3" accent4="accent4" accent5="accent5" accent6="accent6" hlink="hlink" folHlink="folHlink"/>
  <p:sldLayoutIdLst>
    <p:sldLayoutId id="2147488561" r:id="rId1"/>
    <p:sldLayoutId id="2147488562" r:id="rId2"/>
    <p:sldLayoutId id="2147488563" r:id="rId3"/>
    <p:sldLayoutId id="2147488564" r:id="rId4"/>
    <p:sldLayoutId id="2147488565" r:id="rId5"/>
    <p:sldLayoutId id="2147488566" r:id="rId6"/>
    <p:sldLayoutId id="2147488567" r:id="rId7"/>
    <p:sldLayoutId id="2147488568" r:id="rId8"/>
    <p:sldLayoutId id="2147488569" r:id="rId9"/>
    <p:sldLayoutId id="2147488570" r:id="rId10"/>
    <p:sldLayoutId id="2147488571" r:id="rId11"/>
    <p:sldLayoutId id="214748857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1203907"/>
      </p:ext>
    </p:extLst>
  </p:cSld>
  <p:clrMap bg1="lt1" tx1="dk1" bg2="lt2" tx2="dk2" accent1="accent1" accent2="accent2" accent3="accent3" accent4="accent4" accent5="accent5" accent6="accent6" hlink="hlink" folHlink="folHlink"/>
  <p:sldLayoutIdLst>
    <p:sldLayoutId id="2147488574" r:id="rId1"/>
    <p:sldLayoutId id="2147488575" r:id="rId2"/>
    <p:sldLayoutId id="2147488576" r:id="rId3"/>
    <p:sldLayoutId id="2147488577" r:id="rId4"/>
    <p:sldLayoutId id="2147488578" r:id="rId5"/>
    <p:sldLayoutId id="2147488579" r:id="rId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7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defRPr/>
            </a:pPr>
            <a:fld id="{F696C65B-3C59-4ED5-9C7F-730621DD0788}" type="datetime1">
              <a:rPr lang="en-US" smtClean="0">
                <a:solidFill>
                  <a:prstClr val="black">
                    <a:tint val="75000"/>
                  </a:prstClr>
                </a:solidFill>
                <a:latin typeface="Gill Sans MT" panose="020B0502020104020203"/>
                <a:ea typeface=""/>
              </a:rPr>
              <a:pPr eaLnBrk="1" fontAlgn="auto" hangingPunct="1">
                <a:spcBef>
                  <a:spcPts val="0"/>
                </a:spcBef>
                <a:spcAft>
                  <a:spcPts val="0"/>
                </a:spcAft>
                <a:defRPr/>
              </a:pPr>
              <a:t>9/5/18</a:t>
            </a:fld>
            <a:endParaRPr lang="en-US">
              <a:solidFill>
                <a:prstClr val="black">
                  <a:tint val="75000"/>
                </a:prstClr>
              </a:solidFill>
              <a:latin typeface="Gill Sans MT" panose="020B0502020104020203"/>
              <a:ea typeface=""/>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defRPr/>
            </a:pPr>
            <a:endParaRPr lang="en-US">
              <a:solidFill>
                <a:prstClr val="black">
                  <a:tint val="75000"/>
                </a:prstClr>
              </a:solidFill>
              <a:latin typeface="Gill Sans MT" panose="020B0502020104020203"/>
              <a:ea typeface=""/>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defRPr/>
            </a:pPr>
            <a:fld id="{13F32364-6BA0-48AA-B029-3ED2192016FC}" type="slidenum">
              <a:rPr lang="en-US" smtClean="0">
                <a:solidFill>
                  <a:prstClr val="black">
                    <a:tint val="75000"/>
                  </a:prstClr>
                </a:solidFill>
                <a:latin typeface="Gill Sans MT" panose="020B0502020104020203"/>
                <a:ea typeface=""/>
              </a:rPr>
              <a:pPr eaLnBrk="1" fontAlgn="auto" hangingPunct="1">
                <a:spcBef>
                  <a:spcPts val="0"/>
                </a:spcBef>
                <a:spcAft>
                  <a:spcPts val="0"/>
                </a:spcAft>
                <a:defRPr/>
              </a:pPr>
              <a:t>‹#›</a:t>
            </a:fld>
            <a:endParaRPr lang="en-US">
              <a:solidFill>
                <a:prstClr val="black">
                  <a:tint val="75000"/>
                </a:prstClr>
              </a:solidFill>
              <a:latin typeface="Gill Sans MT" panose="020B0502020104020203"/>
              <a:ea typeface=""/>
            </a:endParaRPr>
          </a:p>
        </p:txBody>
      </p:sp>
    </p:spTree>
    <p:extLst>
      <p:ext uri="{BB962C8B-B14F-4D97-AF65-F5344CB8AC3E}">
        <p14:creationId xmlns:p14="http://schemas.microsoft.com/office/powerpoint/2010/main" val="3715327677"/>
      </p:ext>
    </p:extLst>
  </p:cSld>
  <p:clrMap bg1="lt1" tx1="dk1" bg2="lt2" tx2="dk2" accent1="accent1" accent2="accent2" accent3="accent3" accent4="accent4" accent5="accent5" accent6="accent6" hlink="hlink" folHlink="folHlink"/>
  <p:sldLayoutIdLst>
    <p:sldLayoutId id="2147488581" r:id="rId1"/>
    <p:sldLayoutId id="2147488582" r:id="rId2"/>
    <p:sldLayoutId id="2147488583" r:id="rId3"/>
    <p:sldLayoutId id="2147488584" r:id="rId4"/>
    <p:sldLayoutId id="2147488585" r:id="rId5"/>
    <p:sldLayoutId id="2147488586" r:id="rId6"/>
    <p:sldLayoutId id="2147488587" r:id="rId7"/>
    <p:sldLayoutId id="2147488588" r:id="rId8"/>
    <p:sldLayoutId id="2147488589" r:id="rId9"/>
    <p:sldLayoutId id="2147488590" r:id="rId10"/>
    <p:sldLayoutId id="2147488591" r:id="rId11"/>
  </p:sldLayoutIdLst>
  <p:hf hdr="0" ftr="0" dt="0"/>
  <p:txStyles>
    <p:titleStyle>
      <a:lvl1pPr algn="ctr" defTabSz="914400" rtl="0" eaLnBrk="1" latinLnBrk="0" hangingPunct="1">
        <a:spcBef>
          <a:spcPct val="0"/>
        </a:spcBef>
        <a:buNone/>
        <a:defRPr sz="4400" kern="1200">
          <a:solidFill>
            <a:schemeClr val="tx1"/>
          </a:solidFill>
          <a:latin typeface="Gill Sans MT" panose="020B0502020104020203"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Gill Sans MT" panose="020B0502020104020203"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Gill Sans MT" panose="020B0502020104020203"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Gill Sans MT" panose="020B0502020104020203"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99282778"/>
      </p:ext>
    </p:extLst>
  </p:cSld>
  <p:clrMap bg1="lt1" tx1="dk1" bg2="lt2" tx2="dk2" accent1="accent1" accent2="accent2" accent3="accent3" accent4="accent4" accent5="accent5" accent6="accent6" hlink="hlink" folHlink="folHlink"/>
  <p:sldLayoutIdLst>
    <p:sldLayoutId id="2147488593" r:id="rId1"/>
    <p:sldLayoutId id="2147488594" r:id="rId2"/>
    <p:sldLayoutId id="2147488595" r:id="rId3"/>
    <p:sldLayoutId id="2147488596" r:id="rId4"/>
    <p:sldLayoutId id="2147488597" r:id="rId5"/>
    <p:sldLayoutId id="2147488598" r:id="rId6"/>
    <p:sldLayoutId id="2147488599" r:id="rId7"/>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7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F696C65B-3C59-4ED5-9C7F-730621DD0788}" type="datetime1">
              <a:rPr lang="en-US" smtClean="0">
                <a:solidFill>
                  <a:prstClr val="black">
                    <a:tint val="75000"/>
                  </a:prstClr>
                </a:solidFill>
              </a:rPr>
              <a:pPr>
                <a:defRPr/>
              </a:pPr>
              <a:t>9/5/18</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412004244"/>
      </p:ext>
    </p:extLst>
  </p:cSld>
  <p:clrMap bg1="lt1" tx1="dk1" bg2="lt2" tx2="dk2" accent1="accent1" accent2="accent2" accent3="accent3" accent4="accent4" accent5="accent5" accent6="accent6" hlink="hlink" folHlink="folHlink"/>
  <p:sldLayoutIdLst>
    <p:sldLayoutId id="2147488601" r:id="rId1"/>
    <p:sldLayoutId id="2147488602" r:id="rId2"/>
    <p:sldLayoutId id="2147488603" r:id="rId3"/>
    <p:sldLayoutId id="2147488604" r:id="rId4"/>
    <p:sldLayoutId id="2147488605" r:id="rId5"/>
    <p:sldLayoutId id="2147488606" r:id="rId6"/>
    <p:sldLayoutId id="2147488607" r:id="rId7"/>
    <p:sldLayoutId id="2147488608" r:id="rId8"/>
    <p:sldLayoutId id="2147488609" r:id="rId9"/>
    <p:sldLayoutId id="2147488610" r:id="rId10"/>
    <p:sldLayoutId id="2147488611" r:id="rId11"/>
  </p:sldLayoutIdLst>
  <p:hf hdr="0" ftr="0" dt="0"/>
  <p:txStyles>
    <p:titleStyle>
      <a:lvl1pPr algn="ctr" defTabSz="914400" rtl="0" eaLnBrk="1" latinLnBrk="0" hangingPunct="1">
        <a:spcBef>
          <a:spcPct val="0"/>
        </a:spcBef>
        <a:buNone/>
        <a:defRPr sz="4400" kern="1200">
          <a:solidFill>
            <a:schemeClr val="tx1"/>
          </a:solidFill>
          <a:latin typeface="Gill Sans MT" panose="020B0502020104020203"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Gill Sans MT" panose="020B0502020104020203"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Gill Sans MT" panose="020B0502020104020203"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Gill Sans MT" panose="020B0502020104020203"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defRPr/>
            </a:pPr>
            <a:fld id="{F696C65B-3C59-4ED5-9C7F-730621DD0788}" type="datetime1">
              <a:rPr lang="en-US" smtClean="0">
                <a:solidFill>
                  <a:prstClr val="black">
                    <a:tint val="75000"/>
                  </a:prstClr>
                </a:solidFill>
                <a:latin typeface="Gill Sans MT" panose="020B0502020104020203"/>
                <a:ea typeface=""/>
              </a:rPr>
              <a:pPr eaLnBrk="1" fontAlgn="auto" hangingPunct="1">
                <a:spcBef>
                  <a:spcPts val="0"/>
                </a:spcBef>
                <a:spcAft>
                  <a:spcPts val="0"/>
                </a:spcAft>
                <a:defRPr/>
              </a:pPr>
              <a:t>9/5/18</a:t>
            </a:fld>
            <a:endParaRPr lang="en-US">
              <a:solidFill>
                <a:prstClr val="black">
                  <a:tint val="75000"/>
                </a:prstClr>
              </a:solidFill>
              <a:latin typeface="Gill Sans MT" panose="020B0502020104020203"/>
              <a:ea typeface=""/>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defRPr/>
            </a:pPr>
            <a:endParaRPr lang="en-US">
              <a:solidFill>
                <a:prstClr val="black">
                  <a:tint val="75000"/>
                </a:prstClr>
              </a:solidFill>
              <a:latin typeface="Gill Sans MT" panose="020B0502020104020203"/>
              <a:ea typeface=""/>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defRPr/>
            </a:pPr>
            <a:fld id="{13F32364-6BA0-48AA-B029-3ED2192016FC}" type="slidenum">
              <a:rPr lang="en-US" smtClean="0">
                <a:solidFill>
                  <a:prstClr val="black">
                    <a:tint val="75000"/>
                  </a:prstClr>
                </a:solidFill>
                <a:latin typeface="Gill Sans MT" panose="020B0502020104020203"/>
                <a:ea typeface=""/>
              </a:rPr>
              <a:pPr eaLnBrk="1" fontAlgn="auto" hangingPunct="1">
                <a:spcBef>
                  <a:spcPts val="0"/>
                </a:spcBef>
                <a:spcAft>
                  <a:spcPts val="0"/>
                </a:spcAft>
                <a:defRPr/>
              </a:pPr>
              <a:t>‹#›</a:t>
            </a:fld>
            <a:endParaRPr lang="en-US">
              <a:solidFill>
                <a:prstClr val="black">
                  <a:tint val="75000"/>
                </a:prstClr>
              </a:solidFill>
              <a:latin typeface="Gill Sans MT" panose="020B0502020104020203"/>
              <a:ea typeface=""/>
            </a:endParaRPr>
          </a:p>
        </p:txBody>
      </p:sp>
    </p:spTree>
    <p:extLst>
      <p:ext uri="{BB962C8B-B14F-4D97-AF65-F5344CB8AC3E}">
        <p14:creationId xmlns:p14="http://schemas.microsoft.com/office/powerpoint/2010/main" val="3160758783"/>
      </p:ext>
    </p:extLst>
  </p:cSld>
  <p:clrMap bg1="lt1" tx1="dk1" bg2="lt2" tx2="dk2" accent1="accent1" accent2="accent2" accent3="accent3" accent4="accent4" accent5="accent5" accent6="accent6" hlink="hlink" folHlink="folHlink"/>
  <p:sldLayoutIdLst>
    <p:sldLayoutId id="2147488613" r:id="rId1"/>
    <p:sldLayoutId id="2147488614" r:id="rId2"/>
    <p:sldLayoutId id="2147488615" r:id="rId3"/>
    <p:sldLayoutId id="2147488616" r:id="rId4"/>
    <p:sldLayoutId id="2147488617" r:id="rId5"/>
    <p:sldLayoutId id="2147488618" r:id="rId6"/>
    <p:sldLayoutId id="2147488619" r:id="rId7"/>
    <p:sldLayoutId id="2147488620" r:id="rId8"/>
    <p:sldLayoutId id="2147488621" r:id="rId9"/>
    <p:sldLayoutId id="2147488622" r:id="rId10"/>
    <p:sldLayoutId id="2147488623" r:id="rId11"/>
  </p:sldLayoutIdLst>
  <p:hf hdr="0" ftr="0" dt="0"/>
  <p:txStyles>
    <p:titleStyle>
      <a:lvl1pPr algn="ctr" defTabSz="914400" rtl="0" eaLnBrk="1" latinLnBrk="0" hangingPunct="1">
        <a:spcBef>
          <a:spcPct val="0"/>
        </a:spcBef>
        <a:buNone/>
        <a:defRPr sz="4400" kern="1200">
          <a:solidFill>
            <a:schemeClr val="tx1"/>
          </a:solidFill>
          <a:latin typeface="Gill Sans MT" panose="020B0502020104020203"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Gill Sans MT" panose="020B0502020104020203"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Gill Sans MT" panose="020B0502020104020203"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Gill Sans MT" panose="020B0502020104020203"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45217381"/>
      </p:ext>
    </p:extLst>
  </p:cSld>
  <p:clrMap bg1="lt1" tx1="dk1" bg2="lt2" tx2="dk2" accent1="accent1" accent2="accent2" accent3="accent3" accent4="accent4" accent5="accent5" accent6="accent6" hlink="hlink" folHlink="folHlink"/>
  <p:sldLayoutIdLst>
    <p:sldLayoutId id="2147488625" r:id="rId1"/>
    <p:sldLayoutId id="2147488626"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eaLnBrk="1" hangingPunct="1"/>
            <a:fld id="{55D46416-474E-184B-A5AD-7D0BC91A8C60}" type="slidenum">
              <a:rPr lang="en-US" smtClean="0">
                <a:ea typeface="ＭＳ Ｐゴシック" charset="0"/>
                <a:cs typeface="Arial" charset="0"/>
              </a:rPr>
              <a:pPr eaLnBrk="1" hangingPunct="1"/>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Tree>
    <p:extLst>
      <p:ext uri="{BB962C8B-B14F-4D97-AF65-F5344CB8AC3E}">
        <p14:creationId xmlns:p14="http://schemas.microsoft.com/office/powerpoint/2010/main" val="4161304568"/>
      </p:ext>
    </p:extLst>
  </p:cSld>
  <p:clrMap bg1="lt1" tx1="dk1" bg2="lt2" tx2="dk2" accent1="accent1" accent2="accent2" accent3="accent3" accent4="accent4" accent5="accent5" accent6="accent6" hlink="hlink" folHlink="folHlink"/>
  <p:sldLayoutIdLst>
    <p:sldLayoutId id="2147488628" r:id="rId1"/>
    <p:sldLayoutId id="2147488629" r:id="rId2"/>
    <p:sldLayoutId id="2147488630" r:id="rId3"/>
    <p:sldLayoutId id="2147488631" r:id="rId4"/>
    <p:sldLayoutId id="2147488632" r:id="rId5"/>
    <p:sldLayoutId id="2147488633" r:id="rId6"/>
    <p:sldLayoutId id="2147488634" r:id="rId7"/>
    <p:sldLayoutId id="2147488635" r:id="rId8"/>
    <p:sldLayoutId id="2147488636" r:id="rId9"/>
    <p:sldLayoutId id="2147488637" r:id="rId10"/>
    <p:sldLayoutId id="2147488638" r:id="rId11"/>
    <p:sldLayoutId id="2147488639"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A6E66D7-25D4-7942-B252-BA546C3B21A4}"/>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7688104E-355A-0841-9C8A-BC5C807F3E7F}"/>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CB1F67F-9389-B845-BE4D-86338D00CBDC}"/>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3161D14C-ACB8-624E-A9FB-35755CC49192}"/>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36333DC9-A31B-394B-9F22-29AF69020209}" type="slidenum">
              <a:rPr lang="en-US" altLang="en-US"/>
              <a:pPr>
                <a:defRPr/>
              </a:pPr>
              <a:t>‹#›</a:t>
            </a:fld>
            <a:endParaRPr lang="en-US" altLang="en-US"/>
          </a:p>
        </p:txBody>
      </p:sp>
      <p:sp>
        <p:nvSpPr>
          <p:cNvPr id="1030" name="Line 1032">
            <a:extLst>
              <a:ext uri="{FF2B5EF4-FFF2-40B4-BE49-F238E27FC236}">
                <a16:creationId xmlns:a16="http://schemas.microsoft.com/office/drawing/2014/main" id="{AD8B9E45-F535-BE4F-97AF-C937D395C8D5}"/>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B542CF70-40CF-ED4B-A03B-09D83FB20073}"/>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4103956713"/>
      </p:ext>
    </p:extLst>
  </p:cSld>
  <p:clrMap bg1="lt1" tx1="dk1" bg2="lt2" tx2="dk2" accent1="accent1" accent2="accent2" accent3="accent3" accent4="accent4" accent5="accent5" accent6="accent6" hlink="hlink" folHlink="folHlink"/>
  <p:sldLayoutIdLst>
    <p:sldLayoutId id="2147488641" r:id="rId1"/>
    <p:sldLayoutId id="2147488642" r:id="rId2"/>
    <p:sldLayoutId id="2147488643" r:id="rId3"/>
    <p:sldLayoutId id="2147488644" r:id="rId4"/>
    <p:sldLayoutId id="2147488645" r:id="rId5"/>
    <p:sldLayoutId id="2147488646" r:id="rId6"/>
    <p:sldLayoutId id="2147488647" r:id="rId7"/>
    <p:sldLayoutId id="2147488648" r:id="rId8"/>
    <p:sldLayoutId id="2147488649" r:id="rId9"/>
    <p:sldLayoutId id="2147488650" r:id="rId10"/>
    <p:sldLayoutId id="2147488651" r:id="rId11"/>
    <p:sldLayoutId id="214748865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0354" name="Rectangle 1026"/>
          <p:cNvSpPr>
            <a:spLocks noGrp="1" noChangeArrowheads="1"/>
          </p:cNvSpPr>
          <p:nvPr>
            <p:ph type="title"/>
          </p:nvPr>
        </p:nvSpPr>
        <p:spPr bwMode="auto">
          <a:xfrm>
            <a:off x="228600" y="152400"/>
            <a:ext cx="8610600" cy="10668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0355" name="Rectangle 1027"/>
          <p:cNvSpPr>
            <a:spLocks noGrp="1" noChangeArrowheads="1"/>
          </p:cNvSpPr>
          <p:nvPr>
            <p:ph type="body" idx="1"/>
          </p:nvPr>
        </p:nvSpPr>
        <p:spPr bwMode="auto">
          <a:xfrm>
            <a:off x="228600" y="1371600"/>
            <a:ext cx="8610600" cy="48768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6" name="Rectangle 1028"/>
          <p:cNvSpPr>
            <a:spLocks noGrp="1" noChangeArrowheads="1"/>
          </p:cNvSpPr>
          <p:nvPr>
            <p:ph type="dt" sz="half" idx="2"/>
          </p:nvPr>
        </p:nvSpPr>
        <p:spPr bwMode="auto">
          <a:xfrm>
            <a:off x="457200" y="6243638"/>
            <a:ext cx="2133600" cy="4572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defRPr sz="1200">
                <a:latin typeface="+mj-lt"/>
              </a:defRPr>
            </a:lvl1pPr>
          </a:lstStyle>
          <a:p>
            <a:pPr fontAlgn="base">
              <a:spcBef>
                <a:spcPct val="0"/>
              </a:spcBef>
              <a:spcAft>
                <a:spcPct val="0"/>
              </a:spcAft>
            </a:pPr>
            <a:endParaRPr lang="en-US">
              <a:solidFill>
                <a:srgbClr val="000000"/>
              </a:solidFill>
              <a:latin typeface="Garamond"/>
              <a:ea typeface="ＭＳ Ｐゴシック" charset="0"/>
            </a:endParaRP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ctr">
              <a:defRPr sz="1200">
                <a:latin typeface="+mj-lt"/>
              </a:defRPr>
            </a:lvl1pPr>
          </a:lstStyle>
          <a:p>
            <a:pPr fontAlgn="base">
              <a:spcBef>
                <a:spcPct val="0"/>
              </a:spcBef>
              <a:spcAft>
                <a:spcPct val="0"/>
              </a:spcAft>
            </a:pPr>
            <a:endParaRPr lang="en-US">
              <a:solidFill>
                <a:srgbClr val="000000"/>
              </a:solidFill>
              <a:latin typeface="Garamond"/>
              <a:ea typeface="ＭＳ Ｐゴシック" charset="0"/>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r">
              <a:defRPr sz="1600">
                <a:latin typeface="+mj-lt"/>
              </a:defRPr>
            </a:lvl1pPr>
          </a:lstStyle>
          <a:p>
            <a:pPr fontAlgn="base">
              <a:spcBef>
                <a:spcPct val="0"/>
              </a:spcBef>
              <a:spcAft>
                <a:spcPct val="0"/>
              </a:spcAft>
            </a:pPr>
            <a:fld id="{FB9097EB-AA7A-5345-B645-B68656F94D5E}" type="slidenum">
              <a:rPr lang="en-US" smtClean="0">
                <a:solidFill>
                  <a:srgbClr val="000000"/>
                </a:solidFill>
                <a:latin typeface="Garamond"/>
                <a:ea typeface="ＭＳ Ｐゴシック" charset="0"/>
              </a:rPr>
              <a:pPr fontAlgn="base">
                <a:spcBef>
                  <a:spcPct val="0"/>
                </a:spcBef>
                <a:spcAft>
                  <a:spcPct val="0"/>
                </a:spcAft>
              </a:pPr>
              <a:t>‹#›</a:t>
            </a:fld>
            <a:endParaRPr lang="en-US">
              <a:solidFill>
                <a:srgbClr val="000000"/>
              </a:solidFill>
              <a:latin typeface="Garamond"/>
              <a:ea typeface="ＭＳ Ｐゴシック" charset="0"/>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036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pic>
        <p:nvPicPr>
          <p:cNvPr id="100362" name="Picture 1034" descr="logo"/>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4038602" y="6400800"/>
            <a:ext cx="1343025" cy="261938"/>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28482553"/>
      </p:ext>
    </p:extLst>
  </p:cSld>
  <p:clrMap bg1="lt1" tx1="dk1" bg2="lt2" tx2="dk2" accent1="accent1" accent2="accent2" accent3="accent3" accent4="accent4" accent5="accent5" accent6="accent6" hlink="hlink" folHlink="folHlink"/>
  <p:sldLayoutIdLst>
    <p:sldLayoutId id="2147488654" r:id="rId1"/>
    <p:sldLayoutId id="2147488655" r:id="rId2"/>
    <p:sldLayoutId id="2147488656" r:id="rId3"/>
    <p:sldLayoutId id="2147488657" r:id="rId4"/>
    <p:sldLayoutId id="2147488658" r:id="rId5"/>
    <p:sldLayoutId id="2147488659" r:id="rId6"/>
    <p:sldLayoutId id="2147488660" r:id="rId7"/>
    <p:sldLayoutId id="2147488661" r:id="rId8"/>
    <p:sldLayoutId id="2147488662" r:id="rId9"/>
    <p:sldLayoutId id="2147488663" r:id="rId10"/>
    <p:sldLayoutId id="2147488664" r:id="rId11"/>
    <p:sldLayoutId id="2147488665" r:id="rId12"/>
    <p:sldLayoutId id="2147488666" r:id="rId13"/>
  </p:sldLayoutIdLst>
  <p:transition/>
  <p:hf hdr="0" ftr="0" dt="0"/>
  <p:txStyles>
    <p:titleStyle>
      <a:lvl1pPr algn="l" rtl="0" fontAlgn="base">
        <a:spcBef>
          <a:spcPct val="0"/>
        </a:spcBef>
        <a:spcAft>
          <a:spcPct val="0"/>
        </a:spcAft>
        <a:defRPr sz="4000">
          <a:solidFill>
            <a:schemeClr val="tx2"/>
          </a:solidFill>
          <a:latin typeface="+mj-lt"/>
          <a:ea typeface="+mj-ea"/>
          <a:cs typeface="+mj-cs"/>
        </a:defRPr>
      </a:lvl1pPr>
      <a:lvl2pPr algn="l" rtl="0" fontAlgn="base">
        <a:spcBef>
          <a:spcPct val="0"/>
        </a:spcBef>
        <a:spcAft>
          <a:spcPct val="0"/>
        </a:spcAft>
        <a:defRPr sz="4000">
          <a:solidFill>
            <a:schemeClr val="tx2"/>
          </a:solidFill>
          <a:latin typeface="Garamond" charset="0"/>
          <a:ea typeface="ＭＳ Ｐゴシック" charset="0"/>
        </a:defRPr>
      </a:lvl2pPr>
      <a:lvl3pPr algn="l" rtl="0" fontAlgn="base">
        <a:spcBef>
          <a:spcPct val="0"/>
        </a:spcBef>
        <a:spcAft>
          <a:spcPct val="0"/>
        </a:spcAft>
        <a:defRPr sz="4000">
          <a:solidFill>
            <a:schemeClr val="tx2"/>
          </a:solidFill>
          <a:latin typeface="Garamond" charset="0"/>
          <a:ea typeface="ＭＳ Ｐゴシック" charset="0"/>
        </a:defRPr>
      </a:lvl3pPr>
      <a:lvl4pPr algn="l" rtl="0" fontAlgn="base">
        <a:spcBef>
          <a:spcPct val="0"/>
        </a:spcBef>
        <a:spcAft>
          <a:spcPct val="0"/>
        </a:spcAft>
        <a:defRPr sz="4000">
          <a:solidFill>
            <a:schemeClr val="tx2"/>
          </a:solidFill>
          <a:latin typeface="Garamond" charset="0"/>
          <a:ea typeface="ＭＳ Ｐゴシック" charset="0"/>
        </a:defRPr>
      </a:lvl4pPr>
      <a:lvl5pPr algn="l" rtl="0" fontAlgn="base">
        <a:spcBef>
          <a:spcPct val="0"/>
        </a:spcBef>
        <a:spcAft>
          <a:spcPct val="0"/>
        </a:spcAft>
        <a:defRPr sz="4000">
          <a:solidFill>
            <a:schemeClr val="tx2"/>
          </a:solidFill>
          <a:latin typeface="Garamond" charset="0"/>
          <a:ea typeface="ＭＳ Ｐゴシック" charset="0"/>
        </a:defRPr>
      </a:lvl5pPr>
      <a:lvl6pPr marL="457200" algn="l" rtl="0" fontAlgn="base">
        <a:spcBef>
          <a:spcPct val="0"/>
        </a:spcBef>
        <a:spcAft>
          <a:spcPct val="0"/>
        </a:spcAft>
        <a:defRPr sz="4000">
          <a:solidFill>
            <a:schemeClr val="tx2"/>
          </a:solidFill>
          <a:latin typeface="Garamond" charset="0"/>
          <a:ea typeface="ＭＳ Ｐゴシック" charset="0"/>
        </a:defRPr>
      </a:lvl6pPr>
      <a:lvl7pPr marL="914400" algn="l" rtl="0" fontAlgn="base">
        <a:spcBef>
          <a:spcPct val="0"/>
        </a:spcBef>
        <a:spcAft>
          <a:spcPct val="0"/>
        </a:spcAft>
        <a:defRPr sz="4000">
          <a:solidFill>
            <a:schemeClr val="tx2"/>
          </a:solidFill>
          <a:latin typeface="Garamond" charset="0"/>
          <a:ea typeface="ＭＳ Ｐゴシック" charset="0"/>
        </a:defRPr>
      </a:lvl7pPr>
      <a:lvl8pPr marL="1371600" algn="l" rtl="0" fontAlgn="base">
        <a:spcBef>
          <a:spcPct val="0"/>
        </a:spcBef>
        <a:spcAft>
          <a:spcPct val="0"/>
        </a:spcAft>
        <a:defRPr sz="4000">
          <a:solidFill>
            <a:schemeClr val="tx2"/>
          </a:solidFill>
          <a:latin typeface="Garamond" charset="0"/>
          <a:ea typeface="ＭＳ Ｐゴシック" charset="0"/>
        </a:defRPr>
      </a:lvl8pPr>
      <a:lvl9pPr marL="1828800" algn="l" rtl="0" fontAlgn="base">
        <a:spcBef>
          <a:spcPct val="0"/>
        </a:spcBef>
        <a:spcAft>
          <a:spcPct val="0"/>
        </a:spcAft>
        <a:defRPr sz="4000">
          <a:solidFill>
            <a:schemeClr val="tx2"/>
          </a:solidFill>
          <a:latin typeface="Garamond" charset="0"/>
          <a:ea typeface="ＭＳ Ｐゴシック" charset="0"/>
        </a:defRPr>
      </a:lvl9pPr>
    </p:titleStyle>
    <p:bodyStyle>
      <a:lvl1pPr marL="342900" indent="-342900" algn="l" rtl="0" fontAlgn="base">
        <a:spcBef>
          <a:spcPct val="20000"/>
        </a:spcBef>
        <a:spcAft>
          <a:spcPct val="0"/>
        </a:spcAft>
        <a:buClr>
          <a:schemeClr val="accent1"/>
        </a:buClr>
        <a:buSzPct val="65000"/>
        <a:buFont typeface="Wingdings" charset="0"/>
        <a:buChar char="n"/>
        <a:defRPr sz="2400">
          <a:solidFill>
            <a:schemeClr val="tx1"/>
          </a:solidFill>
          <a:latin typeface="+mn-lt"/>
          <a:ea typeface="+mn-ea"/>
          <a:cs typeface="+mn-cs"/>
        </a:defRPr>
      </a:lvl1pPr>
      <a:lvl2pPr marL="669925" indent="-325438" algn="l" rtl="0" fontAlgn="base">
        <a:spcBef>
          <a:spcPct val="20000"/>
        </a:spcBef>
        <a:spcAft>
          <a:spcPct val="0"/>
        </a:spcAft>
        <a:buClr>
          <a:schemeClr val="accent2"/>
        </a:buClr>
        <a:buSzPct val="60000"/>
        <a:buFont typeface="Wingdings" charset="0"/>
        <a:buChar char="q"/>
        <a:defRPr sz="2200">
          <a:solidFill>
            <a:schemeClr val="tx1"/>
          </a:solidFill>
          <a:latin typeface="+mn-lt"/>
          <a:ea typeface="+mn-ea"/>
        </a:defRPr>
      </a:lvl2pPr>
      <a:lvl3pPr marL="1022350" indent="-350838" algn="l" rtl="0" fontAlgn="base">
        <a:spcBef>
          <a:spcPct val="20000"/>
        </a:spcBef>
        <a:spcAft>
          <a:spcPct val="0"/>
        </a:spcAft>
        <a:buClr>
          <a:schemeClr val="accent1"/>
        </a:buClr>
        <a:buSzPct val="65000"/>
        <a:buFont typeface="Wingdings" charset="0"/>
        <a:buChar char="n"/>
        <a:defRPr sz="2000">
          <a:solidFill>
            <a:schemeClr val="tx1"/>
          </a:solidFill>
          <a:latin typeface="+mn-lt"/>
          <a:ea typeface="+mn-ea"/>
        </a:defRPr>
      </a:lvl3pPr>
      <a:lvl4pPr marL="1339850" indent="-315913" algn="l" rtl="0" fontAlgn="base">
        <a:spcBef>
          <a:spcPct val="20000"/>
        </a:spcBef>
        <a:spcAft>
          <a:spcPct val="0"/>
        </a:spcAft>
        <a:buClr>
          <a:schemeClr val="accent2"/>
        </a:buClr>
        <a:buSzPct val="70000"/>
        <a:buFont typeface="Wingdings" charset="0"/>
        <a:buChar char="q"/>
        <a:defRPr>
          <a:solidFill>
            <a:schemeClr val="tx1"/>
          </a:solidFill>
          <a:latin typeface="+mn-lt"/>
          <a:ea typeface="+mn-ea"/>
        </a:defRPr>
      </a:lvl4pPr>
      <a:lvl5pPr marL="16811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5pPr>
      <a:lvl6pPr marL="21383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6pPr>
      <a:lvl7pPr marL="25955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7pPr>
      <a:lvl8pPr marL="30527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8pPr>
      <a:lvl9pPr marL="35099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eaLnBrk="1" hangingPunct="1"/>
            <a:fld id="{55D46416-474E-184B-A5AD-7D0BC91A8C60}" type="slidenum">
              <a:rPr lang="en-US" smtClean="0">
                <a:ea typeface="ＭＳ Ｐゴシック" charset="0"/>
                <a:cs typeface="Arial" charset="0"/>
              </a:rPr>
              <a:pPr eaLnBrk="1" hangingPunct="1"/>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2992173835"/>
      </p:ext>
    </p:extLst>
  </p:cSld>
  <p:clrMap bg1="lt1" tx1="dk1" bg2="lt2" tx2="dk2" accent1="accent1" accent2="accent2" accent3="accent3" accent4="accent4" accent5="accent5" accent6="accent6" hlink="hlink" folHlink="folHlink"/>
  <p:sldLayoutIdLst>
    <p:sldLayoutId id="2147488668" r:id="rId1"/>
    <p:sldLayoutId id="2147488669" r:id="rId2"/>
    <p:sldLayoutId id="2147488670" r:id="rId3"/>
    <p:sldLayoutId id="2147488671" r:id="rId4"/>
    <p:sldLayoutId id="2147488672" r:id="rId5"/>
    <p:sldLayoutId id="2147488673" r:id="rId6"/>
    <p:sldLayoutId id="2147488674" r:id="rId7"/>
    <p:sldLayoutId id="2147488675" r:id="rId8"/>
    <p:sldLayoutId id="2147488676" r:id="rId9"/>
    <p:sldLayoutId id="2147488677" r:id="rId10"/>
    <p:sldLayoutId id="2147488678" r:id="rId11"/>
    <p:sldLayoutId id="2147488679"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eaLnBrk="1" hangingPunct="1"/>
            <a:fld id="{A7361BF2-EEC8-BD44-B1FF-0E6EA04503FC}" type="slidenum">
              <a:rPr lang="en-US" smtClean="0">
                <a:ea typeface="ＭＳ Ｐゴシック" charset="0"/>
                <a:cs typeface="Arial" charset="0"/>
              </a:rPr>
              <a:pPr eaLnBrk="1" hangingPunct="1"/>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052023423"/>
      </p:ext>
    </p:extLst>
  </p:cSld>
  <p:clrMap bg1="lt1" tx1="dk1" bg2="lt2" tx2="dk2" accent1="accent1" accent2="accent2" accent3="accent3" accent4="accent4" accent5="accent5" accent6="accent6" hlink="hlink" folHlink="folHlink"/>
  <p:sldLayoutIdLst>
    <p:sldLayoutId id="2147488681" r:id="rId1"/>
    <p:sldLayoutId id="2147488682" r:id="rId2"/>
    <p:sldLayoutId id="2147488683" r:id="rId3"/>
    <p:sldLayoutId id="2147488684" r:id="rId4"/>
    <p:sldLayoutId id="2147488685" r:id="rId5"/>
    <p:sldLayoutId id="2147488686" r:id="rId6"/>
    <p:sldLayoutId id="2147488687" r:id="rId7"/>
    <p:sldLayoutId id="2147488688" r:id="rId8"/>
    <p:sldLayoutId id="2147488689" r:id="rId9"/>
    <p:sldLayoutId id="2147488690" r:id="rId10"/>
    <p:sldLayoutId id="2147488691" r:id="rId11"/>
    <p:sldLayoutId id="214748869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26" tIns="45714" rIns="91426" bIns="45714"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8"/>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26" tIns="45714" rIns="91426" bIns="45714"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26" tIns="45714" rIns="91426" bIns="45714" numCol="1" anchor="b" anchorCtr="0" compatLnSpc="1">
            <a:prstTxWarp prst="textNoShape">
              <a:avLst/>
            </a:prstTxWarp>
          </a:bodyPr>
          <a:lstStyle>
            <a:lvl1pPr algn="ctr">
              <a:defRPr sz="1200">
                <a:solidFill>
                  <a:srgbClr val="000000"/>
                </a:solidFill>
                <a:latin typeface="+mj-lt"/>
                <a:ea typeface="+mn-ea"/>
                <a:cs typeface="+mn-cs"/>
              </a:defRPr>
            </a:lvl1pPr>
          </a:lstStyle>
          <a:p>
            <a:pPr defTabSz="914263"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26" tIns="45714" rIns="91426" bIns="45714" numCol="1" anchor="b" anchorCtr="0" compatLnSpc="1">
            <a:prstTxWarp prst="textNoShape">
              <a:avLst/>
            </a:prstTxWarp>
          </a:bodyPr>
          <a:lstStyle>
            <a:lvl1pPr algn="r">
              <a:defRPr sz="1600">
                <a:solidFill>
                  <a:srgbClr val="000000"/>
                </a:solidFill>
                <a:latin typeface="Garamond" charset="0"/>
              </a:defRPr>
            </a:lvl1pPr>
          </a:lstStyle>
          <a:p>
            <a:pPr defTabSz="914263" eaLnBrk="1" hangingPunct="1"/>
            <a:fld id="{A7361BF2-EEC8-BD44-B1FF-0E6EA04503FC}" type="slidenum">
              <a:rPr lang="en-US" smtClean="0">
                <a:ea typeface="ＭＳ Ｐゴシック" charset="0"/>
                <a:cs typeface="Arial" charset="0"/>
              </a:rPr>
              <a:pPr defTabSz="914263" eaLnBrk="1" hangingPunct="1"/>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lIns="91426" tIns="45714" rIns="91426" bIns="45714"/>
          <a:lstStyle/>
          <a:p>
            <a:pPr defTabSz="914263" eaLnBrk="1" hangingPunct="1">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lIns="91426" tIns="45714" rIns="91426" bIns="45714"/>
          <a:lstStyle/>
          <a:p>
            <a:pPr defTabSz="914263" eaLnBrk="1" hangingPunct="1">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599269614"/>
      </p:ext>
    </p:extLst>
  </p:cSld>
  <p:clrMap bg1="lt1" tx1="dk1" bg2="lt2" tx2="dk2" accent1="accent1" accent2="accent2" accent3="accent3" accent4="accent4" accent5="accent5" accent6="accent6" hlink="hlink" folHlink="folHlink"/>
  <p:sldLayoutIdLst>
    <p:sldLayoutId id="2147488694" r:id="rId1"/>
    <p:sldLayoutId id="2147488695" r:id="rId2"/>
    <p:sldLayoutId id="2147488696" r:id="rId3"/>
    <p:sldLayoutId id="2147488697" r:id="rId4"/>
    <p:sldLayoutId id="2147488698" r:id="rId5"/>
    <p:sldLayoutId id="2147488699" r:id="rId6"/>
    <p:sldLayoutId id="2147488700" r:id="rId7"/>
    <p:sldLayoutId id="2147488701" r:id="rId8"/>
    <p:sldLayoutId id="2147488702" r:id="rId9"/>
    <p:sldLayoutId id="2147488703" r:id="rId10"/>
    <p:sldLayoutId id="2147488704" r:id="rId11"/>
    <p:sldLayoutId id="214748870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131" algn="l" rtl="0" fontAlgn="base">
        <a:spcBef>
          <a:spcPct val="0"/>
        </a:spcBef>
        <a:spcAft>
          <a:spcPct val="0"/>
        </a:spcAft>
        <a:defRPr sz="4000">
          <a:solidFill>
            <a:schemeClr val="tx2"/>
          </a:solidFill>
          <a:latin typeface="Garamond" pitchFamily="18" charset="0"/>
        </a:defRPr>
      </a:lvl6pPr>
      <a:lvl7pPr marL="914263" algn="l" rtl="0" fontAlgn="base">
        <a:spcBef>
          <a:spcPct val="0"/>
        </a:spcBef>
        <a:spcAft>
          <a:spcPct val="0"/>
        </a:spcAft>
        <a:defRPr sz="4000">
          <a:solidFill>
            <a:schemeClr val="tx2"/>
          </a:solidFill>
          <a:latin typeface="Garamond" pitchFamily="18" charset="0"/>
        </a:defRPr>
      </a:lvl7pPr>
      <a:lvl8pPr marL="1371395" algn="l" rtl="0" fontAlgn="base">
        <a:spcBef>
          <a:spcPct val="0"/>
        </a:spcBef>
        <a:spcAft>
          <a:spcPct val="0"/>
        </a:spcAft>
        <a:defRPr sz="4000">
          <a:solidFill>
            <a:schemeClr val="tx2"/>
          </a:solidFill>
          <a:latin typeface="Garamond" pitchFamily="18" charset="0"/>
        </a:defRPr>
      </a:lvl8pPr>
      <a:lvl9pPr marL="1828527" algn="l" rtl="0" fontAlgn="base">
        <a:spcBef>
          <a:spcPct val="0"/>
        </a:spcBef>
        <a:spcAft>
          <a:spcPct val="0"/>
        </a:spcAft>
        <a:defRPr sz="4000">
          <a:solidFill>
            <a:schemeClr val="tx2"/>
          </a:solidFill>
          <a:latin typeface="Garamond" pitchFamily="18" charset="0"/>
        </a:defRPr>
      </a:lvl9pPr>
    </p:titleStyle>
    <p:bodyStyle>
      <a:lvl1pPr marL="342849" indent="-342849"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826" indent="-325389"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197" indent="-350785"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649" indent="-315865"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0911" indent="-339674"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042"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7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30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37"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63" rtl="0" eaLnBrk="1" latinLnBrk="0" hangingPunct="1">
        <a:defRPr sz="1800" kern="1200">
          <a:solidFill>
            <a:schemeClr val="tx1"/>
          </a:solidFill>
          <a:latin typeface="+mn-lt"/>
          <a:ea typeface="+mn-ea"/>
          <a:cs typeface="+mn-cs"/>
        </a:defRPr>
      </a:lvl1pPr>
      <a:lvl2pPr marL="457131" algn="l" defTabSz="914263" rtl="0" eaLnBrk="1" latinLnBrk="0" hangingPunct="1">
        <a:defRPr sz="1800" kern="1200">
          <a:solidFill>
            <a:schemeClr val="tx1"/>
          </a:solidFill>
          <a:latin typeface="+mn-lt"/>
          <a:ea typeface="+mn-ea"/>
          <a:cs typeface="+mn-cs"/>
        </a:defRPr>
      </a:lvl2pPr>
      <a:lvl3pPr marL="914263" algn="l" defTabSz="914263" rtl="0" eaLnBrk="1" latinLnBrk="0" hangingPunct="1">
        <a:defRPr sz="1800" kern="1200">
          <a:solidFill>
            <a:schemeClr val="tx1"/>
          </a:solidFill>
          <a:latin typeface="+mn-lt"/>
          <a:ea typeface="+mn-ea"/>
          <a:cs typeface="+mn-cs"/>
        </a:defRPr>
      </a:lvl3pPr>
      <a:lvl4pPr marL="1371395" algn="l" defTabSz="914263" rtl="0" eaLnBrk="1" latinLnBrk="0" hangingPunct="1">
        <a:defRPr sz="1800" kern="1200">
          <a:solidFill>
            <a:schemeClr val="tx1"/>
          </a:solidFill>
          <a:latin typeface="+mn-lt"/>
          <a:ea typeface="+mn-ea"/>
          <a:cs typeface="+mn-cs"/>
        </a:defRPr>
      </a:lvl4pPr>
      <a:lvl5pPr marL="1828527" algn="l" defTabSz="914263" rtl="0" eaLnBrk="1" latinLnBrk="0" hangingPunct="1">
        <a:defRPr sz="1800" kern="1200">
          <a:solidFill>
            <a:schemeClr val="tx1"/>
          </a:solidFill>
          <a:latin typeface="+mn-lt"/>
          <a:ea typeface="+mn-ea"/>
          <a:cs typeface="+mn-cs"/>
        </a:defRPr>
      </a:lvl5pPr>
      <a:lvl6pPr marL="2285658" algn="l" defTabSz="914263" rtl="0" eaLnBrk="1" latinLnBrk="0" hangingPunct="1">
        <a:defRPr sz="1800" kern="1200">
          <a:solidFill>
            <a:schemeClr val="tx1"/>
          </a:solidFill>
          <a:latin typeface="+mn-lt"/>
          <a:ea typeface="+mn-ea"/>
          <a:cs typeface="+mn-cs"/>
        </a:defRPr>
      </a:lvl6pPr>
      <a:lvl7pPr marL="2742789" algn="l" defTabSz="914263" rtl="0" eaLnBrk="1" latinLnBrk="0" hangingPunct="1">
        <a:defRPr sz="1800" kern="1200">
          <a:solidFill>
            <a:schemeClr val="tx1"/>
          </a:solidFill>
          <a:latin typeface="+mn-lt"/>
          <a:ea typeface="+mn-ea"/>
          <a:cs typeface="+mn-cs"/>
        </a:defRPr>
      </a:lvl7pPr>
      <a:lvl8pPr marL="3199920" algn="l" defTabSz="914263" rtl="0" eaLnBrk="1" latinLnBrk="0" hangingPunct="1">
        <a:defRPr sz="1800" kern="1200">
          <a:solidFill>
            <a:schemeClr val="tx1"/>
          </a:solidFill>
          <a:latin typeface="+mn-lt"/>
          <a:ea typeface="+mn-ea"/>
          <a:cs typeface="+mn-cs"/>
        </a:defRPr>
      </a:lvl8pPr>
      <a:lvl9pPr marL="3657051" algn="l" defTabSz="914263" rtl="0" eaLnBrk="1" latinLnBrk="0" hangingPunct="1">
        <a:defRPr sz="1800" kern="1200">
          <a:solidFill>
            <a:schemeClr val="tx1"/>
          </a:solidFill>
          <a:latin typeface="+mn-lt"/>
          <a:ea typeface="+mn-ea"/>
          <a:cs typeface="+mn-cs"/>
        </a:defRPr>
      </a:lvl9pPr>
    </p:otherStyle>
  </p:txStyles>
</p:sldMaster>
</file>

<file path=ppt/slideMasters/slideMaster8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91170" name="Title Placeholder 1"/>
          <p:cNvSpPr>
            <a:spLocks noGrp="1"/>
          </p:cNvSpPr>
          <p:nvPr>
            <p:ph type="title"/>
          </p:nvPr>
        </p:nvSpPr>
        <p:spPr bwMode="auto">
          <a:xfrm>
            <a:off x="457200" y="274638"/>
            <a:ext cx="8229600" cy="11430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391171" name="Text Placeholder 2"/>
          <p:cNvSpPr>
            <a:spLocks noGrp="1"/>
          </p:cNvSpPr>
          <p:nvPr>
            <p:ph type="body" idx="1"/>
          </p:nvPr>
        </p:nvSpPr>
        <p:spPr bwMode="auto">
          <a:xfrm>
            <a:off x="457200" y="1600200"/>
            <a:ext cx="8229600" cy="4525963"/>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defTabSz="457200" fontAlgn="auto">
              <a:spcBef>
                <a:spcPts val="0"/>
              </a:spcBef>
              <a:spcAft>
                <a:spcPts val="0"/>
              </a:spcAft>
              <a:defRPr sz="1200" smtClean="0">
                <a:solidFill>
                  <a:prstClr val="black">
                    <a:tint val="75000"/>
                  </a:prstClr>
                </a:solidFill>
                <a:latin typeface="Calibri"/>
                <a:ea typeface="+mn-ea"/>
                <a:cs typeface="+mn-cs"/>
              </a:defRPr>
            </a:lvl1pPr>
          </a:lstStyle>
          <a:p>
            <a:pPr eaLnBrk="1" hangingPunct="1">
              <a:defRPr/>
            </a:pPr>
            <a:fld id="{62C72F09-E23C-A646-8AD0-A73867D7467F}" type="datetimeFigureOut">
              <a:rPr lang="en-US"/>
              <a:pPr eaLnBrk="1" hangingPunct="1">
                <a:defRPr/>
              </a:pPr>
              <a:t>9/5/18</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defTabSz="457200" fontAlgn="auto">
              <a:spcBef>
                <a:spcPts val="0"/>
              </a:spcBef>
              <a:spcAft>
                <a:spcPts val="0"/>
              </a:spcAft>
              <a:defRPr sz="1200" dirty="0">
                <a:solidFill>
                  <a:prstClr val="black">
                    <a:tint val="75000"/>
                  </a:prstClr>
                </a:solidFill>
                <a:latin typeface="Calibri"/>
                <a:ea typeface="+mn-ea"/>
                <a:cs typeface="+mn-cs"/>
              </a:defRPr>
            </a:lvl1pPr>
          </a:lstStyle>
          <a:p>
            <a:pPr eaLnBrk="1" hangingPunct="1">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defTabSz="457200" fontAlgn="auto">
              <a:spcBef>
                <a:spcPts val="0"/>
              </a:spcBef>
              <a:spcAft>
                <a:spcPts val="0"/>
              </a:spcAft>
              <a:defRPr sz="1200" smtClean="0">
                <a:solidFill>
                  <a:prstClr val="black">
                    <a:tint val="75000"/>
                  </a:prstClr>
                </a:solidFill>
                <a:latin typeface="Calibri"/>
                <a:ea typeface="+mn-ea"/>
                <a:cs typeface="+mn-cs"/>
              </a:defRPr>
            </a:lvl1pPr>
          </a:lstStyle>
          <a:p>
            <a:pPr eaLnBrk="1" hangingPunct="1">
              <a:defRPr/>
            </a:pPr>
            <a:fld id="{96270DDF-6723-684A-BEEB-D0DA23586764}" type="slidenum">
              <a:rPr lang="en-US"/>
              <a:pPr eaLnBrk="1" hangingPunct="1">
                <a:defRPr/>
              </a:pPr>
              <a:t>‹#›</a:t>
            </a:fld>
            <a:endParaRPr lang="en-US" dirty="0"/>
          </a:p>
        </p:txBody>
      </p:sp>
    </p:spTree>
    <p:extLst>
      <p:ext uri="{BB962C8B-B14F-4D97-AF65-F5344CB8AC3E}">
        <p14:creationId xmlns:p14="http://schemas.microsoft.com/office/powerpoint/2010/main" val="165621890"/>
      </p:ext>
    </p:extLst>
  </p:cSld>
  <p:clrMap bg1="lt1" tx1="dk1" bg2="lt2" tx2="dk2" accent1="accent1" accent2="accent2" accent3="accent3" accent4="accent4" accent5="accent5" accent6="accent6" hlink="hlink" folHlink="folHlink"/>
  <p:sldLayoutIdLst>
    <p:sldLayoutId id="2147488707" r:id="rId1"/>
    <p:sldLayoutId id="2147488708" r:id="rId2"/>
    <p:sldLayoutId id="2147488709" r:id="rId3"/>
    <p:sldLayoutId id="2147488710" r:id="rId4"/>
    <p:sldLayoutId id="2147488711" r:id="rId5"/>
    <p:sldLayoutId id="2147488712" r:id="rId6"/>
    <p:sldLayoutId id="2147488713" r:id="rId7"/>
    <p:sldLayoutId id="2147488714" r:id="rId8"/>
    <p:sldLayoutId id="2147488715" r:id="rId9"/>
    <p:sldLayoutId id="2147488716" r:id="rId10"/>
    <p:sldLayoutId id="21474887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xStyles>
    <p:titleStyle>
      <a:lvl1pPr algn="ctr" defTabSz="457200" rtl="0" fontAlgn="base">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fontAlgn="base">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fontAlgn="base">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dirty="0">
              <a:solidFill>
                <a:srgbClr val="000000"/>
              </a:solidFill>
              <a:ea typeface=""/>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Tree>
    <p:extLst>
      <p:ext uri="{BB962C8B-B14F-4D97-AF65-F5344CB8AC3E}">
        <p14:creationId xmlns:p14="http://schemas.microsoft.com/office/powerpoint/2010/main" val="3945303988"/>
      </p:ext>
    </p:extLst>
  </p:cSld>
  <p:clrMap bg1="lt1" tx1="dk1" bg2="lt2" tx2="dk2" accent1="accent1" accent2="accent2" accent3="accent3" accent4="accent4" accent5="accent5" accent6="accent6" hlink="hlink" folHlink="folHlink"/>
  <p:sldLayoutIdLst>
    <p:sldLayoutId id="2147488719" r:id="rId1"/>
    <p:sldLayoutId id="2147488720" r:id="rId2"/>
    <p:sldLayoutId id="2147488721" r:id="rId3"/>
    <p:sldLayoutId id="2147488722" r:id="rId4"/>
    <p:sldLayoutId id="2147488723" r:id="rId5"/>
    <p:sldLayoutId id="2147488724" r:id="rId6"/>
    <p:sldLayoutId id="2147488725" r:id="rId7"/>
    <p:sldLayoutId id="2147488726" r:id="rId8"/>
    <p:sldLayoutId id="2147488727" r:id="rId9"/>
    <p:sldLayoutId id="2147488728" r:id="rId10"/>
    <p:sldLayoutId id="214748872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26" tIns="45714" rIns="91426" bIns="45714"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8"/>
            <a:ext cx="8610600" cy="5235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26" tIns="45714" rIns="91426" bIns="45714"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26" tIns="45714" rIns="91426" bIns="45714"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26" tIns="45714" rIns="91426" bIns="45714"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lIns="91426" tIns="45714" rIns="91426" bIns="45714"/>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lIns="91426" tIns="45714" rIns="91426" bIns="45714"/>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263450761"/>
      </p:ext>
    </p:extLst>
  </p:cSld>
  <p:clrMap bg1="lt1" tx1="dk1" bg2="lt2" tx2="dk2" accent1="accent1" accent2="accent2" accent3="accent3" accent4="accent4" accent5="accent5" accent6="accent6" hlink="hlink" folHlink="folHlink"/>
  <p:sldLayoutIdLst>
    <p:sldLayoutId id="2147488731" r:id="rId1"/>
    <p:sldLayoutId id="2147488732" r:id="rId2"/>
    <p:sldLayoutId id="2147488733" r:id="rId3"/>
    <p:sldLayoutId id="2147488734" r:id="rId4"/>
    <p:sldLayoutId id="2147488735" r:id="rId5"/>
    <p:sldLayoutId id="2147488736" r:id="rId6"/>
    <p:sldLayoutId id="2147488737" r:id="rId7"/>
    <p:sldLayoutId id="2147488738" r:id="rId8"/>
    <p:sldLayoutId id="2147488739" r:id="rId9"/>
    <p:sldLayoutId id="2147488740" r:id="rId10"/>
    <p:sldLayoutId id="2147488741" r:id="rId11"/>
    <p:sldLayoutId id="214748874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131" algn="l" rtl="0" fontAlgn="base">
        <a:spcBef>
          <a:spcPct val="0"/>
        </a:spcBef>
        <a:spcAft>
          <a:spcPct val="0"/>
        </a:spcAft>
        <a:defRPr sz="4000">
          <a:solidFill>
            <a:schemeClr val="tx2"/>
          </a:solidFill>
          <a:latin typeface="Garamond" pitchFamily="18" charset="0"/>
        </a:defRPr>
      </a:lvl6pPr>
      <a:lvl7pPr marL="914263" algn="l" rtl="0" fontAlgn="base">
        <a:spcBef>
          <a:spcPct val="0"/>
        </a:spcBef>
        <a:spcAft>
          <a:spcPct val="0"/>
        </a:spcAft>
        <a:defRPr sz="4000">
          <a:solidFill>
            <a:schemeClr val="tx2"/>
          </a:solidFill>
          <a:latin typeface="Garamond" pitchFamily="18" charset="0"/>
        </a:defRPr>
      </a:lvl7pPr>
      <a:lvl8pPr marL="1371395" algn="l" rtl="0" fontAlgn="base">
        <a:spcBef>
          <a:spcPct val="0"/>
        </a:spcBef>
        <a:spcAft>
          <a:spcPct val="0"/>
        </a:spcAft>
        <a:defRPr sz="4000">
          <a:solidFill>
            <a:schemeClr val="tx2"/>
          </a:solidFill>
          <a:latin typeface="Garamond" pitchFamily="18" charset="0"/>
        </a:defRPr>
      </a:lvl8pPr>
      <a:lvl9pPr marL="1828527" algn="l" rtl="0" fontAlgn="base">
        <a:spcBef>
          <a:spcPct val="0"/>
        </a:spcBef>
        <a:spcAft>
          <a:spcPct val="0"/>
        </a:spcAft>
        <a:defRPr sz="4000">
          <a:solidFill>
            <a:schemeClr val="tx2"/>
          </a:solidFill>
          <a:latin typeface="Garamond" pitchFamily="18" charset="0"/>
        </a:defRPr>
      </a:lvl9pPr>
    </p:titleStyle>
    <p:bodyStyle>
      <a:lvl1pPr marL="342849" indent="-342849"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826" indent="-325389"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197" indent="-350785"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649" indent="-315865"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0911" indent="-339674"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042"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7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30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37"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63" rtl="0" eaLnBrk="1" latinLnBrk="0" hangingPunct="1">
        <a:defRPr sz="1800" kern="1200">
          <a:solidFill>
            <a:schemeClr val="tx1"/>
          </a:solidFill>
          <a:latin typeface="+mn-lt"/>
          <a:ea typeface="+mn-ea"/>
          <a:cs typeface="+mn-cs"/>
        </a:defRPr>
      </a:lvl1pPr>
      <a:lvl2pPr marL="457131" algn="l" defTabSz="914263" rtl="0" eaLnBrk="1" latinLnBrk="0" hangingPunct="1">
        <a:defRPr sz="1800" kern="1200">
          <a:solidFill>
            <a:schemeClr val="tx1"/>
          </a:solidFill>
          <a:latin typeface="+mn-lt"/>
          <a:ea typeface="+mn-ea"/>
          <a:cs typeface="+mn-cs"/>
        </a:defRPr>
      </a:lvl2pPr>
      <a:lvl3pPr marL="914263" algn="l" defTabSz="914263" rtl="0" eaLnBrk="1" latinLnBrk="0" hangingPunct="1">
        <a:defRPr sz="1800" kern="1200">
          <a:solidFill>
            <a:schemeClr val="tx1"/>
          </a:solidFill>
          <a:latin typeface="+mn-lt"/>
          <a:ea typeface="+mn-ea"/>
          <a:cs typeface="+mn-cs"/>
        </a:defRPr>
      </a:lvl3pPr>
      <a:lvl4pPr marL="1371395" algn="l" defTabSz="914263" rtl="0" eaLnBrk="1" latinLnBrk="0" hangingPunct="1">
        <a:defRPr sz="1800" kern="1200">
          <a:solidFill>
            <a:schemeClr val="tx1"/>
          </a:solidFill>
          <a:latin typeface="+mn-lt"/>
          <a:ea typeface="+mn-ea"/>
          <a:cs typeface="+mn-cs"/>
        </a:defRPr>
      </a:lvl4pPr>
      <a:lvl5pPr marL="1828527" algn="l" defTabSz="914263" rtl="0" eaLnBrk="1" latinLnBrk="0" hangingPunct="1">
        <a:defRPr sz="1800" kern="1200">
          <a:solidFill>
            <a:schemeClr val="tx1"/>
          </a:solidFill>
          <a:latin typeface="+mn-lt"/>
          <a:ea typeface="+mn-ea"/>
          <a:cs typeface="+mn-cs"/>
        </a:defRPr>
      </a:lvl5pPr>
      <a:lvl6pPr marL="2285658" algn="l" defTabSz="914263" rtl="0" eaLnBrk="1" latinLnBrk="0" hangingPunct="1">
        <a:defRPr sz="1800" kern="1200">
          <a:solidFill>
            <a:schemeClr val="tx1"/>
          </a:solidFill>
          <a:latin typeface="+mn-lt"/>
          <a:ea typeface="+mn-ea"/>
          <a:cs typeface="+mn-cs"/>
        </a:defRPr>
      </a:lvl6pPr>
      <a:lvl7pPr marL="2742789" algn="l" defTabSz="914263" rtl="0" eaLnBrk="1" latinLnBrk="0" hangingPunct="1">
        <a:defRPr sz="1800" kern="1200">
          <a:solidFill>
            <a:schemeClr val="tx1"/>
          </a:solidFill>
          <a:latin typeface="+mn-lt"/>
          <a:ea typeface="+mn-ea"/>
          <a:cs typeface="+mn-cs"/>
        </a:defRPr>
      </a:lvl7pPr>
      <a:lvl8pPr marL="3199920" algn="l" defTabSz="914263" rtl="0" eaLnBrk="1" latinLnBrk="0" hangingPunct="1">
        <a:defRPr sz="1800" kern="1200">
          <a:solidFill>
            <a:schemeClr val="tx1"/>
          </a:solidFill>
          <a:latin typeface="+mn-lt"/>
          <a:ea typeface="+mn-ea"/>
          <a:cs typeface="+mn-cs"/>
        </a:defRPr>
      </a:lvl8pPr>
      <a:lvl9pPr marL="3657051" algn="l" defTabSz="9142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hyperlink" Target="mailto:omutlu@gmail.com" TargetMode="External"/><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wmf"/><Relationship Id="rId5" Type="http://schemas.openxmlformats.org/officeDocument/2006/relationships/image" Target="../media/image1.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2.png"/><Relationship Id="rId7"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14.png"/><Relationship Id="rId5" Type="http://schemas.openxmlformats.org/officeDocument/2006/relationships/image" Target="../media/image13.jpeg"/><Relationship Id="rId10" Type="http://schemas.openxmlformats.org/officeDocument/2006/relationships/image" Target="../media/image18.png"/><Relationship Id="rId4" Type="http://schemas.microsoft.com/office/2007/relationships/hdphoto" Target="../media/hdphoto1.wdp"/><Relationship Id="rId9" Type="http://schemas.openxmlformats.org/officeDocument/2006/relationships/image" Target="../media/image1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22.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8" Type="http://schemas.openxmlformats.org/officeDocument/2006/relationships/image" Target="../media/image29.jpeg"/><Relationship Id="rId13" Type="http://schemas.openxmlformats.org/officeDocument/2006/relationships/image" Target="../media/image34.tiff"/><Relationship Id="rId3" Type="http://schemas.openxmlformats.org/officeDocument/2006/relationships/image" Target="../media/image24.jpeg"/><Relationship Id="rId7" Type="http://schemas.openxmlformats.org/officeDocument/2006/relationships/image" Target="../media/image28.jpeg"/><Relationship Id="rId12" Type="http://schemas.openxmlformats.org/officeDocument/2006/relationships/image" Target="../media/image33.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7.jpeg"/><Relationship Id="rId11" Type="http://schemas.openxmlformats.org/officeDocument/2006/relationships/image" Target="../media/image32.png"/><Relationship Id="rId5" Type="http://schemas.openxmlformats.org/officeDocument/2006/relationships/image" Target="../media/image26.pn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png"/></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7.xml"/><Relationship Id="rId7" Type="http://schemas.openxmlformats.org/officeDocument/2006/relationships/image" Target="../media/image35.emf"/><Relationship Id="rId2" Type="http://schemas.openxmlformats.org/officeDocument/2006/relationships/slideLayout" Target="../slideLayouts/slideLayout612.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38.jpeg"/><Relationship Id="rId4" Type="http://schemas.openxmlformats.org/officeDocument/2006/relationships/image" Target="../media/image37.png"/><Relationship Id="rId9" Type="http://schemas.openxmlformats.org/officeDocument/2006/relationships/image" Target="../media/image36.emf"/></Relationships>
</file>

<file path=ppt/slides/_rels/slide12.xml.rels><?xml version="1.0" encoding="UTF-8" standalone="yes"?>
<Relationships xmlns="http://schemas.openxmlformats.org/package/2006/relationships"><Relationship Id="rId3" Type="http://schemas.openxmlformats.org/officeDocument/2006/relationships/hyperlink" Target="https://commons.wikimedia.org/w/index.php?curid=30550950" TargetMode="External"/><Relationship Id="rId2" Type="http://schemas.openxmlformats.org/officeDocument/2006/relationships/image" Target="../media/image39.png"/><Relationship Id="rId1" Type="http://schemas.openxmlformats.org/officeDocument/2006/relationships/slideLayout" Target="../slideLayouts/slideLayout260.xml"/></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8.xml"/><Relationship Id="rId7" Type="http://schemas.openxmlformats.org/officeDocument/2006/relationships/image" Target="../media/image35.emf"/><Relationship Id="rId2" Type="http://schemas.openxmlformats.org/officeDocument/2006/relationships/slideLayout" Target="../slideLayouts/slideLayout612.xml"/><Relationship Id="rId1" Type="http://schemas.openxmlformats.org/officeDocument/2006/relationships/vmlDrawing" Target="../drawings/vmlDrawing2.vml"/><Relationship Id="rId6" Type="http://schemas.openxmlformats.org/officeDocument/2006/relationships/oleObject" Target="../embeddings/oleObject1.bin"/><Relationship Id="rId5" Type="http://schemas.openxmlformats.org/officeDocument/2006/relationships/image" Target="../media/image38.jpeg"/><Relationship Id="rId10" Type="http://schemas.openxmlformats.org/officeDocument/2006/relationships/image" Target="../media/image40.jpeg"/><Relationship Id="rId4" Type="http://schemas.openxmlformats.org/officeDocument/2006/relationships/image" Target="../media/image37.png"/><Relationship Id="rId9" Type="http://schemas.openxmlformats.org/officeDocument/2006/relationships/image" Target="../media/image36.emf"/></Relationships>
</file>

<file path=ppt/slides/_rels/slide14.xml.rels><?xml version="1.0" encoding="UTF-8" standalone="yes"?>
<Relationships xmlns="http://schemas.openxmlformats.org/package/2006/relationships"><Relationship Id="rId3" Type="http://schemas.openxmlformats.org/officeDocument/2006/relationships/image" Target="../media/image41.tiff"/><Relationship Id="rId2" Type="http://schemas.openxmlformats.org/officeDocument/2006/relationships/notesSlide" Target="../notesSlides/notesSlide9.xml"/><Relationship Id="rId1" Type="http://schemas.openxmlformats.org/officeDocument/2006/relationships/slideLayout" Target="../slideLayouts/slideLayout629.xml"/><Relationship Id="rId5" Type="http://schemas.openxmlformats.org/officeDocument/2006/relationships/hyperlink" Target="http://mrfast.sourceforge.net/" TargetMode="External"/><Relationship Id="rId4" Type="http://schemas.openxmlformats.org/officeDocument/2006/relationships/image" Target="../media/image42.tiff"/></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17.xml.rels><?xml version="1.0" encoding="UTF-8" standalone="yes"?>
<Relationships xmlns="http://schemas.openxmlformats.org/package/2006/relationships"><Relationship Id="rId3" Type="http://schemas.openxmlformats.org/officeDocument/2006/relationships/image" Target="../media/image43.tiff"/><Relationship Id="rId2" Type="http://schemas.openxmlformats.org/officeDocument/2006/relationships/hyperlink" Target="http://mrfast.sourceforge.net/" TargetMode="External"/><Relationship Id="rId1" Type="http://schemas.openxmlformats.org/officeDocument/2006/relationships/slideLayout" Target="../slideLayouts/slideLayout629.xml"/></Relationships>
</file>

<file path=ppt/slides/_rels/slide18.xml.rels><?xml version="1.0" encoding="UTF-8" standalone="yes"?>
<Relationships xmlns="http://schemas.openxmlformats.org/package/2006/relationships"><Relationship Id="rId2" Type="http://schemas.openxmlformats.org/officeDocument/2006/relationships/image" Target="../media/image44.tiff"/><Relationship Id="rId1" Type="http://schemas.openxmlformats.org/officeDocument/2006/relationships/slideLayout" Target="../slideLayouts/slideLayout629.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12.xml"/><Relationship Id="rId1" Type="http://schemas.openxmlformats.org/officeDocument/2006/relationships/vmlDrawing" Target="../drawings/vmlDrawing3.vml"/><Relationship Id="rId6" Type="http://schemas.openxmlformats.org/officeDocument/2006/relationships/image" Target="../media/image46.jpeg"/><Relationship Id="rId5" Type="http://schemas.openxmlformats.org/officeDocument/2006/relationships/image" Target="../media/image45.emf"/><Relationship Id="rId4" Type="http://schemas.openxmlformats.org/officeDocument/2006/relationships/oleObject" Target="../embeddings/oleObject3.bin"/></Relationships>
</file>

<file path=ppt/slides/_rels/slide20.xml.rels><?xml version="1.0" encoding="UTF-8" standalone="yes"?>
<Relationships xmlns="http://schemas.openxmlformats.org/package/2006/relationships"><Relationship Id="rId3" Type="http://schemas.openxmlformats.org/officeDocument/2006/relationships/hyperlink" Target="http://bioinformatics.oxfordjournals.org/" TargetMode="External"/><Relationship Id="rId2" Type="http://schemas.openxmlformats.org/officeDocument/2006/relationships/hyperlink" Target="https://people.inf.ethz.ch/omutlu/pub/gatekeeper_FPGA-genome-prealignment-accelerator_bionformatics17.pdf" TargetMode="External"/><Relationship Id="rId1" Type="http://schemas.openxmlformats.org/officeDocument/2006/relationships/slideLayout" Target="../slideLayouts/slideLayout2.xml"/><Relationship Id="rId6" Type="http://schemas.openxmlformats.org/officeDocument/2006/relationships/image" Target="../media/image47.tiff"/><Relationship Id="rId5" Type="http://schemas.openxmlformats.org/officeDocument/2006/relationships/hyperlink" Target="https://academic.oup.com/bioinformatics/article-lookup/doi/10.1093/bioinformatics/btx342" TargetMode="External"/><Relationship Id="rId4" Type="http://schemas.openxmlformats.org/officeDocument/2006/relationships/hyperlink" Target="https://github.com/BilkentCompGen/GateKeeper"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apbc2018.bio.keio.ac.jp/" TargetMode="External"/><Relationship Id="rId2" Type="http://schemas.openxmlformats.org/officeDocument/2006/relationships/hyperlink" Target="http://www.biomedcentral.com/bmcgenomics/" TargetMode="External"/><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hyperlink" Target="https://arxiv.org/pdf/1711.01177.pdf"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2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5.xml.rels><?xml version="1.0" encoding="UTF-8" standalone="yes"?>
<Relationships xmlns="http://schemas.openxmlformats.org/package/2006/relationships"><Relationship Id="rId2" Type="http://schemas.openxmlformats.org/officeDocument/2006/relationships/image" Target="../media/image50.tif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3.jpeg"/><Relationship Id="rId1" Type="http://schemas.openxmlformats.org/officeDocument/2006/relationships/slideLayout" Target="../slideLayouts/slideLayout81.xml"/><Relationship Id="rId4" Type="http://schemas.openxmlformats.org/officeDocument/2006/relationships/image" Target="../media/image17.png"/></Relationships>
</file>

<file path=ppt/slides/_rels/slide3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jpeg"/><Relationship Id="rId1" Type="http://schemas.openxmlformats.org/officeDocument/2006/relationships/slideLayout" Target="../slideLayouts/slideLayout81.xml"/><Relationship Id="rId4" Type="http://schemas.openxmlformats.org/officeDocument/2006/relationships/image" Target="../media/image52.png"/></Relationships>
</file>

<file path=ppt/slides/_rels/slide3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jpeg"/><Relationship Id="rId1" Type="http://schemas.openxmlformats.org/officeDocument/2006/relationships/slideLayout" Target="../slideLayouts/slideLayout81.xml"/><Relationship Id="rId4" Type="http://schemas.openxmlformats.org/officeDocument/2006/relationships/image" Target="../media/image53.png"/></Relationships>
</file>

<file path=ppt/slides/_rels/slide3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54.png"/><Relationship Id="rId1" Type="http://schemas.openxmlformats.org/officeDocument/2006/relationships/slideLayout" Target="../slideLayouts/slideLayout8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38.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37.xml"/></Relationships>
</file>

<file path=ppt/slides/_rels/slide3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2.xml"/><Relationship Id="rId1" Type="http://schemas.openxmlformats.org/officeDocument/2006/relationships/slideLayout" Target="../slideLayouts/slideLayout336.xml"/></Relationships>
</file>

<file path=ppt/slides/_rels/slide4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3.xml"/><Relationship Id="rId1" Type="http://schemas.openxmlformats.org/officeDocument/2006/relationships/slideLayout" Target="../slideLayouts/slideLayout336.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4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4.xml"/><Relationship Id="rId1" Type="http://schemas.openxmlformats.org/officeDocument/2006/relationships/slideLayout" Target="../slideLayouts/slideLayout336.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48.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84.xml"/></Relationships>
</file>

<file path=ppt/slides/_rels/slide4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8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52.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image" Target="../media/image62.jpg"/><Relationship Id="rId1" Type="http://schemas.openxmlformats.org/officeDocument/2006/relationships/slideLayout" Target="../slideLayouts/slideLayout149.xml"/></Relationships>
</file>

<file path=ppt/slides/_rels/slide53.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49.xml"/></Relationships>
</file>

<file path=ppt/slides/_rels/slide54.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149.xml"/></Relationships>
</file>

<file path=ppt/slides/_rels/slide55.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149.xml"/></Relationships>
</file>

<file path=ppt/slides/_rels/slide56.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3" Type="http://schemas.openxmlformats.org/officeDocument/2006/relationships/hyperlink" Target="http://2015.dsn.org/" TargetMode="External"/><Relationship Id="rId7" Type="http://schemas.openxmlformats.org/officeDocument/2006/relationships/image" Target="../media/image69.png"/><Relationship Id="rId2" Type="http://schemas.openxmlformats.org/officeDocument/2006/relationships/hyperlink" Target="http://users.ece.cmu.edu/~omutlu/pub/memory-errors-at-facebook_dsn15.pdf" TargetMode="External"/><Relationship Id="rId1" Type="http://schemas.openxmlformats.org/officeDocument/2006/relationships/slideLayout" Target="../slideLayouts/slideLayout284.xml"/><Relationship Id="rId6" Type="http://schemas.openxmlformats.org/officeDocument/2006/relationships/hyperlink" Target="https://www.ece.cmu.edu/~safari/tools/memerr/index.html" TargetMode="External"/><Relationship Id="rId5" Type="http://schemas.openxmlformats.org/officeDocument/2006/relationships/hyperlink" Target="http://users.ece.cmu.edu/~omutlu/pub/memory-errors-at-facebook_dsn15-talk.pdf" TargetMode="External"/><Relationship Id="rId4" Type="http://schemas.openxmlformats.org/officeDocument/2006/relationships/hyperlink" Target="http://users.ece.cmu.edu/~omutlu/pub/memory-errors-at-facebook_dsn15-talk.pptx" TargetMode="External"/></Relationships>
</file>

<file path=ppt/slides/_rels/slide59.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71.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70.png"/><Relationship Id="rId1" Type="http://schemas.openxmlformats.org/officeDocument/2006/relationships/slideLayout" Target="../slideLayouts/slideLayout13.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60.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74.png"/></Relationships>
</file>

<file path=ppt/slides/_rels/slide6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hyperlink" Target="https://github.com/CMU-SAFARI/SoftMC" TargetMode="Externa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15.xml"/><Relationship Id="rId1" Type="http://schemas.openxmlformats.org/officeDocument/2006/relationships/slideLayout" Target="../slideLayouts/slideLayout481.xml"/></Relationships>
</file>

<file path=ppt/slides/_rels/slide6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6.xml"/><Relationship Id="rId1" Type="http://schemas.openxmlformats.org/officeDocument/2006/relationships/slideLayout" Target="../slideLayouts/slideLayout492.xml"/><Relationship Id="rId5" Type="http://schemas.openxmlformats.org/officeDocument/2006/relationships/hyperlink" Target="http://users.ece.cmu.edu/~omutlu/pub/dram-row-hammer_isca14.pdf" TargetMode="External"/><Relationship Id="rId4" Type="http://schemas.microsoft.com/office/2007/relationships/hdphoto" Target="../media/hdphoto1.wdp"/></Relationships>
</file>

<file path=ppt/slides/_rels/slide68.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17.xml"/><Relationship Id="rId1" Type="http://schemas.openxmlformats.org/officeDocument/2006/relationships/slideLayout" Target="../slideLayouts/slideLayout492.xml"/><Relationship Id="rId4" Type="http://schemas.openxmlformats.org/officeDocument/2006/relationships/image" Target="../media/image80.jpg"/></Relationships>
</file>

<file path=ppt/slides/_rels/slide69.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18.xml"/><Relationship Id="rId1" Type="http://schemas.openxmlformats.org/officeDocument/2006/relationships/slideLayout" Target="../slideLayouts/slideLayout492.xml"/><Relationship Id="rId4" Type="http://schemas.openxmlformats.org/officeDocument/2006/relationships/image" Target="../media/image80.jpg"/></Relationships>
</file>

<file path=ppt/slides/_rels/slide70.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19.xml"/><Relationship Id="rId1" Type="http://schemas.openxmlformats.org/officeDocument/2006/relationships/slideLayout" Target="../slideLayouts/slideLayout492.xml"/><Relationship Id="rId4" Type="http://schemas.openxmlformats.org/officeDocument/2006/relationships/image" Target="../media/image80.jpg"/></Relationships>
</file>

<file path=ppt/slides/_rels/slide7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503.xml"/><Relationship Id="rId6" Type="http://schemas.openxmlformats.org/officeDocument/2006/relationships/hyperlink" Target="https://github.com/CMU-SAFARI/rowhammer" TargetMode="External"/><Relationship Id="rId5" Type="http://schemas.openxmlformats.org/officeDocument/2006/relationships/image" Target="../media/image81.jpeg"/><Relationship Id="rId4" Type="http://schemas.microsoft.com/office/2007/relationships/hdphoto" Target="../media/hdphoto1.wdp"/></Relationships>
</file>

<file path=ppt/slides/_rels/slide7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503.xml"/><Relationship Id="rId6" Type="http://schemas.openxmlformats.org/officeDocument/2006/relationships/hyperlink" Target="https://github.com/CMU-SAFARI/rowhammer" TargetMode="External"/><Relationship Id="rId5" Type="http://schemas.openxmlformats.org/officeDocument/2006/relationships/image" Target="../media/image81.jpeg"/><Relationship Id="rId4" Type="http://schemas.microsoft.com/office/2007/relationships/hdphoto" Target="../media/hdphoto1.wdp"/></Relationships>
</file>

<file path=ppt/slides/_rels/slide7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503.xml"/><Relationship Id="rId6" Type="http://schemas.openxmlformats.org/officeDocument/2006/relationships/hyperlink" Target="https://github.com/CMU-SAFARI/rowhammer" TargetMode="External"/><Relationship Id="rId5" Type="http://schemas.openxmlformats.org/officeDocument/2006/relationships/image" Target="../media/image81.jpeg"/><Relationship Id="rId4" Type="http://schemas.microsoft.com/office/2007/relationships/hdphoto" Target="../media/hdphoto1.wdp"/></Relationships>
</file>

<file path=ppt/slides/_rels/slide7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503.xml"/><Relationship Id="rId6" Type="http://schemas.openxmlformats.org/officeDocument/2006/relationships/hyperlink" Target="https://github.com/CMU-SAFARI/rowhammer" TargetMode="External"/><Relationship Id="rId5" Type="http://schemas.openxmlformats.org/officeDocument/2006/relationships/image" Target="../media/image81.jpeg"/><Relationship Id="rId4" Type="http://schemas.microsoft.com/office/2007/relationships/hdphoto" Target="../media/hdphoto1.wdp"/></Relationships>
</file>

<file path=ppt/slides/_rels/slide7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503.xml"/><Relationship Id="rId6" Type="http://schemas.openxmlformats.org/officeDocument/2006/relationships/hyperlink" Target="https://github.com/CMU-SAFARI/rowhammer" TargetMode="External"/><Relationship Id="rId5" Type="http://schemas.openxmlformats.org/officeDocument/2006/relationships/image" Target="../media/image81.jpeg"/><Relationship Id="rId4" Type="http://schemas.microsoft.com/office/2007/relationships/hdphoto" Target="../media/hdphoto1.wdp"/></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92.xml"/></Relationships>
</file>

<file path=ppt/slides/_rels/slide77.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260.xml"/><Relationship Id="rId6" Type="http://schemas.openxmlformats.org/officeDocument/2006/relationships/hyperlink" Target="http://users.ece.cmu.edu/~omutlu/pub/dram-row-hammer_isca14.pdf" TargetMode="External"/><Relationship Id="rId5" Type="http://schemas.openxmlformats.org/officeDocument/2006/relationships/hyperlink" Target="http://googleprojectzero.blogspot.com/2015/03/exploiting-dram-rowhammer-bug-to-gain.html" TargetMode="External"/><Relationship Id="rId4" Type="http://schemas.openxmlformats.org/officeDocument/2006/relationships/image" Target="../media/image84.png"/></Relationships>
</file>

<file path=ppt/slides/_rels/slide78.xml.rels><?xml version="1.0" encoding="UTF-8" standalone="yes"?>
<Relationships xmlns="http://schemas.openxmlformats.org/package/2006/relationships"><Relationship Id="rId3" Type="http://schemas.openxmlformats.org/officeDocument/2006/relationships/hyperlink" Target="http://googleprojectzero.blogspot.com/2015/03/exploiting-dram-rowhammer-bug-to-gain.html" TargetMode="External"/><Relationship Id="rId2" Type="http://schemas.openxmlformats.org/officeDocument/2006/relationships/hyperlink" Target="http://users.ece.cmu.edu/~omutlu/pub/dram-row-hammer_isca14.pdf" TargetMode="External"/><Relationship Id="rId1" Type="http://schemas.openxmlformats.org/officeDocument/2006/relationships/slideLayout" Target="../slideLayouts/slideLayout260.xml"/></Relationships>
</file>

<file path=ppt/slides/_rels/slide79.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26.xml"/><Relationship Id="rId1" Type="http://schemas.openxmlformats.org/officeDocument/2006/relationships/slideLayout" Target="../slideLayouts/slideLayout260.xml"/><Relationship Id="rId4" Type="http://schemas.openxmlformats.org/officeDocument/2006/relationships/image" Target="../media/image86.png"/></Relationships>
</file>

<file path=ppt/slides/_rels/slide80.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27.xml"/><Relationship Id="rId1" Type="http://schemas.openxmlformats.org/officeDocument/2006/relationships/slideLayout" Target="../slideLayouts/slideLayout260.xml"/><Relationship Id="rId5" Type="http://schemas.openxmlformats.org/officeDocument/2006/relationships/image" Target="../media/image87.png"/><Relationship Id="rId4" Type="http://schemas.openxmlformats.org/officeDocument/2006/relationships/image" Target="../media/image86.png"/></Relationships>
</file>

<file path=ppt/slides/_rels/slide81.xml.rels><?xml version="1.0" encoding="UTF-8" standalone="yes"?>
<Relationships xmlns="http://schemas.openxmlformats.org/package/2006/relationships"><Relationship Id="rId8" Type="http://schemas.openxmlformats.org/officeDocument/2006/relationships/hyperlink" Target="https://github.com/CMU-SAFARI/rowhammer" TargetMode="External"/><Relationship Id="rId3" Type="http://schemas.openxmlformats.org/officeDocument/2006/relationships/hyperlink" Target="http://cag.engr.uconn.edu/isca2014/" TargetMode="External"/><Relationship Id="rId7" Type="http://schemas.openxmlformats.org/officeDocument/2006/relationships/hyperlink" Target="http://users.ece.cmu.edu/~omutlu/pub/dram-row-hammer_kim_lightning-talk_isca14.pdf" TargetMode="External"/><Relationship Id="rId2" Type="http://schemas.openxmlformats.org/officeDocument/2006/relationships/hyperlink" Target="http://users.ece.cmu.edu/~omutlu/pub/dram-row-hammer_isca14.pdf" TargetMode="External"/><Relationship Id="rId1" Type="http://schemas.openxmlformats.org/officeDocument/2006/relationships/slideLayout" Target="../slideLayouts/slideLayout260.xml"/><Relationship Id="rId6" Type="http://schemas.openxmlformats.org/officeDocument/2006/relationships/hyperlink" Target="http://users.ece.cmu.edu/~omutlu/pub/dram-row-hammer_kim_lightning-talk_isca14.pptx" TargetMode="External"/><Relationship Id="rId5" Type="http://schemas.openxmlformats.org/officeDocument/2006/relationships/hyperlink" Target="http://users.ece.cmu.edu/~omutlu/pub/dram-row-hammer_kim_talk_isca14.pdf" TargetMode="External"/><Relationship Id="rId10" Type="http://schemas.openxmlformats.org/officeDocument/2006/relationships/hyperlink" Target="https://github.com/google/rowhammer-test" TargetMode="External"/><Relationship Id="rId4" Type="http://schemas.openxmlformats.org/officeDocument/2006/relationships/hyperlink" Target="http://users.ece.cmu.edu/~omutlu/pub/dram-row-hammer_kim_talk_isca14.pptx" TargetMode="External"/><Relationship Id="rId9" Type="http://schemas.openxmlformats.org/officeDocument/2006/relationships/hyperlink" Target="http://googleprojectzero.blogspot.com/2015/03/exploiting-dram-rowhammer-bug-to-gain.html" TargetMode="External"/></Relationships>
</file>

<file path=ppt/slides/_rels/slide82.xml.rels><?xml version="1.0" encoding="UTF-8" standalone="yes"?>
<Relationships xmlns="http://schemas.openxmlformats.org/package/2006/relationships"><Relationship Id="rId3" Type="http://schemas.openxmlformats.org/officeDocument/2006/relationships/hyperlink" Target="https://github.com/IAIK/rowhammerjs" TargetMode="External"/><Relationship Id="rId2" Type="http://schemas.openxmlformats.org/officeDocument/2006/relationships/hyperlink" Target="http://arxiv.org/abs/1507.06955" TargetMode="External"/><Relationship Id="rId1" Type="http://schemas.openxmlformats.org/officeDocument/2006/relationships/slideLayout" Target="../slideLayouts/slideLayout260.xml"/><Relationship Id="rId4" Type="http://schemas.openxmlformats.org/officeDocument/2006/relationships/hyperlink" Target="http://dl.acm.org/citation.cfm?doid=2872362.2872390" TargetMode="External"/></Relationships>
</file>

<file path=ppt/slides/_rels/slide83.xml.rels><?xml version="1.0" encoding="UTF-8" standalone="yes"?>
<Relationships xmlns="http://schemas.openxmlformats.org/package/2006/relationships"><Relationship Id="rId2" Type="http://schemas.openxmlformats.org/officeDocument/2006/relationships/hyperlink" Target="https://www.ieee-security.org/TC/SP2016/papers/0824a987.pdf" TargetMode="External"/><Relationship Id="rId1" Type="http://schemas.openxmlformats.org/officeDocument/2006/relationships/slideLayout" Target="../slideLayouts/slideLayout260.xml"/></Relationships>
</file>

<file path=ppt/slides/_rels/slide84.xml.rels><?xml version="1.0" encoding="UTF-8" standalone="yes"?>
<Relationships xmlns="http://schemas.openxmlformats.org/package/2006/relationships"><Relationship Id="rId3" Type="http://schemas.openxmlformats.org/officeDocument/2006/relationships/hyperlink" Target="http://dl.acm.org/citation.cfm?id=2976749.2978406" TargetMode="External"/><Relationship Id="rId2" Type="http://schemas.openxmlformats.org/officeDocument/2006/relationships/hyperlink" Target="https://www.usenix.org/system/files/conference/usenixsecurity16/sec16_paper_razavi.pdf" TargetMode="External"/><Relationship Id="rId1" Type="http://schemas.openxmlformats.org/officeDocument/2006/relationships/slideLayout" Target="../slideLayouts/slideLayout260.xml"/></Relationships>
</file>

<file path=ppt/slides/_rels/slide85.xml.rels><?xml version="1.0" encoding="UTF-8" standalone="yes"?>
<Relationships xmlns="http://schemas.openxmlformats.org/package/2006/relationships"><Relationship Id="rId3" Type="http://schemas.openxmlformats.org/officeDocument/2006/relationships/hyperlink" Target="https://www.cs.vu.nl/~herbertb/download/papers/throwhammer_atc18.pdf" TargetMode="External"/><Relationship Id="rId2" Type="http://schemas.openxmlformats.org/officeDocument/2006/relationships/hyperlink" Target="https://www.vusec.net/wp-content/uploads/2018/05/glitch.pdf" TargetMode="External"/><Relationship Id="rId1" Type="http://schemas.openxmlformats.org/officeDocument/2006/relationships/slideLayout" Target="../slideLayouts/slideLayout260.xml"/></Relationships>
</file>

<file path=ppt/slides/_rels/slide86.xml.rels><?xml version="1.0" encoding="UTF-8" standalone="yes"?>
<Relationships xmlns="http://schemas.openxmlformats.org/package/2006/relationships"><Relationship Id="rId2" Type="http://schemas.openxmlformats.org/officeDocument/2006/relationships/hyperlink" Target="https://arxiv.org/pdf/1805.04956.pdf" TargetMode="External"/><Relationship Id="rId1" Type="http://schemas.openxmlformats.org/officeDocument/2006/relationships/slideLayout" Target="../slideLayouts/slideLayout260.xml"/></Relationships>
</file>

<file path=ppt/slides/_rels/slide87.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hyperlink" Target="https://lab.dsst.io/32c3-slides/7197.html" TargetMode="External"/><Relationship Id="rId1" Type="http://schemas.openxmlformats.org/officeDocument/2006/relationships/slideLayout" Target="../slideLayouts/slideLayout260.xml"/></Relationships>
</file>

<file path=ppt/slides/_rels/slide88.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260.xml"/></Relationships>
</file>

<file path=ppt/slides/_rels/slide89.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729.xml"/></Relationships>
</file>

<file path=ppt/slides/_rels/slide90.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729.xml"/></Relationships>
</file>

<file path=ppt/slides/_rels/slide91.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729.xml"/><Relationship Id="rId4" Type="http://schemas.openxmlformats.org/officeDocument/2006/relationships/image" Target="../media/image96.png"/></Relationships>
</file>

<file path=ppt/slides/_rels/slide92.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260.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60.xml"/></Relationships>
</file>

<file path=ppt/slides/_rels/slide94.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hyperlink" Target="https://support.apple.com/en-gb/HT204934" TargetMode="External"/><Relationship Id="rId1" Type="http://schemas.openxmlformats.org/officeDocument/2006/relationships/slideLayout" Target="../slideLayouts/slideLayout260.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14.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41.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41.xml"/></Relationships>
</file>

<file path=ppt/slides/_rels/slide98.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hyperlink" Target="https://twitter.com/isislovecruft/status/1021939922754723841" TargetMode="External"/><Relationship Id="rId1" Type="http://schemas.openxmlformats.org/officeDocument/2006/relationships/slideLayout" Target="../slideLayouts/slideLayout284.xml"/></Relationships>
</file>

<file path=ppt/slides/_rels/slide99.xml.rels><?xml version="1.0" encoding="UTF-8" standalone="yes"?>
<Relationships xmlns="http://schemas.openxmlformats.org/package/2006/relationships"><Relationship Id="rId3" Type="http://schemas.openxmlformats.org/officeDocument/2006/relationships/hyperlink" Target="https://twitter.com/isislovecruft/status/1021939922754723841" TargetMode="External"/><Relationship Id="rId2" Type="http://schemas.openxmlformats.org/officeDocument/2006/relationships/image" Target="../media/image100.jpg"/><Relationship Id="rId1" Type="http://schemas.openxmlformats.org/officeDocument/2006/relationships/slideLayout" Target="../slideLayouts/slideLayout284.xml"/></Relationships>
</file>

<file path=ppt/slides/_rels/slide100.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101.png"/><Relationship Id="rId1" Type="http://schemas.openxmlformats.org/officeDocument/2006/relationships/slideLayout" Target="../slideLayouts/slideLayout284.xml"/><Relationship Id="rId6" Type="http://schemas.openxmlformats.org/officeDocument/2006/relationships/hyperlink" Target="https://people.inf.ethz.ch/omutlu/pub/dram-row-hammer_kim_talk_isca14.pdf" TargetMode="External"/><Relationship Id="rId5" Type="http://schemas.openxmlformats.org/officeDocument/2006/relationships/hyperlink" Target="https://people.inf.ethz.ch/omutlu/pub/dram-row-hammer_kim_talk_isca14.pptx"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101.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102.png"/><Relationship Id="rId1" Type="http://schemas.openxmlformats.org/officeDocument/2006/relationships/slideLayout" Target="../slideLayouts/slideLayout284.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102.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84.xml"/></Relationships>
</file>

<file path=ppt/slides/_rels/slide10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84.xml"/></Relationships>
</file>

<file path=ppt/slides/_rels/slide104.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260.xml"/></Relationships>
</file>

<file path=ppt/slides/_rels/slide105.xml.rels><?xml version="1.0" encoding="UTF-8" standalone="yes"?>
<Relationships xmlns="http://schemas.openxmlformats.org/package/2006/relationships"><Relationship Id="rId3" Type="http://schemas.openxmlformats.org/officeDocument/2006/relationships/hyperlink" Target="https://arxiv.org/pdf/1706.08642" TargetMode="External"/><Relationship Id="rId2" Type="http://schemas.openxmlformats.org/officeDocument/2006/relationships/image" Target="../media/image104.jpeg"/><Relationship Id="rId1" Type="http://schemas.openxmlformats.org/officeDocument/2006/relationships/slideLayout" Target="../slideLayouts/slideLayout260.xml"/><Relationship Id="rId4" Type="http://schemas.openxmlformats.org/officeDocument/2006/relationships/image" Target="../media/image105.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108.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149.xml"/></Relationships>
</file>

<file path=ppt/slides/_rels/slide109.xml.rels><?xml version="1.0" encoding="UTF-8" standalone="yes"?>
<Relationships xmlns="http://schemas.openxmlformats.org/package/2006/relationships"><Relationship Id="rId2" Type="http://schemas.openxmlformats.org/officeDocument/2006/relationships/image" Target="../media/image106.jpg"/><Relationship Id="rId1" Type="http://schemas.openxmlformats.org/officeDocument/2006/relationships/slideLayout" Target="../slideLayouts/slideLayout149.xml"/></Relationships>
</file>

<file path=ppt/slides/_rels/slide110.xml.rels><?xml version="1.0" encoding="UTF-8" standalone="yes"?>
<Relationships xmlns="http://schemas.openxmlformats.org/package/2006/relationships"><Relationship Id="rId2" Type="http://schemas.openxmlformats.org/officeDocument/2006/relationships/image" Target="../media/image107.jpg"/><Relationship Id="rId1" Type="http://schemas.openxmlformats.org/officeDocument/2006/relationships/slideLayout" Target="../slideLayouts/slideLayout149.xml"/></Relationships>
</file>

<file path=ppt/slides/_rels/slide111.xml.rels><?xml version="1.0" encoding="UTF-8" standalone="yes"?>
<Relationships xmlns="http://schemas.openxmlformats.org/package/2006/relationships"><Relationship Id="rId2" Type="http://schemas.openxmlformats.org/officeDocument/2006/relationships/image" Target="../media/image108.jpg"/><Relationship Id="rId1" Type="http://schemas.openxmlformats.org/officeDocument/2006/relationships/slideLayout" Target="../slideLayouts/slideLayout149.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113.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260.xml"/></Relationships>
</file>

<file path=ppt/slides/_rels/slide115.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hyperlink" Target="https://arxiv.org/pdf/1706.08642" TargetMode="External"/><Relationship Id="rId1" Type="http://schemas.openxmlformats.org/officeDocument/2006/relationships/slideLayout" Target="../slideLayouts/slideLayout13.xml"/></Relationships>
</file>

<file path=ppt/slides/_rels/slide116.xml.rels><?xml version="1.0" encoding="UTF-8" standalone="yes"?>
<Relationships xmlns="http://schemas.openxmlformats.org/package/2006/relationships"><Relationship Id="rId8" Type="http://schemas.openxmlformats.org/officeDocument/2006/relationships/hyperlink" Target="http://www.techspot.com/news/61090-researchers-publish-first-large-scale-field-ssd-reliability.html" TargetMode="External"/><Relationship Id="rId3" Type="http://schemas.openxmlformats.org/officeDocument/2006/relationships/hyperlink" Target="http://www.sigmetrics.org/sigmetrics2015/" TargetMode="External"/><Relationship Id="rId7" Type="http://schemas.openxmlformats.org/officeDocument/2006/relationships/hyperlink" Target="http://www.theregister.co.uk/2015/06/22/facebook_reveals_ssd_failure_rate_trough/" TargetMode="External"/><Relationship Id="rId2" Type="http://schemas.openxmlformats.org/officeDocument/2006/relationships/hyperlink" Target="https://people.inf.ethz.ch/omutlu/pub/flash-memory-failures-in-the-field-at-facebook_sigmetrics15.pdf" TargetMode="External"/><Relationship Id="rId1" Type="http://schemas.openxmlformats.org/officeDocument/2006/relationships/slideLayout" Target="../slideLayouts/slideLayout13.xml"/><Relationship Id="rId6" Type="http://schemas.openxmlformats.org/officeDocument/2006/relationships/hyperlink" Target="http://www.zdnet.com/article/facebooks-ssd-experience/" TargetMode="External"/><Relationship Id="rId5" Type="http://schemas.openxmlformats.org/officeDocument/2006/relationships/hyperlink" Target="https://people.inf.ethz.ch/omutlu/pub/flash-memory-failures-in-the-field-at-facebook_sigmetrics15-talk.pdf" TargetMode="External"/><Relationship Id="rId10" Type="http://schemas.openxmlformats.org/officeDocument/2006/relationships/image" Target="../media/image109.png"/><Relationship Id="rId4" Type="http://schemas.openxmlformats.org/officeDocument/2006/relationships/hyperlink" Target="https://people.inf.ethz.ch/omutlu/pub/flash-memory-failures-in-the-field-at-facebook_sigmetrics15-talk.pptx" TargetMode="External"/><Relationship Id="rId9" Type="http://schemas.openxmlformats.org/officeDocument/2006/relationships/hyperlink" Target="http://techreport.com/news/28519/facebook-ssd-reliability-study-shows-early-burnouts" TargetMode="External"/></Relationships>
</file>

<file path=ppt/slides/_rels/slide117.xml.rels><?xml version="1.0" encoding="UTF-8" standalone="yes"?>
<Relationships xmlns="http://schemas.openxmlformats.org/package/2006/relationships"><Relationship Id="rId3" Type="http://schemas.openxmlformats.org/officeDocument/2006/relationships/hyperlink" Target="https://people.inf.ethz.ch/omutlu/pub/flash-memory-programming-vulnerabilities_hpca17.pdf" TargetMode="External"/><Relationship Id="rId2" Type="http://schemas.openxmlformats.org/officeDocument/2006/relationships/image" Target="../media/image110.emf"/><Relationship Id="rId1" Type="http://schemas.openxmlformats.org/officeDocument/2006/relationships/slideLayout" Target="../slideLayouts/slideLayout260.xml"/></Relationships>
</file>

<file path=ppt/slides/_rels/slide118.xml.rels><?xml version="1.0" encoding="UTF-8" standalone="yes"?>
<Relationships xmlns="http://schemas.openxmlformats.org/package/2006/relationships"><Relationship Id="rId8" Type="http://schemas.openxmlformats.org/officeDocument/2006/relationships/hyperlink" Target="https://people.inf.ethz.ch/omutlu/pub/heatwatch-3D-nand-errors-and-self-recovery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heatwatch-3D-nand-errors-and-self-recovery_hpca18_lightning-talk.pptx" TargetMode="External"/><Relationship Id="rId2" Type="http://schemas.openxmlformats.org/officeDocument/2006/relationships/hyperlink" Target="https://people.inf.ethz.ch/omutlu/pub/heatwatch-3D-nand-errors-and-self-recovery_hpca18.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heatwatch-3D-nand-errors-and-self-recovery_hpca18_talk.pdf" TargetMode="External"/><Relationship Id="rId5" Type="http://schemas.openxmlformats.org/officeDocument/2006/relationships/hyperlink" Target="https://people.inf.ethz.ch/omutlu/pub/heatwatch-3D-nand-errors-and-self-recovery_hpca18_talk.pptx" TargetMode="External"/><Relationship Id="rId4" Type="http://schemas.openxmlformats.org/officeDocument/2006/relationships/hyperlink" Target="https://www.youtube.com/watch?v=7ZpGozzEVpY&amp;feature=youtu.be" TargetMode="External"/><Relationship Id="rId9" Type="http://schemas.openxmlformats.org/officeDocument/2006/relationships/image" Target="../media/image111.png"/></Relationships>
</file>

<file path=ppt/slides/_rels/slide119.xml.rels><?xml version="1.0" encoding="UTF-8" standalone="yes"?>
<Relationships xmlns="http://schemas.openxmlformats.org/package/2006/relationships"><Relationship Id="rId8" Type="http://schemas.openxmlformats.org/officeDocument/2006/relationships/image" Target="../media/image112.png"/><Relationship Id="rId3" Type="http://schemas.openxmlformats.org/officeDocument/2006/relationships/hyperlink" Target="http://www.sigmetrics.org/sigmetrics2018/" TargetMode="External"/><Relationship Id="rId7" Type="http://schemas.openxmlformats.org/officeDocument/2006/relationships/hyperlink" Target="https://people.inf.ethz.ch/omutlu/pub/3D-NAND-flash-lifetime-early-retention-loss-and-process-variation_sigmetrics18-talk.pdf" TargetMode="External"/><Relationship Id="rId2" Type="http://schemas.openxmlformats.org/officeDocument/2006/relationships/hyperlink" Target="https://people.inf.ethz.ch/omutlu/pub/3D-NAND-flash-lifetime-early-retention-loss-and-process-variation_sigmetrics18_pomacs18-twocolumn.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3D-NAND-flash-lifetime-early-retention-loss-and-process-variation_sigmetrics18-talk.pptx" TargetMode="External"/><Relationship Id="rId5" Type="http://schemas.openxmlformats.org/officeDocument/2006/relationships/hyperlink" Target="https://people.inf.ethz.ch/omutlu/pub/3D-NAND-flash-lifetime-early-retention-loss-and-process-variation_sigmetrics18_pomacs18.pdf" TargetMode="External"/><Relationship Id="rId4" Type="http://schemas.openxmlformats.org/officeDocument/2006/relationships/hyperlink" Target="https://people.inf.ethz.ch/omutlu/pub/3D-NAND-flash-lifetime-early-retention-loss-and-process-variation_sigmetrics18-abstract.pdf" TargetMode="External"/></Relationships>
</file>

<file path=ppt/slides/_rels/slide120.xml.rels><?xml version="1.0" encoding="UTF-8" standalone="yes"?>
<Relationships xmlns="http://schemas.openxmlformats.org/package/2006/relationships"><Relationship Id="rId2" Type="http://schemas.openxmlformats.org/officeDocument/2006/relationships/hyperlink" Target="http://proceedingsoftheieee.ieee.org/" TargetMode="External"/><Relationship Id="rId1" Type="http://schemas.openxmlformats.org/officeDocument/2006/relationships/slideLayout" Target="../slideLayouts/slideLayout260.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12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1.xml"/><Relationship Id="rId1" Type="http://schemas.openxmlformats.org/officeDocument/2006/relationships/slideLayout" Target="../slideLayouts/slideLayout277.xml"/><Relationship Id="rId4" Type="http://schemas.openxmlformats.org/officeDocument/2006/relationships/image" Target="../media/image113.jpeg"/></Relationships>
</file>

<file path=ppt/slides/_rels/slide123.xml.rels><?xml version="1.0" encoding="UTF-8" standalone="yes"?>
<Relationships xmlns="http://schemas.openxmlformats.org/package/2006/relationships"><Relationship Id="rId8" Type="http://schemas.openxmlformats.org/officeDocument/2006/relationships/image" Target="../media/image114.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84.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84.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84.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129.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image" Target="../media/image62.jp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image" Target="../media/image118.tiff"/><Relationship Id="rId2" Type="http://schemas.openxmlformats.org/officeDocument/2006/relationships/image" Target="../media/image117.png"/><Relationship Id="rId1" Type="http://schemas.openxmlformats.org/officeDocument/2006/relationships/slideLayout" Target="../slideLayouts/slideLayout260.xml"/></Relationships>
</file>

<file path=ppt/slides/_rels/slide13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17.png"/><Relationship Id="rId1" Type="http://schemas.openxmlformats.org/officeDocument/2006/relationships/slideLayout" Target="../slideLayouts/slideLayout260.xml"/><Relationship Id="rId6" Type="http://schemas.openxmlformats.org/officeDocument/2006/relationships/image" Target="../media/image118.tiff"/><Relationship Id="rId5" Type="http://schemas.openxmlformats.org/officeDocument/2006/relationships/image" Target="../media/image13.jpeg"/><Relationship Id="rId4" Type="http://schemas.openxmlformats.org/officeDocument/2006/relationships/image" Target="../media/image17.png"/></Relationships>
</file>

<file path=ppt/slides/_rels/slide137.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260.xml"/></Relationships>
</file>

<file path=ppt/slides/_rels/slide138.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260.xml"/></Relationships>
</file>

<file path=ppt/slides/_rels/slide139.xml.rels><?xml version="1.0" encoding="UTF-8" standalone="yes"?>
<Relationships xmlns="http://schemas.openxmlformats.org/package/2006/relationships"><Relationship Id="rId3" Type="http://schemas.openxmlformats.org/officeDocument/2006/relationships/hyperlink" Target="http://www.cs.arizona.edu/hpca9/" TargetMode="External"/><Relationship Id="rId2" Type="http://schemas.openxmlformats.org/officeDocument/2006/relationships/hyperlink" Target="https://people.inf.ethz.ch/omutlu/pub/mutlu_hpca03.pdf" TargetMode="External"/><Relationship Id="rId1" Type="http://schemas.openxmlformats.org/officeDocument/2006/relationships/slideLayout" Target="../slideLayouts/slideLayout572.xml"/><Relationship Id="rId5" Type="http://schemas.openxmlformats.org/officeDocument/2006/relationships/image" Target="../media/image120.tiff"/><Relationship Id="rId4" Type="http://schemas.openxmlformats.org/officeDocument/2006/relationships/hyperlink" Target="https://people.inf.ethz.ch/omutlu/pub/mutlu_hpca03_talk.pdf" TargetMode="External"/></Relationships>
</file>

<file path=ppt/slides/_rels/slide140.xml.rels><?xml version="1.0" encoding="UTF-8" standalone="yes"?>
<Relationships xmlns="http://schemas.openxmlformats.org/package/2006/relationships"><Relationship Id="rId2" Type="http://schemas.openxmlformats.org/officeDocument/2006/relationships/image" Target="../media/image121.tiff"/><Relationship Id="rId1" Type="http://schemas.openxmlformats.org/officeDocument/2006/relationships/slideLayout" Target="../slideLayouts/slideLayout560.xml"/></Relationships>
</file>

<file path=ppt/slides/_rels/slide141.xml.rels><?xml version="1.0" encoding="UTF-8" standalone="yes"?>
<Relationships xmlns="http://schemas.openxmlformats.org/package/2006/relationships"><Relationship Id="rId2" Type="http://schemas.openxmlformats.org/officeDocument/2006/relationships/image" Target="../media/image122.tiff"/><Relationship Id="rId1" Type="http://schemas.openxmlformats.org/officeDocument/2006/relationships/slideLayout" Target="../slideLayouts/slideLayout560.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14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54.png"/><Relationship Id="rId1" Type="http://schemas.openxmlformats.org/officeDocument/2006/relationships/slideLayout" Target="../slideLayouts/slideLayout260.xml"/></Relationships>
</file>

<file path=ppt/slides/_rels/slide144.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image" Target="../media/image124.tiff"/><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125.tiff"/></Relationships>
</file>

<file path=ppt/slides/_rels/slide148.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13.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151.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image" Target="../media/image126.png"/><Relationship Id="rId1" Type="http://schemas.openxmlformats.org/officeDocument/2006/relationships/slideLayout" Target="../slideLayouts/slideLayout403.xml"/><Relationship Id="rId4" Type="http://schemas.openxmlformats.org/officeDocument/2006/relationships/image" Target="../media/image128.png"/></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402.xml"/></Relationships>
</file>

<file path=ppt/slides/_rels/slide153.xml.rels><?xml version="1.0" encoding="UTF-8" standalone="yes"?>
<Relationships xmlns="http://schemas.openxmlformats.org/package/2006/relationships"><Relationship Id="rId2" Type="http://schemas.openxmlformats.org/officeDocument/2006/relationships/image" Target="../media/image129.png"/><Relationship Id="rId1" Type="http://schemas.openxmlformats.org/officeDocument/2006/relationships/slideLayout" Target="../slideLayouts/slideLayout336.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414.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414.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25.xml"/></Relationships>
</file>

<file path=ppt/slides/_rels/slide15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414.xml"/></Relationships>
</file>

<file path=ppt/slides/_rels/slide158.xml.rels><?xml version="1.0" encoding="UTF-8" standalone="yes"?>
<Relationships xmlns="http://schemas.openxmlformats.org/package/2006/relationships"><Relationship Id="rId8" Type="http://schemas.openxmlformats.org/officeDocument/2006/relationships/hyperlink" Target="http://users.ece.cmu.edu/~omutlu/pub/rowclone_seshadri_micro13-poster.pptx" TargetMode="External"/><Relationship Id="rId3" Type="http://schemas.openxmlformats.org/officeDocument/2006/relationships/hyperlink" Target="http://www.microarch.org/micro46/" TargetMode="External"/><Relationship Id="rId7" Type="http://schemas.openxmlformats.org/officeDocument/2006/relationships/hyperlink" Target="http://users.ece.cmu.edu/~omutlu/pub/rowclone_seshadri_micro13_lightning-talk.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260.xml"/><Relationship Id="rId6" Type="http://schemas.openxmlformats.org/officeDocument/2006/relationships/hyperlink" Target="http://users.ece.cmu.edu/~omutlu/pub/rowclone_seshadri_micro13_lightning-talk.pptx" TargetMode="External"/><Relationship Id="rId5" Type="http://schemas.openxmlformats.org/officeDocument/2006/relationships/hyperlink" Target="http://users.ece.cmu.edu/~omutlu/pub/rowclone_seshadri_micro13-talk.pdf" TargetMode="External"/><Relationship Id="rId10" Type="http://schemas.openxmlformats.org/officeDocument/2006/relationships/image" Target="../media/image130.png"/><Relationship Id="rId4" Type="http://schemas.openxmlformats.org/officeDocument/2006/relationships/hyperlink" Target="http://users.ece.cmu.edu/~omutlu/pub/rowclone_seshadri_micro13-talk.pptx" TargetMode="External"/><Relationship Id="rId9" Type="http://schemas.openxmlformats.org/officeDocument/2006/relationships/hyperlink" Target="http://users.ece.cmu.edu/~omutlu/pub/rowclone_seshadri_micro13-poster.pdf" TargetMode="Externa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458.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347.xml"/></Relationships>
</file>

<file path=ppt/slides/_rels/slide162.xml.rels><?xml version="1.0" encoding="UTF-8" standalone="yes"?>
<Relationships xmlns="http://schemas.openxmlformats.org/package/2006/relationships"><Relationship Id="rId2" Type="http://schemas.openxmlformats.org/officeDocument/2006/relationships/image" Target="../media/image132.tiff"/><Relationship Id="rId1" Type="http://schemas.openxmlformats.org/officeDocument/2006/relationships/slideLayout" Target="../slideLayouts/slideLayout13.xml"/></Relationships>
</file>

<file path=ppt/slides/_rels/slide163.xml.rels><?xml version="1.0" encoding="UTF-8" standalone="yes"?>
<Relationships xmlns="http://schemas.openxmlformats.org/package/2006/relationships"><Relationship Id="rId2" Type="http://schemas.openxmlformats.org/officeDocument/2006/relationships/image" Target="../media/image133.tiff"/><Relationship Id="rId1" Type="http://schemas.openxmlformats.org/officeDocument/2006/relationships/slideLayout" Target="../slideLayouts/slideLayout13.xml"/></Relationships>
</file>

<file path=ppt/slides/_rels/slide164.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596.xml"/></Relationships>
</file>

<file path=ppt/slides/_rels/slide165.xml.rels><?xml version="1.0" encoding="UTF-8" standalone="yes"?>
<Relationships xmlns="http://schemas.openxmlformats.org/package/2006/relationships"><Relationship Id="rId2" Type="http://schemas.openxmlformats.org/officeDocument/2006/relationships/image" Target="../media/image134.tiff"/><Relationship Id="rId1" Type="http://schemas.openxmlformats.org/officeDocument/2006/relationships/slideLayout" Target="../slideLayouts/slideLayout303.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470.xml"/></Relationships>
</file>

<file path=ppt/slides/_rels/slide167.xml.rels><?xml version="1.0" encoding="UTF-8" standalone="yes"?>
<Relationships xmlns="http://schemas.openxmlformats.org/package/2006/relationships"><Relationship Id="rId2" Type="http://schemas.openxmlformats.org/officeDocument/2006/relationships/image" Target="../media/image135.tiff"/><Relationship Id="rId1" Type="http://schemas.openxmlformats.org/officeDocument/2006/relationships/slideLayout" Target="../slideLayouts/slideLayout13.xml"/></Relationships>
</file>

<file path=ppt/slides/_rels/slide168.xml.rels><?xml version="1.0" encoding="UTF-8" standalone="yes"?>
<Relationships xmlns="http://schemas.openxmlformats.org/package/2006/relationships"><Relationship Id="rId3" Type="http://schemas.openxmlformats.org/officeDocument/2006/relationships/image" Target="../media/image137.tiff"/><Relationship Id="rId2" Type="http://schemas.openxmlformats.org/officeDocument/2006/relationships/image" Target="../media/image136.tiff"/><Relationship Id="rId1" Type="http://schemas.openxmlformats.org/officeDocument/2006/relationships/slideLayout" Target="../slideLayouts/slideLayout13.xml"/></Relationships>
</file>

<file path=ppt/slides/_rels/slide169.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users.ece.cmu.edu/~omutlu/pub/in-DRAM-bulk-AND-OR-ieee_cal15.pdf" TargetMode="External"/><Relationship Id="rId1" Type="http://schemas.openxmlformats.org/officeDocument/2006/relationships/slideLayout" Target="../slideLayouts/slideLayout13.xml"/><Relationship Id="rId4" Type="http://schemas.openxmlformats.org/officeDocument/2006/relationships/image" Target="../media/image138.png"/></Relationships>
</file>

<file path=ppt/slides/_rels/slide170.xml.rels><?xml version="1.0" encoding="UTF-8" standalone="yes"?>
<Relationships xmlns="http://schemas.openxmlformats.org/package/2006/relationships"><Relationship Id="rId3" Type="http://schemas.openxmlformats.org/officeDocument/2006/relationships/image" Target="../media/image139.tiff"/><Relationship Id="rId2" Type="http://schemas.openxmlformats.org/officeDocument/2006/relationships/hyperlink" Target="https://people.inf.ethz.ch/omutlu/pub/ambit-bulk-bitwise-dram_micro17.pdf" TargetMode="External"/><Relationship Id="rId1" Type="http://schemas.openxmlformats.org/officeDocument/2006/relationships/slideLayout" Target="../slideLayouts/slideLayout347.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3.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image" Target="../media/image126.png"/><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image" Target="../media/image140.tiff"/><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image" Target="../media/image141.jpeg"/><Relationship Id="rId1" Type="http://schemas.openxmlformats.org/officeDocument/2006/relationships/slideLayout" Target="../slideLayouts/slideLayout260.xml"/><Relationship Id="rId6" Type="http://schemas.openxmlformats.org/officeDocument/2006/relationships/chart" Target="../charts/chart6.xml"/><Relationship Id="rId5" Type="http://schemas.openxmlformats.org/officeDocument/2006/relationships/image" Target="../media/image144.png"/><Relationship Id="rId4" Type="http://schemas.openxmlformats.org/officeDocument/2006/relationships/image" Target="../media/image143.jpeg"/></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336.xml"/></Relationships>
</file>

<file path=ppt/slides/_rels/slide178.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336.xml"/></Relationships>
</file>

<file path=ppt/slides/_rels/slide179.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336.xml"/></Relationships>
</file>

<file path=ppt/slides/_rels/slide180.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336.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336.xml"/></Relationships>
</file>

<file path=ppt/slides/_rels/slide18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336.xml"/></Relationships>
</file>

<file path=ppt/slides/_rels/slide183.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chart" Target="../charts/chart8.xml"/><Relationship Id="rId1" Type="http://schemas.openxmlformats.org/officeDocument/2006/relationships/slideLayout" Target="../slideLayouts/slideLayout336.xml"/></Relationships>
</file>

<file path=ppt/slides/_rels/slide18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403.xml"/></Relationships>
</file>

<file path=ppt/slides/_rels/slide18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336.xml"/></Relationships>
</file>

<file path=ppt/slides/_rels/slide186.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13.xml"/><Relationship Id="rId6" Type="http://schemas.openxmlformats.org/officeDocument/2006/relationships/image" Target="../media/image145.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187.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125.tiff"/></Relationships>
</file>

<file path=ppt/slides/_rels/slide188.xml.rels><?xml version="1.0" encoding="UTF-8" standalone="yes"?>
<Relationships xmlns="http://schemas.openxmlformats.org/package/2006/relationships"><Relationship Id="rId3" Type="http://schemas.openxmlformats.org/officeDocument/2006/relationships/image" Target="../media/image147.png"/><Relationship Id="rId7" Type="http://schemas.openxmlformats.org/officeDocument/2006/relationships/image" Target="../media/image150.jpg"/><Relationship Id="rId2" Type="http://schemas.openxmlformats.org/officeDocument/2006/relationships/image" Target="../media/image146.png"/><Relationship Id="rId1" Type="http://schemas.openxmlformats.org/officeDocument/2006/relationships/slideLayout" Target="../slideLayouts/slideLayout705.xml"/><Relationship Id="rId6" Type="http://schemas.openxmlformats.org/officeDocument/2006/relationships/image" Target="../media/image149.png"/><Relationship Id="rId5" Type="http://schemas.openxmlformats.org/officeDocument/2006/relationships/image" Target="../media/image1.png"/><Relationship Id="rId4" Type="http://schemas.openxmlformats.org/officeDocument/2006/relationships/image" Target="../media/image148.png"/></Relationships>
</file>

<file path=ppt/slides/_rels/slide18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54.png"/><Relationship Id="rId2" Type="http://schemas.openxmlformats.org/officeDocument/2006/relationships/notesSlide" Target="../notesSlides/notesSlide33.xml"/><Relationship Id="rId1" Type="http://schemas.openxmlformats.org/officeDocument/2006/relationships/slideLayout" Target="../slideLayouts/slideLayout706.xml"/><Relationship Id="rId6" Type="http://schemas.openxmlformats.org/officeDocument/2006/relationships/image" Target="../media/image153.png"/><Relationship Id="rId5" Type="http://schemas.openxmlformats.org/officeDocument/2006/relationships/image" Target="../media/image152.png"/><Relationship Id="rId4" Type="http://schemas.openxmlformats.org/officeDocument/2006/relationships/image" Target="../media/image151.png"/></Relationships>
</file>

<file path=ppt/slides/_rels/slide190.xml.rels><?xml version="1.0" encoding="UTF-8" standalone="yes"?>
<Relationships xmlns="http://schemas.openxmlformats.org/package/2006/relationships"><Relationship Id="rId8" Type="http://schemas.openxmlformats.org/officeDocument/2006/relationships/image" Target="../media/image159.png"/><Relationship Id="rId3" Type="http://schemas.openxmlformats.org/officeDocument/2006/relationships/image" Target="../media/image1.png"/><Relationship Id="rId7" Type="http://schemas.openxmlformats.org/officeDocument/2006/relationships/image" Target="../media/image158.png"/><Relationship Id="rId2" Type="http://schemas.openxmlformats.org/officeDocument/2006/relationships/notesSlide" Target="../notesSlides/notesSlide34.xml"/><Relationship Id="rId1" Type="http://schemas.openxmlformats.org/officeDocument/2006/relationships/slideLayout" Target="../slideLayouts/slideLayout706.xml"/><Relationship Id="rId6" Type="http://schemas.openxmlformats.org/officeDocument/2006/relationships/image" Target="../media/image157.png"/><Relationship Id="rId5" Type="http://schemas.openxmlformats.org/officeDocument/2006/relationships/image" Target="../media/image156.png"/><Relationship Id="rId4" Type="http://schemas.openxmlformats.org/officeDocument/2006/relationships/image" Target="../media/image155.png"/></Relationships>
</file>

<file path=ppt/slides/_rels/slide19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706.xml"/></Relationships>
</file>

<file path=ppt/slides/_rels/slide19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706.xml"/></Relationships>
</file>

<file path=ppt/slides/_rels/slide19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706.xml"/></Relationships>
</file>

<file path=ppt/slides/_rels/slide194.xml.rels><?xml version="1.0" encoding="UTF-8" standalone="yes"?>
<Relationships xmlns="http://schemas.openxmlformats.org/package/2006/relationships"><Relationship Id="rId8" Type="http://schemas.openxmlformats.org/officeDocument/2006/relationships/image" Target="../media/image150.jpg"/><Relationship Id="rId3" Type="http://schemas.openxmlformats.org/officeDocument/2006/relationships/image" Target="../media/image149.png"/><Relationship Id="rId7"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705.xml"/><Relationship Id="rId6" Type="http://schemas.openxmlformats.org/officeDocument/2006/relationships/image" Target="../media/image148.png"/><Relationship Id="rId5" Type="http://schemas.openxmlformats.org/officeDocument/2006/relationships/image" Target="../media/image147.png"/><Relationship Id="rId4" Type="http://schemas.openxmlformats.org/officeDocument/2006/relationships/image" Target="../media/image146.png"/></Relationships>
</file>

<file path=ppt/slides/_rels/slide195.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125.tiff"/></Relationships>
</file>

<file path=ppt/slides/_rels/slide196.xml.rels><?xml version="1.0" encoding="UTF-8" standalone="yes"?>
<Relationships xmlns="http://schemas.openxmlformats.org/package/2006/relationships"><Relationship Id="rId2" Type="http://schemas.openxmlformats.org/officeDocument/2006/relationships/image" Target="../media/image160.jpeg"/><Relationship Id="rId1" Type="http://schemas.openxmlformats.org/officeDocument/2006/relationships/slideLayout" Target="../slideLayouts/slideLayout436.xml"/></Relationships>
</file>

<file path=ppt/slides/_rels/slide197.xml.rels><?xml version="1.0" encoding="UTF-8" standalone="yes"?>
<Relationships xmlns="http://schemas.openxmlformats.org/package/2006/relationships"><Relationship Id="rId8" Type="http://schemas.openxmlformats.org/officeDocument/2006/relationships/image" Target="../media/image161.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198.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13.xml"/><Relationship Id="rId4" Type="http://schemas.openxmlformats.org/officeDocument/2006/relationships/image" Target="../media/image162.png"/></Relationships>
</file>

<file path=ppt/slides/_rels/slide199.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163.png"/></Relationships>
</file>

<file path=ppt/slides/_rels/slide200.xml.rels><?xml version="1.0" encoding="UTF-8" standalone="yes"?>
<Relationships xmlns="http://schemas.openxmlformats.org/package/2006/relationships"><Relationship Id="rId8" Type="http://schemas.openxmlformats.org/officeDocument/2006/relationships/image" Target="../media/image164.png"/><Relationship Id="rId3" Type="http://schemas.openxmlformats.org/officeDocument/2006/relationships/hyperlink" Target="http://isca2016.eecs.umich.edu/" TargetMode="External"/><Relationship Id="rId7" Type="http://schemas.openxmlformats.org/officeDocument/2006/relationships/hyperlink" Target="https://users.ece.cmu.edu/~omutlu/pub/enhanced-memory-controller-for-dependent-loads_milad_isca16-lightning-talk.pdf" TargetMode="External"/><Relationship Id="rId2" Type="http://schemas.openxmlformats.org/officeDocument/2006/relationships/hyperlink" Target="https://users.ece.cmu.edu/~omutlu/pub/enhanced-memory-controller-for-dependent-loads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enhanced-memory-controller-for-dependent-loads_milad_isca16-lightning-talk.pptx" TargetMode="External"/><Relationship Id="rId5" Type="http://schemas.openxmlformats.org/officeDocument/2006/relationships/hyperlink" Target="https://users.ece.cmu.edu/~omutlu/pub/enhanced-memory-controller-for-dependent-loads_milad_isca16-talk.pdf" TargetMode="External"/><Relationship Id="rId4" Type="http://schemas.openxmlformats.org/officeDocument/2006/relationships/hyperlink" Target="https://users.ece.cmu.edu/~omutlu/pub/enhanced-memory-controller-for-dependent-loads_milad_isca16-talk.pptx" TargetMode="External"/><Relationship Id="rId9" Type="http://schemas.openxmlformats.org/officeDocument/2006/relationships/image" Target="../media/image165.png"/></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2.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pim-enabled-instructons-for-low-overhead-pim_isca15.pdf" TargetMode="External"/><Relationship Id="rId1" Type="http://schemas.openxmlformats.org/officeDocument/2006/relationships/slideLayout" Target="../slideLayouts/slideLayout403.xml"/><Relationship Id="rId6" Type="http://schemas.openxmlformats.org/officeDocument/2006/relationships/image" Target="../media/image166.png"/><Relationship Id="rId5" Type="http://schemas.openxmlformats.org/officeDocument/2006/relationships/hyperlink" Target="http://users.ece.cmu.edu/~omutlu/pub/pim-enabled-instructons-for-low-overhead-pim_isca15-lightning-talk.pdf" TargetMode="External"/><Relationship Id="rId4" Type="http://schemas.openxmlformats.org/officeDocument/2006/relationships/hyperlink" Target="http://users.ece.cmu.edu/~omutlu/pub/pim-enabled-instructons-for-low-overhead-pim_isca15-talk.pdf" TargetMode="Externa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4.xml.rels><?xml version="1.0" encoding="UTF-8" standalone="yes"?>
<Relationships xmlns="http://schemas.openxmlformats.org/package/2006/relationships"><Relationship Id="rId3" Type="http://schemas.openxmlformats.org/officeDocument/2006/relationships/image" Target="../media/image168.jpeg"/><Relationship Id="rId2" Type="http://schemas.openxmlformats.org/officeDocument/2006/relationships/image" Target="../media/image167.gif"/><Relationship Id="rId1" Type="http://schemas.openxmlformats.org/officeDocument/2006/relationships/slideLayout" Target="../slideLayouts/slideLayout752.xml"/></Relationships>
</file>

<file path=ppt/slides/_rels/slide205.xml.rels><?xml version="1.0" encoding="UTF-8" standalone="yes"?>
<Relationships xmlns="http://schemas.openxmlformats.org/package/2006/relationships"><Relationship Id="rId3" Type="http://schemas.openxmlformats.org/officeDocument/2006/relationships/image" Target="../media/image168.jpeg"/><Relationship Id="rId2" Type="http://schemas.openxmlformats.org/officeDocument/2006/relationships/image" Target="../media/image167.gif"/><Relationship Id="rId1" Type="http://schemas.openxmlformats.org/officeDocument/2006/relationships/slideLayout" Target="../slideLayouts/slideLayout752.xml"/></Relationships>
</file>

<file path=ppt/slides/_rels/slide206.xml.rels><?xml version="1.0" encoding="UTF-8" standalone="yes"?>
<Relationships xmlns="http://schemas.openxmlformats.org/package/2006/relationships"><Relationship Id="rId2" Type="http://schemas.openxmlformats.org/officeDocument/2006/relationships/image" Target="../media/image169.png"/><Relationship Id="rId1" Type="http://schemas.openxmlformats.org/officeDocument/2006/relationships/slideLayout" Target="../slideLayouts/slideLayout13.xml"/></Relationships>
</file>

<file path=ppt/slides/_rels/slide207.xml.rels><?xml version="1.0" encoding="UTF-8" standalone="yes"?>
<Relationships xmlns="http://schemas.openxmlformats.org/package/2006/relationships"><Relationship Id="rId2" Type="http://schemas.openxmlformats.org/officeDocument/2006/relationships/image" Target="../media/image170.png"/><Relationship Id="rId1" Type="http://schemas.openxmlformats.org/officeDocument/2006/relationships/slideLayout" Target="../slideLayouts/slideLayout13.xml"/></Relationships>
</file>

<file path=ppt/slides/_rels/slide208.xml.rels><?xml version="1.0" encoding="UTF-8" standalone="yes"?>
<Relationships xmlns="http://schemas.openxmlformats.org/package/2006/relationships"><Relationship Id="rId8" Type="http://schemas.openxmlformats.org/officeDocument/2006/relationships/image" Target="../media/image161.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209.xml.rels><?xml version="1.0" encoding="UTF-8" standalone="yes"?>
<Relationships xmlns="http://schemas.openxmlformats.org/package/2006/relationships"><Relationship Id="rId8" Type="http://schemas.openxmlformats.org/officeDocument/2006/relationships/image" Target="../media/image164.png"/><Relationship Id="rId3" Type="http://schemas.openxmlformats.org/officeDocument/2006/relationships/hyperlink" Target="http://isca2016.eecs.umich.edu/" TargetMode="External"/><Relationship Id="rId7" Type="http://schemas.openxmlformats.org/officeDocument/2006/relationships/hyperlink" Target="https://users.ece.cmu.edu/~omutlu/pub/enhanced-memory-controller-for-dependent-loads_milad_isca16-lightning-talk.pdf" TargetMode="External"/><Relationship Id="rId2" Type="http://schemas.openxmlformats.org/officeDocument/2006/relationships/hyperlink" Target="https://users.ece.cmu.edu/~omutlu/pub/enhanced-memory-controller-for-dependent-loads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enhanced-memory-controller-for-dependent-loads_milad_isca16-lightning-talk.pptx" TargetMode="External"/><Relationship Id="rId5" Type="http://schemas.openxmlformats.org/officeDocument/2006/relationships/hyperlink" Target="https://users.ece.cmu.edu/~omutlu/pub/enhanced-memory-controller-for-dependent-loads_milad_isca16-talk.pdf" TargetMode="External"/><Relationship Id="rId4" Type="http://schemas.openxmlformats.org/officeDocument/2006/relationships/hyperlink" Target="https://users.ece.cmu.edu/~omutlu/pub/enhanced-memory-controller-for-dependent-loads_milad_isca16-talk.pptx" TargetMode="External"/><Relationship Id="rId9" Type="http://schemas.openxmlformats.org/officeDocument/2006/relationships/image" Target="../media/image165.png"/></Relationships>
</file>

<file path=ppt/slides/_rels/slide210.xml.rels><?xml version="1.0" encoding="UTF-8" standalone="yes"?>
<Relationships xmlns="http://schemas.openxmlformats.org/package/2006/relationships"><Relationship Id="rId8" Type="http://schemas.openxmlformats.org/officeDocument/2006/relationships/hyperlink" Target="https://people.inf.ethz.ch/omutlu/pub/continuous-runahead-engine_micro16-poster.pdf" TargetMode="External"/><Relationship Id="rId3" Type="http://schemas.openxmlformats.org/officeDocument/2006/relationships/hyperlink" Target="http://www.microarch.org/micro49/" TargetMode="External"/><Relationship Id="rId7" Type="http://schemas.openxmlformats.org/officeDocument/2006/relationships/hyperlink" Target="https://people.inf.ethz.ch/omutlu/pub/continuous-runahead-engine_micro16-poster.pptx" TargetMode="External"/><Relationship Id="rId2" Type="http://schemas.openxmlformats.org/officeDocument/2006/relationships/hyperlink" Target="https://people.inf.ethz.ch/omutlu/pub/continuous-runahead-engine_micro16.pdf" TargetMode="External"/><Relationship Id="rId1" Type="http://schemas.openxmlformats.org/officeDocument/2006/relationships/slideLayout" Target="../slideLayouts/slideLayout13.xml"/><Relationship Id="rId6" Type="http://schemas.openxmlformats.org/officeDocument/2006/relationships/hyperlink" Target="https://people.inf.ethz.ch/omutlu/pub/continuous-runahead-engine_micro16-lightning-session-talk.pdf" TargetMode="External"/><Relationship Id="rId5" Type="http://schemas.openxmlformats.org/officeDocument/2006/relationships/hyperlink" Target="https://people.inf.ethz.ch/omutlu/pub/continuous-runahead-engine_micro16-talk.pdf" TargetMode="External"/><Relationship Id="rId4" Type="http://schemas.openxmlformats.org/officeDocument/2006/relationships/hyperlink" Target="https://people.inf.ethz.ch/omutlu/pub/continuous-runahead-engine_micro16-talk.pptx" TargetMode="External"/><Relationship Id="rId9" Type="http://schemas.openxmlformats.org/officeDocument/2006/relationships/image" Target="../media/image171.png"/></Relationships>
</file>

<file path=ppt/slides/_rels/slide211.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s://users.ece.cmu.edu/~omutlu/pub/LazyPIM-coherence-for-processing-in-memory_ieee-cal16.pdf" TargetMode="External"/><Relationship Id="rId1" Type="http://schemas.openxmlformats.org/officeDocument/2006/relationships/slideLayout" Target="../slideLayouts/slideLayout13.xml"/><Relationship Id="rId4" Type="http://schemas.openxmlformats.org/officeDocument/2006/relationships/image" Target="../media/image172.png"/></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336.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336.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3" Type="http://schemas.openxmlformats.org/officeDocument/2006/relationships/image" Target="../media/image173.png"/><Relationship Id="rId2" Type="http://schemas.openxmlformats.org/officeDocument/2006/relationships/hyperlink" Target="https://arxiv.org/pdf/1802.00320.pdf" TargetMode="External"/><Relationship Id="rId1" Type="http://schemas.openxmlformats.org/officeDocument/2006/relationships/slideLayout" Target="../slideLayouts/slideLayout13.xml"/></Relationships>
</file>

<file path=ppt/slides/_rels/slide219.xml.rels><?xml version="1.0" encoding="UTF-8" standalone="yes"?>
<Relationships xmlns="http://schemas.openxmlformats.org/package/2006/relationships"><Relationship Id="rId2" Type="http://schemas.openxmlformats.org/officeDocument/2006/relationships/image" Target="../media/image160.jpeg"/><Relationship Id="rId1" Type="http://schemas.openxmlformats.org/officeDocument/2006/relationships/slideLayout" Target="../slideLayouts/slideLayout436.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436.xml"/></Relationships>
</file>

<file path=ppt/slides/_rels/slide221.xml.rels><?xml version="1.0" encoding="UTF-8" standalone="yes"?>
<Relationships xmlns="http://schemas.openxmlformats.org/package/2006/relationships"><Relationship Id="rId8" Type="http://schemas.openxmlformats.org/officeDocument/2006/relationships/image" Target="../media/image161.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222.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13.xml"/><Relationship Id="rId4" Type="http://schemas.openxmlformats.org/officeDocument/2006/relationships/image" Target="../media/image162.png"/></Relationships>
</file>

<file path=ppt/slides/_rels/slide223.xml.rels><?xml version="1.0" encoding="UTF-8" standalone="yes"?>
<Relationships xmlns="http://schemas.openxmlformats.org/package/2006/relationships"><Relationship Id="rId2" Type="http://schemas.openxmlformats.org/officeDocument/2006/relationships/image" Target="../media/image174.png"/><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s://users.ece.cmu.edu/~omutlu/pub/LazyPIM-coherence-for-processing-in-memory_ieee-cal16.pdf" TargetMode="External"/><Relationship Id="rId1" Type="http://schemas.openxmlformats.org/officeDocument/2006/relationships/slideLayout" Target="../slideLayouts/slideLayout13.xml"/><Relationship Id="rId4" Type="http://schemas.openxmlformats.org/officeDocument/2006/relationships/image" Target="../media/image172.png"/></Relationships>
</file>

<file path=ppt/slides/_rels/slide225.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163.png"/></Relationships>
</file>

<file path=ppt/slides/_rels/slide226.xml.rels><?xml version="1.0" encoding="UTF-8" standalone="yes"?>
<Relationships xmlns="http://schemas.openxmlformats.org/package/2006/relationships"><Relationship Id="rId3" Type="http://schemas.openxmlformats.org/officeDocument/2006/relationships/hyperlink" Target="https://spaa.acm.org/" TargetMode="External"/><Relationship Id="rId2" Type="http://schemas.openxmlformats.org/officeDocument/2006/relationships/hyperlink" Target="https://people.inf.ethz.ch/omutlu/pub/concurrent-data-structures-for-PIM_spaa17.pdf" TargetMode="External"/><Relationship Id="rId1" Type="http://schemas.openxmlformats.org/officeDocument/2006/relationships/slideLayout" Target="../slideLayouts/slideLayout13.xml"/><Relationship Id="rId6" Type="http://schemas.openxmlformats.org/officeDocument/2006/relationships/image" Target="../media/image175.tiff"/><Relationship Id="rId5" Type="http://schemas.openxmlformats.org/officeDocument/2006/relationships/hyperlink" Target="https://people.inf.ethz.ch/omutlu/pub/concurrent-data-structures-for-PIM_spaa17-talk.pdf" TargetMode="External"/><Relationship Id="rId4" Type="http://schemas.openxmlformats.org/officeDocument/2006/relationships/hyperlink" Target="https://people.inf.ethz.ch/omutlu/pub/concurrent-data-structures-for-PIM_spaa17-talk.pptx" TargetMode="External"/></Relationships>
</file>

<file path=ppt/slides/_rels/slide227.xml.rels><?xml version="1.0" encoding="UTF-8" standalone="yes"?>
<Relationships xmlns="http://schemas.openxmlformats.org/package/2006/relationships"><Relationship Id="rId3" Type="http://schemas.openxmlformats.org/officeDocument/2006/relationships/image" Target="../media/image176.png"/><Relationship Id="rId2" Type="http://schemas.openxmlformats.org/officeDocument/2006/relationships/hyperlink" Target="https://github.com/CMU-SAFARI/ramulator" TargetMode="External"/><Relationship Id="rId1" Type="http://schemas.openxmlformats.org/officeDocument/2006/relationships/slideLayout" Target="../slideLayouts/slideLayout13.xml"/></Relationships>
</file>

<file path=ppt/slides/_rels/slide22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13.xml"/><Relationship Id="rId4" Type="http://schemas.openxmlformats.org/officeDocument/2006/relationships/image" Target="../media/image74.png"/></Relationships>
</file>

<file path=ppt/slides/_rels/slide229.xml.rels><?xml version="1.0" encoding="UTF-8" standalone="yes"?>
<Relationships xmlns="http://schemas.openxmlformats.org/package/2006/relationships"><Relationship Id="rId3" Type="http://schemas.openxmlformats.org/officeDocument/2006/relationships/hyperlink" Target="https://www.usenix.org/conference/fast18" TargetMode="External"/><Relationship Id="rId7" Type="http://schemas.openxmlformats.org/officeDocument/2006/relationships/image" Target="../media/image177.png"/><Relationship Id="rId2" Type="http://schemas.openxmlformats.org/officeDocument/2006/relationships/hyperlink" Target="https://people.inf.ethz.ch/omutlu/pub/MQSim-SSD-simulation-framework_fast18.pdf" TargetMode="External"/><Relationship Id="rId1" Type="http://schemas.openxmlformats.org/officeDocument/2006/relationships/slideLayout" Target="../slideLayouts/slideLayout13.xml"/><Relationship Id="rId6" Type="http://schemas.openxmlformats.org/officeDocument/2006/relationships/hyperlink" Target="https://github.com/CMU-SAFARI/MQSim" TargetMode="External"/><Relationship Id="rId5" Type="http://schemas.openxmlformats.org/officeDocument/2006/relationships/hyperlink" Target="https://people.inf.ethz.ch/omutlu/pub/MQSim-SSD-simulation-framework_fast18-talk.pdf" TargetMode="External"/><Relationship Id="rId4" Type="http://schemas.openxmlformats.org/officeDocument/2006/relationships/hyperlink" Target="https://people.inf.ethz.ch/omutlu/pub/MQSim-SSD-simulation-framework_fast18-talk.pptx" TargetMode="External"/></Relationships>
</file>

<file path=ppt/slides/_rels/slide230.xml.rels><?xml version="1.0" encoding="UTF-8" standalone="yes"?>
<Relationships xmlns="http://schemas.openxmlformats.org/package/2006/relationships"><Relationship Id="rId3" Type="http://schemas.openxmlformats.org/officeDocument/2006/relationships/hyperlink" Target="http://apbc2018.bio.keio.ac.jp/" TargetMode="External"/><Relationship Id="rId2" Type="http://schemas.openxmlformats.org/officeDocument/2006/relationships/hyperlink" Target="http://www.biomedcentral.com/bmcgenomics/" TargetMode="External"/><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hyperlink" Target="https://arxiv.org/pdf/1711.01177.pdf" TargetMode="External"/></Relationships>
</file>

<file path=ppt/slides/_rels/slide231.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80.png"/><Relationship Id="rId2" Type="http://schemas.openxmlformats.org/officeDocument/2006/relationships/notesSlide" Target="../notesSlides/notesSlide39.xml"/><Relationship Id="rId1" Type="http://schemas.openxmlformats.org/officeDocument/2006/relationships/slideLayout" Target="../slideLayouts/slideLayout548.xml"/><Relationship Id="rId6" Type="http://schemas.openxmlformats.org/officeDocument/2006/relationships/image" Target="../media/image179.tiff"/><Relationship Id="rId5" Type="http://schemas.openxmlformats.org/officeDocument/2006/relationships/image" Target="../media/image178.tiff"/><Relationship Id="rId4" Type="http://schemas.openxmlformats.org/officeDocument/2006/relationships/image" Target="../media/image1.png"/></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549.xml"/></Relationships>
</file>

<file path=ppt/slides/_rels/slide233.xml.rels><?xml version="1.0" encoding="UTF-8" standalone="yes"?>
<Relationships xmlns="http://schemas.openxmlformats.org/package/2006/relationships"><Relationship Id="rId3" Type="http://schemas.openxmlformats.org/officeDocument/2006/relationships/image" Target="../media/image147.png"/><Relationship Id="rId7" Type="http://schemas.openxmlformats.org/officeDocument/2006/relationships/image" Target="../media/image150.jpg"/><Relationship Id="rId2" Type="http://schemas.openxmlformats.org/officeDocument/2006/relationships/image" Target="../media/image146.png"/><Relationship Id="rId1" Type="http://schemas.openxmlformats.org/officeDocument/2006/relationships/slideLayout" Target="../slideLayouts/slideLayout705.xml"/><Relationship Id="rId6" Type="http://schemas.openxmlformats.org/officeDocument/2006/relationships/image" Target="../media/image149.png"/><Relationship Id="rId5" Type="http://schemas.openxmlformats.org/officeDocument/2006/relationships/image" Target="../media/image1.png"/><Relationship Id="rId4" Type="http://schemas.openxmlformats.org/officeDocument/2006/relationships/image" Target="../media/image148.png"/></Relationships>
</file>

<file path=ppt/slides/_rels/slide234.xml.rels><?xml version="1.0" encoding="UTF-8" standalone="yes"?>
<Relationships xmlns="http://schemas.openxmlformats.org/package/2006/relationships"><Relationship Id="rId3" Type="http://schemas.openxmlformats.org/officeDocument/2006/relationships/image" Target="../media/image173.png"/><Relationship Id="rId2" Type="http://schemas.openxmlformats.org/officeDocument/2006/relationships/hyperlink" Target="https://arxiv.org/pdf/1802.00320.pdf" TargetMode="External"/><Relationship Id="rId1" Type="http://schemas.openxmlformats.org/officeDocument/2006/relationships/slideLayout" Target="../slideLayouts/slideLayout13.xml"/></Relationships>
</file>

<file path=ppt/slides/_rels/slide23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822.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835.xml"/></Relationships>
</file>

<file path=ppt/slides/_rels/slide237.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image" Target="../media/image181.png"/><Relationship Id="rId1" Type="http://schemas.openxmlformats.org/officeDocument/2006/relationships/slideLayout" Target="../slideLayouts/slideLayout835.xml"/><Relationship Id="rId5" Type="http://schemas.openxmlformats.org/officeDocument/2006/relationships/image" Target="../media/image184.png"/><Relationship Id="rId4" Type="http://schemas.openxmlformats.org/officeDocument/2006/relationships/image" Target="../media/image183.png"/></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244.xml.rels><?xml version="1.0" encoding="UTF-8" standalone="yes"?>
<Relationships xmlns="http://schemas.openxmlformats.org/package/2006/relationships"><Relationship Id="rId2" Type="http://schemas.openxmlformats.org/officeDocument/2006/relationships/image" Target="../media/image185.jpeg"/><Relationship Id="rId1" Type="http://schemas.openxmlformats.org/officeDocument/2006/relationships/slideLayout" Target="../slideLayouts/slideLayout13.xml"/></Relationships>
</file>

<file path=ppt/slides/_rels/slide245.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image" Target="../media/image62.jpg"/><Relationship Id="rId1" Type="http://schemas.openxmlformats.org/officeDocument/2006/relationships/slideLayout" Target="../slideLayouts/slideLayout13.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403.xml"/></Relationships>
</file>

<file path=ppt/slides/_rels/slide247.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248.xml.rels><?xml version="1.0" encoding="UTF-8" standalone="yes"?>
<Relationships xmlns="http://schemas.openxmlformats.org/package/2006/relationships"><Relationship Id="rId3" Type="http://schemas.openxmlformats.org/officeDocument/2006/relationships/hyperlink" Target="https://people.inf.ethz.ch/omutlu/pub/understanding-latency-variation-in-DRAM-chips_sigmetrics16.pdf" TargetMode="External"/><Relationship Id="rId2" Type="http://schemas.openxmlformats.org/officeDocument/2006/relationships/image" Target="../media/image186.png"/><Relationship Id="rId1" Type="http://schemas.openxmlformats.org/officeDocument/2006/relationships/slideLayout" Target="../slideLayouts/slideLayout13.xml"/></Relationships>
</file>

<file path=ppt/slides/_rels/slide24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2.xml"/><Relationship Id="rId1" Type="http://schemas.openxmlformats.org/officeDocument/2006/relationships/slideLayout" Target="../slideLayouts/slideLayout13.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25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3.xml"/><Relationship Id="rId1" Type="http://schemas.openxmlformats.org/officeDocument/2006/relationships/slideLayout" Target="../slideLayouts/slideLayout13.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847.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259.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752.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2" Type="http://schemas.openxmlformats.org/officeDocument/2006/relationships/image" Target="../media/image187.png"/><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3" Type="http://schemas.openxmlformats.org/officeDocument/2006/relationships/image" Target="../media/image187.png"/><Relationship Id="rId2" Type="http://schemas.openxmlformats.org/officeDocument/2006/relationships/notesSlide" Target="../notesSlides/notesSlide44.xml"/><Relationship Id="rId1" Type="http://schemas.openxmlformats.org/officeDocument/2006/relationships/slideLayout" Target="../slideLayouts/slideLayout781.xml"/></Relationships>
</file>

<file path=ppt/slides/_rels/slide259.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74.png"/></Relationships>
</file>

<file path=ppt/slides/_rels/slide26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hyperlink" Target="https://github.com/CMU-SAFARI/SoftMC" TargetMode="External"/><Relationship Id="rId1" Type="http://schemas.openxmlformats.org/officeDocument/2006/relationships/slideLayout" Target="../slideLayouts/slideLayout2.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775.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775.xml"/></Relationships>
</file>

<file path=ppt/slides/_rels/slide264.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image" Target="../media/image188.png"/><Relationship Id="rId1" Type="http://schemas.openxmlformats.org/officeDocument/2006/relationships/slideLayout" Target="../slideLayouts/slideLayout775.xml"/></Relationships>
</file>

<file path=ppt/slides/_rels/slide265.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chart" Target="../charts/chart13.xml"/><Relationship Id="rId1" Type="http://schemas.openxmlformats.org/officeDocument/2006/relationships/slideLayout" Target="../slideLayouts/slideLayout775.xml"/><Relationship Id="rId4" Type="http://schemas.openxmlformats.org/officeDocument/2006/relationships/chart" Target="../charts/chart15.xml"/></Relationships>
</file>

<file path=ppt/slides/_rels/slide266.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45.xml"/><Relationship Id="rId1" Type="http://schemas.openxmlformats.org/officeDocument/2006/relationships/slideLayout" Target="../slideLayouts/slideLayout775.xml"/><Relationship Id="rId6" Type="http://schemas.openxmlformats.org/officeDocument/2006/relationships/chart" Target="../charts/chart19.xml"/><Relationship Id="rId5" Type="http://schemas.openxmlformats.org/officeDocument/2006/relationships/chart" Target="../charts/chart18.xml"/><Relationship Id="rId4" Type="http://schemas.openxmlformats.org/officeDocument/2006/relationships/chart" Target="../charts/chart17.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403.xml"/></Relationships>
</file>

<file path=ppt/slides/_rels/slide268.xml.rels><?xml version="1.0" encoding="UTF-8" standalone="yes"?>
<Relationships xmlns="http://schemas.openxmlformats.org/package/2006/relationships"><Relationship Id="rId3" Type="http://schemas.openxmlformats.org/officeDocument/2006/relationships/hyperlink" Target="http://darksilicon.org/hpca/" TargetMode="External"/><Relationship Id="rId7" Type="http://schemas.openxmlformats.org/officeDocument/2006/relationships/image" Target="../media/image190.png"/><Relationship Id="rId2" Type="http://schemas.openxmlformats.org/officeDocument/2006/relationships/hyperlink" Target="http://users.ece.cmu.edu/~omutlu/pub/adaptive-latency-dram_hpca15.pdf" TargetMode="External"/><Relationship Id="rId1" Type="http://schemas.openxmlformats.org/officeDocument/2006/relationships/slideLayout" Target="../slideLayouts/slideLayout2.xml"/><Relationship Id="rId6" Type="http://schemas.openxmlformats.org/officeDocument/2006/relationships/hyperlink" Target="http://www.ece.cmu.edu/~safari/tools/aldram-hpca2015-fulldata.html" TargetMode="External"/><Relationship Id="rId5" Type="http://schemas.openxmlformats.org/officeDocument/2006/relationships/hyperlink" Target="http://users.ece.cmu.edu/~omutlu/pub/adaptive-latency-dram_donghyuk_hpca15-talk.pdf" TargetMode="External"/><Relationship Id="rId4" Type="http://schemas.openxmlformats.org/officeDocument/2006/relationships/hyperlink" Target="http://users.ece.cmu.edu/~omutlu/pub/adaptive-latency-dram_donghyuk_hpca15-talk.pptx" TargetMode="Externa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860.xml"/></Relationships>
</file>

<file path=ppt/slides/_rels/slide270.xml.rels><?xml version="1.0" encoding="UTF-8" standalone="yes"?>
<Relationships xmlns="http://schemas.openxmlformats.org/package/2006/relationships"><Relationship Id="rId3" Type="http://schemas.openxmlformats.org/officeDocument/2006/relationships/hyperlink" Target="https://people.inf.ethz.ch/omutlu/pub/understanding-latency-variation-in-DRAM-chips_sigmetrics16.pdf" TargetMode="External"/><Relationship Id="rId2" Type="http://schemas.openxmlformats.org/officeDocument/2006/relationships/notesSlide" Target="../notesSlides/notesSlide46.xml"/><Relationship Id="rId1" Type="http://schemas.openxmlformats.org/officeDocument/2006/relationships/slideLayout" Target="../slideLayouts/slideLayout781.xml"/></Relationships>
</file>

<file path=ppt/slides/_rels/slide271.xml.rels><?xml version="1.0" encoding="UTF-8" standalone="yes"?>
<Relationships xmlns="http://schemas.openxmlformats.org/package/2006/relationships"><Relationship Id="rId3" Type="http://schemas.openxmlformats.org/officeDocument/2006/relationships/hyperlink" Target="https://people.inf.ethz.ch/omutlu/pub/understanding-latency-variation-in-DRAM-chips_sigmetrics16.pdf" TargetMode="External"/><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272.xml.rels><?xml version="1.0" encoding="UTF-8" standalone="yes"?>
<Relationships xmlns="http://schemas.openxmlformats.org/package/2006/relationships"><Relationship Id="rId8" Type="http://schemas.openxmlformats.org/officeDocument/2006/relationships/image" Target="../media/image192.png"/><Relationship Id="rId3" Type="http://schemas.openxmlformats.org/officeDocument/2006/relationships/hyperlink" Target="http://www.sigmetrics.org/sigmetrics2016/" TargetMode="External"/><Relationship Id="rId7" Type="http://schemas.openxmlformats.org/officeDocument/2006/relationships/image" Target="../media/image191.png"/><Relationship Id="rId2" Type="http://schemas.openxmlformats.org/officeDocument/2006/relationships/hyperlink" Target="https://users.ece.cmu.edu/~omutlu/pub/understanding-latency-variation-in-DRAM-chips_sigmetrics16.pdf" TargetMode="External"/><Relationship Id="rId1" Type="http://schemas.openxmlformats.org/officeDocument/2006/relationships/slideLayout" Target="../slideLayouts/slideLayout2.xml"/><Relationship Id="rId6" Type="http://schemas.openxmlformats.org/officeDocument/2006/relationships/hyperlink" Target="https://github.com/CMU-SAFARI/DRAM-Latency-Variation-Study" TargetMode="External"/><Relationship Id="rId5" Type="http://schemas.openxmlformats.org/officeDocument/2006/relationships/hyperlink" Target="https://users.ece.cmu.edu/~omutlu/pub/understanding-latency-variation-in-DRAM-chips_kevinchang_sigmetrics16-talk.pdf" TargetMode="External"/><Relationship Id="rId4" Type="http://schemas.openxmlformats.org/officeDocument/2006/relationships/hyperlink" Target="https://users.ece.cmu.edu/~omutlu/pub/understanding-latency-variation-in-DRAM-chips_kevinchang_sigmetrics16-talk.pptx" TargetMode="Externa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751.xml"/></Relationships>
</file>

<file path=ppt/slides/_rels/slide274.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92.xml"/></Relationships>
</file>

<file path=ppt/slides/_rels/slide275.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92.xml"/></Relationships>
</file>

<file path=ppt/slides/_rels/slide276.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92.xml"/></Relationships>
</file>

<file path=ppt/slides/_rels/slide277.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50.xml"/><Relationship Id="rId1" Type="http://schemas.openxmlformats.org/officeDocument/2006/relationships/slideLayout" Target="../slideLayouts/slideLayout792.xml"/><Relationship Id="rId4" Type="http://schemas.openxmlformats.org/officeDocument/2006/relationships/chart" Target="../charts/chart22.xml"/></Relationships>
</file>

<file path=ppt/slides/_rels/slide278.xml.rels><?xml version="1.0" encoding="UTF-8" standalone="yes"?>
<Relationships xmlns="http://schemas.openxmlformats.org/package/2006/relationships"><Relationship Id="rId3" Type="http://schemas.openxmlformats.org/officeDocument/2006/relationships/hyperlink" Target="http://www.sigmetrics.org/sigmetrics2017/" TargetMode="External"/><Relationship Id="rId2" Type="http://schemas.openxmlformats.org/officeDocument/2006/relationships/hyperlink" Target="https://people.inf.ethz.ch/omutlu/pub/DIVA-low-latency-DRAM_sigmetrics17-paper.pdf" TargetMode="External"/><Relationship Id="rId1" Type="http://schemas.openxmlformats.org/officeDocument/2006/relationships/slideLayout" Target="../slideLayouts/slideLayout403.xml"/><Relationship Id="rId4" Type="http://schemas.openxmlformats.org/officeDocument/2006/relationships/image" Target="../media/image193.png"/></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402.xml"/></Relationships>
</file>

<file path=ppt/slides/_rels/slide280.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99.xml"/></Relationships>
</file>

<file path=ppt/slides/_rels/slide281.xml.rels><?xml version="1.0" encoding="UTF-8" standalone="yes"?>
<Relationships xmlns="http://schemas.openxmlformats.org/package/2006/relationships"><Relationship Id="rId3" Type="http://schemas.openxmlformats.org/officeDocument/2006/relationships/image" Target="../media/image194.png"/><Relationship Id="rId2" Type="http://schemas.openxmlformats.org/officeDocument/2006/relationships/notesSlide" Target="../notesSlides/notesSlide52.xml"/><Relationship Id="rId1" Type="http://schemas.openxmlformats.org/officeDocument/2006/relationships/slideLayout" Target="../slideLayouts/slideLayout810.xml"/></Relationships>
</file>

<file path=ppt/slides/_rels/slide282.xml.rels><?xml version="1.0" encoding="UTF-8" standalone="yes"?>
<Relationships xmlns="http://schemas.openxmlformats.org/package/2006/relationships"><Relationship Id="rId3" Type="http://schemas.openxmlformats.org/officeDocument/2006/relationships/image" Target="../media/image195.emf"/><Relationship Id="rId2" Type="http://schemas.openxmlformats.org/officeDocument/2006/relationships/notesSlide" Target="../notesSlides/notesSlide53.xml"/><Relationship Id="rId1" Type="http://schemas.openxmlformats.org/officeDocument/2006/relationships/slideLayout" Target="../slideLayouts/slideLayout810.xml"/></Relationships>
</file>

<file path=ppt/slides/_rels/slide283.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notesSlide" Target="../notesSlides/notesSlide54.xml"/><Relationship Id="rId1" Type="http://schemas.openxmlformats.org/officeDocument/2006/relationships/slideLayout" Target="../slideLayouts/slideLayout810.xml"/><Relationship Id="rId4" Type="http://schemas.openxmlformats.org/officeDocument/2006/relationships/chart" Target="../charts/chart24.xml"/></Relationships>
</file>

<file path=ppt/slides/_rels/slide284.xml.rels><?xml version="1.0" encoding="UTF-8" standalone="yes"?>
<Relationships xmlns="http://schemas.openxmlformats.org/package/2006/relationships"><Relationship Id="rId3" Type="http://schemas.openxmlformats.org/officeDocument/2006/relationships/hyperlink" Target="http://www.sigmetrics.org/sigmetrics2017/" TargetMode="External"/><Relationship Id="rId2" Type="http://schemas.openxmlformats.org/officeDocument/2006/relationships/hyperlink" Target="https://people.inf.ethz.ch/omutlu/pub/Voltron-reduced-voltage-DRAM-sigmetrics17-paper.pdf" TargetMode="External"/><Relationship Id="rId1" Type="http://schemas.openxmlformats.org/officeDocument/2006/relationships/slideLayout" Target="../slideLayouts/slideLayout2.xml"/><Relationship Id="rId4" Type="http://schemas.openxmlformats.org/officeDocument/2006/relationships/image" Target="../media/image196.png"/></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6.xml.rels><?xml version="1.0" encoding="UTF-8" standalone="yes"?>
<Relationships xmlns="http://schemas.openxmlformats.org/package/2006/relationships"><Relationship Id="rId3" Type="http://schemas.openxmlformats.org/officeDocument/2006/relationships/image" Target="../media/image197.jpeg"/><Relationship Id="rId2" Type="http://schemas.openxmlformats.org/officeDocument/2006/relationships/notesSlide" Target="../notesSlides/notesSlide55.xml"/><Relationship Id="rId1" Type="http://schemas.openxmlformats.org/officeDocument/2006/relationships/slideLayout" Target="../slideLayouts/slideLayout820.xml"/><Relationship Id="rId6" Type="http://schemas.openxmlformats.org/officeDocument/2006/relationships/image" Target="../media/image200.png"/><Relationship Id="rId5" Type="http://schemas.openxmlformats.org/officeDocument/2006/relationships/image" Target="../media/image199.png"/><Relationship Id="rId4" Type="http://schemas.openxmlformats.org/officeDocument/2006/relationships/image" Target="../media/image198.jpeg"/></Relationships>
</file>

<file path=ppt/slides/_rels/slide28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821.xml"/></Relationships>
</file>

<file path=ppt/slides/_rels/slide28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821.xml"/></Relationships>
</file>

<file path=ppt/slides/_rels/slide28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821.xml"/></Relationships>
</file>

<file path=ppt/slides/_rels/slide29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821.xml"/></Relationships>
</file>

<file path=ppt/slides/_rels/slide29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821.xml"/></Relationships>
</file>

<file path=ppt/slides/_rels/slide29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821.xml"/></Relationships>
</file>

<file path=ppt/slides/_rels/slide293.xml.rels><?xml version="1.0" encoding="UTF-8" standalone="yes"?>
<Relationships xmlns="http://schemas.openxmlformats.org/package/2006/relationships"><Relationship Id="rId3" Type="http://schemas.openxmlformats.org/officeDocument/2006/relationships/image" Target="../media/image201.emf"/><Relationship Id="rId2" Type="http://schemas.openxmlformats.org/officeDocument/2006/relationships/notesSlide" Target="../notesSlides/notesSlide62.xml"/><Relationship Id="rId1" Type="http://schemas.openxmlformats.org/officeDocument/2006/relationships/slideLayout" Target="../slideLayouts/slideLayout821.xml"/></Relationships>
</file>

<file path=ppt/slides/_rels/slide294.xml.rels><?xml version="1.0" encoding="UTF-8" standalone="yes"?>
<Relationships xmlns="http://schemas.openxmlformats.org/package/2006/relationships"><Relationship Id="rId3" Type="http://schemas.openxmlformats.org/officeDocument/2006/relationships/image" Target="../media/image197.jpeg"/><Relationship Id="rId7" Type="http://schemas.openxmlformats.org/officeDocument/2006/relationships/image" Target="../media/image202.jpg"/><Relationship Id="rId2" Type="http://schemas.openxmlformats.org/officeDocument/2006/relationships/notesSlide" Target="../notesSlides/notesSlide63.xml"/><Relationship Id="rId1" Type="http://schemas.openxmlformats.org/officeDocument/2006/relationships/slideLayout" Target="../slideLayouts/slideLayout820.xml"/><Relationship Id="rId6" Type="http://schemas.openxmlformats.org/officeDocument/2006/relationships/image" Target="../media/image200.png"/><Relationship Id="rId5" Type="http://schemas.openxmlformats.org/officeDocument/2006/relationships/image" Target="../media/image199.png"/><Relationship Id="rId4" Type="http://schemas.openxmlformats.org/officeDocument/2006/relationships/image" Target="../media/image198.jpeg"/></Relationships>
</file>

<file path=ppt/slides/_rels/slide295.xml.rels><?xml version="1.0" encoding="UTF-8" standalone="yes"?>
<Relationships xmlns="http://schemas.openxmlformats.org/package/2006/relationships"><Relationship Id="rId8" Type="http://schemas.openxmlformats.org/officeDocument/2006/relationships/hyperlink" Target="https://people.inf.ethz.ch/omutlu/pub/dram-latency-puf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dram-latency-puf_hpca18_lightning-talk.pptx" TargetMode="External"/><Relationship Id="rId2" Type="http://schemas.openxmlformats.org/officeDocument/2006/relationships/hyperlink" Target="https://people.inf.ethz.ch/omutlu/pub/dram-latency-puf_hpca18.pdf" TargetMode="External"/><Relationship Id="rId1" Type="http://schemas.openxmlformats.org/officeDocument/2006/relationships/slideLayout" Target="../slideLayouts/slideLayout2.xml"/><Relationship Id="rId6" Type="http://schemas.openxmlformats.org/officeDocument/2006/relationships/hyperlink" Target="https://people.inf.ethz.ch/omutlu/pub/dram-latency-puf_hpca18_talk.pdf" TargetMode="External"/><Relationship Id="rId5" Type="http://schemas.openxmlformats.org/officeDocument/2006/relationships/hyperlink" Target="https://people.inf.ethz.ch/omutlu/pub/dram-latency-puf_hpca18_talk.pptx" TargetMode="External"/><Relationship Id="rId4" Type="http://schemas.openxmlformats.org/officeDocument/2006/relationships/hyperlink" Target="https://www.youtube.com/watch?v=Xw0laEEDmsM&amp;feature=youtu.be" TargetMode="External"/><Relationship Id="rId9" Type="http://schemas.openxmlformats.org/officeDocument/2006/relationships/image" Target="../media/image203.png"/></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7.xml.rels><?xml version="1.0" encoding="UTF-8" standalone="yes"?>
<Relationships xmlns="http://schemas.openxmlformats.org/package/2006/relationships"><Relationship Id="rId3" Type="http://schemas.openxmlformats.org/officeDocument/2006/relationships/hyperlink" Target="https://dac.com/" TargetMode="External"/><Relationship Id="rId2" Type="http://schemas.openxmlformats.org/officeDocument/2006/relationships/hyperlink" Target="https://people.inf.ethz.ch/omutlu/pub/VRL-DRAM_reduced-refresh-latency_dac18.pdf" TargetMode="External"/><Relationship Id="rId1" Type="http://schemas.openxmlformats.org/officeDocument/2006/relationships/slideLayout" Target="../slideLayouts/slideLayout2.xml"/><Relationship Id="rId4" Type="http://schemas.openxmlformats.org/officeDocument/2006/relationships/image" Target="../media/image204.png"/></Relationships>
</file>

<file path=ppt/slides/_rels/slide298.xml.rels><?xml version="1.0" encoding="UTF-8" standalone="yes"?>
<Relationships xmlns="http://schemas.openxmlformats.org/package/2006/relationships"><Relationship Id="rId3" Type="http://schemas.openxmlformats.org/officeDocument/2006/relationships/hyperlink" Target="http://www.cs.utah.edu/~lizhang/HPCA19/" TargetMode="External"/><Relationship Id="rId2" Type="http://schemas.openxmlformats.org/officeDocument/2006/relationships/hyperlink" Target="http://users.ece.cmu.edu/~omutlu/pub/tldram_hpca13.pdf" TargetMode="External"/><Relationship Id="rId1" Type="http://schemas.openxmlformats.org/officeDocument/2006/relationships/slideLayout" Target="../slideLayouts/slideLayout2.xml"/><Relationship Id="rId5" Type="http://schemas.openxmlformats.org/officeDocument/2006/relationships/image" Target="../media/image205.png"/><Relationship Id="rId4" Type="http://schemas.openxmlformats.org/officeDocument/2006/relationships/hyperlink" Target="http://users.ece.cmu.edu/~omutlu/pub/lee_hpca13_talk.pptx" TargetMode="External"/></Relationships>
</file>

<file path=ppt/slides/_rels/slide299.xml.rels><?xml version="1.0" encoding="UTF-8" standalone="yes"?>
<Relationships xmlns="http://schemas.openxmlformats.org/package/2006/relationships"><Relationship Id="rId8" Type="http://schemas.openxmlformats.org/officeDocument/2006/relationships/image" Target="../media/image207.png"/><Relationship Id="rId3" Type="http://schemas.openxmlformats.org/officeDocument/2006/relationships/hyperlink" Target="http://hpca22.site.ac.upc.edu/" TargetMode="External"/><Relationship Id="rId7" Type="http://schemas.openxmlformats.org/officeDocument/2006/relationships/image" Target="../media/image206.png"/><Relationship Id="rId2" Type="http://schemas.openxmlformats.org/officeDocument/2006/relationships/hyperlink" Target="https://users.ece.cmu.edu/~omutlu/pub/lisa-dram_hpca16.pdf" TargetMode="External"/><Relationship Id="rId1" Type="http://schemas.openxmlformats.org/officeDocument/2006/relationships/slideLayout" Target="../slideLayouts/slideLayout2.xml"/><Relationship Id="rId6" Type="http://schemas.openxmlformats.org/officeDocument/2006/relationships/hyperlink" Target="https://github.com/CMU-SAFARI/RamulatorSharp" TargetMode="External"/><Relationship Id="rId5" Type="http://schemas.openxmlformats.org/officeDocument/2006/relationships/hyperlink" Target="https://users.ece.cmu.edu/~omutlu/pub/lisa-dram_kevinchang_hpca16-talk.pdf" TargetMode="External"/><Relationship Id="rId4" Type="http://schemas.openxmlformats.org/officeDocument/2006/relationships/hyperlink" Target="https://users.ece.cmu.edu/~omutlu/pub/lisa-dram_kevinchang_hpca16-talk.pptx" TargetMode="External"/></Relationships>
</file>

<file path=ppt/slides/_rels/slide300.xml.rels><?xml version="1.0" encoding="UTF-8" standalone="yes"?>
<Relationships xmlns="http://schemas.openxmlformats.org/package/2006/relationships"><Relationship Id="rId3" Type="http://schemas.openxmlformats.org/officeDocument/2006/relationships/hyperlink" Target="http://hpca22.site.ac.upc.edu/" TargetMode="External"/><Relationship Id="rId7" Type="http://schemas.openxmlformats.org/officeDocument/2006/relationships/image" Target="../media/image208.png"/><Relationship Id="rId2" Type="http://schemas.openxmlformats.org/officeDocument/2006/relationships/hyperlink" Target="https://users.ece.cmu.edu/~omutlu/pub/chargecache_low-latency-dram_hpca16.pdf" TargetMode="External"/><Relationship Id="rId1" Type="http://schemas.openxmlformats.org/officeDocument/2006/relationships/slideLayout" Target="../slideLayouts/slideLayout2.xml"/><Relationship Id="rId6" Type="http://schemas.openxmlformats.org/officeDocument/2006/relationships/hyperlink" Target="https://github.com/CMU-SAFARI/RamulatorSharp" TargetMode="External"/><Relationship Id="rId5" Type="http://schemas.openxmlformats.org/officeDocument/2006/relationships/hyperlink" Target="https://users.ece.cmu.edu/~omutlu/pub/chargecache_low-latency-dram_hhassan_hpca16-talk.pdf" TargetMode="External"/><Relationship Id="rId4" Type="http://schemas.openxmlformats.org/officeDocument/2006/relationships/hyperlink" Target="https://users.ece.cmu.edu/~omutlu/pub/chargecache_low-latency-dram_hhassan_hpca16-talk.pptx" TargetMode="External"/></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403.xml"/></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284.xm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304.xml.rels><?xml version="1.0" encoding="UTF-8" standalone="yes"?>
<Relationships xmlns="http://schemas.openxmlformats.org/package/2006/relationships"><Relationship Id="rId3" Type="http://schemas.openxmlformats.org/officeDocument/2006/relationships/hyperlink" Target="https://people.inf.ethz.ch/omutlu/pub/VAMPIRE-DRAM-power-characterization-and-modeling_sigmetrics18-abstract.pdf" TargetMode="External"/><Relationship Id="rId2" Type="http://schemas.openxmlformats.org/officeDocument/2006/relationships/hyperlink" Target="http://www.sigmetrics.org/sigmetrics2018/" TargetMode="External"/><Relationship Id="rId1" Type="http://schemas.openxmlformats.org/officeDocument/2006/relationships/slideLayout" Target="../slideLayouts/slideLayout81.xml"/><Relationship Id="rId4" Type="http://schemas.openxmlformats.org/officeDocument/2006/relationships/image" Target="../media/image209.png"/></Relationships>
</file>

<file path=ppt/slides/_rels/slide3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6.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image" Target="../media/image62.jpg"/><Relationship Id="rId1" Type="http://schemas.openxmlformats.org/officeDocument/2006/relationships/slideLayout" Target="../slideLayouts/slideLayout2.xml"/></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8.xml.rels><?xml version="1.0" encoding="UTF-8" standalone="yes"?>
<Relationships xmlns="http://schemas.openxmlformats.org/package/2006/relationships"><Relationship Id="rId2" Type="http://schemas.openxmlformats.org/officeDocument/2006/relationships/image" Target="../media/image210.png"/><Relationship Id="rId1" Type="http://schemas.openxmlformats.org/officeDocument/2006/relationships/slideLayout" Target="../slideLayouts/slideLayout2.xml"/></Relationships>
</file>

<file path=ppt/slides/_rels/slide309.xml.rels><?xml version="1.0" encoding="UTF-8" standalone="yes"?>
<Relationships xmlns="http://schemas.openxmlformats.org/package/2006/relationships"><Relationship Id="rId3" Type="http://schemas.openxmlformats.org/officeDocument/2006/relationships/image" Target="../media/image211.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2.xml.rels><?xml version="1.0" encoding="UTF-8" standalone="yes"?>
<Relationships xmlns="http://schemas.openxmlformats.org/package/2006/relationships"><Relationship Id="rId2" Type="http://schemas.openxmlformats.org/officeDocument/2006/relationships/image" Target="../media/image212.png"/><Relationship Id="rId1" Type="http://schemas.openxmlformats.org/officeDocument/2006/relationships/slideLayout" Target="../slideLayouts/slideLayout2.xml"/></Relationships>
</file>

<file path=ppt/slides/_rels/slide313.xml.rels><?xml version="1.0" encoding="UTF-8" standalone="yes"?>
<Relationships xmlns="http://schemas.openxmlformats.org/package/2006/relationships"><Relationship Id="rId1" Type="http://schemas.openxmlformats.org/officeDocument/2006/relationships/slideLayout" Target="../slideLayouts/slideLayout823.xml"/></Relationships>
</file>

<file path=ppt/slides/_rels/slide314.xml.rels><?xml version="1.0" encoding="UTF-8" standalone="yes"?>
<Relationships xmlns="http://schemas.openxmlformats.org/package/2006/relationships"><Relationship Id="rId2" Type="http://schemas.openxmlformats.org/officeDocument/2006/relationships/image" Target="../media/image213.png"/><Relationship Id="rId1" Type="http://schemas.openxmlformats.org/officeDocument/2006/relationships/slideLayout" Target="../slideLayouts/slideLayout823.xml"/></Relationships>
</file>

<file path=ppt/slides/_rels/slide315.xml.rels><?xml version="1.0" encoding="UTF-8" standalone="yes"?>
<Relationships xmlns="http://schemas.openxmlformats.org/package/2006/relationships"><Relationship Id="rId2" Type="http://schemas.openxmlformats.org/officeDocument/2006/relationships/image" Target="../media/image214.png"/><Relationship Id="rId1" Type="http://schemas.openxmlformats.org/officeDocument/2006/relationships/slideLayout" Target="../slideLayouts/slideLayout823.xml"/></Relationships>
</file>

<file path=ppt/slides/_rels/slide316.xml.rels><?xml version="1.0" encoding="UTF-8" standalone="yes"?>
<Relationships xmlns="http://schemas.openxmlformats.org/package/2006/relationships"><Relationship Id="rId1" Type="http://schemas.openxmlformats.org/officeDocument/2006/relationships/slideLayout" Target="../slideLayouts/slideLayout823.xml"/></Relationships>
</file>

<file path=ppt/slides/_rels/slide317.xml.rels><?xml version="1.0" encoding="UTF-8" standalone="yes"?>
<Relationships xmlns="http://schemas.openxmlformats.org/package/2006/relationships"><Relationship Id="rId1" Type="http://schemas.openxmlformats.org/officeDocument/2006/relationships/slideLayout" Target="../slideLayouts/slideLayout872.xml"/></Relationships>
</file>

<file path=ppt/slides/_rels/slide318.xml.rels><?xml version="1.0" encoding="UTF-8" standalone="yes"?>
<Relationships xmlns="http://schemas.openxmlformats.org/package/2006/relationships"><Relationship Id="rId3" Type="http://schemas.openxmlformats.org/officeDocument/2006/relationships/image" Target="../media/image216.png"/><Relationship Id="rId2" Type="http://schemas.openxmlformats.org/officeDocument/2006/relationships/image" Target="../media/image215.png"/><Relationship Id="rId1" Type="http://schemas.openxmlformats.org/officeDocument/2006/relationships/slideLayout" Target="../slideLayouts/slideLayout872.xml"/></Relationships>
</file>

<file path=ppt/slides/_rels/slide319.xml.rels><?xml version="1.0" encoding="UTF-8" standalone="yes"?>
<Relationships xmlns="http://schemas.openxmlformats.org/package/2006/relationships"><Relationship Id="rId3" Type="http://schemas.openxmlformats.org/officeDocument/2006/relationships/image" Target="../media/image216.png"/><Relationship Id="rId2" Type="http://schemas.openxmlformats.org/officeDocument/2006/relationships/image" Target="../media/image215.png"/><Relationship Id="rId1" Type="http://schemas.openxmlformats.org/officeDocument/2006/relationships/slideLayout" Target="../slideLayouts/slideLayout872.xml"/></Relationships>
</file>

<file path=ppt/slides/_rels/slide320.xml.rels><?xml version="1.0" encoding="UTF-8" standalone="yes"?>
<Relationships xmlns="http://schemas.openxmlformats.org/package/2006/relationships"><Relationship Id="rId2" Type="http://schemas.openxmlformats.org/officeDocument/2006/relationships/image" Target="../media/image217.png"/><Relationship Id="rId1" Type="http://schemas.openxmlformats.org/officeDocument/2006/relationships/slideLayout" Target="../slideLayouts/slideLayout872.xml"/></Relationships>
</file>

<file path=ppt/slides/_rels/slide321.xml.rels><?xml version="1.0" encoding="UTF-8" standalone="yes"?>
<Relationships xmlns="http://schemas.openxmlformats.org/package/2006/relationships"><Relationship Id="rId2" Type="http://schemas.openxmlformats.org/officeDocument/2006/relationships/image" Target="../media/image218.png"/><Relationship Id="rId1" Type="http://schemas.openxmlformats.org/officeDocument/2006/relationships/slideLayout" Target="../slideLayouts/slideLayout872.xml"/></Relationships>
</file>

<file path=ppt/slides/_rels/slide322.xml.rels><?xml version="1.0" encoding="UTF-8" standalone="yes"?>
<Relationships xmlns="http://schemas.openxmlformats.org/package/2006/relationships"><Relationship Id="rId2" Type="http://schemas.openxmlformats.org/officeDocument/2006/relationships/image" Target="../media/image219.png"/><Relationship Id="rId1" Type="http://schemas.openxmlformats.org/officeDocument/2006/relationships/slideLayout" Target="../slideLayouts/slideLayout872.xml"/></Relationships>
</file>

<file path=ppt/slides/_rels/slide323.xml.rels><?xml version="1.0" encoding="UTF-8" standalone="yes"?>
<Relationships xmlns="http://schemas.openxmlformats.org/package/2006/relationships"><Relationship Id="rId2" Type="http://schemas.openxmlformats.org/officeDocument/2006/relationships/image" Target="../media/image220.png"/><Relationship Id="rId1" Type="http://schemas.openxmlformats.org/officeDocument/2006/relationships/slideLayout" Target="../slideLayouts/slideLayout872.xml"/></Relationships>
</file>

<file path=ppt/slides/_rels/slide324.xml.rels><?xml version="1.0" encoding="UTF-8" standalone="yes"?>
<Relationships xmlns="http://schemas.openxmlformats.org/package/2006/relationships"><Relationship Id="rId3" Type="http://schemas.openxmlformats.org/officeDocument/2006/relationships/hyperlink" Target="http://isca09.cs.columbia.edu/" TargetMode="External"/><Relationship Id="rId2" Type="http://schemas.openxmlformats.org/officeDocument/2006/relationships/hyperlink" Target="http://users.ece.cmu.edu/~omutlu/pub/pcm_isca09.pdf" TargetMode="External"/><Relationship Id="rId1" Type="http://schemas.openxmlformats.org/officeDocument/2006/relationships/slideLayout" Target="../slideLayouts/slideLayout872.xml"/><Relationship Id="rId5" Type="http://schemas.openxmlformats.org/officeDocument/2006/relationships/image" Target="../media/image221.png"/><Relationship Id="rId4" Type="http://schemas.openxmlformats.org/officeDocument/2006/relationships/hyperlink" Target="http://users.ece.cmu.edu/~omutlu/pub/lee_isca09_talk.pdf" TargetMode="External"/></Relationships>
</file>

<file path=ppt/slides/_rels/slide325.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users.ece.cmu.edu/~omutlu/pub/pcm_ieee_micro10.pdf" TargetMode="External"/><Relationship Id="rId1" Type="http://schemas.openxmlformats.org/officeDocument/2006/relationships/slideLayout" Target="../slideLayouts/slideLayout872.xml"/><Relationship Id="rId4" Type="http://schemas.openxmlformats.org/officeDocument/2006/relationships/image" Target="../media/image222.png"/></Relationships>
</file>

<file path=ppt/slides/_rels/slide326.xml.rels><?xml version="1.0" encoding="UTF-8" standalone="yes"?>
<Relationships xmlns="http://schemas.openxmlformats.org/package/2006/relationships"><Relationship Id="rId3" Type="http://schemas.openxmlformats.org/officeDocument/2006/relationships/hyperlink" Target="http://taco.acm.org/" TargetMode="External"/><Relationship Id="rId7" Type="http://schemas.openxmlformats.org/officeDocument/2006/relationships/image" Target="../media/image223.png"/><Relationship Id="rId2" Type="http://schemas.openxmlformats.org/officeDocument/2006/relationships/hyperlink" Target="http://users.ece.cmu.edu/~omutlu/pub/data-mapping-buffering-for-phase-change-memory_taco14.pdf" TargetMode="External"/><Relationship Id="rId1" Type="http://schemas.openxmlformats.org/officeDocument/2006/relationships/slideLayout" Target="../slideLayouts/slideLayout872.xml"/><Relationship Id="rId6" Type="http://schemas.openxmlformats.org/officeDocument/2006/relationships/hyperlink" Target="https://www.hipeac.org/2015/amsterdam/" TargetMode="External"/><Relationship Id="rId5" Type="http://schemas.openxmlformats.org/officeDocument/2006/relationships/hyperlink" Target="http://users.ece.cmu.edu/~omutlu/pub/data-mapping-buffering-for-phase-change-memory_meza_hipeac15-talk.pdf" TargetMode="External"/><Relationship Id="rId4" Type="http://schemas.openxmlformats.org/officeDocument/2006/relationships/hyperlink" Target="http://users.ece.cmu.edu/~omutlu/pub/data-mapping-buffering-for-phase-change-memory_meza_hipeac15-talk.ppt" TargetMode="External"/></Relationships>
</file>

<file path=ppt/slides/_rels/slide327.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872.xml"/></Relationships>
</file>

<file path=ppt/slides/_rels/slide328.xml.rels><?xml version="1.0" encoding="UTF-8" standalone="yes"?>
<Relationships xmlns="http://schemas.openxmlformats.org/package/2006/relationships"><Relationship Id="rId1" Type="http://schemas.openxmlformats.org/officeDocument/2006/relationships/slideLayout" Target="../slideLayouts/slideLayout872.xml"/></Relationships>
</file>

<file path=ppt/slides/_rels/slide329.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chart" Target="../charts/chart25.xml"/><Relationship Id="rId1" Type="http://schemas.openxmlformats.org/officeDocument/2006/relationships/slideLayout" Target="../slideLayouts/slideLayout872.xml"/></Relationships>
</file>

<file path=ppt/slides/_rels/slide330.xml.rels><?xml version="1.0" encoding="UTF-8" standalone="yes"?>
<Relationships xmlns="http://schemas.openxmlformats.org/package/2006/relationships"><Relationship Id="rId3" Type="http://schemas.openxmlformats.org/officeDocument/2006/relationships/hyperlink" Target="http://www.ispass.org/ispass2013/" TargetMode="External"/><Relationship Id="rId2" Type="http://schemas.openxmlformats.org/officeDocument/2006/relationships/hyperlink" Target="http://users.ece.cmu.edu/~omutlu/pub/sttram_ispass13.pdf" TargetMode="External"/><Relationship Id="rId1" Type="http://schemas.openxmlformats.org/officeDocument/2006/relationships/slideLayout" Target="../slideLayouts/slideLayout872.xml"/><Relationship Id="rId6" Type="http://schemas.openxmlformats.org/officeDocument/2006/relationships/image" Target="../media/image224.png"/><Relationship Id="rId5" Type="http://schemas.openxmlformats.org/officeDocument/2006/relationships/hyperlink" Target="http://users.ece.cmu.edu/~omutlu/pub/kultursay_ispass13_talk.pdf" TargetMode="External"/><Relationship Id="rId4" Type="http://schemas.openxmlformats.org/officeDocument/2006/relationships/hyperlink" Target="http://users.ece.cmu.edu/~omutlu/pub/kultursay_ispass13_talk.pptx" TargetMode="External"/></Relationships>
</file>

<file path=ppt/slides/_rels/slide331.xml.rels><?xml version="1.0" encoding="UTF-8" standalone="yes"?>
<Relationships xmlns="http://schemas.openxmlformats.org/package/2006/relationships"><Relationship Id="rId1" Type="http://schemas.openxmlformats.org/officeDocument/2006/relationships/slideLayout" Target="../slideLayouts/slideLayout872.xml"/></Relationships>
</file>

<file path=ppt/slides/_rels/slide332.xml.rels><?xml version="1.0" encoding="UTF-8" standalone="yes"?>
<Relationships xmlns="http://schemas.openxmlformats.org/package/2006/relationships"><Relationship Id="rId1" Type="http://schemas.openxmlformats.org/officeDocument/2006/relationships/slideLayout" Target="../slideLayouts/slideLayout872.xml"/></Relationships>
</file>

<file path=ppt/slides/_rels/slide333.xml.rels><?xml version="1.0" encoding="UTF-8" standalone="yes"?>
<Relationships xmlns="http://schemas.openxmlformats.org/package/2006/relationships"><Relationship Id="rId1" Type="http://schemas.openxmlformats.org/officeDocument/2006/relationships/slideLayout" Target="../slideLayouts/slideLayout872.xml"/></Relationships>
</file>

<file path=ppt/slides/_rels/slide334.xml.rels><?xml version="1.0" encoding="UTF-8" standalone="yes"?>
<Relationships xmlns="http://schemas.openxmlformats.org/package/2006/relationships"><Relationship Id="rId1" Type="http://schemas.openxmlformats.org/officeDocument/2006/relationships/slideLayout" Target="../slideLayouts/slideLayout872.xml"/></Relationships>
</file>

<file path=ppt/slides/_rels/slide335.xml.rels><?xml version="1.0" encoding="UTF-8" standalone="yes"?>
<Relationships xmlns="http://schemas.openxmlformats.org/package/2006/relationships"><Relationship Id="rId1" Type="http://schemas.openxmlformats.org/officeDocument/2006/relationships/slideLayout" Target="../slideLayouts/slideLayout884.xml"/></Relationships>
</file>

<file path=ppt/slides/_rels/slide336.xml.rels><?xml version="1.0" encoding="UTF-8" standalone="yes"?>
<Relationships xmlns="http://schemas.openxmlformats.org/package/2006/relationships"><Relationship Id="rId1" Type="http://schemas.openxmlformats.org/officeDocument/2006/relationships/slideLayout" Target="../slideLayouts/slideLayout872.xml"/></Relationships>
</file>

<file path=ppt/slides/_rels/slide337.xml.rels><?xml version="1.0" encoding="UTF-8" standalone="yes"?>
<Relationships xmlns="http://schemas.openxmlformats.org/package/2006/relationships"><Relationship Id="rId1" Type="http://schemas.openxmlformats.org/officeDocument/2006/relationships/slideLayout" Target="../slideLayouts/slideLayout872.xml"/></Relationships>
</file>

<file path=ppt/slides/_rels/slide338.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users.ece.cmu.edu/~omutlu/pub/rowbuffer-aware-caching_iccd12.pdf" TargetMode="External"/><Relationship Id="rId1" Type="http://schemas.openxmlformats.org/officeDocument/2006/relationships/slideLayout" Target="../slideLayouts/slideLayout872.xml"/><Relationship Id="rId6" Type="http://schemas.openxmlformats.org/officeDocument/2006/relationships/image" Target="../media/image225.png"/><Relationship Id="rId5" Type="http://schemas.openxmlformats.org/officeDocument/2006/relationships/hyperlink" Target="http://users.ece.cmu.edu/~omutlu/pub/yoon_iccd12_talk.pdf" TargetMode="External"/><Relationship Id="rId4" Type="http://schemas.openxmlformats.org/officeDocument/2006/relationships/hyperlink" Target="http://users.ece.cmu.edu/~omutlu/pub/yoon_iccd12_talk.pptx" TargetMode="External"/></Relationships>
</file>

<file path=ppt/slides/_rels/slide339.xml.rels><?xml version="1.0" encoding="UTF-8" standalone="yes"?>
<Relationships xmlns="http://schemas.openxmlformats.org/package/2006/relationships"><Relationship Id="rId3" Type="http://schemas.openxmlformats.org/officeDocument/2006/relationships/hyperlink" Target="https://cluster17.github.io/" TargetMode="External"/><Relationship Id="rId2" Type="http://schemas.openxmlformats.org/officeDocument/2006/relationships/hyperlink" Target="https://people.inf.ethz.ch/omutlu/pub/utility-based-hybrid-memory-management_cluster17.pdf" TargetMode="External"/><Relationship Id="rId1" Type="http://schemas.openxmlformats.org/officeDocument/2006/relationships/slideLayout" Target="../slideLayouts/slideLayout872.xml"/><Relationship Id="rId6" Type="http://schemas.openxmlformats.org/officeDocument/2006/relationships/image" Target="../media/image226.tiff"/><Relationship Id="rId5" Type="http://schemas.openxmlformats.org/officeDocument/2006/relationships/hyperlink" Target="https://people.inf.ethz.ch/omutlu/pub/utility-based-hybrid-memory-management_cluster17-talk.pdf" TargetMode="External"/><Relationship Id="rId4" Type="http://schemas.openxmlformats.org/officeDocument/2006/relationships/hyperlink" Target="https://people.inf.ethz.ch/omutlu/pub/utility-based-hybrid-memory-management_cluster17-talk.pptx" TargetMode="External"/></Relationships>
</file>

<file path=ppt/slides/_rels/slide340.xml.rels><?xml version="1.0" encoding="UTF-8" standalone="yes"?>
<Relationships xmlns="http://schemas.openxmlformats.org/package/2006/relationships"><Relationship Id="rId3" Type="http://schemas.openxmlformats.org/officeDocument/2006/relationships/hyperlink" Target="http://www.cs.virginia.edu/~tcca/" TargetMode="External"/><Relationship Id="rId2" Type="http://schemas.openxmlformats.org/officeDocument/2006/relationships/hyperlink" Target="http://users.ece.cmu.edu/~omutlu/pub/timber-fine-grained-dram-cache_ieee-cal12.pdf" TargetMode="External"/><Relationship Id="rId1" Type="http://schemas.openxmlformats.org/officeDocument/2006/relationships/slideLayout" Target="../slideLayouts/slideLayout884.xml"/><Relationship Id="rId4" Type="http://schemas.openxmlformats.org/officeDocument/2006/relationships/image" Target="../media/image227.png"/></Relationships>
</file>

<file path=ppt/slides/_rels/slide341.xml.rels><?xml version="1.0" encoding="UTF-8" standalone="yes"?>
<Relationships xmlns="http://schemas.openxmlformats.org/package/2006/relationships"><Relationship Id="rId3" Type="http://schemas.openxmlformats.org/officeDocument/2006/relationships/hyperlink" Target="http://www.microarch.org/micro50/" TargetMode="External"/><Relationship Id="rId2" Type="http://schemas.openxmlformats.org/officeDocument/2006/relationships/hyperlink" Target="https://people.inf.ethz.ch/omutlu/pub/banshee-bandwidth-efficient-DRAM-cache_micro17.pdf" TargetMode="External"/><Relationship Id="rId1" Type="http://schemas.openxmlformats.org/officeDocument/2006/relationships/slideLayout" Target="../slideLayouts/slideLayout872.xml"/><Relationship Id="rId4" Type="http://schemas.openxmlformats.org/officeDocument/2006/relationships/image" Target="../media/image228.tiff"/></Relationships>
</file>

<file path=ppt/slides/_rels/slide342.xml.rels><?xml version="1.0" encoding="UTF-8" standalone="yes"?>
<Relationships xmlns="http://schemas.openxmlformats.org/package/2006/relationships"><Relationship Id="rId1" Type="http://schemas.openxmlformats.org/officeDocument/2006/relationships/slideLayout" Target="../slideLayouts/slideLayout752.xml"/></Relationships>
</file>

<file path=ppt/slides/_rels/slide343.xml.rels><?xml version="1.0" encoding="UTF-8" standalone="yes"?>
<Relationships xmlns="http://schemas.openxmlformats.org/package/2006/relationships"><Relationship Id="rId3" Type="http://schemas.openxmlformats.org/officeDocument/2006/relationships/image" Target="../media/image229.png"/><Relationship Id="rId2" Type="http://schemas.openxmlformats.org/officeDocument/2006/relationships/notesSlide" Target="../notesSlides/notesSlide66.xml"/><Relationship Id="rId1" Type="http://schemas.openxmlformats.org/officeDocument/2006/relationships/slideLayout" Target="../slideLayouts/slideLayout896.xml"/><Relationship Id="rId5" Type="http://schemas.openxmlformats.org/officeDocument/2006/relationships/image" Target="../media/image231.png"/><Relationship Id="rId4" Type="http://schemas.openxmlformats.org/officeDocument/2006/relationships/image" Target="../media/image230.jpeg"/></Relationships>
</file>

<file path=ppt/slides/_rels/slide344.xml.rels><?xml version="1.0" encoding="UTF-8" standalone="yes"?>
<Relationships xmlns="http://schemas.openxmlformats.org/package/2006/relationships"><Relationship Id="rId3" Type="http://schemas.openxmlformats.org/officeDocument/2006/relationships/image" Target="../media/image229.png"/><Relationship Id="rId2" Type="http://schemas.openxmlformats.org/officeDocument/2006/relationships/notesSlide" Target="../notesSlides/notesSlide67.xml"/><Relationship Id="rId1" Type="http://schemas.openxmlformats.org/officeDocument/2006/relationships/slideLayout" Target="../slideLayouts/slideLayout896.xml"/><Relationship Id="rId6" Type="http://schemas.openxmlformats.org/officeDocument/2006/relationships/image" Target="../media/image232.png"/><Relationship Id="rId5" Type="http://schemas.openxmlformats.org/officeDocument/2006/relationships/image" Target="../media/image231.png"/><Relationship Id="rId4" Type="http://schemas.openxmlformats.org/officeDocument/2006/relationships/image" Target="../media/image230.jpeg"/></Relationships>
</file>

<file path=ppt/slides/_rels/slide34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3.jpeg"/><Relationship Id="rId1" Type="http://schemas.openxmlformats.org/officeDocument/2006/relationships/slideLayout" Target="../slideLayouts/slideLayout752.xml"/><Relationship Id="rId5" Type="http://schemas.openxmlformats.org/officeDocument/2006/relationships/image" Target="../media/image18.png"/><Relationship Id="rId4" Type="http://schemas.openxmlformats.org/officeDocument/2006/relationships/image" Target="../media/image17.png"/></Relationships>
</file>

<file path=ppt/slides/_rels/slide34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6.jpeg"/><Relationship Id="rId1" Type="http://schemas.openxmlformats.org/officeDocument/2006/relationships/slideLayout" Target="../slideLayouts/slideLayout752.xml"/></Relationships>
</file>

<file path=ppt/slides/_rels/slide347.xml.rels><?xml version="1.0" encoding="UTF-8" standalone="yes"?>
<Relationships xmlns="http://schemas.openxmlformats.org/package/2006/relationships"><Relationship Id="rId3" Type="http://schemas.openxmlformats.org/officeDocument/2006/relationships/image" Target="../media/image232.png"/><Relationship Id="rId2" Type="http://schemas.openxmlformats.org/officeDocument/2006/relationships/notesSlide" Target="../notesSlides/notesSlide68.xml"/><Relationship Id="rId1" Type="http://schemas.openxmlformats.org/officeDocument/2006/relationships/slideLayout" Target="../slideLayouts/slideLayout896.xml"/><Relationship Id="rId4" Type="http://schemas.openxmlformats.org/officeDocument/2006/relationships/image" Target="../media/image231.png"/></Relationships>
</file>

<file path=ppt/slides/_rels/slide348.xml.rels><?xml version="1.0" encoding="UTF-8" standalone="yes"?>
<Relationships xmlns="http://schemas.openxmlformats.org/package/2006/relationships"><Relationship Id="rId3" Type="http://schemas.openxmlformats.org/officeDocument/2006/relationships/image" Target="../media/image233.emf"/><Relationship Id="rId2" Type="http://schemas.openxmlformats.org/officeDocument/2006/relationships/notesSlide" Target="../notesSlides/notesSlide69.xml"/><Relationship Id="rId1" Type="http://schemas.openxmlformats.org/officeDocument/2006/relationships/slideLayout" Target="../slideLayouts/slideLayout907.xml"/></Relationships>
</file>

<file path=ppt/slides/_rels/slide349.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907.xml"/></Relationships>
</file>

<file path=ppt/slides/_rels/slide350.xml.rels><?xml version="1.0" encoding="UTF-8" standalone="yes"?>
<Relationships xmlns="http://schemas.openxmlformats.org/package/2006/relationships"><Relationship Id="rId3" Type="http://schemas.openxmlformats.org/officeDocument/2006/relationships/image" Target="../media/image234.emf"/><Relationship Id="rId2" Type="http://schemas.openxmlformats.org/officeDocument/2006/relationships/notesSlide" Target="../notesSlides/notesSlide71.xml"/><Relationship Id="rId1" Type="http://schemas.openxmlformats.org/officeDocument/2006/relationships/slideLayout" Target="../slideLayouts/slideLayout752.xml"/></Relationships>
</file>

<file path=ppt/slides/_rels/slide351.xml.rels><?xml version="1.0" encoding="UTF-8" standalone="yes"?>
<Relationships xmlns="http://schemas.openxmlformats.org/package/2006/relationships"><Relationship Id="rId3" Type="http://schemas.openxmlformats.org/officeDocument/2006/relationships/image" Target="../media/image235.emf"/><Relationship Id="rId2" Type="http://schemas.openxmlformats.org/officeDocument/2006/relationships/notesSlide" Target="../notesSlides/notesSlide72.xml"/><Relationship Id="rId1" Type="http://schemas.openxmlformats.org/officeDocument/2006/relationships/slideLayout" Target="../slideLayouts/slideLayout752.xml"/></Relationships>
</file>

<file path=ppt/slides/_rels/slide352.xml.rels><?xml version="1.0" encoding="UTF-8" standalone="yes"?>
<Relationships xmlns="http://schemas.openxmlformats.org/package/2006/relationships"><Relationship Id="rId3" Type="http://schemas.openxmlformats.org/officeDocument/2006/relationships/hyperlink" Target="http://research.ihost.com/weed2013/" TargetMode="External"/><Relationship Id="rId2" Type="http://schemas.openxmlformats.org/officeDocument/2006/relationships/hyperlink" Target="http://users.ece.cmu.edu/~omutlu/pub/persistent-memory-management_weed13.pdf" TargetMode="External"/><Relationship Id="rId1" Type="http://schemas.openxmlformats.org/officeDocument/2006/relationships/slideLayout" Target="../slideLayouts/slideLayout752.xml"/><Relationship Id="rId6" Type="http://schemas.openxmlformats.org/officeDocument/2006/relationships/image" Target="../media/image236.png"/><Relationship Id="rId5" Type="http://schemas.openxmlformats.org/officeDocument/2006/relationships/hyperlink" Target="http://users.ece.cmu.edu/~omutlu/pub/mutlu_weed13_talk.pdf" TargetMode="External"/><Relationship Id="rId4" Type="http://schemas.openxmlformats.org/officeDocument/2006/relationships/hyperlink" Target="http://users.ece.cmu.edu/~omutlu/pub/mutlu_weed13_talk.pptx" TargetMode="External"/></Relationships>
</file>

<file path=ppt/slides/_rels/slide353.xml.rels><?xml version="1.0" encoding="UTF-8" standalone="yes"?>
<Relationships xmlns="http://schemas.openxmlformats.org/package/2006/relationships"><Relationship Id="rId1" Type="http://schemas.openxmlformats.org/officeDocument/2006/relationships/slideLayout" Target="../slideLayouts/slideLayout752.xml"/></Relationships>
</file>

<file path=ppt/slides/_rels/slide354.xml.rels><?xml version="1.0" encoding="UTF-8" standalone="yes"?>
<Relationships xmlns="http://schemas.openxmlformats.org/package/2006/relationships"><Relationship Id="rId1" Type="http://schemas.openxmlformats.org/officeDocument/2006/relationships/slideLayout" Target="../slideLayouts/slideLayout752.xml"/></Relationships>
</file>

<file path=ppt/slides/_rels/slide355.xml.rels><?xml version="1.0" encoding="UTF-8" standalone="yes"?>
<Relationships xmlns="http://schemas.openxmlformats.org/package/2006/relationships"><Relationship Id="rId1" Type="http://schemas.openxmlformats.org/officeDocument/2006/relationships/slideLayout" Target="../slideLayouts/slideLayout752.xml"/></Relationships>
</file>

<file path=ppt/slides/_rels/slide356.xml.rels><?xml version="1.0" encoding="UTF-8" standalone="yes"?>
<Relationships xmlns="http://schemas.openxmlformats.org/package/2006/relationships"><Relationship Id="rId8" Type="http://schemas.openxmlformats.org/officeDocument/2006/relationships/hyperlink" Target="https://people.inf.ethz.ch/omutlu/pub/ThyNVM-transparent-crash-consistency-for-persistent-memory_khan-micro15-lightning_talk.pdf" TargetMode="External"/><Relationship Id="rId3" Type="http://schemas.openxmlformats.org/officeDocument/2006/relationships/hyperlink" Target="https://people.inf.ethz.ch/omutlu/pub/ThyNVM-transparent-crash-consistency-for-persistent-memory_micro15.pdf" TargetMode="External"/><Relationship Id="rId7" Type="http://schemas.openxmlformats.org/officeDocument/2006/relationships/hyperlink" Target="https://people.inf.ethz.ch/omutlu/pub/ThyNVM-transparent-crash-consistency-for-persistent-memory_khan-micro15-lightning_talk.pptx" TargetMode="External"/><Relationship Id="rId2" Type="http://schemas.openxmlformats.org/officeDocument/2006/relationships/image" Target="../media/image237.png"/><Relationship Id="rId1" Type="http://schemas.openxmlformats.org/officeDocument/2006/relationships/slideLayout" Target="../slideLayouts/slideLayout752.xml"/><Relationship Id="rId6" Type="http://schemas.openxmlformats.org/officeDocument/2006/relationships/hyperlink" Target="https://people.inf.ethz.ch/omutlu/pub/ThyNVM-transparent-crash-consistency-for-persistent-memory_khan-micro15-talk.pdf" TargetMode="External"/><Relationship Id="rId11" Type="http://schemas.openxmlformats.org/officeDocument/2006/relationships/hyperlink" Target="https://github.com/CMU-SAFARI/ThyNVM" TargetMode="External"/><Relationship Id="rId5" Type="http://schemas.openxmlformats.org/officeDocument/2006/relationships/hyperlink" Target="https://people.inf.ethz.ch/omutlu/pub/ThyNVM-transparent-crash-consistency-for-persistent-memory_khan-micro15-talk.pptx" TargetMode="External"/><Relationship Id="rId10" Type="http://schemas.openxmlformats.org/officeDocument/2006/relationships/hyperlink" Target="https://people.inf.ethz.ch/omutlu/pub/ThyNVM-transparent-crash-consistency-for-persistent-memory_khan-micro15-poster.pdf" TargetMode="External"/><Relationship Id="rId4" Type="http://schemas.openxmlformats.org/officeDocument/2006/relationships/hyperlink" Target="http://www.microarch.org/micro48/" TargetMode="External"/><Relationship Id="rId9" Type="http://schemas.openxmlformats.org/officeDocument/2006/relationships/hyperlink" Target="https://people.inf.ethz.ch/omutlu/pub/ThyNVM-transparent-crash-consistency-for-persistent-memory_khan-micro15-poster.pptx" TargetMode="External"/></Relationships>
</file>

<file path=ppt/slides/_rels/slide357.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users.ece.cmu.edu/~omutlu/pub/loose-ordering-consistency-for-persistent-memory_iccd14.pdf" TargetMode="External"/><Relationship Id="rId1" Type="http://schemas.openxmlformats.org/officeDocument/2006/relationships/slideLayout" Target="../slideLayouts/slideLayout918.xml"/><Relationship Id="rId6" Type="http://schemas.openxmlformats.org/officeDocument/2006/relationships/image" Target="../media/image238.png"/><Relationship Id="rId5" Type="http://schemas.openxmlformats.org/officeDocument/2006/relationships/hyperlink" Target="http://users.ece.cmu.edu/~omutlu/pub/loose-ordering-consistency-for-persistent-memory_lu_iccd14-talk.pdf" TargetMode="External"/><Relationship Id="rId4" Type="http://schemas.openxmlformats.org/officeDocument/2006/relationships/hyperlink" Target="http://users.ece.cmu.edu/~omutlu/pub/loose-ordering-consistency-for-persistent-memory_lu_iccd14-talk.pptx" TargetMode="External"/></Relationships>
</file>

<file path=ppt/slides/_rels/slide358.xml.rels><?xml version="1.0" encoding="UTF-8" standalone="yes"?>
<Relationships xmlns="http://schemas.openxmlformats.org/package/2006/relationships"><Relationship Id="rId3" Type="http://schemas.openxmlformats.org/officeDocument/2006/relationships/hyperlink" Target="https://www.usenix.org/conference/osdi16" TargetMode="External"/><Relationship Id="rId2" Type="http://schemas.openxmlformats.org/officeDocument/2006/relationships/hyperlink" Target="https://people.inf.ethz.ch/omutlu/pub/NVMove-byte-based-persistence-tool_inflow16.pdf" TargetMode="External"/><Relationship Id="rId1" Type="http://schemas.openxmlformats.org/officeDocument/2006/relationships/slideLayout" Target="../slideLayouts/slideLayout752.xml"/><Relationship Id="rId6" Type="http://schemas.openxmlformats.org/officeDocument/2006/relationships/image" Target="../media/image239.tiff"/><Relationship Id="rId5" Type="http://schemas.openxmlformats.org/officeDocument/2006/relationships/hyperlink" Target="https://people.inf.ethz.ch/omutlu/pub/NVMove-byte-based-persistence-tool_inflow16-talk.pdf" TargetMode="External"/><Relationship Id="rId4" Type="http://schemas.openxmlformats.org/officeDocument/2006/relationships/hyperlink" Target="https://people.inf.ethz.ch/omutlu/pub/NVMove-byte-based-persistence-tool_inflow16-talk.pptx" TargetMode="External"/></Relationships>
</file>

<file path=ppt/slides/_rels/slide359.xml.rels><?xml version="1.0" encoding="UTF-8" standalone="yes"?>
<Relationships xmlns="http://schemas.openxmlformats.org/package/2006/relationships"><Relationship Id="rId8" Type="http://schemas.openxmlformats.org/officeDocument/2006/relationships/hyperlink" Target="http://users.ece.cmu.edu/~omutlu/pub/firm-persistent-memory-scheduling_zhao_micro14-poster.pptx" TargetMode="External"/><Relationship Id="rId3" Type="http://schemas.openxmlformats.org/officeDocument/2006/relationships/hyperlink" Target="http://www.microarch.org/micro47/" TargetMode="External"/><Relationship Id="rId7" Type="http://schemas.openxmlformats.org/officeDocument/2006/relationships/hyperlink" Target="http://users.ece.cmu.edu/~omutlu/pub/firm-persistent-memory-scheduling_zhao_micro14-lightning_talk.pdf" TargetMode="External"/><Relationship Id="rId2" Type="http://schemas.openxmlformats.org/officeDocument/2006/relationships/hyperlink" Target="http://users.ece.cmu.edu/~omutlu/pub/firm-persistent-memory-scheduling_micro14.pdf" TargetMode="External"/><Relationship Id="rId1" Type="http://schemas.openxmlformats.org/officeDocument/2006/relationships/slideLayout" Target="../slideLayouts/slideLayout752.xml"/><Relationship Id="rId6" Type="http://schemas.openxmlformats.org/officeDocument/2006/relationships/hyperlink" Target="http://users.ece.cmu.edu/~omutlu/pub/firm-persistent-memory-scheduling_zhao_micro14-lightning_talk.pptx" TargetMode="External"/><Relationship Id="rId5" Type="http://schemas.openxmlformats.org/officeDocument/2006/relationships/hyperlink" Target="http://users.ece.cmu.edu/~omutlu/pub/firm-persistent-memory-scheduling_zhao_micro14-talk.pdf" TargetMode="External"/><Relationship Id="rId10" Type="http://schemas.openxmlformats.org/officeDocument/2006/relationships/image" Target="../media/image240.png"/><Relationship Id="rId4" Type="http://schemas.openxmlformats.org/officeDocument/2006/relationships/hyperlink" Target="http://users.ece.cmu.edu/~omutlu/pub/firm-persistent-memory-scheduling_zhao_micro14-talk.pptx" TargetMode="External"/><Relationship Id="rId9" Type="http://schemas.openxmlformats.org/officeDocument/2006/relationships/hyperlink" Target="http://users.ece.cmu.edu/~omutlu/pub/firm-persistent-memory-scheduling_zhao_micro14-poster.pdf" TargetMode="External"/></Relationships>
</file>

<file path=ppt/slides/_rels/slide360.xml.rels><?xml version="1.0" encoding="UTF-8" standalone="yes"?>
<Relationships xmlns="http://schemas.openxmlformats.org/package/2006/relationships"><Relationship Id="rId1" Type="http://schemas.openxmlformats.org/officeDocument/2006/relationships/slideLayout" Target="../slideLayouts/slideLayout752.xml"/></Relationships>
</file>

<file path=ppt/slides/_rels/slide3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3.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364.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365.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366.xml.rels><?xml version="1.0" encoding="UTF-8" standalone="yes"?>
<Relationships xmlns="http://schemas.openxmlformats.org/package/2006/relationships"><Relationship Id="rId1" Type="http://schemas.openxmlformats.org/officeDocument/2006/relationships/slideLayout" Target="../slideLayouts/slideLayout335.xml"/></Relationships>
</file>

<file path=ppt/slides/_rels/slide367.xml.rels><?xml version="1.0" encoding="UTF-8" standalone="yes"?>
<Relationships xmlns="http://schemas.openxmlformats.org/package/2006/relationships"><Relationship Id="rId2" Type="http://schemas.openxmlformats.org/officeDocument/2006/relationships/image" Target="../media/image241.png"/><Relationship Id="rId1" Type="http://schemas.openxmlformats.org/officeDocument/2006/relationships/slideLayout" Target="../slideLayouts/slideLayout260.xml"/></Relationships>
</file>

<file path=ppt/slides/_rels/slide368.xml.rels><?xml version="1.0" encoding="UTF-8" standalone="yes"?>
<Relationships xmlns="http://schemas.openxmlformats.org/package/2006/relationships"><Relationship Id="rId3" Type="http://schemas.openxmlformats.org/officeDocument/2006/relationships/image" Target="../media/image242.png"/><Relationship Id="rId2" Type="http://schemas.openxmlformats.org/officeDocument/2006/relationships/image" Target="../media/image241.png"/><Relationship Id="rId1" Type="http://schemas.openxmlformats.org/officeDocument/2006/relationships/slideLayout" Target="../slideLayouts/slideLayout260.xml"/></Relationships>
</file>

<file path=ppt/slides/_rels/slide369.xml.rels><?xml version="1.0" encoding="UTF-8" standalone="yes"?>
<Relationships xmlns="http://schemas.openxmlformats.org/package/2006/relationships"><Relationship Id="rId3" Type="http://schemas.openxmlformats.org/officeDocument/2006/relationships/image" Target="../media/image242.png"/><Relationship Id="rId2" Type="http://schemas.openxmlformats.org/officeDocument/2006/relationships/image" Target="../media/image241.png"/><Relationship Id="rId1" Type="http://schemas.openxmlformats.org/officeDocument/2006/relationships/slideLayout" Target="../slideLayouts/slideLayout260.xml"/><Relationship Id="rId4" Type="http://schemas.openxmlformats.org/officeDocument/2006/relationships/image" Target="../media/image243.png"/></Relationships>
</file>

<file path=ppt/slides/_rels/slide370.xml.rels><?xml version="1.0" encoding="UTF-8" standalone="yes"?>
<Relationships xmlns="http://schemas.openxmlformats.org/package/2006/relationships"><Relationship Id="rId2" Type="http://schemas.openxmlformats.org/officeDocument/2006/relationships/image" Target="../media/image244.png"/><Relationship Id="rId1" Type="http://schemas.openxmlformats.org/officeDocument/2006/relationships/slideLayout" Target="../slideLayouts/slideLayout525.xml"/></Relationships>
</file>

<file path=ppt/slides/_rels/slide371.xml.rels><?xml version="1.0" encoding="UTF-8" standalone="yes"?>
<Relationships xmlns="http://schemas.openxmlformats.org/package/2006/relationships"><Relationship Id="rId3" Type="http://schemas.openxmlformats.org/officeDocument/2006/relationships/image" Target="../media/image246.png"/><Relationship Id="rId2" Type="http://schemas.openxmlformats.org/officeDocument/2006/relationships/image" Target="../media/image245.png"/><Relationship Id="rId1" Type="http://schemas.openxmlformats.org/officeDocument/2006/relationships/slideLayout" Target="../slideLayouts/slideLayout525.xml"/></Relationships>
</file>

<file path=ppt/slides/_rels/slide372.xml.rels><?xml version="1.0" encoding="UTF-8" standalone="yes"?>
<Relationships xmlns="http://schemas.openxmlformats.org/package/2006/relationships"><Relationship Id="rId2" Type="http://schemas.openxmlformats.org/officeDocument/2006/relationships/image" Target="../media/image247.jpeg"/><Relationship Id="rId1" Type="http://schemas.openxmlformats.org/officeDocument/2006/relationships/slideLayout" Target="../slideLayouts/slideLayout260.xml"/></Relationships>
</file>

<file path=ppt/slides/_rels/slide373.xml.rels><?xml version="1.0" encoding="UTF-8" standalone="yes"?>
<Relationships xmlns="http://schemas.openxmlformats.org/package/2006/relationships"><Relationship Id="rId2" Type="http://schemas.openxmlformats.org/officeDocument/2006/relationships/image" Target="../media/image248.jpeg"/><Relationship Id="rId1" Type="http://schemas.openxmlformats.org/officeDocument/2006/relationships/slideLayout" Target="../slideLayouts/slideLayout260.xml"/></Relationships>
</file>

<file path=ppt/slides/_rels/slide374.xml.rels><?xml version="1.0" encoding="UTF-8" standalone="yes"?>
<Relationships xmlns="http://schemas.openxmlformats.org/package/2006/relationships"><Relationship Id="rId3" Type="http://schemas.openxmlformats.org/officeDocument/2006/relationships/image" Target="../media/image250.jpeg"/><Relationship Id="rId2" Type="http://schemas.openxmlformats.org/officeDocument/2006/relationships/image" Target="../media/image249.jpeg"/><Relationship Id="rId1" Type="http://schemas.openxmlformats.org/officeDocument/2006/relationships/slideLayout" Target="../slideLayouts/slideLayout537.xml"/></Relationships>
</file>

<file path=ppt/slides/_rels/slide375.xml.rels><?xml version="1.0" encoding="UTF-8" standalone="yes"?>
<Relationships xmlns="http://schemas.openxmlformats.org/package/2006/relationships"><Relationship Id="rId3" Type="http://schemas.openxmlformats.org/officeDocument/2006/relationships/image" Target="../media/image252.jpeg"/><Relationship Id="rId2" Type="http://schemas.openxmlformats.org/officeDocument/2006/relationships/image" Target="../media/image251.jpeg"/><Relationship Id="rId1" Type="http://schemas.openxmlformats.org/officeDocument/2006/relationships/slideLayout" Target="../slideLayouts/slideLayout260.xml"/><Relationship Id="rId4" Type="http://schemas.openxmlformats.org/officeDocument/2006/relationships/hyperlink" Target="https://commons.wikimedia.org/w/index.php?curid=31493356" TargetMode="External"/></Relationships>
</file>

<file path=ppt/slides/_rels/slide376.xml.rels><?xml version="1.0" encoding="UTF-8" standalone="yes"?>
<Relationships xmlns="http://schemas.openxmlformats.org/package/2006/relationships"><Relationship Id="rId3" Type="http://schemas.openxmlformats.org/officeDocument/2006/relationships/image" Target="../media/image254.png"/><Relationship Id="rId2" Type="http://schemas.openxmlformats.org/officeDocument/2006/relationships/image" Target="../media/image253.png"/><Relationship Id="rId1" Type="http://schemas.openxmlformats.org/officeDocument/2006/relationships/slideLayout" Target="../slideLayouts/slideLayout537.xml"/></Relationships>
</file>

<file path=ppt/slides/_rels/slide377.xml.rels><?xml version="1.0" encoding="UTF-8" standalone="yes"?>
<Relationships xmlns="http://schemas.openxmlformats.org/package/2006/relationships"><Relationship Id="rId2" Type="http://schemas.openxmlformats.org/officeDocument/2006/relationships/image" Target="../media/image255.jpg"/><Relationship Id="rId1" Type="http://schemas.openxmlformats.org/officeDocument/2006/relationships/slideLayout" Target="../slideLayouts/slideLayout537.xml"/></Relationships>
</file>

<file path=ppt/slides/_rels/slide378.xml.rels><?xml version="1.0" encoding="UTF-8" standalone="yes"?>
<Relationships xmlns="http://schemas.openxmlformats.org/package/2006/relationships"><Relationship Id="rId3" Type="http://schemas.openxmlformats.org/officeDocument/2006/relationships/image" Target="../media/image256.png"/><Relationship Id="rId2" Type="http://schemas.openxmlformats.org/officeDocument/2006/relationships/hyperlink" Target="http://www.iitk.ac.in/nicee/wcee/article/1229.pdf" TargetMode="External"/><Relationship Id="rId1" Type="http://schemas.openxmlformats.org/officeDocument/2006/relationships/slideLayout" Target="../slideLayouts/slideLayout537.xml"/></Relationships>
</file>

<file path=ppt/slides/_rels/slide379.xml.rels><?xml version="1.0" encoding="UTF-8" standalone="yes"?>
<Relationships xmlns="http://schemas.openxmlformats.org/package/2006/relationships"><Relationship Id="rId2" Type="http://schemas.openxmlformats.org/officeDocument/2006/relationships/image" Target="../media/image185.jpeg"/><Relationship Id="rId1" Type="http://schemas.openxmlformats.org/officeDocument/2006/relationships/slideLayout" Target="../slideLayouts/slideLayout537.xml"/></Relationships>
</file>

<file path=ppt/slides/_rels/slide380.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60.xml"/></Relationships>
</file>

<file path=ppt/slides/_rels/slide381.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382.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hyperlink" Target="https://arxiv.org/pdf/1706.08642" TargetMode="External"/><Relationship Id="rId1" Type="http://schemas.openxmlformats.org/officeDocument/2006/relationships/slideLayout" Target="../slideLayouts/slideLayout314.xml"/></Relationships>
</file>

<file path=ppt/slides/_rels/slide383.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hyperlink" Target="mailto:omutlu@gmail.com" TargetMode="External"/><Relationship Id="rId7" Type="http://schemas.openxmlformats.org/officeDocument/2006/relationships/image" Target="../media/image10.png"/><Relationship Id="rId2" Type="http://schemas.openxmlformats.org/officeDocument/2006/relationships/notesSlide" Target="../notesSlides/notesSlide74.xml"/><Relationship Id="rId1" Type="http://schemas.openxmlformats.org/officeDocument/2006/relationships/slideLayout" Target="../slideLayouts/slideLayout1.xml"/><Relationship Id="rId6" Type="http://schemas.openxmlformats.org/officeDocument/2006/relationships/image" Target="../media/image9.wmf"/><Relationship Id="rId5" Type="http://schemas.openxmlformats.org/officeDocument/2006/relationships/image" Target="../media/image1.png"/><Relationship Id="rId4" Type="http://schemas.openxmlformats.org/officeDocument/2006/relationships/hyperlink" Target="https://people.inf.ethz.ch/omutlu" TargetMode="External"/></Relationships>
</file>

<file path=ppt/slides/_rels/slide384.xml.rels><?xml version="1.0" encoding="UTF-8" standalone="yes"?>
<Relationships xmlns="http://schemas.openxmlformats.org/package/2006/relationships"><Relationship Id="rId1" Type="http://schemas.openxmlformats.org/officeDocument/2006/relationships/slideLayout" Target="../slideLayouts/slideLayout336.xml"/></Relationships>
</file>

<file path=ppt/slides/_rels/slide385.xml.rels><?xml version="1.0" encoding="UTF-8" standalone="yes"?>
<Relationships xmlns="http://schemas.openxmlformats.org/package/2006/relationships"><Relationship Id="rId1" Type="http://schemas.openxmlformats.org/officeDocument/2006/relationships/slideLayout" Target="../slideLayouts/slideLayout336.xml"/></Relationships>
</file>

<file path=ppt/slides/_rels/slide386.xml.rels><?xml version="1.0" encoding="UTF-8" standalone="yes"?>
<Relationships xmlns="http://schemas.openxmlformats.org/package/2006/relationships"><Relationship Id="rId1" Type="http://schemas.openxmlformats.org/officeDocument/2006/relationships/slideLayout" Target="../slideLayouts/slideLayout335.xml"/></Relationships>
</file>

<file path=ppt/slides/_rels/slide387.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48.xml"/></Relationships>
</file>

<file path=ppt/slides/_rels/slide388.xml.rels><?xml version="1.0" encoding="UTF-8" standalone="yes"?>
<Relationships xmlns="http://schemas.openxmlformats.org/package/2006/relationships"><Relationship Id="rId3" Type="http://schemas.openxmlformats.org/officeDocument/2006/relationships/hyperlink" Target="https://www.youtube.com/playlist?list=PL5Q2soXY2Zi-HXxomthrpDpMJm05P6J9x"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49.xml"/><Relationship Id="rId4" Type="http://schemas.openxmlformats.org/officeDocument/2006/relationships/hyperlink" Target="https://people.inf.ethz.ch/omutlu/projects.htm" TargetMode="External"/></Relationships>
</file>

<file path=ppt/slides/_rels/slide389.xml.rels><?xml version="1.0" encoding="UTF-8" standalone="yes"?>
<Relationships xmlns="http://schemas.openxmlformats.org/package/2006/relationships"><Relationship Id="rId3" Type="http://schemas.openxmlformats.org/officeDocument/2006/relationships/hyperlink" Target="https://arxiv.org/pdf/1802.00320.pdf"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3.xml"/><Relationship Id="rId4" Type="http://schemas.openxmlformats.org/officeDocument/2006/relationships/image" Target="../media/image173.png"/></Relationships>
</file>

<file path=ppt/slides/_rels/slide390.xml.rels><?xml version="1.0" encoding="UTF-8" standalone="yes"?>
<Relationships xmlns="http://schemas.openxmlformats.org/package/2006/relationships"><Relationship Id="rId3" Type="http://schemas.openxmlformats.org/officeDocument/2006/relationships/hyperlink" Target="http://superfri.org/superfri" TargetMode="External"/><Relationship Id="rId2" Type="http://schemas.openxmlformats.org/officeDocument/2006/relationships/hyperlink" Target="https://people.inf.ethz.ch/omutlu/pub/memory-systems-research_superfri14.pdf" TargetMode="External"/><Relationship Id="rId1" Type="http://schemas.openxmlformats.org/officeDocument/2006/relationships/slideLayout" Target="../slideLayouts/slideLayout260.xml"/><Relationship Id="rId4" Type="http://schemas.openxmlformats.org/officeDocument/2006/relationships/image" Target="../media/image257.png"/></Relationships>
</file>

<file path=ppt/slides/_rels/slide391.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102.png"/><Relationship Id="rId1" Type="http://schemas.openxmlformats.org/officeDocument/2006/relationships/slideLayout" Target="../slideLayouts/slideLayout260.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392.xml.rels><?xml version="1.0" encoding="UTF-8" standalone="yes"?>
<Relationships xmlns="http://schemas.openxmlformats.org/package/2006/relationships"><Relationship Id="rId8" Type="http://schemas.openxmlformats.org/officeDocument/2006/relationships/image" Target="../media/image258.png"/><Relationship Id="rId3" Type="http://schemas.openxmlformats.org/officeDocument/2006/relationships/hyperlink" Target="http://www.memcon.com/" TargetMode="External"/><Relationship Id="rId7" Type="http://schemas.openxmlformats.org/officeDocument/2006/relationships/hyperlink" Target="http://www.storagesearch.com/ram-new-thinking.html" TargetMode="External"/><Relationship Id="rId2" Type="http://schemas.openxmlformats.org/officeDocument/2006/relationships/hyperlink" Target="https://people.inf.ethz.ch/omutlu/pub/memory-scaling_memcon13.pdf" TargetMode="External"/><Relationship Id="rId1" Type="http://schemas.openxmlformats.org/officeDocument/2006/relationships/slideLayout" Target="../slideLayouts/slideLayout260.xml"/><Relationship Id="rId6" Type="http://schemas.openxmlformats.org/officeDocument/2006/relationships/hyperlink" Target="http://www.memcon.com/video1.aspx?vfile=2708052590001&amp;federated_f9=61773537001&amp;videoPlayer=999&amp;playerID=61773537001&amp;w=520&amp;h=442&amp;oheight=550" TargetMode="External"/><Relationship Id="rId5" Type="http://schemas.openxmlformats.org/officeDocument/2006/relationships/hyperlink" Target="https://people.inf.ethz.ch/omutlu/pub/mutlu_memory-scaling_memcon13_talk.pdf" TargetMode="External"/><Relationship Id="rId4" Type="http://schemas.openxmlformats.org/officeDocument/2006/relationships/hyperlink" Target="https://people.inf.ethz.ch/omutlu/pub/mutlu_memory-scaling_memcon13_talk.pptx" TargetMode="External"/></Relationships>
</file>

<file path=ppt/slides/_rels/slide393.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hyperlink" Target="https://arxiv.org/pdf/1706.08642" TargetMode="External"/><Relationship Id="rId1" Type="http://schemas.openxmlformats.org/officeDocument/2006/relationships/slideLayout" Target="../slideLayouts/slideLayout13.xml"/></Relationships>
</file>

<file path=ppt/slides/_rels/slide394.xml.rels><?xml version="1.0" encoding="UTF-8" standalone="yes"?>
<Relationships xmlns="http://schemas.openxmlformats.org/package/2006/relationships"><Relationship Id="rId8" Type="http://schemas.openxmlformats.org/officeDocument/2006/relationships/hyperlink" Target="http://www.archive.ece.cmu.edu/~ece447/s13/doku.php?id=schedule" TargetMode="External"/><Relationship Id="rId13" Type="http://schemas.openxmlformats.org/officeDocument/2006/relationships/hyperlink" Target="http://www.ece.cmu.edu/~ece740/f15/doku.php?id=schedule" TargetMode="External"/><Relationship Id="rId3" Type="http://schemas.openxmlformats.org/officeDocument/2006/relationships/hyperlink" Target="https://www.youtube.com/watch?v=zLP_X4wyHbY&amp;list=PL5PHm2jkkXmi5CxxI7b3JCL1TWybTDtKq" TargetMode="External"/><Relationship Id="rId7" Type="http://schemas.openxmlformats.org/officeDocument/2006/relationships/hyperlink" Target="http://www.archive.ece.cmu.edu/~ece447/s14/doku.php?id=schedule" TargetMode="External"/><Relationship Id="rId12" Type="http://schemas.openxmlformats.org/officeDocument/2006/relationships/hyperlink" Target="https://safari.ethz.ch/architecture/fall2017/doku.php?id=schedule" TargetMode="External"/><Relationship Id="rId17" Type="http://schemas.openxmlformats.org/officeDocument/2006/relationships/hyperlink" Target="http://users.ece.cmu.edu/~omutlu/acaces2013-memory.html" TargetMode="External"/><Relationship Id="rId2" Type="http://schemas.openxmlformats.org/officeDocument/2006/relationships/hyperlink" Target="https://www.youtube.com/playlist?list=PL5PHm2jkkXmi5CxxI7b3JCL1TWybTDtKq" TargetMode="External"/><Relationship Id="rId16" Type="http://schemas.openxmlformats.org/officeDocument/2006/relationships/hyperlink" Target="https://www.youtube.com/playlist?feature=edit_ok&amp;list=PLSEZzvupP7hNjq3Tuv2hiE5VvR-WRYoW4" TargetMode="External"/><Relationship Id="rId1" Type="http://schemas.openxmlformats.org/officeDocument/2006/relationships/slideLayout" Target="../slideLayouts/slideLayout763.xml"/><Relationship Id="rId6" Type="http://schemas.openxmlformats.org/officeDocument/2006/relationships/hyperlink" Target="http://www.archive.ece.cmu.edu/~ece447/s15/doku.php?id=schedule" TargetMode="External"/><Relationship Id="rId11" Type="http://schemas.openxmlformats.org/officeDocument/2006/relationships/hyperlink" Target="https://www.youtube.com/playlist?list=PL5PHm2jkkXmgDN1PLwOY_tGtUlynnyV6D" TargetMode="External"/><Relationship Id="rId5" Type="http://schemas.openxmlformats.org/officeDocument/2006/relationships/hyperlink" Target="https://www.youtube.com/watch?v=BJ87rZCGWU0&amp;list=PL5PHm2jkkXmidJOd59REog9jDnPDTG6IJ" TargetMode="External"/><Relationship Id="rId15" Type="http://schemas.openxmlformats.org/officeDocument/2006/relationships/hyperlink" Target="http://www.ece.cmu.edu/~ece742/f12/doku.php?id=lectures" TargetMode="External"/><Relationship Id="rId10" Type="http://schemas.openxmlformats.org/officeDocument/2006/relationships/hyperlink" Target="https://www.youtube.com/playlist?list=PL5PHm2jkkXmgVhh8CHAu9N76TShJqfYDt" TargetMode="External"/><Relationship Id="rId4" Type="http://schemas.openxmlformats.org/officeDocument/2006/relationships/hyperlink" Target="https://www.youtube.com/playlist?list=PL5PHm2jkkXmgFdD9x7RsjQC4a8KQjmUkQ" TargetMode="External"/><Relationship Id="rId9" Type="http://schemas.openxmlformats.org/officeDocument/2006/relationships/hyperlink" Target="https://www.youtube.com/playlist?list=PL5Q2soXY2Zi9OhoVQBXYFIZywZXCPl4M_" TargetMode="External"/><Relationship Id="rId14" Type="http://schemas.openxmlformats.org/officeDocument/2006/relationships/hyperlink" Target="http://www.ece.cmu.edu/~ece740/f13/doku.php?id=schedule" TargetMode="External"/></Relationships>
</file>

<file path=ppt/slides/_rels/slide395.xml.rels><?xml version="1.0" encoding="UTF-8" standalone="yes"?>
<Relationships xmlns="http://schemas.openxmlformats.org/package/2006/relationships"><Relationship Id="rId3" Type="http://schemas.openxmlformats.org/officeDocument/2006/relationships/hyperlink" Target="https://www.youtube.com/playlist?list=PL5Q2soXY2Zi-IXWTT7xoNYpst5-zdZQ6y" TargetMode="External"/><Relationship Id="rId2" Type="http://schemas.openxmlformats.org/officeDocument/2006/relationships/hyperlink" Target="http://users.ece.cmu.edu/~omutlu/acaces2013-memory.html" TargetMode="External"/><Relationship Id="rId1" Type="http://schemas.openxmlformats.org/officeDocument/2006/relationships/slideLayout" Target="../slideLayouts/slideLayout763.xml"/><Relationship Id="rId6" Type="http://schemas.openxmlformats.org/officeDocument/2006/relationships/hyperlink" Target="https://www.youtube.com/watch?v=ZLCy3pG7Rc0" TargetMode="External"/><Relationship Id="rId5" Type="http://schemas.openxmlformats.org/officeDocument/2006/relationships/hyperlink" Target="https://safari.ethz.ch/digitaltechnik/spring2018/doku.php?id=schedule" TargetMode="External"/><Relationship Id="rId4" Type="http://schemas.openxmlformats.org/officeDocument/2006/relationships/hyperlink" Target="https://www.youtube.com/playlist?list=PL5Q2soXY2Zi_QedyPWtRmFUJ2F8DdYP7l" TargetMode="External"/></Relationships>
</file>

<file path=ppt/slides/_rels/slide396.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ramulator"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rowhammer" TargetMode="External"/><Relationship Id="rId1" Type="http://schemas.openxmlformats.org/officeDocument/2006/relationships/slideLayout" Target="../slideLayouts/slideLayout584.xml"/><Relationship Id="rId6" Type="http://schemas.openxmlformats.org/officeDocument/2006/relationships/hyperlink" Target="https://github.com/CMU-SAFARI/SoftMC" TargetMode="External"/><Relationship Id="rId5" Type="http://schemas.openxmlformats.org/officeDocument/2006/relationships/hyperlink" Target="https://github.com/CMU-SAFARI/NOCulator" TargetMode="External"/><Relationship Id="rId4" Type="http://schemas.openxmlformats.org/officeDocument/2006/relationships/hyperlink" Target="https://github.com/CMU-SAFARI/memsim" TargetMode="External"/></Relationships>
</file>

<file path=ppt/slides/_rels/slide397.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Mosaic"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MQSim" TargetMode="External"/><Relationship Id="rId1" Type="http://schemas.openxmlformats.org/officeDocument/2006/relationships/slideLayout" Target="../slideLayouts/slideLayout584.xml"/><Relationship Id="rId6" Type="http://schemas.openxmlformats.org/officeDocument/2006/relationships/hyperlink" Target="https://github.com/CMU-SAFARI/HWASim" TargetMode="External"/><Relationship Id="rId5" Type="http://schemas.openxmlformats.org/officeDocument/2006/relationships/hyperlink" Target="https://github.com/CMU-SAFARI/SMLA" TargetMode="External"/><Relationship Id="rId4" Type="http://schemas.openxmlformats.org/officeDocument/2006/relationships/hyperlink" Target="https://github.com/CMU-SAFARI/IMPICA" TargetMode="External"/></Relationships>
</file>

<file path=ppt/slides/_rels/slide398.xml.rels><?xml version="1.0" encoding="UTF-8" standalone="yes"?>
<Relationships xmlns="http://schemas.openxmlformats.org/package/2006/relationships"><Relationship Id="rId3" Type="http://schemas.openxmlformats.org/officeDocument/2006/relationships/hyperlink" Target="http://www.ece.cmu.edu/~safari/tools.html" TargetMode="External"/><Relationship Id="rId2" Type="http://schemas.openxmlformats.org/officeDocument/2006/relationships/hyperlink" Target="https://github.com/CMU-SAFARI/" TargetMode="External"/><Relationship Id="rId1" Type="http://schemas.openxmlformats.org/officeDocument/2006/relationships/slideLayout" Target="../slideLayouts/slideLayout584.xml"/><Relationship Id="rId4" Type="http://schemas.openxmlformats.org/officeDocument/2006/relationships/image" Target="../media/image259.png"/></Relationships>
</file>

<file path=ppt/slides/_rels/slide399.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763.xml"/><Relationship Id="rId4" Type="http://schemas.openxmlformats.org/officeDocument/2006/relationships/hyperlink" Target="https://people.inf.ethz.ch/omutlu/acaces2018.html" TargetMode="External"/></Relationships>
</file>

<file path=ppt/slides/_rels/slide400.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401.xml.rels><?xml version="1.0" encoding="UTF-8" standalone="yes"?>
<Relationships xmlns="http://schemas.openxmlformats.org/package/2006/relationships"><Relationship Id="rId2" Type="http://schemas.openxmlformats.org/officeDocument/2006/relationships/image" Target="../media/image260.png"/><Relationship Id="rId1" Type="http://schemas.openxmlformats.org/officeDocument/2006/relationships/slideLayout" Target="../slideLayouts/slideLayout81.xml"/></Relationships>
</file>

<file path=ppt/slides/_rels/slide402.xml.rels><?xml version="1.0" encoding="UTF-8" standalone="yes"?>
<Relationships xmlns="http://schemas.openxmlformats.org/package/2006/relationships"><Relationship Id="rId2" Type="http://schemas.openxmlformats.org/officeDocument/2006/relationships/image" Target="../media/image261.png"/><Relationship Id="rId1" Type="http://schemas.openxmlformats.org/officeDocument/2006/relationships/slideLayout" Target="../slideLayouts/slideLayout81.xml"/></Relationships>
</file>

<file path=ppt/slides/_rels/slide403.xml.rels><?xml version="1.0" encoding="UTF-8" standalone="yes"?>
<Relationships xmlns="http://schemas.openxmlformats.org/package/2006/relationships"><Relationship Id="rId3" Type="http://schemas.openxmlformats.org/officeDocument/2006/relationships/image" Target="../media/image263.png"/><Relationship Id="rId2" Type="http://schemas.openxmlformats.org/officeDocument/2006/relationships/image" Target="../media/image262.png"/><Relationship Id="rId1" Type="http://schemas.openxmlformats.org/officeDocument/2006/relationships/slideLayout" Target="../slideLayouts/slideLayout81.xml"/></Relationships>
</file>

<file path=ppt/slides/_rels/slide404.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users.ece.cmu.edu/~omutlu/pub/ramulator_dram_simulator-ieee-cal15.pdf" TargetMode="External"/><Relationship Id="rId1" Type="http://schemas.openxmlformats.org/officeDocument/2006/relationships/slideLayout" Target="../slideLayouts/slideLayout81.xml"/><Relationship Id="rId5" Type="http://schemas.openxmlformats.org/officeDocument/2006/relationships/image" Target="../media/image176.png"/><Relationship Id="rId4" Type="http://schemas.openxmlformats.org/officeDocument/2006/relationships/hyperlink" Target="https://github.com/CMU-SAFARI/ramulator" TargetMode="External"/></Relationships>
</file>

<file path=ppt/slides/_rels/slide40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6.xml.rels><?xml version="1.0" encoding="UTF-8" standalone="yes"?>
<Relationships xmlns="http://schemas.openxmlformats.org/package/2006/relationships"><Relationship Id="rId3" Type="http://schemas.openxmlformats.org/officeDocument/2006/relationships/hyperlink" Target="mailto:omutlu@gmail.com" TargetMode="External"/><Relationship Id="rId2" Type="http://schemas.openxmlformats.org/officeDocument/2006/relationships/hyperlink" Target="https://people.inf.ethz.ch/omutlu/" TargetMode="External"/><Relationship Id="rId1" Type="http://schemas.openxmlformats.org/officeDocument/2006/relationships/slideLayout" Target="../slideLayouts/slideLayout717.xml"/><Relationship Id="rId5" Type="http://schemas.openxmlformats.org/officeDocument/2006/relationships/image" Target="../media/image264.png"/><Relationship Id="rId4" Type="http://schemas.openxmlformats.org/officeDocument/2006/relationships/hyperlink" Target="https://people.inf.ethz.ch/omutlu/projects.ht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August 29, 2018</a:t>
            </a:r>
          </a:p>
          <a:p>
            <a:r>
              <a:rPr lang="en-US" sz="2200" dirty="0"/>
              <a:t>NVMSA-RTCSA Joint Keynote Talk</a:t>
            </a:r>
          </a:p>
          <a:p>
            <a:pPr algn="l"/>
            <a:endParaRPr lang="en-US" sz="2200" dirty="0"/>
          </a:p>
        </p:txBody>
      </p:sp>
      <p:pic>
        <p:nvPicPr>
          <p:cNvPr id="7" name="Picture 6" descr="safari.png"/>
          <p:cNvPicPr>
            <a:picLocks noChangeAspect="1"/>
          </p:cNvPicPr>
          <p:nvPr/>
        </p:nvPicPr>
        <p:blipFill>
          <a:blip r:embed="rId5" cstate="print"/>
          <a:stretch>
            <a:fillRect/>
          </a:stretch>
        </p:blipFill>
        <p:spPr>
          <a:xfrm>
            <a:off x="179512" y="6453336"/>
            <a:ext cx="1080120" cy="312522"/>
          </a:xfrm>
          <a:prstGeom prst="rect">
            <a:avLst/>
          </a:prstGeom>
        </p:spPr>
      </p:pic>
      <p:pic>
        <p:nvPicPr>
          <p:cNvPr id="11" name="Picture 18" descr="log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04" y="5229200"/>
            <a:ext cx="1387508" cy="1152128"/>
          </a:xfrm>
          <a:prstGeom prst="rect">
            <a:avLst/>
          </a:prstGeom>
          <a:noFill/>
          <a:extLst>
            <a:ext uri="{909E8E84-426E-40dd-AFC4-6F175D3DCCD1}">
              <a14:hiddenFill xmlns="" xmlns:a14="http://schemas.microsoft.com/office/drawing/2010/main">
                <a:solidFill>
                  <a:srgbClr val="FFFFFF"/>
                </a:solidFill>
              </a14:hiddenFill>
            </a:ext>
          </a:extLst>
        </p:spPr>
      </p:pic>
      <p:sp>
        <p:nvSpPr>
          <p:cNvPr id="13" name="Title 1"/>
          <p:cNvSpPr>
            <a:spLocks noGrp="1"/>
          </p:cNvSpPr>
          <p:nvPr>
            <p:ph type="ctrTitle"/>
          </p:nvPr>
        </p:nvSpPr>
        <p:spPr>
          <a:xfrm>
            <a:off x="395536" y="1587624"/>
            <a:ext cx="8382000" cy="2201416"/>
          </a:xfrm>
        </p:spPr>
        <p:txBody>
          <a:bodyPr>
            <a:normAutofit fontScale="90000"/>
          </a:bodyPr>
          <a:lstStyle/>
          <a:p>
            <a:pPr algn="ctr"/>
            <a:r>
              <a:rPr lang="en-US" sz="4400" b="1" dirty="0"/>
              <a:t>Rethinking Memory System Design</a:t>
            </a:r>
            <a:br>
              <a:rPr lang="en-US" sz="4400" dirty="0"/>
            </a:br>
            <a:r>
              <a:rPr lang="en-US" sz="4400" dirty="0"/>
              <a:t>(for Data-Intensive Computing)</a:t>
            </a:r>
            <a:br>
              <a:rPr lang="en-US" sz="4400" dirty="0"/>
            </a:br>
            <a:br>
              <a:rPr lang="en-US" sz="800" dirty="0"/>
            </a:br>
            <a:endParaRPr lang="en-US" sz="3600" dirty="0">
              <a:solidFill>
                <a:srgbClr val="FF0000"/>
              </a:solidFill>
            </a:endParaRPr>
          </a:p>
        </p:txBody>
      </p:sp>
      <p:pic>
        <p:nvPicPr>
          <p:cNvPr id="10" name="Picture 2" descr="ETH Zurich short logo, black"/>
          <p:cNvPicPr>
            <a:picLocks noChangeAspect="1" noChangeArrowheads="1"/>
          </p:cNvPicPr>
          <p:nvPr/>
        </p:nvPicPr>
        <p:blipFill rotWithShape="1">
          <a:blip r:embed="rId7">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291DF8D7-1B8D-E04F-905D-49754AD3DEC4}"/>
              </a:ext>
            </a:extLst>
          </p:cNvPr>
          <p:cNvPicPr>
            <a:picLocks noChangeAspect="1"/>
          </p:cNvPicPr>
          <p:nvPr/>
        </p:nvPicPr>
        <p:blipFill>
          <a:blip r:embed="rId8" cstate="print"/>
          <a:stretch>
            <a:fillRect/>
          </a:stretch>
        </p:blipFill>
        <p:spPr>
          <a:xfrm>
            <a:off x="6478027" y="5805264"/>
            <a:ext cx="2532185" cy="914400"/>
          </a:xfrm>
          <a:prstGeom prst="rect">
            <a:avLst/>
          </a:prstGeom>
        </p:spPr>
      </p:pic>
    </p:spTree>
    <p:extLst>
      <p:ext uri="{BB962C8B-B14F-4D97-AF65-F5344CB8AC3E}">
        <p14:creationId xmlns:p14="http://schemas.microsoft.com/office/powerpoint/2010/main" val="14476966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5"/>
          <p:cNvSpPr>
            <a:spLocks noChangeArrowheads="1"/>
          </p:cNvSpPr>
          <p:nvPr/>
        </p:nvSpPr>
        <p:spPr bwMode="auto">
          <a:xfrm>
            <a:off x="0" y="836712"/>
            <a:ext cx="9144000" cy="26776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1" u="sng" strike="noStrike" kern="1200" cap="none" spc="0" normalizeH="0" baseline="0" noProof="0" dirty="0">
                <a:ln>
                  <a:noFill/>
                </a:ln>
                <a:solidFill>
                  <a:srgbClr val="000000"/>
                </a:solidFill>
                <a:effectLst/>
                <a:uLnTx/>
                <a:uFillTx/>
                <a:latin typeface="Arial Narrow" charset="0"/>
                <a:ea typeface="ＭＳ Ｐゴシック" charset="0"/>
                <a:cs typeface="Arial" charset="0"/>
              </a:rPr>
              <a:t>Research Focus:</a:t>
            </a:r>
            <a:r>
              <a:rPr kumimoji="0" lang="en-US" sz="2400" b="1" i="1" u="none" strike="noStrike" kern="1200" cap="none" spc="0" normalizeH="0" baseline="0" noProof="0" dirty="0">
                <a:ln>
                  <a:noFill/>
                </a:ln>
                <a:solidFill>
                  <a:srgbClr val="000000"/>
                </a:solidFill>
                <a:effectLst/>
                <a:uLnTx/>
                <a:uFillTx/>
                <a:latin typeface="Arial Narrow" charset="0"/>
                <a:ea typeface="ＭＳ Ｐゴシック" charset="0"/>
                <a:cs typeface="Arial" charset="0"/>
              </a:rPr>
              <a:t> Computer architecture, HW/SW, bioinformatics, security</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400" b="1" i="1" u="none" strike="noStrike" kern="1200" cap="none" spc="0" normalizeH="0" baseline="0" noProof="0" dirty="0">
                <a:ln>
                  <a:noFill/>
                </a:ln>
                <a:solidFill>
                  <a:srgbClr val="3333CC"/>
                </a:solidFill>
                <a:effectLst/>
                <a:uLnTx/>
                <a:uFillTx/>
                <a:latin typeface="Arial Narrow" charset="0"/>
                <a:ea typeface="ＭＳ Ｐゴシック" charset="0"/>
                <a:cs typeface="Arial" charset="0"/>
              </a:rPr>
              <a:t> Memory and storage (DRAM, flash, emerging), interconnects</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400" b="1" i="1" u="none" strike="noStrike" kern="1200" cap="none" spc="0" normalizeH="0" baseline="0" noProof="0" dirty="0">
                <a:ln>
                  <a:noFill/>
                </a:ln>
                <a:solidFill>
                  <a:srgbClr val="3333CC"/>
                </a:solidFill>
                <a:effectLst/>
                <a:uLnTx/>
                <a:uFillTx/>
                <a:latin typeface="Arial Narrow" charset="0"/>
                <a:ea typeface="ＭＳ Ｐゴシック" charset="0"/>
                <a:cs typeface="Arial" charset="0"/>
              </a:rPr>
              <a:t> Heterogeneous &amp; parallel systems, GPUs, systems for data analytics</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400" b="1" i="1" u="none" strike="noStrike" kern="1200" cap="none" spc="0" normalizeH="0" baseline="0" noProof="0" dirty="0">
                <a:ln>
                  <a:noFill/>
                </a:ln>
                <a:solidFill>
                  <a:srgbClr val="3333CC"/>
                </a:solidFill>
                <a:effectLst/>
                <a:uLnTx/>
                <a:uFillTx/>
                <a:latin typeface="Arial Narrow" charset="0"/>
                <a:ea typeface="ＭＳ Ｐゴシック" charset="0"/>
                <a:cs typeface="Arial" charset="0"/>
              </a:rPr>
              <a:t> System/architecture interaction, new execution models, new interfaces</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400" b="1" i="1" u="none" strike="noStrike" kern="1200" cap="none" spc="0" normalizeH="0" baseline="0" noProof="0" dirty="0">
                <a:ln>
                  <a:noFill/>
                </a:ln>
                <a:solidFill>
                  <a:srgbClr val="3333CC"/>
                </a:solidFill>
                <a:effectLst/>
                <a:uLnTx/>
                <a:uFillTx/>
                <a:latin typeface="Arial Narrow" charset="0"/>
                <a:ea typeface="ＭＳ Ｐゴシック" charset="0"/>
                <a:cs typeface="Arial" charset="0"/>
              </a:rPr>
              <a:t> Hardware security, energy efficiency, fault tolerance, performance </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400" b="1" i="1" u="none" strike="noStrike" kern="1200" cap="none" spc="0" normalizeH="0" baseline="0" noProof="0" dirty="0">
                <a:ln>
                  <a:noFill/>
                </a:ln>
                <a:solidFill>
                  <a:srgbClr val="3333CC"/>
                </a:solidFill>
                <a:effectLst/>
                <a:uLnTx/>
                <a:uFillTx/>
                <a:latin typeface="Arial Narrow" charset="0"/>
                <a:ea typeface="ＭＳ Ｐゴシック" charset="0"/>
                <a:cs typeface="Arial" charset="0"/>
              </a:rPr>
              <a:t> Genome sequence analysis &amp; assembly algorithms and architectures</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400" b="1" i="1" u="none" strike="noStrike" kern="1200" cap="none" spc="0" normalizeH="0" baseline="0" noProof="0" dirty="0">
                <a:ln>
                  <a:noFill/>
                </a:ln>
                <a:solidFill>
                  <a:srgbClr val="3333CC"/>
                </a:solidFill>
                <a:effectLst/>
                <a:uLnTx/>
                <a:uFillTx/>
                <a:latin typeface="Arial Narrow" charset="0"/>
                <a:ea typeface="ＭＳ Ｐゴシック" charset="0"/>
                <a:cs typeface="Arial" charset="0"/>
              </a:rPr>
              <a:t> Biologically inspired systems &amp; system design for bio/medicine</a:t>
            </a:r>
          </a:p>
        </p:txBody>
      </p:sp>
      <p:pic>
        <p:nvPicPr>
          <p:cNvPr id="40" name="Picture 39"/>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3122930" y="4231307"/>
            <a:ext cx="1524000" cy="1029876"/>
          </a:xfrm>
          <a:prstGeom prst="rect">
            <a:avLst/>
          </a:prstGeom>
          <a:noFill/>
          <a:ln>
            <a:noFill/>
          </a:ln>
        </p:spPr>
      </p:pic>
      <p:pic>
        <p:nvPicPr>
          <p:cNvPr id="39"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433856">
            <a:off x="7262555" y="3439062"/>
            <a:ext cx="1276125" cy="1276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6630" name="Text Box 147"/>
          <p:cNvSpPr txBox="1">
            <a:spLocks noChangeArrowheads="1"/>
          </p:cNvSpPr>
          <p:nvPr/>
        </p:nvSpPr>
        <p:spPr bwMode="auto">
          <a:xfrm>
            <a:off x="6596063" y="6503987"/>
            <a:ext cx="2292350" cy="430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40" tIns="45720" rIns="91440" bIns="45720">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2200" b="1" i="1" u="none" strike="noStrike" kern="1200" cap="none" spc="0" normalizeH="0" baseline="0" noProof="0">
              <a:ln>
                <a:noFill/>
              </a:ln>
              <a:solidFill>
                <a:srgbClr val="3333CC"/>
              </a:solidFill>
              <a:effectLst/>
              <a:uLnTx/>
              <a:uFillTx/>
              <a:latin typeface="Arial Narrow" charset="0"/>
              <a:ea typeface="ＭＳ Ｐゴシック" charset="0"/>
              <a:cs typeface="Arial" charset="0"/>
            </a:endParaRPr>
          </a:p>
        </p:txBody>
      </p:sp>
      <p:pic>
        <p:nvPicPr>
          <p:cNvPr id="26645" name="Picture 30" descr="3177_01.png"/>
          <p:cNvPicPr>
            <a:picLocks noChangeAspect="1"/>
          </p:cNvPicPr>
          <p:nvPr/>
        </p:nvPicPr>
        <p:blipFill>
          <a:blip r:embed="rId6">
            <a:extLst>
              <a:ext uri="{28A0092B-C50C-407E-A947-70E740481C1C}">
                <a14:useLocalDpi xmlns:a14="http://schemas.microsoft.com/office/drawing/2010/main" val="0"/>
              </a:ext>
            </a:extLst>
          </a:blip>
          <a:srcRect l="4478" t="22220" r="3780" b="12109"/>
          <a:stretch>
            <a:fillRect/>
          </a:stretch>
        </p:blipFill>
        <p:spPr bwMode="auto">
          <a:xfrm>
            <a:off x="354137" y="5717501"/>
            <a:ext cx="2325687" cy="90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26633" name="Group 47"/>
          <p:cNvGrpSpPr>
            <a:grpSpLocks/>
          </p:cNvGrpSpPr>
          <p:nvPr/>
        </p:nvGrpSpPr>
        <p:grpSpPr bwMode="auto">
          <a:xfrm>
            <a:off x="3401598" y="5338860"/>
            <a:ext cx="3077766" cy="1554083"/>
            <a:chOff x="5252245" y="4774407"/>
            <a:chExt cx="3076909" cy="1554282"/>
          </a:xfrm>
        </p:grpSpPr>
        <p:sp>
          <p:nvSpPr>
            <p:cNvPr id="26642" name="TextBox 8"/>
            <p:cNvSpPr txBox="1">
              <a:spLocks noChangeArrowheads="1"/>
            </p:cNvSpPr>
            <p:nvPr/>
          </p:nvSpPr>
          <p:spPr bwMode="auto">
            <a:xfrm>
              <a:off x="5252245" y="5959310"/>
              <a:ext cx="3076909" cy="3693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a:ln>
                    <a:noFill/>
                  </a:ln>
                  <a:solidFill>
                    <a:srgbClr val="000000"/>
                  </a:solidFill>
                  <a:effectLst/>
                  <a:uLnTx/>
                  <a:uFillTx/>
                  <a:latin typeface="Calibri" charset="0"/>
                  <a:ea typeface="ＭＳ Ｐゴシック" charset="0"/>
                  <a:cs typeface="Arial" charset="0"/>
                </a:rPr>
                <a:t>Graphics and Vision Processing</a:t>
              </a:r>
              <a:endParaRPr kumimoji="0" lang="en-US" altLang="zh-CN" sz="1600" b="0" i="0" u="none" strike="noStrike" kern="1200" cap="none" spc="0" normalizeH="0" baseline="0" noProof="0" dirty="0">
                <a:ln>
                  <a:noFill/>
                </a:ln>
                <a:solidFill>
                  <a:srgbClr val="000000"/>
                </a:solidFill>
                <a:effectLst/>
                <a:uLnTx/>
                <a:uFillTx/>
                <a:latin typeface="Calibri" charset="0"/>
                <a:ea typeface="ＭＳ Ｐゴシック" charset="0"/>
                <a:cs typeface="Arial" charset="0"/>
              </a:endParaRPr>
            </a:p>
          </p:txBody>
        </p:sp>
        <p:pic>
          <p:nvPicPr>
            <p:cNvPr id="26643" name="Picture 6" descr="C:\Daten\talks\invited\ferc2010\material\Fermi_Die_FINAL.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64944" y="4774407"/>
              <a:ext cx="1201936" cy="11887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27" name="Text Box 13" descr="90%"/>
          <p:cNvSpPr txBox="1">
            <a:spLocks noChangeArrowheads="1"/>
          </p:cNvSpPr>
          <p:nvPr/>
        </p:nvSpPr>
        <p:spPr bwMode="auto">
          <a:xfrm>
            <a:off x="474243" y="4821870"/>
            <a:ext cx="1733033" cy="895630"/>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Heterogeneous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Processors 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Accelerators</a:t>
            </a:r>
          </a:p>
        </p:txBody>
      </p:sp>
      <p:sp>
        <p:nvSpPr>
          <p:cNvPr id="28" name="Text Box 20" descr="90%"/>
          <p:cNvSpPr txBox="1">
            <a:spLocks noChangeArrowheads="1"/>
          </p:cNvSpPr>
          <p:nvPr/>
        </p:nvSpPr>
        <p:spPr bwMode="auto">
          <a:xfrm>
            <a:off x="2698252" y="3979561"/>
            <a:ext cx="2258492"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Hybrid Main Memory</a:t>
            </a:r>
          </a:p>
        </p:txBody>
      </p:sp>
      <p:sp>
        <p:nvSpPr>
          <p:cNvPr id="29" name="Line 15"/>
          <p:cNvSpPr>
            <a:spLocks noChangeShapeType="1"/>
          </p:cNvSpPr>
          <p:nvPr/>
        </p:nvSpPr>
        <p:spPr bwMode="auto">
          <a:xfrm flipV="1">
            <a:off x="1982640" y="4076506"/>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0" name="Text Box 24" descr="90%"/>
          <p:cNvSpPr txBox="1">
            <a:spLocks noChangeArrowheads="1"/>
          </p:cNvSpPr>
          <p:nvPr/>
        </p:nvSpPr>
        <p:spPr bwMode="auto">
          <a:xfrm>
            <a:off x="5608432" y="4746245"/>
            <a:ext cx="2925968" cy="3416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Persistent Memory/Storage</a:t>
            </a:r>
          </a:p>
        </p:txBody>
      </p:sp>
      <p:pic>
        <p:nvPicPr>
          <p:cNvPr id="31" name="Content Placeholder 6" descr="barcelona-die-photo-color.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85800" y="3505200"/>
            <a:ext cx="1312168" cy="1279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 name="Picture 32" descr="dimm.pn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0800000" flipV="1">
            <a:off x="2679825" y="3450054"/>
            <a:ext cx="2304256" cy="549297"/>
          </a:xfrm>
          <a:prstGeom prst="rect">
            <a:avLst/>
          </a:prstGeom>
        </p:spPr>
      </p:pic>
      <p:pic>
        <p:nvPicPr>
          <p:cNvPr id="35" name="Picture 34"/>
          <p:cNvPicPr>
            <a:picLocks noChangeAspect="1"/>
          </p:cNvPicPr>
          <p:nvPr/>
        </p:nvPicPr>
        <p:blipFill>
          <a:blip r:embed="rId10"/>
          <a:stretch>
            <a:fillRect/>
          </a:stretch>
        </p:blipFill>
        <p:spPr>
          <a:xfrm>
            <a:off x="5681266" y="3620023"/>
            <a:ext cx="1554690" cy="1003885"/>
          </a:xfrm>
          <a:prstGeom prst="rect">
            <a:avLst/>
          </a:prstGeom>
        </p:spPr>
      </p:pic>
      <p:sp>
        <p:nvSpPr>
          <p:cNvPr id="36" name="Line 15"/>
          <p:cNvSpPr>
            <a:spLocks noChangeShapeType="1"/>
          </p:cNvSpPr>
          <p:nvPr/>
        </p:nvSpPr>
        <p:spPr bwMode="auto">
          <a:xfrm flipV="1">
            <a:off x="4984081" y="4092641"/>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7" name="Line 15"/>
          <p:cNvSpPr>
            <a:spLocks noChangeShapeType="1"/>
          </p:cNvSpPr>
          <p:nvPr/>
        </p:nvSpPr>
        <p:spPr bwMode="auto">
          <a:xfrm flipV="1">
            <a:off x="2331231" y="4495799"/>
            <a:ext cx="640569" cy="1221699"/>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8" name="Line 15"/>
          <p:cNvSpPr>
            <a:spLocks noChangeShapeType="1"/>
          </p:cNvSpPr>
          <p:nvPr/>
        </p:nvSpPr>
        <p:spPr bwMode="auto">
          <a:xfrm flipV="1">
            <a:off x="3962400" y="4898556"/>
            <a:ext cx="0" cy="440303"/>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 name="TextBox 1"/>
          <p:cNvSpPr txBox="1"/>
          <p:nvPr/>
        </p:nvSpPr>
        <p:spPr>
          <a:xfrm>
            <a:off x="4644008" y="5229200"/>
            <a:ext cx="4532010" cy="110799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mn-ea"/>
                <a:cs typeface="+mn-cs"/>
              </a:rPr>
              <a:t>Broad research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mn-ea"/>
                <a:cs typeface="+mn-cs"/>
              </a:rPr>
              <a:t>spanning apps, systems, logic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mn-ea"/>
                <a:cs typeface="+mn-cs"/>
              </a:rPr>
              <a:t>with architecture at the center</a:t>
            </a:r>
          </a:p>
        </p:txBody>
      </p:sp>
      <p:sp>
        <p:nvSpPr>
          <p:cNvPr id="26" name="Title 1"/>
          <p:cNvSpPr>
            <a:spLocks noGrp="1"/>
          </p:cNvSpPr>
          <p:nvPr>
            <p:ph type="title"/>
          </p:nvPr>
        </p:nvSpPr>
        <p:spPr>
          <a:xfrm>
            <a:off x="228600" y="152400"/>
            <a:ext cx="8610600" cy="1066800"/>
          </a:xfrm>
        </p:spPr>
        <p:txBody>
          <a:bodyPr/>
          <a:lstStyle/>
          <a:p>
            <a:r>
              <a:rPr lang="en-US" dirty="0"/>
              <a:t>Current Research Focus Areas</a:t>
            </a:r>
          </a:p>
        </p:txBody>
      </p:sp>
      <p:sp>
        <p:nvSpPr>
          <p:cNvPr id="23" name="Rectangle 22">
            <a:extLst>
              <a:ext uri="{FF2B5EF4-FFF2-40B4-BE49-F238E27FC236}">
                <a16:creationId xmlns:a16="http://schemas.microsoft.com/office/drawing/2014/main" id="{0F54DCD8-4CF3-1345-A6B8-D3F95408A4A3}"/>
              </a:ext>
            </a:extLst>
          </p:cNvPr>
          <p:cNvSpPr/>
          <p:nvPr/>
        </p:nvSpPr>
        <p:spPr>
          <a:xfrm>
            <a:off x="179512" y="1281089"/>
            <a:ext cx="5544616" cy="36004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4" name="Rectangle 23">
            <a:extLst>
              <a:ext uri="{FF2B5EF4-FFF2-40B4-BE49-F238E27FC236}">
                <a16:creationId xmlns:a16="http://schemas.microsoft.com/office/drawing/2014/main" id="{A34789E2-CA72-8549-8648-8CBC7F81FA73}"/>
              </a:ext>
            </a:extLst>
          </p:cNvPr>
          <p:cNvSpPr/>
          <p:nvPr/>
        </p:nvSpPr>
        <p:spPr>
          <a:xfrm>
            <a:off x="179512" y="1988101"/>
            <a:ext cx="8535124" cy="36004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5" name="Rectangle 24">
            <a:extLst>
              <a:ext uri="{FF2B5EF4-FFF2-40B4-BE49-F238E27FC236}">
                <a16:creationId xmlns:a16="http://schemas.microsoft.com/office/drawing/2014/main" id="{65A38495-FAE2-DB49-BDEB-5ABD036AF701}"/>
              </a:ext>
            </a:extLst>
          </p:cNvPr>
          <p:cNvSpPr/>
          <p:nvPr/>
        </p:nvSpPr>
        <p:spPr>
          <a:xfrm>
            <a:off x="179512" y="2350984"/>
            <a:ext cx="8535124" cy="36004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2" name="Rectangle 31">
            <a:extLst>
              <a:ext uri="{FF2B5EF4-FFF2-40B4-BE49-F238E27FC236}">
                <a16:creationId xmlns:a16="http://schemas.microsoft.com/office/drawing/2014/main" id="{DC0B4D58-5030-DB49-AE7F-5581D71B7D2F}"/>
              </a:ext>
            </a:extLst>
          </p:cNvPr>
          <p:cNvSpPr/>
          <p:nvPr/>
        </p:nvSpPr>
        <p:spPr>
          <a:xfrm>
            <a:off x="179512" y="2708920"/>
            <a:ext cx="8354888" cy="360040"/>
          </a:xfrm>
          <a:prstGeom prst="rect">
            <a:avLst/>
          </a:prstGeom>
          <a:no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4" name="Rectangle 33">
            <a:extLst>
              <a:ext uri="{FF2B5EF4-FFF2-40B4-BE49-F238E27FC236}">
                <a16:creationId xmlns:a16="http://schemas.microsoft.com/office/drawing/2014/main" id="{9E2C56E4-536A-F74C-95BA-7763F9814A49}"/>
              </a:ext>
            </a:extLst>
          </p:cNvPr>
          <p:cNvSpPr/>
          <p:nvPr/>
        </p:nvSpPr>
        <p:spPr>
          <a:xfrm>
            <a:off x="175160" y="1628800"/>
            <a:ext cx="8539476" cy="36004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9054398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32" grpId="0" animBg="1"/>
      <p:bldP spid="3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Directions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t>
            </a:r>
            <a:r>
              <a:rPr lang="en-US" dirty="0"/>
              <a:t>Architectures</a:t>
            </a:r>
          </a:p>
          <a:p>
            <a:endParaRPr lang="en-US" dirty="0"/>
          </a:p>
          <a:p>
            <a:endParaRPr lang="en-US" dirty="0"/>
          </a:p>
          <a:p>
            <a:r>
              <a:rPr lang="en-US" dirty="0"/>
              <a:t>Architectures for </a:t>
            </a:r>
            <a:r>
              <a:rPr lang="en-US" dirty="0">
                <a:solidFill>
                  <a:srgbClr val="0000FF"/>
                </a:solidFill>
              </a:rPr>
              <a:t>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Rectangle 6">
            <a:extLst>
              <a:ext uri="{FF2B5EF4-FFF2-40B4-BE49-F238E27FC236}">
                <a16:creationId xmlns:a16="http://schemas.microsoft.com/office/drawing/2014/main" id="{493F53A1-D239-B74E-A57F-3C633430314E}"/>
              </a:ext>
            </a:extLst>
          </p:cNvPr>
          <p:cNvSpPr/>
          <p:nvPr/>
        </p:nvSpPr>
        <p:spPr>
          <a:xfrm>
            <a:off x="514406" y="5373216"/>
            <a:ext cx="6865906"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6227333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 Motivating Detour:</a:t>
            </a:r>
            <a:br>
              <a:rPr lang="en-US" dirty="0"/>
            </a:br>
            <a:r>
              <a:rPr lang="en-US" dirty="0"/>
              <a:t>	Genome Sequence Analysis</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53705790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768AE-5D18-9E4D-B0AE-1600CC02AD30}"/>
              </a:ext>
            </a:extLst>
          </p:cNvPr>
          <p:cNvSpPr>
            <a:spLocks noGrp="1"/>
          </p:cNvSpPr>
          <p:nvPr>
            <p:ph type="title"/>
          </p:nvPr>
        </p:nvSpPr>
        <p:spPr/>
        <p:txBody>
          <a:bodyPr/>
          <a:lstStyle/>
          <a:p>
            <a:r>
              <a:rPr lang="en-US" dirty="0"/>
              <a:t>Our Dream</a:t>
            </a:r>
          </a:p>
        </p:txBody>
      </p:sp>
      <p:sp>
        <p:nvSpPr>
          <p:cNvPr id="3" name="Content Placeholder 2">
            <a:extLst>
              <a:ext uri="{FF2B5EF4-FFF2-40B4-BE49-F238E27FC236}">
                <a16:creationId xmlns:a16="http://schemas.microsoft.com/office/drawing/2014/main" id="{498EA495-2CCE-D648-8AF6-F3266A555827}"/>
              </a:ext>
            </a:extLst>
          </p:cNvPr>
          <p:cNvSpPr>
            <a:spLocks noGrp="1"/>
          </p:cNvSpPr>
          <p:nvPr>
            <p:ph idx="1"/>
          </p:nvPr>
        </p:nvSpPr>
        <p:spPr/>
        <p:txBody>
          <a:bodyPr/>
          <a:lstStyle/>
          <a:p>
            <a:r>
              <a:rPr lang="en-US" dirty="0">
                <a:solidFill>
                  <a:srgbClr val="0000FF"/>
                </a:solidFill>
              </a:rPr>
              <a:t>An embedded device that can perform comprehensive genome analysis in real time (within a minute)</a:t>
            </a:r>
          </a:p>
          <a:p>
            <a:pPr lvl="1"/>
            <a:r>
              <a:rPr lang="en-US" dirty="0"/>
              <a:t>Which of these DNAs does this DNA segment match with?</a:t>
            </a:r>
          </a:p>
          <a:p>
            <a:pPr lvl="1"/>
            <a:r>
              <a:rPr lang="en-US" dirty="0"/>
              <a:t>What is the likely genetic disposition of this patient to this drug?</a:t>
            </a:r>
          </a:p>
          <a:p>
            <a:pPr lvl="1"/>
            <a:r>
              <a:rPr lang="en-US" dirty="0"/>
              <a:t>. . . </a:t>
            </a:r>
          </a:p>
          <a:p>
            <a:endParaRPr lang="en-US" dirty="0"/>
          </a:p>
        </p:txBody>
      </p:sp>
      <p:sp>
        <p:nvSpPr>
          <p:cNvPr id="4" name="Slide Number Placeholder 3">
            <a:extLst>
              <a:ext uri="{FF2B5EF4-FFF2-40B4-BE49-F238E27FC236}">
                <a16:creationId xmlns:a16="http://schemas.microsoft.com/office/drawing/2014/main" id="{C6BF723B-2431-BD4C-A973-FB0472D63A78}"/>
              </a:ext>
            </a:extLst>
          </p:cNvPr>
          <p:cNvSpPr>
            <a:spLocks noGrp="1"/>
          </p:cNvSpPr>
          <p:nvPr>
            <p:ph type="sldNum" sz="quarter" idx="11"/>
          </p:nvPr>
        </p:nvSpPr>
        <p:spPr/>
        <p:txBody>
          <a:bodyPr/>
          <a:lstStyle/>
          <a:p>
            <a:fld id="{323594FA-E141-4234-AE05-360401972BE7}" type="slidenum">
              <a:rPr lang="en-US" altLang="en-US" smtClean="0"/>
              <a:pPr/>
              <a:t>5</a:t>
            </a:fld>
            <a:endParaRPr lang="en-US" altLang="en-US"/>
          </a:p>
        </p:txBody>
      </p:sp>
    </p:spTree>
    <p:extLst>
      <p:ext uri="{BB962C8B-B14F-4D97-AF65-F5344CB8AC3E}">
        <p14:creationId xmlns:p14="http://schemas.microsoft.com/office/powerpoint/2010/main" val="197344237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What Is a Genome Made Of?</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Picture"/>
          <p:cNvPicPr>
            <a:picLocks noChangeAspect="1" noChangeArrowheads="1"/>
          </p:cNvPicPr>
          <p:nvPr/>
        </p:nvPicPr>
        <p:blipFill rotWithShape="1">
          <a:blip r:embed="rId3">
            <a:extLst>
              <a:ext uri="{28A0092B-C50C-407E-A947-70E740481C1C}">
                <a14:useLocalDpi xmlns:a14="http://schemas.microsoft.com/office/drawing/2010/main" val="0"/>
              </a:ext>
            </a:extLst>
          </a:blip>
          <a:srcRect l="10713" t="16302" r="51507" b="48876"/>
          <a:stretch/>
        </p:blipFill>
        <p:spPr bwMode="auto">
          <a:xfrm>
            <a:off x="6930356" y="4772494"/>
            <a:ext cx="2160240" cy="1512168"/>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Image result for dna boo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176" y="920585"/>
            <a:ext cx="8291264" cy="5330100"/>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p:cNvCxnSpPr/>
          <p:nvPr/>
        </p:nvCxnSpPr>
        <p:spPr>
          <a:xfrm flipH="1" flipV="1">
            <a:off x="2854944" y="5251077"/>
            <a:ext cx="926631" cy="532707"/>
          </a:xfrm>
          <a:prstGeom prst="straightConnector1">
            <a:avLst/>
          </a:prstGeom>
          <a:ln w="50800">
            <a:solidFill>
              <a:srgbClr val="FE0606"/>
            </a:solidFill>
            <a:headEnd type="none" w="med" len="med"/>
            <a:tailEnd type="stealth" w="lg" len="lg"/>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794151" y="5692191"/>
            <a:ext cx="158417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eiryo" panose="020B0604030504040204" pitchFamily="34" charset="-128"/>
                <a:cs typeface="Aparajita" panose="020B0604020202020204" pitchFamily="34" charset="0"/>
              </a:rPr>
              <a:t>Cell</a:t>
            </a:r>
          </a:p>
        </p:txBody>
      </p:sp>
      <p:sp>
        <p:nvSpPr>
          <p:cNvPr id="9" name="Rectangle 8"/>
          <p:cNvSpPr/>
          <p:nvPr/>
        </p:nvSpPr>
        <p:spPr>
          <a:xfrm>
            <a:off x="722507" y="5899941"/>
            <a:ext cx="97815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eiryo" panose="020B0604030504040204" pitchFamily="34" charset="-128"/>
                <a:cs typeface="Aparajita" panose="020B0604020202020204" pitchFamily="34" charset="0"/>
              </a:rPr>
              <a:t>Nucleus</a:t>
            </a:r>
          </a:p>
        </p:txBody>
      </p:sp>
      <p:cxnSp>
        <p:nvCxnSpPr>
          <p:cNvPr id="11" name="Straight Arrow Connector 10"/>
          <p:cNvCxnSpPr/>
          <p:nvPr/>
        </p:nvCxnSpPr>
        <p:spPr>
          <a:xfrm flipV="1">
            <a:off x="982736" y="3871940"/>
            <a:ext cx="764410" cy="2028001"/>
          </a:xfrm>
          <a:prstGeom prst="straightConnector1">
            <a:avLst/>
          </a:prstGeom>
          <a:ln w="50800">
            <a:solidFill>
              <a:srgbClr val="FE0606"/>
            </a:solidFill>
            <a:headEnd type="none" w="med" len="med"/>
            <a:tailEnd type="stealth" w="lg" len="lg"/>
          </a:ln>
        </p:spPr>
        <p:style>
          <a:lnRef idx="1">
            <a:schemeClr val="accent1"/>
          </a:lnRef>
          <a:fillRef idx="0">
            <a:schemeClr val="accent1"/>
          </a:fillRef>
          <a:effectRef idx="0">
            <a:schemeClr val="accent1"/>
          </a:effectRef>
          <a:fontRef idx="minor">
            <a:schemeClr val="tx1"/>
          </a:fontRef>
        </p:style>
      </p:cxnSp>
      <p:pic>
        <p:nvPicPr>
          <p:cNvPr id="15" name="Picture 2" descr="Picture"/>
          <p:cNvPicPr>
            <a:picLocks noChangeAspect="1" noChangeArrowheads="1"/>
          </p:cNvPicPr>
          <p:nvPr/>
        </p:nvPicPr>
        <p:blipFill rotWithShape="1">
          <a:blip r:embed="rId3">
            <a:extLst>
              <a:ext uri="{28A0092B-C50C-407E-A947-70E740481C1C}">
                <a14:useLocalDpi xmlns:a14="http://schemas.microsoft.com/office/drawing/2010/main" val="0"/>
              </a:ext>
            </a:extLst>
          </a:blip>
          <a:srcRect l="72999" t="17063" r="10630" b="48116"/>
          <a:stretch/>
        </p:blipFill>
        <p:spPr bwMode="auto">
          <a:xfrm>
            <a:off x="8132614" y="3292690"/>
            <a:ext cx="936104" cy="1512168"/>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p:cNvSpPr/>
          <p:nvPr/>
        </p:nvSpPr>
        <p:spPr>
          <a:xfrm>
            <a:off x="1385141" y="6416077"/>
            <a:ext cx="7297614"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The discovery of DNA’s double-helical structure (Watson+, 1953) </a:t>
            </a:r>
          </a:p>
        </p:txBody>
      </p:sp>
    </p:spTree>
    <p:extLst>
      <p:ext uri="{BB962C8B-B14F-4D97-AF65-F5344CB8AC3E}">
        <p14:creationId xmlns:p14="http://schemas.microsoft.com/office/powerpoint/2010/main" val="750524526"/>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pic>
        <p:nvPicPr>
          <p:cNvPr id="36868" name="Picture 4" descr="Image result for human dna under a microscope"/>
          <p:cNvPicPr>
            <a:picLocks noChangeAspect="1" noChangeArrowheads="1"/>
          </p:cNvPicPr>
          <p:nvPr/>
        </p:nvPicPr>
        <p:blipFill rotWithShape="1">
          <a:blip r:embed="rId3">
            <a:extLst>
              <a:ext uri="{28A0092B-C50C-407E-A947-70E740481C1C}">
                <a14:useLocalDpi xmlns:a14="http://schemas.microsoft.com/office/drawing/2010/main" val="0"/>
              </a:ext>
            </a:extLst>
          </a:blip>
          <a:srcRect t="33525"/>
          <a:stretch/>
        </p:blipFill>
        <p:spPr bwMode="auto">
          <a:xfrm>
            <a:off x="2488490" y="957129"/>
            <a:ext cx="6350710" cy="3525522"/>
          </a:xfrm>
          <a:prstGeom prst="rect">
            <a:avLst/>
          </a:prstGeom>
          <a:noFill/>
          <a:extLst>
            <a:ext uri="{909E8E84-426E-40DD-AFC4-6F175D3DCCD1}">
              <a14:hiddenFill xmlns:a14="http://schemas.microsoft.com/office/drawing/2010/main">
                <a:solidFill>
                  <a:srgbClr val="FFFFFF"/>
                </a:solidFill>
              </a14:hiddenFill>
            </a:ext>
          </a:extLst>
        </p:spPr>
      </p:pic>
      <p:pic>
        <p:nvPicPr>
          <p:cNvPr id="36870" name="Picture 6" descr="Image result for human dna under a microscop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3841718"/>
            <a:ext cx="5738608" cy="2502352"/>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5751320" y="5535752"/>
            <a:ext cx="3087880" cy="707886"/>
          </a:xfrm>
          <a:prstGeom prst="rect">
            <a:avLst/>
          </a:prstGeom>
          <a:solidFill>
            <a:schemeClr val="bg1"/>
          </a:solidFill>
          <a:ln>
            <a:solidFill>
              <a:schemeClr val="tx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human chromosome #12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from HeLa’s cell</a:t>
            </a:r>
          </a:p>
        </p:txBody>
      </p:sp>
      <p:sp>
        <p:nvSpPr>
          <p:cNvPr id="9" name="Title 8"/>
          <p:cNvSpPr>
            <a:spLocks noGrp="1"/>
          </p:cNvSpPr>
          <p:nvPr>
            <p:ph type="title"/>
          </p:nvPr>
        </p:nvSpPr>
        <p:spPr/>
        <p:txBody>
          <a:bodyPr/>
          <a:lstStyle/>
          <a:p>
            <a:r>
              <a:rPr lang="en-US" dirty="0"/>
              <a:t>DNA Under Electron Microscope</a:t>
            </a:r>
          </a:p>
        </p:txBody>
      </p:sp>
    </p:spTree>
    <p:extLst>
      <p:ext uri="{BB962C8B-B14F-4D97-AF65-F5344CB8AC3E}">
        <p14:creationId xmlns:p14="http://schemas.microsoft.com/office/powerpoint/2010/main" val="3214797994"/>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DNA Sequencing</a:t>
            </a:r>
          </a:p>
        </p:txBody>
      </p:sp>
      <p:sp>
        <p:nvSpPr>
          <p:cNvPr id="3" name="Content Placeholder 2"/>
          <p:cNvSpPr>
            <a:spLocks noGrp="1"/>
          </p:cNvSpPr>
          <p:nvPr>
            <p:ph idx="1"/>
          </p:nvPr>
        </p:nvSpPr>
        <p:spPr>
          <a:xfrm>
            <a:off x="228600" y="1371600"/>
            <a:ext cx="8915400" cy="4876800"/>
          </a:xfrm>
        </p:spPr>
        <p:txBody>
          <a:bodyPr/>
          <a:lstStyle/>
          <a:p>
            <a:r>
              <a:rPr lang="en-US" dirty="0"/>
              <a:t>Goal: </a:t>
            </a:r>
          </a:p>
          <a:p>
            <a:pPr lvl="1"/>
            <a:r>
              <a:rPr lang="en-US" dirty="0"/>
              <a:t>Find the complete sequence of A, C, G, T’s in DNA.</a:t>
            </a:r>
          </a:p>
          <a:p>
            <a:endParaRPr lang="en-US" dirty="0"/>
          </a:p>
          <a:p>
            <a:r>
              <a:rPr lang="en-US" dirty="0"/>
              <a:t>Challenge: </a:t>
            </a:r>
          </a:p>
          <a:p>
            <a:pPr lvl="1"/>
            <a:r>
              <a:rPr lang="en-US" dirty="0"/>
              <a:t>There is no machine that takes long DNA as an input, and gives the complete sequence as output</a:t>
            </a:r>
          </a:p>
          <a:p>
            <a:pPr lvl="1"/>
            <a:r>
              <a:rPr lang="en-US" dirty="0"/>
              <a:t>All sequencing machines chop DNA into pieces and identify relatively small pieces (but not how they fit together)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22611775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23920" cy="1066800"/>
          </a:xfrm>
        </p:spPr>
        <p:txBody>
          <a:bodyPr/>
          <a:lstStyle/>
          <a:p>
            <a:r>
              <a:rPr lang="en-US" dirty="0"/>
              <a:t>Untangling Yarn Balls &amp; DNA Sequencing</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pic>
        <p:nvPicPr>
          <p:cNvPr id="37890" name="Picture 2" descr="Related image"/>
          <p:cNvPicPr>
            <a:picLocks noChangeAspect="1" noChangeArrowheads="1"/>
          </p:cNvPicPr>
          <p:nvPr/>
        </p:nvPicPr>
        <p:blipFill rotWithShape="1">
          <a:blip r:embed="rId3">
            <a:extLst>
              <a:ext uri="{28A0092B-C50C-407E-A947-70E740481C1C}">
                <a14:useLocalDpi xmlns:a14="http://schemas.microsoft.com/office/drawing/2010/main" val="0"/>
              </a:ext>
            </a:extLst>
          </a:blip>
          <a:srcRect t="1299" b="1299"/>
          <a:stretch/>
        </p:blipFill>
        <p:spPr bwMode="auto">
          <a:xfrm>
            <a:off x="880066" y="1005800"/>
            <a:ext cx="7251138" cy="5303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0189663"/>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1"/>
          <p:cNvSpPr txBox="1">
            <a:spLocks noChangeArrowheads="1"/>
          </p:cNvSpPr>
          <p:nvPr/>
        </p:nvSpPr>
        <p:spPr bwMode="auto">
          <a:xfrm>
            <a:off x="249120" y="84249"/>
            <a:ext cx="3422880" cy="391721"/>
          </a:xfrm>
          <a:prstGeom prst="rect">
            <a:avLst/>
          </a:prstGeom>
          <a:noFill/>
          <a:ln w="9525">
            <a:noFill/>
            <a:round/>
            <a:headEnd/>
            <a:tailEnd/>
          </a:ln>
        </p:spPr>
        <p:txBody>
          <a:bodyPr wrap="none" lIns="81639" tIns="60086"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4000" b="0" i="0" u="none" strike="noStrike" kern="1200" cap="none" spc="0" normalizeH="0" baseline="0" noProof="0" dirty="0">
                <a:ln>
                  <a:noFill/>
                </a:ln>
                <a:solidFill>
                  <a:srgbClr val="3B812F"/>
                </a:solidFill>
                <a:effectLst/>
                <a:uLnTx/>
                <a:uFillTx/>
                <a:latin typeface="Garamond"/>
                <a:ea typeface="+mn-ea"/>
                <a:cs typeface="+mn-cs"/>
              </a:rPr>
              <a:t>Genome Sequencers</a:t>
            </a:r>
          </a:p>
        </p:txBody>
      </p:sp>
      <p:pic>
        <p:nvPicPr>
          <p:cNvPr id="4099" name="Picture 2"/>
          <p:cNvPicPr>
            <a:picLocks noChangeAspect="1" noChangeArrowheads="1"/>
          </p:cNvPicPr>
          <p:nvPr/>
        </p:nvPicPr>
        <p:blipFill>
          <a:blip r:embed="rId3" cstate="print"/>
          <a:srcRect/>
          <a:stretch>
            <a:fillRect/>
          </a:stretch>
        </p:blipFill>
        <p:spPr bwMode="auto">
          <a:xfrm>
            <a:off x="96481" y="829527"/>
            <a:ext cx="1562400" cy="1525121"/>
          </a:xfrm>
          <a:prstGeom prst="rect">
            <a:avLst/>
          </a:prstGeom>
          <a:noFill/>
          <a:ln w="9525">
            <a:noFill/>
            <a:round/>
            <a:headEnd/>
            <a:tailEnd/>
          </a:ln>
        </p:spPr>
      </p:pic>
      <p:pic>
        <p:nvPicPr>
          <p:cNvPr id="4100" name="Picture 3"/>
          <p:cNvPicPr>
            <a:picLocks noChangeAspect="1" noChangeArrowheads="1"/>
          </p:cNvPicPr>
          <p:nvPr/>
        </p:nvPicPr>
        <p:blipFill>
          <a:blip r:embed="rId4" cstate="print"/>
          <a:srcRect/>
          <a:stretch>
            <a:fillRect/>
          </a:stretch>
        </p:blipFill>
        <p:spPr bwMode="auto">
          <a:xfrm>
            <a:off x="83520" y="2737728"/>
            <a:ext cx="2404800" cy="1908200"/>
          </a:xfrm>
          <a:prstGeom prst="rect">
            <a:avLst/>
          </a:prstGeom>
          <a:noFill/>
          <a:ln w="9525">
            <a:noFill/>
            <a:round/>
            <a:headEnd/>
            <a:tailEnd/>
          </a:ln>
        </p:spPr>
      </p:pic>
      <p:pic>
        <p:nvPicPr>
          <p:cNvPr id="4101" name="Picture 4"/>
          <p:cNvPicPr>
            <a:picLocks noChangeAspect="1" noChangeArrowheads="1"/>
          </p:cNvPicPr>
          <p:nvPr/>
        </p:nvPicPr>
        <p:blipFill>
          <a:blip r:embed="rId5" cstate="print"/>
          <a:srcRect/>
          <a:stretch>
            <a:fillRect/>
          </a:stretch>
        </p:blipFill>
        <p:spPr bwMode="auto">
          <a:xfrm>
            <a:off x="1658880" y="829528"/>
            <a:ext cx="2737440" cy="1742583"/>
          </a:xfrm>
          <a:prstGeom prst="rect">
            <a:avLst/>
          </a:prstGeom>
          <a:noFill/>
          <a:ln w="9525">
            <a:noFill/>
            <a:round/>
            <a:headEnd/>
            <a:tailEnd/>
          </a:ln>
        </p:spPr>
      </p:pic>
      <p:pic>
        <p:nvPicPr>
          <p:cNvPr id="4102" name="Picture 5"/>
          <p:cNvPicPr>
            <a:picLocks noChangeAspect="1" noChangeArrowheads="1"/>
          </p:cNvPicPr>
          <p:nvPr/>
        </p:nvPicPr>
        <p:blipFill>
          <a:blip r:embed="rId6" cstate="print"/>
          <a:srcRect/>
          <a:stretch>
            <a:fillRect/>
          </a:stretch>
        </p:blipFill>
        <p:spPr bwMode="auto">
          <a:xfrm>
            <a:off x="282240" y="4977162"/>
            <a:ext cx="1791360" cy="1412789"/>
          </a:xfrm>
          <a:prstGeom prst="rect">
            <a:avLst/>
          </a:prstGeom>
          <a:noFill/>
          <a:ln w="9525">
            <a:noFill/>
            <a:round/>
            <a:headEnd/>
            <a:tailEnd/>
          </a:ln>
        </p:spPr>
      </p:pic>
      <p:pic>
        <p:nvPicPr>
          <p:cNvPr id="4103" name="Picture 6"/>
          <p:cNvPicPr>
            <a:picLocks noChangeAspect="1" noChangeArrowheads="1"/>
          </p:cNvPicPr>
          <p:nvPr/>
        </p:nvPicPr>
        <p:blipFill>
          <a:blip r:embed="rId7" cstate="print"/>
          <a:srcRect/>
          <a:stretch>
            <a:fillRect/>
          </a:stretch>
        </p:blipFill>
        <p:spPr bwMode="auto">
          <a:xfrm>
            <a:off x="2488320" y="4977163"/>
            <a:ext cx="2322720" cy="1575525"/>
          </a:xfrm>
          <a:prstGeom prst="rect">
            <a:avLst/>
          </a:prstGeom>
          <a:noFill/>
          <a:ln w="9525">
            <a:noFill/>
            <a:round/>
            <a:headEnd/>
            <a:tailEnd/>
          </a:ln>
        </p:spPr>
      </p:pic>
      <p:pic>
        <p:nvPicPr>
          <p:cNvPr id="4104" name="Picture 7"/>
          <p:cNvPicPr>
            <a:picLocks noChangeAspect="1" noChangeArrowheads="1"/>
          </p:cNvPicPr>
          <p:nvPr/>
        </p:nvPicPr>
        <p:blipFill>
          <a:blip r:embed="rId8" cstate="print"/>
          <a:srcRect/>
          <a:stretch>
            <a:fillRect/>
          </a:stretch>
        </p:blipFill>
        <p:spPr bwMode="auto">
          <a:xfrm>
            <a:off x="5044320" y="362918"/>
            <a:ext cx="1658880" cy="1908201"/>
          </a:xfrm>
          <a:prstGeom prst="rect">
            <a:avLst/>
          </a:prstGeom>
          <a:noFill/>
          <a:ln w="9525">
            <a:noFill/>
            <a:round/>
            <a:headEnd/>
            <a:tailEnd/>
          </a:ln>
        </p:spPr>
      </p:pic>
      <p:pic>
        <p:nvPicPr>
          <p:cNvPr id="4105" name="Picture 8"/>
          <p:cNvPicPr>
            <a:picLocks noChangeAspect="1" noChangeArrowheads="1"/>
          </p:cNvPicPr>
          <p:nvPr/>
        </p:nvPicPr>
        <p:blipFill>
          <a:blip r:embed="rId9" cstate="print"/>
          <a:srcRect/>
          <a:stretch>
            <a:fillRect/>
          </a:stretch>
        </p:blipFill>
        <p:spPr bwMode="auto">
          <a:xfrm>
            <a:off x="5136481" y="2239436"/>
            <a:ext cx="2080800" cy="1523680"/>
          </a:xfrm>
          <a:prstGeom prst="rect">
            <a:avLst/>
          </a:prstGeom>
          <a:noFill/>
          <a:ln w="9525">
            <a:noFill/>
            <a:round/>
            <a:headEnd/>
            <a:tailEnd/>
          </a:ln>
        </p:spPr>
      </p:pic>
      <p:pic>
        <p:nvPicPr>
          <p:cNvPr id="4106" name="Picture 9"/>
          <p:cNvPicPr>
            <a:picLocks noChangeAspect="1" noChangeArrowheads="1"/>
          </p:cNvPicPr>
          <p:nvPr/>
        </p:nvPicPr>
        <p:blipFill>
          <a:blip r:embed="rId10" cstate="print"/>
          <a:srcRect l="50665"/>
          <a:stretch>
            <a:fillRect/>
          </a:stretch>
        </p:blipFill>
        <p:spPr bwMode="auto">
          <a:xfrm>
            <a:off x="5209920" y="4369436"/>
            <a:ext cx="2774830" cy="1387561"/>
          </a:xfrm>
          <a:prstGeom prst="rect">
            <a:avLst/>
          </a:prstGeom>
          <a:noFill/>
          <a:ln w="9525">
            <a:noFill/>
            <a:round/>
            <a:headEnd/>
            <a:tailEnd/>
          </a:ln>
        </p:spPr>
      </p:pic>
      <p:pic>
        <p:nvPicPr>
          <p:cNvPr id="4107" name="Picture 10"/>
          <p:cNvPicPr>
            <a:picLocks noChangeAspect="1" noChangeArrowheads="1"/>
          </p:cNvPicPr>
          <p:nvPr/>
        </p:nvPicPr>
        <p:blipFill>
          <a:blip r:embed="rId11" cstate="print"/>
          <a:srcRect/>
          <a:stretch>
            <a:fillRect/>
          </a:stretch>
        </p:blipFill>
        <p:spPr bwMode="auto">
          <a:xfrm>
            <a:off x="2656801" y="2969592"/>
            <a:ext cx="2237760" cy="1676336"/>
          </a:xfrm>
          <a:prstGeom prst="rect">
            <a:avLst/>
          </a:prstGeom>
          <a:noFill/>
          <a:ln w="9525">
            <a:noFill/>
            <a:round/>
            <a:headEnd/>
            <a:tailEnd/>
          </a:ln>
        </p:spPr>
      </p:pic>
      <p:pic>
        <p:nvPicPr>
          <p:cNvPr id="4108" name="Picture 11"/>
          <p:cNvPicPr>
            <a:picLocks noChangeAspect="1" noChangeArrowheads="1"/>
          </p:cNvPicPr>
          <p:nvPr/>
        </p:nvPicPr>
        <p:blipFill>
          <a:blip r:embed="rId12" cstate="print"/>
          <a:srcRect l="24799" r="24799"/>
          <a:stretch>
            <a:fillRect/>
          </a:stretch>
        </p:blipFill>
        <p:spPr bwMode="auto">
          <a:xfrm>
            <a:off x="7290720" y="110181"/>
            <a:ext cx="1569600" cy="1659054"/>
          </a:xfrm>
          <a:prstGeom prst="rect">
            <a:avLst/>
          </a:prstGeom>
          <a:noFill/>
          <a:ln w="9525">
            <a:noFill/>
            <a:round/>
            <a:headEnd/>
            <a:tailEnd/>
          </a:ln>
        </p:spPr>
      </p:pic>
      <p:sp>
        <p:nvSpPr>
          <p:cNvPr id="4109" name="Text Box 12"/>
          <p:cNvSpPr txBox="1">
            <a:spLocks noChangeArrowheads="1"/>
          </p:cNvSpPr>
          <p:nvPr/>
        </p:nvSpPr>
        <p:spPr bwMode="auto">
          <a:xfrm>
            <a:off x="5292080" y="6309320"/>
            <a:ext cx="3732480" cy="663910"/>
          </a:xfrm>
          <a:prstGeom prst="rect">
            <a:avLst/>
          </a:prstGeom>
          <a:noFill/>
          <a:ln w="9525">
            <a:noFill/>
            <a:round/>
            <a:headEnd/>
            <a:tailEnd/>
          </a:ln>
        </p:spPr>
        <p:txBody>
          <a:bodyPr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1" i="0" u="none" strike="noStrike" kern="1200" cap="none" spc="0" normalizeH="0" baseline="0" noProof="0" dirty="0">
                <a:ln>
                  <a:noFill/>
                </a:ln>
                <a:solidFill>
                  <a:srgbClr val="FF0000"/>
                </a:solidFill>
                <a:effectLst/>
                <a:uLnTx/>
                <a:uFillTx/>
                <a:latin typeface="Calibri" pitchFamily="34" charset="0"/>
                <a:ea typeface="+mn-ea"/>
                <a:cs typeface="+mn-cs"/>
              </a:rPr>
              <a:t>… and more! All produce data with different properties.</a:t>
            </a:r>
          </a:p>
        </p:txBody>
      </p:sp>
      <p:sp>
        <p:nvSpPr>
          <p:cNvPr id="4110" name="Text Box 13"/>
          <p:cNvSpPr txBox="1">
            <a:spLocks noChangeArrowheads="1"/>
          </p:cNvSpPr>
          <p:nvPr/>
        </p:nvSpPr>
        <p:spPr bwMode="auto">
          <a:xfrm>
            <a:off x="249120" y="2354648"/>
            <a:ext cx="116352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Roche/454</a:t>
            </a:r>
          </a:p>
        </p:txBody>
      </p:sp>
      <p:sp>
        <p:nvSpPr>
          <p:cNvPr id="4111" name="Text Box 14"/>
          <p:cNvSpPr txBox="1">
            <a:spLocks noChangeArrowheads="1"/>
          </p:cNvSpPr>
          <p:nvPr/>
        </p:nvSpPr>
        <p:spPr bwMode="auto">
          <a:xfrm>
            <a:off x="83520" y="4562399"/>
            <a:ext cx="195552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Illumina HiSeq2000</a:t>
            </a:r>
          </a:p>
        </p:txBody>
      </p:sp>
      <p:sp>
        <p:nvSpPr>
          <p:cNvPr id="4112" name="Text Box 15"/>
          <p:cNvSpPr txBox="1">
            <a:spLocks noChangeArrowheads="1"/>
          </p:cNvSpPr>
          <p:nvPr/>
        </p:nvSpPr>
        <p:spPr bwMode="auto">
          <a:xfrm>
            <a:off x="1331640" y="6381328"/>
            <a:ext cx="170784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400" b="0" i="0" u="none" strike="noStrike" kern="1200" cap="none" spc="0" normalizeH="0" baseline="0" noProof="0" dirty="0">
                <a:ln>
                  <a:noFill/>
                </a:ln>
                <a:solidFill>
                  <a:srgbClr val="000000"/>
                </a:solidFill>
                <a:effectLst/>
                <a:uLnTx/>
                <a:uFillTx/>
                <a:latin typeface="Calibri" pitchFamily="34" charset="0"/>
                <a:ea typeface="+mn-ea"/>
                <a:cs typeface="+mn-cs"/>
              </a:rPr>
              <a:t>Ion Torrent PGM</a:t>
            </a:r>
          </a:p>
        </p:txBody>
      </p:sp>
      <p:sp>
        <p:nvSpPr>
          <p:cNvPr id="4113" name="Text Box 16"/>
          <p:cNvSpPr txBox="1">
            <a:spLocks noChangeArrowheads="1"/>
          </p:cNvSpPr>
          <p:nvPr/>
        </p:nvSpPr>
        <p:spPr bwMode="auto">
          <a:xfrm>
            <a:off x="2488320" y="6545488"/>
            <a:ext cx="184464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Ion Torrent Proton</a:t>
            </a:r>
          </a:p>
        </p:txBody>
      </p:sp>
      <p:sp>
        <p:nvSpPr>
          <p:cNvPr id="4114" name="Text Box 17"/>
          <p:cNvSpPr txBox="1">
            <a:spLocks noChangeArrowheads="1"/>
          </p:cNvSpPr>
          <p:nvPr/>
        </p:nvSpPr>
        <p:spPr bwMode="auto">
          <a:xfrm>
            <a:off x="2707200" y="2341686"/>
            <a:ext cx="110736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AB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SOLiD</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4115" name="Text Box 18"/>
          <p:cNvSpPr txBox="1">
            <a:spLocks noChangeArrowheads="1"/>
          </p:cNvSpPr>
          <p:nvPr/>
        </p:nvSpPr>
        <p:spPr bwMode="auto">
          <a:xfrm>
            <a:off x="5292080" y="5817917"/>
            <a:ext cx="256896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GridION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4116" name="Text Box 19"/>
          <p:cNvSpPr txBox="1">
            <a:spLocks noChangeArrowheads="1"/>
          </p:cNvSpPr>
          <p:nvPr/>
        </p:nvSpPr>
        <p:spPr bwMode="auto">
          <a:xfrm>
            <a:off x="5225760" y="3763116"/>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4117" name="Text Box 20"/>
          <p:cNvSpPr txBox="1">
            <a:spLocks noChangeArrowheads="1"/>
          </p:cNvSpPr>
          <p:nvPr/>
        </p:nvSpPr>
        <p:spPr bwMode="auto">
          <a:xfrm>
            <a:off x="7584767" y="1772816"/>
            <a:ext cx="1095840" cy="544377"/>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Complete</a:t>
            </a:r>
          </a:p>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Genomics</a:t>
            </a:r>
          </a:p>
        </p:txBody>
      </p:sp>
      <p:sp>
        <p:nvSpPr>
          <p:cNvPr id="4118" name="Text Box 21"/>
          <p:cNvSpPr txBox="1">
            <a:spLocks noChangeArrowheads="1"/>
          </p:cNvSpPr>
          <p:nvPr/>
        </p:nvSpPr>
        <p:spPr bwMode="auto">
          <a:xfrm>
            <a:off x="5169600" y="1792989"/>
            <a:ext cx="152064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Illumina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MiSeq</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4119" name="Text Box 22"/>
          <p:cNvSpPr txBox="1">
            <a:spLocks noChangeArrowheads="1"/>
          </p:cNvSpPr>
          <p:nvPr/>
        </p:nvSpPr>
        <p:spPr bwMode="auto">
          <a:xfrm>
            <a:off x="2586240" y="4645928"/>
            <a:ext cx="228096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Pacific Biosciences RS</a:t>
            </a:r>
          </a:p>
        </p:txBody>
      </p:sp>
      <p:pic>
        <p:nvPicPr>
          <p:cNvPr id="2" name="Picture 1">
            <a:extLst>
              <a:ext uri="{FF2B5EF4-FFF2-40B4-BE49-F238E27FC236}">
                <a16:creationId xmlns:a16="http://schemas.microsoft.com/office/drawing/2014/main" id="{5286926F-A2D7-D54A-9679-98991FADA789}"/>
              </a:ext>
            </a:extLst>
          </p:cNvPr>
          <p:cNvPicPr>
            <a:picLocks noChangeAspect="1"/>
          </p:cNvPicPr>
          <p:nvPr/>
        </p:nvPicPr>
        <p:blipFill>
          <a:blip r:embed="rId13"/>
          <a:stretch>
            <a:fillRect/>
          </a:stretch>
        </p:blipFill>
        <p:spPr>
          <a:xfrm>
            <a:off x="7907854" y="2420888"/>
            <a:ext cx="1066800" cy="1993900"/>
          </a:xfrm>
          <a:prstGeom prst="rect">
            <a:avLst/>
          </a:prstGeom>
        </p:spPr>
      </p:pic>
      <p:sp>
        <p:nvSpPr>
          <p:cNvPr id="25" name="Text Box 14">
            <a:extLst>
              <a:ext uri="{FF2B5EF4-FFF2-40B4-BE49-F238E27FC236}">
                <a16:creationId xmlns:a16="http://schemas.microsoft.com/office/drawing/2014/main" id="{2CACA9BA-5821-1048-8CBA-9D82E07E5188}"/>
              </a:ext>
            </a:extLst>
          </p:cNvPr>
          <p:cNvSpPr txBox="1">
            <a:spLocks noChangeArrowheads="1"/>
          </p:cNvSpPr>
          <p:nvPr/>
        </p:nvSpPr>
        <p:spPr bwMode="auto">
          <a:xfrm>
            <a:off x="8030881" y="4379366"/>
            <a:ext cx="195552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Illumina </a:t>
            </a:r>
          </a:p>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NovaSeq</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6000</a:t>
            </a:r>
          </a:p>
        </p:txBody>
      </p:sp>
    </p:spTree>
    <p:extLst>
      <p:ext uri="{BB962C8B-B14F-4D97-AF65-F5344CB8AC3E}">
        <p14:creationId xmlns:p14="http://schemas.microsoft.com/office/powerpoint/2010/main" val="203485504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a:extLst>
              <a:ext uri="{28A0092B-C50C-407E-A947-70E740481C1C}">
                <a14:useLocalDpi xmlns:a14="http://schemas.microsoft.com/office/drawing/2010/main" val="0"/>
              </a:ext>
            </a:extLst>
          </a:blip>
          <a:srcRect l="35425" t="51522" r="34916" b="5973"/>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a:srcRect l="50959" t="10448" r="25205" b="67472"/>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extLst/>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11339"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extLst/>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11340"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Tree>
    <p:extLst>
      <p:ext uri="{BB962C8B-B14F-4D97-AF65-F5344CB8AC3E}">
        <p14:creationId xmlns:p14="http://schemas.microsoft.com/office/powerpoint/2010/main" val="1467763510"/>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Genome Sequence Alignment: Example</a:t>
            </a:r>
          </a:p>
        </p:txBody>
      </p:sp>
      <p:pic>
        <p:nvPicPr>
          <p:cNvPr id="5" name="Content Placeholder 4" descr="A_genome_alignment_of_eight_Yersinia_isolates 2.png"/>
          <p:cNvPicPr>
            <a:picLocks noGrp="1" noChangeAspect="1"/>
          </p:cNvPicPr>
          <p:nvPr>
            <p:ph idx="1"/>
          </p:nvPr>
        </p:nvPicPr>
        <p:blipFill>
          <a:blip r:embed="rId2" cstate="print">
            <a:extLst>
              <a:ext uri="{28A0092B-C50C-407E-A947-70E740481C1C}">
                <a14:useLocalDpi xmlns:a14="http://schemas.microsoft.com/office/drawing/2010/main" val="0"/>
              </a:ext>
            </a:extLst>
          </a:blip>
          <a:srcRect t="2363" b="2363"/>
          <a:stretch>
            <a:fillRect/>
          </a:stretch>
        </p:blipFill>
        <p:spPr>
          <a:xfrm>
            <a:off x="228600" y="1044631"/>
            <a:ext cx="8925728" cy="5383801"/>
          </a:xfrm>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6" name="TextBox 5"/>
          <p:cNvSpPr txBox="1"/>
          <p:nvPr/>
        </p:nvSpPr>
        <p:spPr>
          <a:xfrm>
            <a:off x="35496" y="6474822"/>
            <a:ext cx="8163513"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a:ea typeface="+mn-ea"/>
                <a:cs typeface="Calibri"/>
              </a:rPr>
              <a:t>Source: By Aaron E. Darling,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István</a:t>
            </a:r>
            <a:r>
              <a:rPr kumimoji="0" lang="en-US" sz="800" b="0" i="0" u="none" strike="noStrike" kern="1200" cap="none" spc="0" normalizeH="0" baseline="0" noProof="0" dirty="0">
                <a:ln>
                  <a:noFill/>
                </a:ln>
                <a:solidFill>
                  <a:srgbClr val="000000"/>
                </a:solidFill>
                <a:effectLst/>
                <a:uLnTx/>
                <a:uFillTx/>
                <a:latin typeface="Calibri"/>
                <a:ea typeface="+mn-ea"/>
                <a:cs typeface="Calibri"/>
              </a:rPr>
              <a:t>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Miklós</a:t>
            </a:r>
            <a:r>
              <a:rPr kumimoji="0" lang="en-US" sz="800" b="0" i="0" u="none" strike="noStrike" kern="1200" cap="none" spc="0" normalizeH="0" baseline="0" noProof="0" dirty="0">
                <a:ln>
                  <a:noFill/>
                </a:ln>
                <a:solidFill>
                  <a:srgbClr val="000000"/>
                </a:solidFill>
                <a:effectLst/>
                <a:uLnTx/>
                <a:uFillTx/>
                <a:latin typeface="Calibri"/>
                <a:ea typeface="+mn-ea"/>
                <a:cs typeface="Calibri"/>
              </a:rPr>
              <a:t>, Mark A. Ragan - Figure 1 from Darling AE,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Miklós</a:t>
            </a:r>
            <a:r>
              <a:rPr kumimoji="0" lang="en-US" sz="800" b="0" i="0" u="none" strike="noStrike" kern="1200" cap="none" spc="0" normalizeH="0" baseline="0" noProof="0" dirty="0">
                <a:ln>
                  <a:noFill/>
                </a:ln>
                <a:solidFill>
                  <a:srgbClr val="000000"/>
                </a:solidFill>
                <a:effectLst/>
                <a:uLnTx/>
                <a:uFillTx/>
                <a:latin typeface="Calibri"/>
                <a:ea typeface="+mn-ea"/>
                <a:cs typeface="Calibri"/>
              </a:rPr>
              <a:t> I, Ragan MA (2008).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a:ea typeface="+mn-ea"/>
                <a:cs typeface="Calibri"/>
              </a:rPr>
              <a:t>"Dynamics of Genome Rearrangement in Bacterial Populations". PLOS Genetics. DOI:10.1371/journal.pgen.1000128., CC BY 2.5, </a:t>
            </a:r>
            <a:r>
              <a:rPr kumimoji="0" lang="en-US" sz="800" b="0" i="0" u="none" strike="noStrike" kern="1200" cap="none" spc="0" normalizeH="0" baseline="0" noProof="0" dirty="0">
                <a:ln>
                  <a:noFill/>
                </a:ln>
                <a:solidFill>
                  <a:srgbClr val="000000"/>
                </a:solidFill>
                <a:effectLst/>
                <a:uLnTx/>
                <a:uFillTx/>
                <a:latin typeface="Calibri"/>
                <a:ea typeface="+mn-ea"/>
                <a:cs typeface="Calibri"/>
                <a:hlinkClick r:id="rId3"/>
              </a:rPr>
              <a:t>https://commons.wikimedia.org/w/index.php?curid=30550950</a:t>
            </a:r>
            <a:r>
              <a:rPr kumimoji="0" lang="en-US" sz="800" b="0" i="0" u="none" strike="noStrike" kern="1200" cap="none" spc="0" normalizeH="0" baseline="0" noProof="0" dirty="0">
                <a:ln>
                  <a:noFill/>
                </a:ln>
                <a:solidFill>
                  <a:srgbClr val="000000"/>
                </a:solidFill>
                <a:effectLst/>
                <a:uLnTx/>
                <a:uFillTx/>
                <a:latin typeface="Calibri"/>
                <a:ea typeface="+mn-ea"/>
                <a:cs typeface="Calibri"/>
              </a:rPr>
              <a:t> </a:t>
            </a:r>
          </a:p>
        </p:txBody>
      </p:sp>
    </p:spTree>
    <p:extLst>
      <p:ext uri="{BB962C8B-B14F-4D97-AF65-F5344CB8AC3E}">
        <p14:creationId xmlns:p14="http://schemas.microsoft.com/office/powerpoint/2010/main" val="2042867342"/>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a:extLst>
              <a:ext uri="{28A0092B-C50C-407E-A947-70E740481C1C}">
                <a14:useLocalDpi xmlns:a14="http://schemas.microsoft.com/office/drawing/2010/main" val="0"/>
              </a:ext>
            </a:extLst>
          </a:blip>
          <a:srcRect l="35425" t="51522" r="34916" b="5973"/>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a:srcRect l="50959" t="10448" r="25205" b="67472"/>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graphicFrame>
        <p:nvGraphicFramePr>
          <p:cNvPr id="2" name="Object 1"/>
          <p:cNvGraphicFramePr>
            <a:graphicFrameLocks noChangeAspect="1"/>
          </p:cNvGraphicFramePr>
          <p:nvPr>
            <p:extLst/>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12363"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extLst/>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12364"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grpSp>
        <p:nvGrpSpPr>
          <p:cNvPr id="66" name="Group 65"/>
          <p:cNvGrpSpPr/>
          <p:nvPr/>
        </p:nvGrpSpPr>
        <p:grpSpPr>
          <a:xfrm>
            <a:off x="-289047" y="3715576"/>
            <a:ext cx="9433048" cy="3582965"/>
            <a:chOff x="-108520" y="3573016"/>
            <a:chExt cx="9433048" cy="3582965"/>
          </a:xfrm>
        </p:grpSpPr>
        <p:sp>
          <p:nvSpPr>
            <p:cNvPr id="63" name="Rectangle 62"/>
            <p:cNvSpPr/>
            <p:nvPr/>
          </p:nvSpPr>
          <p:spPr>
            <a:xfrm>
              <a:off x="-108520" y="3573016"/>
              <a:ext cx="9433048" cy="3276000"/>
            </a:xfrm>
            <a:prstGeom prst="rect">
              <a:avLst/>
            </a:prstGeom>
            <a:solidFill>
              <a:schemeClr val="bg1"/>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grpSp>
          <p:nvGrpSpPr>
            <p:cNvPr id="3" name="Group 2"/>
            <p:cNvGrpSpPr/>
            <p:nvPr/>
          </p:nvGrpSpPr>
          <p:grpSpPr>
            <a:xfrm>
              <a:off x="613105" y="4005064"/>
              <a:ext cx="7919335" cy="3150917"/>
              <a:chOff x="-208582" y="3753558"/>
              <a:chExt cx="7919335" cy="3150917"/>
            </a:xfrm>
          </p:grpSpPr>
          <p:sp>
            <p:nvSpPr>
              <p:cNvPr id="62" name="Rectangle 61"/>
              <p:cNvSpPr/>
              <p:nvPr/>
            </p:nvSpPr>
            <p:spPr>
              <a:xfrm rot="12861">
                <a:off x="-208582" y="3828624"/>
                <a:ext cx="1900479" cy="2405141"/>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28" name="Picture 4" descr="https://i.ytimg.com/vi/thf4TFnkesw/maxresdefault.jpg"/>
              <p:cNvPicPr>
                <a:picLocks noChangeAspect="1" noChangeArrowheads="1"/>
              </p:cNvPicPr>
              <p:nvPr/>
            </p:nvPicPr>
            <p:blipFill rotWithShape="1">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t="16939" b="37412"/>
              <a:stretch/>
            </p:blipFill>
            <p:spPr bwMode="auto">
              <a:xfrm rot="961673">
                <a:off x="144628" y="3753558"/>
                <a:ext cx="6902450" cy="3150917"/>
              </a:xfrm>
              <a:prstGeom prst="rect">
                <a:avLst/>
              </a:prstGeom>
              <a:noFill/>
              <a:extLst>
                <a:ext uri="{909E8E84-426E-40DD-AFC4-6F175D3DCCD1}">
                  <a14:hiddenFill xmlns:a14="http://schemas.microsoft.com/office/drawing/2010/main">
                    <a:solidFill>
                      <a:srgbClr val="FFFFFF"/>
                    </a:solidFill>
                  </a14:hiddenFill>
                </a:ext>
              </a:extLst>
            </p:spPr>
          </p:pic>
          <p:sp>
            <p:nvSpPr>
              <p:cNvPr id="29" name="Rectangle 28"/>
              <p:cNvSpPr/>
              <p:nvPr/>
            </p:nvSpPr>
            <p:spPr>
              <a:xfrm rot="12861">
                <a:off x="376978" y="4035982"/>
                <a:ext cx="1900479" cy="1797999"/>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0" name="Oval 29"/>
              <p:cNvSpPr/>
              <p:nvPr/>
            </p:nvSpPr>
            <p:spPr>
              <a:xfrm rot="961673">
                <a:off x="3274474" y="5019457"/>
                <a:ext cx="545523" cy="5455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1" name="Oval 30"/>
              <p:cNvSpPr/>
              <p:nvPr/>
            </p:nvSpPr>
            <p:spPr>
              <a:xfrm rot="961673">
                <a:off x="3184235" y="5076418"/>
                <a:ext cx="545523" cy="5455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2" name="Oval 31"/>
              <p:cNvSpPr/>
              <p:nvPr/>
            </p:nvSpPr>
            <p:spPr>
              <a:xfrm rot="961673">
                <a:off x="2682472" y="5332287"/>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3" name="Oval 32"/>
              <p:cNvSpPr/>
              <p:nvPr/>
            </p:nvSpPr>
            <p:spPr>
              <a:xfrm rot="961673">
                <a:off x="3178618" y="4478667"/>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4" name="Oval 33"/>
              <p:cNvSpPr/>
              <p:nvPr/>
            </p:nvSpPr>
            <p:spPr>
              <a:xfrm rot="961673">
                <a:off x="3735687" y="4643492"/>
                <a:ext cx="573365" cy="6430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5" name="Oval 34"/>
              <p:cNvSpPr/>
              <p:nvPr/>
            </p:nvSpPr>
            <p:spPr>
              <a:xfrm rot="961673">
                <a:off x="4180716" y="4852949"/>
                <a:ext cx="676378"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6" name="Oval 35"/>
              <p:cNvSpPr/>
              <p:nvPr/>
            </p:nvSpPr>
            <p:spPr>
              <a:xfrm rot="961673">
                <a:off x="2508995" y="4000739"/>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7" name="Rounded Rectangle 36"/>
              <p:cNvSpPr/>
              <p:nvPr/>
            </p:nvSpPr>
            <p:spPr>
              <a:xfrm rot="61750">
                <a:off x="2444098" y="4616095"/>
                <a:ext cx="580811" cy="76536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8" name="Rectangle 37"/>
              <p:cNvSpPr/>
              <p:nvPr/>
            </p:nvSpPr>
            <p:spPr>
              <a:xfrm>
                <a:off x="293120" y="4523798"/>
                <a:ext cx="2012089" cy="135421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300 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bases/min</a:t>
                </a:r>
                <a:endParaRPr kumimoji="0" lang="en-US" sz="2800" b="0" i="0" u="none" strike="noStrike" kern="1200" cap="none" spc="0" normalizeH="0" baseline="0" noProof="0" dirty="0">
                  <a:ln>
                    <a:noFill/>
                  </a:ln>
                  <a:solidFill>
                    <a:prstClr val="black"/>
                  </a:solidFill>
                  <a:effectLst/>
                  <a:uLnTx/>
                  <a:uFillTx/>
                  <a:latin typeface="Tahoma"/>
                  <a:ea typeface="+mn-ea"/>
                  <a:cs typeface="+mn-cs"/>
                </a:endParaRPr>
              </a:p>
            </p:txBody>
          </p:sp>
          <p:sp>
            <p:nvSpPr>
              <p:cNvPr id="39" name="Rectangle 5"/>
              <p:cNvSpPr>
                <a:spLocks noChangeArrowheads="1"/>
              </p:cNvSpPr>
              <p:nvPr/>
            </p:nvSpPr>
            <p:spPr bwMode="auto">
              <a:xfrm rot="1668114">
                <a:off x="2356724" y="419589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1F497D"/>
                    </a:solidFill>
                    <a:effectLst/>
                    <a:uLnTx/>
                    <a:uFillTx/>
                    <a:latin typeface="Tahoma"/>
                    <a:ea typeface="+mn-ea"/>
                    <a:cs typeface="+mn-cs"/>
                  </a:rPr>
                  <a:t>GAGTCAGAATTTGAC </a:t>
                </a:r>
              </a:p>
            </p:txBody>
          </p:sp>
          <p:sp>
            <p:nvSpPr>
              <p:cNvPr id="40" name="Rectangle 5"/>
              <p:cNvSpPr>
                <a:spLocks noChangeArrowheads="1"/>
              </p:cNvSpPr>
              <p:nvPr/>
            </p:nvSpPr>
            <p:spPr bwMode="auto">
              <a:xfrm rot="1668114">
                <a:off x="2426056" y="450651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41" name="Rectangle 5"/>
              <p:cNvSpPr>
                <a:spLocks noChangeArrowheads="1"/>
              </p:cNvSpPr>
              <p:nvPr/>
            </p:nvSpPr>
            <p:spPr bwMode="auto">
              <a:xfrm rot="1668114">
                <a:off x="2495388" y="4817134"/>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8064A2"/>
                    </a:solidFill>
                    <a:effectLst/>
                    <a:uLnTx/>
                    <a:uFillTx/>
                    <a:latin typeface="Tahoma"/>
                    <a:ea typeface="+mn-ea"/>
                    <a:cs typeface="+mn-cs"/>
                  </a:rPr>
                  <a:t>GAGTCAGAATTTGAC </a:t>
                </a:r>
              </a:p>
            </p:txBody>
          </p:sp>
          <p:sp>
            <p:nvSpPr>
              <p:cNvPr id="42" name="Rectangle 5"/>
              <p:cNvSpPr>
                <a:spLocks noChangeArrowheads="1"/>
              </p:cNvSpPr>
              <p:nvPr/>
            </p:nvSpPr>
            <p:spPr bwMode="auto">
              <a:xfrm rot="1668114">
                <a:off x="2320594" y="505762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79646"/>
                    </a:solidFill>
                    <a:effectLst/>
                    <a:uLnTx/>
                    <a:uFillTx/>
                    <a:latin typeface="Tahoma"/>
                    <a:ea typeface="+mn-ea"/>
                    <a:cs typeface="+mn-cs"/>
                  </a:rPr>
                  <a:t>GAGTCAGAATTTGAC </a:t>
                </a:r>
              </a:p>
            </p:txBody>
          </p:sp>
          <p:sp>
            <p:nvSpPr>
              <p:cNvPr id="43" name="Rectangle 5"/>
              <p:cNvSpPr>
                <a:spLocks noChangeArrowheads="1"/>
              </p:cNvSpPr>
              <p:nvPr/>
            </p:nvSpPr>
            <p:spPr bwMode="auto">
              <a:xfrm rot="20074936">
                <a:off x="2354860" y="5490301"/>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9BBB59"/>
                    </a:solidFill>
                    <a:effectLst/>
                    <a:uLnTx/>
                    <a:uFillTx/>
                    <a:latin typeface="Tahoma"/>
                    <a:ea typeface="+mn-ea"/>
                    <a:cs typeface="+mn-cs"/>
                  </a:rPr>
                  <a:t>GAGTCAGAATTTGAC </a:t>
                </a:r>
              </a:p>
            </p:txBody>
          </p:sp>
          <p:sp>
            <p:nvSpPr>
              <p:cNvPr id="44" name="Rectangle 5"/>
              <p:cNvSpPr>
                <a:spLocks noChangeArrowheads="1"/>
              </p:cNvSpPr>
              <p:nvPr/>
            </p:nvSpPr>
            <p:spPr bwMode="auto">
              <a:xfrm rot="20074936">
                <a:off x="2477456" y="5155537"/>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45" name="Rectangle 5"/>
              <p:cNvSpPr>
                <a:spLocks noChangeArrowheads="1"/>
              </p:cNvSpPr>
              <p:nvPr/>
            </p:nvSpPr>
            <p:spPr bwMode="auto">
              <a:xfrm rot="20074936">
                <a:off x="2722115" y="48558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F81BD"/>
                    </a:solidFill>
                    <a:effectLst/>
                    <a:uLnTx/>
                    <a:uFillTx/>
                    <a:latin typeface="Tahoma"/>
                    <a:ea typeface="+mn-ea"/>
                    <a:cs typeface="+mn-cs"/>
                  </a:rPr>
                  <a:t>GAGTCAGAATTTGAC </a:t>
                </a:r>
              </a:p>
            </p:txBody>
          </p:sp>
          <p:sp>
            <p:nvSpPr>
              <p:cNvPr id="46" name="Rectangle 5"/>
              <p:cNvSpPr>
                <a:spLocks noChangeArrowheads="1"/>
              </p:cNvSpPr>
              <p:nvPr/>
            </p:nvSpPr>
            <p:spPr bwMode="auto">
              <a:xfrm rot="21285137">
                <a:off x="3766383" y="510960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79646"/>
                    </a:solidFill>
                    <a:effectLst/>
                    <a:uLnTx/>
                    <a:uFillTx/>
                    <a:latin typeface="Tahoma"/>
                    <a:ea typeface="+mn-ea"/>
                    <a:cs typeface="+mn-cs"/>
                  </a:rPr>
                  <a:t>GAGTCAGAATTTGAC </a:t>
                </a:r>
              </a:p>
            </p:txBody>
          </p:sp>
          <p:sp>
            <p:nvSpPr>
              <p:cNvPr id="47" name="Rectangle 5"/>
              <p:cNvSpPr>
                <a:spLocks noChangeArrowheads="1"/>
              </p:cNvSpPr>
              <p:nvPr/>
            </p:nvSpPr>
            <p:spPr bwMode="auto">
              <a:xfrm rot="21285137">
                <a:off x="3731850" y="486184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48" name="Rectangle 5"/>
              <p:cNvSpPr>
                <a:spLocks noChangeArrowheads="1"/>
              </p:cNvSpPr>
              <p:nvPr/>
            </p:nvSpPr>
            <p:spPr bwMode="auto">
              <a:xfrm rot="21285137">
                <a:off x="3819380" y="46491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F0000"/>
                    </a:solidFill>
                    <a:effectLst/>
                    <a:uLnTx/>
                    <a:uFillTx/>
                    <a:latin typeface="Tahoma"/>
                    <a:ea typeface="+mn-ea"/>
                    <a:cs typeface="+mn-cs"/>
                  </a:rPr>
                  <a:t>GAGTCAGAATTTGAC </a:t>
                </a:r>
              </a:p>
            </p:txBody>
          </p:sp>
          <p:sp>
            <p:nvSpPr>
              <p:cNvPr id="49" name="Rectangle 5"/>
              <p:cNvSpPr>
                <a:spLocks noChangeArrowheads="1"/>
              </p:cNvSpPr>
              <p:nvPr/>
            </p:nvSpPr>
            <p:spPr bwMode="auto">
              <a:xfrm rot="21285137">
                <a:off x="3105970" y="480754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Tahoma"/>
                    <a:ea typeface="+mn-ea"/>
                    <a:cs typeface="+mn-cs"/>
                  </a:rPr>
                  <a:t>GAGTCAGAATTTGAC </a:t>
                </a:r>
              </a:p>
            </p:txBody>
          </p:sp>
          <p:sp>
            <p:nvSpPr>
              <p:cNvPr id="50" name="Rectangle 5"/>
              <p:cNvSpPr>
                <a:spLocks noChangeArrowheads="1"/>
              </p:cNvSpPr>
              <p:nvPr/>
            </p:nvSpPr>
            <p:spPr bwMode="auto">
              <a:xfrm rot="21285137">
                <a:off x="3210367" y="499610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B0F0"/>
                    </a:solidFill>
                    <a:effectLst/>
                    <a:uLnTx/>
                    <a:uFillTx/>
                    <a:latin typeface="Tahoma"/>
                    <a:ea typeface="+mn-ea"/>
                    <a:cs typeface="+mn-cs"/>
                  </a:rPr>
                  <a:t>GAGTCAGAATTTGAC </a:t>
                </a:r>
              </a:p>
            </p:txBody>
          </p:sp>
          <p:sp>
            <p:nvSpPr>
              <p:cNvPr id="51" name="Rectangle 5"/>
              <p:cNvSpPr>
                <a:spLocks noChangeArrowheads="1"/>
              </p:cNvSpPr>
              <p:nvPr/>
            </p:nvSpPr>
            <p:spPr bwMode="auto">
              <a:xfrm rot="21285137">
                <a:off x="3314765" y="5184654"/>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FFF00"/>
                    </a:solidFill>
                    <a:effectLst/>
                    <a:uLnTx/>
                    <a:uFillTx/>
                    <a:latin typeface="Tahoma"/>
                    <a:ea typeface="+mn-ea"/>
                    <a:cs typeface="+mn-cs"/>
                  </a:rPr>
                  <a:t>GAGTCAGAATTTGAC </a:t>
                </a:r>
              </a:p>
            </p:txBody>
          </p:sp>
          <p:sp>
            <p:nvSpPr>
              <p:cNvPr id="52" name="Rectangle 5"/>
              <p:cNvSpPr>
                <a:spLocks noChangeArrowheads="1"/>
              </p:cNvSpPr>
              <p:nvPr/>
            </p:nvSpPr>
            <p:spPr bwMode="auto">
              <a:xfrm rot="21285137">
                <a:off x="2437559" y="46162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EEECE1"/>
                    </a:solidFill>
                    <a:effectLst/>
                    <a:uLnTx/>
                    <a:uFillTx/>
                    <a:latin typeface="Tahoma"/>
                    <a:ea typeface="+mn-ea"/>
                    <a:cs typeface="+mn-cs"/>
                  </a:rPr>
                  <a:t>GAGTCAGAATTTGAC </a:t>
                </a:r>
              </a:p>
            </p:txBody>
          </p:sp>
          <p:sp>
            <p:nvSpPr>
              <p:cNvPr id="53" name="Rectangle 5"/>
              <p:cNvSpPr>
                <a:spLocks noChangeArrowheads="1"/>
              </p:cNvSpPr>
              <p:nvPr/>
            </p:nvSpPr>
            <p:spPr bwMode="auto">
              <a:xfrm rot="21285137">
                <a:off x="2565252" y="4757922"/>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7030A0"/>
                    </a:solidFill>
                    <a:effectLst/>
                    <a:uLnTx/>
                    <a:uFillTx/>
                    <a:latin typeface="Tahoma"/>
                    <a:ea typeface="+mn-ea"/>
                    <a:cs typeface="+mn-cs"/>
                  </a:rPr>
                  <a:t>GAGTCAGAATTTGAC </a:t>
                </a:r>
              </a:p>
            </p:txBody>
          </p:sp>
          <p:sp>
            <p:nvSpPr>
              <p:cNvPr id="54" name="Striped Right Arrow 53"/>
              <p:cNvSpPr/>
              <p:nvPr/>
            </p:nvSpPr>
            <p:spPr>
              <a:xfrm rot="16200000">
                <a:off x="3669587" y="5745282"/>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5" name="Striped Right Arrow 54"/>
              <p:cNvSpPr/>
              <p:nvPr/>
            </p:nvSpPr>
            <p:spPr>
              <a:xfrm rot="16200000">
                <a:off x="3966178" y="5724775"/>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6" name="Striped Right Arrow 55"/>
              <p:cNvSpPr/>
              <p:nvPr/>
            </p:nvSpPr>
            <p:spPr>
              <a:xfrm rot="5413798">
                <a:off x="3619012" y="4106675"/>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7" name="Striped Right Arrow 56"/>
              <p:cNvSpPr/>
              <p:nvPr/>
            </p:nvSpPr>
            <p:spPr>
              <a:xfrm rot="5413798">
                <a:off x="3915603" y="4115250"/>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8" name="Rectangle 57"/>
              <p:cNvSpPr/>
              <p:nvPr/>
            </p:nvSpPr>
            <p:spPr>
              <a:xfrm>
                <a:off x="293246" y="4156921"/>
                <a:ext cx="2178802"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Illumina HiSeq4000  </a:t>
                </a:r>
              </a:p>
            </p:txBody>
          </p:sp>
          <p:sp>
            <p:nvSpPr>
              <p:cNvPr id="59" name="Rectangle 58"/>
              <p:cNvSpPr/>
              <p:nvPr/>
            </p:nvSpPr>
            <p:spPr>
              <a:xfrm>
                <a:off x="5778582" y="4354557"/>
                <a:ext cx="1617751" cy="135421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2 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bases/min</a:t>
                </a:r>
                <a:endParaRPr kumimoji="0" lang="en-US" sz="2800" b="0" i="0" u="none" strike="noStrike" kern="1200" cap="none" spc="0" normalizeH="0" baseline="0" noProof="0" dirty="0">
                  <a:ln>
                    <a:noFill/>
                  </a:ln>
                  <a:solidFill>
                    <a:prstClr val="black"/>
                  </a:solidFill>
                  <a:effectLst/>
                  <a:uLnTx/>
                  <a:uFillTx/>
                  <a:latin typeface="Tahoma"/>
                  <a:ea typeface="+mn-ea"/>
                  <a:cs typeface="+mn-cs"/>
                </a:endParaRPr>
              </a:p>
            </p:txBody>
          </p:sp>
          <p:sp>
            <p:nvSpPr>
              <p:cNvPr id="60" name="Rectangle 59"/>
              <p:cNvSpPr/>
              <p:nvPr/>
            </p:nvSpPr>
            <p:spPr>
              <a:xfrm>
                <a:off x="5838545" y="4024155"/>
                <a:ext cx="1524776"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EECE1">
                        <a:lumMod val="75000"/>
                      </a:srgbClr>
                    </a:solidFill>
                    <a:effectLst/>
                    <a:uLnTx/>
                    <a:uFillTx/>
                    <a:latin typeface="Times New Roman" panose="02020603050405020304" pitchFamily="18" charset="0"/>
                    <a:ea typeface="Times New Roman" panose="02020603050405020304" pitchFamily="18" charset="0"/>
                    <a:cs typeface="+mn-cs"/>
                  </a:rPr>
                  <a:t>on average</a:t>
                </a:r>
                <a:endParaRPr kumimoji="0" lang="en-US" sz="1100" b="0" i="0" u="none" strike="noStrike" kern="1200" cap="none" spc="0" normalizeH="0" baseline="0" noProof="0" dirty="0">
                  <a:ln>
                    <a:noFill/>
                  </a:ln>
                  <a:solidFill>
                    <a:srgbClr val="EEECE1">
                      <a:lumMod val="75000"/>
                    </a:srgbClr>
                  </a:solidFill>
                  <a:effectLst/>
                  <a:uLnTx/>
                  <a:uFillTx/>
                  <a:latin typeface="Tahoma"/>
                  <a:ea typeface="+mn-ea"/>
                  <a:cs typeface="+mn-cs"/>
                </a:endParaRPr>
              </a:p>
            </p:txBody>
          </p:sp>
          <p:sp>
            <p:nvSpPr>
              <p:cNvPr id="61" name="Rectangle 60"/>
              <p:cNvSpPr/>
              <p:nvPr/>
            </p:nvSpPr>
            <p:spPr>
              <a:xfrm>
                <a:off x="5594468" y="5530453"/>
                <a:ext cx="2116285" cy="83099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FF0000"/>
                    </a:solidFill>
                    <a:effectLst/>
                    <a:uLnTx/>
                    <a:uFillTx/>
                    <a:latin typeface="Tahoma"/>
                    <a:ea typeface="Times New Roman" panose="02020603050405020304" pitchFamily="18" charset="0"/>
                    <a:cs typeface="+mn-cs"/>
                  </a:rPr>
                  <a:t>(0.6%)</a:t>
                </a:r>
                <a:endParaRPr kumimoji="0" lang="en-US" sz="800" b="0" i="0" u="none" strike="noStrike" kern="1200" cap="none" spc="0" normalizeH="0" baseline="0" noProof="0" dirty="0">
                  <a:ln>
                    <a:noFill/>
                  </a:ln>
                  <a:solidFill>
                    <a:srgbClr val="FF0000"/>
                  </a:solidFill>
                  <a:effectLst/>
                  <a:uLnTx/>
                  <a:uFillTx/>
                  <a:latin typeface="Tahoma"/>
                  <a:ea typeface="+mn-ea"/>
                  <a:cs typeface="+mn-cs"/>
                </a:endParaRPr>
              </a:p>
            </p:txBody>
          </p:sp>
        </p:grpSp>
      </p:grpSp>
      <p:sp>
        <p:nvSpPr>
          <p:cNvPr id="65" name="TextBox 64"/>
          <p:cNvSpPr txBox="1"/>
          <p:nvPr/>
        </p:nvSpPr>
        <p:spPr>
          <a:xfrm>
            <a:off x="1938728" y="3493395"/>
            <a:ext cx="5413161" cy="584775"/>
          </a:xfrm>
          <a:prstGeom prst="rect">
            <a:avLst/>
          </a:prstGeom>
          <a:solidFill>
            <a:srgbClr val="FFFF99"/>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Tahoma"/>
                <a:ea typeface="+mn-ea"/>
                <a:cs typeface="+mn-cs"/>
              </a:rPr>
              <a:t>Bottlenecked in Mapping!!</a:t>
            </a:r>
          </a:p>
        </p:txBody>
      </p:sp>
    </p:spTree>
    <p:extLst>
      <p:ext uri="{BB962C8B-B14F-4D97-AF65-F5344CB8AC3E}">
        <p14:creationId xmlns:p14="http://schemas.microsoft.com/office/powerpoint/2010/main" val="299378009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dissolve">
                                      <p:cBhvr>
                                        <p:cTn id="7" dur="500"/>
                                        <p:tgtEl>
                                          <p:spTgt spid="66"/>
                                        </p:tgtEl>
                                      </p:cBhvr>
                                    </p:animEffect>
                                  </p:childTnLst>
                                </p:cTn>
                              </p:par>
                              <p:par>
                                <p:cTn id="8" presetID="2" presetClass="entr" presetSubtype="4" fill="hold" grpId="0" nodeType="withEffect">
                                  <p:stCondLst>
                                    <p:cond delay="0"/>
                                  </p:stCondLst>
                                  <p:childTnLst>
                                    <p:set>
                                      <p:cBhvr>
                                        <p:cTn id="9" dur="1" fill="hold">
                                          <p:stCondLst>
                                            <p:cond delay="0"/>
                                          </p:stCondLst>
                                        </p:cTn>
                                        <p:tgtEl>
                                          <p:spTgt spid="65"/>
                                        </p:tgtEl>
                                        <p:attrNameLst>
                                          <p:attrName>style.visibility</p:attrName>
                                        </p:attrNameLst>
                                      </p:cBhvr>
                                      <p:to>
                                        <p:strVal val="visible"/>
                                      </p:to>
                                    </p:set>
                                    <p:anim calcmode="lin" valueType="num">
                                      <p:cBhvr additive="base">
                                        <p:cTn id="10" dur="500" fill="hold"/>
                                        <p:tgtEl>
                                          <p:spTgt spid="65"/>
                                        </p:tgtEl>
                                        <p:attrNameLst>
                                          <p:attrName>ppt_x</p:attrName>
                                        </p:attrNameLst>
                                      </p:cBhvr>
                                      <p:tavLst>
                                        <p:tav tm="0">
                                          <p:val>
                                            <p:strVal val="#ppt_x"/>
                                          </p:val>
                                        </p:tav>
                                        <p:tav tm="100000">
                                          <p:val>
                                            <p:strVal val="#ppt_x"/>
                                          </p:val>
                                        </p:tav>
                                      </p:tavLst>
                                    </p:anim>
                                    <p:anim calcmode="lin" valueType="num">
                                      <p:cBhvr additive="base">
                                        <p:cTn id="11" dur="500" fill="hold"/>
                                        <p:tgtEl>
                                          <p:spTgt spid="6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Hash Table Based Read Mappers</a:t>
            </a:r>
          </a:p>
        </p:txBody>
      </p:sp>
      <p:sp>
        <p:nvSpPr>
          <p:cNvPr id="3" name="Content Placeholder 2"/>
          <p:cNvSpPr>
            <a:spLocks noGrp="1"/>
          </p:cNvSpPr>
          <p:nvPr>
            <p:ph idx="1"/>
          </p:nvPr>
        </p:nvSpPr>
        <p:spPr/>
        <p:txBody>
          <a:bodyPr/>
          <a:lstStyle/>
          <a:p>
            <a:r>
              <a:rPr lang="en-US" dirty="0">
                <a:solidFill>
                  <a:srgbClr val="0000FF"/>
                </a:solidFill>
              </a:rPr>
              <a:t>+ Guaranteed to find </a:t>
            </a:r>
            <a:r>
              <a:rPr lang="en-US" i="1" dirty="0">
                <a:solidFill>
                  <a:srgbClr val="0000FF"/>
                </a:solidFill>
              </a:rPr>
              <a:t>all</a:t>
            </a:r>
            <a:r>
              <a:rPr lang="en-US" dirty="0">
                <a:solidFill>
                  <a:srgbClr val="0000FF"/>
                </a:solidFill>
              </a:rPr>
              <a:t> mappings </a:t>
            </a:r>
            <a:r>
              <a:rPr lang="en-US" dirty="0">
                <a:solidFill>
                  <a:srgbClr val="0000FF"/>
                </a:solidFill>
                <a:sym typeface="Wingdings" pitchFamily="2" charset="2"/>
              </a:rPr>
              <a:t> sensitive</a:t>
            </a:r>
            <a:endParaRPr lang="en-US" dirty="0">
              <a:solidFill>
                <a:srgbClr val="0000FF"/>
              </a:solidFill>
            </a:endParaRPr>
          </a:p>
          <a:p>
            <a:r>
              <a:rPr lang="en-US" dirty="0">
                <a:solidFill>
                  <a:srgbClr val="0000FF"/>
                </a:solidFill>
              </a:rPr>
              <a:t>+ Can tolerate up to </a:t>
            </a:r>
            <a:r>
              <a:rPr lang="en-US" i="1" dirty="0">
                <a:solidFill>
                  <a:srgbClr val="0000FF"/>
                </a:solidFill>
              </a:rPr>
              <a:t>e</a:t>
            </a:r>
            <a:r>
              <a:rPr lang="en-US" dirty="0">
                <a:solidFill>
                  <a:srgbClr val="0000FF"/>
                </a:solidFill>
              </a:rPr>
              <a:t> errors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23F3DD0-964F-E14E-9680-7F8D5AE1424B}"/>
              </a:ext>
            </a:extLst>
          </p:cNvPr>
          <p:cNvPicPr>
            <a:picLocks noChangeAspect="1"/>
          </p:cNvPicPr>
          <p:nvPr/>
        </p:nvPicPr>
        <p:blipFill>
          <a:blip r:embed="rId3"/>
          <a:stretch>
            <a:fillRect/>
          </a:stretch>
        </p:blipFill>
        <p:spPr>
          <a:xfrm>
            <a:off x="0" y="3493941"/>
            <a:ext cx="9144000" cy="2311323"/>
          </a:xfrm>
          <a:prstGeom prst="rect">
            <a:avLst/>
          </a:prstGeom>
        </p:spPr>
      </p:pic>
      <p:pic>
        <p:nvPicPr>
          <p:cNvPr id="6" name="Picture 5">
            <a:extLst>
              <a:ext uri="{FF2B5EF4-FFF2-40B4-BE49-F238E27FC236}">
                <a16:creationId xmlns:a16="http://schemas.microsoft.com/office/drawing/2014/main" id="{2CFF0334-A291-C943-B06C-11E8E31BF6EB}"/>
              </a:ext>
            </a:extLst>
          </p:cNvPr>
          <p:cNvPicPr>
            <a:picLocks noChangeAspect="1"/>
          </p:cNvPicPr>
          <p:nvPr/>
        </p:nvPicPr>
        <p:blipFill>
          <a:blip r:embed="rId4"/>
          <a:stretch>
            <a:fillRect/>
          </a:stretch>
        </p:blipFill>
        <p:spPr>
          <a:xfrm>
            <a:off x="220572" y="2413589"/>
            <a:ext cx="2006600" cy="1054100"/>
          </a:xfrm>
          <a:prstGeom prst="rect">
            <a:avLst/>
          </a:prstGeom>
        </p:spPr>
      </p:pic>
      <p:sp>
        <p:nvSpPr>
          <p:cNvPr id="7" name="TextBox 6">
            <a:extLst>
              <a:ext uri="{FF2B5EF4-FFF2-40B4-BE49-F238E27FC236}">
                <a16:creationId xmlns:a16="http://schemas.microsoft.com/office/drawing/2014/main" id="{B5FAA595-D157-7848-B3BE-4AE98FFE1F09}"/>
              </a:ext>
            </a:extLst>
          </p:cNvPr>
          <p:cNvSpPr txBox="1"/>
          <p:nvPr/>
        </p:nvSpPr>
        <p:spPr>
          <a:xfrm>
            <a:off x="4716016" y="2761087"/>
            <a:ext cx="332379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5"/>
              </a:rPr>
              <a:t>http://mrfast.sourceforge.net/</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TextBox 7">
            <a:extLst>
              <a:ext uri="{FF2B5EF4-FFF2-40B4-BE49-F238E27FC236}">
                <a16:creationId xmlns:a16="http://schemas.microsoft.com/office/drawing/2014/main" id="{B6F2078C-FC19-AF41-9835-8FB9CC884161}"/>
              </a:ext>
            </a:extLst>
          </p:cNvPr>
          <p:cNvSpPr txBox="1"/>
          <p:nvPr/>
        </p:nvSpPr>
        <p:spPr>
          <a:xfrm>
            <a:off x="611560" y="6239173"/>
            <a:ext cx="7611379"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Alkan+, </a:t>
            </a:r>
            <a:r>
              <a:rPr kumimoji="0" lang="en-US" sz="1800" b="1" i="0" u="none" strike="noStrike" kern="1200" cap="none" spc="0" normalizeH="0" baseline="0" noProof="0" dirty="0">
                <a:ln>
                  <a:noFill/>
                </a:ln>
                <a:solidFill>
                  <a:srgbClr val="000000"/>
                </a:solidFill>
                <a:effectLst/>
                <a:uLnTx/>
                <a:uFillTx/>
                <a:latin typeface="Tahoma"/>
                <a:ea typeface="+mn-ea"/>
                <a:cs typeface="+mn-cs"/>
                <a:hlinkClick r:id="" action="ppaction://noaction"/>
              </a:rPr>
              <a:t>"Personalized copy number and segmental duplication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 action="ppaction://noaction"/>
              </a:rPr>
              <a:t>maps using next-generation sequencing”</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a:ln>
                  <a:noFill/>
                </a:ln>
                <a:solidFill>
                  <a:srgbClr val="000000"/>
                </a:solidFill>
                <a:effectLst/>
                <a:uLnTx/>
                <a:uFillTx/>
                <a:latin typeface="Tahoma"/>
                <a:ea typeface="+mn-ea"/>
                <a:cs typeface="+mn-cs"/>
              </a:rPr>
              <a:t>Nature Genetics 2009.</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91770893"/>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4" name="Chart 63"/>
          <p:cNvGraphicFramePr>
            <a:graphicFrameLocks/>
          </p:cNvGraphicFramePr>
          <p:nvPr>
            <p:extLst/>
          </p:nvPr>
        </p:nvGraphicFramePr>
        <p:xfrm>
          <a:off x="846314" y="897229"/>
          <a:ext cx="7127725" cy="5580256"/>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228600" y="152400"/>
            <a:ext cx="8915400" cy="1066800"/>
          </a:xfrm>
        </p:spPr>
        <p:txBody>
          <a:bodyPr/>
          <a:lstStyle/>
          <a:p>
            <a:r>
              <a:rPr lang="en-US" dirty="0"/>
              <a:t>Read Mapping Execution Time Breakdown </a:t>
            </a:r>
          </a:p>
        </p:txBody>
      </p:sp>
    </p:spTree>
    <p:extLst>
      <p:ext uri="{BB962C8B-B14F-4D97-AF65-F5344CB8AC3E}">
        <p14:creationId xmlns:p14="http://schemas.microsoft.com/office/powerpoint/2010/main" val="35595855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randombar(horizontal)">
                                      <p:cBhvr>
                                        <p:cTn id="7"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4" grpId="0">
        <p:bldAsOne/>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387FD-A33A-524D-9D5A-BF9942C81CBF}"/>
              </a:ext>
            </a:extLst>
          </p:cNvPr>
          <p:cNvSpPr>
            <a:spLocks noGrp="1"/>
          </p:cNvSpPr>
          <p:nvPr>
            <p:ph type="title"/>
          </p:nvPr>
        </p:nvSpPr>
        <p:spPr/>
        <p:txBody>
          <a:bodyPr/>
          <a:lstStyle/>
          <a:p>
            <a:r>
              <a:rPr lang="en-US" dirty="0"/>
              <a:t>Idea</a:t>
            </a:r>
          </a:p>
        </p:txBody>
      </p:sp>
      <p:sp>
        <p:nvSpPr>
          <p:cNvPr id="3" name="Content Placeholder 2">
            <a:extLst>
              <a:ext uri="{FF2B5EF4-FFF2-40B4-BE49-F238E27FC236}">
                <a16:creationId xmlns:a16="http://schemas.microsoft.com/office/drawing/2014/main" id="{CFE11A9F-EFCB-5F41-A86B-63C31BD361BC}"/>
              </a:ext>
            </a:extLst>
          </p:cNvPr>
          <p:cNvSpPr>
            <a:spLocks noGrp="1"/>
          </p:cNvSpPr>
          <p:nvPr>
            <p:ph idx="1"/>
          </p:nvPr>
        </p:nvSpPr>
        <p:spPr>
          <a:xfrm>
            <a:off x="228600" y="1916832"/>
            <a:ext cx="8610600" cy="5193723"/>
          </a:xfrm>
        </p:spPr>
        <p:txBody>
          <a:bodyPr/>
          <a:lstStyle/>
          <a:p>
            <a:pPr marL="0" indent="0" algn="ctr">
              <a:buNone/>
            </a:pPr>
            <a:r>
              <a:rPr lang="en-US" sz="4000" b="1" dirty="0">
                <a:solidFill>
                  <a:srgbClr val="0000FF"/>
                </a:solidFill>
              </a:rPr>
              <a:t>Filter fast </a:t>
            </a:r>
            <a:r>
              <a:rPr lang="en-US" sz="4000" dirty="0">
                <a:solidFill>
                  <a:srgbClr val="0000FF"/>
                </a:solidFill>
              </a:rPr>
              <a:t>before you align</a:t>
            </a:r>
          </a:p>
          <a:p>
            <a:pPr marL="0" indent="0" algn="ctr">
              <a:buNone/>
            </a:pPr>
            <a:endParaRPr lang="en-US" dirty="0">
              <a:solidFill>
                <a:srgbClr val="0000FF"/>
              </a:solidFill>
            </a:endParaRPr>
          </a:p>
          <a:p>
            <a:pPr marL="0" indent="0" algn="ctr">
              <a:buNone/>
            </a:pPr>
            <a:endParaRPr lang="en-US" dirty="0">
              <a:solidFill>
                <a:srgbClr val="0000FF"/>
              </a:solidFill>
            </a:endParaRPr>
          </a:p>
          <a:p>
            <a:pPr marL="0" indent="0" algn="ctr">
              <a:buNone/>
            </a:pPr>
            <a:r>
              <a:rPr lang="en-US" sz="4000" dirty="0">
                <a:solidFill>
                  <a:srgbClr val="FF0000"/>
                </a:solidFill>
              </a:rPr>
              <a:t>Minimize costly </a:t>
            </a:r>
          </a:p>
          <a:p>
            <a:pPr marL="0" indent="0" algn="ctr">
              <a:buNone/>
            </a:pPr>
            <a:r>
              <a:rPr lang="en-US" sz="4000" dirty="0">
                <a:solidFill>
                  <a:srgbClr val="FF0000"/>
                </a:solidFill>
              </a:rPr>
              <a:t>“approximate string comparisons”</a:t>
            </a:r>
          </a:p>
        </p:txBody>
      </p:sp>
      <p:sp>
        <p:nvSpPr>
          <p:cNvPr id="4" name="Slide Number Placeholder 3">
            <a:extLst>
              <a:ext uri="{FF2B5EF4-FFF2-40B4-BE49-F238E27FC236}">
                <a16:creationId xmlns:a16="http://schemas.microsoft.com/office/drawing/2014/main" id="{F91FB115-7ECC-6A41-BF95-5BD8C929FAF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24507713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3D96E-CA21-B247-ABBA-4E57AE4DEF41}"/>
              </a:ext>
            </a:extLst>
          </p:cNvPr>
          <p:cNvSpPr>
            <a:spLocks noGrp="1"/>
          </p:cNvSpPr>
          <p:nvPr>
            <p:ph type="title"/>
          </p:nvPr>
        </p:nvSpPr>
        <p:spPr/>
        <p:txBody>
          <a:bodyPr/>
          <a:lstStyle/>
          <a:p>
            <a:r>
              <a:rPr lang="en-US" dirty="0"/>
              <a:t>Our First Filter: Pure Software Approach</a:t>
            </a:r>
          </a:p>
        </p:txBody>
      </p:sp>
      <p:sp>
        <p:nvSpPr>
          <p:cNvPr id="3" name="Content Placeholder 2">
            <a:extLst>
              <a:ext uri="{FF2B5EF4-FFF2-40B4-BE49-F238E27FC236}">
                <a16:creationId xmlns:a16="http://schemas.microsoft.com/office/drawing/2014/main" id="{44879405-C231-C349-B472-0EDABFFC613A}"/>
              </a:ext>
            </a:extLst>
          </p:cNvPr>
          <p:cNvSpPr>
            <a:spLocks noGrp="1"/>
          </p:cNvSpPr>
          <p:nvPr>
            <p:ph idx="1"/>
          </p:nvPr>
        </p:nvSpPr>
        <p:spPr/>
        <p:txBody>
          <a:bodyPr/>
          <a:lstStyle/>
          <a:p>
            <a:r>
              <a:rPr lang="en-US" dirty="0"/>
              <a:t>Download source code and try for yourself</a:t>
            </a:r>
          </a:p>
          <a:p>
            <a:pPr lvl="1"/>
            <a:r>
              <a:rPr lang="en-US" dirty="0">
                <a:hlinkClick r:id="rId2"/>
              </a:rPr>
              <a:t>Download link to FastHASH</a:t>
            </a:r>
            <a:endParaRPr lang="en-US" dirty="0"/>
          </a:p>
          <a:p>
            <a:pPr lvl="1"/>
            <a:endParaRPr lang="en-US" dirty="0"/>
          </a:p>
          <a:p>
            <a:pPr lvl="1"/>
            <a:endParaRPr lang="en-US" dirty="0"/>
          </a:p>
        </p:txBody>
      </p:sp>
      <p:sp>
        <p:nvSpPr>
          <p:cNvPr id="4" name="Slide Number Placeholder 3">
            <a:extLst>
              <a:ext uri="{FF2B5EF4-FFF2-40B4-BE49-F238E27FC236}">
                <a16:creationId xmlns:a16="http://schemas.microsoft.com/office/drawing/2014/main" id="{5C08FFFF-1FE8-6D4B-A824-03B363B973A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02554146-E233-5C46-8E38-9D3E670DB060}"/>
              </a:ext>
            </a:extLst>
          </p:cNvPr>
          <p:cNvPicPr>
            <a:picLocks noChangeAspect="1"/>
          </p:cNvPicPr>
          <p:nvPr/>
        </p:nvPicPr>
        <p:blipFill>
          <a:blip r:embed="rId3"/>
          <a:stretch>
            <a:fillRect/>
          </a:stretch>
        </p:blipFill>
        <p:spPr>
          <a:xfrm>
            <a:off x="0" y="2780928"/>
            <a:ext cx="9144000" cy="3237722"/>
          </a:xfrm>
          <a:prstGeom prst="rect">
            <a:avLst/>
          </a:prstGeom>
        </p:spPr>
      </p:pic>
    </p:spTree>
    <p:extLst>
      <p:ext uri="{BB962C8B-B14F-4D97-AF65-F5344CB8AC3E}">
        <p14:creationId xmlns:p14="http://schemas.microsoft.com/office/powerpoint/2010/main" val="2340940016"/>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7F82E-640E-AA4A-BA41-BA930D185510}"/>
              </a:ext>
            </a:extLst>
          </p:cNvPr>
          <p:cNvSpPr>
            <a:spLocks noGrp="1"/>
          </p:cNvSpPr>
          <p:nvPr>
            <p:ph type="title"/>
          </p:nvPr>
        </p:nvSpPr>
        <p:spPr>
          <a:xfrm>
            <a:off x="228600" y="152400"/>
            <a:ext cx="8807848" cy="756320"/>
          </a:xfrm>
        </p:spPr>
        <p:txBody>
          <a:bodyPr/>
          <a:lstStyle/>
          <a:p>
            <a:r>
              <a:rPr lang="en-US" sz="3600" dirty="0"/>
              <a:t>Shifted Hamming Distance: SIMD Acceleration</a:t>
            </a:r>
          </a:p>
        </p:txBody>
      </p:sp>
      <p:sp>
        <p:nvSpPr>
          <p:cNvPr id="4" name="Slide Number Placeholder 3">
            <a:extLst>
              <a:ext uri="{FF2B5EF4-FFF2-40B4-BE49-F238E27FC236}">
                <a16:creationId xmlns:a16="http://schemas.microsoft.com/office/drawing/2014/main" id="{5F2405B1-0D67-9F47-A335-E3FA3DAA514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C6DBDE8-4D7A-1E4F-9F47-EBE9371E327D}"/>
              </a:ext>
            </a:extLst>
          </p:cNvPr>
          <p:cNvPicPr>
            <a:picLocks noChangeAspect="1"/>
          </p:cNvPicPr>
          <p:nvPr/>
        </p:nvPicPr>
        <p:blipFill>
          <a:blip r:embed="rId2"/>
          <a:stretch>
            <a:fillRect/>
          </a:stretch>
        </p:blipFill>
        <p:spPr>
          <a:xfrm>
            <a:off x="0" y="1052736"/>
            <a:ext cx="9144000" cy="4112315"/>
          </a:xfrm>
          <a:prstGeom prst="rect">
            <a:avLst/>
          </a:prstGeom>
        </p:spPr>
      </p:pic>
      <p:sp>
        <p:nvSpPr>
          <p:cNvPr id="6" name="TextBox 5">
            <a:extLst>
              <a:ext uri="{FF2B5EF4-FFF2-40B4-BE49-F238E27FC236}">
                <a16:creationId xmlns:a16="http://schemas.microsoft.com/office/drawing/2014/main" id="{8FD16523-9524-E743-BD65-DB036E5D839C}"/>
              </a:ext>
            </a:extLst>
          </p:cNvPr>
          <p:cNvSpPr txBox="1"/>
          <p:nvPr/>
        </p:nvSpPr>
        <p:spPr>
          <a:xfrm>
            <a:off x="0" y="5589240"/>
            <a:ext cx="9036448"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Xin+, </a:t>
            </a:r>
            <a:r>
              <a:rPr kumimoji="0" lang="en-US" sz="1800" b="1" i="0" u="none" strike="noStrike" kern="1200" cap="none" spc="0" normalizeH="0" baseline="0" noProof="0" dirty="0">
                <a:ln>
                  <a:noFill/>
                </a:ln>
                <a:solidFill>
                  <a:srgbClr val="000000"/>
                </a:solidFill>
                <a:effectLst/>
                <a:uLnTx/>
                <a:uFillTx/>
                <a:latin typeface="Tahoma"/>
                <a:ea typeface="+mn-ea"/>
                <a:cs typeface="+mn-cs"/>
                <a:hlinkClick r:id="" action="ppaction://noaction"/>
              </a:rPr>
              <a:t>"Shifted Hamming Distance: A Fast and Accurate SIMD-friendly Filter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 action="ppaction://noaction"/>
              </a:rPr>
              <a:t>to Accelerate Alignment Verification in Read Mapping”</a:t>
            </a:r>
            <a:r>
              <a:rPr kumimoji="0" lang="en-US" sz="1800" b="1" i="0" u="none" strike="noStrike" kern="1200" cap="none" spc="0" normalizeH="0" baseline="0" noProof="0" dirty="0">
                <a:ln>
                  <a:noFill/>
                </a:ln>
                <a:solidFill>
                  <a:srgbClr val="000000"/>
                </a:solidFill>
                <a:effectLst/>
                <a:uLnTx/>
                <a:uFillTx/>
                <a:latin typeface="Tahoma"/>
                <a:ea typeface="+mn-ea"/>
                <a:cs typeface="+mn-cs"/>
              </a:rPr>
              <a:t>, Bioinformatics 2015.</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649845159"/>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6574E-FA2E-425B-A84C-39F9592E9ECB}"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4" name="Object 3"/>
          <p:cNvGraphicFramePr>
            <a:graphicFrameLocks noChangeAspect="1"/>
          </p:cNvGraphicFramePr>
          <p:nvPr>
            <p:extLst/>
          </p:nvPr>
        </p:nvGraphicFramePr>
        <p:xfrm>
          <a:off x="273396" y="2692989"/>
          <a:ext cx="8556908" cy="3646726"/>
        </p:xfrm>
        <a:graphic>
          <a:graphicData uri="http://schemas.openxmlformats.org/presentationml/2006/ole">
            <mc:AlternateContent xmlns:mc="http://schemas.openxmlformats.org/markup-compatibility/2006">
              <mc:Choice xmlns:v="urn:schemas-microsoft-com:vml" Requires="v">
                <p:oleObj spid="_x0000_s8258" name="Visio" r:id="rId4" imgW="9268335" imgH="3950208" progId="Visio.Drawing.11">
                  <p:embed/>
                </p:oleObj>
              </mc:Choice>
              <mc:Fallback>
                <p:oleObj name="Visio" r:id="rId4" imgW="9268335" imgH="3950208" progId="Visio.Drawing.11">
                  <p:embed/>
                  <p:pic>
                    <p:nvPicPr>
                      <p:cNvPr id="4" name="Object 3"/>
                      <p:cNvPicPr/>
                      <p:nvPr/>
                    </p:nvPicPr>
                    <p:blipFill>
                      <a:blip r:embed="rId5"/>
                      <a:stretch>
                        <a:fillRect/>
                      </a:stretch>
                    </p:blipFill>
                    <p:spPr>
                      <a:xfrm>
                        <a:off x="273396" y="2692989"/>
                        <a:ext cx="8556908" cy="3646726"/>
                      </a:xfrm>
                      <a:prstGeom prst="rect">
                        <a:avLst/>
                      </a:prstGeom>
                    </p:spPr>
                  </p:pic>
                </p:oleObj>
              </mc:Fallback>
            </mc:AlternateContent>
          </a:graphicData>
        </a:graphic>
      </p:graphicFrame>
      <p:sp>
        <p:nvSpPr>
          <p:cNvPr id="5" name="Title 1"/>
          <p:cNvSpPr txBox="1">
            <a:spLocks/>
          </p:cNvSpPr>
          <p:nvPr/>
        </p:nvSpPr>
        <p:spPr>
          <a:xfrm>
            <a:off x="228600" y="152400"/>
            <a:ext cx="8610600" cy="1066800"/>
          </a:xfrm>
          <a:prstGeom prst="rect">
            <a:avLst/>
          </a:prstGeom>
        </p:spPr>
        <p:txBody>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9BBB59">
                    <a:lumMod val="50000"/>
                  </a:srgbClr>
                </a:solidFill>
                <a:effectLst/>
                <a:uLnTx/>
                <a:uFillTx/>
                <a:latin typeface="Garamond"/>
                <a:ea typeface="+mj-ea"/>
                <a:cs typeface="+mj-cs"/>
              </a:rPr>
              <a:t>An Example Solution: </a:t>
            </a:r>
            <a:r>
              <a:rPr kumimoji="0" lang="en-US" sz="4000" b="0" i="0" u="none" strike="noStrike" kern="1200" cap="none" spc="0" normalizeH="0" baseline="0" noProof="0" dirty="0" err="1">
                <a:ln>
                  <a:noFill/>
                </a:ln>
                <a:solidFill>
                  <a:srgbClr val="9BBB59">
                    <a:lumMod val="50000"/>
                  </a:srgbClr>
                </a:solidFill>
                <a:effectLst/>
                <a:uLnTx/>
                <a:uFillTx/>
                <a:latin typeface="Garamond"/>
                <a:ea typeface="+mj-ea"/>
                <a:cs typeface="+mj-cs"/>
              </a:rPr>
              <a:t>GateKeeper</a:t>
            </a:r>
            <a:endParaRPr kumimoji="0" lang="en-US" sz="4000" b="0" i="0" u="none" strike="noStrike" kern="0" cap="none" spc="0" normalizeH="0" baseline="0" noProof="0" dirty="0">
              <a:ln>
                <a:noFill/>
              </a:ln>
              <a:solidFill>
                <a:srgbClr val="1F497D"/>
              </a:solidFill>
              <a:effectLst/>
              <a:uLnTx/>
              <a:uFillTx/>
              <a:latin typeface="Garamond"/>
              <a:ea typeface="+mj-ea"/>
              <a:cs typeface="+mj-cs"/>
            </a:endParaRPr>
          </a:p>
        </p:txBody>
      </p:sp>
      <p:pic>
        <p:nvPicPr>
          <p:cNvPr id="9" name="Picture 8" descr="http://www.fpgadeveloper.com/wp-content/uploads/2016/03/fpga-drive-bring-up-2.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9275"/>
          <a:stretch/>
        </p:blipFill>
        <p:spPr bwMode="auto">
          <a:xfrm>
            <a:off x="3536006" y="1275733"/>
            <a:ext cx="1878272" cy="1243731"/>
          </a:xfrm>
          <a:prstGeom prst="rect">
            <a:avLst/>
          </a:prstGeom>
          <a:noFill/>
          <a:extLst>
            <a:ext uri="{909E8E84-426E-40DD-AFC4-6F175D3DCCD1}">
              <a14:hiddenFill xmlns:a14="http://schemas.microsoft.com/office/drawing/2010/main">
                <a:solidFill>
                  <a:srgbClr val="FFFFFF"/>
                </a:solidFill>
              </a14:hiddenFill>
            </a:ext>
          </a:extLst>
        </p:spPr>
      </p:pic>
      <p:sp>
        <p:nvSpPr>
          <p:cNvPr id="10" name="Cube 9"/>
          <p:cNvSpPr>
            <a:spLocks/>
          </p:cNvSpPr>
          <p:nvPr/>
        </p:nvSpPr>
        <p:spPr>
          <a:xfrm>
            <a:off x="1364419" y="1508488"/>
            <a:ext cx="1645920" cy="1005840"/>
          </a:xfrm>
          <a:prstGeom prst="cube">
            <a:avLst/>
          </a:prstGeom>
          <a:ln/>
        </p:spPr>
        <p:style>
          <a:lnRef idx="3">
            <a:schemeClr val="lt1"/>
          </a:lnRef>
          <a:fillRef idx="1">
            <a:schemeClr val="accent1"/>
          </a:fillRef>
          <a:effectRef idx="1">
            <a:schemeClr val="accent1"/>
          </a:effectRef>
          <a:fontRef idx="minor">
            <a:schemeClr val="lt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europa"/>
                <a:ea typeface="+mn-ea"/>
                <a:cs typeface="+mn-cs"/>
              </a:rPr>
              <a:t>Alignment Filter</a:t>
            </a:r>
          </a:p>
        </p:txBody>
      </p:sp>
      <p:sp>
        <p:nvSpPr>
          <p:cNvPr id="11" name="Cross 10"/>
          <p:cNvSpPr/>
          <p:nvPr/>
        </p:nvSpPr>
        <p:spPr>
          <a:xfrm>
            <a:off x="3106352" y="1787354"/>
            <a:ext cx="406406" cy="406406"/>
          </a:xfrm>
          <a:prstGeom prst="plus">
            <a:avLst>
              <a:gd name="adj" fmla="val 37284"/>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grpSp>
        <p:nvGrpSpPr>
          <p:cNvPr id="12" name="Group 11"/>
          <p:cNvGrpSpPr/>
          <p:nvPr/>
        </p:nvGrpSpPr>
        <p:grpSpPr>
          <a:xfrm>
            <a:off x="5953706" y="862882"/>
            <a:ext cx="2109214" cy="1899606"/>
            <a:chOff x="6300192" y="517140"/>
            <a:chExt cx="2736304" cy="2464377"/>
          </a:xfrm>
        </p:grpSpPr>
        <p:grpSp>
          <p:nvGrpSpPr>
            <p:cNvPr id="13" name="Group 12"/>
            <p:cNvGrpSpPr/>
            <p:nvPr/>
          </p:nvGrpSpPr>
          <p:grpSpPr>
            <a:xfrm>
              <a:off x="7111817" y="517140"/>
              <a:ext cx="1080120" cy="1876623"/>
              <a:chOff x="-108520" y="4149080"/>
              <a:chExt cx="1080120" cy="1876623"/>
            </a:xfrm>
          </p:grpSpPr>
          <p:sp>
            <p:nvSpPr>
              <p:cNvPr id="15" name="TextBox 14"/>
              <p:cNvSpPr txBox="1"/>
              <p:nvPr/>
            </p:nvSpPr>
            <p:spPr>
              <a:xfrm>
                <a:off x="467544" y="4437113"/>
                <a:ext cx="504056" cy="51906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2A55D6"/>
                    </a:solidFill>
                    <a:effectLst/>
                    <a:uLnTx/>
                    <a:uFillTx/>
                    <a:latin typeface="Tahoma"/>
                    <a:ea typeface="+mn-ea"/>
                    <a:cs typeface="+mn-cs"/>
                  </a:rPr>
                  <a:t>st</a:t>
                </a:r>
                <a:endParaRPr kumimoji="0" lang="en-US" sz="2000" b="0" i="0" u="none" strike="noStrike" kern="1200" cap="none" spc="0" normalizeH="0" baseline="0" noProof="0" dirty="0">
                  <a:ln>
                    <a:noFill/>
                  </a:ln>
                  <a:solidFill>
                    <a:srgbClr val="2A55D6"/>
                  </a:solidFill>
                  <a:effectLst/>
                  <a:uLnTx/>
                  <a:uFillTx/>
                  <a:latin typeface="Tahoma"/>
                  <a:ea typeface="+mn-ea"/>
                  <a:cs typeface="+mn-cs"/>
                </a:endParaRPr>
              </a:p>
            </p:txBody>
          </p:sp>
          <p:sp>
            <p:nvSpPr>
              <p:cNvPr id="16" name="Rectangle 15"/>
              <p:cNvSpPr/>
              <p:nvPr/>
            </p:nvSpPr>
            <p:spPr>
              <a:xfrm>
                <a:off x="-108520" y="4149080"/>
                <a:ext cx="1038132" cy="1876623"/>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800" b="0" i="0" u="none" strike="noStrike" kern="1200" cap="none" spc="0" normalizeH="0" baseline="0" noProof="0" dirty="0">
                    <a:ln>
                      <a:noFill/>
                    </a:ln>
                    <a:solidFill>
                      <a:srgbClr val="2A55D6"/>
                    </a:solidFill>
                    <a:effectLst/>
                    <a:uLnTx/>
                    <a:uFillTx/>
                    <a:latin typeface="Tahoma"/>
                    <a:ea typeface="+mn-ea"/>
                    <a:cs typeface="+mn-cs"/>
                  </a:rPr>
                  <a:t>1</a:t>
                </a:r>
              </a:p>
            </p:txBody>
          </p:sp>
        </p:grpSp>
        <p:sp>
          <p:nvSpPr>
            <p:cNvPr id="14" name="Rectangle 13"/>
            <p:cNvSpPr/>
            <p:nvPr/>
          </p:nvSpPr>
          <p:spPr>
            <a:xfrm>
              <a:off x="6300192" y="2063170"/>
              <a:ext cx="2736304" cy="91834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A55D6"/>
                  </a:solidFill>
                  <a:effectLst/>
                  <a:uLnTx/>
                  <a:uFillTx/>
                  <a:latin typeface="Tahoma"/>
                  <a:ea typeface="+mn-ea"/>
                  <a:cs typeface="+mn-cs"/>
                </a:rPr>
                <a:t>FPGA-based Alignment Filter.</a:t>
              </a:r>
            </a:p>
          </p:txBody>
        </p:sp>
      </p:grpSp>
      <p:sp>
        <p:nvSpPr>
          <p:cNvPr id="17" name="Equal 16"/>
          <p:cNvSpPr/>
          <p:nvPr/>
        </p:nvSpPr>
        <p:spPr>
          <a:xfrm>
            <a:off x="5475548" y="1775284"/>
            <a:ext cx="587150" cy="422906"/>
          </a:xfrm>
          <a:prstGeom prst="mathEqual">
            <a:avLst/>
          </a:prstGeom>
          <a:solidFill>
            <a:srgbClr val="FE0606"/>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Tree>
    <p:extLst>
      <p:ext uri="{BB962C8B-B14F-4D97-AF65-F5344CB8AC3E}">
        <p14:creationId xmlns:p14="http://schemas.microsoft.com/office/powerpoint/2010/main" val="1031933121"/>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E8C23-FA4B-DC43-9A4E-AB414CD1EE1B}"/>
              </a:ext>
            </a:extLst>
          </p:cNvPr>
          <p:cNvSpPr>
            <a:spLocks noGrp="1"/>
          </p:cNvSpPr>
          <p:nvPr>
            <p:ph type="title"/>
          </p:nvPr>
        </p:nvSpPr>
        <p:spPr/>
        <p:txBody>
          <a:bodyPr/>
          <a:lstStyle/>
          <a:p>
            <a:r>
              <a:rPr lang="en-US" dirty="0"/>
              <a:t>FPGA-Based Alignment Filtering</a:t>
            </a:r>
          </a:p>
        </p:txBody>
      </p:sp>
      <p:sp>
        <p:nvSpPr>
          <p:cNvPr id="3" name="Content Placeholder 2">
            <a:extLst>
              <a:ext uri="{FF2B5EF4-FFF2-40B4-BE49-F238E27FC236}">
                <a16:creationId xmlns:a16="http://schemas.microsoft.com/office/drawing/2014/main" id="{7D7272F7-812F-9A42-AE52-085A1B7B969B}"/>
              </a:ext>
            </a:extLst>
          </p:cNvPr>
          <p:cNvSpPr>
            <a:spLocks noGrp="1"/>
          </p:cNvSpPr>
          <p:nvPr>
            <p:ph idx="1"/>
          </p:nvPr>
        </p:nvSpPr>
        <p:spPr>
          <a:xfrm>
            <a:off x="228600" y="980728"/>
            <a:ext cx="8610600" cy="4876800"/>
          </a:xfrm>
        </p:spPr>
        <p:txBody>
          <a:bodyPr/>
          <a:lstStyle/>
          <a:p>
            <a:r>
              <a:rPr lang="en-US" sz="2200" dirty="0"/>
              <a:t>Mohammed </a:t>
            </a:r>
            <a:r>
              <a:rPr lang="en-US" sz="2200" dirty="0" err="1"/>
              <a:t>Alser</a:t>
            </a:r>
            <a:r>
              <a:rPr lang="en-US" sz="2200" dirty="0"/>
              <a:t>, Hasan Hassan, </a:t>
            </a:r>
            <a:r>
              <a:rPr lang="en-US" sz="2200" dirty="0" err="1"/>
              <a:t>Hongyi</a:t>
            </a:r>
            <a:r>
              <a:rPr lang="en-US" sz="2200" dirty="0"/>
              <a:t> Xin, </a:t>
            </a:r>
            <a:r>
              <a:rPr lang="en-US" sz="2200" dirty="0" err="1"/>
              <a:t>Oguz</a:t>
            </a:r>
            <a:r>
              <a:rPr lang="en-US" sz="2200" dirty="0"/>
              <a:t> </a:t>
            </a:r>
            <a:r>
              <a:rPr lang="en-US" sz="2200" dirty="0" err="1"/>
              <a:t>Ergin</a:t>
            </a:r>
            <a:r>
              <a:rPr lang="en-US" sz="2200" dirty="0"/>
              <a:t>, Onur Mutlu, and Can Alkan</a:t>
            </a:r>
            <a:br>
              <a:rPr lang="en-US" sz="2200" dirty="0"/>
            </a:br>
            <a:r>
              <a:rPr lang="en-US" sz="2200" b="1" dirty="0">
                <a:hlinkClick r:id="rId2"/>
              </a:rPr>
              <a:t>"GateKeeper: A New Hardware Architecture for Accelerating Pre-Alignment in DNA Short Read Mapping"</a:t>
            </a:r>
            <a:br>
              <a:rPr lang="en-US" sz="2200" dirty="0"/>
            </a:br>
            <a:r>
              <a:rPr lang="en-US" sz="2200" b="1" i="1" dirty="0">
                <a:hlinkClick r:id="rId3"/>
              </a:rPr>
              <a:t>Bioinformatics</a:t>
            </a:r>
            <a:r>
              <a:rPr lang="en-US" sz="2200" dirty="0"/>
              <a:t>, [published online, May 31], 2017. </a:t>
            </a:r>
            <a:br>
              <a:rPr lang="en-US" sz="2200" dirty="0"/>
            </a:br>
            <a:r>
              <a:rPr lang="en-US" sz="2200" dirty="0"/>
              <a:t>[</a:t>
            </a:r>
            <a:r>
              <a:rPr lang="en-US" sz="2200" dirty="0">
                <a:hlinkClick r:id="rId4"/>
              </a:rPr>
              <a:t>Source Code</a:t>
            </a:r>
            <a:r>
              <a:rPr lang="en-US" sz="2200" dirty="0"/>
              <a:t>] </a:t>
            </a:r>
            <a:br>
              <a:rPr lang="en-US" sz="2200" dirty="0"/>
            </a:br>
            <a:r>
              <a:rPr lang="en-US" sz="2200" dirty="0"/>
              <a:t>[</a:t>
            </a:r>
            <a:r>
              <a:rPr lang="en-US" sz="2200" dirty="0">
                <a:hlinkClick r:id="rId5"/>
              </a:rPr>
              <a:t>Online link at Bioinformatics Journal</a:t>
            </a:r>
            <a:r>
              <a:rPr lang="en-US" sz="2200" dirty="0"/>
              <a:t>]</a:t>
            </a:r>
          </a:p>
          <a:p>
            <a:endParaRPr lang="en-US" sz="2200" dirty="0"/>
          </a:p>
        </p:txBody>
      </p:sp>
      <p:sp>
        <p:nvSpPr>
          <p:cNvPr id="4" name="Slide Number Placeholder 3">
            <a:extLst>
              <a:ext uri="{FF2B5EF4-FFF2-40B4-BE49-F238E27FC236}">
                <a16:creationId xmlns:a16="http://schemas.microsoft.com/office/drawing/2014/main" id="{D883C8AB-36A8-254D-9CE5-089EFEBE3CA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590AFA7F-FE4D-6F48-BB4A-2296F0C0FBB8}"/>
              </a:ext>
            </a:extLst>
          </p:cNvPr>
          <p:cNvPicPr>
            <a:picLocks noChangeAspect="1"/>
          </p:cNvPicPr>
          <p:nvPr/>
        </p:nvPicPr>
        <p:blipFill>
          <a:blip r:embed="rId6"/>
          <a:stretch>
            <a:fillRect/>
          </a:stretch>
        </p:blipFill>
        <p:spPr>
          <a:xfrm>
            <a:off x="0" y="3930359"/>
            <a:ext cx="9144000" cy="2450969"/>
          </a:xfrm>
          <a:prstGeom prst="rect">
            <a:avLst/>
          </a:prstGeom>
        </p:spPr>
      </p:pic>
    </p:spTree>
    <p:extLst>
      <p:ext uri="{BB962C8B-B14F-4D97-AF65-F5344CB8AC3E}">
        <p14:creationId xmlns:p14="http://schemas.microsoft.com/office/powerpoint/2010/main" val="2323225638"/>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42BC4-7558-384F-A170-28CD5BC5B8CE}"/>
              </a:ext>
            </a:extLst>
          </p:cNvPr>
          <p:cNvSpPr>
            <a:spLocks noGrp="1"/>
          </p:cNvSpPr>
          <p:nvPr>
            <p:ph type="title"/>
          </p:nvPr>
        </p:nvSpPr>
        <p:spPr/>
        <p:txBody>
          <a:bodyPr/>
          <a:lstStyle/>
          <a:p>
            <a:r>
              <a:rPr lang="en-US" dirty="0"/>
              <a:t>DNA Read Mapping &amp; Filtering</a:t>
            </a:r>
          </a:p>
        </p:txBody>
      </p:sp>
      <p:sp>
        <p:nvSpPr>
          <p:cNvPr id="3" name="Content Placeholder 2">
            <a:extLst>
              <a:ext uri="{FF2B5EF4-FFF2-40B4-BE49-F238E27FC236}">
                <a16:creationId xmlns:a16="http://schemas.microsoft.com/office/drawing/2014/main" id="{8854F678-86EC-5D41-9BE6-38569A724327}"/>
              </a:ext>
            </a:extLst>
          </p:cNvPr>
          <p:cNvSpPr>
            <a:spLocks noGrp="1"/>
          </p:cNvSpPr>
          <p:nvPr>
            <p:ph idx="1"/>
          </p:nvPr>
        </p:nvSpPr>
        <p:spPr/>
        <p:txBody>
          <a:bodyPr/>
          <a:lstStyle/>
          <a:p>
            <a:r>
              <a:rPr lang="en-US" dirty="0">
                <a:solidFill>
                  <a:srgbClr val="FF0000"/>
                </a:solidFill>
              </a:rPr>
              <a:t>Problem: </a:t>
            </a:r>
            <a:r>
              <a:rPr lang="en-US" b="1" dirty="0">
                <a:solidFill>
                  <a:srgbClr val="FF0000"/>
                </a:solidFill>
              </a:rPr>
              <a:t>Heavily</a:t>
            </a:r>
            <a:r>
              <a:rPr lang="en-US" dirty="0">
                <a:solidFill>
                  <a:srgbClr val="FF0000"/>
                </a:solidFill>
              </a:rPr>
              <a:t> </a:t>
            </a:r>
            <a:r>
              <a:rPr lang="en-US" b="1" dirty="0">
                <a:solidFill>
                  <a:srgbClr val="FF0000"/>
                </a:solidFill>
              </a:rPr>
              <a:t>bottlenecked</a:t>
            </a:r>
            <a:r>
              <a:rPr lang="en-US" dirty="0">
                <a:solidFill>
                  <a:srgbClr val="FF0000"/>
                </a:solidFill>
              </a:rPr>
              <a:t> </a:t>
            </a:r>
            <a:r>
              <a:rPr lang="en-US" b="1" dirty="0">
                <a:solidFill>
                  <a:srgbClr val="FF0000"/>
                </a:solidFill>
              </a:rPr>
              <a:t>by</a:t>
            </a:r>
            <a:r>
              <a:rPr lang="en-US" dirty="0">
                <a:solidFill>
                  <a:srgbClr val="FF0000"/>
                </a:solidFill>
              </a:rPr>
              <a:t> </a:t>
            </a:r>
            <a:r>
              <a:rPr lang="en-US" b="1" dirty="0">
                <a:solidFill>
                  <a:srgbClr val="FF0000"/>
                </a:solidFill>
              </a:rPr>
              <a:t>Data Movement</a:t>
            </a:r>
          </a:p>
          <a:p>
            <a:endParaRPr lang="en-US" dirty="0"/>
          </a:p>
          <a:p>
            <a:r>
              <a:rPr lang="en-US" dirty="0" err="1"/>
              <a:t>GateKeeper</a:t>
            </a:r>
            <a:r>
              <a:rPr lang="en-US" dirty="0"/>
              <a:t> FPGA performance limited by DRAM bandwidth [</a:t>
            </a:r>
            <a:r>
              <a:rPr lang="en-US" dirty="0" err="1"/>
              <a:t>Alser</a:t>
            </a:r>
            <a:r>
              <a:rPr lang="en-US" dirty="0"/>
              <a:t>+, Bioinformatics 2017]</a:t>
            </a:r>
          </a:p>
          <a:p>
            <a:endParaRPr lang="en-US" dirty="0"/>
          </a:p>
          <a:p>
            <a:r>
              <a:rPr lang="en-US" dirty="0"/>
              <a:t>Ditto for SHD on SIMD [Xin+, Bioinformatics 2015]</a:t>
            </a:r>
          </a:p>
          <a:p>
            <a:endParaRPr lang="en-US" dirty="0"/>
          </a:p>
          <a:p>
            <a:r>
              <a:rPr lang="en-US" dirty="0">
                <a:solidFill>
                  <a:srgbClr val="0000FF"/>
                </a:solidFill>
              </a:rPr>
              <a:t>Solution: Processing-in-memory can alleviate the bottleneck</a:t>
            </a:r>
          </a:p>
          <a:p>
            <a:endParaRPr lang="en-US" dirty="0"/>
          </a:p>
          <a:p>
            <a:r>
              <a:rPr lang="en-US" dirty="0">
                <a:solidFill>
                  <a:srgbClr val="1A5712"/>
                </a:solidFill>
              </a:rPr>
              <a:t>However, we need to design mapping &amp; filtering algorithms to fit processing-in-memory</a:t>
            </a:r>
          </a:p>
        </p:txBody>
      </p:sp>
      <p:sp>
        <p:nvSpPr>
          <p:cNvPr id="4" name="Slide Number Placeholder 3">
            <a:extLst>
              <a:ext uri="{FF2B5EF4-FFF2-40B4-BE49-F238E27FC236}">
                <a16:creationId xmlns:a16="http://schemas.microsoft.com/office/drawing/2014/main" id="{DE75728F-ADBF-6A4A-879A-1C188D8441A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554645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In-Memory DNA Sequence Analysis</a:t>
            </a:r>
          </a:p>
        </p:txBody>
      </p:sp>
      <p:sp>
        <p:nvSpPr>
          <p:cNvPr id="3" name="Content Placeholder 2"/>
          <p:cNvSpPr>
            <a:spLocks noGrp="1"/>
          </p:cNvSpPr>
          <p:nvPr>
            <p:ph idx="1"/>
          </p:nvPr>
        </p:nvSpPr>
        <p:spPr>
          <a:xfrm>
            <a:off x="228600" y="1052736"/>
            <a:ext cx="8735888" cy="4876800"/>
          </a:xfrm>
        </p:spPr>
        <p:txBody>
          <a:bodyPr/>
          <a:lstStyle/>
          <a:p>
            <a:r>
              <a:rPr lang="en-US" sz="1800" dirty="0" err="1"/>
              <a:t>Jeremie</a:t>
            </a:r>
            <a:r>
              <a:rPr lang="en-US" sz="1800" dirty="0"/>
              <a:t> S. Kim, </a:t>
            </a:r>
            <a:r>
              <a:rPr lang="en-US" sz="1800" dirty="0" err="1"/>
              <a:t>Damla</a:t>
            </a:r>
            <a:r>
              <a:rPr lang="en-US" sz="1800" dirty="0"/>
              <a:t> </a:t>
            </a:r>
            <a:r>
              <a:rPr lang="en-US" sz="1800" dirty="0" err="1"/>
              <a:t>Senol</a:t>
            </a:r>
            <a:r>
              <a:rPr lang="en-US" sz="1800" dirty="0"/>
              <a:t> Cali, </a:t>
            </a:r>
            <a:r>
              <a:rPr lang="en-US" sz="1800" dirty="0" err="1"/>
              <a:t>Hongyi</a:t>
            </a:r>
            <a:r>
              <a:rPr lang="en-US" sz="1800" dirty="0"/>
              <a:t> Xin, </a:t>
            </a:r>
            <a:r>
              <a:rPr lang="en-US" sz="1800" dirty="0" err="1"/>
              <a:t>Donghyuk</a:t>
            </a:r>
            <a:r>
              <a:rPr lang="en-US" sz="1800" dirty="0"/>
              <a:t> Lee, Saugata Ghose, Mohammed </a:t>
            </a:r>
            <a:r>
              <a:rPr lang="en-US" sz="1800" dirty="0" err="1"/>
              <a:t>Alser</a:t>
            </a:r>
            <a:r>
              <a:rPr lang="en-US" sz="1800" dirty="0"/>
              <a:t>, Hasan Hassan, </a:t>
            </a:r>
            <a:r>
              <a:rPr lang="en-US" sz="1800" dirty="0" err="1"/>
              <a:t>Oguz</a:t>
            </a:r>
            <a:r>
              <a:rPr lang="en-US" sz="1800" dirty="0"/>
              <a:t> </a:t>
            </a:r>
            <a:r>
              <a:rPr lang="en-US" sz="1800" dirty="0" err="1"/>
              <a:t>Ergin</a:t>
            </a:r>
            <a:r>
              <a:rPr lang="en-US" sz="1800" dirty="0"/>
              <a:t>, Can Alkan, and Onur Mutlu,</a:t>
            </a:r>
            <a:br>
              <a:rPr lang="en-US" sz="1800" dirty="0"/>
            </a:br>
            <a:r>
              <a:rPr lang="en-US" sz="1800" b="1" dirty="0"/>
              <a:t>"GRIM-Filter: Fast Seed Location Filtering in DNA Read Mapping Using Processing-in-Memory Technologies"</a:t>
            </a:r>
            <a:br>
              <a:rPr lang="en-US" sz="1800" dirty="0"/>
            </a:br>
            <a:r>
              <a:rPr lang="en-US" sz="1800" b="1" i="1" dirty="0">
                <a:hlinkClick r:id="rId2"/>
              </a:rPr>
              <a:t>BMC Genomics</a:t>
            </a:r>
            <a:r>
              <a:rPr lang="en-US" sz="1800" dirty="0"/>
              <a:t>, 2018. </a:t>
            </a:r>
            <a:br>
              <a:rPr lang="en-US" sz="1800" dirty="0"/>
            </a:br>
            <a:r>
              <a:rPr lang="en-US" sz="1800" i="1" dirty="0"/>
              <a:t>Proceedings of the </a:t>
            </a:r>
            <a:r>
              <a:rPr lang="en-US" sz="1800" i="1" dirty="0">
                <a:hlinkClick r:id="rId3"/>
              </a:rPr>
              <a:t>16th Asia Pacific Bioinformatics Conference</a:t>
            </a:r>
            <a:r>
              <a:rPr lang="en-US" sz="1800" i="1" dirty="0"/>
              <a:t> (</a:t>
            </a:r>
            <a:r>
              <a:rPr lang="en-US" sz="1800" b="1" i="1" dirty="0"/>
              <a:t>APBC</a:t>
            </a:r>
            <a:r>
              <a:rPr lang="en-US" sz="1800" i="1" dirty="0"/>
              <a:t>)</a:t>
            </a:r>
            <a:r>
              <a:rPr lang="en-US" sz="1800" dirty="0"/>
              <a:t>, Yokohama, Japan, January 2018. </a:t>
            </a:r>
            <a:br>
              <a:rPr lang="en-US" sz="1800" dirty="0"/>
            </a:br>
            <a:r>
              <a:rPr lang="en-US" sz="1800" dirty="0">
                <a:hlinkClick r:id="rId4"/>
              </a:rPr>
              <a:t>arxiv.org Version (pdf)</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0D6DD92-3E99-804F-B2F4-271398E18684}"/>
              </a:ext>
            </a:extLst>
          </p:cNvPr>
          <p:cNvPicPr>
            <a:picLocks noChangeAspect="1"/>
          </p:cNvPicPr>
          <p:nvPr/>
        </p:nvPicPr>
        <p:blipFill>
          <a:blip r:embed="rId5"/>
          <a:stretch>
            <a:fillRect/>
          </a:stretch>
        </p:blipFill>
        <p:spPr>
          <a:xfrm>
            <a:off x="611560" y="3489290"/>
            <a:ext cx="7956376" cy="2892354"/>
          </a:xfrm>
          <a:prstGeom prst="rect">
            <a:avLst/>
          </a:prstGeom>
        </p:spPr>
      </p:pic>
    </p:spTree>
    <p:extLst>
      <p:ext uri="{BB962C8B-B14F-4D97-AF65-F5344CB8AC3E}">
        <p14:creationId xmlns:p14="http://schemas.microsoft.com/office/powerpoint/2010/main" val="6918465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61217" y="5580528"/>
            <a:ext cx="8725466"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srgbClr val="000000"/>
                </a:solidFill>
                <a:effectLst/>
                <a:uLnTx/>
                <a:uFillTx/>
                <a:latin typeface="Tahoma"/>
                <a:ea typeface="+mn-ea"/>
                <a:cs typeface="+mn-cs"/>
              </a:rPr>
              <a:t>Alser</a:t>
            </a:r>
            <a:r>
              <a:rPr kumimoji="0" lang="en-US" sz="1600" b="0" i="0" u="none" strike="noStrike" kern="1200" cap="none" spc="0" normalizeH="0" baseline="0" noProof="0" dirty="0">
                <a:ln>
                  <a:noFill/>
                </a:ln>
                <a:solidFill>
                  <a:srgbClr val="000000"/>
                </a:solidFill>
                <a:effectLst/>
                <a:uLnTx/>
                <a:uFillTx/>
                <a:latin typeface="Tahoma"/>
                <a:ea typeface="+mn-ea"/>
                <a:cs typeface="+mn-cs"/>
              </a:rPr>
              <a:t> et al.,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GateKeeper</a:t>
            </a:r>
            <a:r>
              <a:rPr kumimoji="0" lang="en-US" sz="1600" b="0" i="0" u="none" strike="noStrike" kern="1200" cap="none" spc="0" normalizeH="0" baseline="0" noProof="0" dirty="0">
                <a:ln>
                  <a:noFill/>
                </a:ln>
                <a:solidFill>
                  <a:srgbClr val="0000FF"/>
                </a:solidFill>
                <a:effectLst/>
                <a:uLnTx/>
                <a:uFillTx/>
                <a:latin typeface="Tahoma"/>
                <a:ea typeface="+mn-ea"/>
                <a:cs typeface="+mn-cs"/>
              </a:rPr>
              <a:t>: A New Hardware Architecture for Accelerating Pre-Alignment in DNA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rPr>
              <a:t>Short Read Mapping</a:t>
            </a:r>
            <a:r>
              <a:rPr kumimoji="0" lang="en-US" sz="1600" b="0" i="0" u="none" strike="noStrike" kern="1200" cap="none" spc="0" normalizeH="0" baseline="0" noProof="0" dirty="0">
                <a:ln>
                  <a:noFill/>
                </a:ln>
                <a:solidFill>
                  <a:srgbClr val="000000"/>
                </a:solidFill>
                <a:effectLst/>
                <a:uLnTx/>
                <a:uFillTx/>
                <a:latin typeface="Tahoma"/>
                <a:ea typeface="+mn-ea"/>
                <a:cs typeface="+mn-cs"/>
              </a:rPr>
              <a:t>,” Bioinformatics 2017.</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Kim et al., “</a:t>
            </a:r>
            <a:r>
              <a:rPr kumimoji="0" lang="en-US" sz="1600" b="0" i="0" u="none" strike="noStrike" kern="1200" cap="none" spc="0" normalizeH="0" baseline="0" noProof="0" dirty="0">
                <a:ln>
                  <a:noFill/>
                </a:ln>
                <a:solidFill>
                  <a:srgbClr val="0000FF"/>
                </a:solidFill>
                <a:effectLst/>
                <a:uLnTx/>
                <a:uFillTx/>
                <a:latin typeface="Tahoma"/>
                <a:ea typeface="+mn-ea"/>
                <a:cs typeface="+mn-cs"/>
              </a:rPr>
              <a:t>Genome Read In-Memory (GRIM) Filter</a:t>
            </a:r>
            <a:r>
              <a:rPr kumimoji="0" lang="en-US" sz="1600" b="0" i="0" u="none" strike="noStrike" kern="1200" cap="none" spc="0" normalizeH="0" baseline="0" noProof="0" dirty="0">
                <a:ln>
                  <a:noFill/>
                </a:ln>
                <a:solidFill>
                  <a:srgbClr val="000000"/>
                </a:solidFill>
                <a:effectLst/>
                <a:uLnTx/>
                <a:uFillTx/>
                <a:latin typeface="Tahoma"/>
                <a:ea typeface="+mn-ea"/>
                <a:cs typeface="+mn-cs"/>
              </a:rPr>
              <a:t>,” BMC Genomics 2018.</a:t>
            </a:r>
          </a:p>
        </p:txBody>
      </p:sp>
      <p:sp>
        <p:nvSpPr>
          <p:cNvPr id="2" name="Title 1"/>
          <p:cNvSpPr>
            <a:spLocks noGrp="1"/>
          </p:cNvSpPr>
          <p:nvPr>
            <p:ph type="title"/>
          </p:nvPr>
        </p:nvSpPr>
        <p:spPr/>
        <p:txBody>
          <a:bodyPr/>
          <a:lstStyle/>
          <a:p>
            <a:r>
              <a:rPr lang="en-US" dirty="0"/>
              <a:t>Quick Note: Key Principles and Results</a:t>
            </a:r>
          </a:p>
        </p:txBody>
      </p:sp>
      <p:sp>
        <p:nvSpPr>
          <p:cNvPr id="3" name="Content Placeholder 2"/>
          <p:cNvSpPr>
            <a:spLocks noGrp="1"/>
          </p:cNvSpPr>
          <p:nvPr>
            <p:ph idx="1"/>
          </p:nvPr>
        </p:nvSpPr>
        <p:spPr>
          <a:xfrm>
            <a:off x="228599" y="1052736"/>
            <a:ext cx="8915401" cy="4994498"/>
          </a:xfrm>
        </p:spPr>
        <p:txBody>
          <a:bodyPr/>
          <a:lstStyle/>
          <a:p>
            <a:r>
              <a:rPr lang="en-US" dirty="0"/>
              <a:t>Two key principles:</a:t>
            </a:r>
          </a:p>
          <a:p>
            <a:pPr lvl="1"/>
            <a:r>
              <a:rPr lang="en-US" dirty="0">
                <a:solidFill>
                  <a:srgbClr val="FF0000"/>
                </a:solidFill>
              </a:rPr>
              <a:t>Exploit the structure of the genome</a:t>
            </a:r>
            <a:r>
              <a:rPr lang="en-US" dirty="0"/>
              <a:t> to minimize computation</a:t>
            </a:r>
          </a:p>
          <a:p>
            <a:pPr lvl="1"/>
            <a:r>
              <a:rPr lang="en-US" dirty="0">
                <a:solidFill>
                  <a:srgbClr val="FF0000"/>
                </a:solidFill>
              </a:rPr>
              <a:t>Morph and exploit the structure of the underlying hardware </a:t>
            </a:r>
            <a:r>
              <a:rPr lang="en-US" dirty="0"/>
              <a:t>to maximize performance and efficiency</a:t>
            </a:r>
          </a:p>
          <a:p>
            <a:pPr marL="0" indent="0">
              <a:buNone/>
            </a:pPr>
            <a:endParaRPr lang="en-US" dirty="0"/>
          </a:p>
          <a:p>
            <a:r>
              <a:rPr lang="en-US" b="1" dirty="0">
                <a:solidFill>
                  <a:srgbClr val="7030A0"/>
                </a:solidFill>
              </a:rPr>
              <a:t>Algorithm-architecture co-design </a:t>
            </a:r>
            <a:r>
              <a:rPr lang="en-US" dirty="0">
                <a:solidFill>
                  <a:srgbClr val="7030A0"/>
                </a:solidFill>
              </a:rPr>
              <a:t>for DNA read mapping</a:t>
            </a:r>
          </a:p>
          <a:p>
            <a:pPr lvl="1"/>
            <a:r>
              <a:rPr lang="en-US" b="1" dirty="0">
                <a:solidFill>
                  <a:srgbClr val="0000FF"/>
                </a:solidFill>
              </a:rPr>
              <a:t>Speeds up </a:t>
            </a:r>
            <a:r>
              <a:rPr lang="en-US" dirty="0">
                <a:solidFill>
                  <a:srgbClr val="0000FF"/>
                </a:solidFill>
              </a:rPr>
              <a:t>read mapping by </a:t>
            </a:r>
            <a:r>
              <a:rPr lang="en-US" b="1" dirty="0">
                <a:solidFill>
                  <a:srgbClr val="0000FF"/>
                </a:solidFill>
              </a:rPr>
              <a:t>~200X (sometimes more)</a:t>
            </a:r>
          </a:p>
          <a:p>
            <a:pPr lvl="1"/>
            <a:r>
              <a:rPr lang="en-US" b="1" dirty="0">
                <a:solidFill>
                  <a:srgbClr val="0000FF"/>
                </a:solidFill>
              </a:rPr>
              <a:t>Improves</a:t>
            </a:r>
            <a:r>
              <a:rPr lang="en-US" dirty="0">
                <a:solidFill>
                  <a:srgbClr val="0000FF"/>
                </a:solidFill>
              </a:rPr>
              <a:t> </a:t>
            </a:r>
            <a:r>
              <a:rPr lang="en-US" b="1" dirty="0">
                <a:solidFill>
                  <a:srgbClr val="0000FF"/>
                </a:solidFill>
              </a:rPr>
              <a:t>accuracy</a:t>
            </a:r>
            <a:r>
              <a:rPr lang="en-US" dirty="0">
                <a:solidFill>
                  <a:srgbClr val="0000FF"/>
                </a:solidFill>
              </a:rPr>
              <a:t> of read mapping </a:t>
            </a:r>
            <a:r>
              <a:rPr lang="en-US" dirty="0"/>
              <a:t>in the presence of errors</a:t>
            </a:r>
          </a:p>
        </p:txBody>
      </p:sp>
      <p:sp>
        <p:nvSpPr>
          <p:cNvPr id="4" name="Slide Number Placeholder 3"/>
          <p:cNvSpPr>
            <a:spLocks noGrp="1"/>
          </p:cNvSpPr>
          <p:nvPr>
            <p:ph type="sldNum" sz="quarter" idx="11"/>
          </p:nvPr>
        </p:nvSpPr>
        <p:spPr>
          <a:xfrm>
            <a:off x="6777038" y="6381328"/>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600" b="0" i="0" u="none" strike="noStrike" kern="1200" cap="none" spc="0" normalizeH="0" baseline="0" noProof="0" dirty="0">
              <a:ln>
                <a:noFill/>
              </a:ln>
              <a:solidFill>
                <a:srgbClr val="000000"/>
              </a:solidFill>
              <a:effectLst/>
              <a:uLnTx/>
              <a:uFillTx/>
              <a:latin typeface="Garamond" charset="0"/>
              <a:ea typeface="+mn-ea"/>
            </a:endParaRPr>
          </a:p>
        </p:txBody>
      </p:sp>
      <p:sp>
        <p:nvSpPr>
          <p:cNvPr id="5" name="TextBox 4"/>
          <p:cNvSpPr txBox="1"/>
          <p:nvPr/>
        </p:nvSpPr>
        <p:spPr>
          <a:xfrm>
            <a:off x="251520" y="4797152"/>
            <a:ext cx="711274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Xin et al., “</a:t>
            </a:r>
            <a:r>
              <a:rPr kumimoji="0" lang="en-US" sz="1600" b="0" i="0" u="none" strike="noStrike" kern="1200" cap="none" spc="0" normalizeH="0" baseline="0" noProof="0" dirty="0">
                <a:ln>
                  <a:noFill/>
                </a:ln>
                <a:solidFill>
                  <a:srgbClr val="0000FF"/>
                </a:solidFill>
                <a:effectLst/>
                <a:uLnTx/>
                <a:uFillTx/>
                <a:latin typeface="Tahoma"/>
                <a:ea typeface="+mn-ea"/>
                <a:cs typeface="+mn-cs"/>
              </a:rPr>
              <a:t>Accelerating Read Mapping with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FastHASH</a:t>
            </a:r>
            <a:r>
              <a:rPr kumimoji="0" lang="en-US" sz="1600" b="0" i="0" u="none" strike="noStrike" kern="1200" cap="none" spc="0" normalizeH="0" baseline="0" noProof="0" dirty="0">
                <a:ln>
                  <a:noFill/>
                </a:ln>
                <a:solidFill>
                  <a:srgbClr val="000000"/>
                </a:solidFill>
                <a:effectLst/>
                <a:uLnTx/>
                <a:uFillTx/>
                <a:latin typeface="Tahoma"/>
                <a:ea typeface="+mn-ea"/>
                <a:cs typeface="+mn-cs"/>
              </a:rPr>
              <a:t>,” BMC Genomics 2013.</a:t>
            </a:r>
          </a:p>
        </p:txBody>
      </p:sp>
      <p:sp>
        <p:nvSpPr>
          <p:cNvPr id="7" name="TextBox 6"/>
          <p:cNvSpPr txBox="1"/>
          <p:nvPr/>
        </p:nvSpPr>
        <p:spPr>
          <a:xfrm>
            <a:off x="251520" y="5085184"/>
            <a:ext cx="8575685"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Xin et al., “</a:t>
            </a:r>
            <a:r>
              <a:rPr kumimoji="0" lang="en-US" sz="1600" b="0" i="0" u="none" strike="noStrike" kern="1200" cap="none" spc="0" normalizeH="0" baseline="0" noProof="0" dirty="0">
                <a:ln>
                  <a:noFill/>
                </a:ln>
                <a:solidFill>
                  <a:srgbClr val="0000FF"/>
                </a:solidFill>
                <a:effectLst/>
                <a:uLnTx/>
                <a:uFillTx/>
                <a:latin typeface="Tahoma"/>
                <a:ea typeface="+mn-ea"/>
                <a:cs typeface="+mn-cs"/>
              </a:rPr>
              <a:t>Shifted Hamming Distance: A Fast and Accurate SIMD-friendly Filter to Accelerate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rPr>
              <a:t>Alignment Verification in Read Mapping</a:t>
            </a:r>
            <a:r>
              <a:rPr kumimoji="0" lang="en-US" sz="1600" b="0" i="0" u="none" strike="noStrike" kern="1200" cap="none" spc="0" normalizeH="0" baseline="0" noProof="0" dirty="0">
                <a:ln>
                  <a:noFill/>
                </a:ln>
                <a:solidFill>
                  <a:srgbClr val="000000"/>
                </a:solidFill>
                <a:effectLst/>
                <a:uLnTx/>
                <a:uFillTx/>
                <a:latin typeface="Tahoma"/>
                <a:ea typeface="+mn-ea"/>
                <a:cs typeface="+mn-cs"/>
              </a:rPr>
              <a:t>,” Bioinformatics 2015.</a:t>
            </a:r>
          </a:p>
        </p:txBody>
      </p:sp>
    </p:spTree>
    <p:extLst>
      <p:ext uri="{BB962C8B-B14F-4D97-AF65-F5344CB8AC3E}">
        <p14:creationId xmlns:p14="http://schemas.microsoft.com/office/powerpoint/2010/main" val="5954838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print"/>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3253226112"/>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51912" cy="1066800"/>
          </a:xfrm>
        </p:spPr>
        <p:txBody>
          <a:bodyPr/>
          <a:lstStyle/>
          <a:p>
            <a:r>
              <a:rPr lang="en-US" dirty="0"/>
              <a:t>Nanopore Genome Assembly Pipeline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E5936927-1B6F-4A4C-B5AD-52390DB79E20}"/>
              </a:ext>
            </a:extLst>
          </p:cNvPr>
          <p:cNvPicPr>
            <a:picLocks noChangeAspect="1"/>
          </p:cNvPicPr>
          <p:nvPr/>
        </p:nvPicPr>
        <p:blipFill>
          <a:blip r:embed="rId2"/>
          <a:stretch>
            <a:fillRect/>
          </a:stretch>
        </p:blipFill>
        <p:spPr>
          <a:xfrm>
            <a:off x="683568" y="976890"/>
            <a:ext cx="7851772" cy="5476445"/>
          </a:xfrm>
          <a:prstGeom prst="rect">
            <a:avLst/>
          </a:prstGeom>
        </p:spPr>
      </p:pic>
      <p:sp>
        <p:nvSpPr>
          <p:cNvPr id="3" name="TextBox 2">
            <a:extLst>
              <a:ext uri="{FF2B5EF4-FFF2-40B4-BE49-F238E27FC236}">
                <a16:creationId xmlns:a16="http://schemas.microsoft.com/office/drawing/2014/main" id="{9DEDF4F9-AC11-CE40-96CF-BFA639F16628}"/>
              </a:ext>
            </a:extLst>
          </p:cNvPr>
          <p:cNvSpPr txBox="1"/>
          <p:nvPr/>
        </p:nvSpPr>
        <p:spPr>
          <a:xfrm>
            <a:off x="1863509" y="6156593"/>
            <a:ext cx="731700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6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FF"/>
                </a:solidFill>
                <a:effectLst/>
                <a:uLnTx/>
                <a:uFillTx/>
                <a:latin typeface="Tahoma"/>
                <a:ea typeface="+mn-ea"/>
                <a:cs typeface="+mn-cs"/>
              </a:rPr>
              <a:t>Assembly,</a:t>
            </a:r>
            <a:r>
              <a:rPr kumimoji="0" lang="en-US" sz="1600" b="0" i="0" u="none" strike="noStrike" kern="1200" cap="none" spc="0" normalizeH="0" baseline="0" noProof="0" dirty="0">
                <a:ln>
                  <a:noFill/>
                </a:ln>
                <a:solidFill>
                  <a:srgbClr val="000000"/>
                </a:solidFill>
                <a:effectLst/>
                <a:uLnTx/>
                <a:uFillTx/>
                <a:latin typeface="Tahoma"/>
                <a:ea typeface="+mn-ea"/>
                <a:cs typeface="+mn-cs"/>
              </a:rPr>
              <a:t>” Briefings in Bioinformatics, 2018.</a:t>
            </a:r>
          </a:p>
        </p:txBody>
      </p:sp>
    </p:spTree>
    <p:extLst>
      <p:ext uri="{BB962C8B-B14F-4D97-AF65-F5344CB8AC3E}">
        <p14:creationId xmlns:p14="http://schemas.microsoft.com/office/powerpoint/2010/main" val="935120595"/>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5E408-C764-D045-BD7E-9E9080A7EAEA}"/>
              </a:ext>
            </a:extLst>
          </p:cNvPr>
          <p:cNvSpPr>
            <a:spLocks noGrp="1"/>
          </p:cNvSpPr>
          <p:nvPr>
            <p:ph type="title"/>
          </p:nvPr>
        </p:nvSpPr>
        <p:spPr/>
        <p:txBody>
          <a:bodyPr/>
          <a:lstStyle/>
          <a:p>
            <a:r>
              <a:rPr lang="en-US" dirty="0"/>
              <a:t>More on Genome Analysis: Another Talk</a:t>
            </a:r>
          </a:p>
        </p:txBody>
      </p:sp>
      <p:sp>
        <p:nvSpPr>
          <p:cNvPr id="4" name="Slide Number Placeholder 3">
            <a:extLst>
              <a:ext uri="{FF2B5EF4-FFF2-40B4-BE49-F238E27FC236}">
                <a16:creationId xmlns:a16="http://schemas.microsoft.com/office/drawing/2014/main" id="{819C577A-9665-DA47-916C-F8E9CED1AFF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a:extLst>
              <a:ext uri="{FF2B5EF4-FFF2-40B4-BE49-F238E27FC236}">
                <a16:creationId xmlns:a16="http://schemas.microsoft.com/office/drawing/2014/main" id="{EFB584AB-3B41-F64D-BEF2-930B63D95465}"/>
              </a:ext>
            </a:extLst>
          </p:cNvPr>
          <p:cNvPicPr>
            <a:picLocks noChangeAspect="1"/>
          </p:cNvPicPr>
          <p:nvPr/>
        </p:nvPicPr>
        <p:blipFill>
          <a:blip r:embed="rId2"/>
          <a:stretch>
            <a:fillRect/>
          </a:stretch>
        </p:blipFill>
        <p:spPr>
          <a:xfrm>
            <a:off x="899592" y="1036211"/>
            <a:ext cx="6998618" cy="5201101"/>
          </a:xfrm>
          <a:prstGeom prst="rect">
            <a:avLst/>
          </a:prstGeom>
        </p:spPr>
      </p:pic>
    </p:spTree>
    <p:extLst>
      <p:ext uri="{BB962C8B-B14F-4D97-AF65-F5344CB8AC3E}">
        <p14:creationId xmlns:p14="http://schemas.microsoft.com/office/powerpoint/2010/main" val="480094591"/>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768AE-5D18-9E4D-B0AE-1600CC02AD30}"/>
              </a:ext>
            </a:extLst>
          </p:cNvPr>
          <p:cNvSpPr>
            <a:spLocks noGrp="1"/>
          </p:cNvSpPr>
          <p:nvPr>
            <p:ph type="title"/>
          </p:nvPr>
        </p:nvSpPr>
        <p:spPr/>
        <p:txBody>
          <a:bodyPr/>
          <a:lstStyle/>
          <a:p>
            <a:r>
              <a:rPr lang="en-US" dirty="0"/>
              <a:t>Recall Our Dream</a:t>
            </a:r>
          </a:p>
        </p:txBody>
      </p:sp>
      <p:sp>
        <p:nvSpPr>
          <p:cNvPr id="3" name="Content Placeholder 2">
            <a:extLst>
              <a:ext uri="{FF2B5EF4-FFF2-40B4-BE49-F238E27FC236}">
                <a16:creationId xmlns:a16="http://schemas.microsoft.com/office/drawing/2014/main" id="{498EA495-2CCE-D648-8AF6-F3266A555827}"/>
              </a:ext>
            </a:extLst>
          </p:cNvPr>
          <p:cNvSpPr>
            <a:spLocks noGrp="1"/>
          </p:cNvSpPr>
          <p:nvPr>
            <p:ph idx="1"/>
          </p:nvPr>
        </p:nvSpPr>
        <p:spPr/>
        <p:txBody>
          <a:bodyPr/>
          <a:lstStyle/>
          <a:p>
            <a:r>
              <a:rPr lang="en-US" dirty="0">
                <a:solidFill>
                  <a:srgbClr val="0000FF"/>
                </a:solidFill>
              </a:rPr>
              <a:t>An embedded device that can perform comprehensive genome analysis in real time (within a minute)</a:t>
            </a:r>
          </a:p>
          <a:p>
            <a:endParaRPr lang="en-US" dirty="0"/>
          </a:p>
          <a:p>
            <a:r>
              <a:rPr lang="en-US" dirty="0"/>
              <a:t>Still a long ways to go</a:t>
            </a:r>
          </a:p>
          <a:p>
            <a:pPr lvl="1"/>
            <a:r>
              <a:rPr lang="en-US" dirty="0"/>
              <a:t>Energy efficiency</a:t>
            </a:r>
          </a:p>
          <a:p>
            <a:pPr lvl="1"/>
            <a:r>
              <a:rPr lang="en-US" dirty="0"/>
              <a:t>Performance (latency)</a:t>
            </a:r>
          </a:p>
          <a:p>
            <a:pPr lvl="1"/>
            <a:r>
              <a:rPr lang="en-US" dirty="0"/>
              <a:t>Security</a:t>
            </a:r>
          </a:p>
          <a:p>
            <a:pPr lvl="1"/>
            <a:r>
              <a:rPr lang="en-US" dirty="0">
                <a:solidFill>
                  <a:srgbClr val="0000FF"/>
                </a:solidFill>
              </a:rPr>
              <a:t>Huge memory bottleneck</a:t>
            </a:r>
          </a:p>
          <a:p>
            <a:endParaRPr lang="en-US" dirty="0"/>
          </a:p>
          <a:p>
            <a:endParaRPr lang="en-US" dirty="0"/>
          </a:p>
        </p:txBody>
      </p:sp>
      <p:sp>
        <p:nvSpPr>
          <p:cNvPr id="4" name="Slide Number Placeholder 3">
            <a:extLst>
              <a:ext uri="{FF2B5EF4-FFF2-40B4-BE49-F238E27FC236}">
                <a16:creationId xmlns:a16="http://schemas.microsoft.com/office/drawing/2014/main" id="{C6BF723B-2431-BD4C-A973-FB0472D63A7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33897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Directions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t>
            </a:r>
            <a:r>
              <a:rPr lang="en-US" dirty="0"/>
              <a:t>Architectures</a:t>
            </a:r>
          </a:p>
          <a:p>
            <a:endParaRPr lang="en-US" dirty="0"/>
          </a:p>
          <a:p>
            <a:endParaRPr lang="en-US" dirty="0"/>
          </a:p>
          <a:p>
            <a:r>
              <a:rPr lang="en-US" dirty="0"/>
              <a:t>Architectures for </a:t>
            </a:r>
            <a:r>
              <a:rPr lang="en-US" dirty="0">
                <a:solidFill>
                  <a:srgbClr val="0000FF"/>
                </a:solidFill>
              </a:rPr>
              <a:t>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Rectangle 6">
            <a:extLst>
              <a:ext uri="{FF2B5EF4-FFF2-40B4-BE49-F238E27FC236}">
                <a16:creationId xmlns:a16="http://schemas.microsoft.com/office/drawing/2014/main" id="{493F53A1-D239-B74E-A57F-3C633430314E}"/>
              </a:ext>
            </a:extLst>
          </p:cNvPr>
          <p:cNvSpPr/>
          <p:nvPr/>
        </p:nvSpPr>
        <p:spPr>
          <a:xfrm>
            <a:off x="539552" y="1219200"/>
            <a:ext cx="6865906" cy="492636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59832515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Memory &amp; Storage</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87447639"/>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Memory System</a:t>
            </a: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330F078-BF11-6B47-89B1-D774F4018531}" type="slidenum">
              <a:rPr lang="en-US" sz="1600">
                <a:solidFill>
                  <a:srgbClr val="000000"/>
                </a:solidFill>
                <a:latin typeface="Garamond" charset="0"/>
              </a:rPr>
              <a:pPr eaLnBrk="1" hangingPunct="1"/>
              <a:t>30</a:t>
            </a:fld>
            <a:endParaRPr lang="en-US" sz="1600">
              <a:solidFill>
                <a:srgbClr val="000000"/>
              </a:solidFill>
              <a:latin typeface="Garamond"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21" name="Text Box 13" descr="90%"/>
          <p:cNvSpPr txBox="1">
            <a:spLocks noChangeArrowheads="1"/>
          </p:cNvSpPr>
          <p:nvPr/>
        </p:nvSpPr>
        <p:spPr bwMode="auto">
          <a:xfrm>
            <a:off x="1245861" y="2928793"/>
            <a:ext cx="1309915" cy="618631"/>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Processors</a:t>
            </a:r>
          </a:p>
          <a:p>
            <a:pPr algn="ctr">
              <a:defRPr/>
            </a:pPr>
            <a:r>
              <a:rPr lang="en-US" kern="0" dirty="0">
                <a:solidFill>
                  <a:sysClr val="windowText" lastClr="000000"/>
                </a:solidFill>
                <a:latin typeface="Arial" pitchFamily="-107" charset="0"/>
                <a:ea typeface="Arial" pitchFamily="-107" charset="0"/>
                <a:cs typeface="Arial" pitchFamily="-107" charset="0"/>
              </a:rPr>
              <a:t>and caches</a:t>
            </a: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800" dirty="0">
                <a:solidFill>
                  <a:srgbClr val="000000"/>
                </a:solidFill>
              </a:rPr>
              <a:t>Storage (SSD/HDD)</a:t>
            </a:r>
          </a:p>
        </p:txBody>
      </p:sp>
      <p:pic>
        <p:nvPicPr>
          <p:cNvPr id="19"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1633988"/>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spTree>
    <p:extLst>
      <p:ext uri="{BB962C8B-B14F-4D97-AF65-F5344CB8AC3E}">
        <p14:creationId xmlns:p14="http://schemas.microsoft.com/office/powerpoint/2010/main" val="258821911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Memory System</a:t>
            </a: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330F078-BF11-6B47-89B1-D774F4018531}" type="slidenum">
              <a:rPr lang="en-US" sz="1600">
                <a:solidFill>
                  <a:srgbClr val="000000"/>
                </a:solidFill>
                <a:latin typeface="Garamond" charset="0"/>
              </a:rPr>
              <a:pPr eaLnBrk="1" hangingPunct="1"/>
              <a:t>31</a:t>
            </a:fld>
            <a:endParaRPr lang="en-US" sz="1600">
              <a:solidFill>
                <a:srgbClr val="000000"/>
              </a:solidFill>
              <a:latin typeface="Garamond"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800" dirty="0">
                <a:solidFill>
                  <a:srgbClr val="000000"/>
                </a:solidFill>
              </a:rPr>
              <a:t>Storage (SSD/HDD)</a:t>
            </a:r>
          </a:p>
        </p:txBody>
      </p:sp>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pic>
        <p:nvPicPr>
          <p:cNvPr id="2" name="Picture 1"/>
          <p:cNvPicPr>
            <a:picLocks noChangeAspect="1"/>
          </p:cNvPicPr>
          <p:nvPr/>
        </p:nvPicPr>
        <p:blipFill>
          <a:blip r:embed="rId4"/>
          <a:stretch>
            <a:fillRect/>
          </a:stretch>
        </p:blipFill>
        <p:spPr>
          <a:xfrm>
            <a:off x="887019" y="1663083"/>
            <a:ext cx="1656184" cy="1284462"/>
          </a:xfrm>
          <a:prstGeom prst="rect">
            <a:avLst/>
          </a:prstGeom>
        </p:spPr>
      </p:pic>
      <p:sp>
        <p:nvSpPr>
          <p:cNvPr id="22" name="Text Box 13" descr="90%"/>
          <p:cNvSpPr txBox="1">
            <a:spLocks noChangeArrowheads="1"/>
          </p:cNvSpPr>
          <p:nvPr/>
        </p:nvSpPr>
        <p:spPr bwMode="auto">
          <a:xfrm>
            <a:off x="1331640" y="3081193"/>
            <a:ext cx="873160"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FPGAs</a:t>
            </a:r>
          </a:p>
        </p:txBody>
      </p:sp>
    </p:spTree>
    <p:extLst>
      <p:ext uri="{BB962C8B-B14F-4D97-AF65-F5344CB8AC3E}">
        <p14:creationId xmlns:p14="http://schemas.microsoft.com/office/powerpoint/2010/main" val="2487281956"/>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Memory System</a:t>
            </a: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330F078-BF11-6B47-89B1-D774F4018531}" type="slidenum">
              <a:rPr lang="en-US" sz="1600">
                <a:solidFill>
                  <a:srgbClr val="000000"/>
                </a:solidFill>
                <a:latin typeface="Garamond" charset="0"/>
              </a:rPr>
              <a:pPr eaLnBrk="1" hangingPunct="1"/>
              <a:t>32</a:t>
            </a:fld>
            <a:endParaRPr lang="en-US" sz="1600">
              <a:solidFill>
                <a:srgbClr val="000000"/>
              </a:solidFill>
              <a:latin typeface="Garamond"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800" dirty="0">
                <a:solidFill>
                  <a:srgbClr val="000000"/>
                </a:solidFill>
              </a:rPr>
              <a:t>Storage (SSD/HDD)</a:t>
            </a:r>
          </a:p>
        </p:txBody>
      </p:sp>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sp>
        <p:nvSpPr>
          <p:cNvPr id="22" name="Text Box 13" descr="90%"/>
          <p:cNvSpPr txBox="1">
            <a:spLocks noChangeArrowheads="1"/>
          </p:cNvSpPr>
          <p:nvPr/>
        </p:nvSpPr>
        <p:spPr bwMode="auto">
          <a:xfrm>
            <a:off x="1306826" y="3081193"/>
            <a:ext cx="744894"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GPUs</a:t>
            </a:r>
          </a:p>
        </p:txBody>
      </p:sp>
      <p:pic>
        <p:nvPicPr>
          <p:cNvPr id="4" name="Picture 3"/>
          <p:cNvPicPr>
            <a:picLocks noChangeAspect="1"/>
          </p:cNvPicPr>
          <p:nvPr/>
        </p:nvPicPr>
        <p:blipFill>
          <a:blip r:embed="rId4"/>
          <a:stretch>
            <a:fillRect/>
          </a:stretch>
        </p:blipFill>
        <p:spPr>
          <a:xfrm>
            <a:off x="827584" y="1412776"/>
            <a:ext cx="1673534" cy="1655404"/>
          </a:xfrm>
          <a:prstGeom prst="rect">
            <a:avLst/>
          </a:prstGeom>
        </p:spPr>
      </p:pic>
    </p:spTree>
    <p:extLst>
      <p:ext uri="{BB962C8B-B14F-4D97-AF65-F5344CB8AC3E}">
        <p14:creationId xmlns:p14="http://schemas.microsoft.com/office/powerpoint/2010/main" val="514233801"/>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228600" y="152400"/>
            <a:ext cx="8915400" cy="1066800"/>
          </a:xfrm>
        </p:spPr>
        <p:txBody>
          <a:bodyPr/>
          <a:lstStyle/>
          <a:p>
            <a:r>
              <a:rPr lang="en-US" sz="3800" dirty="0"/>
              <a:t>Memory System: A </a:t>
            </a:r>
            <a:r>
              <a:rPr lang="en-US" sz="3800" b="1" i="1" dirty="0"/>
              <a:t>Shared Resource </a:t>
            </a:r>
            <a:r>
              <a:rPr lang="en-US" sz="3800" dirty="0"/>
              <a:t>View</a:t>
            </a:r>
          </a:p>
        </p:txBody>
      </p:sp>
      <p:sp>
        <p:nvSpPr>
          <p:cNvPr id="20483" name="Content Placeholder 2"/>
          <p:cNvSpPr>
            <a:spLocks noGrp="1"/>
          </p:cNvSpPr>
          <p:nvPr>
            <p:ph idx="1"/>
          </p:nvPr>
        </p:nvSpPr>
        <p:spPr>
          <a:xfrm>
            <a:off x="228600" y="908720"/>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a:defRPr/>
            </a:pPr>
            <a:fld id="{A574598C-5A2F-5E46-8E0D-A0FDA29590CD}" type="slidenum">
              <a:rPr lang="en-US" smtClean="0"/>
              <a:pPr>
                <a:defRPr/>
              </a:pPr>
              <a:t>33</a:t>
            </a:fld>
            <a:endParaRPr lang="en-US"/>
          </a:p>
        </p:txBody>
      </p:sp>
      <p:sp>
        <p:nvSpPr>
          <p:cNvPr id="20486" name="TextBox 5"/>
          <p:cNvSpPr txBox="1">
            <a:spLocks noChangeArrowheads="1"/>
          </p:cNvSpPr>
          <p:nvPr/>
        </p:nvSpPr>
        <p:spPr bwMode="auto">
          <a:xfrm>
            <a:off x="964377" y="1019268"/>
            <a:ext cx="2286000" cy="533400"/>
          </a:xfrm>
          <a:prstGeom prst="rect">
            <a:avLst/>
          </a:prstGeom>
          <a:solidFill>
            <a:schemeClr val="bg1"/>
          </a:solidFill>
          <a:ln w="9525">
            <a:noFill/>
            <a:miter lim="800000"/>
            <a:headEnd/>
            <a:tailEnd/>
          </a:ln>
        </p:spPr>
        <p:txBody>
          <a:bodyPr>
            <a:prstTxWarp prst="textNoShape">
              <a:avLst/>
            </a:prstTxWarp>
            <a:spAutoFit/>
          </a:bodyPr>
          <a:lstStyle/>
          <a:p>
            <a:endParaRPr lang="en-US">
              <a:solidFill>
                <a:srgbClr val="000000"/>
              </a:solidFill>
              <a:latin typeface="Tahoma"/>
            </a:endParaRPr>
          </a:p>
        </p:txBody>
      </p:sp>
      <p:pic>
        <p:nvPicPr>
          <p:cNvPr id="7" name="Picture 6" descr="many-core3.eps"/>
          <p:cNvPicPr>
            <a:picLocks noChangeAspect="1"/>
          </p:cNvPicPr>
          <p:nvPr/>
        </p:nvPicPr>
        <p:blipFill>
          <a:blip r:embed="rId2"/>
          <a:srcRect/>
          <a:stretch>
            <a:fillRect/>
          </a:stretch>
        </p:blipFill>
        <p:spPr bwMode="auto">
          <a:xfrm>
            <a:off x="437624" y="977993"/>
            <a:ext cx="6146800" cy="4953000"/>
          </a:xfrm>
          <a:prstGeom prst="rect">
            <a:avLst/>
          </a:prstGeom>
          <a:noFill/>
          <a:ln w="9525">
            <a:noFill/>
            <a:miter lim="800000"/>
            <a:headEnd/>
            <a:tailEnd/>
          </a:ln>
        </p:spPr>
      </p:pic>
      <p:pic>
        <p:nvPicPr>
          <p:cNvPr id="8"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33856">
            <a:off x="7195612" y="2336922"/>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Line 21"/>
          <p:cNvSpPr>
            <a:spLocks noChangeShapeType="1"/>
          </p:cNvSpPr>
          <p:nvPr/>
        </p:nvSpPr>
        <p:spPr bwMode="auto">
          <a:xfrm>
            <a:off x="6584424" y="3381497"/>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0" name="Text Box 24" descr="90%"/>
          <p:cNvSpPr txBox="1">
            <a:spLocks noChangeArrowheads="1"/>
          </p:cNvSpPr>
          <p:nvPr/>
        </p:nvSpPr>
        <p:spPr bwMode="auto">
          <a:xfrm>
            <a:off x="7628440" y="4100634"/>
            <a:ext cx="937743" cy="341632"/>
          </a:xfrm>
          <a:prstGeom prst="rect">
            <a:avLst/>
          </a:prstGeom>
          <a:noFill/>
          <a:ln w="12700">
            <a:noFill/>
            <a:miter lim="800000"/>
            <a:headEnd/>
            <a:tailEnd/>
          </a:ln>
          <a:effec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hangingPunct="1"/>
            <a:r>
              <a:rPr lang="en-US" sz="1800" dirty="0">
                <a:solidFill>
                  <a:srgbClr val="000000"/>
                </a:solidFill>
              </a:rPr>
              <a:t>Storage</a:t>
            </a:r>
          </a:p>
        </p:txBody>
      </p:sp>
      <p:sp>
        <p:nvSpPr>
          <p:cNvPr id="11" name="TextBox 10"/>
          <p:cNvSpPr txBox="1"/>
          <p:nvPr/>
        </p:nvSpPr>
        <p:spPr>
          <a:xfrm>
            <a:off x="611560" y="6021288"/>
            <a:ext cx="7811954" cy="400110"/>
          </a:xfrm>
          <a:prstGeom prst="rect">
            <a:avLst/>
          </a:prstGeom>
          <a:noFill/>
        </p:spPr>
        <p:txBody>
          <a:bodyPr wrap="none" rtlCol="0">
            <a:spAutoFit/>
          </a:bodyPr>
          <a:lstStyle/>
          <a:p>
            <a:r>
              <a:rPr lang="en-US" sz="2000" b="1" dirty="0">
                <a:solidFill>
                  <a:srgbClr val="FF0000"/>
                </a:solidFill>
              </a:rPr>
              <a:t>Most of the system is dedicated to storing and moving data </a:t>
            </a:r>
          </a:p>
        </p:txBody>
      </p:sp>
    </p:spTree>
    <p:extLst>
      <p:ext uri="{BB962C8B-B14F-4D97-AF65-F5344CB8AC3E}">
        <p14:creationId xmlns:p14="http://schemas.microsoft.com/office/powerpoint/2010/main" val="42370198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atin typeface="Garamond" charset="0"/>
                <a:ea typeface="ＭＳ Ｐゴシック" charset="0"/>
                <a:cs typeface="ＭＳ Ｐゴシック" charset="0"/>
              </a:rPr>
              <a:t>State of the Main Memory System</a:t>
            </a:r>
          </a:p>
        </p:txBody>
      </p:sp>
      <p:sp>
        <p:nvSpPr>
          <p:cNvPr id="3" name="Content Placeholder 2"/>
          <p:cNvSpPr>
            <a:spLocks noGrp="1"/>
          </p:cNvSpPr>
          <p:nvPr>
            <p:ph idx="1"/>
          </p:nvPr>
        </p:nvSpPr>
        <p:spPr>
          <a:xfrm>
            <a:off x="228600" y="980728"/>
            <a:ext cx="8610600" cy="5194300"/>
          </a:xfrm>
        </p:spPr>
        <p:txBody>
          <a:bodyPr/>
          <a:lstStyle/>
          <a:p>
            <a:r>
              <a:rPr lang="en-US" dirty="0">
                <a:latin typeface="Tahoma" charset="0"/>
                <a:ea typeface="ＭＳ Ｐゴシック" charset="0"/>
                <a:cs typeface="ＭＳ Ｐゴシック" charset="0"/>
              </a:rPr>
              <a:t>Recent technology, architecture, and application trends</a:t>
            </a:r>
          </a:p>
          <a:p>
            <a:pPr lvl="1"/>
            <a:r>
              <a:rPr lang="en-US" dirty="0">
                <a:solidFill>
                  <a:srgbClr val="0000FF"/>
                </a:solidFill>
                <a:latin typeface="Tahoma" charset="0"/>
                <a:ea typeface="ＭＳ Ｐゴシック" charset="0"/>
              </a:rPr>
              <a:t>lead to new requirements</a:t>
            </a:r>
            <a:endParaRPr lang="en-US" dirty="0">
              <a:latin typeface="Tahoma" charset="0"/>
              <a:ea typeface="ＭＳ Ｐゴシック" charset="0"/>
            </a:endParaRPr>
          </a:p>
          <a:p>
            <a:pPr lvl="1"/>
            <a:r>
              <a:rPr lang="en-US" dirty="0">
                <a:solidFill>
                  <a:srgbClr val="0000FF"/>
                </a:solidFill>
                <a:latin typeface="Tahoma" charset="0"/>
                <a:ea typeface="ＭＳ Ｐゴシック" charset="0"/>
              </a:rPr>
              <a:t>exacerbate old requirements</a:t>
            </a:r>
            <a:endParaRPr lang="en-US" dirty="0">
              <a:latin typeface="Tahoma" charset="0"/>
              <a:ea typeface="ＭＳ Ｐゴシック" charset="0"/>
            </a:endParaRPr>
          </a:p>
          <a:p>
            <a:pPr lvl="1"/>
            <a:endParaRPr lang="en-US" dirty="0">
              <a:latin typeface="Tahoma" charset="0"/>
              <a:ea typeface="ＭＳ Ｐゴシック" charset="0"/>
            </a:endParaRPr>
          </a:p>
          <a:p>
            <a:r>
              <a:rPr lang="en-US" dirty="0">
                <a:solidFill>
                  <a:srgbClr val="FF0000"/>
                </a:solidFill>
                <a:latin typeface="Tahoma" charset="0"/>
                <a:ea typeface="ＭＳ Ｐゴシック" charset="0"/>
                <a:cs typeface="ＭＳ Ｐゴシック" charset="0"/>
              </a:rPr>
              <a:t>DRAM and memory controllers</a:t>
            </a:r>
            <a:r>
              <a:rPr lang="en-US" dirty="0">
                <a:latin typeface="Tahoma" charset="0"/>
                <a:ea typeface="ＭＳ Ｐゴシック" charset="0"/>
                <a:cs typeface="ＭＳ Ｐゴシック" charset="0"/>
              </a:rPr>
              <a:t>, as we know them today, are (will be) </a:t>
            </a:r>
            <a:r>
              <a:rPr lang="en-US" dirty="0">
                <a:solidFill>
                  <a:srgbClr val="FF0000"/>
                </a:solidFill>
                <a:latin typeface="Tahoma" charset="0"/>
                <a:ea typeface="ＭＳ Ｐゴシック" charset="0"/>
                <a:cs typeface="ＭＳ Ｐゴシック" charset="0"/>
              </a:rPr>
              <a:t>unlikely to satisfy all requirements</a:t>
            </a:r>
          </a:p>
          <a:p>
            <a:endParaRPr lang="en-US" dirty="0">
              <a:latin typeface="Tahoma" charset="0"/>
              <a:ea typeface="ＭＳ Ｐゴシック" charset="0"/>
              <a:cs typeface="ＭＳ Ｐゴシック" charset="0"/>
            </a:endParaRPr>
          </a:p>
          <a:p>
            <a:r>
              <a:rPr lang="en-US" dirty="0">
                <a:latin typeface="Tahoma" charset="0"/>
                <a:ea typeface="ＭＳ Ｐゴシック" charset="0"/>
                <a:cs typeface="ＭＳ Ｐゴシック" charset="0"/>
              </a:rPr>
              <a:t>Some </a:t>
            </a:r>
            <a:r>
              <a:rPr lang="en-US" dirty="0">
                <a:solidFill>
                  <a:srgbClr val="FF0000"/>
                </a:solidFill>
                <a:latin typeface="Tahoma" charset="0"/>
                <a:ea typeface="ＭＳ Ｐゴシック" charset="0"/>
                <a:cs typeface="ＭＳ Ｐゴシック" charset="0"/>
              </a:rPr>
              <a:t>emerging non-volatile memory technologies </a:t>
            </a:r>
            <a:r>
              <a:rPr lang="en-US" dirty="0">
                <a:latin typeface="Tahoma" charset="0"/>
                <a:ea typeface="ＭＳ Ｐゴシック" charset="0"/>
                <a:cs typeface="ＭＳ Ｐゴシック" charset="0"/>
              </a:rPr>
              <a:t>(e.g., PCM) </a:t>
            </a:r>
            <a:r>
              <a:rPr lang="en-US" dirty="0">
                <a:solidFill>
                  <a:srgbClr val="FF0000"/>
                </a:solidFill>
                <a:latin typeface="Tahoma" charset="0"/>
                <a:ea typeface="ＭＳ Ｐゴシック" charset="0"/>
              </a:rPr>
              <a:t>enable new opportunities</a:t>
            </a:r>
            <a:r>
              <a:rPr lang="en-US" dirty="0">
                <a:latin typeface="Tahoma" charset="0"/>
                <a:ea typeface="ＭＳ Ｐゴシック" charset="0"/>
              </a:rPr>
              <a:t>: </a:t>
            </a:r>
            <a:r>
              <a:rPr lang="en-US" dirty="0" err="1">
                <a:latin typeface="Tahoma" charset="0"/>
                <a:ea typeface="ＭＳ Ｐゴシック" charset="0"/>
              </a:rPr>
              <a:t>memory+storage</a:t>
            </a:r>
            <a:r>
              <a:rPr lang="en-US" dirty="0">
                <a:latin typeface="Tahoma" charset="0"/>
                <a:ea typeface="ＭＳ Ｐゴシック" charset="0"/>
              </a:rPr>
              <a:t> merging</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We need to rethink the main memory system</a:t>
            </a:r>
          </a:p>
          <a:p>
            <a:pPr lvl="1"/>
            <a:r>
              <a:rPr lang="en-US" dirty="0">
                <a:solidFill>
                  <a:srgbClr val="0000FF"/>
                </a:solidFill>
                <a:latin typeface="Tahoma" charset="0"/>
                <a:ea typeface="ＭＳ Ｐゴシック" charset="0"/>
                <a:cs typeface="ＭＳ Ｐゴシック" charset="0"/>
              </a:rPr>
              <a:t>to fix DRAM issues and enable emerging technologies </a:t>
            </a:r>
          </a:p>
          <a:p>
            <a:pPr lvl="1"/>
            <a:r>
              <a:rPr lang="en-US" dirty="0">
                <a:solidFill>
                  <a:srgbClr val="0000FF"/>
                </a:solidFill>
                <a:latin typeface="Tahoma" charset="0"/>
                <a:ea typeface="ＭＳ Ｐゴシック" charset="0"/>
                <a:cs typeface="ＭＳ Ｐゴシック" charset="0"/>
              </a:rPr>
              <a:t>to satisfy all requirements</a:t>
            </a:r>
          </a:p>
          <a:p>
            <a:pPr lvl="1"/>
            <a:endParaRPr lang="en-US" dirty="0">
              <a:solidFill>
                <a:srgbClr val="0000FF"/>
              </a:solidFill>
              <a:latin typeface="Tahoma" charset="0"/>
              <a:ea typeface="ＭＳ Ｐゴシック" charset="0"/>
              <a:cs typeface="ＭＳ Ｐゴシック" charset="0"/>
            </a:endParaRPr>
          </a:p>
          <a:p>
            <a:pPr marL="344487" lvl="1" indent="0">
              <a:buNone/>
            </a:pPr>
            <a:endParaRPr lang="en-US" dirty="0">
              <a:solidFill>
                <a:srgbClr val="0000FF"/>
              </a:solidFill>
              <a:latin typeface="Tahoma" charset="0"/>
              <a:ea typeface="ＭＳ Ｐゴシック" charset="0"/>
              <a:cs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p:txBody>
      </p:sp>
      <p:sp>
        <p:nvSpPr>
          <p:cNvPr id="20484"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D7878BD7-8E09-7949-990F-1FFCA512AD3A}" type="slidenum">
              <a:rPr lang="en-US" sz="1600">
                <a:solidFill>
                  <a:srgbClr val="000000"/>
                </a:solidFill>
                <a:latin typeface="Garamond" charset="0"/>
              </a:rPr>
              <a:pPr eaLnBrk="1" hangingPunct="1"/>
              <a:t>34</a:t>
            </a:fld>
            <a:endParaRPr lang="en-US" sz="1600">
              <a:solidFill>
                <a:srgbClr val="000000"/>
              </a:solidFill>
              <a:latin typeface="Garamond" charset="0"/>
            </a:endParaRPr>
          </a:p>
        </p:txBody>
      </p:sp>
    </p:spTree>
    <p:extLst>
      <p:ext uri="{BB962C8B-B14F-4D97-AF65-F5344CB8AC3E}">
        <p14:creationId xmlns:p14="http://schemas.microsoft.com/office/powerpoint/2010/main" val="307365545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solidFill>
                  <a:srgbClr val="0000FF"/>
                </a:solidFill>
                <a:latin typeface="Tahoma" charset="0"/>
                <a:ea typeface="ＭＳ Ｐゴシック" charset="0"/>
                <a:cs typeface="ＭＳ Ｐゴシック" charset="0"/>
              </a:rPr>
              <a:t>Major Trends Affecting Main Memory</a:t>
            </a:r>
          </a:p>
          <a:p>
            <a:pPr eaLnBrk="1" hangingPunct="1"/>
            <a:r>
              <a:rPr lang="en-US" dirty="0">
                <a:latin typeface="Tahoma" charset="0"/>
                <a:ea typeface="ＭＳ Ｐゴシック" charset="0"/>
                <a:cs typeface="ＭＳ Ｐゴシック" charset="0"/>
              </a:rPr>
              <a:t>Key Challenges and Solution Directions</a:t>
            </a:r>
          </a:p>
          <a:p>
            <a:pPr lvl="1" eaLnBrk="1" hangingPunct="1"/>
            <a:r>
              <a:rPr lang="en-US" dirty="0">
                <a:latin typeface="Tahoma" charset="0"/>
                <a:ea typeface="ＭＳ Ｐゴシック" charset="0"/>
                <a:cs typeface="ＭＳ Ｐゴシック" charset="0"/>
              </a:rPr>
              <a:t>Robustness: Reliability and Security</a:t>
            </a:r>
          </a:p>
          <a:p>
            <a:pPr lvl="1" eaLnBrk="1" hangingPunct="1"/>
            <a:r>
              <a:rPr lang="en-US" dirty="0">
                <a:latin typeface="Tahoma" charset="0"/>
                <a:ea typeface="ＭＳ Ｐゴシック" charset="0"/>
                <a:cs typeface="ＭＳ Ｐゴシック" charset="0"/>
              </a:rPr>
              <a:t>Energy and Performance: In-Memory Computation</a:t>
            </a:r>
          </a:p>
          <a:p>
            <a:pPr lvl="1" eaLnBrk="1" hangingPunct="1"/>
            <a:r>
              <a:rPr lang="en-US" dirty="0">
                <a:latin typeface="Tahoma" charset="0"/>
                <a:ea typeface="ＭＳ Ｐゴシック" charset="0"/>
                <a:cs typeface="ＭＳ Ｐゴシック" charset="0"/>
              </a:rPr>
              <a:t>Low Latency/Energy and Latency/Energy/Reliability Tradeoffs</a:t>
            </a:r>
          </a:p>
          <a:p>
            <a:pPr lvl="1" eaLnBrk="1" hangingPunct="1"/>
            <a:r>
              <a:rPr lang="en-US" dirty="0">
                <a:latin typeface="Tahoma" charset="0"/>
                <a:ea typeface="ＭＳ Ｐゴシック" charset="0"/>
                <a:cs typeface="ＭＳ Ｐゴシック" charset="0"/>
              </a:rPr>
              <a:t>Scalability and More: Enabling Emerging Technologies</a:t>
            </a:r>
          </a:p>
          <a:p>
            <a:pPr eaLnBrk="1" hangingPunct="1"/>
            <a:r>
              <a:rPr lang="en-US" dirty="0">
                <a:latin typeface="Tahoma" charset="0"/>
                <a:ea typeface="ＭＳ Ｐゴシック" charset="0"/>
                <a:cs typeface="ＭＳ Ｐゴシック" charset="0"/>
              </a:rPr>
              <a:t>Solution Principles</a:t>
            </a:r>
          </a:p>
          <a:p>
            <a:pPr eaLnBrk="1" hangingPunct="1"/>
            <a:r>
              <a:rPr lang="en-US" dirty="0">
                <a:latin typeface="Tahoma" charset="0"/>
                <a:ea typeface="ＭＳ Ｐゴシック" charset="0"/>
                <a:cs typeface="ＭＳ Ｐゴシック" charset="0"/>
              </a:rPr>
              <a:t>Concluding Remarks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278234790"/>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dirty="0">
                <a:latin typeface="Garamond" charset="0"/>
                <a:ea typeface="ＭＳ Ｐゴシック" charset="0"/>
                <a:cs typeface="ＭＳ Ｐゴシック" charset="0"/>
              </a:rPr>
              <a:t>Major Trends Affecting Main Memory (I)</a:t>
            </a:r>
          </a:p>
        </p:txBody>
      </p:sp>
      <p:sp>
        <p:nvSpPr>
          <p:cNvPr id="3" name="Content Placeholder 2"/>
          <p:cNvSpPr>
            <a:spLocks noGrp="1"/>
          </p:cNvSpPr>
          <p:nvPr>
            <p:ph idx="1"/>
          </p:nvPr>
        </p:nvSpPr>
        <p:spPr>
          <a:xfrm>
            <a:off x="228600" y="996950"/>
            <a:ext cx="8915400" cy="5194300"/>
          </a:xfrm>
        </p:spPr>
        <p:txBody>
          <a:bodyPr/>
          <a:lstStyle/>
          <a:p>
            <a:r>
              <a:rPr lang="en-US" dirty="0">
                <a:solidFill>
                  <a:srgbClr val="0000FF"/>
                </a:solidFill>
                <a:latin typeface="Tahoma" charset="0"/>
                <a:ea typeface="ＭＳ Ｐゴシック" charset="0"/>
                <a:cs typeface="ＭＳ Ｐゴシック" charset="0"/>
              </a:rPr>
              <a:t>Need for main memory capacity, bandwidth, QoS increasing </a:t>
            </a:r>
          </a:p>
          <a:p>
            <a:pPr lvl="1"/>
            <a:endParaRPr lang="en-US" dirty="0">
              <a:latin typeface="Tahoma" charset="0"/>
              <a:ea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energy/power is a key system design concern</a:t>
            </a: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DRAM technology scaling is ending </a:t>
            </a:r>
            <a:endParaRPr lang="en-US" dirty="0">
              <a:latin typeface="Tahoma" charset="0"/>
              <a:ea typeface="ＭＳ Ｐゴシック" charset="0"/>
              <a:cs typeface="ＭＳ Ｐゴシック" charset="0"/>
            </a:endParaRP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355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6CDE87C-4DFB-8147-A2EF-37268286C75D}" type="slidenum">
              <a:rPr lang="en-US" sz="1600">
                <a:solidFill>
                  <a:srgbClr val="000000"/>
                </a:solidFill>
                <a:latin typeface="Garamond" charset="0"/>
              </a:rPr>
              <a:pPr eaLnBrk="1" hangingPunct="1"/>
              <a:t>36</a:t>
            </a:fld>
            <a:endParaRPr lang="en-US" sz="1600" dirty="0">
              <a:solidFill>
                <a:srgbClr val="000000"/>
              </a:solidFill>
              <a:latin typeface="Garamond" charset="0"/>
            </a:endParaRPr>
          </a:p>
        </p:txBody>
      </p:sp>
    </p:spTree>
    <p:extLst>
      <p:ext uri="{BB962C8B-B14F-4D97-AF65-F5344CB8AC3E}">
        <p14:creationId xmlns:p14="http://schemas.microsoft.com/office/powerpoint/2010/main" val="3830705636"/>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dirty="0">
                <a:latin typeface="Garamond" charset="0"/>
                <a:ea typeface="ＭＳ Ｐゴシック" charset="0"/>
                <a:cs typeface="ＭＳ Ｐゴシック" charset="0"/>
              </a:rPr>
              <a:t>Major Trends Affecting Main Memory (II)</a:t>
            </a:r>
          </a:p>
        </p:txBody>
      </p:sp>
      <p:sp>
        <p:nvSpPr>
          <p:cNvPr id="3" name="Content Placeholder 2"/>
          <p:cNvSpPr>
            <a:spLocks noGrp="1"/>
          </p:cNvSpPr>
          <p:nvPr>
            <p:ph idx="1"/>
          </p:nvPr>
        </p:nvSpPr>
        <p:spPr>
          <a:xfrm>
            <a:off x="228600" y="996950"/>
            <a:ext cx="8915400" cy="5194300"/>
          </a:xfrm>
        </p:spPr>
        <p:txBody>
          <a:bodyPr/>
          <a:lstStyle/>
          <a:p>
            <a:r>
              <a:rPr lang="en-US" dirty="0">
                <a:solidFill>
                  <a:srgbClr val="0000FF"/>
                </a:solidFill>
                <a:latin typeface="Tahoma" charset="0"/>
                <a:ea typeface="ＭＳ Ｐゴシック" charset="0"/>
                <a:cs typeface="ＭＳ Ｐゴシック" charset="0"/>
              </a:rPr>
              <a:t>Need for main memory capacity, bandwidth, QoS increasing </a:t>
            </a:r>
          </a:p>
          <a:p>
            <a:pPr lvl="1"/>
            <a:r>
              <a:rPr lang="en-US" dirty="0">
                <a:solidFill>
                  <a:srgbClr val="FF0000"/>
                </a:solidFill>
                <a:latin typeface="Tahoma" charset="0"/>
                <a:ea typeface="ＭＳ Ｐゴシック" charset="0"/>
              </a:rPr>
              <a:t>Multi-core</a:t>
            </a:r>
            <a:r>
              <a:rPr lang="en-US" dirty="0">
                <a:latin typeface="Tahoma" charset="0"/>
                <a:ea typeface="ＭＳ Ｐゴシック" charset="0"/>
              </a:rPr>
              <a:t>: increasing number of cores/agents</a:t>
            </a:r>
          </a:p>
          <a:p>
            <a:pPr lvl="1"/>
            <a:r>
              <a:rPr lang="en-US" dirty="0">
                <a:solidFill>
                  <a:srgbClr val="FF0000"/>
                </a:solidFill>
                <a:latin typeface="Tahoma" charset="0"/>
                <a:ea typeface="ＭＳ Ｐゴシック" charset="0"/>
              </a:rPr>
              <a:t>Data-intensive applications</a:t>
            </a:r>
            <a:r>
              <a:rPr lang="en-US" dirty="0">
                <a:latin typeface="Tahoma" charset="0"/>
                <a:ea typeface="ＭＳ Ｐゴシック" charset="0"/>
              </a:rPr>
              <a:t>: increasing demand/hunger for data</a:t>
            </a:r>
          </a:p>
          <a:p>
            <a:pPr lvl="1"/>
            <a:r>
              <a:rPr lang="en-US" dirty="0">
                <a:solidFill>
                  <a:srgbClr val="FF0000"/>
                </a:solidFill>
                <a:latin typeface="Tahoma" charset="0"/>
                <a:ea typeface="ＭＳ Ｐゴシック" charset="0"/>
              </a:rPr>
              <a:t>Consolidation</a:t>
            </a:r>
            <a:r>
              <a:rPr lang="en-US" dirty="0">
                <a:latin typeface="Tahoma" charset="0"/>
                <a:ea typeface="ＭＳ Ｐゴシック" charset="0"/>
              </a:rPr>
              <a:t>: cloud computing, GPUs, mobile, heterogeneity</a:t>
            </a: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Main memory energy/power is a key system design concern</a:t>
            </a:r>
          </a:p>
          <a:p>
            <a:endParaRPr lang="en-US" sz="2200" dirty="0">
              <a:solidFill>
                <a:srgbClr val="7F7F7F"/>
              </a:solidFill>
              <a:latin typeface="Tahoma" charset="0"/>
              <a:ea typeface="ＭＳ Ｐゴシック" charset="0"/>
              <a:cs typeface="ＭＳ Ｐゴシック" charset="0"/>
            </a:endParaRPr>
          </a:p>
          <a:p>
            <a:pPr>
              <a:buFont typeface="Wingdings" charset="0"/>
              <a:buNone/>
            </a:pPr>
            <a:endParaRPr lang="en-US" sz="2200"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DRAM technology scaling is ending </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662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DE096BAB-925E-464D-8476-CD2FB2182577}" type="slidenum">
              <a:rPr lang="en-US" sz="1600">
                <a:solidFill>
                  <a:srgbClr val="000000"/>
                </a:solidFill>
                <a:latin typeface="Garamond" charset="0"/>
              </a:rPr>
              <a:pPr eaLnBrk="1" hangingPunct="1"/>
              <a:t>37</a:t>
            </a:fld>
            <a:endParaRPr lang="en-US" sz="1600" dirty="0">
              <a:solidFill>
                <a:srgbClr val="000000"/>
              </a:solidFill>
              <a:latin typeface="Garamond" charset="0"/>
            </a:endParaRPr>
          </a:p>
        </p:txBody>
      </p:sp>
    </p:spTree>
    <p:extLst>
      <p:ext uri="{BB962C8B-B14F-4D97-AF65-F5344CB8AC3E}">
        <p14:creationId xmlns:p14="http://schemas.microsoft.com/office/powerpoint/2010/main" val="2526822449"/>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dirty="0">
                <a:latin typeface="Garamond" charset="0"/>
                <a:ea typeface="ＭＳ Ｐゴシック" charset="0"/>
                <a:cs typeface="ＭＳ Ｐゴシック" charset="0"/>
              </a:rPr>
              <a:t>Example: The Memory Capacity Gap</a:t>
            </a:r>
          </a:p>
        </p:txBody>
      </p:sp>
      <p:sp>
        <p:nvSpPr>
          <p:cNvPr id="25603" name="Content Placeholder 2"/>
          <p:cNvSpPr>
            <a:spLocks noGrp="1"/>
          </p:cNvSpPr>
          <p:nvPr>
            <p:ph idx="1"/>
          </p:nvPr>
        </p:nvSpPr>
        <p:spPr>
          <a:xfrm>
            <a:off x="228600" y="996950"/>
            <a:ext cx="89154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endParaRPr lang="en-US" sz="1600" dirty="0">
              <a:solidFill>
                <a:srgbClr val="0000FF"/>
              </a:solidFill>
              <a:latin typeface="Tahoma" charset="0"/>
              <a:ea typeface="ＭＳ Ｐゴシック" charset="0"/>
              <a:cs typeface="ＭＳ Ｐゴシック" charset="0"/>
            </a:endParaRPr>
          </a:p>
          <a:p>
            <a:r>
              <a:rPr lang="en-US" sz="2100" i="1" dirty="0">
                <a:solidFill>
                  <a:srgbClr val="0000FF"/>
                </a:solidFill>
                <a:latin typeface="Tahoma" charset="0"/>
                <a:ea typeface="ＭＳ Ｐゴシック" charset="0"/>
                <a:cs typeface="ＭＳ Ｐゴシック" charset="0"/>
              </a:rPr>
              <a:t>Memory capacity per core </a:t>
            </a:r>
            <a:r>
              <a:rPr lang="en-US" sz="2100" dirty="0">
                <a:solidFill>
                  <a:srgbClr val="0000FF"/>
                </a:solidFill>
                <a:latin typeface="Tahoma" charset="0"/>
                <a:ea typeface="ＭＳ Ｐゴシック" charset="0"/>
                <a:cs typeface="ＭＳ Ｐゴシック" charset="0"/>
              </a:rPr>
              <a:t>expected to drop by 30% every two years</a:t>
            </a:r>
          </a:p>
          <a:p>
            <a:r>
              <a:rPr lang="en-US" sz="2100" dirty="0">
                <a:solidFill>
                  <a:srgbClr val="0000FF"/>
                </a:solidFill>
                <a:latin typeface="Tahoma" charset="0"/>
                <a:ea typeface="ＭＳ Ｐゴシック" charset="0"/>
                <a:cs typeface="ＭＳ Ｐゴシック" charset="0"/>
              </a:rPr>
              <a:t>Trends worse for </a:t>
            </a:r>
            <a:r>
              <a:rPr lang="en-US" sz="2100" i="1" dirty="0">
                <a:solidFill>
                  <a:srgbClr val="0000FF"/>
                </a:solidFill>
                <a:latin typeface="Tahoma" charset="0"/>
                <a:ea typeface="ＭＳ Ｐゴシック" charset="0"/>
                <a:cs typeface="ＭＳ Ｐゴシック" charset="0"/>
              </a:rPr>
              <a:t>memory bandwidth per core</a:t>
            </a:r>
            <a:r>
              <a:rPr lang="en-US" sz="2100" dirty="0">
                <a:solidFill>
                  <a:srgbClr val="0000FF"/>
                </a:solidFill>
                <a:latin typeface="Tahoma" charset="0"/>
                <a:ea typeface="ＭＳ Ｐゴシック" charset="0"/>
                <a:cs typeface="ＭＳ Ｐゴシック" charset="0"/>
              </a:rPr>
              <a:t>!</a:t>
            </a:r>
          </a:p>
        </p:txBody>
      </p:sp>
      <p:sp>
        <p:nvSpPr>
          <p:cNvPr id="25604"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21E14D88-6476-D942-BCE2-3889B3643052}" type="slidenum">
              <a:rPr lang="en-US" sz="1600">
                <a:solidFill>
                  <a:srgbClr val="000000"/>
                </a:solidFill>
                <a:latin typeface="Garamond" charset="0"/>
              </a:rPr>
              <a:pPr eaLnBrk="1" hangingPunct="1"/>
              <a:t>38</a:t>
            </a:fld>
            <a:endParaRPr lang="en-US" sz="1600">
              <a:solidFill>
                <a:srgbClr val="000000"/>
              </a:solidFill>
              <a:latin typeface="Garamond" charset="0"/>
            </a:endParaRPr>
          </a:p>
        </p:txBody>
      </p:sp>
      <p:pic>
        <p:nvPicPr>
          <p:cNvPr id="25605" name="Picture 8" descr="9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1700808"/>
            <a:ext cx="5857875" cy="3530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sp>
        <p:nvSpPr>
          <p:cNvPr id="25606" name="Text Box 9" descr="90%"/>
          <p:cNvSpPr txBox="1">
            <a:spLocks noChangeArrowheads="1"/>
          </p:cNvSpPr>
          <p:nvPr/>
        </p:nvSpPr>
        <p:spPr bwMode="auto">
          <a:xfrm>
            <a:off x="1692275" y="980728"/>
            <a:ext cx="6064250" cy="7413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2200" dirty="0">
                <a:solidFill>
                  <a:srgbClr val="000000"/>
                </a:solidFill>
              </a:rPr>
              <a:t>Core count doubling ~ every 2 years </a:t>
            </a:r>
          </a:p>
          <a:p>
            <a:pPr eaLnBrk="1" fontAlgn="base" hangingPunct="1">
              <a:spcBef>
                <a:spcPct val="0"/>
              </a:spcBef>
              <a:spcAft>
                <a:spcPct val="0"/>
              </a:spcAft>
            </a:pPr>
            <a:r>
              <a:rPr lang="en-US" sz="2200" dirty="0">
                <a:solidFill>
                  <a:srgbClr val="000000"/>
                </a:solidFill>
              </a:rPr>
              <a:t>DRAM DIMM capacity doubling ~ every 3 years</a:t>
            </a:r>
          </a:p>
        </p:txBody>
      </p:sp>
      <p:sp>
        <p:nvSpPr>
          <p:cNvPr id="2" name="TextBox 1"/>
          <p:cNvSpPr txBox="1"/>
          <p:nvPr/>
        </p:nvSpPr>
        <p:spPr>
          <a:xfrm>
            <a:off x="5218569" y="1916832"/>
            <a:ext cx="2089735" cy="338554"/>
          </a:xfrm>
          <a:prstGeom prst="rect">
            <a:avLst/>
          </a:prstGeom>
          <a:noFill/>
        </p:spPr>
        <p:txBody>
          <a:bodyPr wrap="none" rtlCol="0">
            <a:spAutoFit/>
          </a:bodyPr>
          <a:lstStyle/>
          <a:p>
            <a:r>
              <a:rPr lang="en-US" sz="1600" dirty="0">
                <a:solidFill>
                  <a:srgbClr val="000000"/>
                </a:solidFill>
                <a:latin typeface="Tahoma"/>
              </a:rPr>
              <a:t>Lim et al., ISCA 2009</a:t>
            </a:r>
          </a:p>
        </p:txBody>
      </p:sp>
    </p:spTree>
    <p:extLst>
      <p:ext uri="{BB962C8B-B14F-4D97-AF65-F5344CB8AC3E}">
        <p14:creationId xmlns:p14="http://schemas.microsoft.com/office/powerpoint/2010/main" val="2775275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60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p:cNvGraphicFramePr>
            <a:graphicFrameLocks/>
          </p:cNvGraphicFramePr>
          <p:nvPr>
            <p:extLst/>
          </p:nvPr>
        </p:nvGraphicFramePr>
        <p:xfrm>
          <a:off x="74706" y="1204631"/>
          <a:ext cx="8994588" cy="4647529"/>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228600" y="152400"/>
            <a:ext cx="8840694" cy="1066800"/>
          </a:xfrm>
        </p:spPr>
        <p:txBody>
          <a:bodyPr>
            <a:noAutofit/>
          </a:bodyPr>
          <a:lstStyle/>
          <a:p>
            <a:r>
              <a:rPr lang="en-US" sz="3800" dirty="0"/>
              <a:t>DRAM Capacity, Bandwidth, Latency Trends</a:t>
            </a:r>
          </a:p>
        </p:txBody>
      </p:sp>
      <p:sp>
        <p:nvSpPr>
          <p:cNvPr id="9" name="TextBox 8"/>
          <p:cNvSpPr txBox="1"/>
          <p:nvPr/>
        </p:nvSpPr>
        <p:spPr>
          <a:xfrm>
            <a:off x="7744727" y="1230673"/>
            <a:ext cx="1005403" cy="584775"/>
          </a:xfrm>
          <a:prstGeom prst="rect">
            <a:avLst/>
          </a:prstGeom>
          <a:noFill/>
        </p:spPr>
        <p:txBody>
          <a:bodyPr wrap="none" rtlCol="0">
            <a:spAutoFit/>
          </a:bodyPr>
          <a:lstStyle/>
          <a:p>
            <a:r>
              <a:rPr lang="en-US" sz="3200" dirty="0">
                <a:solidFill>
                  <a:srgbClr val="4D3B62"/>
                </a:solidFill>
              </a:rPr>
              <a:t>128x</a:t>
            </a:r>
          </a:p>
        </p:txBody>
      </p:sp>
      <p:sp>
        <p:nvSpPr>
          <p:cNvPr id="10" name="TextBox 9"/>
          <p:cNvSpPr txBox="1"/>
          <p:nvPr/>
        </p:nvSpPr>
        <p:spPr>
          <a:xfrm>
            <a:off x="7949911" y="2556978"/>
            <a:ext cx="800219" cy="584775"/>
          </a:xfrm>
          <a:prstGeom prst="rect">
            <a:avLst/>
          </a:prstGeom>
          <a:noFill/>
        </p:spPr>
        <p:txBody>
          <a:bodyPr wrap="none" rtlCol="0">
            <a:spAutoFit/>
          </a:bodyPr>
          <a:lstStyle/>
          <a:p>
            <a:r>
              <a:rPr lang="en-US" sz="3200" dirty="0">
                <a:solidFill>
                  <a:srgbClr val="35742A"/>
                </a:solidFill>
              </a:rPr>
              <a:t>20x</a:t>
            </a:r>
          </a:p>
        </p:txBody>
      </p:sp>
      <p:sp>
        <p:nvSpPr>
          <p:cNvPr id="11" name="TextBox 10"/>
          <p:cNvSpPr txBox="1"/>
          <p:nvPr/>
        </p:nvSpPr>
        <p:spPr>
          <a:xfrm>
            <a:off x="7860143" y="4202002"/>
            <a:ext cx="889987" cy="584775"/>
          </a:xfrm>
          <a:prstGeom prst="rect">
            <a:avLst/>
          </a:prstGeom>
          <a:noFill/>
        </p:spPr>
        <p:txBody>
          <a:bodyPr wrap="none" rtlCol="0">
            <a:spAutoFit/>
          </a:bodyPr>
          <a:lstStyle/>
          <a:p>
            <a:r>
              <a:rPr lang="en-US" sz="3200">
                <a:solidFill>
                  <a:srgbClr val="FF4136"/>
                </a:solidFill>
              </a:rPr>
              <a:t>1.3x</a:t>
            </a:r>
            <a:endParaRPr lang="en-US" sz="3200" dirty="0">
              <a:solidFill>
                <a:srgbClr val="FF4136"/>
              </a:solidFill>
            </a:endParaRPr>
          </a:p>
        </p:txBody>
      </p:sp>
      <p:sp>
        <p:nvSpPr>
          <p:cNvPr id="12" name="TextBox 11"/>
          <p:cNvSpPr txBox="1"/>
          <p:nvPr/>
        </p:nvSpPr>
        <p:spPr>
          <a:xfrm>
            <a:off x="0" y="5723778"/>
            <a:ext cx="9144000" cy="615553"/>
          </a:xfrm>
          <a:prstGeom prst="rect">
            <a:avLst/>
          </a:prstGeom>
          <a:solidFill>
            <a:srgbClr val="FF4136"/>
          </a:solidFill>
        </p:spPr>
        <p:txBody>
          <a:bodyPr wrap="square" rtlCol="0">
            <a:spAutoFit/>
          </a:bodyPr>
          <a:lstStyle/>
          <a:p>
            <a:pPr algn="ctr"/>
            <a:r>
              <a:rPr lang="en-US" sz="3400" dirty="0">
                <a:solidFill>
                  <a:srgbClr val="FFFFFF"/>
                </a:solidFill>
              </a:rPr>
              <a:t>Memory latency remains almost constant</a:t>
            </a:r>
          </a:p>
        </p:txBody>
      </p:sp>
    </p:spTree>
    <p:extLst>
      <p:ext uri="{BB962C8B-B14F-4D97-AF65-F5344CB8AC3E}">
        <p14:creationId xmlns:p14="http://schemas.microsoft.com/office/powerpoint/2010/main" val="19405673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graphicEl>
                                              <a:chart seriesIdx="0" categoryIdx="-4" bldStep="series"/>
                                            </p:graphicEl>
                                          </p:spTgt>
                                        </p:tgtEl>
                                        <p:attrNameLst>
                                          <p:attrName>style.visibility</p:attrName>
                                        </p:attrNameLst>
                                      </p:cBhvr>
                                      <p:to>
                                        <p:strVal val="visible"/>
                                      </p:to>
                                    </p:set>
                                  </p:childTnLst>
                                </p:cTn>
                              </p:par>
                            </p:childTnLst>
                          </p:cTn>
                        </p:par>
                        <p:par>
                          <p:cTn id="11" fill="hold">
                            <p:stCondLst>
                              <p:cond delay="0"/>
                            </p:stCondLst>
                            <p:childTnLst>
                              <p:par>
                                <p:cTn id="12" presetID="5" presetClass="entr" presetSubtype="1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checkerboard(across)">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5">
                                            <p:graphicEl>
                                              <a:chart seriesIdx="1" categoryIdx="-4" bldStep="series"/>
                                            </p:graphicEl>
                                          </p:spTgt>
                                        </p:tgtEl>
                                        <p:attrNameLst>
                                          <p:attrName>style.visibility</p:attrName>
                                        </p:attrNameLst>
                                      </p:cBhvr>
                                      <p:to>
                                        <p:strVal val="visible"/>
                                      </p:to>
                                    </p:set>
                                    <p:animEffect transition="in" filter="wipe(left)">
                                      <p:cBhvr>
                                        <p:cTn id="19" dur="500"/>
                                        <p:tgtEl>
                                          <p:spTgt spid="15">
                                            <p:graphicEl>
                                              <a:chart seriesIdx="1" categoryIdx="-4" bldStep="series"/>
                                            </p:graphicEl>
                                          </p:spTgt>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5">
                                            <p:graphicEl>
                                              <a:chart seriesIdx="2" categoryIdx="-4" bldStep="series"/>
                                            </p:graphicEl>
                                          </p:spTgt>
                                        </p:tgtEl>
                                        <p:attrNameLst>
                                          <p:attrName>style.visibility</p:attrName>
                                        </p:attrNameLst>
                                      </p:cBhvr>
                                      <p:to>
                                        <p:strVal val="visible"/>
                                      </p:to>
                                    </p:set>
                                    <p:animEffect transition="in" filter="wipe(left)">
                                      <p:cBhvr>
                                        <p:cTn id="28" dur="2000"/>
                                        <p:tgtEl>
                                          <p:spTgt spid="15">
                                            <p:graphicEl>
                                              <a:chart seriesIdx="2" categoryIdx="-4" bldStep="series"/>
                                            </p:graphicEl>
                                          </p:spTgt>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Sub>
          <a:bldChart bld="series"/>
        </p:bldSub>
      </p:bldGraphic>
      <p:bldP spid="9" grpId="0"/>
      <p:bldP spid="10" grpId="0"/>
      <p:bldP spid="11" grpId="0"/>
      <p:bldP spid="12"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DRAM Latency Is Critical for Performance</a:t>
            </a:r>
          </a:p>
        </p:txBody>
      </p:sp>
      <p:sp>
        <p:nvSpPr>
          <p:cNvPr id="15" name="TextBox 14"/>
          <p:cNvSpPr txBox="1"/>
          <p:nvPr/>
        </p:nvSpPr>
        <p:spPr>
          <a:xfrm>
            <a:off x="448964" y="5361579"/>
            <a:ext cx="4652211" cy="1015663"/>
          </a:xfrm>
          <a:prstGeom prst="rect">
            <a:avLst/>
          </a:prstGeom>
          <a:noFill/>
        </p:spPr>
        <p:txBody>
          <a:bodyPr wrap="square" rtlCol="0">
            <a:spAutoFit/>
          </a:bodyPr>
          <a:lstStyle/>
          <a:p>
            <a:r>
              <a:rPr lang="en-US" sz="2400" b="1" dirty="0">
                <a:solidFill>
                  <a:prstClr val="black"/>
                </a:solidFill>
                <a:latin typeface="Gill Sans MT"/>
              </a:rPr>
              <a:t>In-Memory Data Analytics </a:t>
            </a:r>
          </a:p>
          <a:p>
            <a:r>
              <a:rPr lang="en-US" dirty="0">
                <a:solidFill>
                  <a:prstClr val="black">
                    <a:lumMod val="50000"/>
                    <a:lumOff val="50000"/>
                  </a:prstClr>
                </a:solidFill>
                <a:latin typeface="Gill Sans MT"/>
              </a:rPr>
              <a:t>[Clapp+ (</a:t>
            </a:r>
            <a:r>
              <a:rPr lang="en-US" b="1" dirty="0">
                <a:solidFill>
                  <a:prstClr val="black">
                    <a:lumMod val="50000"/>
                    <a:lumOff val="50000"/>
                  </a:prstClr>
                </a:solidFill>
                <a:latin typeface="Gill Sans MT"/>
              </a:rPr>
              <a:t>Intel</a:t>
            </a:r>
            <a:r>
              <a:rPr lang="en-US" dirty="0">
                <a:solidFill>
                  <a:prstClr val="black">
                    <a:lumMod val="50000"/>
                    <a:lumOff val="50000"/>
                  </a:prstClr>
                </a:solidFill>
                <a:latin typeface="Gill Sans MT"/>
              </a:rPr>
              <a:t>), IISWC’15;  </a:t>
            </a:r>
          </a:p>
          <a:p>
            <a:pPr marL="63500" indent="-63500"/>
            <a:r>
              <a:rPr lang="en-US" dirty="0">
                <a:solidFill>
                  <a:prstClr val="black">
                    <a:lumMod val="50000"/>
                    <a:lumOff val="50000"/>
                  </a:prstClr>
                </a:solidFill>
                <a:latin typeface="Gill Sans MT"/>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r>
              <a:rPr lang="en-US" sz="2400" b="1" dirty="0">
                <a:solidFill>
                  <a:prstClr val="black"/>
                </a:solidFill>
                <a:latin typeface="Gill Sans MT"/>
              </a:rPr>
              <a:t>Datacenter Workloads </a:t>
            </a:r>
            <a:br>
              <a:rPr lang="en-US" sz="2400" b="1" dirty="0">
                <a:solidFill>
                  <a:prstClr val="black"/>
                </a:solidFill>
                <a:latin typeface="Gill Sans MT"/>
              </a:rPr>
            </a:br>
            <a:r>
              <a:rPr lang="en-US" dirty="0">
                <a:solidFill>
                  <a:prstClr val="black">
                    <a:lumMod val="50000"/>
                    <a:lumOff val="50000"/>
                  </a:prstClr>
                </a:solidFill>
                <a:latin typeface="Gill Sans MT"/>
              </a:rPr>
              <a:t>[</a:t>
            </a:r>
            <a:r>
              <a:rPr lang="en-US" dirty="0" err="1">
                <a:solidFill>
                  <a:prstClr val="black">
                    <a:lumMod val="50000"/>
                    <a:lumOff val="50000"/>
                  </a:prstClr>
                </a:solidFill>
                <a:latin typeface="Gill Sans MT"/>
              </a:rPr>
              <a:t>Kanev</a:t>
            </a:r>
            <a:r>
              <a:rPr lang="en-US" dirty="0">
                <a:solidFill>
                  <a:prstClr val="black">
                    <a:lumMod val="50000"/>
                    <a:lumOff val="50000"/>
                  </a:prstClr>
                </a:solidFill>
                <a:latin typeface="Gill Sans MT"/>
              </a:rPr>
              <a:t>+ (</a:t>
            </a:r>
            <a:r>
              <a:rPr lang="en-US" b="1" dirty="0">
                <a:solidFill>
                  <a:prstClr val="black">
                    <a:lumMod val="50000"/>
                    <a:lumOff val="50000"/>
                  </a:prstClr>
                </a:solidFill>
                <a:latin typeface="Gill Sans MT"/>
              </a:rPr>
              <a:t>Google</a:t>
            </a:r>
            <a:r>
              <a:rPr lang="en-US" dirty="0">
                <a:solidFill>
                  <a:prstClr val="black">
                    <a:lumMod val="50000"/>
                    <a:lumOff val="50000"/>
                  </a:prstClr>
                </a:solidFill>
                <a:latin typeface="Gill Sans MT"/>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r>
              <a:rPr lang="en-US" sz="2400" b="1" dirty="0">
                <a:solidFill>
                  <a:prstClr val="black"/>
                </a:solidFill>
                <a:latin typeface="Gill Sans MT"/>
              </a:rPr>
              <a:t>In-memory Databases </a:t>
            </a:r>
          </a:p>
          <a:p>
            <a:pPr marL="63500" indent="-63500"/>
            <a:r>
              <a:rPr lang="en-US" dirty="0">
                <a:solidFill>
                  <a:prstClr val="black">
                    <a:lumMod val="50000"/>
                    <a:lumOff val="50000"/>
                  </a:prstClr>
                </a:solidFill>
                <a:latin typeface="Gill Sans MT"/>
              </a:rPr>
              <a:t>[Mao+, EuroSys’12; </a:t>
            </a:r>
            <a:br>
              <a:rPr lang="en-US" dirty="0">
                <a:solidFill>
                  <a:prstClr val="black">
                    <a:lumMod val="50000"/>
                    <a:lumOff val="50000"/>
                  </a:prstClr>
                </a:solidFill>
                <a:latin typeface="Gill Sans MT"/>
              </a:rPr>
            </a:br>
            <a:r>
              <a:rPr lang="en-US" dirty="0">
                <a:solidFill>
                  <a:prstClr val="black">
                    <a:lumMod val="50000"/>
                    <a:lumOff val="50000"/>
                  </a:prstClr>
                </a:solidFill>
                <a:latin typeface="Gill Sans MT"/>
              </a:rPr>
              <a:t>Clapp+ (</a:t>
            </a:r>
            <a:r>
              <a:rPr lang="en-US" b="1" dirty="0">
                <a:solidFill>
                  <a:prstClr val="black">
                    <a:lumMod val="50000"/>
                    <a:lumOff val="50000"/>
                  </a:prstClr>
                </a:solidFill>
                <a:latin typeface="Gill Sans MT"/>
              </a:rPr>
              <a:t>Intel</a:t>
            </a:r>
            <a:r>
              <a:rPr lang="en-US" dirty="0">
                <a:solidFill>
                  <a:prstClr val="black">
                    <a:lumMod val="50000"/>
                    <a:lumOff val="50000"/>
                  </a:prstClr>
                </a:solidFill>
                <a:latin typeface="Gill Sans MT"/>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r>
              <a:rPr lang="en-US" sz="2400" b="1" dirty="0">
                <a:solidFill>
                  <a:prstClr val="black"/>
                </a:solidFill>
                <a:latin typeface="Gill Sans MT"/>
              </a:rPr>
              <a:t>Graph/Tree Processing </a:t>
            </a:r>
          </a:p>
          <a:p>
            <a:r>
              <a:rPr lang="en-US" dirty="0">
                <a:solidFill>
                  <a:prstClr val="black">
                    <a:lumMod val="50000"/>
                    <a:lumOff val="50000"/>
                  </a:prstClr>
                </a:solidFill>
                <a:latin typeface="Gill Sans MT"/>
              </a:rPr>
              <a:t>[Xu+, IISWC’12; </a:t>
            </a:r>
            <a:r>
              <a:rPr lang="en-US" dirty="0" err="1">
                <a:solidFill>
                  <a:prstClr val="black">
                    <a:lumMod val="50000"/>
                    <a:lumOff val="50000"/>
                  </a:prstClr>
                </a:solidFill>
                <a:latin typeface="Gill Sans MT"/>
              </a:rPr>
              <a:t>Umuroglu</a:t>
            </a:r>
            <a:r>
              <a:rPr lang="en-US" dirty="0">
                <a:solidFill>
                  <a:prstClr val="black">
                    <a:lumMod val="50000"/>
                    <a:lumOff val="50000"/>
                  </a:prstClr>
                </a:solidFill>
                <a:latin typeface="Gill Sans MT"/>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1725233750"/>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DRAM Latency Is Critical for Performance</a:t>
            </a:r>
          </a:p>
        </p:txBody>
      </p:sp>
      <p:sp>
        <p:nvSpPr>
          <p:cNvPr id="15" name="TextBox 14"/>
          <p:cNvSpPr txBox="1"/>
          <p:nvPr/>
        </p:nvSpPr>
        <p:spPr>
          <a:xfrm>
            <a:off x="448964" y="5361579"/>
            <a:ext cx="4652211" cy="1015663"/>
          </a:xfrm>
          <a:prstGeom prst="rect">
            <a:avLst/>
          </a:prstGeom>
          <a:noFill/>
        </p:spPr>
        <p:txBody>
          <a:bodyPr wrap="square" rtlCol="0">
            <a:spAutoFit/>
          </a:bodyPr>
          <a:lstStyle/>
          <a:p>
            <a:r>
              <a:rPr lang="en-US" sz="2400" b="1" dirty="0">
                <a:solidFill>
                  <a:prstClr val="black"/>
                </a:solidFill>
                <a:latin typeface="Gill Sans MT"/>
              </a:rPr>
              <a:t>In-Memory Data Analytics </a:t>
            </a:r>
          </a:p>
          <a:p>
            <a:r>
              <a:rPr lang="en-US" dirty="0">
                <a:solidFill>
                  <a:prstClr val="black">
                    <a:lumMod val="50000"/>
                    <a:lumOff val="50000"/>
                  </a:prstClr>
                </a:solidFill>
                <a:latin typeface="Gill Sans MT"/>
              </a:rPr>
              <a:t>[Clapp+ (</a:t>
            </a:r>
            <a:r>
              <a:rPr lang="en-US" b="1" dirty="0">
                <a:solidFill>
                  <a:prstClr val="black">
                    <a:lumMod val="50000"/>
                    <a:lumOff val="50000"/>
                  </a:prstClr>
                </a:solidFill>
                <a:latin typeface="Gill Sans MT"/>
              </a:rPr>
              <a:t>Intel</a:t>
            </a:r>
            <a:r>
              <a:rPr lang="en-US" dirty="0">
                <a:solidFill>
                  <a:prstClr val="black">
                    <a:lumMod val="50000"/>
                    <a:lumOff val="50000"/>
                  </a:prstClr>
                </a:solidFill>
                <a:latin typeface="Gill Sans MT"/>
              </a:rPr>
              <a:t>), IISWC’15;  </a:t>
            </a:r>
          </a:p>
          <a:p>
            <a:pPr marL="63500" indent="-63500"/>
            <a:r>
              <a:rPr lang="en-US" dirty="0">
                <a:solidFill>
                  <a:prstClr val="black">
                    <a:lumMod val="50000"/>
                    <a:lumOff val="50000"/>
                  </a:prstClr>
                </a:solidFill>
                <a:latin typeface="Gill Sans MT"/>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r>
              <a:rPr lang="en-US" sz="2400" b="1" dirty="0">
                <a:solidFill>
                  <a:prstClr val="black"/>
                </a:solidFill>
                <a:latin typeface="Gill Sans MT"/>
              </a:rPr>
              <a:t>Datacenter Workloads </a:t>
            </a:r>
            <a:br>
              <a:rPr lang="en-US" sz="2400" b="1" dirty="0">
                <a:solidFill>
                  <a:prstClr val="black"/>
                </a:solidFill>
                <a:latin typeface="Gill Sans MT"/>
              </a:rPr>
            </a:br>
            <a:r>
              <a:rPr lang="en-US" dirty="0">
                <a:solidFill>
                  <a:prstClr val="black">
                    <a:lumMod val="50000"/>
                    <a:lumOff val="50000"/>
                  </a:prstClr>
                </a:solidFill>
                <a:latin typeface="Gill Sans MT"/>
              </a:rPr>
              <a:t>[</a:t>
            </a:r>
            <a:r>
              <a:rPr lang="en-US" dirty="0" err="1">
                <a:solidFill>
                  <a:prstClr val="black">
                    <a:lumMod val="50000"/>
                    <a:lumOff val="50000"/>
                  </a:prstClr>
                </a:solidFill>
                <a:latin typeface="Gill Sans MT"/>
              </a:rPr>
              <a:t>Kanev</a:t>
            </a:r>
            <a:r>
              <a:rPr lang="en-US" dirty="0">
                <a:solidFill>
                  <a:prstClr val="black">
                    <a:lumMod val="50000"/>
                    <a:lumOff val="50000"/>
                  </a:prstClr>
                </a:solidFill>
                <a:latin typeface="Gill Sans MT"/>
              </a:rPr>
              <a:t>+ (</a:t>
            </a:r>
            <a:r>
              <a:rPr lang="en-US" b="1" dirty="0">
                <a:solidFill>
                  <a:prstClr val="black">
                    <a:lumMod val="50000"/>
                    <a:lumOff val="50000"/>
                  </a:prstClr>
                </a:solidFill>
                <a:latin typeface="Gill Sans MT"/>
              </a:rPr>
              <a:t>Google</a:t>
            </a:r>
            <a:r>
              <a:rPr lang="en-US" dirty="0">
                <a:solidFill>
                  <a:prstClr val="black">
                    <a:lumMod val="50000"/>
                    <a:lumOff val="50000"/>
                  </a:prstClr>
                </a:solidFill>
                <a:latin typeface="Gill Sans MT"/>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r>
              <a:rPr lang="en-US" sz="2400" b="1" dirty="0">
                <a:solidFill>
                  <a:prstClr val="black"/>
                </a:solidFill>
                <a:latin typeface="Gill Sans MT"/>
              </a:rPr>
              <a:t>In-memory Databases </a:t>
            </a:r>
          </a:p>
          <a:p>
            <a:pPr marL="63500" indent="-63500"/>
            <a:r>
              <a:rPr lang="en-US" dirty="0">
                <a:solidFill>
                  <a:prstClr val="black">
                    <a:lumMod val="50000"/>
                    <a:lumOff val="50000"/>
                  </a:prstClr>
                </a:solidFill>
                <a:latin typeface="Gill Sans MT"/>
              </a:rPr>
              <a:t>[Mao+, EuroSys’12; </a:t>
            </a:r>
            <a:br>
              <a:rPr lang="en-US" dirty="0">
                <a:solidFill>
                  <a:prstClr val="black">
                    <a:lumMod val="50000"/>
                    <a:lumOff val="50000"/>
                  </a:prstClr>
                </a:solidFill>
                <a:latin typeface="Gill Sans MT"/>
              </a:rPr>
            </a:br>
            <a:r>
              <a:rPr lang="en-US" dirty="0">
                <a:solidFill>
                  <a:prstClr val="black">
                    <a:lumMod val="50000"/>
                    <a:lumOff val="50000"/>
                  </a:prstClr>
                </a:solidFill>
                <a:latin typeface="Gill Sans MT"/>
              </a:rPr>
              <a:t>Clapp+ (</a:t>
            </a:r>
            <a:r>
              <a:rPr lang="en-US" b="1" dirty="0">
                <a:solidFill>
                  <a:prstClr val="black">
                    <a:lumMod val="50000"/>
                    <a:lumOff val="50000"/>
                  </a:prstClr>
                </a:solidFill>
                <a:latin typeface="Gill Sans MT"/>
              </a:rPr>
              <a:t>Intel</a:t>
            </a:r>
            <a:r>
              <a:rPr lang="en-US" dirty="0">
                <a:solidFill>
                  <a:prstClr val="black">
                    <a:lumMod val="50000"/>
                    <a:lumOff val="50000"/>
                  </a:prstClr>
                </a:solidFill>
                <a:latin typeface="Gill Sans MT"/>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r>
              <a:rPr lang="en-US" sz="2400" b="1" dirty="0">
                <a:solidFill>
                  <a:prstClr val="black"/>
                </a:solidFill>
                <a:latin typeface="Gill Sans MT"/>
              </a:rPr>
              <a:t>Graph/Tree Processing </a:t>
            </a:r>
          </a:p>
          <a:p>
            <a:r>
              <a:rPr lang="en-US" dirty="0">
                <a:solidFill>
                  <a:prstClr val="black">
                    <a:lumMod val="50000"/>
                    <a:lumOff val="50000"/>
                  </a:prstClr>
                </a:solidFill>
                <a:latin typeface="Gill Sans MT"/>
              </a:rPr>
              <a:t>[Xu+, IISWC’12; </a:t>
            </a:r>
            <a:r>
              <a:rPr lang="en-US" dirty="0" err="1">
                <a:solidFill>
                  <a:prstClr val="black">
                    <a:lumMod val="50000"/>
                    <a:lumOff val="50000"/>
                  </a:prstClr>
                </a:solidFill>
                <a:latin typeface="Gill Sans MT"/>
              </a:rPr>
              <a:t>Umuroglu</a:t>
            </a:r>
            <a:r>
              <a:rPr lang="en-US" dirty="0">
                <a:solidFill>
                  <a:prstClr val="black">
                    <a:lumMod val="50000"/>
                    <a:lumOff val="50000"/>
                  </a:prstClr>
                </a:solidFill>
                <a:latin typeface="Gill Sans MT"/>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prstClr val="white"/>
                </a:solidFill>
                <a:latin typeface="Futura Medium" charset="0"/>
                <a:ea typeface="Futura Medium" charset="0"/>
                <a:cs typeface="Futura Medium" charset="0"/>
              </a:rPr>
              <a:t>Long memory </a:t>
            </a:r>
            <a:r>
              <a:rPr lang="en-US" sz="3200">
                <a:solidFill>
                  <a:prstClr val="white"/>
                </a:solidFill>
                <a:latin typeface="Futura Medium" charset="0"/>
                <a:ea typeface="Futura Medium" charset="0"/>
                <a:cs typeface="Futura Medium" charset="0"/>
              </a:rPr>
              <a:t>latency </a:t>
            </a:r>
            <a:r>
              <a:rPr lang="en-US" sz="3200">
                <a:solidFill>
                  <a:prstClr val="white"/>
                </a:solidFill>
                <a:latin typeface="Cambria Math" panose="02040503050406030204" pitchFamily="18" charset="0"/>
                <a:ea typeface="Cambria Math" panose="02040503050406030204" pitchFamily="18" charset="0"/>
              </a:rPr>
              <a:t>→</a:t>
            </a:r>
            <a:r>
              <a:rPr lang="en-US" sz="3200">
                <a:solidFill>
                  <a:prstClr val="white"/>
                </a:solidFill>
                <a:latin typeface="Gill Sans MT"/>
              </a:rPr>
              <a:t> </a:t>
            </a:r>
            <a:r>
              <a:rPr lang="en-US" sz="3200">
                <a:solidFill>
                  <a:prstClr val="white"/>
                </a:solidFill>
                <a:latin typeface="Futura Medium" charset="0"/>
                <a:ea typeface="Futura Medium" charset="0"/>
                <a:cs typeface="Futura Medium" charset="0"/>
              </a:rPr>
              <a:t>performance </a:t>
            </a:r>
            <a:r>
              <a:rPr lang="en-US" sz="3200" dirty="0">
                <a:solidFill>
                  <a:prstClr val="white"/>
                </a:solidFill>
                <a:latin typeface="Futura Medium" charset="0"/>
                <a:ea typeface="Futura Medium" charset="0"/>
                <a:cs typeface="Futura Medium" charset="0"/>
              </a:rPr>
              <a:t>bottleneck</a:t>
            </a:r>
          </a:p>
        </p:txBody>
      </p:sp>
    </p:spTree>
    <p:extLst>
      <p:ext uri="{BB962C8B-B14F-4D97-AF65-F5344CB8AC3E}">
        <p14:creationId xmlns:p14="http://schemas.microsoft.com/office/powerpoint/2010/main" val="1084350893"/>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(III)</a:t>
            </a:r>
          </a:p>
        </p:txBody>
      </p:sp>
      <p:sp>
        <p:nvSpPr>
          <p:cNvPr id="27651" name="Content Placeholder 2"/>
          <p:cNvSpPr>
            <a:spLocks noGrp="1"/>
          </p:cNvSpPr>
          <p:nvPr>
            <p:ph idx="1"/>
          </p:nvPr>
        </p:nvSpPr>
        <p:spPr>
          <a:xfrm>
            <a:off x="228600" y="996950"/>
            <a:ext cx="8915400" cy="5194300"/>
          </a:xfrm>
        </p:spPr>
        <p:txBody>
          <a:bodyPr/>
          <a:lstStyle/>
          <a:p>
            <a:r>
              <a:rPr lang="en-US" dirty="0">
                <a:solidFill>
                  <a:srgbClr val="7F7F7F"/>
                </a:solidFill>
                <a:latin typeface="Tahoma" charset="0"/>
                <a:ea typeface="ＭＳ Ｐゴシック" charset="0"/>
                <a:cs typeface="ＭＳ Ｐゴシック" charset="0"/>
              </a:rPr>
              <a:t>Need for main memory capacity, bandwidth, QoS increasing </a:t>
            </a: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pPr>
              <a:buFont typeface="Wingdings" charset="0"/>
              <a:buNone/>
            </a:pPr>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energy/power is a key system design concern</a:t>
            </a:r>
          </a:p>
          <a:p>
            <a:pPr lvl="1"/>
            <a:r>
              <a:rPr lang="en-US" dirty="0">
                <a:solidFill>
                  <a:srgbClr val="FF0000"/>
                </a:solidFill>
                <a:latin typeface="Tahoma" charset="0"/>
                <a:ea typeface="ＭＳ Ｐゴシック" charset="0"/>
              </a:rPr>
              <a:t>~40-50% energy spent in off-chip memory hierarchy </a:t>
            </a:r>
            <a:r>
              <a:rPr lang="en-US" sz="1800" dirty="0">
                <a:solidFill>
                  <a:srgbClr val="008000"/>
                </a:solidFill>
                <a:latin typeface="Tahoma" charset="0"/>
                <a:ea typeface="ＭＳ Ｐゴシック" charset="0"/>
              </a:rPr>
              <a:t>[Lefurgy, IEEE Computer’03] </a:t>
            </a:r>
            <a:r>
              <a:rPr lang="en-US" dirty="0">
                <a:solidFill>
                  <a:srgbClr val="FF0000"/>
                </a:solidFill>
                <a:latin typeface="Tahoma" charset="0"/>
                <a:ea typeface="ＭＳ Ｐゴシック" charset="0"/>
              </a:rPr>
              <a:t>&gt;40% power in DRAM </a:t>
            </a:r>
            <a:r>
              <a:rPr lang="en-US" sz="1800" dirty="0">
                <a:solidFill>
                  <a:srgbClr val="008000"/>
                </a:solidFill>
                <a:latin typeface="Tahoma" charset="0"/>
                <a:ea typeface="ＭＳ Ｐゴシック" charset="0"/>
              </a:rPr>
              <a:t>[Ware, HPCA’10][Paul,ISCA’15]</a:t>
            </a:r>
          </a:p>
          <a:p>
            <a:pPr lvl="1"/>
            <a:r>
              <a:rPr lang="en-US" dirty="0">
                <a:solidFill>
                  <a:srgbClr val="FF0000"/>
                </a:solidFill>
                <a:latin typeface="Tahoma" charset="0"/>
                <a:ea typeface="ＭＳ Ｐゴシック" charset="0"/>
              </a:rPr>
              <a:t>DRAM consumes power even when not used (periodic refresh)</a:t>
            </a:r>
          </a:p>
          <a:p>
            <a:endParaRPr lang="en-US" dirty="0">
              <a:solidFill>
                <a:srgbClr val="0000F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DRAM technology scaling is ending </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7652"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5152ED14-562A-7B41-81C5-4AADBA53F903}" type="slidenum">
              <a:rPr lang="en-US" sz="1600">
                <a:solidFill>
                  <a:srgbClr val="000000"/>
                </a:solidFill>
                <a:latin typeface="Garamond" charset="0"/>
              </a:rPr>
              <a:pPr eaLnBrk="1" hangingPunct="1"/>
              <a:t>42</a:t>
            </a:fld>
            <a:endParaRPr lang="en-US" sz="1600" dirty="0">
              <a:solidFill>
                <a:srgbClr val="000000"/>
              </a:solidFill>
              <a:latin typeface="Garamond" charset="0"/>
            </a:endParaRPr>
          </a:p>
        </p:txBody>
      </p:sp>
    </p:spTree>
    <p:extLst>
      <p:ext uri="{BB962C8B-B14F-4D97-AF65-F5344CB8AC3E}">
        <p14:creationId xmlns:p14="http://schemas.microsoft.com/office/powerpoint/2010/main" val="5846538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(IV)</a:t>
            </a:r>
          </a:p>
        </p:txBody>
      </p:sp>
      <p:sp>
        <p:nvSpPr>
          <p:cNvPr id="28675" name="Content Placeholder 2"/>
          <p:cNvSpPr>
            <a:spLocks noGrp="1"/>
          </p:cNvSpPr>
          <p:nvPr>
            <p:ph idx="1"/>
          </p:nvPr>
        </p:nvSpPr>
        <p:spPr>
          <a:xfrm>
            <a:off x="228600" y="996950"/>
            <a:ext cx="8915400" cy="5194300"/>
          </a:xfrm>
        </p:spPr>
        <p:txBody>
          <a:bodyPr/>
          <a:lstStyle/>
          <a:p>
            <a:r>
              <a:rPr lang="en-US" dirty="0">
                <a:solidFill>
                  <a:srgbClr val="7F7F7F"/>
                </a:solidFill>
                <a:latin typeface="Tahoma" charset="0"/>
                <a:ea typeface="ＭＳ Ｐゴシック" charset="0"/>
                <a:cs typeface="ＭＳ Ｐゴシック" charset="0"/>
              </a:rPr>
              <a:t>Need for main memory capacity, bandwidth, QoS increasing </a:t>
            </a:r>
          </a:p>
          <a:p>
            <a:endParaRPr lang="en-US" dirty="0">
              <a:solidFill>
                <a:srgbClr val="7F7F7F"/>
              </a:solidFill>
              <a:latin typeface="Tahoma" charset="0"/>
              <a:ea typeface="ＭＳ Ｐゴシック" charset="0"/>
              <a:cs typeface="ＭＳ Ｐゴシック" charset="0"/>
            </a:endParaRPr>
          </a:p>
          <a:p>
            <a:endParaRPr lang="en-US"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Main memory energy/power is a key system design concern</a:t>
            </a:r>
          </a:p>
          <a:p>
            <a:endParaRPr lang="en-US" dirty="0">
              <a:solidFill>
                <a:srgbClr val="0000FF"/>
              </a:solidFill>
              <a:latin typeface="Tahoma" charset="0"/>
              <a:ea typeface="ＭＳ Ｐゴシック" charset="0"/>
              <a:cs typeface="ＭＳ Ｐゴシック" charset="0"/>
            </a:endParaRPr>
          </a:p>
          <a:p>
            <a:pPr>
              <a:buFont typeface="Wingdings" charset="0"/>
              <a:buNone/>
            </a:pPr>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DRAM technology scaling is ending </a:t>
            </a:r>
            <a:endParaRPr lang="en-US" dirty="0">
              <a:latin typeface="Tahoma" charset="0"/>
              <a:ea typeface="ＭＳ Ｐゴシック" charset="0"/>
              <a:cs typeface="ＭＳ Ｐゴシック" charset="0"/>
            </a:endParaRPr>
          </a:p>
          <a:p>
            <a:pPr lvl="1"/>
            <a:r>
              <a:rPr lang="en-US" dirty="0">
                <a:latin typeface="Tahoma" charset="0"/>
                <a:ea typeface="ＭＳ Ｐゴシック" charset="0"/>
              </a:rPr>
              <a:t>ITRS projects </a:t>
            </a:r>
            <a:r>
              <a:rPr lang="en-US" dirty="0">
                <a:solidFill>
                  <a:srgbClr val="FF0000"/>
                </a:solidFill>
                <a:latin typeface="Tahoma" charset="0"/>
                <a:ea typeface="ＭＳ Ｐゴシック" charset="0"/>
              </a:rPr>
              <a:t>DRAM will not scale easily below X nm </a:t>
            </a:r>
          </a:p>
          <a:p>
            <a:pPr lvl="1"/>
            <a:r>
              <a:rPr lang="en-US" dirty="0">
                <a:latin typeface="Tahoma" charset="0"/>
                <a:ea typeface="ＭＳ Ｐゴシック" charset="0"/>
              </a:rPr>
              <a:t>Scaling has provided many benefits: </a:t>
            </a:r>
          </a:p>
          <a:p>
            <a:pPr lvl="2"/>
            <a:r>
              <a:rPr lang="en-US" dirty="0">
                <a:solidFill>
                  <a:srgbClr val="FF0000"/>
                </a:solidFill>
                <a:latin typeface="Tahoma" charset="0"/>
                <a:ea typeface="ＭＳ Ｐゴシック" charset="0"/>
              </a:rPr>
              <a:t>higher capacity (density), lower cost, lower energy</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867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ABE99A2B-29DD-5A4F-B100-24CE86C78EE3}" type="slidenum">
              <a:rPr lang="en-US" sz="1600">
                <a:solidFill>
                  <a:srgbClr val="000000"/>
                </a:solidFill>
                <a:latin typeface="Garamond" charset="0"/>
              </a:rPr>
              <a:pPr eaLnBrk="1" hangingPunct="1"/>
              <a:t>43</a:t>
            </a:fld>
            <a:endParaRPr lang="en-US" sz="1600" dirty="0">
              <a:solidFill>
                <a:srgbClr val="000000"/>
              </a:solidFill>
              <a:latin typeface="Garamond" charset="0"/>
            </a:endParaRPr>
          </a:p>
        </p:txBody>
      </p:sp>
    </p:spTree>
    <p:extLst>
      <p:ext uri="{BB962C8B-B14F-4D97-AF65-F5344CB8AC3E}">
        <p14:creationId xmlns:p14="http://schemas.microsoft.com/office/powerpoint/2010/main" val="1768628122"/>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(V)</a:t>
            </a:r>
            <a:endParaRPr lang="en-US" dirty="0"/>
          </a:p>
        </p:txBody>
      </p:sp>
      <p:sp>
        <p:nvSpPr>
          <p:cNvPr id="3" name="Content Placeholder 2"/>
          <p:cNvSpPr>
            <a:spLocks noGrp="1"/>
          </p:cNvSpPr>
          <p:nvPr>
            <p:ph idx="1"/>
          </p:nvPr>
        </p:nvSpPr>
        <p:spPr>
          <a:xfrm>
            <a:off x="228600" y="908721"/>
            <a:ext cx="8763000" cy="5339680"/>
          </a:xfrm>
        </p:spPr>
        <p:txBody>
          <a:bodyPr/>
          <a:lstStyle/>
          <a:p>
            <a:r>
              <a:rPr lang="en-US" dirty="0"/>
              <a:t>DRAM scaling has already become increasingly difficult</a:t>
            </a:r>
          </a:p>
          <a:p>
            <a:pPr lvl="1">
              <a:spcBef>
                <a:spcPts val="600"/>
              </a:spcBef>
            </a:pPr>
            <a:r>
              <a:rPr lang="en-US" dirty="0"/>
              <a:t>Increasing cell leakage current, reduced cell reliability, increasing manufacturing difficulties </a:t>
            </a:r>
            <a:r>
              <a:rPr lang="en-US" sz="1800" dirty="0">
                <a:solidFill>
                  <a:schemeClr val="bg1">
                    <a:lumMod val="50000"/>
                  </a:schemeClr>
                </a:solidFill>
              </a:rPr>
              <a:t>[Kim+ ISCA 2014],</a:t>
            </a:r>
            <a:br>
              <a:rPr lang="en-US" sz="1800" dirty="0">
                <a:solidFill>
                  <a:schemeClr val="bg1">
                    <a:lumMod val="50000"/>
                  </a:schemeClr>
                </a:solidFill>
              </a:rPr>
            </a:br>
            <a:r>
              <a:rPr lang="en-US" sz="1800" dirty="0">
                <a:solidFill>
                  <a:schemeClr val="bg1">
                    <a:lumMod val="50000"/>
                  </a:schemeClr>
                </a:solidFill>
              </a:rPr>
              <a:t>[Liu+ ISCA 2013], [Mutlu IMW 2013], [Mutlu DATE 2017]</a:t>
            </a:r>
          </a:p>
          <a:p>
            <a:pPr lvl="1">
              <a:spcBef>
                <a:spcPts val="600"/>
              </a:spcBef>
            </a:pPr>
            <a:r>
              <a:rPr lang="en-US" b="1" dirty="0">
                <a:solidFill>
                  <a:srgbClr val="C00000"/>
                </a:solidFill>
              </a:rPr>
              <a:t>Difficult to significantly improve capacity, energy</a:t>
            </a:r>
            <a:endParaRPr lang="en-US" dirty="0">
              <a:solidFill>
                <a:srgbClr val="C00000"/>
              </a:solidFill>
            </a:endParaRPr>
          </a:p>
          <a:p>
            <a:pPr>
              <a:spcBef>
                <a:spcPts val="1800"/>
              </a:spcBef>
            </a:pPr>
            <a:r>
              <a:rPr lang="en-US" b="1" dirty="0">
                <a:solidFill>
                  <a:srgbClr val="0066CC"/>
                </a:solidFill>
              </a:rPr>
              <a:t>Emerging memory technologies</a:t>
            </a:r>
            <a:r>
              <a:rPr lang="en-US" dirty="0"/>
              <a:t> are promising</a:t>
            </a:r>
          </a:p>
          <a:p>
            <a:endParaRPr lang="en-US" dirty="0"/>
          </a:p>
        </p:txBody>
      </p:sp>
      <p:graphicFrame>
        <p:nvGraphicFramePr>
          <p:cNvPr id="5" name="Table 4"/>
          <p:cNvGraphicFramePr>
            <a:graphicFrameLocks noGrp="1"/>
          </p:cNvGraphicFramePr>
          <p:nvPr>
            <p:extLst/>
          </p:nvPr>
        </p:nvGraphicFramePr>
        <p:xfrm>
          <a:off x="228600" y="3520440"/>
          <a:ext cx="8763000" cy="2804160"/>
        </p:xfrm>
        <a:graphic>
          <a:graphicData uri="http://schemas.openxmlformats.org/drawingml/2006/table">
            <a:tbl>
              <a:tblPr firstRow="1" bandRow="1">
                <a:tableStyleId>{5940675A-B579-460E-94D1-54222C63F5DA}</a:tableStyleId>
              </a:tblPr>
              <a:tblGrid>
                <a:gridCol w="3810000">
                  <a:extLst>
                    <a:ext uri="{9D8B030D-6E8A-4147-A177-3AD203B41FA5}">
                      <a16:colId xmlns:a16="http://schemas.microsoft.com/office/drawing/2014/main" val="20000"/>
                    </a:ext>
                  </a:extLst>
                </a:gridCol>
                <a:gridCol w="22098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348687">
                <a:tc>
                  <a:txBody>
                    <a:bodyPr/>
                    <a:lstStyle/>
                    <a:p>
                      <a:r>
                        <a:rPr lang="en-US" sz="2000" b="1" dirty="0"/>
                        <a:t>3D-Stacked DRAM</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pPr algn="ctr"/>
                      <a:r>
                        <a:rPr lang="en-US" sz="2000" dirty="0">
                          <a:solidFill>
                            <a:schemeClr val="accent6"/>
                          </a:solidFill>
                        </a:rPr>
                        <a:t>higher bandwidth</a:t>
                      </a:r>
                      <a:endParaRPr lang="en-US" sz="2000" b="0" dirty="0">
                        <a:solidFill>
                          <a:schemeClr val="accent6"/>
                        </a:solidFill>
                      </a:endParaRPr>
                    </a:p>
                  </a:txBody>
                  <a:tcPr anchor="ctr">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tcPr>
                </a:tc>
                <a:tc>
                  <a:txBody>
                    <a:bodyPr/>
                    <a:lstStyle/>
                    <a:p>
                      <a:pPr algn="ctr"/>
                      <a:r>
                        <a:rPr lang="en-US" sz="2000" dirty="0">
                          <a:solidFill>
                            <a:srgbClr val="C00000"/>
                          </a:solidFill>
                        </a:rPr>
                        <a:t>smaller capacity</a:t>
                      </a:r>
                      <a:endParaRPr lang="en-US" sz="2000" b="0" dirty="0">
                        <a:solidFill>
                          <a:srgbClr val="C00000"/>
                        </a:solidFill>
                      </a:endParaRPr>
                    </a:p>
                  </a:txBody>
                  <a:tcPr anchor="ctr">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0"/>
                  </a:ext>
                </a:extLst>
              </a:tr>
              <a:tr h="320039">
                <a:tc>
                  <a:txBody>
                    <a:bodyPr/>
                    <a:lstStyle/>
                    <a:p>
                      <a:r>
                        <a:rPr lang="en-US" sz="2000" b="1" dirty="0"/>
                        <a:t>Reduced-Latency DRAM</a:t>
                      </a:r>
                      <a:br>
                        <a:rPr lang="en-US" sz="2000" b="1" dirty="0"/>
                      </a:br>
                      <a:r>
                        <a:rPr lang="en-US" sz="2000" b="0" dirty="0"/>
                        <a:t>(e.g., RLDRAM, TL-DRAM</a:t>
                      </a:r>
                      <a:r>
                        <a:rPr lang="en-US" sz="2000" b="0" baseline="0" dirty="0"/>
                        <a:t>)</a:t>
                      </a:r>
                      <a:endParaRPr lang="en-US" sz="20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sz="2000" dirty="0">
                          <a:solidFill>
                            <a:schemeClr val="accent6"/>
                          </a:solidFill>
                        </a:rPr>
                        <a:t>lower latency</a:t>
                      </a:r>
                    </a:p>
                  </a:txBody>
                  <a:tcPr anchor="ctr">
                    <a:lnL w="38100" cap="flat" cmpd="sng" algn="ctr">
                      <a:solidFill>
                        <a:schemeClr val="tx1"/>
                      </a:solidFill>
                      <a:prstDash val="solid"/>
                      <a:round/>
                      <a:headEnd type="none" w="med" len="med"/>
                      <a:tailEnd type="none" w="med" len="med"/>
                    </a:lnL>
                  </a:tcPr>
                </a:tc>
                <a:tc>
                  <a:txBody>
                    <a:bodyPr/>
                    <a:lstStyle/>
                    <a:p>
                      <a:pPr algn="ctr"/>
                      <a:r>
                        <a:rPr lang="en-US" sz="2000" dirty="0">
                          <a:solidFill>
                            <a:srgbClr val="C00000"/>
                          </a:solidFill>
                        </a:rPr>
                        <a:t>higher cost</a:t>
                      </a:r>
                    </a:p>
                  </a:txBody>
                  <a:tcPr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r h="348687">
                <a:tc>
                  <a:txBody>
                    <a:bodyPr/>
                    <a:lstStyle/>
                    <a:p>
                      <a:r>
                        <a:rPr lang="en-US" sz="2000" b="1" dirty="0"/>
                        <a:t>Low-Power DRAM</a:t>
                      </a:r>
                      <a:br>
                        <a:rPr lang="en-US" sz="2000" b="1" dirty="0"/>
                      </a:br>
                      <a:r>
                        <a:rPr lang="en-US" sz="2000" b="0" dirty="0"/>
                        <a:t>(e.g.,</a:t>
                      </a:r>
                      <a:r>
                        <a:rPr lang="en-US" sz="2000" b="0" baseline="0" dirty="0"/>
                        <a:t> LPDDR3, LPDDR4)</a:t>
                      </a:r>
                      <a:endParaRPr lang="en-US" sz="2000" b="1"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sz="2000" dirty="0">
                          <a:solidFill>
                            <a:schemeClr val="accent6"/>
                          </a:solidFill>
                        </a:rPr>
                        <a:t>lower power</a:t>
                      </a:r>
                    </a:p>
                  </a:txBody>
                  <a:tcPr anchor="ctr">
                    <a:lnL w="38100" cap="flat" cmpd="sng" algn="ctr">
                      <a:solidFill>
                        <a:schemeClr val="tx1"/>
                      </a:solidFill>
                      <a:prstDash val="solid"/>
                      <a:round/>
                      <a:headEnd type="none" w="med" len="med"/>
                      <a:tailEnd type="none" w="med" len="med"/>
                    </a:lnL>
                  </a:tcPr>
                </a:tc>
                <a:tc>
                  <a:txBody>
                    <a:bodyPr/>
                    <a:lstStyle/>
                    <a:p>
                      <a:pPr algn="ctr"/>
                      <a:r>
                        <a:rPr lang="en-US" sz="2000" dirty="0">
                          <a:solidFill>
                            <a:srgbClr val="C00000"/>
                          </a:solidFill>
                        </a:rPr>
                        <a:t>higher latency</a:t>
                      </a:r>
                    </a:p>
                    <a:p>
                      <a:pPr algn="ctr"/>
                      <a:r>
                        <a:rPr lang="en-US" sz="2000" dirty="0">
                          <a:solidFill>
                            <a:srgbClr val="C00000"/>
                          </a:solidFill>
                        </a:rPr>
                        <a:t>higher cost</a:t>
                      </a:r>
                    </a:p>
                  </a:txBody>
                  <a:tcPr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2"/>
                  </a:ext>
                </a:extLst>
              </a:tr>
              <a:tr h="971593">
                <a:tc>
                  <a:txBody>
                    <a:bodyPr/>
                    <a:lstStyle/>
                    <a:p>
                      <a:r>
                        <a:rPr lang="en-US" sz="2000" b="1" dirty="0"/>
                        <a:t>Non-Volatile Memory</a:t>
                      </a:r>
                      <a:r>
                        <a:rPr lang="en-US" sz="2000" b="1" baseline="0" dirty="0"/>
                        <a:t> (NVM) </a:t>
                      </a:r>
                      <a:r>
                        <a:rPr lang="en-US" sz="2000" b="0" baseline="0" dirty="0"/>
                        <a:t>(e.g., PCM, STTRAM, ReRAM, 3D </a:t>
                      </a:r>
                      <a:r>
                        <a:rPr lang="en-US" sz="2000" b="0" baseline="0" dirty="0" err="1"/>
                        <a:t>Xpoint</a:t>
                      </a:r>
                      <a:r>
                        <a:rPr lang="en-US" sz="2000" b="0" baseline="0" dirty="0"/>
                        <a:t>)</a:t>
                      </a:r>
                      <a:endParaRPr lang="en-US" sz="20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algn="ctr"/>
                      <a:r>
                        <a:rPr lang="en-US" sz="2000" dirty="0">
                          <a:solidFill>
                            <a:schemeClr val="accent6"/>
                          </a:solidFill>
                        </a:rPr>
                        <a:t>larger capacity</a:t>
                      </a:r>
                    </a:p>
                  </a:txBody>
                  <a:tcPr anchor="ctr">
                    <a:lnL w="381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pPr algn="ctr"/>
                      <a:r>
                        <a:rPr lang="en-US" sz="2000" dirty="0">
                          <a:solidFill>
                            <a:srgbClr val="C00000"/>
                          </a:solidFill>
                        </a:rPr>
                        <a:t>higher latency</a:t>
                      </a:r>
                      <a:br>
                        <a:rPr lang="en-US" sz="2000" dirty="0">
                          <a:solidFill>
                            <a:srgbClr val="C00000"/>
                          </a:solidFill>
                        </a:rPr>
                      </a:br>
                      <a:r>
                        <a:rPr lang="en-US" sz="2000" dirty="0">
                          <a:solidFill>
                            <a:srgbClr val="C00000"/>
                          </a:solidFill>
                        </a:rPr>
                        <a:t>higher dynamic</a:t>
                      </a:r>
                      <a:r>
                        <a:rPr lang="en-US" sz="2000" baseline="0" dirty="0">
                          <a:solidFill>
                            <a:srgbClr val="C00000"/>
                          </a:solidFill>
                        </a:rPr>
                        <a:t> </a:t>
                      </a:r>
                      <a:r>
                        <a:rPr lang="en-US" sz="2000" dirty="0">
                          <a:solidFill>
                            <a:srgbClr val="C00000"/>
                          </a:solidFill>
                        </a:rPr>
                        <a:t>power lower endurance</a:t>
                      </a:r>
                    </a:p>
                  </a:txBody>
                  <a:tcPr anchor="ctr">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6" name="TextBox 5"/>
          <p:cNvSpPr txBox="1"/>
          <p:nvPr/>
        </p:nvSpPr>
        <p:spPr>
          <a:xfrm>
            <a:off x="304800" y="3556517"/>
            <a:ext cx="2514600" cy="320040"/>
          </a:xfrm>
          <a:prstGeom prst="rect">
            <a:avLst/>
          </a:prstGeom>
          <a:solidFill>
            <a:schemeClr val="bg1"/>
          </a:solidFill>
        </p:spPr>
        <p:txBody>
          <a:bodyPr wrap="square" rtlCol="0">
            <a:spAutoFit/>
          </a:bodyPr>
          <a:lstStyle/>
          <a:p>
            <a:endParaRPr lang="en-US"/>
          </a:p>
        </p:txBody>
      </p:sp>
      <p:sp>
        <p:nvSpPr>
          <p:cNvPr id="19" name="TextBox 18"/>
          <p:cNvSpPr txBox="1"/>
          <p:nvPr/>
        </p:nvSpPr>
        <p:spPr>
          <a:xfrm>
            <a:off x="4114800" y="3556517"/>
            <a:ext cx="2100804" cy="320040"/>
          </a:xfrm>
          <a:prstGeom prst="rect">
            <a:avLst/>
          </a:prstGeom>
          <a:solidFill>
            <a:schemeClr val="bg1"/>
          </a:solidFill>
        </p:spPr>
        <p:txBody>
          <a:bodyPr wrap="square" rtlCol="0">
            <a:spAutoFit/>
          </a:bodyPr>
          <a:lstStyle/>
          <a:p>
            <a:endParaRPr lang="en-US"/>
          </a:p>
        </p:txBody>
      </p:sp>
      <p:sp>
        <p:nvSpPr>
          <p:cNvPr id="20" name="TextBox 19"/>
          <p:cNvSpPr txBox="1"/>
          <p:nvPr/>
        </p:nvSpPr>
        <p:spPr>
          <a:xfrm>
            <a:off x="6324600" y="3556517"/>
            <a:ext cx="2514600" cy="320040"/>
          </a:xfrm>
          <a:prstGeom prst="rect">
            <a:avLst/>
          </a:prstGeom>
          <a:solidFill>
            <a:schemeClr val="bg1"/>
          </a:solidFill>
        </p:spPr>
        <p:txBody>
          <a:bodyPr wrap="square" rtlCol="0">
            <a:spAutoFit/>
          </a:bodyPr>
          <a:lstStyle/>
          <a:p>
            <a:endParaRPr lang="en-US" dirty="0"/>
          </a:p>
        </p:txBody>
      </p:sp>
      <p:sp>
        <p:nvSpPr>
          <p:cNvPr id="21" name="TextBox 20"/>
          <p:cNvSpPr txBox="1"/>
          <p:nvPr/>
        </p:nvSpPr>
        <p:spPr>
          <a:xfrm>
            <a:off x="270986" y="3942755"/>
            <a:ext cx="3310414" cy="640080"/>
          </a:xfrm>
          <a:prstGeom prst="rect">
            <a:avLst/>
          </a:prstGeom>
          <a:solidFill>
            <a:schemeClr val="bg1"/>
          </a:solidFill>
        </p:spPr>
        <p:txBody>
          <a:bodyPr wrap="square" rtlCol="0">
            <a:spAutoFit/>
          </a:bodyPr>
          <a:lstStyle/>
          <a:p>
            <a:endParaRPr lang="en-US"/>
          </a:p>
        </p:txBody>
      </p:sp>
      <p:sp>
        <p:nvSpPr>
          <p:cNvPr id="22" name="TextBox 21"/>
          <p:cNvSpPr txBox="1">
            <a:spLocks/>
          </p:cNvSpPr>
          <p:nvPr/>
        </p:nvSpPr>
        <p:spPr>
          <a:xfrm>
            <a:off x="4114800" y="4066512"/>
            <a:ext cx="2024604" cy="365760"/>
          </a:xfrm>
          <a:prstGeom prst="rect">
            <a:avLst/>
          </a:prstGeom>
          <a:solidFill>
            <a:schemeClr val="bg1"/>
          </a:solidFill>
        </p:spPr>
        <p:txBody>
          <a:bodyPr wrap="square" rtlCol="0">
            <a:spAutoFit/>
          </a:bodyPr>
          <a:lstStyle/>
          <a:p>
            <a:endParaRPr lang="en-US"/>
          </a:p>
        </p:txBody>
      </p:sp>
      <p:sp>
        <p:nvSpPr>
          <p:cNvPr id="23" name="TextBox 22"/>
          <p:cNvSpPr txBox="1"/>
          <p:nvPr/>
        </p:nvSpPr>
        <p:spPr>
          <a:xfrm>
            <a:off x="6343891" y="3948541"/>
            <a:ext cx="2571508" cy="598619"/>
          </a:xfrm>
          <a:prstGeom prst="rect">
            <a:avLst/>
          </a:prstGeom>
          <a:solidFill>
            <a:schemeClr val="bg1"/>
          </a:solidFill>
        </p:spPr>
        <p:txBody>
          <a:bodyPr wrap="square" rtlCol="0">
            <a:spAutoFit/>
          </a:bodyPr>
          <a:lstStyle/>
          <a:p>
            <a:endParaRPr lang="en-US"/>
          </a:p>
        </p:txBody>
      </p:sp>
      <p:sp>
        <p:nvSpPr>
          <p:cNvPr id="24" name="TextBox 23"/>
          <p:cNvSpPr txBox="1"/>
          <p:nvPr/>
        </p:nvSpPr>
        <p:spPr>
          <a:xfrm>
            <a:off x="304800" y="4690137"/>
            <a:ext cx="3124200" cy="605992"/>
          </a:xfrm>
          <a:prstGeom prst="rect">
            <a:avLst/>
          </a:prstGeom>
          <a:solidFill>
            <a:schemeClr val="bg1"/>
          </a:solidFill>
        </p:spPr>
        <p:txBody>
          <a:bodyPr wrap="square" rtlCol="0">
            <a:spAutoFit/>
          </a:bodyPr>
          <a:lstStyle/>
          <a:p>
            <a:endParaRPr lang="en-US"/>
          </a:p>
        </p:txBody>
      </p:sp>
      <p:sp>
        <p:nvSpPr>
          <p:cNvPr id="25" name="TextBox 24"/>
          <p:cNvSpPr txBox="1"/>
          <p:nvPr/>
        </p:nvSpPr>
        <p:spPr>
          <a:xfrm>
            <a:off x="4127665" y="4864201"/>
            <a:ext cx="2100804" cy="320040"/>
          </a:xfrm>
          <a:prstGeom prst="rect">
            <a:avLst/>
          </a:prstGeom>
          <a:solidFill>
            <a:schemeClr val="bg1"/>
          </a:solidFill>
        </p:spPr>
        <p:txBody>
          <a:bodyPr wrap="square" rtlCol="0">
            <a:spAutoFit/>
          </a:bodyPr>
          <a:lstStyle/>
          <a:p>
            <a:endParaRPr lang="en-US"/>
          </a:p>
        </p:txBody>
      </p:sp>
      <p:sp>
        <p:nvSpPr>
          <p:cNvPr id="26" name="TextBox 25"/>
          <p:cNvSpPr txBox="1">
            <a:spLocks/>
          </p:cNvSpPr>
          <p:nvPr/>
        </p:nvSpPr>
        <p:spPr>
          <a:xfrm>
            <a:off x="6324599" y="4656928"/>
            <a:ext cx="2590799" cy="640080"/>
          </a:xfrm>
          <a:prstGeom prst="rect">
            <a:avLst/>
          </a:prstGeom>
          <a:solidFill>
            <a:schemeClr val="bg1"/>
          </a:solidFill>
        </p:spPr>
        <p:txBody>
          <a:bodyPr wrap="square" rtlCol="0">
            <a:spAutoFit/>
          </a:bodyPr>
          <a:lstStyle/>
          <a:p>
            <a:endParaRPr lang="en-US"/>
          </a:p>
        </p:txBody>
      </p:sp>
      <p:sp>
        <p:nvSpPr>
          <p:cNvPr id="27" name="TextBox 26"/>
          <p:cNvSpPr txBox="1"/>
          <p:nvPr/>
        </p:nvSpPr>
        <p:spPr>
          <a:xfrm>
            <a:off x="255345" y="5344835"/>
            <a:ext cx="3665329" cy="950976"/>
          </a:xfrm>
          <a:prstGeom prst="rect">
            <a:avLst/>
          </a:prstGeom>
          <a:solidFill>
            <a:schemeClr val="bg1"/>
          </a:solidFill>
        </p:spPr>
        <p:txBody>
          <a:bodyPr wrap="square" rtlCol="0">
            <a:spAutoFit/>
          </a:bodyPr>
          <a:lstStyle/>
          <a:p>
            <a:endParaRPr lang="en-US"/>
          </a:p>
        </p:txBody>
      </p:sp>
      <p:sp>
        <p:nvSpPr>
          <p:cNvPr id="28" name="TextBox 27"/>
          <p:cNvSpPr txBox="1"/>
          <p:nvPr/>
        </p:nvSpPr>
        <p:spPr>
          <a:xfrm>
            <a:off x="4114800" y="5687538"/>
            <a:ext cx="2100804" cy="320040"/>
          </a:xfrm>
          <a:prstGeom prst="rect">
            <a:avLst/>
          </a:prstGeom>
          <a:solidFill>
            <a:schemeClr val="bg1"/>
          </a:solidFill>
        </p:spPr>
        <p:txBody>
          <a:bodyPr wrap="square" rtlCol="0">
            <a:spAutoFit/>
          </a:bodyPr>
          <a:lstStyle/>
          <a:p>
            <a:endParaRPr lang="en-US"/>
          </a:p>
        </p:txBody>
      </p:sp>
      <p:sp>
        <p:nvSpPr>
          <p:cNvPr id="29" name="TextBox 28"/>
          <p:cNvSpPr txBox="1"/>
          <p:nvPr/>
        </p:nvSpPr>
        <p:spPr>
          <a:xfrm>
            <a:off x="6300733" y="5410719"/>
            <a:ext cx="2598517" cy="873679"/>
          </a:xfrm>
          <a:prstGeom prst="rect">
            <a:avLst/>
          </a:prstGeom>
          <a:solidFill>
            <a:schemeClr val="bg1"/>
          </a:solidFill>
        </p:spPr>
        <p:txBody>
          <a:bodyPr wrap="square" rtlCol="0">
            <a:spAutoFit/>
          </a:bodyPr>
          <a:lstStyle/>
          <a:p>
            <a:endParaRPr lang="en-US"/>
          </a:p>
        </p:txBody>
      </p:sp>
      <p:sp>
        <p:nvSpPr>
          <p:cNvPr id="7" name="Slide Number Placeholder 6"/>
          <p:cNvSpPr>
            <a:spLocks noGrp="1"/>
          </p:cNvSpPr>
          <p:nvPr>
            <p:ph type="sldNum" sz="quarter" idx="11"/>
          </p:nvPr>
        </p:nvSpPr>
        <p:spPr/>
        <p:txBody>
          <a:bodyPr/>
          <a:lstStyle/>
          <a:p>
            <a:fld id="{323594FA-E141-4234-AE05-360401972BE7}" type="slidenum">
              <a:rPr lang="en-US" altLang="en-US" smtClean="0"/>
              <a:pPr/>
              <a:t>44</a:t>
            </a:fld>
            <a:endParaRPr lang="en-US" altLang="en-US"/>
          </a:p>
        </p:txBody>
      </p:sp>
    </p:spTree>
    <p:extLst>
      <p:ext uri="{BB962C8B-B14F-4D97-AF65-F5344CB8AC3E}">
        <p14:creationId xmlns:p14="http://schemas.microsoft.com/office/powerpoint/2010/main" val="8031860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0" nodeType="clickEffect">
                                  <p:stCondLst>
                                    <p:cond delay="0"/>
                                  </p:stCondLst>
                                  <p:childTnLst>
                                    <p:set>
                                      <p:cBhvr>
                                        <p:cTn id="24" dur="1" fill="hold">
                                          <p:stCondLst>
                                            <p:cond delay="0"/>
                                          </p:stCondLst>
                                        </p:cTn>
                                        <p:tgtEl>
                                          <p:spTgt spid="19"/>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0" nodeType="clickEffect">
                                  <p:stCondLst>
                                    <p:cond delay="0"/>
                                  </p:stCondLst>
                                  <p:childTnLst>
                                    <p:set>
                                      <p:cBhvr>
                                        <p:cTn id="28" dur="1" fill="hold">
                                          <p:stCondLst>
                                            <p:cond delay="0"/>
                                          </p:stCondLst>
                                        </p:cTn>
                                        <p:tgtEl>
                                          <p:spTgt spid="21"/>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grpId="0" nodeType="clickEffect">
                                  <p:stCondLst>
                                    <p:cond delay="0"/>
                                  </p:stCondLst>
                                  <p:childTnLst>
                                    <p:set>
                                      <p:cBhvr>
                                        <p:cTn id="32" dur="1" fill="hold">
                                          <p:stCondLst>
                                            <p:cond delay="0"/>
                                          </p:stCondLst>
                                        </p:cTn>
                                        <p:tgtEl>
                                          <p:spTgt spid="2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grpId="0" nodeType="clickEffect">
                                  <p:stCondLst>
                                    <p:cond delay="0"/>
                                  </p:stCondLst>
                                  <p:childTnLst>
                                    <p:set>
                                      <p:cBhvr>
                                        <p:cTn id="40" dur="1" fill="hold">
                                          <p:stCondLst>
                                            <p:cond delay="0"/>
                                          </p:stCondLst>
                                        </p:cTn>
                                        <p:tgtEl>
                                          <p:spTgt spid="25"/>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grpId="0" nodeType="clickEffect">
                                  <p:stCondLst>
                                    <p:cond delay="0"/>
                                  </p:stCondLst>
                                  <p:childTnLst>
                                    <p:set>
                                      <p:cBhvr>
                                        <p:cTn id="44" dur="1" fill="hold">
                                          <p:stCondLst>
                                            <p:cond delay="0"/>
                                          </p:stCondLst>
                                        </p:cTn>
                                        <p:tgtEl>
                                          <p:spTgt spid="27"/>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1" presetClass="exit" presetSubtype="0" fill="hold" grpId="0" nodeType="clickEffect">
                                  <p:stCondLst>
                                    <p:cond delay="0"/>
                                  </p:stCondLst>
                                  <p:childTnLst>
                                    <p:set>
                                      <p:cBhvr>
                                        <p:cTn id="48" dur="1" fill="hold">
                                          <p:stCondLst>
                                            <p:cond delay="0"/>
                                          </p:stCondLst>
                                        </p:cTn>
                                        <p:tgtEl>
                                          <p:spTgt spid="28"/>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1" presetClass="exit" presetSubtype="0" fill="hold" grpId="0" nodeType="clickEffect">
                                  <p:stCondLst>
                                    <p:cond delay="0"/>
                                  </p:stCondLst>
                                  <p:childTnLst>
                                    <p:set>
                                      <p:cBhvr>
                                        <p:cTn id="52" dur="1" fill="hold">
                                          <p:stCondLst>
                                            <p:cond delay="0"/>
                                          </p:stCondLst>
                                        </p:cTn>
                                        <p:tgtEl>
                                          <p:spTgt spid="20"/>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 presetClass="exit" presetSubtype="0" fill="hold" grpId="0" nodeType="clickEffect">
                                  <p:stCondLst>
                                    <p:cond delay="0"/>
                                  </p:stCondLst>
                                  <p:childTnLst>
                                    <p:set>
                                      <p:cBhvr>
                                        <p:cTn id="56" dur="1" fill="hold">
                                          <p:stCondLst>
                                            <p:cond delay="0"/>
                                          </p:stCondLst>
                                        </p:cTn>
                                        <p:tgtEl>
                                          <p:spTgt spid="23"/>
                                        </p:tgtEl>
                                        <p:attrNameLst>
                                          <p:attrName>style.visibility</p:attrName>
                                        </p:attrNameLst>
                                      </p:cBhvr>
                                      <p:to>
                                        <p:strVal val="hidden"/>
                                      </p:to>
                                    </p:set>
                                  </p:childTnLst>
                                </p:cTn>
                              </p:par>
                            </p:childTnLst>
                          </p:cTn>
                        </p:par>
                      </p:childTnLst>
                    </p:cTn>
                  </p:par>
                  <p:par>
                    <p:cTn id="57" fill="hold">
                      <p:stCondLst>
                        <p:cond delay="indefinite"/>
                      </p:stCondLst>
                      <p:childTnLst>
                        <p:par>
                          <p:cTn id="58" fill="hold">
                            <p:stCondLst>
                              <p:cond delay="0"/>
                            </p:stCondLst>
                            <p:childTnLst>
                              <p:par>
                                <p:cTn id="59" presetID="1" presetClass="exit" presetSubtype="0" fill="hold" grpId="0" nodeType="clickEffect">
                                  <p:stCondLst>
                                    <p:cond delay="0"/>
                                  </p:stCondLst>
                                  <p:childTnLst>
                                    <p:set>
                                      <p:cBhvr>
                                        <p:cTn id="60" dur="1" fill="hold">
                                          <p:stCondLst>
                                            <p:cond delay="0"/>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(V)</a:t>
            </a:r>
            <a:endParaRPr lang="en-US" dirty="0"/>
          </a:p>
        </p:txBody>
      </p:sp>
      <p:sp>
        <p:nvSpPr>
          <p:cNvPr id="3" name="Content Placeholder 2"/>
          <p:cNvSpPr>
            <a:spLocks noGrp="1"/>
          </p:cNvSpPr>
          <p:nvPr>
            <p:ph idx="1"/>
          </p:nvPr>
        </p:nvSpPr>
        <p:spPr>
          <a:xfrm>
            <a:off x="228600" y="908721"/>
            <a:ext cx="8763000" cy="5339680"/>
          </a:xfrm>
        </p:spPr>
        <p:txBody>
          <a:bodyPr/>
          <a:lstStyle/>
          <a:p>
            <a:r>
              <a:rPr lang="en-US" dirty="0"/>
              <a:t>DRAM scaling has already become increasingly difficult</a:t>
            </a:r>
          </a:p>
          <a:p>
            <a:pPr lvl="1">
              <a:spcBef>
                <a:spcPts val="600"/>
              </a:spcBef>
            </a:pPr>
            <a:r>
              <a:rPr lang="en-US" dirty="0"/>
              <a:t>Increasing cell leakage current, reduced cell reliability, increasing manufacturing difficulties </a:t>
            </a:r>
            <a:r>
              <a:rPr lang="en-US" sz="1800" dirty="0">
                <a:solidFill>
                  <a:schemeClr val="bg1">
                    <a:lumMod val="50000"/>
                  </a:schemeClr>
                </a:solidFill>
              </a:rPr>
              <a:t>[Kim+ ISCA 2014],</a:t>
            </a:r>
            <a:br>
              <a:rPr lang="en-US" sz="1800" dirty="0">
                <a:solidFill>
                  <a:schemeClr val="bg1">
                    <a:lumMod val="50000"/>
                  </a:schemeClr>
                </a:solidFill>
              </a:rPr>
            </a:br>
            <a:r>
              <a:rPr lang="en-US" sz="1800" dirty="0">
                <a:solidFill>
                  <a:schemeClr val="bg1">
                    <a:lumMod val="50000"/>
                  </a:schemeClr>
                </a:solidFill>
              </a:rPr>
              <a:t>[Liu+ ISCA 2013], [Mutlu IMW 2013], [Mutlu DATE 2017]</a:t>
            </a:r>
          </a:p>
          <a:p>
            <a:pPr lvl="1">
              <a:spcBef>
                <a:spcPts val="600"/>
              </a:spcBef>
            </a:pPr>
            <a:r>
              <a:rPr lang="en-US" b="1" dirty="0">
                <a:solidFill>
                  <a:srgbClr val="C00000"/>
                </a:solidFill>
              </a:rPr>
              <a:t>Difficult to significantly improve capacity, energy</a:t>
            </a:r>
            <a:endParaRPr lang="en-US" dirty="0">
              <a:solidFill>
                <a:srgbClr val="C00000"/>
              </a:solidFill>
            </a:endParaRPr>
          </a:p>
          <a:p>
            <a:pPr>
              <a:spcBef>
                <a:spcPts val="1800"/>
              </a:spcBef>
            </a:pPr>
            <a:r>
              <a:rPr lang="en-US" b="1" dirty="0">
                <a:solidFill>
                  <a:srgbClr val="0066CC"/>
                </a:solidFill>
              </a:rPr>
              <a:t>Emerging memory technologies</a:t>
            </a:r>
            <a:r>
              <a:rPr lang="en-US" dirty="0"/>
              <a:t> are promising</a:t>
            </a:r>
          </a:p>
          <a:p>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125708032"/>
              </p:ext>
            </p:extLst>
          </p:nvPr>
        </p:nvGraphicFramePr>
        <p:xfrm>
          <a:off x="156592" y="3520440"/>
          <a:ext cx="8879904" cy="2804160"/>
        </p:xfrm>
        <a:graphic>
          <a:graphicData uri="http://schemas.openxmlformats.org/drawingml/2006/table">
            <a:tbl>
              <a:tblPr firstRow="1" bandRow="1">
                <a:tableStyleId>{5940675A-B579-460E-94D1-54222C63F5DA}</a:tableStyleId>
              </a:tblPr>
              <a:tblGrid>
                <a:gridCol w="3911352">
                  <a:extLst>
                    <a:ext uri="{9D8B030D-6E8A-4147-A177-3AD203B41FA5}">
                      <a16:colId xmlns:a16="http://schemas.microsoft.com/office/drawing/2014/main" val="20000"/>
                    </a:ext>
                  </a:extLst>
                </a:gridCol>
                <a:gridCol w="2232248">
                  <a:extLst>
                    <a:ext uri="{9D8B030D-6E8A-4147-A177-3AD203B41FA5}">
                      <a16:colId xmlns:a16="http://schemas.microsoft.com/office/drawing/2014/main" val="20001"/>
                    </a:ext>
                  </a:extLst>
                </a:gridCol>
                <a:gridCol w="2736304">
                  <a:extLst>
                    <a:ext uri="{9D8B030D-6E8A-4147-A177-3AD203B41FA5}">
                      <a16:colId xmlns:a16="http://schemas.microsoft.com/office/drawing/2014/main" val="20002"/>
                    </a:ext>
                  </a:extLst>
                </a:gridCol>
              </a:tblGrid>
              <a:tr h="348687">
                <a:tc>
                  <a:txBody>
                    <a:bodyPr/>
                    <a:lstStyle/>
                    <a:p>
                      <a:r>
                        <a:rPr lang="en-US" sz="2000" b="1" dirty="0"/>
                        <a:t>3D-Stacked DRAM</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pPr algn="ctr"/>
                      <a:r>
                        <a:rPr lang="en-US" sz="2000" dirty="0">
                          <a:solidFill>
                            <a:schemeClr val="accent6"/>
                          </a:solidFill>
                        </a:rPr>
                        <a:t>higher bandwidth</a:t>
                      </a:r>
                      <a:endParaRPr lang="en-US" sz="2000" b="0" dirty="0">
                        <a:solidFill>
                          <a:schemeClr val="accent6"/>
                        </a:solidFill>
                      </a:endParaRPr>
                    </a:p>
                  </a:txBody>
                  <a:tcPr anchor="ctr">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tcPr>
                </a:tc>
                <a:tc>
                  <a:txBody>
                    <a:bodyPr/>
                    <a:lstStyle/>
                    <a:p>
                      <a:pPr algn="ctr"/>
                      <a:r>
                        <a:rPr lang="en-US" sz="2000" dirty="0">
                          <a:solidFill>
                            <a:srgbClr val="C00000"/>
                          </a:solidFill>
                        </a:rPr>
                        <a:t>smaller capacity</a:t>
                      </a:r>
                      <a:endParaRPr lang="en-US" sz="2000" b="0" dirty="0">
                        <a:solidFill>
                          <a:srgbClr val="C00000"/>
                        </a:solidFill>
                      </a:endParaRPr>
                    </a:p>
                  </a:txBody>
                  <a:tcPr anchor="ctr">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0"/>
                  </a:ext>
                </a:extLst>
              </a:tr>
              <a:tr h="320039">
                <a:tc>
                  <a:txBody>
                    <a:bodyPr/>
                    <a:lstStyle/>
                    <a:p>
                      <a:r>
                        <a:rPr lang="en-US" sz="2000" b="1" dirty="0"/>
                        <a:t>Reduced-Latency DRAM</a:t>
                      </a:r>
                      <a:br>
                        <a:rPr lang="en-US" sz="2000" b="1" dirty="0"/>
                      </a:br>
                      <a:r>
                        <a:rPr lang="en-US" sz="2000" b="0" dirty="0"/>
                        <a:t>(e.g., RL/TL-DRAM, FLY-RAM</a:t>
                      </a:r>
                      <a:r>
                        <a:rPr lang="en-US" sz="2000" b="0" baseline="0" dirty="0"/>
                        <a:t>)</a:t>
                      </a:r>
                      <a:endParaRPr lang="en-US" sz="20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sz="2000" dirty="0">
                          <a:solidFill>
                            <a:schemeClr val="accent6"/>
                          </a:solidFill>
                        </a:rPr>
                        <a:t>lower latency</a:t>
                      </a:r>
                    </a:p>
                  </a:txBody>
                  <a:tcPr anchor="ctr">
                    <a:lnL w="38100" cap="flat" cmpd="sng" algn="ctr">
                      <a:solidFill>
                        <a:schemeClr val="tx1"/>
                      </a:solidFill>
                      <a:prstDash val="solid"/>
                      <a:round/>
                      <a:headEnd type="none" w="med" len="med"/>
                      <a:tailEnd type="none" w="med" len="med"/>
                    </a:lnL>
                  </a:tcPr>
                </a:tc>
                <a:tc>
                  <a:txBody>
                    <a:bodyPr/>
                    <a:lstStyle/>
                    <a:p>
                      <a:pPr algn="ctr"/>
                      <a:r>
                        <a:rPr lang="en-US" sz="2000" dirty="0">
                          <a:solidFill>
                            <a:srgbClr val="C00000"/>
                          </a:solidFill>
                        </a:rPr>
                        <a:t>higher cost</a:t>
                      </a:r>
                    </a:p>
                  </a:txBody>
                  <a:tcPr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r h="348687">
                <a:tc>
                  <a:txBody>
                    <a:bodyPr/>
                    <a:lstStyle/>
                    <a:p>
                      <a:r>
                        <a:rPr lang="en-US" sz="2000" b="1" dirty="0"/>
                        <a:t>Low-Power DRAM</a:t>
                      </a:r>
                      <a:br>
                        <a:rPr lang="en-US" sz="2000" b="1" dirty="0"/>
                      </a:br>
                      <a:r>
                        <a:rPr lang="en-US" sz="2000" b="0" dirty="0"/>
                        <a:t>(e.g.,</a:t>
                      </a:r>
                      <a:r>
                        <a:rPr lang="en-US" sz="2000" b="0" baseline="0" dirty="0"/>
                        <a:t> LPDDR3, LPDDR4, Voltron)</a:t>
                      </a:r>
                      <a:endParaRPr lang="en-US" sz="2000" b="1"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sz="2000" dirty="0">
                          <a:solidFill>
                            <a:schemeClr val="accent6"/>
                          </a:solidFill>
                        </a:rPr>
                        <a:t>lower power</a:t>
                      </a:r>
                    </a:p>
                  </a:txBody>
                  <a:tcPr anchor="ctr">
                    <a:lnL w="38100" cap="flat" cmpd="sng" algn="ctr">
                      <a:solidFill>
                        <a:schemeClr val="tx1"/>
                      </a:solidFill>
                      <a:prstDash val="solid"/>
                      <a:round/>
                      <a:headEnd type="none" w="med" len="med"/>
                      <a:tailEnd type="none" w="med" len="med"/>
                    </a:lnL>
                  </a:tcPr>
                </a:tc>
                <a:tc>
                  <a:txBody>
                    <a:bodyPr/>
                    <a:lstStyle/>
                    <a:p>
                      <a:pPr algn="ctr"/>
                      <a:r>
                        <a:rPr lang="en-US" sz="2000" dirty="0">
                          <a:solidFill>
                            <a:srgbClr val="C00000"/>
                          </a:solidFill>
                        </a:rPr>
                        <a:t>higher latency</a:t>
                      </a:r>
                    </a:p>
                    <a:p>
                      <a:pPr algn="ctr"/>
                      <a:r>
                        <a:rPr lang="en-US" sz="2000" dirty="0">
                          <a:solidFill>
                            <a:srgbClr val="C00000"/>
                          </a:solidFill>
                        </a:rPr>
                        <a:t>higher cost</a:t>
                      </a:r>
                    </a:p>
                  </a:txBody>
                  <a:tcPr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2"/>
                  </a:ext>
                </a:extLst>
              </a:tr>
              <a:tr h="971593">
                <a:tc>
                  <a:txBody>
                    <a:bodyPr/>
                    <a:lstStyle/>
                    <a:p>
                      <a:r>
                        <a:rPr lang="en-US" sz="2000" b="1" dirty="0"/>
                        <a:t>Non-Volatile Memory</a:t>
                      </a:r>
                      <a:r>
                        <a:rPr lang="en-US" sz="2000" b="1" baseline="0" dirty="0"/>
                        <a:t> (NVM) </a:t>
                      </a:r>
                      <a:r>
                        <a:rPr lang="en-US" sz="2000" b="0" baseline="0" dirty="0"/>
                        <a:t>(e.g., PCM, STTRAM, ReRAM, 3D </a:t>
                      </a:r>
                      <a:r>
                        <a:rPr lang="en-US" sz="2000" b="0" baseline="0" dirty="0" err="1"/>
                        <a:t>Xpoint</a:t>
                      </a:r>
                      <a:r>
                        <a:rPr lang="en-US" sz="2000" b="0" baseline="0" dirty="0"/>
                        <a:t>)</a:t>
                      </a:r>
                      <a:endParaRPr lang="en-US" sz="20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algn="ctr"/>
                      <a:r>
                        <a:rPr lang="en-US" sz="2000" dirty="0">
                          <a:solidFill>
                            <a:schemeClr val="accent6"/>
                          </a:solidFill>
                        </a:rPr>
                        <a:t>larger capacity</a:t>
                      </a:r>
                    </a:p>
                  </a:txBody>
                  <a:tcPr anchor="ctr">
                    <a:lnL w="381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pPr algn="ctr"/>
                      <a:r>
                        <a:rPr lang="en-US" sz="2000" dirty="0">
                          <a:solidFill>
                            <a:srgbClr val="C00000"/>
                          </a:solidFill>
                        </a:rPr>
                        <a:t>higher latency</a:t>
                      </a:r>
                      <a:br>
                        <a:rPr lang="en-US" sz="2000" dirty="0">
                          <a:solidFill>
                            <a:srgbClr val="C00000"/>
                          </a:solidFill>
                        </a:rPr>
                      </a:br>
                      <a:r>
                        <a:rPr lang="en-US" sz="2000" dirty="0">
                          <a:solidFill>
                            <a:srgbClr val="C00000"/>
                          </a:solidFill>
                        </a:rPr>
                        <a:t>higher dynamic</a:t>
                      </a:r>
                      <a:r>
                        <a:rPr lang="en-US" sz="2000" baseline="0" dirty="0">
                          <a:solidFill>
                            <a:srgbClr val="C00000"/>
                          </a:solidFill>
                        </a:rPr>
                        <a:t> </a:t>
                      </a:r>
                      <a:r>
                        <a:rPr lang="en-US" sz="2000" dirty="0">
                          <a:solidFill>
                            <a:srgbClr val="C00000"/>
                          </a:solidFill>
                        </a:rPr>
                        <a:t>power lower endurance</a:t>
                      </a:r>
                    </a:p>
                  </a:txBody>
                  <a:tcPr anchor="ctr">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7" name="Slide Number Placeholder 6"/>
          <p:cNvSpPr>
            <a:spLocks noGrp="1"/>
          </p:cNvSpPr>
          <p:nvPr>
            <p:ph type="sldNum" sz="quarter" idx="11"/>
          </p:nvPr>
        </p:nvSpPr>
        <p:spPr/>
        <p:txBody>
          <a:bodyPr/>
          <a:lstStyle/>
          <a:p>
            <a:fld id="{323594FA-E141-4234-AE05-360401972BE7}" type="slidenum">
              <a:rPr lang="en-US" altLang="en-US" smtClean="0"/>
              <a:pPr/>
              <a:t>45</a:t>
            </a:fld>
            <a:endParaRPr lang="en-US" altLang="en-US"/>
          </a:p>
        </p:txBody>
      </p:sp>
    </p:spTree>
    <p:extLst>
      <p:ext uri="{BB962C8B-B14F-4D97-AF65-F5344CB8AC3E}">
        <p14:creationId xmlns:p14="http://schemas.microsoft.com/office/powerpoint/2010/main" val="1644718119"/>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Major Trend: Hybrid Main Memory</a:t>
            </a:r>
          </a:p>
        </p:txBody>
      </p:sp>
      <p:sp>
        <p:nvSpPr>
          <p:cNvPr id="3" name="Content Placeholder 2"/>
          <p:cNvSpPr>
            <a:spLocks noGrp="1"/>
          </p:cNvSpPr>
          <p:nvPr>
            <p:ph idx="1"/>
          </p:nvPr>
        </p:nvSpPr>
        <p:spPr>
          <a:xfrm>
            <a:off x="228600" y="1124744"/>
            <a:ext cx="8610600" cy="480773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a:p>
            <a:pPr marL="0" indent="0">
              <a:buNone/>
            </a:pPr>
            <a:endParaRPr lang="en-US" dirty="0"/>
          </a:p>
          <a:p>
            <a:pPr marL="0" indent="0">
              <a:buNone/>
            </a:pPr>
            <a:r>
              <a:rPr lang="en-US" sz="1600" dirty="0"/>
              <a:t>Meza+, “</a:t>
            </a:r>
            <a:r>
              <a:rPr lang="en-US" sz="1600" dirty="0">
                <a:solidFill>
                  <a:srgbClr val="0000FF"/>
                </a:solidFill>
              </a:rPr>
              <a:t>Enabling Efficient and Scalable Hybrid Memories</a:t>
            </a:r>
            <a:r>
              <a:rPr lang="en-US" sz="1600" dirty="0"/>
              <a:t>,” IEEE Comp. Arch. Letters, 2012.</a:t>
            </a:r>
          </a:p>
          <a:p>
            <a:pPr marL="0" indent="0">
              <a:buNone/>
            </a:pPr>
            <a:r>
              <a:rPr lang="en-US" sz="1600" dirty="0"/>
              <a:t>Yoon+,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solidFill>
                  <a:schemeClr val="tx1"/>
                </a:solidFill>
              </a:rPr>
              <a:t>CPU</a:t>
            </a: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700" dirty="0">
                <a:solidFill>
                  <a:srgbClr val="000000"/>
                </a:solidFill>
              </a:rPr>
              <a:t>DRAMCtrl</a:t>
            </a: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006633">
                    <a:lumMod val="75000"/>
                  </a:srgbClr>
                </a:solidFill>
              </a:rPr>
              <a:t>Fast, </a:t>
            </a:r>
            <a:r>
              <a:rPr lang="en-US" b="1" dirty="0">
                <a:solidFill>
                  <a:srgbClr val="006633">
                    <a:lumMod val="75000"/>
                  </a:srgbClr>
                </a:solidFill>
              </a:rPr>
              <a:t>durable</a:t>
            </a:r>
          </a:p>
          <a:p>
            <a:pPr algn="ctr"/>
            <a:r>
              <a:rPr lang="en-US" dirty="0">
                <a:solidFill>
                  <a:srgbClr val="8C0000"/>
                </a:solidFill>
              </a:rPr>
              <a:t>Small, </a:t>
            </a:r>
          </a:p>
          <a:p>
            <a:pPr algn="ctr"/>
            <a:r>
              <a:rPr lang="en-US" dirty="0">
                <a:solidFill>
                  <a:srgbClr val="8C0000"/>
                </a:solidFill>
              </a:rPr>
              <a:t>leaky, volatile, </a:t>
            </a:r>
          </a:p>
          <a:p>
            <a:pPr algn="ctr"/>
            <a:r>
              <a:rPr lang="en-US" dirty="0">
                <a:solidFill>
                  <a:srgbClr val="8C0000"/>
                </a:solidFill>
              </a:rPr>
              <a:t>high-cost</a:t>
            </a: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004D26"/>
                </a:solidFill>
              </a:rPr>
              <a:t>Large, non-volatile, low-cost</a:t>
            </a:r>
          </a:p>
          <a:p>
            <a:pPr algn="ctr"/>
            <a:r>
              <a:rPr lang="en-US" dirty="0">
                <a:solidFill>
                  <a:srgbClr val="8C0000"/>
                </a:solidFill>
              </a:rPr>
              <a:t>Slow, </a:t>
            </a:r>
            <a:r>
              <a:rPr lang="en-US" b="1" dirty="0">
                <a:solidFill>
                  <a:srgbClr val="8C0000"/>
                </a:solidFill>
              </a:rPr>
              <a:t>wears out, </a:t>
            </a:r>
            <a:r>
              <a:rPr lang="en-US" dirty="0">
                <a:solidFill>
                  <a:srgbClr val="8C0000"/>
                </a:solidFill>
              </a:rPr>
              <a:t>high active energy</a:t>
            </a: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700" dirty="0">
                <a:solidFill>
                  <a:srgbClr val="303030"/>
                </a:solidFill>
              </a:rPr>
              <a:t>PCM Ctrl</a:t>
            </a: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r>
              <a:rPr lang="en-US" dirty="0">
                <a:solidFill>
                  <a:srgbClr val="303030"/>
                </a:solidFill>
              </a:rPr>
              <a:t>DRAM</a:t>
            </a:r>
          </a:p>
        </p:txBody>
      </p:sp>
      <p:sp>
        <p:nvSpPr>
          <p:cNvPr id="14" name="TextBox 13"/>
          <p:cNvSpPr txBox="1"/>
          <p:nvPr/>
        </p:nvSpPr>
        <p:spPr>
          <a:xfrm>
            <a:off x="4876146" y="2364939"/>
            <a:ext cx="3471323" cy="369332"/>
          </a:xfrm>
          <a:prstGeom prst="rect">
            <a:avLst/>
          </a:prstGeom>
          <a:noFill/>
        </p:spPr>
        <p:txBody>
          <a:bodyPr wrap="none" rtlCol="0">
            <a:spAutoFit/>
          </a:bodyPr>
          <a:lstStyle/>
          <a:p>
            <a:r>
              <a:rPr lang="en-US" dirty="0">
                <a:solidFill>
                  <a:srgbClr val="303030"/>
                </a:solidFill>
              </a:rPr>
              <a:t>Phase Change Memory (or Tech. X)</a:t>
            </a:r>
          </a:p>
        </p:txBody>
      </p:sp>
      <p:sp>
        <p:nvSpPr>
          <p:cNvPr id="15" name="TextBox 14"/>
          <p:cNvSpPr txBox="1"/>
          <p:nvPr/>
        </p:nvSpPr>
        <p:spPr>
          <a:xfrm>
            <a:off x="459985" y="4365104"/>
            <a:ext cx="8161209" cy="830997"/>
          </a:xfrm>
          <a:prstGeom prst="rect">
            <a:avLst/>
          </a:prstGeom>
          <a:noFill/>
        </p:spPr>
        <p:txBody>
          <a:bodyPr wrap="none" rtlCol="0">
            <a:spAutoFit/>
          </a:bodyPr>
          <a:lstStyle/>
          <a:p>
            <a:pPr algn="ctr"/>
            <a:r>
              <a:rPr lang="en-US" sz="2400" dirty="0">
                <a:solidFill>
                  <a:srgbClr val="000000"/>
                </a:solidFill>
              </a:rPr>
              <a:t>Hardware/software manage data allocation and movement </a:t>
            </a:r>
          </a:p>
          <a:p>
            <a:pPr algn="ctr"/>
            <a:r>
              <a:rPr lang="en-US" sz="2400" dirty="0">
                <a:solidFill>
                  <a:srgbClr val="008000"/>
                </a:solidFill>
              </a:rPr>
              <a:t>to achieve the best of multiple technologies</a:t>
            </a:r>
          </a:p>
        </p:txBody>
      </p:sp>
    </p:spTree>
    <p:extLst>
      <p:ext uri="{BB962C8B-B14F-4D97-AF65-F5344CB8AC3E}">
        <p14:creationId xmlns:p14="http://schemas.microsoft.com/office/powerpoint/2010/main" val="5160858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One Foreshadowing</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47</a:t>
            </a:fld>
            <a:endParaRPr lang="en-US"/>
          </a:p>
        </p:txBody>
      </p:sp>
    </p:spTree>
    <p:extLst>
      <p:ext uri="{BB962C8B-B14F-4D97-AF65-F5344CB8AC3E}">
        <p14:creationId xmlns:p14="http://schemas.microsoft.com/office/powerpoint/2010/main" val="91513015"/>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18966302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Call for Intelligent Memory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3291780508"/>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latin typeface="Tahoma" charset="0"/>
                <a:ea typeface="ＭＳ Ｐゴシック" charset="0"/>
                <a:cs typeface="ＭＳ Ｐゴシック" charset="0"/>
              </a:rPr>
              <a:t>Major Trends Affecting Main Memory</a:t>
            </a:r>
          </a:p>
          <a:p>
            <a:pPr eaLnBrk="1" hangingPunct="1"/>
            <a:r>
              <a:rPr lang="en-US" dirty="0">
                <a:solidFill>
                  <a:srgbClr val="0000FF"/>
                </a:solidFill>
                <a:latin typeface="Tahoma" charset="0"/>
                <a:ea typeface="ＭＳ Ｐゴシック" charset="0"/>
                <a:cs typeface="ＭＳ Ｐゴシック" charset="0"/>
              </a:rPr>
              <a:t>Key Challenges and Solution Directions</a:t>
            </a:r>
          </a:p>
          <a:p>
            <a:pPr lvl="1" eaLnBrk="1" hangingPunct="1"/>
            <a:r>
              <a:rPr lang="en-US" dirty="0">
                <a:solidFill>
                  <a:srgbClr val="0000FF"/>
                </a:solidFill>
                <a:latin typeface="Tahoma" charset="0"/>
                <a:ea typeface="ＭＳ Ｐゴシック" charset="0"/>
                <a:cs typeface="ＭＳ Ｐゴシック" charset="0"/>
              </a:rPr>
              <a:t>Robustness: Reliability and Security</a:t>
            </a:r>
          </a:p>
          <a:p>
            <a:pPr lvl="1" eaLnBrk="1" hangingPunct="1"/>
            <a:r>
              <a:rPr lang="en-US" dirty="0">
                <a:latin typeface="Tahoma" charset="0"/>
                <a:ea typeface="ＭＳ Ｐゴシック" charset="0"/>
                <a:cs typeface="ＭＳ Ｐゴシック" charset="0"/>
              </a:rPr>
              <a:t>Energy and Performance: In-Memory Computation</a:t>
            </a:r>
          </a:p>
          <a:p>
            <a:pPr lvl="1" eaLnBrk="1" hangingPunct="1"/>
            <a:r>
              <a:rPr lang="en-US" dirty="0">
                <a:latin typeface="Tahoma" charset="0"/>
                <a:ea typeface="ＭＳ Ｐゴシック" charset="0"/>
                <a:cs typeface="ＭＳ Ｐゴシック" charset="0"/>
              </a:rPr>
              <a:t>Low Latency/Energy and Latency/Energy/Reliability Tradeoffs</a:t>
            </a:r>
          </a:p>
          <a:p>
            <a:pPr lvl="1" eaLnBrk="1" hangingPunct="1"/>
            <a:r>
              <a:rPr lang="en-US" dirty="0">
                <a:latin typeface="Tahoma" charset="0"/>
                <a:ea typeface="ＭＳ Ｐゴシック" charset="0"/>
                <a:cs typeface="ＭＳ Ｐゴシック" charset="0"/>
              </a:rPr>
              <a:t>Scalability and More: Enabling Emerging Technologies</a:t>
            </a:r>
          </a:p>
          <a:p>
            <a:pPr eaLnBrk="1" hangingPunct="1"/>
            <a:r>
              <a:rPr lang="en-US" dirty="0">
                <a:latin typeface="Tahoma" charset="0"/>
                <a:ea typeface="ＭＳ Ｐゴシック" charset="0"/>
                <a:cs typeface="ＭＳ Ｐゴシック" charset="0"/>
              </a:rPr>
              <a:t>Solution Principles</a:t>
            </a:r>
          </a:p>
          <a:p>
            <a:pPr eaLnBrk="1" hangingPunct="1"/>
            <a:r>
              <a:rPr lang="en-US" dirty="0">
                <a:latin typeface="Tahoma" charset="0"/>
                <a:ea typeface="ＭＳ Ｐゴシック" charset="0"/>
                <a:cs typeface="ＭＳ Ｐゴシック" charset="0"/>
              </a:rPr>
              <a:t>Concluding Remarks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731524078"/>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Issues in Future Platforms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t>
            </a:r>
            <a:r>
              <a:rPr lang="en-US" dirty="0"/>
              <a:t>Architectures</a:t>
            </a:r>
          </a:p>
          <a:p>
            <a:endParaRPr lang="en-US" dirty="0"/>
          </a:p>
          <a:p>
            <a:endParaRPr lang="en-US" dirty="0"/>
          </a:p>
          <a:p>
            <a:r>
              <a:rPr lang="en-US" dirty="0"/>
              <a:t>Architectures for </a:t>
            </a:r>
            <a:r>
              <a:rPr lang="en-US" dirty="0">
                <a:solidFill>
                  <a:srgbClr val="0000FF"/>
                </a:solidFill>
              </a:rPr>
              <a:t>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extLst>
              <a:ext uri="{FF2B5EF4-FFF2-40B4-BE49-F238E27FC236}">
                <a16:creationId xmlns:a16="http://schemas.microsoft.com/office/drawing/2014/main" id="{7F879DDE-D4E0-C843-BCDB-D66C8C3E797D}"/>
              </a:ext>
            </a:extLst>
          </p:cNvPr>
          <p:cNvSpPr/>
          <p:nvPr/>
        </p:nvSpPr>
        <p:spPr>
          <a:xfrm>
            <a:off x="568094" y="1052736"/>
            <a:ext cx="6865906"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Tree>
    <p:extLst>
      <p:ext uri="{BB962C8B-B14F-4D97-AF65-F5344CB8AC3E}">
        <p14:creationId xmlns:p14="http://schemas.microsoft.com/office/powerpoint/2010/main" val="6340186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Maslow’s (Human) Hierarchy of Needs</a:t>
            </a:r>
          </a:p>
        </p:txBody>
      </p:sp>
      <p:sp>
        <p:nvSpPr>
          <p:cNvPr id="3" name="Content Placeholder 2"/>
          <p:cNvSpPr>
            <a:spLocks noGrp="1"/>
          </p:cNvSpPr>
          <p:nvPr>
            <p:ph idx="1"/>
          </p:nvPr>
        </p:nvSpPr>
        <p:spPr/>
        <p:txBody>
          <a:bodyPr/>
          <a:lstStyle/>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r>
              <a:rPr lang="en-US" dirty="0"/>
              <a:t>We need to start with </a:t>
            </a:r>
            <a:r>
              <a:rPr lang="en-US" dirty="0">
                <a:solidFill>
                  <a:srgbClr val="FF0000"/>
                </a:solidFill>
              </a:rPr>
              <a:t>reliability and security</a:t>
            </a:r>
            <a:r>
              <a:rPr lang="is-IS" dirty="0"/>
              <a:t>…</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maslow-pyrami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1357" y="931384"/>
            <a:ext cx="6336704" cy="4657856"/>
          </a:xfrm>
          <a:prstGeom prst="rect">
            <a:avLst/>
          </a:prstGeom>
        </p:spPr>
      </p:pic>
      <p:sp>
        <p:nvSpPr>
          <p:cNvPr id="6" name="TextBox 5"/>
          <p:cNvSpPr txBox="1"/>
          <p:nvPr/>
        </p:nvSpPr>
        <p:spPr>
          <a:xfrm>
            <a:off x="227414" y="1052736"/>
            <a:ext cx="441659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p:txBody>
      </p:sp>
      <p:sp>
        <p:nvSpPr>
          <p:cNvPr id="7" name="TextBox 6"/>
          <p:cNvSpPr txBox="1"/>
          <p:nvPr/>
        </p:nvSpPr>
        <p:spPr>
          <a:xfrm>
            <a:off x="1780551" y="6512454"/>
            <a:ext cx="3160741"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www.simplypsychology.org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maslow.html</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
        <p:nvSpPr>
          <p:cNvPr id="8" name="Rectangle 7"/>
          <p:cNvSpPr/>
          <p:nvPr/>
        </p:nvSpPr>
        <p:spPr>
          <a:xfrm>
            <a:off x="4499992" y="4293096"/>
            <a:ext cx="2448272" cy="115212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TextBox 8"/>
          <p:cNvSpPr txBox="1"/>
          <p:nvPr/>
        </p:nvSpPr>
        <p:spPr>
          <a:xfrm>
            <a:off x="227414" y="1052736"/>
            <a:ext cx="4477380"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Motivation and Personality</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Book, 1954-1970.</a:t>
            </a:r>
          </a:p>
        </p:txBody>
      </p:sp>
      <p:pic>
        <p:nvPicPr>
          <p:cNvPr id="11" name="Picture 10">
            <a:extLst>
              <a:ext uri="{FF2B5EF4-FFF2-40B4-BE49-F238E27FC236}">
                <a16:creationId xmlns:a16="http://schemas.microsoft.com/office/drawing/2014/main" id="{95738F85-A054-C64D-9904-5FCE9D834C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2864053"/>
            <a:ext cx="2046334" cy="2581171"/>
          </a:xfrm>
          <a:prstGeom prst="rect">
            <a:avLst/>
          </a:prstGeom>
        </p:spPr>
      </p:pic>
      <p:sp>
        <p:nvSpPr>
          <p:cNvPr id="12" name="TextBox 11">
            <a:extLst>
              <a:ext uri="{FF2B5EF4-FFF2-40B4-BE49-F238E27FC236}">
                <a16:creationId xmlns:a16="http://schemas.microsoft.com/office/drawing/2014/main" id="{EAB36B8A-2197-054D-9277-395B050510D8}"/>
              </a:ext>
            </a:extLst>
          </p:cNvPr>
          <p:cNvSpPr txBox="1"/>
          <p:nvPr/>
        </p:nvSpPr>
        <p:spPr>
          <a:xfrm>
            <a:off x="1798285" y="6669360"/>
            <a:ext cx="6518131"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a:t>
            </a:r>
            <a:r>
              <a:rPr kumimoji="0" lang="en-US" sz="800" b="0" i="0" u="none" strike="noStrike" kern="1200" cap="none" spc="0" normalizeH="0" baseline="0" noProof="0" dirty="0" err="1">
                <a:ln>
                  <a:noFill/>
                </a:ln>
                <a:solidFill>
                  <a:srgbClr val="000000"/>
                </a:solidFill>
                <a:effectLst/>
                <a:uLnTx/>
                <a:uFillTx/>
                <a:latin typeface="Tahoma"/>
                <a:ea typeface="+mn-ea"/>
                <a:cs typeface="+mn-cs"/>
              </a:rPr>
              <a:t>User:Factoryjoe</a:t>
            </a:r>
            <a:r>
              <a:rPr kumimoji="0" lang="en-US" sz="800" b="0" i="0" u="none" strike="noStrike" kern="1200" cap="none" spc="0" normalizeH="0" baseline="0" noProof="0" dirty="0">
                <a:ln>
                  <a:noFill/>
                </a:ln>
                <a:solidFill>
                  <a:srgbClr val="000000"/>
                </a:solidFill>
                <a:effectLst/>
                <a:uLnTx/>
                <a:uFillTx/>
                <a:latin typeface="Tahoma"/>
                <a:ea typeface="+mn-ea"/>
                <a:cs typeface="+mn-cs"/>
              </a:rPr>
              <a:t> - </a:t>
            </a:r>
            <a:r>
              <a:rPr kumimoji="0" lang="en-US" sz="800" b="0" i="0" u="none" strike="noStrike" kern="1200" cap="none" spc="0" normalizeH="0" baseline="0" noProof="0" dirty="0" err="1">
                <a:ln>
                  <a:noFill/>
                </a:ln>
                <a:solidFill>
                  <a:srgbClr val="000000"/>
                </a:solidFill>
                <a:effectLst/>
                <a:uLnTx/>
                <a:uFillTx/>
                <a:latin typeface="Tahoma"/>
                <a:ea typeface="+mn-ea"/>
                <a:cs typeface="+mn-cs"/>
              </a:rPr>
              <a:t>Mazlow's</a:t>
            </a:r>
            <a:r>
              <a:rPr kumimoji="0" lang="en-US" sz="800" b="0" i="0" u="none" strike="noStrike" kern="1200" cap="none" spc="0" normalizeH="0" baseline="0" noProof="0" dirty="0">
                <a:ln>
                  <a:noFill/>
                </a:ln>
                <a:solidFill>
                  <a:srgbClr val="000000"/>
                </a:solidFill>
                <a:effectLst/>
                <a:uLnTx/>
                <a:uFillTx/>
                <a:latin typeface="Tahoma"/>
                <a:ea typeface="+mn-ea"/>
                <a:cs typeface="+mn-cs"/>
              </a:rPr>
              <a:t> Hierarchy of </a:t>
            </a:r>
            <a:r>
              <a:rPr kumimoji="0" lang="en-US" sz="800" b="0" i="0" u="none" strike="noStrike" kern="1200" cap="none" spc="0" normalizeH="0" baseline="0" noProof="0" dirty="0" err="1">
                <a:ln>
                  <a:noFill/>
                </a:ln>
                <a:solidFill>
                  <a:srgbClr val="000000"/>
                </a:solidFill>
                <a:effectLst/>
                <a:uLnTx/>
                <a:uFillTx/>
                <a:latin typeface="Tahoma"/>
                <a:ea typeface="+mn-ea"/>
                <a:cs typeface="+mn-cs"/>
              </a:rPr>
              <a:t>Needs.svg</a:t>
            </a:r>
            <a:r>
              <a:rPr kumimoji="0" lang="en-US" sz="800" b="0" i="0" u="none" strike="noStrike" kern="1200" cap="none" spc="0" normalizeH="0" baseline="0" noProof="0" dirty="0">
                <a:ln>
                  <a:noFill/>
                </a:ln>
                <a:solidFill>
                  <a:srgbClr val="000000"/>
                </a:solidFill>
                <a:effectLst/>
                <a:uLnTx/>
                <a:uFillTx/>
                <a:latin typeface="Tahoma"/>
                <a:ea typeface="+mn-ea"/>
                <a:cs typeface="+mn-cs"/>
              </a:rPr>
              <a:t>, CC BY-SA 3.0,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commons.wikimedia.org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a:t>
            </a:r>
            <a:r>
              <a:rPr kumimoji="0" lang="en-US" sz="800" b="0" i="0" u="none" strike="noStrike" kern="1200" cap="none" spc="0" normalizeH="0" baseline="0" noProof="0" dirty="0" err="1">
                <a:ln>
                  <a:noFill/>
                </a:ln>
                <a:solidFill>
                  <a:srgbClr val="000000"/>
                </a:solidFill>
                <a:effectLst/>
                <a:uLnTx/>
                <a:uFillTx/>
                <a:latin typeface="Tahoma"/>
                <a:ea typeface="+mn-ea"/>
                <a:cs typeface="+mn-cs"/>
              </a:rPr>
              <a:t>index.php?curid</a:t>
            </a:r>
            <a:r>
              <a:rPr kumimoji="0" lang="en-US" sz="800" b="0" i="0" u="none" strike="noStrike" kern="1200" cap="none" spc="0" normalizeH="0" baseline="0" noProof="0" dirty="0">
                <a:ln>
                  <a:noFill/>
                </a:ln>
                <a:solidFill>
                  <a:srgbClr val="000000"/>
                </a:solidFill>
                <a:effectLst/>
                <a:uLnTx/>
                <a:uFillTx/>
                <a:latin typeface="Tahoma"/>
                <a:ea typeface="+mn-ea"/>
                <a:cs typeface="+mn-cs"/>
              </a:rPr>
              <a:t>=7964065</a:t>
            </a:r>
          </a:p>
        </p:txBody>
      </p:sp>
    </p:spTree>
    <p:extLst>
      <p:ext uri="{BB962C8B-B14F-4D97-AF65-F5344CB8AC3E}">
        <p14:creationId xmlns:p14="http://schemas.microsoft.com/office/powerpoint/2010/main" val="238002590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Reliable/Secure/Safe is This Bridge?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tacom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680" y="1484785"/>
            <a:ext cx="7884320" cy="4464496"/>
          </a:xfrm>
          <a:prstGeom prst="rect">
            <a:avLst/>
          </a:prstGeom>
        </p:spPr>
      </p:pic>
      <p:sp>
        <p:nvSpPr>
          <p:cNvPr id="6" name="Rectangle 5"/>
          <p:cNvSpPr/>
          <p:nvPr/>
        </p:nvSpPr>
        <p:spPr>
          <a:xfrm>
            <a:off x="230425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www.technologystudent.com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/struct1/tacom1.png</a:t>
            </a:r>
          </a:p>
        </p:txBody>
      </p:sp>
    </p:spTree>
    <p:extLst>
      <p:ext uri="{BB962C8B-B14F-4D97-AF65-F5344CB8AC3E}">
        <p14:creationId xmlns:p14="http://schemas.microsoft.com/office/powerpoint/2010/main" val="2054057877"/>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http://</a:t>
            </a:r>
            <a:r>
              <a:rPr kumimoji="0" lang="en-US" sz="800" b="0" i="0" u="none" strike="noStrike" kern="1200" cap="none" spc="0" normalizeH="0" baseline="0" noProof="0" dirty="0" err="1">
                <a:ln>
                  <a:noFill/>
                </a:ln>
                <a:solidFill>
                  <a:srgbClr val="000000"/>
                </a:solidFill>
                <a:effectLst/>
                <a:uLnTx/>
                <a:uFillTx/>
                <a:latin typeface="Tahoma"/>
                <a:ea typeface="+mn-ea"/>
                <a:cs typeface="+mn-cs"/>
              </a:rPr>
              <a:t>www.wsdot.wa.gov</a:t>
            </a:r>
            <a:r>
              <a:rPr kumimoji="0" lang="en-US" sz="800" b="0" i="0" u="none" strike="noStrike" kern="1200" cap="none" spc="0" normalizeH="0" baseline="0" noProof="0" dirty="0">
                <a:ln>
                  <a:noFill/>
                </a:ln>
                <a:solidFill>
                  <a:srgbClr val="000000"/>
                </a:solidFill>
                <a:effectLst/>
                <a:uLnTx/>
                <a:uFillTx/>
                <a:latin typeface="Tahoma"/>
                <a:ea typeface="+mn-ea"/>
                <a:cs typeface="+mn-cs"/>
              </a:rPr>
              <a:t>/</a:t>
            </a:r>
            <a:r>
              <a:rPr kumimoji="0" lang="en-US" sz="800" b="0" i="0" u="none" strike="noStrike" kern="1200" cap="none" spc="0" normalizeH="0" baseline="0" noProof="0" dirty="0" err="1">
                <a:ln>
                  <a:noFill/>
                </a:ln>
                <a:solidFill>
                  <a:srgbClr val="000000"/>
                </a:solidFill>
                <a:effectLst/>
                <a:uLnTx/>
                <a:uFillTx/>
                <a:latin typeface="Tahoma"/>
                <a:ea typeface="+mn-ea"/>
                <a:cs typeface="+mn-cs"/>
              </a:rPr>
              <a:t>tnbhistory</a:t>
            </a:r>
            <a:r>
              <a:rPr kumimoji="0" lang="en-US" sz="800" b="0" i="0" u="none" strike="noStrike" kern="1200" cap="none" spc="0" normalizeH="0" baseline="0" noProof="0" dirty="0">
                <a:ln>
                  <a:noFill/>
                </a:ln>
                <a:solidFill>
                  <a:srgbClr val="000000"/>
                </a:solidFill>
                <a:effectLst/>
                <a:uLnTx/>
                <a:uFillTx/>
                <a:latin typeface="Tahoma"/>
                <a:ea typeface="+mn-ea"/>
                <a:cs typeface="+mn-cs"/>
              </a:rPr>
              <a:t>/connections/connections3.htm</a:t>
            </a:r>
          </a:p>
        </p:txBody>
      </p:sp>
    </p:spTree>
    <p:extLst>
      <p:ext uri="{BB962C8B-B14F-4D97-AF65-F5344CB8AC3E}">
        <p14:creationId xmlns:p14="http://schemas.microsoft.com/office/powerpoint/2010/main" val="4056387543"/>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Secure Are These People?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547664" y="6525344"/>
            <a:ext cx="6534472"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https://s-media-cache-ak0.pinimg.com/originals/48/09/54/4809543a9c7700246a0cf8acdae27abf.jpg</a:t>
            </a:r>
          </a:p>
        </p:txBody>
      </p:sp>
      <p:pic>
        <p:nvPicPr>
          <p:cNvPr id="6" name="Picture 5" descr="ny-workers-securit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5400"/>
            <a:ext cx="9144000" cy="4247097"/>
          </a:xfrm>
          <a:prstGeom prst="rect">
            <a:avLst/>
          </a:prstGeom>
        </p:spPr>
      </p:pic>
      <p:sp>
        <p:nvSpPr>
          <p:cNvPr id="3" name="TextBox 2"/>
          <p:cNvSpPr txBox="1"/>
          <p:nvPr/>
        </p:nvSpPr>
        <p:spPr>
          <a:xfrm>
            <a:off x="251520" y="5775647"/>
            <a:ext cx="863108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rPr>
              <a:t>Security is about preventing unforeseen consequences</a:t>
            </a:r>
          </a:p>
        </p:txBody>
      </p:sp>
    </p:spTree>
    <p:extLst>
      <p:ext uri="{BB962C8B-B14F-4D97-AF65-F5344CB8AC3E}">
        <p14:creationId xmlns:p14="http://schemas.microsoft.com/office/powerpoint/2010/main" val="390265537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dirty="0">
                <a:latin typeface="Garamond" charset="0"/>
                <a:ea typeface="ＭＳ Ｐゴシック" charset="0"/>
                <a:cs typeface="ＭＳ Ｐゴシック" charset="0"/>
              </a:rPr>
              <a:t>The DRAM Scaling Problem</a:t>
            </a:r>
          </a:p>
        </p:txBody>
      </p:sp>
      <p:sp>
        <p:nvSpPr>
          <p:cNvPr id="3" name="Content Placeholder 2"/>
          <p:cNvSpPr>
            <a:spLocks noGrp="1"/>
          </p:cNvSpPr>
          <p:nvPr>
            <p:ph idx="1"/>
          </p:nvPr>
        </p:nvSpPr>
        <p:spPr>
          <a:xfrm>
            <a:off x="228600" y="996950"/>
            <a:ext cx="8610600" cy="5194300"/>
          </a:xfrm>
        </p:spPr>
        <p:txBody>
          <a:bodyPr/>
          <a:lstStyle/>
          <a:p>
            <a:r>
              <a:rPr lang="en-US" sz="2200">
                <a:solidFill>
                  <a:srgbClr val="0000FF"/>
                </a:solidFill>
                <a:latin typeface="Tahoma" charset="0"/>
                <a:ea typeface="ＭＳ Ｐゴシック" charset="0"/>
                <a:cs typeface="ＭＳ Ｐゴシック" charset="0"/>
              </a:rPr>
              <a:t>DRAM stores charge in a capacitor (charge-based memory)</a:t>
            </a:r>
            <a:endParaRPr lang="en-US" sz="2000">
              <a:solidFill>
                <a:srgbClr val="0000FF"/>
              </a:solidFill>
              <a:latin typeface="Tahoma" charset="0"/>
              <a:ea typeface="ＭＳ Ｐゴシック" charset="0"/>
              <a:cs typeface="ＭＳ Ｐゴシック" charset="0"/>
            </a:endParaRPr>
          </a:p>
          <a:p>
            <a:pPr lvl="1"/>
            <a:r>
              <a:rPr lang="en-US" sz="2000">
                <a:latin typeface="Tahoma" charset="0"/>
                <a:ea typeface="ＭＳ Ｐゴシック" charset="0"/>
              </a:rPr>
              <a:t>Capacitor must be large enough for reliable sensing</a:t>
            </a:r>
          </a:p>
          <a:p>
            <a:pPr lvl="1"/>
            <a:r>
              <a:rPr lang="en-US" sz="2000">
                <a:latin typeface="Tahoma" charset="0"/>
                <a:ea typeface="ＭＳ Ｐゴシック" charset="0"/>
              </a:rPr>
              <a:t>Access transistor should be large enough for low leakage and high retention time</a:t>
            </a:r>
          </a:p>
          <a:p>
            <a:pPr lvl="1"/>
            <a:r>
              <a:rPr lang="en-US" sz="2000">
                <a:latin typeface="Tahoma" charset="0"/>
                <a:ea typeface="ＭＳ Ｐゴシック" charset="0"/>
              </a:rPr>
              <a:t>Scaling beyond 40-35nm (2013) is challenging [ITRS, 2009]</a:t>
            </a: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r>
              <a:rPr lang="en-US">
                <a:latin typeface="Tahoma" charset="0"/>
                <a:ea typeface="ＭＳ Ｐゴシック" charset="0"/>
                <a:cs typeface="ＭＳ Ｐゴシック" charset="0"/>
              </a:rPr>
              <a:t>DRAM </a:t>
            </a:r>
            <a:r>
              <a:rPr lang="en-US">
                <a:solidFill>
                  <a:srgbClr val="0000FF"/>
                </a:solidFill>
                <a:latin typeface="Tahoma" charset="0"/>
                <a:ea typeface="ＭＳ Ｐゴシック" charset="0"/>
                <a:cs typeface="ＭＳ Ｐゴシック" charset="0"/>
              </a:rPr>
              <a:t>capacity, cost, and energy/power hard to scale</a:t>
            </a:r>
          </a:p>
          <a:p>
            <a:pPr lvl="2">
              <a:buFont typeface="Wingdings" charset="0"/>
              <a:buNone/>
            </a:pPr>
            <a:endParaRPr lang="en-US" sz="1800">
              <a:latin typeface="Tahoma" charset="0"/>
              <a:ea typeface="ＭＳ Ｐゴシック" charset="0"/>
            </a:endParaRPr>
          </a:p>
          <a:p>
            <a:endParaRPr lang="en-US">
              <a:latin typeface="Tahoma" charset="0"/>
              <a:ea typeface="ＭＳ Ｐゴシック" charset="0"/>
              <a:cs typeface="ＭＳ Ｐゴシック" charset="0"/>
            </a:endParaRPr>
          </a:p>
        </p:txBody>
      </p:sp>
      <p:sp>
        <p:nvSpPr>
          <p:cNvPr id="2970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5999534" indent="-35999534"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130" eaLnBrk="0" fontAlgn="base" hangingPunct="0">
              <a:spcBef>
                <a:spcPct val="0"/>
              </a:spcBef>
              <a:spcAft>
                <a:spcPct val="0"/>
              </a:spcAft>
              <a:defRPr sz="2400">
                <a:solidFill>
                  <a:schemeClr val="tx1"/>
                </a:solidFill>
                <a:latin typeface="Arial" charset="0"/>
                <a:ea typeface="Arial" charset="0"/>
                <a:cs typeface="Arial" charset="0"/>
              </a:defRPr>
            </a:lvl6pPr>
            <a:lvl7pPr marL="914259" eaLnBrk="0" fontAlgn="base" hangingPunct="0">
              <a:spcBef>
                <a:spcPct val="0"/>
              </a:spcBef>
              <a:spcAft>
                <a:spcPct val="0"/>
              </a:spcAft>
              <a:defRPr sz="2400">
                <a:solidFill>
                  <a:schemeClr val="tx1"/>
                </a:solidFill>
                <a:latin typeface="Arial" charset="0"/>
                <a:ea typeface="Arial" charset="0"/>
                <a:cs typeface="Arial" charset="0"/>
              </a:defRPr>
            </a:lvl7pPr>
            <a:lvl8pPr marL="1371390" eaLnBrk="0" fontAlgn="base" hangingPunct="0">
              <a:spcBef>
                <a:spcPct val="0"/>
              </a:spcBef>
              <a:spcAft>
                <a:spcPct val="0"/>
              </a:spcAft>
              <a:defRPr sz="2400">
                <a:solidFill>
                  <a:schemeClr val="tx1"/>
                </a:solidFill>
                <a:latin typeface="Arial" charset="0"/>
                <a:ea typeface="Arial" charset="0"/>
                <a:cs typeface="Arial" charset="0"/>
              </a:defRPr>
            </a:lvl8pPr>
            <a:lvl9pPr marL="1828519"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5EC618-0165-BC45-84E6-E864E9DC06EC}"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7001" y="2789238"/>
            <a:ext cx="3581400" cy="30781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5796376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 Memory Scales, It Becomes Unreliable</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Shape 402"/>
          <p:cNvSpPr/>
          <p:nvPr/>
        </p:nvSpPr>
        <p:spPr>
          <a:xfrm rot="548035">
            <a:off x="6981778" y="2908446"/>
            <a:ext cx="1526103" cy="235859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 xmlns:ma14="http://schemas.microsoft.com/office/mac/drawingml/2011/main" val="1"/>
            </a:ext>
          </a:extLst>
        </p:spPr>
        <p:txBody>
          <a:bodyPr wrap="squar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Intuition: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quadratic</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increase in</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capacity</a:t>
            </a:r>
          </a:p>
        </p:txBody>
      </p:sp>
      <p:pic>
        <p:nvPicPr>
          <p:cNvPr id="6" name="Picture 5"/>
          <p:cNvPicPr>
            <a:picLocks noChangeAspect="1"/>
          </p:cNvPicPr>
          <p:nvPr/>
        </p:nvPicPr>
        <p:blipFill>
          <a:blip r:embed="rId2"/>
          <a:stretch>
            <a:fillRect/>
          </a:stretch>
        </p:blipFill>
        <p:spPr>
          <a:xfrm>
            <a:off x="1634751" y="1844824"/>
            <a:ext cx="4953473" cy="4968552"/>
          </a:xfrm>
          <a:prstGeom prst="rect">
            <a:avLst/>
          </a:prstGeom>
        </p:spPr>
      </p:pic>
    </p:spTree>
    <p:extLst>
      <p:ext uri="{BB962C8B-B14F-4D97-AF65-F5344CB8AC3E}">
        <p14:creationId xmlns:p14="http://schemas.microsoft.com/office/powerpoint/2010/main" val="213323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84238"/>
          </a:xfrm>
        </p:spPr>
        <p:txBody>
          <a:bodyPr/>
          <a:lstStyle/>
          <a:p>
            <a:r>
              <a:rPr lang="en-US" dirty="0"/>
              <a:t>Large-Scale Failure Analysis of DRAM Chips</a:t>
            </a:r>
          </a:p>
        </p:txBody>
      </p:sp>
      <p:sp>
        <p:nvSpPr>
          <p:cNvPr id="3" name="Content Placeholder 2"/>
          <p:cNvSpPr>
            <a:spLocks noGrp="1"/>
          </p:cNvSpPr>
          <p:nvPr>
            <p:ph idx="1"/>
          </p:nvPr>
        </p:nvSpPr>
        <p:spPr>
          <a:xfrm>
            <a:off x="228600" y="980728"/>
            <a:ext cx="8610600" cy="5153025"/>
          </a:xfrm>
        </p:spPr>
        <p:txBody>
          <a:bodyPr/>
          <a:lstStyle/>
          <a:p>
            <a:r>
              <a:rPr lang="en-US" dirty="0">
                <a:solidFill>
                  <a:srgbClr val="0000FF"/>
                </a:solidFill>
              </a:rPr>
              <a:t>Analysis and modeling of memory errors found in all of Facebook’s server fleet</a:t>
            </a:r>
          </a:p>
          <a:p>
            <a:endParaRPr lang="en-US" dirty="0"/>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hlinkClick r:id="rId2"/>
              </a:rPr>
              <a:t>"Revisiting Memory Errors in Large-Scale Production Data Centers: Analysis and Modeling of New Trends from the Field"</a:t>
            </a:r>
            <a:r>
              <a:rPr lang="en-US" sz="2000" dirty="0"/>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DRAM Error Model</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a:stretch>
            <a:fillRect/>
          </a:stretch>
        </p:blipFill>
        <p:spPr>
          <a:xfrm>
            <a:off x="0" y="4941168"/>
            <a:ext cx="9144000" cy="1475117"/>
          </a:xfrm>
          <a:prstGeom prst="rect">
            <a:avLst/>
          </a:prstGeom>
        </p:spPr>
      </p:pic>
    </p:spTree>
    <p:extLst>
      <p:ext uri="{BB962C8B-B14F-4D97-AF65-F5344CB8AC3E}">
        <p14:creationId xmlns:p14="http://schemas.microsoft.com/office/powerpoint/2010/main" val="22760441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4"/>
              </a:rPr>
              <a:t>An Experimental Study of Data Retention Behavior in Modern DRAM Devices: Implications for Retention Time Profiling Mechanisms</a:t>
            </a:r>
            <a:r>
              <a:rPr kumimoji="0" lang="en-US" sz="1600" b="0" i="0" u="none" strike="noStrike" kern="1200" cap="none" spc="0" normalizeH="0" baseline="0" noProof="0" dirty="0">
                <a:ln>
                  <a:noFill/>
                </a:ln>
                <a:solidFill>
                  <a:srgbClr val="000000"/>
                </a:solidFill>
                <a:effectLst/>
                <a:uLnTx/>
                <a:uFillTx/>
                <a:latin typeface="Tahoma"/>
                <a:ea typeface="+mn-ea"/>
                <a:cs typeface="+mn-cs"/>
              </a:rPr>
              <a:t> (Liu et al., ISCA 2013)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5"/>
              </a:rPr>
              <a:t>The Efficacy of Error Mitigation Techniques for DRAM Retention Failures: A Comparative Experimental Study</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(Khan et al., SIGMETRICS 2014)</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8" name="Rectangle 7"/>
          <p:cNvSpPr/>
          <p:nvPr/>
        </p:nvSpPr>
        <p:spPr>
          <a:xfrm>
            <a:off x="25237" y="3652570"/>
            <a:ext cx="4690779" cy="280076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6"/>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mn-ea"/>
                <a:cs typeface="+mn-cs"/>
              </a:rPr>
              <a:t> (Kim et al., ISCA 2014)</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7"/>
              </a:rPr>
              <a:t>Adaptive-Latency DRAM: Optimizing DRAM Timing for the Common-Case</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(Lee et al., HPCA 2015)</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8"/>
              </a:rPr>
              <a:t>AVATAR: A Variable-Retention-Time (VRT) Aware Refresh for DRAM Systems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r>
              <a:rPr kumimoji="0" lang="en-US" sz="16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Qureshi</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et al., DSN 2015)</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9" name="AutoShape 25">
            <a:extLst>
              <a:ext uri="{FF2B5EF4-FFF2-40B4-BE49-F238E27FC236}">
                <a16:creationId xmlns:a16="http://schemas.microsoft.com/office/drawing/2014/main" id="{7653422F-7A79-CD47-AF16-999CD8F54A9A}"/>
              </a:ext>
            </a:extLst>
          </p:cNvPr>
          <p:cNvSpPr>
            <a:spLocks noChangeArrowheads="1"/>
          </p:cNvSpPr>
          <p:nvPr/>
        </p:nvSpPr>
        <p:spPr bwMode="auto">
          <a:xfrm>
            <a:off x="323528" y="3645025"/>
            <a:ext cx="4248472" cy="86409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407317565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1840150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285518777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SoftMC</a:t>
            </a:r>
          </a:p>
        </p:txBody>
      </p:sp>
      <p:sp>
        <p:nvSpPr>
          <p:cNvPr id="3" name="Content Placeholder 2"/>
          <p:cNvSpPr>
            <a:spLocks noGrp="1"/>
          </p:cNvSpPr>
          <p:nvPr>
            <p:ph idx="1"/>
          </p:nvPr>
        </p:nvSpPr>
        <p:spPr/>
        <p:txBody>
          <a:bodyPr/>
          <a:lstStyle/>
          <a:p>
            <a:r>
              <a:rPr lang="en-US" dirty="0">
                <a:hlinkClick r:id="rId2"/>
              </a:rPr>
              <a:t>https://github.com/CMU-SAFARI/SoftMC</a:t>
            </a:r>
            <a:r>
              <a:rPr lang="en-US" dirty="0"/>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28011391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8" y="152400"/>
            <a:ext cx="9540552" cy="1066800"/>
          </a:xfrm>
        </p:spPr>
        <p:txBody>
          <a:bodyPr/>
          <a:lstStyle/>
          <a:p>
            <a:r>
              <a:rPr lang="en-US" dirty="0"/>
              <a:t>Data Retention in Memory </a:t>
            </a:r>
            <a:r>
              <a:rPr lang="en-US" sz="3000" b="1" dirty="0">
                <a:solidFill>
                  <a:srgbClr val="006633"/>
                </a:solidFill>
              </a:rPr>
              <a:t>[Liu et al., ISCA 2013]</a:t>
            </a:r>
            <a:endParaRPr lang="en-US" dirty="0"/>
          </a:p>
        </p:txBody>
      </p:sp>
      <p:sp>
        <p:nvSpPr>
          <p:cNvPr id="3" name="Content Placeholder 2"/>
          <p:cNvSpPr>
            <a:spLocks noGrp="1"/>
          </p:cNvSpPr>
          <p:nvPr>
            <p:ph idx="1"/>
          </p:nvPr>
        </p:nvSpPr>
        <p:spPr>
          <a:xfrm>
            <a:off x="228600" y="1124744"/>
            <a:ext cx="8610600" cy="4876800"/>
          </a:xfrm>
        </p:spPr>
        <p:txBody>
          <a:bodyPr/>
          <a:lstStyle/>
          <a:p>
            <a:r>
              <a:rPr lang="en-US" dirty="0">
                <a:solidFill>
                  <a:srgbClr val="0000FF"/>
                </a:solidFill>
              </a:rPr>
              <a:t>Retention Time Profile of DRAM looks like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786FF2-CC60-CB43-AE88-3EA463621049}"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0" y="1864539"/>
            <a:ext cx="9144000" cy="4372773"/>
          </a:xfrm>
          <a:prstGeom prst="rect">
            <a:avLst/>
          </a:prstGeom>
        </p:spPr>
      </p:pic>
      <p:sp>
        <p:nvSpPr>
          <p:cNvPr id="6" name="TextBox 5"/>
          <p:cNvSpPr txBox="1"/>
          <p:nvPr/>
        </p:nvSpPr>
        <p:spPr>
          <a:xfrm>
            <a:off x="5468024" y="5385990"/>
            <a:ext cx="3724097"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Location</a:t>
            </a:r>
            <a:r>
              <a:rPr kumimoji="0" lang="en-US" sz="1800" b="0" i="0" u="none" strike="noStrike" kern="1200" cap="none" spc="0" normalizeH="0" baseline="0" noProof="0" dirty="0">
                <a:ln>
                  <a:noFill/>
                </a:ln>
                <a:solidFill>
                  <a:srgbClr val="FF0000"/>
                </a:solidFill>
                <a:effectLst/>
                <a:uLnTx/>
                <a:uFillTx/>
                <a:latin typeface="Tahoma"/>
                <a:ea typeface="+mn-ea"/>
                <a:cs typeface="+mn-cs"/>
              </a:rPr>
              <a:t> dependent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Stored value pattern </a:t>
            </a:r>
            <a:r>
              <a:rPr kumimoji="0" lang="en-US" sz="1800" b="0" i="0" u="none" strike="noStrike" kern="1200" cap="none" spc="0" normalizeH="0" baseline="0" noProof="0" dirty="0">
                <a:ln>
                  <a:noFill/>
                </a:ln>
                <a:solidFill>
                  <a:srgbClr val="FF0000"/>
                </a:solidFill>
                <a:effectLst/>
                <a:uLnTx/>
                <a:uFillTx/>
                <a:latin typeface="Tahoma"/>
                <a:ea typeface="+mn-ea"/>
                <a:cs typeface="+mn-cs"/>
              </a:rPr>
              <a:t>dependent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Time</a:t>
            </a:r>
            <a:r>
              <a:rPr kumimoji="0" lang="en-US" sz="1800" b="0" i="0" u="none" strike="noStrike" kern="1200" cap="none" spc="0" normalizeH="0" baseline="0" noProof="0" dirty="0">
                <a:ln>
                  <a:noFill/>
                </a:ln>
                <a:solidFill>
                  <a:srgbClr val="FF0000"/>
                </a:solidFill>
                <a:effectLst/>
                <a:uLnTx/>
                <a:uFillTx/>
                <a:latin typeface="Tahoma"/>
                <a:ea typeface="+mn-ea"/>
                <a:cs typeface="+mn-cs"/>
              </a:rPr>
              <a:t> dependent</a:t>
            </a:r>
          </a:p>
        </p:txBody>
      </p:sp>
    </p:spTree>
    <p:extLst>
      <p:ext uri="{BB962C8B-B14F-4D97-AF65-F5344CB8AC3E}">
        <p14:creationId xmlns:p14="http://schemas.microsoft.com/office/powerpoint/2010/main" val="26379913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Curious Discovery </a:t>
            </a:r>
            <a:r>
              <a:rPr lang="en-US" sz="3000" b="1" dirty="0"/>
              <a:t>[Kim et al., ISCA 2014]</a:t>
            </a:r>
          </a:p>
        </p:txBody>
      </p:sp>
      <p:sp>
        <p:nvSpPr>
          <p:cNvPr id="3" name="Content Placeholder 2"/>
          <p:cNvSpPr>
            <a:spLocks noGrp="1"/>
          </p:cNvSpPr>
          <p:nvPr>
            <p:ph idx="1"/>
          </p:nvPr>
        </p:nvSpPr>
        <p:spPr>
          <a:xfrm>
            <a:off x="228600" y="1288504"/>
            <a:ext cx="8610600" cy="4876800"/>
          </a:xfrm>
        </p:spPr>
        <p:txBody>
          <a:bodyPr/>
          <a:lstStyle/>
          <a:p>
            <a:endParaRPr lang="en-US" dirty="0"/>
          </a:p>
          <a:p>
            <a:pPr marL="0" indent="0">
              <a:buNone/>
            </a:pPr>
            <a:endParaRPr lang="en-US" dirty="0"/>
          </a:p>
          <a:p>
            <a:pPr marL="0" indent="0" algn="ctr">
              <a:buNone/>
            </a:pPr>
            <a:r>
              <a:rPr lang="en-US" sz="4400" dirty="0"/>
              <a:t>One can </a:t>
            </a:r>
          </a:p>
          <a:p>
            <a:pPr marL="0" indent="0" algn="ctr">
              <a:buNone/>
            </a:pPr>
            <a:r>
              <a:rPr lang="en-US" sz="4400" dirty="0">
                <a:solidFill>
                  <a:srgbClr val="0000FF"/>
                </a:solidFill>
              </a:rPr>
              <a:t>predictably</a:t>
            </a:r>
            <a:r>
              <a:rPr lang="en-US" sz="4400" dirty="0"/>
              <a:t> </a:t>
            </a:r>
            <a:r>
              <a:rPr lang="en-US" sz="4400" dirty="0">
                <a:solidFill>
                  <a:srgbClr val="FF0000"/>
                </a:solidFill>
              </a:rPr>
              <a:t>induce errors </a:t>
            </a:r>
          </a:p>
          <a:p>
            <a:pPr marL="0" indent="0" algn="ctr">
              <a:buNone/>
            </a:pPr>
            <a:r>
              <a:rPr lang="en-US" sz="4400" dirty="0"/>
              <a:t>in </a:t>
            </a:r>
            <a:r>
              <a:rPr lang="en-US" sz="4400" dirty="0">
                <a:solidFill>
                  <a:srgbClr val="0000FF"/>
                </a:solidFill>
              </a:rPr>
              <a:t>most</a:t>
            </a:r>
            <a:r>
              <a:rPr lang="en-US" sz="4400" dirty="0"/>
              <a:t> DRAM </a:t>
            </a:r>
            <a:r>
              <a:rPr lang="en-US" sz="4400" dirty="0">
                <a:solidFill>
                  <a:srgbClr val="0000FF"/>
                </a:solidFill>
              </a:rPr>
              <a:t>memory</a:t>
            </a:r>
            <a:r>
              <a:rPr lang="en-US" sz="4400" dirty="0"/>
              <a:t> chips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776088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p:txBody>
          <a:bodyPr/>
          <a:lstStyle/>
          <a:p>
            <a:r>
              <a:rPr lang="en-US" dirty="0">
                <a:latin typeface="Garamond" charset="0"/>
              </a:rPr>
              <a:t>DRAM RowHammer</a:t>
            </a:r>
          </a:p>
        </p:txBody>
      </p:sp>
      <p:sp>
        <p:nvSpPr>
          <p:cNvPr id="231426" name="Content Placeholder 2"/>
          <p:cNvSpPr>
            <a:spLocks noGrp="1"/>
          </p:cNvSpPr>
          <p:nvPr>
            <p:ph idx="1"/>
          </p:nvPr>
        </p:nvSpPr>
        <p:spPr>
          <a:xfrm>
            <a:off x="228600" y="1115020"/>
            <a:ext cx="8610600" cy="5194300"/>
          </a:xfrm>
        </p:spPr>
        <p:txBody>
          <a:bodyPr/>
          <a:lstStyle/>
          <a:p>
            <a:pPr marL="0" indent="0" algn="ctr">
              <a:buNone/>
            </a:pPr>
            <a:r>
              <a:rPr lang="en-US" sz="3200" dirty="0">
                <a:solidFill>
                  <a:srgbClr val="0000FF"/>
                </a:solidFill>
                <a:latin typeface="Tahoma" charset="0"/>
              </a:rPr>
              <a:t>A simple hardware failure mechanism </a:t>
            </a:r>
          </a:p>
          <a:p>
            <a:pPr marL="0" indent="0" algn="ctr">
              <a:buNone/>
            </a:pPr>
            <a:r>
              <a:rPr lang="en-US" sz="3200" dirty="0">
                <a:solidFill>
                  <a:srgbClr val="0000FF"/>
                </a:solidFill>
                <a:latin typeface="Tahoma" charset="0"/>
              </a:rPr>
              <a:t>can create a widespread </a:t>
            </a:r>
          </a:p>
          <a:p>
            <a:pPr marL="0" indent="0" algn="ctr">
              <a:buNone/>
            </a:pPr>
            <a:r>
              <a:rPr lang="en-US" sz="3200" dirty="0">
                <a:solidFill>
                  <a:srgbClr val="FF0000"/>
                </a:solidFill>
                <a:latin typeface="Tahoma" charset="0"/>
              </a:rPr>
              <a:t>system security vulnerability</a:t>
            </a:r>
          </a:p>
        </p:txBody>
      </p:sp>
      <p:sp>
        <p:nvSpPr>
          <p:cNvPr id="23040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52E3B1D-8F75-8B42-8367-02A3C0FD41CB}"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102460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142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1426">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a:t>
            </a:r>
          </a:p>
        </p:txBody>
      </p:sp>
      <p:sp>
        <p:nvSpPr>
          <p:cNvPr id="20" name="TextBox 19"/>
          <p:cNvSpPr txBox="1"/>
          <p:nvPr/>
        </p:nvSpPr>
        <p:spPr>
          <a:xfrm>
            <a:off x="5943600" y="14478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 Wordline</a:t>
            </a:r>
          </a:p>
        </p:txBody>
      </p:sp>
      <p:sp>
        <p:nvSpPr>
          <p:cNvPr id="21" name="Low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a:ln>
                  <a:noFill/>
                </a:ln>
                <a:solidFill>
                  <a:prstClr val="black">
                    <a:lumMod val="65000"/>
                    <a:lumOff val="35000"/>
                  </a:prstClr>
                </a:solidFill>
                <a:effectLst/>
                <a:uLnTx/>
                <a:uFillTx/>
                <a:latin typeface="Calibri Light"/>
                <a:ea typeface="ＭＳ Ｐゴシック" charset="0"/>
                <a:cs typeface="ＭＳ Ｐゴシック" charset="0"/>
              </a:rPr>
              <a:t> V</a:t>
            </a:r>
            <a:r>
              <a:rPr kumimoji="0" lang="en-US" sz="48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rPr>
              <a:t>LOW</a:t>
            </a:r>
            <a:endParaRPr kumimoji="0" lang="en-US" sz="44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 </a:t>
            </a:r>
            <a:r>
              <a:rPr kumimoji="0" lang="en-US" sz="4400" b="1" i="1"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V</a:t>
            </a:r>
            <a:r>
              <a:rPr kumimoji="0" lang="en-US" sz="48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rPr>
              <a:t>HIGH</a:t>
            </a:r>
            <a:endParaRPr kumimoji="0" lang="en-US" sz="44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Hammered Row</a:t>
            </a:r>
          </a:p>
        </p:txBody>
      </p:sp>
      <p:sp>
        <p:nvSpPr>
          <p:cNvPr id="34" name="Punchline"/>
          <p:cNvSpPr txBox="1"/>
          <p:nvPr/>
        </p:nvSpPr>
        <p:spPr>
          <a:xfrm>
            <a:off x="395288" y="4953000"/>
            <a:ext cx="8359775" cy="11430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Repeatedly</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reading</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 row enough times (before memory gets refreshed) induces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disturbance errors</a:t>
            </a:r>
            <a:r>
              <a:rPr kumimoji="0" lang="en-US" sz="2600" b="0"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 </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in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adjacent</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rows</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in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most real DRAM chips you can buy today</a:t>
            </a:r>
            <a:endPar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3EFCF5-C8B9-AF45-B0E3-7DB4F7D988EA}" type="slidenum">
              <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rPr>
              <a:pPr marL="0" marR="0" lvl="0" indent="0" algn="r" defTabSz="914400" rtl="0" eaLnBrk="1" fontAlgn="base" latinLnBrk="0" hangingPunct="1">
                <a:lnSpc>
                  <a:spcPct val="100000"/>
                </a:lnSpc>
                <a:spcBef>
                  <a:spcPct val="0"/>
                </a:spcBef>
                <a:spcAft>
                  <a:spcPct val="0"/>
                </a:spcAft>
                <a:buClrTx/>
                <a:buSzTx/>
                <a:buFontTx/>
                <a:buNone/>
                <a:tabLst/>
                <a:defRPr/>
              </a:pPr>
              <a:t>66</a:t>
            </a:fld>
            <a:endPar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3600" b="0" dirty="0">
                <a:solidFill>
                  <a:schemeClr val="accent6">
                    <a:lumMod val="50000"/>
                  </a:schemeClr>
                </a:solidFill>
                <a:latin typeface="Garamond" charset="0"/>
              </a:rPr>
              <a:t>Modern DRAM is Prone to Disturbance Errors</a:t>
            </a:r>
          </a:p>
        </p:txBody>
      </p:sp>
      <p:sp>
        <p:nvSpPr>
          <p:cNvPr id="30" name="Rectangle 29"/>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41026263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86%</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83%</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88%</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5B9BD5"/>
                </a:solidFill>
                <a:effectLst/>
                <a:uLnTx/>
                <a:uFillTx/>
                <a:latin typeface="Calibri Light"/>
                <a:ea typeface="+mn-ea"/>
                <a:cs typeface="+mn-cs"/>
              </a:rPr>
              <a:t>A</a:t>
            </a:r>
            <a:r>
              <a:rPr kumimoji="0" lang="en-US" sz="4000" b="1" i="0" u="none" strike="noStrike" kern="1200" cap="none" spc="0" normalizeH="0" baseline="0" noProof="0">
                <a:ln>
                  <a:noFill/>
                </a:ln>
                <a:solidFill>
                  <a:srgbClr val="5B9BD5"/>
                </a:solidFill>
                <a:effectLst/>
                <a:uLnTx/>
                <a:uFillTx/>
                <a:latin typeface="Calibri Light"/>
                <a:ea typeface="+mn-ea"/>
                <a:cs typeface="+mn-cs"/>
              </a:rPr>
              <a:t> </a:t>
            </a:r>
            <a:r>
              <a:rPr kumimoji="0" lang="en-US" sz="3200" b="0" i="0" u="none" strike="noStrike" kern="1200" cap="none" spc="0" normalizeH="0" baseline="0" noProof="0">
                <a:ln>
                  <a:noFill/>
                </a:ln>
                <a:solidFill>
                  <a:srgbClr val="5B9BD5"/>
                </a:solidFill>
                <a:effectLst/>
                <a:uLnTx/>
                <a:uFillTx/>
                <a:latin typeface="Calibri Light"/>
                <a:ea typeface="+mn-ea"/>
                <a:cs typeface="+mn-cs"/>
              </a:rPr>
              <a:t>company</a:t>
            </a:r>
            <a:endParaRPr kumimoji="0" lang="en-US" sz="4000" b="0" i="0" u="none" strike="noStrike" kern="1200" cap="none" spc="0" normalizeH="0" baseline="0" noProof="0">
              <a:ln>
                <a:noFill/>
              </a:ln>
              <a:solidFill>
                <a:srgbClr val="5B9BD5"/>
              </a:solidFill>
              <a:effectLst/>
              <a:uLnTx/>
              <a:uFillTx/>
              <a:latin typeface="Calibri Light"/>
              <a:ea typeface="+mn-ea"/>
              <a:cs typeface="+mn-cs"/>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ED7D31"/>
                </a:solidFill>
                <a:effectLst/>
                <a:uLnTx/>
                <a:uFillTx/>
                <a:latin typeface="Calibri Light"/>
                <a:ea typeface="+mn-ea"/>
                <a:cs typeface="+mn-cs"/>
              </a:rPr>
              <a:t>B</a:t>
            </a:r>
            <a:r>
              <a:rPr kumimoji="0" lang="en-US" sz="4000" b="0" i="0" u="none" strike="noStrike" kern="1200" cap="none" spc="0" normalizeH="0" baseline="0" noProof="0">
                <a:ln>
                  <a:noFill/>
                </a:ln>
                <a:solidFill>
                  <a:srgbClr val="ED7D31"/>
                </a:solidFill>
                <a:effectLst/>
                <a:uLnTx/>
                <a:uFillTx/>
                <a:latin typeface="Calibri Light"/>
                <a:ea typeface="+mn-ea"/>
                <a:cs typeface="+mn-cs"/>
              </a:rPr>
              <a:t> </a:t>
            </a:r>
            <a:r>
              <a:rPr kumimoji="0" lang="en-US" sz="3200" b="0" i="0" u="none" strike="noStrike" kern="1200" cap="none" spc="0" normalizeH="0" baseline="0" noProof="0">
                <a:ln>
                  <a:noFill/>
                </a:ln>
                <a:solidFill>
                  <a:srgbClr val="ED7D31"/>
                </a:solidFill>
                <a:effectLst/>
                <a:uLnTx/>
                <a:uFillTx/>
                <a:latin typeface="Calibri Light"/>
                <a:ea typeface="+mn-ea"/>
                <a:cs typeface="+mn-cs"/>
              </a:rPr>
              <a:t>company</a:t>
            </a:r>
            <a:endParaRPr kumimoji="0" lang="en-US" sz="4000" b="0" i="0" u="none" strike="noStrike" kern="1200" cap="none" spc="0" normalizeH="0" baseline="0" noProof="0">
              <a:ln>
                <a:noFill/>
              </a:ln>
              <a:solidFill>
                <a:srgbClr val="ED7D31"/>
              </a:solidFill>
              <a:effectLst/>
              <a:uLnTx/>
              <a:uFillTx/>
              <a:latin typeface="Calibri Light"/>
              <a:ea typeface="+mn-ea"/>
              <a:cs typeface="+mn-cs"/>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70AD47"/>
                </a:solidFill>
                <a:effectLst/>
                <a:uLnTx/>
                <a:uFillTx/>
                <a:latin typeface="Calibri Light"/>
                <a:ea typeface="+mn-ea"/>
                <a:cs typeface="+mn-cs"/>
              </a:rPr>
              <a:t>C </a:t>
            </a:r>
            <a:r>
              <a:rPr kumimoji="0" lang="en-US" sz="3200" b="0" i="0" u="none" strike="noStrike" kern="1200" cap="none" spc="0" normalizeH="0" baseline="0" noProof="0">
                <a:ln>
                  <a:noFill/>
                </a:ln>
                <a:solidFill>
                  <a:srgbClr val="70AD47"/>
                </a:solidFill>
                <a:effectLst/>
                <a:uLnTx/>
                <a:uFillTx/>
                <a:latin typeface="Calibri Light"/>
                <a:ea typeface="+mn-ea"/>
                <a:cs typeface="+mn-cs"/>
              </a:rPr>
              <a:t>company</a:t>
            </a:r>
            <a:endParaRPr kumimoji="0" lang="en-US" sz="4000" b="0" i="0" u="none" strike="noStrike" kern="1200" cap="none" spc="0" normalizeH="0" baseline="0" noProof="0">
              <a:ln>
                <a:noFill/>
              </a:ln>
              <a:solidFill>
                <a:srgbClr val="70AD47"/>
              </a:solidFill>
              <a:effectLst/>
              <a:uLnTx/>
              <a:uFillTx/>
              <a:latin typeface="Calibri Light"/>
              <a:ea typeface="+mn-ea"/>
              <a:cs typeface="+mn-cs"/>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1.0×10</a:t>
            </a:r>
            <a:r>
              <a:rPr kumimoji="0" lang="en-US" sz="4400" b="1" i="0" u="none" strike="noStrike" kern="1200" cap="none" spc="0" normalizeH="0" baseline="3000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7</a:t>
            </a:r>
            <a: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2.7×10</a:t>
            </a:r>
            <a:r>
              <a:rPr kumimoji="0" lang="en-US" sz="4400" b="1" i="0" u="none" strike="noStrike" kern="1200" cap="none" spc="0" normalizeH="0" baseline="3000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6</a:t>
            </a:r>
            <a:br>
              <a:rPr kumimoji="0" lang="en-US" sz="3600" b="0"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3.3×10</a:t>
            </a:r>
            <a:r>
              <a:rPr kumimoji="0" lang="en-US" sz="4400" b="1" i="0" u="none" strike="noStrike" kern="1200" cap="none" spc="0" normalizeH="0" baseline="3000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5</a:t>
            </a:r>
            <a: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48" name="Title 1"/>
          <p:cNvSpPr>
            <a:spLocks noGrp="1"/>
          </p:cNvSpPr>
          <p:nvPr>
            <p:ph type="title"/>
          </p:nvPr>
        </p:nvSpPr>
        <p:spPr>
          <a:xfrm>
            <a:off x="228600" y="-27384"/>
            <a:ext cx="8610600" cy="1066800"/>
          </a:xfrm>
        </p:spPr>
        <p:txBody>
          <a:bodyPr/>
          <a:lstStyle/>
          <a:p>
            <a:r>
              <a:rPr lang="en-US" sz="4400" b="0" dirty="0">
                <a:solidFill>
                  <a:srgbClr val="1A5712"/>
                </a:solidFill>
                <a:latin typeface="Garamond" charset="0"/>
                <a:ea typeface="ＭＳ Ｐゴシック" charset="0"/>
                <a:cs typeface="ＭＳ Ｐゴシック" charset="0"/>
              </a:rPr>
              <a:t>Most DRAM Modules Are Vulnerable</a:t>
            </a:r>
          </a:p>
        </p:txBody>
      </p:sp>
      <p:sp>
        <p:nvSpPr>
          <p:cNvPr id="44" name="Rectangle 43"/>
          <p:cNvSpPr/>
          <p:nvPr/>
        </p:nvSpPr>
        <p:spPr>
          <a:xfrm>
            <a:off x="107950" y="6165304"/>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5"/>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6571596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4" name="Curtain1"/>
          <p:cNvSpPr/>
          <p:nvPr/>
        </p:nvSpPr>
        <p:spPr>
          <a:xfrm>
            <a:off x="2133601" y="1424940"/>
            <a:ext cx="2141220"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Curtain2"/>
          <p:cNvSpPr/>
          <p:nvPr/>
        </p:nvSpPr>
        <p:spPr>
          <a:xfrm>
            <a:off x="4274820" y="1424940"/>
            <a:ext cx="3670737"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1460965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1500"/>
                                        <p:tgtEl>
                                          <p:spTgt spid="14"/>
                                        </p:tgtEl>
                                      </p:cBhvr>
                                    </p:animEffect>
                                    <p:set>
                                      <p:cBhvr>
                                        <p:cTn id="7" dur="1" fill="hold">
                                          <p:stCondLst>
                                            <p:cond delay="1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Curtain2"/>
          <p:cNvSpPr/>
          <p:nvPr/>
        </p:nvSpPr>
        <p:spPr>
          <a:xfrm>
            <a:off x="4274820" y="1424940"/>
            <a:ext cx="3670737"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843853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xit" presetSubtype="8" fill="hold" grpId="0" nodeType="clickEffect">
                                  <p:stCondLst>
                                    <p:cond delay="0"/>
                                  </p:stCondLst>
                                  <p:childTnLst>
                                    <p:animEffect transition="out" filter="wipe(left)">
                                      <p:cBhvr>
                                        <p:cTn id="12" dur="1500"/>
                                        <p:tgtEl>
                                          <p:spTgt spid="15"/>
                                        </p:tgtEl>
                                      </p:cBhvr>
                                    </p:animEffect>
                                    <p:set>
                                      <p:cBhvr>
                                        <p:cTn id="13" dur="1" fill="hold">
                                          <p:stCondLst>
                                            <p:cond delay="1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9" grpId="0"/>
      <p:bldP spid="3"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All modules from </a:t>
            </a:r>
            <a:r>
              <a:rPr kumimoji="0" lang="en-US" sz="3200" b="0" i="1"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mn-cs"/>
              </a:rPr>
              <a:t>2012–2013 </a:t>
            </a:r>
            <a:r>
              <a:rPr kumimoji="0" lang="en-US" sz="3600" b="0" i="1" u="none" strike="noStrike" kern="1200" cap="none" spc="0" normalizeH="0" baseline="0" noProof="0" dirty="0">
                <a:ln>
                  <a:noFill/>
                </a:ln>
                <a:solidFill>
                  <a:srgbClr val="FF0000"/>
                </a:solidFill>
                <a:effectLst/>
                <a:uLnTx/>
                <a:uFillTx/>
                <a:latin typeface="Calibri Light"/>
                <a:ea typeface="+mn-ea"/>
                <a:cs typeface="+mn-cs"/>
              </a:rPr>
              <a:t>are vulnerable</a:t>
            </a: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1804069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144685661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2" name="CPU"/>
          <p:cNvSpPr/>
          <p:nvPr/>
        </p:nvSpPr>
        <p:spPr>
          <a:xfrm>
            <a:off x="419100" y="3352800"/>
            <a:ext cx="4152900" cy="3048001"/>
          </a:xfrm>
          <a:prstGeom prst="rect">
            <a:avLst/>
          </a:prstGeom>
          <a:no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Avoid </a:t>
            </a:r>
            <a:r>
              <a:rPr kumimoji="0" lang="en-US" sz="3200" b="1" i="1"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cache hits</a:t>
            </a:r>
          </a:p>
          <a:p>
            <a:pPr marL="742950" marR="0" lvl="1" indent="-285750" algn="l" defTabSz="914400" rtl="0" eaLnBrk="1" fontAlgn="auto" latinLnBrk="0" hangingPunct="1">
              <a:lnSpc>
                <a:spcPct val="90000"/>
              </a:lnSpc>
              <a:spcBef>
                <a:spcPts val="0"/>
              </a:spcBef>
              <a:spcAft>
                <a:spcPts val="0"/>
              </a:spcAft>
              <a:buClrTx/>
              <a:buSzTx/>
              <a:buFont typeface="Calibri Light" panose="020F030202020403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Flush </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from cache</a:t>
            </a:r>
          </a:p>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endPar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endParaRPr>
          </a:p>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Avoid </a:t>
            </a:r>
            <a:r>
              <a:rPr kumimoji="0" lang="en-US" sz="3200" b="1" i="1"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row hits</a:t>
            </a: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to </a:t>
            </a:r>
            <a:r>
              <a:rPr kumimoji="0" lang="en-US" sz="32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X</a:t>
            </a:r>
          </a:p>
          <a:p>
            <a:pPr marL="742950" marR="0" lvl="1" indent="-285750" algn="l" defTabSz="914400" rtl="0" eaLnBrk="1" fontAlgn="auto" latinLnBrk="0" hangingPunct="1">
              <a:lnSpc>
                <a:spcPct val="90000"/>
              </a:lnSpc>
              <a:spcBef>
                <a:spcPts val="0"/>
              </a:spcBef>
              <a:spcAft>
                <a:spcPts val="0"/>
              </a:spcAft>
              <a:buClrTx/>
              <a:buSzTx/>
              <a:buFont typeface="Calibri Light" panose="020F030202020403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Read </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in another row</a:t>
            </a:r>
          </a:p>
        </p:txBody>
      </p:sp>
    </p:spTree>
    <p:extLst>
      <p:ext uri="{BB962C8B-B14F-4D97-AF65-F5344CB8AC3E}">
        <p14:creationId xmlns:p14="http://schemas.microsoft.com/office/powerpoint/2010/main" val="4100650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105762166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29973704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Row"/>
          <p:cNvSpPr/>
          <p:nvPr/>
        </p:nvSpPr>
        <p:spPr>
          <a:xfrm>
            <a:off x="6096000" y="5527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9"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0" name="Row"/>
          <p:cNvSpPr/>
          <p:nvPr/>
        </p:nvSpPr>
        <p:spPr>
          <a:xfrm>
            <a:off x="6096000" y="4765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1" name="Row"/>
          <p:cNvSpPr/>
          <p:nvPr/>
        </p:nvSpPr>
        <p:spPr>
          <a:xfrm>
            <a:off x="6096000" y="4384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2"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3" name="Row"/>
          <p:cNvSpPr/>
          <p:nvPr/>
        </p:nvSpPr>
        <p:spPr>
          <a:xfrm>
            <a:off x="6096000" y="3622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4" name="Error"/>
          <p:cNvSpPr/>
          <p:nvPr/>
        </p:nvSpPr>
        <p:spPr>
          <a:xfrm>
            <a:off x="6600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6" name="Error"/>
          <p:cNvSpPr/>
          <p:nvPr/>
        </p:nvSpPr>
        <p:spPr>
          <a:xfrm>
            <a:off x="6981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Error"/>
          <p:cNvSpPr/>
          <p:nvPr/>
        </p:nvSpPr>
        <p:spPr>
          <a:xfrm>
            <a:off x="6600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Error"/>
          <p:cNvSpPr/>
          <p:nvPr/>
        </p:nvSpPr>
        <p:spPr>
          <a:xfrm>
            <a:off x="7362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Error"/>
          <p:cNvSpPr/>
          <p:nvPr/>
        </p:nvSpPr>
        <p:spPr>
          <a:xfrm>
            <a:off x="7743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Error"/>
          <p:cNvSpPr/>
          <p:nvPr/>
        </p:nvSpPr>
        <p:spPr>
          <a:xfrm>
            <a:off x="7743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Error"/>
          <p:cNvSpPr/>
          <p:nvPr/>
        </p:nvSpPr>
        <p:spPr>
          <a:xfrm>
            <a:off x="7362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Error"/>
          <p:cNvSpPr/>
          <p:nvPr/>
        </p:nvSpPr>
        <p:spPr>
          <a:xfrm>
            <a:off x="6981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Error"/>
          <p:cNvSpPr/>
          <p:nvPr/>
        </p:nvSpPr>
        <p:spPr>
          <a:xfrm>
            <a:off x="6981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Error"/>
          <p:cNvSpPr/>
          <p:nvPr/>
        </p:nvSpPr>
        <p:spPr>
          <a:xfrm>
            <a:off x="6219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5" name="Error"/>
          <p:cNvSpPr/>
          <p:nvPr/>
        </p:nvSpPr>
        <p:spPr>
          <a:xfrm>
            <a:off x="6219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7" name="Error"/>
          <p:cNvSpPr/>
          <p:nvPr/>
        </p:nvSpPr>
        <p:spPr>
          <a:xfrm>
            <a:off x="6219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8" name="Error"/>
          <p:cNvSpPr/>
          <p:nvPr/>
        </p:nvSpPr>
        <p:spPr>
          <a:xfrm>
            <a:off x="7362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0" name="YArrow"/>
          <p:cNvCxnSpPr>
            <a:stCxn id="51"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1"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2" name="XArrow"/>
          <p:cNvCxnSpPr>
            <a:stCxn id="53"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3"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Tree>
    <p:extLst>
      <p:ext uri="{BB962C8B-B14F-4D97-AF65-F5344CB8AC3E}">
        <p14:creationId xmlns:p14="http://schemas.microsoft.com/office/powerpoint/2010/main" val="362751708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066800"/>
            <a:ext cx="8382000" cy="5638800"/>
          </a:xfrm>
        </p:spPr>
        <p:txBody>
          <a:bodyPr/>
          <a:lstStyle/>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sz="2400" i="1" dirty="0">
              <a:solidFill>
                <a:srgbClr val="FF0000"/>
              </a:solidFill>
            </a:endParaRPr>
          </a:p>
          <a:p>
            <a:endParaRPr lang="en-US" sz="3200" b="1" i="1" dirty="0">
              <a:solidFill>
                <a:srgbClr val="FF0000"/>
              </a:solidFill>
            </a:endParaRPr>
          </a:p>
          <a:p>
            <a:pPr marL="0" indent="0" algn="ctr">
              <a:buNone/>
            </a:pPr>
            <a:r>
              <a:rPr lang="en-US" sz="3200" b="1" dirty="0">
                <a:solidFill>
                  <a:srgbClr val="FF0000"/>
                </a:solidFill>
              </a:rPr>
              <a:t>A real reliability &amp; security issue </a:t>
            </a:r>
          </a:p>
        </p:txBody>
      </p:sp>
      <p:graphicFrame>
        <p:nvGraphicFramePr>
          <p:cNvPr id="4" name="Content Placeholder 4"/>
          <p:cNvGraphicFramePr>
            <a:graphicFrameLocks/>
          </p:cNvGraphicFramePr>
          <p:nvPr>
            <p:extLst/>
          </p:nvPr>
        </p:nvGraphicFramePr>
        <p:xfrm>
          <a:off x="761999" y="1143000"/>
          <a:ext cx="7620002" cy="3200400"/>
        </p:xfrm>
        <a:graphic>
          <a:graphicData uri="http://schemas.openxmlformats.org/drawingml/2006/table">
            <a:tbl>
              <a:tblPr>
                <a:tableStyleId>{9D7B26C5-4107-4FEC-AEDC-1716B250A1EF}</a:tableStyleId>
              </a:tblPr>
              <a:tblGrid>
                <a:gridCol w="3736732">
                  <a:extLst>
                    <a:ext uri="{9D8B030D-6E8A-4147-A177-3AD203B41FA5}">
                      <a16:colId xmlns:a16="http://schemas.microsoft.com/office/drawing/2014/main" val="20000"/>
                    </a:ext>
                  </a:extLst>
                </a:gridCol>
                <a:gridCol w="1597269">
                  <a:extLst>
                    <a:ext uri="{9D8B030D-6E8A-4147-A177-3AD203B41FA5}">
                      <a16:colId xmlns:a16="http://schemas.microsoft.com/office/drawing/2014/main" val="20001"/>
                    </a:ext>
                  </a:extLst>
                </a:gridCol>
                <a:gridCol w="2286001">
                  <a:extLst>
                    <a:ext uri="{9D8B030D-6E8A-4147-A177-3AD203B41FA5}">
                      <a16:colId xmlns:a16="http://schemas.microsoft.com/office/drawing/2014/main" val="20002"/>
                    </a:ext>
                  </a:extLst>
                </a:gridCol>
              </a:tblGrid>
              <a:tr h="640080">
                <a:tc>
                  <a:txBody>
                    <a:bodyPr/>
                    <a:lstStyle/>
                    <a:p>
                      <a:pPr algn="ctr"/>
                      <a:r>
                        <a:rPr lang="en-US" sz="3200" b="1" dirty="0">
                          <a:solidFill>
                            <a:schemeClr val="bg1"/>
                          </a:solidFill>
                          <a:latin typeface="+mj-lt"/>
                        </a:rPr>
                        <a:t>CPU Architecture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dirty="0">
                          <a:solidFill>
                            <a:schemeClr val="bg1"/>
                          </a:solidFill>
                          <a:latin typeface="+mj-lt"/>
                          <a:cs typeface="Courier New" panose="02070309020205020404" pitchFamily="49" charset="0"/>
                        </a:rPr>
                        <a:t>Errors</a:t>
                      </a:r>
                      <a:endParaRPr lang="en-US" sz="2800" b="1" dirty="0">
                        <a:solidFill>
                          <a:schemeClr val="bg1"/>
                        </a:solidFill>
                        <a:latin typeface="Courier New" panose="02070309020205020404" pitchFamily="49" charset="0"/>
                        <a:cs typeface="Courier New" panose="020703090202050204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a:solidFill>
                            <a:schemeClr val="bg1"/>
                          </a:solidFill>
                          <a:latin typeface="+mj-lt"/>
                        </a:rPr>
                        <a:t>Access-Rate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extLst>
                  <a:ext uri="{0D108BD9-81ED-4DB2-BD59-A6C34878D82A}">
                    <a16:rowId xmlns:a16="http://schemas.microsoft.com/office/drawing/2014/main" val="10000"/>
                  </a:ext>
                </a:extLst>
              </a:tr>
              <a:tr h="640080">
                <a:tc>
                  <a:txBody>
                    <a:bodyPr/>
                    <a:lstStyle/>
                    <a:p>
                      <a:r>
                        <a:rPr lang="en-US" sz="2800" b="0">
                          <a:solidFill>
                            <a:schemeClr val="tx1"/>
                          </a:solidFill>
                          <a:latin typeface="+mj-lt"/>
                        </a:rPr>
                        <a:t>Intel Haswell (2013)</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22.9K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12.3M/sec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40080">
                <a:tc>
                  <a:txBody>
                    <a:bodyPr/>
                    <a:lstStyle/>
                    <a:p>
                      <a:r>
                        <a:rPr lang="en-US" sz="2800" b="0">
                          <a:solidFill>
                            <a:schemeClr val="tx1"/>
                          </a:solidFill>
                          <a:latin typeface="+mj-lt"/>
                        </a:rPr>
                        <a:t>Intel Ivy</a:t>
                      </a:r>
                      <a:r>
                        <a:rPr lang="en-US" sz="2800" b="0" baseline="0">
                          <a:solidFill>
                            <a:schemeClr val="tx1"/>
                          </a:solidFill>
                          <a:latin typeface="+mj-lt"/>
                        </a:rPr>
                        <a:t> Bridge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20.7K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11.7M/sec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40080">
                <a:tc>
                  <a:txBody>
                    <a:bodyPr/>
                    <a:lstStyle/>
                    <a:p>
                      <a:r>
                        <a:rPr lang="en-US" sz="2800" b="0">
                          <a:solidFill>
                            <a:schemeClr val="tx1"/>
                          </a:solidFill>
                          <a:latin typeface="+mj-lt"/>
                        </a:rPr>
                        <a:t>Intel Sandy Bridge (2011)</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16.1K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11.6M/sec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40080">
                <a:tc>
                  <a:txBody>
                    <a:bodyPr/>
                    <a:lstStyle/>
                    <a:p>
                      <a:r>
                        <a:rPr lang="en-US" sz="2800" b="0">
                          <a:solidFill>
                            <a:schemeClr val="tx1"/>
                          </a:solidFill>
                          <a:latin typeface="+mj-lt"/>
                        </a:rPr>
                        <a:t>AMD</a:t>
                      </a:r>
                      <a:r>
                        <a:rPr lang="en-US" sz="2800" b="0" baseline="0">
                          <a:solidFill>
                            <a:schemeClr val="tx1"/>
                          </a:solidFill>
                          <a:latin typeface="+mj-lt"/>
                        </a:rPr>
                        <a:t> Piledriver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59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Cambria" panose="02040503050406030204" pitchFamily="18" charset="0"/>
                        </a:rPr>
                        <a:t>6.1M/sec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7" name="Rectangle 6"/>
          <p:cNvSpPr/>
          <p:nvPr/>
        </p:nvSpPr>
        <p:spPr>
          <a:xfrm>
            <a:off x="107504" y="6239053"/>
            <a:ext cx="8242270"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Kim+, “</a:t>
            </a:r>
            <a:r>
              <a:rPr kumimoji="0" lang="en-US" sz="1800" b="0" i="0" u="none" strike="noStrike" kern="1200" cap="none" spc="0" normalizeH="0" baseline="0" noProof="0" dirty="0">
                <a:ln>
                  <a:noFill/>
                </a:ln>
                <a:solidFill>
                  <a:srgbClr val="0000FF"/>
                </a:solidFill>
                <a:effectLst/>
                <a:uLnTx/>
                <a:uFillTx/>
                <a:latin typeface="Calibri"/>
                <a:ea typeface="+mn-ea"/>
                <a:cs typeface="+mn-cs"/>
              </a:rPr>
              <a:t>Flipping Bits in Memory Without Accessing Them: An Experimental Study of DRAM Disturbance Errors</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ISCA 2014.</a:t>
            </a:r>
          </a:p>
        </p:txBody>
      </p:sp>
      <p:sp>
        <p:nvSpPr>
          <p:cNvPr id="8"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Observed Errors in Real Systems</a:t>
            </a:r>
          </a:p>
        </p:txBody>
      </p:sp>
    </p:spTree>
    <p:extLst>
      <p:ext uri="{BB962C8B-B14F-4D97-AF65-F5344CB8AC3E}">
        <p14:creationId xmlns:p14="http://schemas.microsoft.com/office/powerpoint/2010/main" val="753235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a:t>One Can Take Over an Otherwise-Secure System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hlinkClick r:id="rId5"/>
              </a:rPr>
              <a:t>Exploiting the DRAM rowhammer bug to gain kernel privileges </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800" b="0" i="0" u="none" strike="noStrike" kern="1200" cap="none" spc="0" normalizeH="0" baseline="0" noProof="0" dirty="0">
                <a:ln>
                  <a:noFill/>
                </a:ln>
                <a:solidFill>
                  <a:srgbClr val="0000FF"/>
                </a:solidFill>
                <a:effectLst/>
                <a:uLnTx/>
                <a:uFillTx/>
                <a:latin typeface="Tahoma"/>
                <a:ea typeface="+mn-ea"/>
                <a:cs typeface="+mn-cs"/>
              </a:rPr>
              <a:t>, 2015)</a:t>
            </a:r>
          </a:p>
        </p:txBody>
      </p:sp>
      <p:sp>
        <p:nvSpPr>
          <p:cNvPr id="9" name="Rectangle 8"/>
          <p:cNvSpPr/>
          <p:nvPr/>
        </p:nvSpPr>
        <p:spPr>
          <a:xfrm>
            <a:off x="3635896" y="3212976"/>
            <a:ext cx="5493596" cy="93610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6"/>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rPr>
              <a:t> (Kim et al., ISCA 2014)</a:t>
            </a:r>
          </a:p>
        </p:txBody>
      </p:sp>
    </p:spTree>
    <p:extLst>
      <p:ext uri="{BB962C8B-B14F-4D97-AF65-F5344CB8AC3E}">
        <p14:creationId xmlns:p14="http://schemas.microsoft.com/office/powerpoint/2010/main" val="4313578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RowHammer</a:t>
            </a:r>
            <a:r>
              <a:rPr lang="en-US" dirty="0"/>
              <a:t> Security Attack Example</a:t>
            </a:r>
          </a:p>
        </p:txBody>
      </p:sp>
      <p:sp>
        <p:nvSpPr>
          <p:cNvPr id="3" name="Content Placeholder 2"/>
          <p:cNvSpPr>
            <a:spLocks noGrp="1"/>
          </p:cNvSpPr>
          <p:nvPr>
            <p:ph idx="1"/>
          </p:nvPr>
        </p:nvSpPr>
        <p:spPr>
          <a:xfrm>
            <a:off x="228600" y="908720"/>
            <a:ext cx="8915400" cy="5193723"/>
          </a:xfrm>
        </p:spPr>
        <p:txBody>
          <a:bodyPr/>
          <a:lstStyle/>
          <a:p>
            <a:r>
              <a:rPr lang="en-US" sz="2000" dirty="0">
                <a:solidFill>
                  <a:srgbClr val="FF0000"/>
                </a:solidFill>
              </a:rPr>
              <a:t>“</a:t>
            </a:r>
            <a:r>
              <a:rPr lang="en-US" sz="2000" dirty="0" err="1">
                <a:solidFill>
                  <a:srgbClr val="FF0000"/>
                </a:solidFill>
              </a:rPr>
              <a:t>Rowhammer</a:t>
            </a:r>
            <a:r>
              <a:rPr lang="en-US" sz="2000" dirty="0">
                <a:solidFill>
                  <a:srgbClr val="FF0000"/>
                </a:solidFill>
              </a:rPr>
              <a:t>” is a problem with some recent DRAM devices in which repeatedly accessing a row of memory can cause bit flips in adjacent rows </a:t>
            </a:r>
            <a:r>
              <a:rPr lang="en-US" sz="2000" dirty="0"/>
              <a:t>(Kim et al., ISCA 2014). </a:t>
            </a:r>
          </a:p>
          <a:p>
            <a:pPr lvl="1"/>
            <a:r>
              <a:rPr lang="en-US" sz="1800" dirty="0">
                <a:solidFill>
                  <a:srgbClr val="0000FF"/>
                </a:solidFill>
                <a:ea typeface="ＭＳ Ｐゴシック" charset="0"/>
                <a:cs typeface="ＭＳ Ｐゴシック" charset="0"/>
                <a:hlinkClick r:id="rId2"/>
              </a:rPr>
              <a:t>Flipping Bits in Memory Without Accessing Them: An Experimental Study of DRAM Disturbance Errors</a:t>
            </a:r>
            <a:r>
              <a:rPr lang="en-US" sz="1800" dirty="0">
                <a:solidFill>
                  <a:srgbClr val="0000FF"/>
                </a:solidFill>
                <a:ea typeface="ＭＳ Ｐゴシック" charset="0"/>
                <a:cs typeface="ＭＳ Ｐゴシック" charset="0"/>
              </a:rPr>
              <a:t> (Kim et al., ISCA 2014)</a:t>
            </a:r>
          </a:p>
          <a:p>
            <a:pPr lvl="1"/>
            <a:endParaRPr lang="en-US" sz="1400" dirty="0"/>
          </a:p>
          <a:p>
            <a:r>
              <a:rPr lang="en-US" sz="2000" dirty="0"/>
              <a:t>We tested a selection of laptops and found that a subset of them exhibited the problem. </a:t>
            </a:r>
          </a:p>
          <a:p>
            <a:r>
              <a:rPr lang="en-US" sz="2000" dirty="0"/>
              <a:t>We built two working privilege escalation exploits that use this effect. </a:t>
            </a:r>
          </a:p>
          <a:p>
            <a:pPr lvl="1"/>
            <a:r>
              <a:rPr lang="en-US" sz="1800" dirty="0">
                <a:solidFill>
                  <a:srgbClr val="0000FF"/>
                </a:solidFill>
                <a:hlinkClick r:id="rId3"/>
              </a:rPr>
              <a:t>Exploiting the DRAM rowhammer bug to gain kernel privileges </a:t>
            </a:r>
            <a:r>
              <a:rPr lang="en-US" sz="1800" dirty="0">
                <a:solidFill>
                  <a:srgbClr val="0000FF"/>
                </a:solidFill>
              </a:rPr>
              <a:t> </a:t>
            </a:r>
            <a:r>
              <a:rPr lang="en-US" sz="1600" dirty="0">
                <a:solidFill>
                  <a:srgbClr val="0000FF"/>
                </a:solidFill>
              </a:rPr>
              <a:t>(</a:t>
            </a:r>
            <a:r>
              <a:rPr lang="en-US" sz="1600" dirty="0" err="1">
                <a:solidFill>
                  <a:srgbClr val="0000FF"/>
                </a:solidFill>
              </a:rPr>
              <a:t>Seaborn</a:t>
            </a:r>
            <a:r>
              <a:rPr lang="en-US" sz="1600" dirty="0">
                <a:solidFill>
                  <a:srgbClr val="0000FF"/>
                </a:solidFill>
              </a:rPr>
              <a:t>+, 2015)</a:t>
            </a:r>
          </a:p>
          <a:p>
            <a:pPr lvl="1"/>
            <a:endParaRPr lang="en-US" sz="1400" dirty="0"/>
          </a:p>
          <a:p>
            <a:r>
              <a:rPr lang="en-US" sz="2000" dirty="0"/>
              <a:t>One exploit uses </a:t>
            </a:r>
            <a:r>
              <a:rPr lang="en-US" sz="2000" dirty="0" err="1"/>
              <a:t>rowhammer</a:t>
            </a:r>
            <a:r>
              <a:rPr lang="en-US" sz="2000" dirty="0"/>
              <a:t>-induced bit flips to gain kernel privileges on x86-64 Linux when run as an unprivileged </a:t>
            </a:r>
            <a:r>
              <a:rPr lang="en-US" sz="2000" dirty="0" err="1"/>
              <a:t>userland</a:t>
            </a:r>
            <a:r>
              <a:rPr lang="en-US" sz="2000" dirty="0"/>
              <a:t> process. </a:t>
            </a:r>
          </a:p>
          <a:p>
            <a:r>
              <a:rPr lang="en-US" sz="2000" dirty="0">
                <a:solidFill>
                  <a:srgbClr val="FF0000"/>
                </a:solidFill>
              </a:rPr>
              <a:t>When run on a machine vulnerable to the </a:t>
            </a:r>
            <a:r>
              <a:rPr lang="en-US" sz="2000" dirty="0" err="1">
                <a:solidFill>
                  <a:srgbClr val="FF0000"/>
                </a:solidFill>
              </a:rPr>
              <a:t>rowhammer</a:t>
            </a:r>
            <a:r>
              <a:rPr lang="en-US" sz="2000" dirty="0">
                <a:solidFill>
                  <a:srgbClr val="FF0000"/>
                </a:solidFill>
              </a:rPr>
              <a:t> problem, the process was able to induce bit flips in page table entries (PTEs). </a:t>
            </a:r>
          </a:p>
          <a:p>
            <a:r>
              <a:rPr lang="en-US" sz="2000" dirty="0">
                <a:solidFill>
                  <a:srgbClr val="0000FF"/>
                </a:solidFill>
              </a:rPr>
              <a:t>It was able to use this to gain write access to its own page table, and hence gain read-write access to all of physical 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p:cNvSpPr/>
          <p:nvPr/>
        </p:nvSpPr>
        <p:spPr>
          <a:xfrm>
            <a:off x="107504" y="6545534"/>
            <a:ext cx="8496944" cy="61555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3"/>
              </a:rPr>
              <a:t>Exploiting the DRAM rowhammer bug to gain kernel privileges </a:t>
            </a:r>
            <a:r>
              <a:rPr kumimoji="0" lang="en-US" sz="1600" b="0" i="0" u="none" strike="noStrike" kern="1200" cap="none" spc="0" normalizeH="0" baseline="0" noProof="0" dirty="0">
                <a:ln>
                  <a:noFill/>
                </a:ln>
                <a:solidFill>
                  <a:srgbClr val="0000FF"/>
                </a:solidFill>
                <a:effectLst/>
                <a:uLnTx/>
                <a:uFillTx/>
                <a:latin typeface="Tahoma"/>
                <a:ea typeface="+mn-ea"/>
                <a:cs typeface="+mn-cs"/>
              </a:rPr>
              <a:t>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600" b="0" i="0" u="none" strike="noStrike" kern="1200" cap="none" spc="0" normalizeH="0" baseline="0" noProof="0" dirty="0">
                <a:ln>
                  <a:noFill/>
                </a:ln>
                <a:solidFill>
                  <a:srgbClr val="0000FF"/>
                </a:solidFill>
                <a:effectLst/>
                <a:uLnTx/>
                <a:uFillTx/>
                <a:latin typeface="Tahoma"/>
                <a:ea typeface="+mn-ea"/>
                <a:cs typeface="+mn-cs"/>
              </a:rPr>
              <a:t> &amp;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Dullien</a:t>
            </a:r>
            <a:r>
              <a:rPr kumimoji="0" lang="en-US" sz="1600" b="0" i="0" u="none" strike="noStrike" kern="1200" cap="none" spc="0" normalizeH="0" baseline="0" noProof="0" dirty="0">
                <a:ln>
                  <a:noFill/>
                </a:ln>
                <a:solidFill>
                  <a:srgbClr val="0000FF"/>
                </a:solidFill>
                <a:effectLst/>
                <a:uLnTx/>
                <a:uFillTx/>
                <a:latin typeface="Tahoma"/>
                <a:ea typeface="+mn-ea"/>
                <a:cs typeface="+mn-cs"/>
              </a:rPr>
              <a:t>, 2015)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6796416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3"/>
          <a:stretch>
            <a:fillRect/>
          </a:stretch>
        </p:blipFill>
        <p:spPr>
          <a:xfrm>
            <a:off x="36512"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spTree>
    <p:extLst>
      <p:ext uri="{BB962C8B-B14F-4D97-AF65-F5344CB8AC3E}">
        <p14:creationId xmlns:p14="http://schemas.microsoft.com/office/powerpoint/2010/main" val="274832947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3"/>
          <a:stretch>
            <a:fillRect/>
          </a:stretch>
        </p:blipFill>
        <p:spPr>
          <a:xfrm>
            <a:off x="36512"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pic>
        <p:nvPicPr>
          <p:cNvPr id="6" name="Picture 5"/>
          <p:cNvPicPr>
            <a:picLocks noChangeAspect="1"/>
          </p:cNvPicPr>
          <p:nvPr/>
        </p:nvPicPr>
        <p:blipFill>
          <a:blip r:embed="rId5"/>
          <a:stretch>
            <a:fillRect/>
          </a:stretch>
        </p:blipFill>
        <p:spPr>
          <a:xfrm>
            <a:off x="683568" y="5157192"/>
            <a:ext cx="7810500" cy="1625600"/>
          </a:xfrm>
          <a:prstGeom prst="rect">
            <a:avLst/>
          </a:prstGeom>
        </p:spPr>
      </p:pic>
    </p:spTree>
    <p:extLst>
      <p:ext uri="{BB962C8B-B14F-4D97-AF65-F5344CB8AC3E}">
        <p14:creationId xmlns:p14="http://schemas.microsoft.com/office/powerpoint/2010/main" val="173360318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Title 1"/>
          <p:cNvSpPr>
            <a:spLocks noGrp="1"/>
          </p:cNvSpPr>
          <p:nvPr>
            <p:ph type="title"/>
          </p:nvPr>
        </p:nvSpPr>
        <p:spPr/>
        <p:txBody>
          <a:bodyPr/>
          <a:lstStyle/>
          <a:p>
            <a:r>
              <a:rPr lang="en-US" dirty="0">
                <a:latin typeface="Garamond" charset="0"/>
              </a:rPr>
              <a:t>Selected Readings on </a:t>
            </a:r>
            <a:r>
              <a:rPr lang="en-US" dirty="0" err="1">
                <a:latin typeface="Garamond" charset="0"/>
              </a:rPr>
              <a:t>RowHammer</a:t>
            </a:r>
            <a:r>
              <a:rPr lang="en-US" dirty="0">
                <a:latin typeface="Garamond" charset="0"/>
              </a:rPr>
              <a:t> (I)</a:t>
            </a:r>
          </a:p>
        </p:txBody>
      </p:sp>
      <p:sp>
        <p:nvSpPr>
          <p:cNvPr id="3" name="Content Placeholder 2"/>
          <p:cNvSpPr>
            <a:spLocks noGrp="1"/>
          </p:cNvSpPr>
          <p:nvPr>
            <p:ph idx="1"/>
          </p:nvPr>
        </p:nvSpPr>
        <p:spPr>
          <a:xfrm>
            <a:off x="107504" y="980728"/>
            <a:ext cx="9036496" cy="5051425"/>
          </a:xfrm>
        </p:spPr>
        <p:txBody>
          <a:bodyPr/>
          <a:lstStyle/>
          <a:p>
            <a:pPr>
              <a:buFont typeface="Wingdings" pitchFamily="2" charset="2"/>
              <a:buChar char="n"/>
              <a:defRPr/>
            </a:pPr>
            <a:r>
              <a:rPr lang="en-US" sz="2000" dirty="0">
                <a:solidFill>
                  <a:srgbClr val="0000FF"/>
                </a:solidFill>
              </a:rPr>
              <a:t>Our first detailed study: </a:t>
            </a:r>
            <a:r>
              <a:rPr lang="en-US" sz="2000" dirty="0" err="1">
                <a:solidFill>
                  <a:srgbClr val="0000FF"/>
                </a:solidFill>
              </a:rPr>
              <a:t>Rowhammer</a:t>
            </a:r>
            <a:r>
              <a:rPr lang="en-US" sz="2000" dirty="0">
                <a:solidFill>
                  <a:srgbClr val="0000FF"/>
                </a:solidFill>
              </a:rPr>
              <a:t> analysis and solutions </a:t>
            </a:r>
            <a:r>
              <a:rPr lang="en-US" sz="2000" dirty="0">
                <a:solidFill>
                  <a:srgbClr val="000000"/>
                </a:solidFill>
              </a:rPr>
              <a:t>(June 2014)</a:t>
            </a:r>
          </a:p>
          <a:p>
            <a:pPr lvl="1">
              <a:buFont typeface="Wingdings" pitchFamily="2" charset="2"/>
              <a:buChar char="n"/>
              <a:defRPr/>
            </a:pPr>
            <a:r>
              <a:rPr lang="en-US" sz="1800" dirty="0"/>
              <a:t>Yoongu Kim, Ross Daly, </a:t>
            </a:r>
            <a:r>
              <a:rPr lang="en-US" sz="1800" dirty="0" err="1"/>
              <a:t>Jeremie</a:t>
            </a:r>
            <a:r>
              <a:rPr lang="en-US" sz="1800" dirty="0"/>
              <a:t> Kim, Chris Fallin, </a:t>
            </a:r>
            <a:r>
              <a:rPr lang="en-US" sz="1800" dirty="0" err="1"/>
              <a:t>Ji</a:t>
            </a:r>
            <a:r>
              <a:rPr lang="en-US" sz="1800" dirty="0"/>
              <a:t> </a:t>
            </a:r>
            <a:r>
              <a:rPr lang="en-US" sz="1800" dirty="0" err="1"/>
              <a:t>Hye</a:t>
            </a:r>
            <a:r>
              <a:rPr lang="en-US" sz="1800" dirty="0"/>
              <a:t> Lee, Donghyuk Lee, Chris Wilkerson, </a:t>
            </a:r>
            <a:r>
              <a:rPr lang="en-US" sz="1800" dirty="0" err="1"/>
              <a:t>Konrad</a:t>
            </a:r>
            <a:r>
              <a:rPr lang="en-US" sz="1800" dirty="0"/>
              <a:t> Lai, and Onur Mutlu,</a:t>
            </a:r>
            <a:br>
              <a:rPr lang="en-US" sz="1800" dirty="0"/>
            </a:br>
            <a:r>
              <a:rPr lang="en-US" sz="1800" b="1" dirty="0">
                <a:hlinkClick r:id="rId2"/>
              </a:rPr>
              <a:t>"Flipping Bits in Memory Without Accessing Them: An Experimental Study of DRAM Disturbance Errors"</a:t>
            </a:r>
            <a:br>
              <a:rPr lang="en-US" sz="1800" dirty="0"/>
            </a:br>
            <a:r>
              <a:rPr lang="en-US" sz="1800" i="1" dirty="0"/>
              <a:t>Proceedings of the </a:t>
            </a:r>
            <a:r>
              <a:rPr lang="en-US" sz="1800" i="1" dirty="0">
                <a:hlinkClick r:id="rId3"/>
              </a:rPr>
              <a:t>41st International Symposium on Computer Architecture</a:t>
            </a:r>
            <a:r>
              <a:rPr lang="en-US" sz="1800" i="1" dirty="0"/>
              <a:t> (</a:t>
            </a:r>
            <a:r>
              <a:rPr lang="en-US" sz="1800" b="1" i="1" dirty="0"/>
              <a:t>ISCA</a:t>
            </a:r>
            <a:r>
              <a:rPr lang="en-US" sz="1800" i="1" dirty="0"/>
              <a:t>)</a:t>
            </a:r>
            <a:r>
              <a:rPr lang="en-US" sz="1800" dirty="0"/>
              <a:t>, Minneapolis, MN, June 2014.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Source Code and Data</a:t>
            </a:r>
            <a:r>
              <a:rPr lang="en-US" sz="1800" dirty="0"/>
              <a:t>] </a:t>
            </a:r>
          </a:p>
          <a:p>
            <a:pPr marL="0" indent="0">
              <a:buFont typeface="Wingdings" pitchFamily="2" charset="2"/>
              <a:buNone/>
              <a:defRPr/>
            </a:pPr>
            <a:endParaRPr lang="en-US" sz="300" dirty="0">
              <a:ea typeface="+mn-ea"/>
              <a:cs typeface="+mn-cs"/>
              <a:hlinkClick r:id="rId8"/>
            </a:endParaRPr>
          </a:p>
          <a:p>
            <a:pPr>
              <a:buFont typeface="Wingdings" pitchFamily="2" charset="2"/>
              <a:buChar char="n"/>
              <a:defRPr/>
            </a:pPr>
            <a:endParaRPr lang="en-US" sz="2000" dirty="0">
              <a:ea typeface="+mn-ea"/>
              <a:cs typeface="+mn-cs"/>
            </a:endParaRPr>
          </a:p>
          <a:p>
            <a:pPr>
              <a:buFont typeface="Wingdings" pitchFamily="2" charset="2"/>
              <a:buChar char="n"/>
              <a:defRPr/>
            </a:pPr>
            <a:r>
              <a:rPr lang="en-US" sz="2000" dirty="0">
                <a:solidFill>
                  <a:srgbClr val="0000FF"/>
                </a:solidFill>
                <a:ea typeface="+mn-ea"/>
                <a:cs typeface="+mn-cs"/>
              </a:rPr>
              <a:t>Our Source Code to Induce Errors in Modern DRAM Chips </a:t>
            </a:r>
            <a:r>
              <a:rPr lang="en-US" sz="2000" dirty="0">
                <a:solidFill>
                  <a:srgbClr val="000000"/>
                </a:solidFill>
                <a:ea typeface="+mn-ea"/>
                <a:cs typeface="+mn-cs"/>
              </a:rPr>
              <a:t>(June 2014)</a:t>
            </a:r>
          </a:p>
          <a:p>
            <a:pPr lvl="1">
              <a:buFont typeface="Wingdings" pitchFamily="2" charset="2"/>
              <a:buChar char="n"/>
              <a:defRPr/>
            </a:pPr>
            <a:r>
              <a:rPr lang="en-US" sz="1800" dirty="0">
                <a:hlinkClick r:id="rId8"/>
              </a:rPr>
              <a:t>https://github.com/CMU-SAFARI/rowhammer</a:t>
            </a:r>
            <a:endParaRPr lang="en-US" sz="1800" dirty="0"/>
          </a:p>
          <a:p>
            <a:pPr>
              <a:buFont typeface="Wingdings" pitchFamily="2" charset="2"/>
              <a:buChar char="n"/>
              <a:defRPr/>
            </a:pPr>
            <a:endParaRPr lang="en-US" sz="1000" dirty="0">
              <a:ea typeface="+mn-ea"/>
              <a:cs typeface="+mn-cs"/>
            </a:endParaRPr>
          </a:p>
          <a:p>
            <a:pPr>
              <a:buFont typeface="Wingdings" pitchFamily="2" charset="2"/>
              <a:buChar char="n"/>
              <a:defRPr/>
            </a:pPr>
            <a:endParaRPr lang="en-US" sz="1000" dirty="0">
              <a:ea typeface="+mn-ea"/>
              <a:cs typeface="+mn-cs"/>
            </a:endParaRPr>
          </a:p>
          <a:p>
            <a:pPr>
              <a:buFont typeface="Wingdings" pitchFamily="2" charset="2"/>
              <a:buChar char="n"/>
              <a:defRPr/>
            </a:pPr>
            <a:r>
              <a:rPr lang="en-US" sz="2000" dirty="0">
                <a:solidFill>
                  <a:srgbClr val="0000FF"/>
                </a:solidFill>
                <a:ea typeface="+mn-ea"/>
                <a:cs typeface="+mn-cs"/>
              </a:rPr>
              <a:t>Google Project Zero’s Attack to Take Over a System </a:t>
            </a:r>
            <a:r>
              <a:rPr lang="en-US" sz="2000" dirty="0">
                <a:ea typeface="+mn-ea"/>
                <a:cs typeface="+mn-cs"/>
              </a:rPr>
              <a:t>(March 2015)</a:t>
            </a:r>
          </a:p>
          <a:p>
            <a:pPr lvl="1">
              <a:buFont typeface="Wingdings" pitchFamily="2" charset="2"/>
              <a:buChar char="n"/>
              <a:defRPr/>
            </a:pPr>
            <a:r>
              <a:rPr lang="en-US" sz="1700" dirty="0">
                <a:solidFill>
                  <a:srgbClr val="0000FF"/>
                </a:solidFill>
                <a:hlinkClick r:id="rId9"/>
              </a:rPr>
              <a:t>Exploiting the DRAM rowhammer bug to gain kernel privileges </a:t>
            </a:r>
            <a:r>
              <a:rPr lang="en-US" sz="1700" dirty="0">
                <a:solidFill>
                  <a:srgbClr val="0000FF"/>
                </a:solidFill>
              </a:rPr>
              <a:t> </a:t>
            </a:r>
            <a:r>
              <a:rPr lang="en-US" sz="1700" dirty="0"/>
              <a:t>(</a:t>
            </a:r>
            <a:r>
              <a:rPr lang="en-US" sz="1700" dirty="0" err="1"/>
              <a:t>Seaborn</a:t>
            </a:r>
            <a:r>
              <a:rPr lang="en-US" sz="1700" dirty="0"/>
              <a:t>+, 2015)</a:t>
            </a:r>
          </a:p>
          <a:p>
            <a:pPr lvl="1">
              <a:buFont typeface="Wingdings" pitchFamily="2" charset="2"/>
              <a:buChar char="n"/>
              <a:defRPr/>
            </a:pPr>
            <a:r>
              <a:rPr lang="en-US" sz="1800" dirty="0">
                <a:ea typeface="+mn-ea"/>
                <a:cs typeface="+mn-cs"/>
                <a:hlinkClick r:id="rId10"/>
              </a:rPr>
              <a:t>https://github.com/google/rowhammer-test</a:t>
            </a:r>
            <a:r>
              <a:rPr lang="en-US" sz="1800" dirty="0">
                <a:ea typeface="+mn-ea"/>
                <a:cs typeface="+mn-cs"/>
              </a:rPr>
              <a:t> </a:t>
            </a:r>
          </a:p>
          <a:p>
            <a:pPr lvl="1">
              <a:buFont typeface="Wingdings" pitchFamily="2" charset="2"/>
              <a:buChar char="n"/>
              <a:defRPr/>
            </a:pPr>
            <a:r>
              <a:rPr lang="en-US" sz="1800" b="1" dirty="0">
                <a:ea typeface="+mn-ea"/>
                <a:cs typeface="+mn-cs"/>
              </a:rPr>
              <a:t>Double-sided </a:t>
            </a:r>
            <a:r>
              <a:rPr lang="en-US" sz="1800" b="1" dirty="0" err="1">
                <a:ea typeface="+mn-ea"/>
                <a:cs typeface="+mn-cs"/>
              </a:rPr>
              <a:t>Rowhammer</a:t>
            </a:r>
            <a:endParaRPr lang="en-US" sz="1800" b="1" dirty="0">
              <a:ea typeface="+mn-ea"/>
              <a:cs typeface="+mn-cs"/>
            </a:endParaRPr>
          </a:p>
          <a:p>
            <a:pPr lvl="1">
              <a:buFont typeface="Wingdings" pitchFamily="2" charset="2"/>
              <a:buChar char="n"/>
              <a:defRPr/>
            </a:pPr>
            <a:endParaRPr lang="en-US" sz="1000" dirty="0">
              <a:ea typeface="+mn-ea"/>
              <a:cs typeface="+mn-cs"/>
            </a:endParaRPr>
          </a:p>
        </p:txBody>
      </p:sp>
      <p:sp>
        <p:nvSpPr>
          <p:cNvPr id="24883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E4CA1AC-9B89-0F47-9BBA-E71BD7C7994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39017667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a:t>
            </a:r>
            <a:r>
              <a:rPr lang="en-US" dirty="0" err="1">
                <a:latin typeface="Garamond" charset="0"/>
              </a:rPr>
              <a:t>RowHammer</a:t>
            </a:r>
            <a:r>
              <a:rPr lang="en-US" dirty="0">
                <a:latin typeface="Garamond" charset="0"/>
              </a:rPr>
              <a:t> (II)</a:t>
            </a:r>
            <a:endParaRPr lang="en-US" dirty="0"/>
          </a:p>
        </p:txBody>
      </p:sp>
      <p:sp>
        <p:nvSpPr>
          <p:cNvPr id="3" name="Content Placeholder 2"/>
          <p:cNvSpPr>
            <a:spLocks noGrp="1"/>
          </p:cNvSpPr>
          <p:nvPr>
            <p:ph idx="1"/>
          </p:nvPr>
        </p:nvSpPr>
        <p:spPr/>
        <p:txBody>
          <a:bodyPr/>
          <a:lstStyle/>
          <a:p>
            <a:pPr>
              <a:buFont typeface="Wingdings" pitchFamily="2" charset="2"/>
              <a:buChar char="n"/>
              <a:defRPr/>
            </a:pPr>
            <a:r>
              <a:rPr lang="en-US" sz="2000" dirty="0">
                <a:solidFill>
                  <a:srgbClr val="0000FF"/>
                </a:solidFill>
              </a:rPr>
              <a:t>Remote </a:t>
            </a:r>
            <a:r>
              <a:rPr lang="en-US" sz="2000" dirty="0" err="1">
                <a:solidFill>
                  <a:srgbClr val="0000FF"/>
                </a:solidFill>
              </a:rPr>
              <a:t>RowHammer</a:t>
            </a:r>
            <a:r>
              <a:rPr lang="en-US" sz="2000" dirty="0">
                <a:solidFill>
                  <a:srgbClr val="0000FF"/>
                </a:solidFill>
              </a:rPr>
              <a:t> Attacks via JavaScript </a:t>
            </a:r>
            <a:r>
              <a:rPr lang="en-US" sz="2000" dirty="0"/>
              <a:t>(July 2015)</a:t>
            </a:r>
          </a:p>
          <a:p>
            <a:pPr lvl="1">
              <a:buFont typeface="Wingdings" pitchFamily="2" charset="2"/>
              <a:buChar char="n"/>
              <a:defRPr/>
            </a:pPr>
            <a:r>
              <a:rPr lang="en-US" sz="1800" dirty="0">
                <a:hlinkClick r:id="rId2"/>
              </a:rPr>
              <a:t>http://arxiv.org/abs/1507.06955</a:t>
            </a:r>
            <a:r>
              <a:rPr lang="en-US" sz="1800" dirty="0"/>
              <a:t> </a:t>
            </a:r>
          </a:p>
          <a:p>
            <a:pPr lvl="1">
              <a:buFont typeface="Wingdings" pitchFamily="2" charset="2"/>
              <a:buChar char="n"/>
              <a:defRPr/>
            </a:pPr>
            <a:r>
              <a:rPr lang="en-US" sz="1800" dirty="0">
                <a:hlinkClick r:id="rId3"/>
              </a:rPr>
              <a:t>https://github.com/IAIK/rowhammerjs</a:t>
            </a:r>
            <a:r>
              <a:rPr lang="en-US" sz="1800" dirty="0"/>
              <a:t> </a:t>
            </a:r>
          </a:p>
          <a:p>
            <a:pPr lvl="1">
              <a:buFont typeface="Wingdings" pitchFamily="2" charset="2"/>
              <a:buChar char="n"/>
              <a:defRPr/>
            </a:pPr>
            <a:r>
              <a:rPr lang="en-US" sz="1800" dirty="0" err="1"/>
              <a:t>Gruss</a:t>
            </a:r>
            <a:r>
              <a:rPr lang="en-US" sz="1800" dirty="0"/>
              <a:t> et al., DIMVA 2016.</a:t>
            </a:r>
          </a:p>
          <a:p>
            <a:pPr lvl="1">
              <a:buFont typeface="Wingdings" pitchFamily="2" charset="2"/>
              <a:buChar char="n"/>
              <a:defRPr/>
            </a:pPr>
            <a:r>
              <a:rPr lang="en-US" sz="1800" b="1" dirty="0"/>
              <a:t>CLFLUSH-free </a:t>
            </a:r>
            <a:r>
              <a:rPr lang="en-US" sz="1800" b="1" dirty="0" err="1"/>
              <a:t>Rowhammer</a:t>
            </a:r>
            <a:endParaRPr lang="en-US" sz="1800" b="1" dirty="0"/>
          </a:p>
          <a:p>
            <a:pPr lvl="1">
              <a:buFont typeface="Wingdings" pitchFamily="2" charset="2"/>
              <a:buChar char="n"/>
              <a:defRPr/>
            </a:pPr>
            <a:r>
              <a:rPr lang="en-US" sz="1800" dirty="0"/>
              <a:t>“A fully automated attack that requires nothing but a website with JavaScript to </a:t>
            </a:r>
            <a:r>
              <a:rPr lang="en-US" sz="1800" b="1" dirty="0"/>
              <a:t>trigger faults on remote hardware</a:t>
            </a:r>
            <a:r>
              <a:rPr lang="en-US" sz="1800" dirty="0"/>
              <a:t>.” </a:t>
            </a:r>
          </a:p>
          <a:p>
            <a:pPr lvl="1">
              <a:buFont typeface="Wingdings" pitchFamily="2" charset="2"/>
              <a:buChar char="n"/>
              <a:defRPr/>
            </a:pPr>
            <a:r>
              <a:rPr lang="en-US" sz="1800" dirty="0"/>
              <a:t>“We can gain unrestricted access to systems of website visitors.”</a:t>
            </a:r>
          </a:p>
          <a:p>
            <a:endParaRPr lang="en-US" sz="2000" dirty="0"/>
          </a:p>
          <a:p>
            <a:r>
              <a:rPr lang="en-US" sz="2000" dirty="0">
                <a:solidFill>
                  <a:srgbClr val="0000FF"/>
                </a:solidFill>
              </a:rPr>
              <a:t>ANVIL: Software-Based Protection Against Next-Generation </a:t>
            </a:r>
            <a:r>
              <a:rPr lang="en-US" sz="2000" dirty="0" err="1">
                <a:solidFill>
                  <a:srgbClr val="0000FF"/>
                </a:solidFill>
              </a:rPr>
              <a:t>Rowhammer</a:t>
            </a:r>
            <a:r>
              <a:rPr lang="en-US" sz="2000" dirty="0">
                <a:solidFill>
                  <a:srgbClr val="0000FF"/>
                </a:solidFill>
              </a:rPr>
              <a:t> Attacks </a:t>
            </a:r>
            <a:r>
              <a:rPr lang="en-US" sz="2000" dirty="0"/>
              <a:t>(March 2016)</a:t>
            </a:r>
          </a:p>
          <a:p>
            <a:pPr lvl="1"/>
            <a:r>
              <a:rPr lang="en-US" sz="1800" dirty="0">
                <a:hlinkClick r:id="rId4"/>
              </a:rPr>
              <a:t>http://dl.acm.org/citation.cfm?doid=2872362.2872390</a:t>
            </a:r>
            <a:r>
              <a:rPr lang="en-US" sz="1800" dirty="0"/>
              <a:t> </a:t>
            </a:r>
          </a:p>
          <a:p>
            <a:pPr lvl="1"/>
            <a:r>
              <a:rPr lang="en-US" sz="1800" dirty="0" err="1"/>
              <a:t>Aweke</a:t>
            </a:r>
            <a:r>
              <a:rPr lang="en-US" sz="1800" dirty="0"/>
              <a:t> et al., ASPLOS 2016</a:t>
            </a:r>
          </a:p>
          <a:p>
            <a:pPr lvl="1"/>
            <a:r>
              <a:rPr lang="en-US" sz="1800" b="1" dirty="0"/>
              <a:t>CLFLUSH-free </a:t>
            </a:r>
            <a:r>
              <a:rPr lang="en-US" sz="1800" b="1" dirty="0" err="1"/>
              <a:t>Rowhammer</a:t>
            </a:r>
            <a:endParaRPr lang="en-US" sz="1800" b="1" dirty="0"/>
          </a:p>
          <a:p>
            <a:pPr lvl="1"/>
            <a:r>
              <a:rPr lang="en-US" sz="1800" dirty="0"/>
              <a:t>Software based monitoring for </a:t>
            </a:r>
            <a:r>
              <a:rPr lang="en-US" sz="1800" dirty="0" err="1"/>
              <a:t>rowhammer</a:t>
            </a:r>
            <a:r>
              <a:rPr lang="en-US" sz="1800" dirty="0"/>
              <a:t> detection</a:t>
            </a:r>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60532372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RowHammer (III)</a:t>
            </a:r>
            <a:endParaRPr lang="en-US" dirty="0"/>
          </a:p>
        </p:txBody>
      </p:sp>
      <p:sp>
        <p:nvSpPr>
          <p:cNvPr id="3" name="Content Placeholder 2"/>
          <p:cNvSpPr>
            <a:spLocks noGrp="1"/>
          </p:cNvSpPr>
          <p:nvPr>
            <p:ph idx="1"/>
          </p:nvPr>
        </p:nvSpPr>
        <p:spPr/>
        <p:txBody>
          <a:bodyPr/>
          <a:lstStyle/>
          <a:p>
            <a:pPr>
              <a:buFont typeface="Wingdings" pitchFamily="2" charset="2"/>
              <a:buChar char="n"/>
              <a:defRPr/>
            </a:pPr>
            <a:r>
              <a:rPr lang="en-US" sz="2000" dirty="0" err="1">
                <a:solidFill>
                  <a:srgbClr val="0000FF"/>
                </a:solidFill>
              </a:rPr>
              <a:t>Dedup</a:t>
            </a:r>
            <a:r>
              <a:rPr lang="en-US" sz="2000" dirty="0">
                <a:solidFill>
                  <a:srgbClr val="0000FF"/>
                </a:solidFill>
              </a:rPr>
              <a:t> Est Machina: Memory Deduplication as an Advanced Exploitation Vector </a:t>
            </a:r>
            <a:r>
              <a:rPr lang="en-US" sz="2000" dirty="0"/>
              <a:t>(May 2016)</a:t>
            </a:r>
          </a:p>
          <a:p>
            <a:pPr lvl="1">
              <a:buFont typeface="Wingdings" pitchFamily="2" charset="2"/>
              <a:buChar char="n"/>
              <a:defRPr/>
            </a:pPr>
            <a:r>
              <a:rPr lang="en-US" sz="1800" dirty="0">
                <a:hlinkClick r:id="rId2"/>
              </a:rPr>
              <a:t>https://www.ieee-security.org/TC/SP2016/papers/0824a987.pdf</a:t>
            </a:r>
            <a:r>
              <a:rPr lang="en-US" sz="1800" dirty="0"/>
              <a:t> </a:t>
            </a:r>
          </a:p>
          <a:p>
            <a:pPr lvl="1">
              <a:buFont typeface="Wingdings" pitchFamily="2" charset="2"/>
              <a:buChar char="n"/>
              <a:defRPr/>
            </a:pPr>
            <a:r>
              <a:rPr lang="en-US" sz="1800" dirty="0"/>
              <a:t>Bosman et al., IEEE S&amp;P 2016.</a:t>
            </a:r>
          </a:p>
          <a:p>
            <a:pPr lvl="1">
              <a:buFont typeface="Wingdings" pitchFamily="2" charset="2"/>
              <a:buChar char="n"/>
              <a:defRPr/>
            </a:pPr>
            <a:r>
              <a:rPr lang="en-US" sz="1800" dirty="0"/>
              <a:t>Exploits </a:t>
            </a:r>
            <a:r>
              <a:rPr lang="en-US" sz="1800" dirty="0" err="1"/>
              <a:t>Rowhammer</a:t>
            </a:r>
            <a:r>
              <a:rPr lang="en-US" sz="1800" dirty="0"/>
              <a:t> and Memory Deduplication to overtake a browser </a:t>
            </a:r>
          </a:p>
          <a:p>
            <a:pPr lvl="1">
              <a:buFont typeface="Wingdings" pitchFamily="2" charset="2"/>
              <a:buChar char="n"/>
              <a:defRPr/>
            </a:pPr>
            <a:r>
              <a:rPr lang="en-US" sz="1800" dirty="0"/>
              <a:t>“We report on the </a:t>
            </a:r>
            <a:r>
              <a:rPr lang="en-US" sz="1800" b="1" dirty="0"/>
              <a:t>first reliable remote exploit for the </a:t>
            </a:r>
            <a:r>
              <a:rPr lang="en-US" sz="1800" b="1" dirty="0" err="1"/>
              <a:t>Rowhammer</a:t>
            </a:r>
            <a:r>
              <a:rPr lang="en-US" sz="1800" b="1" dirty="0"/>
              <a:t> vulnerability</a:t>
            </a:r>
            <a:r>
              <a:rPr lang="en-US" sz="1800" dirty="0"/>
              <a:t> running entirely in Microsoft Edge.” </a:t>
            </a:r>
          </a:p>
          <a:p>
            <a:pPr lvl="1">
              <a:buFont typeface="Wingdings" pitchFamily="2" charset="2"/>
              <a:buChar char="n"/>
              <a:defRPr/>
            </a:pPr>
            <a:r>
              <a:rPr lang="en-US" sz="1800" dirty="0"/>
              <a:t>“[an attacker] </a:t>
            </a:r>
            <a:r>
              <a:rPr lang="is-IS" sz="1800" dirty="0"/>
              <a:t>… </a:t>
            </a:r>
            <a:r>
              <a:rPr lang="en-US" sz="1800" dirty="0"/>
              <a:t>can reliably “own” a system with all defenses up, even if the software is entirely free of bugs.”</a:t>
            </a:r>
          </a:p>
          <a:p>
            <a:pPr lvl="1">
              <a:buFont typeface="Wingdings" pitchFamily="2" charset="2"/>
              <a:buChar char="n"/>
              <a:defRPr/>
            </a:pPr>
            <a:endParaRPr lang="en-US" sz="1800" dirty="0"/>
          </a:p>
          <a:p>
            <a:pPr lvl="1">
              <a:buFont typeface="Wingdings" pitchFamily="2" charset="2"/>
              <a:buChar char="n"/>
              <a:defRPr/>
            </a:pPr>
            <a:endParaRPr lang="en-US" sz="1800" dirty="0"/>
          </a:p>
          <a:p>
            <a:endParaRPr lang="en-US" sz="2000" dirty="0"/>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458507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RowHammer (IV)</a:t>
            </a:r>
            <a:endParaRPr lang="en-US" dirty="0"/>
          </a:p>
        </p:txBody>
      </p:sp>
      <p:sp>
        <p:nvSpPr>
          <p:cNvPr id="3" name="Content Placeholder 2"/>
          <p:cNvSpPr>
            <a:spLocks noGrp="1"/>
          </p:cNvSpPr>
          <p:nvPr>
            <p:ph idx="1"/>
          </p:nvPr>
        </p:nvSpPr>
        <p:spPr>
          <a:xfrm>
            <a:off x="228600" y="997527"/>
            <a:ext cx="8915400" cy="5193723"/>
          </a:xfrm>
        </p:spPr>
        <p:txBody>
          <a:bodyPr/>
          <a:lstStyle/>
          <a:p>
            <a:pPr>
              <a:buFont typeface="Wingdings" pitchFamily="2" charset="2"/>
              <a:buChar char="n"/>
              <a:defRPr/>
            </a:pPr>
            <a:r>
              <a:rPr lang="en-US" sz="2000" dirty="0">
                <a:solidFill>
                  <a:srgbClr val="0000FF"/>
                </a:solidFill>
              </a:rPr>
              <a:t>Flip </a:t>
            </a:r>
            <a:r>
              <a:rPr lang="en-US" sz="2000" dirty="0" err="1">
                <a:solidFill>
                  <a:srgbClr val="0000FF"/>
                </a:solidFill>
              </a:rPr>
              <a:t>Feng</a:t>
            </a:r>
            <a:r>
              <a:rPr lang="en-US" sz="2000" dirty="0">
                <a:solidFill>
                  <a:srgbClr val="0000FF"/>
                </a:solidFill>
              </a:rPr>
              <a:t> </a:t>
            </a:r>
            <a:r>
              <a:rPr lang="en-US" sz="2000" dirty="0" err="1">
                <a:solidFill>
                  <a:srgbClr val="0000FF"/>
                </a:solidFill>
              </a:rPr>
              <a:t>Shui</a:t>
            </a:r>
            <a:r>
              <a:rPr lang="en-US" sz="2000" dirty="0">
                <a:solidFill>
                  <a:srgbClr val="0000FF"/>
                </a:solidFill>
              </a:rPr>
              <a:t>: Hammering a Needle in the Software Stack </a:t>
            </a:r>
            <a:r>
              <a:rPr lang="en-US" sz="2000" dirty="0"/>
              <a:t>(August 2016)</a:t>
            </a:r>
          </a:p>
          <a:p>
            <a:pPr lvl="1">
              <a:buFont typeface="Wingdings" pitchFamily="2" charset="2"/>
              <a:buChar char="n"/>
              <a:defRPr/>
            </a:pPr>
            <a:r>
              <a:rPr lang="en-US" sz="1800" dirty="0">
                <a:hlinkClick r:id="rId2"/>
              </a:rPr>
              <a:t>https://www.usenix.org/system/files/conference/usenixsecurity16/sec16_paper_razavi.pdf</a:t>
            </a:r>
            <a:r>
              <a:rPr lang="en-US" sz="1800" dirty="0"/>
              <a:t> </a:t>
            </a:r>
          </a:p>
          <a:p>
            <a:pPr lvl="1">
              <a:buFont typeface="Wingdings" pitchFamily="2" charset="2"/>
              <a:buChar char="n"/>
              <a:defRPr/>
            </a:pPr>
            <a:r>
              <a:rPr lang="en-US" sz="1800" dirty="0" err="1"/>
              <a:t>Razavi</a:t>
            </a:r>
            <a:r>
              <a:rPr lang="en-US" sz="1800" dirty="0"/>
              <a:t> et al., USENIX Security 2016.</a:t>
            </a:r>
          </a:p>
          <a:p>
            <a:pPr lvl="1">
              <a:buFont typeface="Wingdings" pitchFamily="2" charset="2"/>
              <a:buChar char="n"/>
              <a:defRPr/>
            </a:pPr>
            <a:r>
              <a:rPr lang="en-US" sz="1800" dirty="0"/>
              <a:t>Combines memory </a:t>
            </a:r>
            <a:r>
              <a:rPr lang="en-US" sz="1800" dirty="0" err="1"/>
              <a:t>deduplication</a:t>
            </a:r>
            <a:r>
              <a:rPr lang="en-US" sz="1800" dirty="0"/>
              <a:t> and RowHammer</a:t>
            </a:r>
          </a:p>
          <a:p>
            <a:pPr lvl="1">
              <a:buFont typeface="Wingdings" pitchFamily="2" charset="2"/>
              <a:buChar char="n"/>
              <a:defRPr/>
            </a:pPr>
            <a:r>
              <a:rPr lang="en-US" sz="1800" dirty="0"/>
              <a:t>“</a:t>
            </a:r>
            <a:r>
              <a:rPr lang="en-US" sz="1800" b="1" dirty="0"/>
              <a:t>A malicious VM can gain unauthorized access to a co-hosted VM running </a:t>
            </a:r>
            <a:r>
              <a:rPr lang="en-US" sz="1800" b="1" dirty="0" err="1"/>
              <a:t>OpenSSH</a:t>
            </a:r>
            <a:r>
              <a:rPr lang="en-US" sz="1800" dirty="0"/>
              <a:t>.”</a:t>
            </a:r>
          </a:p>
          <a:p>
            <a:pPr lvl="1">
              <a:buFont typeface="Wingdings" pitchFamily="2" charset="2"/>
              <a:buChar char="n"/>
              <a:defRPr/>
            </a:pPr>
            <a:r>
              <a:rPr lang="en-US" sz="1800" dirty="0"/>
              <a:t>Breaks </a:t>
            </a:r>
            <a:r>
              <a:rPr lang="en-US" sz="1800" dirty="0" err="1"/>
              <a:t>OpenSSH</a:t>
            </a:r>
            <a:r>
              <a:rPr lang="en-US" sz="1800" dirty="0"/>
              <a:t> public key authentication </a:t>
            </a:r>
          </a:p>
          <a:p>
            <a:endParaRPr lang="en-US" sz="2000" dirty="0"/>
          </a:p>
          <a:p>
            <a:r>
              <a:rPr lang="en-US" sz="2000" dirty="0" err="1">
                <a:solidFill>
                  <a:srgbClr val="0000FF"/>
                </a:solidFill>
              </a:rPr>
              <a:t>Drammer</a:t>
            </a:r>
            <a:r>
              <a:rPr lang="en-US" sz="2000" dirty="0">
                <a:solidFill>
                  <a:srgbClr val="0000FF"/>
                </a:solidFill>
              </a:rPr>
              <a:t>: Deterministic </a:t>
            </a:r>
            <a:r>
              <a:rPr lang="en-US" sz="2000" dirty="0" err="1">
                <a:solidFill>
                  <a:srgbClr val="0000FF"/>
                </a:solidFill>
              </a:rPr>
              <a:t>Rowhammer</a:t>
            </a:r>
            <a:r>
              <a:rPr lang="en-US" sz="2000" dirty="0">
                <a:solidFill>
                  <a:srgbClr val="0000FF"/>
                </a:solidFill>
              </a:rPr>
              <a:t> Attacks on Mobile Platforms </a:t>
            </a:r>
            <a:r>
              <a:rPr lang="en-US" sz="2000" dirty="0"/>
              <a:t>(October 2016)</a:t>
            </a:r>
          </a:p>
          <a:p>
            <a:pPr lvl="1"/>
            <a:r>
              <a:rPr lang="en-US" sz="1800" dirty="0">
                <a:hlinkClick r:id="rId3"/>
              </a:rPr>
              <a:t>http://dl.acm.org/citation.cfm?id=2976749.2978406</a:t>
            </a:r>
            <a:r>
              <a:rPr lang="en-US" sz="1800" dirty="0"/>
              <a:t> </a:t>
            </a:r>
          </a:p>
          <a:p>
            <a:pPr lvl="1"/>
            <a:r>
              <a:rPr lang="en-US" sz="1800" dirty="0"/>
              <a:t>Van Der </a:t>
            </a:r>
            <a:r>
              <a:rPr lang="en-US" sz="1800" dirty="0" err="1"/>
              <a:t>Veen</a:t>
            </a:r>
            <a:r>
              <a:rPr lang="en-US" sz="1800" dirty="0"/>
              <a:t> et al., CCS 2016</a:t>
            </a:r>
          </a:p>
          <a:p>
            <a:pPr lvl="1"/>
            <a:r>
              <a:rPr lang="en-US" sz="1800" b="1" dirty="0"/>
              <a:t>Can take over an ARM-based Android system </a:t>
            </a:r>
            <a:r>
              <a:rPr lang="en-US" sz="1800" b="1" dirty="0">
                <a:solidFill>
                  <a:srgbClr val="FF0000"/>
                </a:solidFill>
              </a:rPr>
              <a:t>deterministically</a:t>
            </a:r>
          </a:p>
          <a:p>
            <a:pPr lvl="1"/>
            <a:r>
              <a:rPr lang="en-US" sz="1800" dirty="0"/>
              <a:t>Exploits predictable physical memory allocator behavior</a:t>
            </a:r>
          </a:p>
          <a:p>
            <a:pPr lvl="2"/>
            <a:r>
              <a:rPr lang="en-US" sz="1600" dirty="0"/>
              <a:t>Can deterministically place security-sensitive data (e.g., page table) in an attacker-chosen, vulnerable location in memory</a:t>
            </a:r>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9985042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D6F41-7363-A545-92A4-7C5AECFFAD37}"/>
              </a:ext>
            </a:extLst>
          </p:cNvPr>
          <p:cNvSpPr>
            <a:spLocks noGrp="1"/>
          </p:cNvSpPr>
          <p:nvPr>
            <p:ph type="title"/>
          </p:nvPr>
        </p:nvSpPr>
        <p:spPr/>
        <p:txBody>
          <a:bodyPr/>
          <a:lstStyle/>
          <a:p>
            <a:r>
              <a:rPr lang="en-US" dirty="0">
                <a:latin typeface="Garamond" charset="0"/>
              </a:rPr>
              <a:t>Selected Readings on RowHammer (V)</a:t>
            </a:r>
            <a:endParaRPr lang="en-US" dirty="0"/>
          </a:p>
        </p:txBody>
      </p:sp>
      <p:sp>
        <p:nvSpPr>
          <p:cNvPr id="3" name="Content Placeholder 2">
            <a:extLst>
              <a:ext uri="{FF2B5EF4-FFF2-40B4-BE49-F238E27FC236}">
                <a16:creationId xmlns:a16="http://schemas.microsoft.com/office/drawing/2014/main" id="{B215032C-5D67-884B-A859-121B18CB5F16}"/>
              </a:ext>
            </a:extLst>
          </p:cNvPr>
          <p:cNvSpPr>
            <a:spLocks noGrp="1"/>
          </p:cNvSpPr>
          <p:nvPr>
            <p:ph idx="1"/>
          </p:nvPr>
        </p:nvSpPr>
        <p:spPr/>
        <p:txBody>
          <a:bodyPr/>
          <a:lstStyle/>
          <a:p>
            <a:pPr>
              <a:buFont typeface="Wingdings" pitchFamily="2" charset="2"/>
              <a:buChar char="n"/>
              <a:defRPr/>
            </a:pPr>
            <a:r>
              <a:rPr lang="en-US" sz="2000" dirty="0">
                <a:solidFill>
                  <a:srgbClr val="0000FF"/>
                </a:solidFill>
              </a:rPr>
              <a:t>Grand </a:t>
            </a:r>
            <a:r>
              <a:rPr lang="en-US" sz="2000" dirty="0" err="1">
                <a:solidFill>
                  <a:srgbClr val="0000FF"/>
                </a:solidFill>
              </a:rPr>
              <a:t>Pwning</a:t>
            </a:r>
            <a:r>
              <a:rPr lang="en-US" sz="2000" dirty="0">
                <a:solidFill>
                  <a:srgbClr val="0000FF"/>
                </a:solidFill>
              </a:rPr>
              <a:t> Unit: Accelerating Microarchitectural Attacks with the GPU </a:t>
            </a:r>
            <a:r>
              <a:rPr lang="en-US" sz="2000" dirty="0"/>
              <a:t>(May 2018)</a:t>
            </a:r>
          </a:p>
          <a:p>
            <a:pPr lvl="1">
              <a:buFont typeface="Wingdings" pitchFamily="2" charset="2"/>
              <a:buChar char="n"/>
              <a:defRPr/>
            </a:pPr>
            <a:r>
              <a:rPr lang="en-US" sz="1800" dirty="0">
                <a:hlinkClick r:id="rId2"/>
              </a:rPr>
              <a:t>https://www.vusec.net/wp-content/uploads/2018/05/glitch.pdf</a:t>
            </a:r>
            <a:r>
              <a:rPr lang="en-US" sz="1800" dirty="0"/>
              <a:t> </a:t>
            </a:r>
          </a:p>
          <a:p>
            <a:pPr lvl="1">
              <a:buFont typeface="Wingdings" pitchFamily="2" charset="2"/>
              <a:buChar char="n"/>
              <a:defRPr/>
            </a:pPr>
            <a:r>
              <a:rPr lang="en-US" sz="1800" dirty="0" err="1"/>
              <a:t>Frigo</a:t>
            </a:r>
            <a:r>
              <a:rPr lang="en-US" sz="1800" dirty="0"/>
              <a:t> et al., IEEE S&amp;P 2018.</a:t>
            </a:r>
          </a:p>
          <a:p>
            <a:pPr lvl="1">
              <a:buFont typeface="Wingdings" pitchFamily="2" charset="2"/>
              <a:buChar char="n"/>
              <a:defRPr/>
            </a:pPr>
            <a:r>
              <a:rPr lang="en-US" sz="1800" dirty="0"/>
              <a:t>The first end-to-end remote </a:t>
            </a:r>
            <a:r>
              <a:rPr lang="en-US" sz="1800" dirty="0" err="1"/>
              <a:t>Rowhammer</a:t>
            </a:r>
            <a:r>
              <a:rPr lang="en-US" sz="1800" dirty="0"/>
              <a:t> exploit on mobile platforms that use our GPU-based primitives in orchestration to </a:t>
            </a:r>
            <a:r>
              <a:rPr lang="en-US" sz="1800" b="1" dirty="0"/>
              <a:t>compromise browsers on mobile devices in under two minutes</a:t>
            </a:r>
            <a:r>
              <a:rPr lang="en-US" sz="1800" dirty="0"/>
              <a:t>.</a:t>
            </a:r>
          </a:p>
          <a:p>
            <a:endParaRPr lang="en-US" dirty="0"/>
          </a:p>
          <a:p>
            <a:pPr>
              <a:buFont typeface="Wingdings" pitchFamily="2" charset="2"/>
              <a:buChar char="n"/>
              <a:defRPr/>
            </a:pPr>
            <a:r>
              <a:rPr lang="en-US" sz="2000" dirty="0" err="1">
                <a:solidFill>
                  <a:srgbClr val="0000FF"/>
                </a:solidFill>
              </a:rPr>
              <a:t>Throwhammer</a:t>
            </a:r>
            <a:r>
              <a:rPr lang="en-US" sz="2000" dirty="0">
                <a:solidFill>
                  <a:srgbClr val="0000FF"/>
                </a:solidFill>
              </a:rPr>
              <a:t>: </a:t>
            </a:r>
            <a:r>
              <a:rPr lang="en-US" sz="2000" dirty="0" err="1">
                <a:solidFill>
                  <a:srgbClr val="0000FF"/>
                </a:solidFill>
              </a:rPr>
              <a:t>Rowhammer</a:t>
            </a:r>
            <a:r>
              <a:rPr lang="en-US" sz="2000" dirty="0">
                <a:solidFill>
                  <a:srgbClr val="0000FF"/>
                </a:solidFill>
              </a:rPr>
              <a:t> Attacks over the Network and Defenses </a:t>
            </a:r>
            <a:r>
              <a:rPr lang="en-US" sz="2000" dirty="0"/>
              <a:t>(July 2018)</a:t>
            </a:r>
          </a:p>
          <a:p>
            <a:pPr lvl="1">
              <a:buFont typeface="Wingdings" pitchFamily="2" charset="2"/>
              <a:buChar char="n"/>
              <a:defRPr/>
            </a:pPr>
            <a:r>
              <a:rPr lang="en-US" sz="1800" dirty="0">
                <a:hlinkClick r:id="rId3"/>
              </a:rPr>
              <a:t>https://www.cs.vu.nl/~herbertb/download/papers/throwhammer_atc18.pdf</a:t>
            </a:r>
            <a:endParaRPr lang="en-US" sz="1800" dirty="0"/>
          </a:p>
          <a:p>
            <a:pPr lvl="1">
              <a:buFont typeface="Wingdings" pitchFamily="2" charset="2"/>
              <a:buChar char="n"/>
              <a:defRPr/>
            </a:pPr>
            <a:r>
              <a:rPr lang="en-US" sz="1800" dirty="0"/>
              <a:t>Tatar et al., USENIX ATC 2018.</a:t>
            </a:r>
          </a:p>
          <a:p>
            <a:pPr lvl="1">
              <a:buFont typeface="Wingdings" pitchFamily="2" charset="2"/>
              <a:buChar char="n"/>
              <a:defRPr/>
            </a:pPr>
            <a:r>
              <a:rPr lang="en-US" sz="1800" dirty="0"/>
              <a:t>“[We] show that </a:t>
            </a:r>
            <a:r>
              <a:rPr lang="en-US" sz="1800" b="1" dirty="0"/>
              <a:t>an attacker can trigger and exploit </a:t>
            </a:r>
            <a:r>
              <a:rPr lang="en-US" sz="1800" b="1" dirty="0" err="1"/>
              <a:t>Rowhammer</a:t>
            </a:r>
            <a:r>
              <a:rPr lang="en-US" sz="1800" b="1" dirty="0"/>
              <a:t> bit flips directly from a remote machine by only sending network packets</a:t>
            </a:r>
            <a:r>
              <a:rPr lang="en-US" sz="1800" dirty="0"/>
              <a:t>.”</a:t>
            </a:r>
            <a:endParaRPr lang="en-US" dirty="0"/>
          </a:p>
        </p:txBody>
      </p:sp>
      <p:sp>
        <p:nvSpPr>
          <p:cNvPr id="4" name="Slide Number Placeholder 3">
            <a:extLst>
              <a:ext uri="{FF2B5EF4-FFF2-40B4-BE49-F238E27FC236}">
                <a16:creationId xmlns:a16="http://schemas.microsoft.com/office/drawing/2014/main" id="{99F1B27C-D865-4049-AB36-FBCD20027A7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5302092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D6F41-7363-A545-92A4-7C5AECFFAD37}"/>
              </a:ext>
            </a:extLst>
          </p:cNvPr>
          <p:cNvSpPr>
            <a:spLocks noGrp="1"/>
          </p:cNvSpPr>
          <p:nvPr>
            <p:ph type="title"/>
          </p:nvPr>
        </p:nvSpPr>
        <p:spPr/>
        <p:txBody>
          <a:bodyPr/>
          <a:lstStyle/>
          <a:p>
            <a:r>
              <a:rPr lang="en-US" dirty="0">
                <a:latin typeface="Garamond" charset="0"/>
              </a:rPr>
              <a:t>Selected Readings on RowHammer (VI)</a:t>
            </a:r>
            <a:endParaRPr lang="en-US" dirty="0"/>
          </a:p>
        </p:txBody>
      </p:sp>
      <p:sp>
        <p:nvSpPr>
          <p:cNvPr id="3" name="Content Placeholder 2">
            <a:extLst>
              <a:ext uri="{FF2B5EF4-FFF2-40B4-BE49-F238E27FC236}">
                <a16:creationId xmlns:a16="http://schemas.microsoft.com/office/drawing/2014/main" id="{B215032C-5D67-884B-A859-121B18CB5F16}"/>
              </a:ext>
            </a:extLst>
          </p:cNvPr>
          <p:cNvSpPr>
            <a:spLocks noGrp="1"/>
          </p:cNvSpPr>
          <p:nvPr>
            <p:ph idx="1"/>
          </p:nvPr>
        </p:nvSpPr>
        <p:spPr/>
        <p:txBody>
          <a:bodyPr/>
          <a:lstStyle/>
          <a:p>
            <a:pPr>
              <a:buFont typeface="Wingdings" pitchFamily="2" charset="2"/>
              <a:buChar char="n"/>
              <a:defRPr/>
            </a:pPr>
            <a:r>
              <a:rPr lang="en-US" sz="2000" dirty="0" err="1">
                <a:solidFill>
                  <a:srgbClr val="0000FF"/>
                </a:solidFill>
              </a:rPr>
              <a:t>Nethammer</a:t>
            </a:r>
            <a:r>
              <a:rPr lang="en-US" sz="2000" dirty="0">
                <a:solidFill>
                  <a:srgbClr val="0000FF"/>
                </a:solidFill>
              </a:rPr>
              <a:t>: Inducing </a:t>
            </a:r>
            <a:r>
              <a:rPr lang="en-US" sz="2000" dirty="0" err="1">
                <a:solidFill>
                  <a:srgbClr val="0000FF"/>
                </a:solidFill>
              </a:rPr>
              <a:t>Rowhammer</a:t>
            </a:r>
            <a:r>
              <a:rPr lang="en-US" sz="2000" dirty="0">
                <a:solidFill>
                  <a:srgbClr val="0000FF"/>
                </a:solidFill>
              </a:rPr>
              <a:t> Faults through Network Requests </a:t>
            </a:r>
            <a:r>
              <a:rPr lang="en-US" sz="2000" dirty="0"/>
              <a:t>(July 2018)</a:t>
            </a:r>
          </a:p>
          <a:p>
            <a:pPr lvl="1">
              <a:buFont typeface="Wingdings" pitchFamily="2" charset="2"/>
              <a:buChar char="n"/>
              <a:defRPr/>
            </a:pPr>
            <a:r>
              <a:rPr lang="en-US" sz="1800" dirty="0">
                <a:hlinkClick r:id="rId2"/>
              </a:rPr>
              <a:t>https://arxiv.org/pdf/1805.04956.pdf</a:t>
            </a:r>
            <a:r>
              <a:rPr lang="en-US" sz="1800" dirty="0"/>
              <a:t>   </a:t>
            </a:r>
          </a:p>
          <a:p>
            <a:pPr lvl="1">
              <a:buFont typeface="Wingdings" pitchFamily="2" charset="2"/>
              <a:buChar char="n"/>
              <a:defRPr/>
            </a:pPr>
            <a:r>
              <a:rPr lang="en-US" sz="1800" dirty="0" err="1"/>
              <a:t>Lipp</a:t>
            </a:r>
            <a:r>
              <a:rPr lang="en-US" sz="1800" dirty="0"/>
              <a:t> et al., </a:t>
            </a:r>
            <a:r>
              <a:rPr lang="en-US" sz="1800" dirty="0" err="1"/>
              <a:t>arxiv.org</a:t>
            </a:r>
            <a:r>
              <a:rPr lang="en-US" sz="1800" dirty="0"/>
              <a:t> 2018.</a:t>
            </a:r>
          </a:p>
          <a:p>
            <a:pPr lvl="1">
              <a:buFont typeface="Wingdings" pitchFamily="2" charset="2"/>
              <a:buChar char="n"/>
              <a:defRPr/>
            </a:pPr>
            <a:r>
              <a:rPr lang="en-US" sz="1800" dirty="0"/>
              <a:t>“</a:t>
            </a:r>
            <a:r>
              <a:rPr lang="en-US" sz="1800" dirty="0" err="1"/>
              <a:t>Nethammer</a:t>
            </a:r>
            <a:r>
              <a:rPr lang="en-US" sz="1800" dirty="0"/>
              <a:t> is the first truly </a:t>
            </a:r>
            <a:r>
              <a:rPr lang="en-US" sz="1800" b="1" dirty="0"/>
              <a:t>remote </a:t>
            </a:r>
            <a:r>
              <a:rPr lang="en-US" sz="1800" b="1" dirty="0" err="1"/>
              <a:t>Rowhammer</a:t>
            </a:r>
            <a:r>
              <a:rPr lang="en-US" sz="1800" b="1" dirty="0"/>
              <a:t> attack</a:t>
            </a:r>
            <a:r>
              <a:rPr lang="en-US" sz="1800" dirty="0"/>
              <a:t>, without a single attacker-controlled line of code on the targeted system.”</a:t>
            </a:r>
            <a:endParaRPr lang="en-US" dirty="0"/>
          </a:p>
        </p:txBody>
      </p:sp>
      <p:sp>
        <p:nvSpPr>
          <p:cNvPr id="4" name="Slide Number Placeholder 3">
            <a:extLst>
              <a:ext uri="{FF2B5EF4-FFF2-40B4-BE49-F238E27FC236}">
                <a16:creationId xmlns:a16="http://schemas.microsoft.com/office/drawing/2014/main" id="{99F1B27C-D865-4049-AB36-FBCD20027A7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32344457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a:t>
            </a:r>
          </a:p>
        </p:txBody>
      </p:sp>
      <p:sp>
        <p:nvSpPr>
          <p:cNvPr id="256002"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A812B5F-CE3B-564D-B1D9-5770355AF2F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256003" name="TextBox 5"/>
          <p:cNvSpPr txBox="1">
            <a:spLocks noChangeArrowheads="1"/>
          </p:cNvSpPr>
          <p:nvPr/>
        </p:nvSpPr>
        <p:spPr bwMode="auto">
          <a:xfrm>
            <a:off x="228600" y="6599238"/>
            <a:ext cx="29083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a:t>
            </a:r>
            <a:r>
              <a:rPr kumimoji="0" lang="en-US" sz="1000" b="0" i="0" u="none" strike="noStrike" kern="1200" cap="none" spc="0" normalizeH="0" baseline="0" noProof="0">
                <a:ln>
                  <a:noFill/>
                </a:ln>
                <a:solidFill>
                  <a:srgbClr val="000000"/>
                </a:solidFill>
                <a:effectLst/>
                <a:uLnTx/>
                <a:uFillTx/>
                <a:latin typeface="Arial" charset="0"/>
                <a:ea typeface="ＭＳ Ｐゴシック" charset="0"/>
                <a:hlinkClick r:id="rId2"/>
              </a:rPr>
              <a:t>https://lab.dsst.io/32c3-slides/7197.html</a:t>
            </a: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 </a:t>
            </a:r>
          </a:p>
        </p:txBody>
      </p:sp>
      <p:pic>
        <p:nvPicPr>
          <p:cNvPr id="256004" name="Picture 6" descr="4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49796"/>
            <a:ext cx="9144000" cy="514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Rectangle 5"/>
          <p:cNvSpPr/>
          <p:nvPr/>
        </p:nvSpPr>
        <p:spPr>
          <a:xfrm>
            <a:off x="395536" y="6084004"/>
            <a:ext cx="8568952"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Rowhammer.js</a:t>
            </a:r>
            <a:r>
              <a:rPr kumimoji="0" lang="en-US" sz="1800" b="0" i="0" u="none" strike="noStrike" kern="1200" cap="none" spc="0" normalizeH="0" baseline="0" noProof="0" dirty="0">
                <a:ln>
                  <a:noFill/>
                </a:ln>
                <a:solidFill>
                  <a:srgbClr val="0000FF"/>
                </a:solidFill>
                <a:effectLst/>
                <a:uLnTx/>
                <a:uFillTx/>
                <a:latin typeface="Tahoma"/>
                <a:ea typeface="+mn-ea"/>
                <a:cs typeface="+mn-cs"/>
              </a:rPr>
              <a:t>: A Remote Software-Induced Fault Attack in JavaScript (DIMVA’16)</a:t>
            </a:r>
          </a:p>
        </p:txBody>
      </p:sp>
      <p:sp>
        <p:nvSpPr>
          <p:cNvPr id="2" name="Rectangle 1"/>
          <p:cNvSpPr/>
          <p:nvPr/>
        </p:nvSpPr>
        <p:spPr>
          <a:xfrm>
            <a:off x="539552" y="1043444"/>
            <a:ext cx="8064896" cy="3847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FFFF00"/>
                </a:solidFill>
                <a:effectLst/>
                <a:uLnTx/>
                <a:uFillTx/>
                <a:latin typeface="Tahoma"/>
                <a:ea typeface="+mn-ea"/>
                <a:cs typeface="+mn-cs"/>
              </a:rPr>
              <a:t>“We can gain unrestricted access to systems of website visitors.”</a:t>
            </a:r>
          </a:p>
        </p:txBody>
      </p:sp>
    </p:spTree>
    <p:extLst>
      <p:ext uri="{BB962C8B-B14F-4D97-AF65-F5344CB8AC3E}">
        <p14:creationId xmlns:p14="http://schemas.microsoft.com/office/powerpoint/2010/main" val="178429957"/>
      </p:ext>
    </p:extLst>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(II)</a:t>
            </a:r>
          </a:p>
        </p:txBody>
      </p:sp>
      <p:sp>
        <p:nvSpPr>
          <p:cNvPr id="25702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3D3305A-74B5-C341-8457-3D076A48DDAD}"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7027" name="Picture 4" descr="drammer-attack-androi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96752"/>
            <a:ext cx="9144000" cy="5080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7028" name="TextBox 5"/>
          <p:cNvSpPr txBox="1">
            <a:spLocks noChangeArrowheads="1"/>
          </p:cNvSpPr>
          <p:nvPr/>
        </p:nvSpPr>
        <p:spPr bwMode="auto">
          <a:xfrm>
            <a:off x="228600" y="6599238"/>
            <a:ext cx="47752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https://fossbytes.com/drammer-rowhammer-attack-android-root-devices/</a:t>
            </a:r>
          </a:p>
        </p:txBody>
      </p:sp>
      <p:sp>
        <p:nvSpPr>
          <p:cNvPr id="2" name="Rectangle 1"/>
          <p:cNvSpPr/>
          <p:nvPr/>
        </p:nvSpPr>
        <p:spPr>
          <a:xfrm>
            <a:off x="4860032" y="6165304"/>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Drammer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Deterministic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Attacks on Mobile Platforms, CCS’16 </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 name="Rectangle 2"/>
          <p:cNvSpPr/>
          <p:nvPr/>
        </p:nvSpPr>
        <p:spPr>
          <a:xfrm>
            <a:off x="539552" y="874524"/>
            <a:ext cx="7593722" cy="400110"/>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“Can gain control of a smart phone deterministically”</a:t>
            </a:r>
          </a:p>
        </p:txBody>
      </p:sp>
    </p:spTree>
    <p:extLst>
      <p:ext uri="{BB962C8B-B14F-4D97-AF65-F5344CB8AC3E}">
        <p14:creationId xmlns:p14="http://schemas.microsoft.com/office/powerpoint/2010/main" val="3899758458"/>
      </p:ext>
    </p:extLst>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A2099-7438-6C41-BD1E-77D3C632D919}"/>
              </a:ext>
            </a:extLst>
          </p:cNvPr>
          <p:cNvSpPr>
            <a:spLocks noGrp="1"/>
          </p:cNvSpPr>
          <p:nvPr>
            <p:ph type="title"/>
          </p:nvPr>
        </p:nvSpPr>
        <p:spPr/>
        <p:txBody>
          <a:bodyPr/>
          <a:lstStyle/>
          <a:p>
            <a:r>
              <a:rPr lang="en-US" dirty="0"/>
              <a:t>More Security Implications (III)</a:t>
            </a:r>
          </a:p>
        </p:txBody>
      </p:sp>
      <p:sp>
        <p:nvSpPr>
          <p:cNvPr id="3" name="Content Placeholder 2">
            <a:extLst>
              <a:ext uri="{FF2B5EF4-FFF2-40B4-BE49-F238E27FC236}">
                <a16:creationId xmlns:a16="http://schemas.microsoft.com/office/drawing/2014/main" id="{FDB44C18-A93F-6244-A24A-038E49A3ED5A}"/>
              </a:ext>
            </a:extLst>
          </p:cNvPr>
          <p:cNvSpPr>
            <a:spLocks noGrp="1"/>
          </p:cNvSpPr>
          <p:nvPr>
            <p:ph idx="1"/>
          </p:nvPr>
        </p:nvSpPr>
        <p:spPr>
          <a:xfrm>
            <a:off x="228600" y="914400"/>
            <a:ext cx="8610600" cy="5193723"/>
          </a:xfrm>
        </p:spPr>
        <p:txBody>
          <a:bodyPr/>
          <a:lstStyle/>
          <a:p>
            <a:r>
              <a:rPr lang="en-US" dirty="0"/>
              <a:t>Using an integrated GPU in a mobile system to remotely escalate privilege via the WebGL interface </a:t>
            </a:r>
          </a:p>
        </p:txBody>
      </p:sp>
      <p:sp>
        <p:nvSpPr>
          <p:cNvPr id="4" name="Slide Number Placeholder 3">
            <a:extLst>
              <a:ext uri="{FF2B5EF4-FFF2-40B4-BE49-F238E27FC236}">
                <a16:creationId xmlns:a16="http://schemas.microsoft.com/office/drawing/2014/main" id="{1EB5FC4B-E474-AA49-B354-1B798E487C92}"/>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89</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6" name="Picture 5">
            <a:extLst>
              <a:ext uri="{FF2B5EF4-FFF2-40B4-BE49-F238E27FC236}">
                <a16:creationId xmlns:a16="http://schemas.microsoft.com/office/drawing/2014/main" id="{F5E99A8D-841C-B445-A300-93E6B3F04407}"/>
              </a:ext>
            </a:extLst>
          </p:cNvPr>
          <p:cNvPicPr>
            <a:picLocks noChangeAspect="1"/>
          </p:cNvPicPr>
          <p:nvPr/>
        </p:nvPicPr>
        <p:blipFill>
          <a:blip r:embed="rId2"/>
          <a:stretch>
            <a:fillRect/>
          </a:stretch>
        </p:blipFill>
        <p:spPr>
          <a:xfrm>
            <a:off x="228600" y="1752600"/>
            <a:ext cx="8610600" cy="2919748"/>
          </a:xfrm>
          <a:prstGeom prst="rect">
            <a:avLst/>
          </a:prstGeom>
        </p:spPr>
      </p:pic>
      <p:pic>
        <p:nvPicPr>
          <p:cNvPr id="7" name="Picture 6">
            <a:extLst>
              <a:ext uri="{FF2B5EF4-FFF2-40B4-BE49-F238E27FC236}">
                <a16:creationId xmlns:a16="http://schemas.microsoft.com/office/drawing/2014/main" id="{B1855A90-FBD8-BD41-A0F7-9D3A4C42E8B3}"/>
              </a:ext>
            </a:extLst>
          </p:cNvPr>
          <p:cNvPicPr>
            <a:picLocks noChangeAspect="1"/>
          </p:cNvPicPr>
          <p:nvPr/>
        </p:nvPicPr>
        <p:blipFill>
          <a:blip r:embed="rId3"/>
          <a:stretch>
            <a:fillRect/>
          </a:stretch>
        </p:blipFill>
        <p:spPr>
          <a:xfrm>
            <a:off x="0" y="4644746"/>
            <a:ext cx="9144000" cy="2213254"/>
          </a:xfrm>
          <a:prstGeom prst="rect">
            <a:avLst/>
          </a:prstGeom>
        </p:spPr>
      </p:pic>
    </p:spTree>
    <p:extLst>
      <p:ext uri="{BB962C8B-B14F-4D97-AF65-F5344CB8AC3E}">
        <p14:creationId xmlns:p14="http://schemas.microsoft.com/office/powerpoint/2010/main" val="45410663"/>
      </p:ext>
    </p:extLst>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(IV)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90</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5" name="Picture 4">
            <a:extLst>
              <a:ext uri="{FF2B5EF4-FFF2-40B4-BE49-F238E27FC236}">
                <a16:creationId xmlns:a16="http://schemas.microsoft.com/office/drawing/2014/main" id="{45FE8274-3CEC-914D-A2AC-AEE06FD6BF36}"/>
              </a:ext>
            </a:extLst>
          </p:cNvPr>
          <p:cNvPicPr>
            <a:picLocks noChangeAspect="1"/>
          </p:cNvPicPr>
          <p:nvPr/>
        </p:nvPicPr>
        <p:blipFill>
          <a:blip r:embed="rId2"/>
          <a:stretch>
            <a:fillRect/>
          </a:stretch>
        </p:blipFill>
        <p:spPr>
          <a:xfrm>
            <a:off x="0" y="1371600"/>
            <a:ext cx="9144000" cy="3248234"/>
          </a:xfrm>
          <a:prstGeom prst="rect">
            <a:avLst/>
          </a:prstGeom>
        </p:spPr>
      </p:pic>
      <p:pic>
        <p:nvPicPr>
          <p:cNvPr id="6" name="Picture 5">
            <a:extLst>
              <a:ext uri="{FF2B5EF4-FFF2-40B4-BE49-F238E27FC236}">
                <a16:creationId xmlns:a16="http://schemas.microsoft.com/office/drawing/2014/main" id="{3AD7630A-1496-6140-AC68-E6A296637906}"/>
              </a:ext>
            </a:extLst>
          </p:cNvPr>
          <p:cNvPicPr>
            <a:picLocks noChangeAspect="1"/>
          </p:cNvPicPr>
          <p:nvPr/>
        </p:nvPicPr>
        <p:blipFill>
          <a:blip r:embed="rId3"/>
          <a:stretch>
            <a:fillRect/>
          </a:stretch>
        </p:blipFill>
        <p:spPr>
          <a:xfrm>
            <a:off x="0" y="4572000"/>
            <a:ext cx="9144000" cy="2286000"/>
          </a:xfrm>
          <a:prstGeom prst="rect">
            <a:avLst/>
          </a:prstGeom>
        </p:spPr>
      </p:pic>
    </p:spTree>
    <p:extLst>
      <p:ext uri="{BB962C8B-B14F-4D97-AF65-F5344CB8AC3E}">
        <p14:creationId xmlns:p14="http://schemas.microsoft.com/office/powerpoint/2010/main" val="2749739117"/>
      </p:ext>
    </p:extLst>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(II)</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91</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8" name="Picture 7">
            <a:extLst>
              <a:ext uri="{FF2B5EF4-FFF2-40B4-BE49-F238E27FC236}">
                <a16:creationId xmlns:a16="http://schemas.microsoft.com/office/drawing/2014/main" id="{B1ED6C72-D6C8-A64D-A930-70738D148178}"/>
              </a:ext>
            </a:extLst>
          </p:cNvPr>
          <p:cNvPicPr>
            <a:picLocks noChangeAspect="1"/>
          </p:cNvPicPr>
          <p:nvPr/>
        </p:nvPicPr>
        <p:blipFill>
          <a:blip r:embed="rId2"/>
          <a:stretch>
            <a:fillRect/>
          </a:stretch>
        </p:blipFill>
        <p:spPr>
          <a:xfrm>
            <a:off x="596900" y="4255492"/>
            <a:ext cx="7874000" cy="2578100"/>
          </a:xfrm>
          <a:prstGeom prst="rect">
            <a:avLst/>
          </a:prstGeom>
        </p:spPr>
      </p:pic>
      <p:pic>
        <p:nvPicPr>
          <p:cNvPr id="9" name="Picture 8">
            <a:extLst>
              <a:ext uri="{FF2B5EF4-FFF2-40B4-BE49-F238E27FC236}">
                <a16:creationId xmlns:a16="http://schemas.microsoft.com/office/drawing/2014/main" id="{8F3C3AC7-2028-0549-AFBC-7C3F334D5BF0}"/>
              </a:ext>
            </a:extLst>
          </p:cNvPr>
          <p:cNvPicPr>
            <a:picLocks noChangeAspect="1"/>
          </p:cNvPicPr>
          <p:nvPr/>
        </p:nvPicPr>
        <p:blipFill>
          <a:blip r:embed="rId3"/>
          <a:stretch>
            <a:fillRect/>
          </a:stretch>
        </p:blipFill>
        <p:spPr>
          <a:xfrm>
            <a:off x="0" y="1628800"/>
            <a:ext cx="5950364" cy="2184197"/>
          </a:xfrm>
          <a:prstGeom prst="rect">
            <a:avLst/>
          </a:prstGeom>
        </p:spPr>
      </p:pic>
      <p:pic>
        <p:nvPicPr>
          <p:cNvPr id="10" name="Picture 9">
            <a:extLst>
              <a:ext uri="{FF2B5EF4-FFF2-40B4-BE49-F238E27FC236}">
                <a16:creationId xmlns:a16="http://schemas.microsoft.com/office/drawing/2014/main" id="{4E570075-D012-684E-8F83-89BAA734C085}"/>
              </a:ext>
            </a:extLst>
          </p:cNvPr>
          <p:cNvPicPr>
            <a:picLocks noChangeAspect="1"/>
          </p:cNvPicPr>
          <p:nvPr/>
        </p:nvPicPr>
        <p:blipFill>
          <a:blip r:embed="rId4"/>
          <a:stretch>
            <a:fillRect/>
          </a:stretch>
        </p:blipFill>
        <p:spPr>
          <a:xfrm>
            <a:off x="5950364" y="1697211"/>
            <a:ext cx="3174187" cy="2325913"/>
          </a:xfrm>
          <a:prstGeom prst="rect">
            <a:avLst/>
          </a:prstGeom>
        </p:spPr>
      </p:pic>
    </p:spTree>
    <p:extLst>
      <p:ext uri="{BB962C8B-B14F-4D97-AF65-F5344CB8AC3E}">
        <p14:creationId xmlns:p14="http://schemas.microsoft.com/office/powerpoint/2010/main" val="4060203276"/>
      </p:ext>
    </p:extLst>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Title 1"/>
          <p:cNvSpPr>
            <a:spLocks noGrp="1"/>
          </p:cNvSpPr>
          <p:nvPr>
            <p:ph type="title"/>
          </p:nvPr>
        </p:nvSpPr>
        <p:spPr/>
        <p:txBody>
          <a:bodyPr/>
          <a:lstStyle/>
          <a:p>
            <a:r>
              <a:rPr lang="en-US">
                <a:latin typeface="Garamond" charset="0"/>
                <a:ea typeface="ＭＳ Ｐゴシック" charset="0"/>
                <a:cs typeface="ＭＳ Ｐゴシック" charset="0"/>
              </a:rPr>
              <a:t>More Security Implications?</a:t>
            </a:r>
          </a:p>
        </p:txBody>
      </p:sp>
      <p:sp>
        <p:nvSpPr>
          <p:cNvPr id="25805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F1D2888-D5B0-E049-9B24-3010A3D9459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8051" name="Picture 4" descr="a-software-attempt-to-mitigate-rowhammer-attacks-630x33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463" y="1311275"/>
            <a:ext cx="9117013" cy="4775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913896411"/>
      </p:ext>
    </p:extLst>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Potential Solutions</a:t>
            </a:r>
          </a:p>
        </p:txBody>
      </p:sp>
      <p:sp>
        <p:nvSpPr>
          <p:cNvPr id="5" name="Slide Number Placeholder 4"/>
          <p:cNvSpPr>
            <a:spLocks noGrp="1"/>
          </p:cNvSpPr>
          <p:nvPr>
            <p:ph type="sldNum" sz="quarter" idx="4294967295"/>
          </p:nvPr>
        </p:nvSpPr>
        <p:spPr>
          <a:xfrm>
            <a:off x="8077200" y="6381328"/>
            <a:ext cx="685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1600" b="0" i="0" u="none" strike="noStrike" kern="1200" cap="none" spc="0" normalizeH="0" baseline="0" noProof="0" smtClean="0">
                <a:ln>
                  <a:noFill/>
                </a:ln>
                <a:solidFill>
                  <a:prstClr val="black">
                    <a:tint val="75000"/>
                  </a:prstClr>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93</a:t>
            </a:fld>
            <a:r>
              <a:rPr kumimoji="0" lang="en-US" sz="1600" b="0" i="0" u="none" strike="noStrike" kern="1200" cap="none" spc="0" normalizeH="0" baseline="0" noProof="0" dirty="0">
                <a:ln>
                  <a:noFill/>
                </a:ln>
                <a:solidFill>
                  <a:prstClr val="black">
                    <a:tint val="75000"/>
                  </a:prstClr>
                </a:solidFill>
                <a:effectLst/>
                <a:uLnTx/>
                <a:uFillTx/>
                <a:latin typeface="Garamond" charset="0"/>
                <a:ea typeface="+mn-ea"/>
                <a:cs typeface="Arial" charset="0"/>
              </a:rPr>
              <a:t> </a:t>
            </a:r>
          </a:p>
        </p:txBody>
      </p:sp>
      <p:sp>
        <p:nvSpPr>
          <p:cNvPr id="6" name="RedBox"/>
          <p:cNvSpPr/>
          <p:nvPr/>
        </p:nvSpPr>
        <p:spPr>
          <a:xfrm>
            <a:off x="380999" y="1219200"/>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a:t>
            </a:r>
          </a:p>
        </p:txBody>
      </p:sp>
      <p:sp>
        <p:nvSpPr>
          <p:cNvPr id="11" name="TextBox 10"/>
          <p:cNvSpPr txBox="1"/>
          <p:nvPr/>
        </p:nvSpPr>
        <p:spPr>
          <a:xfrm>
            <a:off x="381000" y="1219200"/>
            <a:ext cx="5105400"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Make better DRAM chips</a:t>
            </a:r>
          </a:p>
        </p:txBody>
      </p:sp>
      <p:sp>
        <p:nvSpPr>
          <p:cNvPr id="12" name="RedBox"/>
          <p:cNvSpPr/>
          <p:nvPr/>
        </p:nvSpPr>
        <p:spPr>
          <a:xfrm>
            <a:off x="380998" y="3841750"/>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 Power</a:t>
            </a:r>
          </a:p>
        </p:txBody>
      </p:sp>
      <p:sp>
        <p:nvSpPr>
          <p:cNvPr id="13" name="TextBox 12"/>
          <p:cNvSpPr txBox="1"/>
          <p:nvPr/>
        </p:nvSpPr>
        <p:spPr>
          <a:xfrm>
            <a:off x="380999" y="3841750"/>
            <a:ext cx="4190999"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Sophisticated ECC</a:t>
            </a:r>
          </a:p>
        </p:txBody>
      </p:sp>
      <p:sp>
        <p:nvSpPr>
          <p:cNvPr id="14" name="RedBox"/>
          <p:cNvSpPr/>
          <p:nvPr/>
        </p:nvSpPr>
        <p:spPr>
          <a:xfrm>
            <a:off x="380998" y="2530475"/>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Power, Performance</a:t>
            </a:r>
          </a:p>
        </p:txBody>
      </p:sp>
      <p:sp>
        <p:nvSpPr>
          <p:cNvPr id="15" name="TextBox 14"/>
          <p:cNvSpPr txBox="1"/>
          <p:nvPr/>
        </p:nvSpPr>
        <p:spPr>
          <a:xfrm>
            <a:off x="380999" y="2530475"/>
            <a:ext cx="4191000"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Refresh frequently</a:t>
            </a:r>
          </a:p>
        </p:txBody>
      </p:sp>
      <p:sp>
        <p:nvSpPr>
          <p:cNvPr id="16" name="RedBox"/>
          <p:cNvSpPr/>
          <p:nvPr/>
        </p:nvSpPr>
        <p:spPr>
          <a:xfrm>
            <a:off x="380998" y="5153025"/>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 Power, Complexity</a:t>
            </a:r>
          </a:p>
        </p:txBody>
      </p:sp>
      <p:sp>
        <p:nvSpPr>
          <p:cNvPr id="17" name="TextBox 16"/>
          <p:cNvSpPr txBox="1"/>
          <p:nvPr/>
        </p:nvSpPr>
        <p:spPr>
          <a:xfrm>
            <a:off x="380999" y="5153025"/>
            <a:ext cx="4190999"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Access counters </a:t>
            </a:r>
          </a:p>
        </p:txBody>
      </p:sp>
    </p:spTree>
    <p:extLst>
      <p:ext uri="{BB962C8B-B14F-4D97-AF65-F5344CB8AC3E}">
        <p14:creationId xmlns:p14="http://schemas.microsoft.com/office/powerpoint/2010/main" val="23541418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animBg="1"/>
      <p:bldP spid="14" grpId="0" animBg="1"/>
      <p:bldP spid="16"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Apple’s Patch for </a:t>
            </a:r>
            <a:r>
              <a:rPr lang="en-US" dirty="0" err="1"/>
              <a:t>RowHammer</a:t>
            </a:r>
            <a:endParaRPr lang="en-US" dirty="0"/>
          </a:p>
        </p:txBody>
      </p:sp>
      <p:sp>
        <p:nvSpPr>
          <p:cNvPr id="3" name="Content Placeholder 2"/>
          <p:cNvSpPr>
            <a:spLocks noGrp="1"/>
          </p:cNvSpPr>
          <p:nvPr>
            <p:ph idx="1"/>
          </p:nvPr>
        </p:nvSpPr>
        <p:spPr/>
        <p:txBody>
          <a:bodyPr/>
          <a:lstStyle/>
          <a:p>
            <a:r>
              <a:rPr lang="en-US" dirty="0">
                <a:hlinkClick r:id="rId2"/>
              </a:rPr>
              <a:t>https://support.apple.com/en-gb/HT204934</a:t>
            </a:r>
            <a:r>
              <a:rPr lang="en-US" dirty="0"/>
              <a:t> </a:t>
            </a:r>
          </a:p>
          <a:p>
            <a:endParaRPr lang="en-US" dirty="0"/>
          </a:p>
          <a:p>
            <a:endParaRPr lang="en-US" dirty="0"/>
          </a:p>
          <a:p>
            <a:endParaRPr lang="en-US" dirty="0"/>
          </a:p>
        </p:txBody>
      </p:sp>
      <p:pic>
        <p:nvPicPr>
          <p:cNvPr id="5" name="Picture 4"/>
          <p:cNvPicPr>
            <a:picLocks noChangeAspect="1"/>
          </p:cNvPicPr>
          <p:nvPr/>
        </p:nvPicPr>
        <p:blipFill>
          <a:blip r:embed="rId3"/>
          <a:stretch>
            <a:fillRect/>
          </a:stretch>
        </p:blipFill>
        <p:spPr>
          <a:xfrm>
            <a:off x="0" y="2336710"/>
            <a:ext cx="9144000" cy="3180522"/>
          </a:xfrm>
          <a:prstGeom prst="rect">
            <a:avLst/>
          </a:prstGeom>
        </p:spPr>
      </p:pic>
      <p:sp>
        <p:nvSpPr>
          <p:cNvPr id="6" name="AutoShape 25"/>
          <p:cNvSpPr>
            <a:spLocks noChangeArrowheads="1"/>
          </p:cNvSpPr>
          <p:nvPr/>
        </p:nvSpPr>
        <p:spPr bwMode="auto">
          <a:xfrm>
            <a:off x="2915816" y="3717032"/>
            <a:ext cx="5616624" cy="360040"/>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4" name="TextBox 3"/>
          <p:cNvSpPr txBox="1"/>
          <p:nvPr/>
        </p:nvSpPr>
        <p:spPr>
          <a:xfrm>
            <a:off x="1907704" y="5805264"/>
            <a:ext cx="5817067" cy="369332"/>
          </a:xfrm>
          <a:prstGeom prst="rect">
            <a:avLst/>
          </a:prstGeom>
          <a:noFill/>
        </p:spPr>
        <p:txBody>
          <a:bodyPr wrap="none" rtlCol="0">
            <a:spAutoFit/>
          </a:bodyPr>
          <a:lstStyle/>
          <a:p>
            <a:r>
              <a:rPr lang="en-US" dirty="0">
                <a:solidFill>
                  <a:srgbClr val="0000FF"/>
                </a:solidFill>
              </a:rPr>
              <a:t>HP, Lenovo, and other vendors released similar patches</a:t>
            </a:r>
          </a:p>
        </p:txBody>
      </p:sp>
    </p:spTree>
    <p:extLst>
      <p:ext uri="{BB962C8B-B14F-4D97-AF65-F5344CB8AC3E}">
        <p14:creationId xmlns:p14="http://schemas.microsoft.com/office/powerpoint/2010/main" val="12836634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Our Solution to RowHammer</a:t>
            </a:r>
          </a:p>
        </p:txBody>
      </p:sp>
      <p:sp>
        <p:nvSpPr>
          <p:cNvPr id="3" name="Content Placeholder 2"/>
          <p:cNvSpPr>
            <a:spLocks noGrp="1"/>
          </p:cNvSpPr>
          <p:nvPr>
            <p:ph idx="1"/>
          </p:nvPr>
        </p:nvSpPr>
        <p:spPr/>
        <p:txBody>
          <a:bodyPr/>
          <a:lstStyle/>
          <a:p>
            <a:pPr>
              <a:lnSpc>
                <a:spcPct val="100000"/>
              </a:lnSpc>
            </a:pPr>
            <a:r>
              <a:rPr lang="en-US" b="1" dirty="0">
                <a:solidFill>
                  <a:schemeClr val="tx2"/>
                </a:solidFill>
              </a:rPr>
              <a:t>PARA: </a:t>
            </a:r>
            <a:r>
              <a:rPr lang="en-US" sz="3200" i="1" u="sng" dirty="0">
                <a:solidFill>
                  <a:schemeClr val="tx2"/>
                </a:solidFill>
              </a:rPr>
              <a:t>P</a:t>
            </a:r>
            <a:r>
              <a:rPr lang="en-US" sz="3200" i="1" dirty="0">
                <a:solidFill>
                  <a:schemeClr val="tx2"/>
                </a:solidFill>
              </a:rPr>
              <a:t>robabilistic </a:t>
            </a:r>
            <a:r>
              <a:rPr lang="en-US" sz="3200" i="1" u="sng" dirty="0">
                <a:solidFill>
                  <a:schemeClr val="tx2"/>
                </a:solidFill>
              </a:rPr>
              <a:t>A</a:t>
            </a:r>
            <a:r>
              <a:rPr lang="en-US" sz="3200" i="1" dirty="0">
                <a:solidFill>
                  <a:schemeClr val="tx2"/>
                </a:solidFill>
              </a:rPr>
              <a:t>djacent </a:t>
            </a:r>
            <a:r>
              <a:rPr lang="en-US" sz="3200" i="1" u="sng" dirty="0">
                <a:solidFill>
                  <a:schemeClr val="tx2"/>
                </a:solidFill>
              </a:rPr>
              <a:t>R</a:t>
            </a:r>
            <a:r>
              <a:rPr lang="en-US" sz="3200" i="1" dirty="0">
                <a:solidFill>
                  <a:schemeClr val="tx2"/>
                </a:solidFill>
              </a:rPr>
              <a:t>ow </a:t>
            </a:r>
            <a:r>
              <a:rPr lang="en-US" sz="3200" i="1" u="sng" dirty="0">
                <a:solidFill>
                  <a:schemeClr val="tx2"/>
                </a:solidFill>
              </a:rPr>
              <a:t>A</a:t>
            </a:r>
            <a:r>
              <a:rPr lang="en-US" sz="3200" i="1" dirty="0">
                <a:solidFill>
                  <a:schemeClr val="tx2"/>
                </a:solidFill>
              </a:rPr>
              <a:t>ctivation</a:t>
            </a:r>
          </a:p>
          <a:p>
            <a:pPr>
              <a:lnSpc>
                <a:spcPct val="100000"/>
              </a:lnSpc>
            </a:pPr>
            <a:endParaRPr lang="en-US" sz="600" b="1" dirty="0">
              <a:solidFill>
                <a:schemeClr val="tx2"/>
              </a:solidFill>
            </a:endParaRPr>
          </a:p>
          <a:p>
            <a:pPr>
              <a:lnSpc>
                <a:spcPct val="100000"/>
              </a:lnSpc>
            </a:pPr>
            <a:r>
              <a:rPr lang="en-US" b="1" dirty="0">
                <a:solidFill>
                  <a:schemeClr val="tx2"/>
                </a:solidFill>
              </a:rPr>
              <a:t>Key Idea</a:t>
            </a:r>
            <a:endParaRPr lang="en-US" sz="3200" i="1" dirty="0">
              <a:solidFill>
                <a:schemeClr val="tx2"/>
              </a:solidFill>
            </a:endParaRPr>
          </a:p>
          <a:p>
            <a:pPr lvl="1">
              <a:lnSpc>
                <a:spcPct val="100000"/>
              </a:lnSpc>
            </a:pPr>
            <a:r>
              <a:rPr lang="en-US" sz="2800" b="1" dirty="0">
                <a:solidFill>
                  <a:srgbClr val="0000FF"/>
                </a:solidFill>
              </a:rPr>
              <a:t>After closing a row, we activate (i.e., refresh) one of its neighbors with a low probability</a:t>
            </a:r>
            <a:r>
              <a:rPr lang="en-US" sz="2800" dirty="0"/>
              <a:t>: </a:t>
            </a:r>
            <a:r>
              <a:rPr lang="en-US" sz="2600" dirty="0">
                <a:solidFill>
                  <a:srgbClr val="FF0000"/>
                </a:solidFill>
                <a:latin typeface="Cambria Math" panose="02040503050406030204" pitchFamily="18" charset="0"/>
                <a:ea typeface="Cambria Math" panose="02040503050406030204" pitchFamily="18" charset="0"/>
              </a:rPr>
              <a:t>p = 0.005</a:t>
            </a:r>
          </a:p>
          <a:p>
            <a:pPr>
              <a:lnSpc>
                <a:spcPct val="100000"/>
              </a:lnSpc>
            </a:pPr>
            <a:endParaRPr lang="en-US" sz="600" b="1" dirty="0">
              <a:solidFill>
                <a:schemeClr val="tx2"/>
              </a:solidFill>
              <a:ea typeface="Cambria Math" panose="02040503050406030204" pitchFamily="18" charset="0"/>
            </a:endParaRPr>
          </a:p>
          <a:p>
            <a:pPr>
              <a:lnSpc>
                <a:spcPct val="100000"/>
              </a:lnSpc>
            </a:pPr>
            <a:r>
              <a:rPr lang="en-US" b="1" dirty="0">
                <a:solidFill>
                  <a:schemeClr val="tx2"/>
                </a:solidFill>
                <a:ea typeface="Cambria Math" panose="02040503050406030204" pitchFamily="18" charset="0"/>
              </a:rPr>
              <a:t>Reliability Guarantee</a:t>
            </a:r>
            <a:endParaRPr lang="en-US" sz="3200" i="1" dirty="0">
              <a:solidFill>
                <a:schemeClr val="tx2"/>
              </a:solidFill>
              <a:ea typeface="Cambria Math" panose="02040503050406030204" pitchFamily="18" charset="0"/>
            </a:endParaRPr>
          </a:p>
          <a:p>
            <a:pPr lvl="1"/>
            <a:r>
              <a:rPr lang="en-US" sz="2800" dirty="0"/>
              <a:t>When </a:t>
            </a:r>
            <a:r>
              <a:rPr lang="en-US" sz="2600" dirty="0">
                <a:latin typeface="Cambria Math" panose="02040503050406030204" pitchFamily="18" charset="0"/>
                <a:ea typeface="Cambria Math" panose="02040503050406030204" pitchFamily="18" charset="0"/>
                <a:cs typeface="Courier New" panose="02070309020205020404" pitchFamily="49" charset="0"/>
              </a:rPr>
              <a:t>p=0.005</a:t>
            </a:r>
            <a:r>
              <a:rPr lang="en-US" sz="2800" dirty="0"/>
              <a:t>, errors in one year: </a:t>
            </a:r>
            <a:r>
              <a:rPr lang="en-US" sz="26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9.4×10</a:t>
            </a:r>
            <a:r>
              <a:rPr lang="en-US" sz="2600" baseline="300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-14</a:t>
            </a:r>
            <a:endParaRPr lang="en-US" sz="2600" dirty="0">
              <a:solidFill>
                <a:srgbClr val="FF0000"/>
              </a:solidFill>
              <a:latin typeface="Cambria Math" panose="02040503050406030204" pitchFamily="18" charset="0"/>
              <a:ea typeface="Cambria Math" panose="02040503050406030204" pitchFamily="18" charset="0"/>
            </a:endParaRPr>
          </a:p>
          <a:p>
            <a:pPr lvl="1">
              <a:lnSpc>
                <a:spcPct val="100000"/>
              </a:lnSpc>
            </a:pPr>
            <a:r>
              <a:rPr lang="en-US" sz="2800" dirty="0">
                <a:ea typeface="Cambria Math" panose="02040503050406030204" pitchFamily="18" charset="0"/>
              </a:rPr>
              <a:t>By adjusting the value of </a:t>
            </a:r>
            <a:r>
              <a:rPr lang="en-US" sz="2600" dirty="0">
                <a:latin typeface="Cambria Math" panose="02040503050406030204" pitchFamily="18" charset="0"/>
                <a:ea typeface="Cambria Math" panose="02040503050406030204" pitchFamily="18" charset="0"/>
                <a:cs typeface="Courier New" panose="02070309020205020404" pitchFamily="49" charset="0"/>
              </a:rPr>
              <a:t>p</a:t>
            </a:r>
            <a:r>
              <a:rPr lang="en-US" sz="2800" dirty="0">
                <a:ea typeface="Cambria Math" panose="02040503050406030204" pitchFamily="18" charset="0"/>
              </a:rPr>
              <a:t>, we can vary the strength of protection against errors</a:t>
            </a:r>
          </a:p>
          <a:p>
            <a:pPr lvl="1">
              <a:lnSpc>
                <a:spcPct val="100000"/>
              </a:lnSpc>
            </a:pPr>
            <a:endParaRPr lang="en-US" sz="2800" dirty="0">
              <a:ea typeface="Cambria Math" panose="02040503050406030204" pitchFamily="18" charset="0"/>
            </a:endParaRPr>
          </a:p>
          <a:p>
            <a:pPr lvl="1">
              <a:lnSpc>
                <a:spcPct val="100000"/>
              </a:lnSpc>
            </a:pPr>
            <a:endParaRPr lang="en-US" sz="2800" dirty="0">
              <a:latin typeface="Cambria Math" panose="02040503050406030204" pitchFamily="18" charset="0"/>
              <a:ea typeface="Cambria Math" panose="02040503050406030204" pitchFamily="18" charset="0"/>
            </a:endParaRPr>
          </a:p>
          <a:p>
            <a:pPr lvl="1">
              <a:lnSpc>
                <a:spcPct val="100000"/>
              </a:lnSpc>
            </a:pPr>
            <a:endParaRPr lang="en-US" sz="2800" dirty="0"/>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95</a:t>
            </a:fld>
            <a:endParaRPr lang="en-US">
              <a:solidFill>
                <a:prstClr val="black">
                  <a:tint val="75000"/>
                </a:prstClr>
              </a:solidFill>
            </a:endParaRPr>
          </a:p>
        </p:txBody>
      </p:sp>
    </p:spTree>
    <p:extLst>
      <p:ext uri="{BB962C8B-B14F-4D97-AF65-F5344CB8AC3E}">
        <p14:creationId xmlns:p14="http://schemas.microsoft.com/office/powerpoint/2010/main" val="1891357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PARA</a:t>
            </a:r>
          </a:p>
        </p:txBody>
      </p:sp>
      <p:sp>
        <p:nvSpPr>
          <p:cNvPr id="3" name="Content Placeholder 2"/>
          <p:cNvSpPr>
            <a:spLocks noGrp="1"/>
          </p:cNvSpPr>
          <p:nvPr>
            <p:ph idx="1"/>
          </p:nvPr>
        </p:nvSpPr>
        <p:spPr/>
        <p:txBody>
          <a:bodyPr/>
          <a:lstStyle/>
          <a:p>
            <a:r>
              <a:rPr lang="en-US" sz="3200" i="1" dirty="0">
                <a:solidFill>
                  <a:schemeClr val="tx2"/>
                </a:solidFill>
                <a:sym typeface="Wingdings" panose="05000000000000000000" pitchFamily="2" charset="2"/>
              </a:rPr>
              <a:t>PARA refreshes rows infrequently</a:t>
            </a:r>
          </a:p>
          <a:p>
            <a:pPr lvl="1"/>
            <a:r>
              <a:rPr lang="en-US" sz="2800" dirty="0">
                <a:sym typeface="Wingdings" panose="05000000000000000000" pitchFamily="2" charset="2"/>
              </a:rPr>
              <a:t>Low power</a:t>
            </a:r>
          </a:p>
          <a:p>
            <a:pPr lvl="1"/>
            <a:r>
              <a:rPr lang="en-US" sz="2800" dirty="0">
                <a:sym typeface="Wingdings" panose="05000000000000000000" pitchFamily="2" charset="2"/>
              </a:rPr>
              <a:t>Low performance-overhead</a:t>
            </a:r>
          </a:p>
          <a:p>
            <a:pPr lvl="2"/>
            <a:r>
              <a:rPr lang="en-US" dirty="0"/>
              <a:t>Average slowdown: </a:t>
            </a:r>
            <a:r>
              <a:rPr lang="en-US" sz="2600" dirty="0">
                <a:solidFill>
                  <a:srgbClr val="FF0000"/>
                </a:solidFill>
                <a:latin typeface="Cambria Math" panose="02040503050406030204" pitchFamily="18" charset="0"/>
                <a:ea typeface="Cambria Math" panose="02040503050406030204" pitchFamily="18" charset="0"/>
              </a:rPr>
              <a:t>0.20%</a:t>
            </a:r>
            <a:r>
              <a:rPr lang="en-US" dirty="0"/>
              <a:t> (for </a:t>
            </a:r>
            <a:r>
              <a:rPr lang="en-US" sz="2600" dirty="0">
                <a:latin typeface="Cambria Math" panose="02040503050406030204" pitchFamily="18" charset="0"/>
                <a:ea typeface="Cambria Math" panose="02040503050406030204" pitchFamily="18" charset="0"/>
              </a:rPr>
              <a:t>29</a:t>
            </a:r>
            <a:r>
              <a:rPr lang="en-US" dirty="0"/>
              <a:t> benchmarks)</a:t>
            </a:r>
            <a:endParaRPr lang="en-US" dirty="0">
              <a:solidFill>
                <a:srgbClr val="FF0000"/>
              </a:solidFill>
              <a:ea typeface="Cambria Math" panose="02040503050406030204" pitchFamily="18" charset="0"/>
            </a:endParaRPr>
          </a:p>
          <a:p>
            <a:pPr lvl="2"/>
            <a:r>
              <a:rPr lang="en-US" dirty="0"/>
              <a:t>Maximum slowdown: </a:t>
            </a:r>
            <a:r>
              <a:rPr lang="en-US" sz="2600" dirty="0">
                <a:solidFill>
                  <a:srgbClr val="FF0000"/>
                </a:solidFill>
                <a:latin typeface="Cambria Math" panose="02040503050406030204" pitchFamily="18" charset="0"/>
                <a:ea typeface="Cambria Math" panose="02040503050406030204" pitchFamily="18" charset="0"/>
              </a:rPr>
              <a:t>0.75%</a:t>
            </a:r>
            <a:endParaRPr lang="en-US" dirty="0"/>
          </a:p>
          <a:p>
            <a:r>
              <a:rPr lang="en-US" sz="3200" i="1" dirty="0">
                <a:solidFill>
                  <a:schemeClr val="tx2"/>
                </a:solidFill>
              </a:rPr>
              <a:t>PARA is stateless</a:t>
            </a:r>
          </a:p>
          <a:p>
            <a:pPr lvl="1"/>
            <a:r>
              <a:rPr lang="en-US" sz="2800" dirty="0">
                <a:sym typeface="Wingdings" panose="05000000000000000000" pitchFamily="2" charset="2"/>
              </a:rPr>
              <a:t>Low cost</a:t>
            </a:r>
          </a:p>
          <a:p>
            <a:pPr lvl="1"/>
            <a:r>
              <a:rPr lang="en-US" sz="2800" dirty="0">
                <a:sym typeface="Wingdings" panose="05000000000000000000" pitchFamily="2" charset="2"/>
              </a:rPr>
              <a:t>Low complexity</a:t>
            </a:r>
          </a:p>
          <a:p>
            <a:endParaRPr lang="en-US" sz="2000" i="1" dirty="0">
              <a:solidFill>
                <a:srgbClr val="FF0000"/>
              </a:solidFill>
              <a:ea typeface="Cambria Math" panose="02040503050406030204" pitchFamily="18" charset="0"/>
            </a:endParaRPr>
          </a:p>
          <a:p>
            <a:r>
              <a:rPr lang="en-US" sz="3200" i="1" dirty="0">
                <a:solidFill>
                  <a:srgbClr val="FF0000"/>
                </a:solidFill>
                <a:ea typeface="Cambria Math" panose="02040503050406030204" pitchFamily="18" charset="0"/>
              </a:rPr>
              <a:t>PARA is an effective and low-overhead solution to prevent disturbance errors</a:t>
            </a:r>
          </a:p>
          <a:p>
            <a:endParaRPr lang="en-US" dirty="0">
              <a:sym typeface="Wingdings" panose="05000000000000000000" pitchFamily="2" charset="2"/>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130252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Requirements for PARA</a:t>
            </a:r>
          </a:p>
        </p:txBody>
      </p:sp>
      <p:sp>
        <p:nvSpPr>
          <p:cNvPr id="3" name="Content Placeholder 2"/>
          <p:cNvSpPr>
            <a:spLocks noGrp="1"/>
          </p:cNvSpPr>
          <p:nvPr>
            <p:ph idx="1"/>
          </p:nvPr>
        </p:nvSpPr>
        <p:spPr>
          <a:xfrm>
            <a:off x="107504" y="1066800"/>
            <a:ext cx="8928992" cy="5638800"/>
          </a:xfrm>
        </p:spPr>
        <p:txBody>
          <a:bodyPr/>
          <a:lstStyle/>
          <a:p>
            <a:r>
              <a:rPr lang="en-US" sz="3200" dirty="0"/>
              <a:t>If implemented in </a:t>
            </a:r>
            <a:r>
              <a:rPr lang="en-US" sz="3200" dirty="0">
                <a:solidFill>
                  <a:srgbClr val="0000FF"/>
                </a:solidFill>
              </a:rPr>
              <a:t>DRAM chip</a:t>
            </a:r>
          </a:p>
          <a:p>
            <a:pPr lvl="1"/>
            <a:r>
              <a:rPr lang="en-US" sz="2800" dirty="0"/>
              <a:t>Enough slack in timing parameters</a:t>
            </a:r>
          </a:p>
          <a:p>
            <a:pPr lvl="1"/>
            <a:r>
              <a:rPr lang="en-US" sz="2800" dirty="0"/>
              <a:t>Plenty of slack today: </a:t>
            </a:r>
          </a:p>
          <a:p>
            <a:pPr lvl="2"/>
            <a:r>
              <a:rPr lang="en-US" sz="1500" dirty="0"/>
              <a:t>Lee et al., “</a:t>
            </a:r>
            <a:r>
              <a:rPr lang="en-US" sz="1500" b="1" dirty="0">
                <a:solidFill>
                  <a:srgbClr val="660066"/>
                </a:solidFill>
              </a:rPr>
              <a:t>Adaptive-Latency DRAM: Optimizing DRAM Timing for the Common Case</a:t>
            </a:r>
            <a:r>
              <a:rPr lang="en-US" sz="1500" dirty="0"/>
              <a:t>,” HPCA 2015.</a:t>
            </a:r>
          </a:p>
          <a:p>
            <a:pPr lvl="2"/>
            <a:r>
              <a:rPr lang="en-US" sz="1500" dirty="0"/>
              <a:t>Chang et al., “</a:t>
            </a:r>
            <a:r>
              <a:rPr lang="en-US" sz="1500" b="1" dirty="0">
                <a:solidFill>
                  <a:srgbClr val="660066"/>
                </a:solidFill>
              </a:rPr>
              <a:t>Understanding Latency Variation in Modern DRAM Chips</a:t>
            </a:r>
            <a:r>
              <a:rPr lang="en-US" sz="1500" dirty="0"/>
              <a:t>,” SIGMETRICS 2016.</a:t>
            </a:r>
          </a:p>
          <a:p>
            <a:pPr lvl="2"/>
            <a:r>
              <a:rPr lang="en-US" sz="1500" dirty="0"/>
              <a:t>Lee et al., “</a:t>
            </a:r>
            <a:r>
              <a:rPr lang="en-US" sz="1500" b="1" dirty="0">
                <a:solidFill>
                  <a:srgbClr val="660066"/>
                </a:solidFill>
              </a:rPr>
              <a:t>Design-Induced Latency Variation in Modern DRAM Chips</a:t>
            </a:r>
            <a:r>
              <a:rPr lang="en-US" sz="1500" dirty="0"/>
              <a:t>,” SIGMETRICS 2017.</a:t>
            </a:r>
          </a:p>
          <a:p>
            <a:pPr lvl="2"/>
            <a:r>
              <a:rPr lang="en-US" sz="1500" dirty="0"/>
              <a:t>Chang et al., “</a:t>
            </a:r>
            <a:r>
              <a:rPr lang="en-US" sz="1500" b="1" dirty="0">
                <a:solidFill>
                  <a:srgbClr val="660066"/>
                </a:solidFill>
              </a:rPr>
              <a:t>Understanding Reduced-Voltage Operation in Modern DRAM Devices</a:t>
            </a:r>
            <a:r>
              <a:rPr lang="en-US" sz="1500" dirty="0"/>
              <a:t>,” SIGMETRICS 2017.</a:t>
            </a:r>
          </a:p>
          <a:p>
            <a:pPr lvl="2"/>
            <a:r>
              <a:rPr lang="en-US" sz="1500" dirty="0"/>
              <a:t>Ghose et al., “</a:t>
            </a:r>
            <a:r>
              <a:rPr lang="en-US" sz="1500" b="1" dirty="0">
                <a:solidFill>
                  <a:srgbClr val="7030A0"/>
                </a:solidFill>
              </a:rPr>
              <a:t>What Your DRAM Power Models Are Not Telling You: Lessons from a Detailed Experimental Study</a:t>
            </a:r>
            <a:r>
              <a:rPr lang="en-US" sz="1500" dirty="0"/>
              <a:t>,” SIGMETRICS 2018.</a:t>
            </a:r>
          </a:p>
          <a:p>
            <a:pPr lvl="2"/>
            <a:endParaRPr lang="en-US" sz="1600" dirty="0"/>
          </a:p>
          <a:p>
            <a:r>
              <a:rPr lang="en-US" sz="3200" dirty="0"/>
              <a:t>If implemented in </a:t>
            </a:r>
            <a:r>
              <a:rPr lang="en-US" sz="3200" dirty="0">
                <a:solidFill>
                  <a:srgbClr val="0000FF"/>
                </a:solidFill>
              </a:rPr>
              <a:t>memory controller</a:t>
            </a:r>
          </a:p>
          <a:p>
            <a:pPr lvl="1"/>
            <a:r>
              <a:rPr lang="en-US" sz="2800" dirty="0"/>
              <a:t>Better coordination between memory controller and DRAM</a:t>
            </a:r>
          </a:p>
          <a:p>
            <a:pPr lvl="1"/>
            <a:r>
              <a:rPr lang="en-US" sz="2800" dirty="0"/>
              <a:t>Memory controller should know which rows are physically adjacent</a:t>
            </a:r>
          </a:p>
          <a:p>
            <a:pPr lvl="1"/>
            <a:endParaRPr lang="en-US" sz="2800" dirty="0"/>
          </a:p>
          <a:p>
            <a:endParaRPr lang="en-US" dirty="0"/>
          </a:p>
          <a:p>
            <a:pPr lvl="1"/>
            <a:endParaRPr lang="en-US" sz="2800" dirty="0"/>
          </a:p>
          <a:p>
            <a:pPr marL="0" indent="0">
              <a:buNone/>
            </a:pPr>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2551850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600" b="0" i="0" u="none" strike="noStrike" kern="1200" cap="none" spc="0" normalizeH="0" baseline="0" noProof="0" dirty="0">
              <a:ln>
                <a:noFill/>
              </a:ln>
              <a:solidFill>
                <a:srgbClr val="000000"/>
              </a:solidFill>
              <a:effectLst/>
              <a:uLnTx/>
              <a:uFillTx/>
              <a:latin typeface="Garamond" charset="0"/>
              <a:ea typeface="+mn-ea"/>
              <a:cs typeface="+mn-cs"/>
            </a:endParaRPr>
          </a:p>
        </p:txBody>
      </p:sp>
      <p:sp>
        <p:nvSpPr>
          <p:cNvPr id="5" name="Rectangle 4"/>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2"/>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38537F80-0BC5-2448-B6C3-43444D3333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92" y="980728"/>
            <a:ext cx="7200800" cy="5400600"/>
          </a:xfrm>
          <a:prstGeom prst="rect">
            <a:avLst/>
          </a:prstGeom>
        </p:spPr>
      </p:pic>
    </p:spTree>
    <p:extLst>
      <p:ext uri="{BB962C8B-B14F-4D97-AF65-F5344CB8AC3E}">
        <p14:creationId xmlns:p14="http://schemas.microsoft.com/office/powerpoint/2010/main" val="1625785302"/>
      </p:ext>
    </p:extLst>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1E60EBA1-45FA-214F-8A1F-12E347182D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0708" y="980332"/>
            <a:ext cx="7266384" cy="5449788"/>
          </a:xfrm>
          <a:prstGeom prst="rect">
            <a:avLst/>
          </a:prstGeom>
        </p:spPr>
      </p:pic>
      <p:sp>
        <p:nvSpPr>
          <p:cNvPr id="6" name="Rectangle 5">
            <a:extLst>
              <a:ext uri="{FF2B5EF4-FFF2-40B4-BE49-F238E27FC236}">
                <a16:creationId xmlns:a16="http://schemas.microsoft.com/office/drawing/2014/main" id="{E5B1B6F5-AC02-5843-8ADF-2B8216B9C3FA}"/>
              </a:ext>
            </a:extLst>
          </p:cNvPr>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3"/>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544092617"/>
      </p:ext>
    </p:extLst>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RowHammer</a:t>
            </a:r>
            <a:r>
              <a:rPr lang="en-US" dirty="0"/>
              <a:t> Analysis</a:t>
            </a:r>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solidFill>
                  <a:srgbClr val="000000"/>
                </a:solidFill>
              </a:rPr>
              <a:pPr>
                <a:defRPr/>
              </a:pPr>
              <a:t>100</a:t>
            </a:fld>
            <a:endParaRPr lang="en-US">
              <a:solidFill>
                <a:srgbClr val="000000"/>
              </a:solidFill>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Yoongu</a:t>
            </a:r>
            <a:r>
              <a:rPr lang="en-US" sz="2000" dirty="0"/>
              <a:t> Kim, Ross Daly, </a:t>
            </a:r>
            <a:r>
              <a:rPr lang="en-US" sz="2000" dirty="0" err="1"/>
              <a:t>Jeremie</a:t>
            </a:r>
            <a:r>
              <a:rPr lang="en-US" sz="2000" dirty="0"/>
              <a:t> Kim, Chris </a:t>
            </a:r>
            <a:r>
              <a:rPr lang="en-US" sz="2000" dirty="0" err="1"/>
              <a:t>Fallin</a:t>
            </a:r>
            <a:r>
              <a:rPr lang="en-US" sz="2000" dirty="0"/>
              <a:t>, </a:t>
            </a:r>
            <a:r>
              <a:rPr lang="en-US" sz="2000" dirty="0" err="1"/>
              <a:t>Ji</a:t>
            </a:r>
            <a:r>
              <a:rPr lang="en-US" sz="2000" dirty="0"/>
              <a:t> </a:t>
            </a:r>
            <a:r>
              <a:rPr lang="en-US" sz="2000" dirty="0" err="1"/>
              <a:t>Hye</a:t>
            </a:r>
            <a:r>
              <a:rPr lang="en-US" sz="2000" dirty="0"/>
              <a:t> Lee, </a:t>
            </a:r>
            <a:r>
              <a:rPr lang="en-US" sz="2000" dirty="0" err="1"/>
              <a:t>Donghyuk</a:t>
            </a:r>
            <a:r>
              <a:rPr lang="en-US" sz="2000" dirty="0"/>
              <a:t> Lee, Chris Wilkerson, </a:t>
            </a:r>
            <a:r>
              <a:rPr lang="en-US" sz="2000" dirty="0" err="1"/>
              <a:t>Konrad</a:t>
            </a:r>
            <a:r>
              <a:rPr lang="en-US" sz="2000" dirty="0"/>
              <a:t> Lai, and Onur Mutlu,</a:t>
            </a:r>
            <a:br>
              <a:rPr lang="en-US" sz="2000" dirty="0"/>
            </a:br>
            <a:r>
              <a:rPr lang="en-US" sz="2000" b="1" dirty="0">
                <a:hlinkClick r:id="rId3"/>
              </a:rPr>
              <a:t>"Flipping Bits in Memory Without Accessing Them: An Experimental Study of DRAM Disturbance Errors"</a:t>
            </a:r>
            <a:br>
              <a:rPr lang="en-US" sz="2000" dirty="0"/>
            </a:br>
            <a:r>
              <a:rPr lang="en-US" sz="2000" i="1" dirty="0"/>
              <a:t>Proceedings of the </a:t>
            </a:r>
            <a:r>
              <a:rPr lang="en-US" sz="2000" i="1" dirty="0">
                <a:hlinkClick r:id="rId4"/>
              </a:rPr>
              <a:t>41st International Symposium on Computer Architecture</a:t>
            </a:r>
            <a:r>
              <a:rPr lang="en-US" sz="2000" i="1" dirty="0"/>
              <a:t> (</a:t>
            </a:r>
            <a:r>
              <a:rPr lang="en-US" sz="2000" b="1" i="1" dirty="0"/>
              <a:t>ISCA</a:t>
            </a:r>
            <a:r>
              <a:rPr lang="en-US" sz="2000" i="1" dirty="0"/>
              <a:t>)</a:t>
            </a:r>
            <a:r>
              <a:rPr lang="en-US" sz="2000" dirty="0"/>
              <a:t>, Minneapolis, MN, June 2014.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 [</a:t>
            </a:r>
            <a:r>
              <a:rPr lang="en-US" sz="2000" dirty="0">
                <a:hlinkClick r:id="rId9"/>
              </a:rPr>
              <a:t>Source Code and Data</a:t>
            </a:r>
            <a:r>
              <a:rPr lang="en-US" sz="2000" dirty="0"/>
              <a:t>]</a:t>
            </a:r>
          </a:p>
        </p:txBody>
      </p:sp>
    </p:spTree>
    <p:extLst>
      <p:ext uri="{BB962C8B-B14F-4D97-AF65-F5344CB8AC3E}">
        <p14:creationId xmlns:p14="http://schemas.microsoft.com/office/powerpoint/2010/main" val="993892719"/>
      </p:ext>
    </p:extLst>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Memory </a:t>
            </a:r>
            <a:r>
              <a:rPr lang="en-US" sz="4400" dirty="0"/>
              <a:t>Reliability/Security</a:t>
            </a:r>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solidFill>
                  <a:srgbClr val="000000"/>
                </a:solidFill>
              </a:rPr>
              <a:pPr>
                <a:defRPr/>
              </a:pPr>
              <a:t>101</a:t>
            </a:fld>
            <a:endParaRPr lang="en-US">
              <a:solidFill>
                <a:srgbClr val="000000"/>
              </a:solidFill>
            </a:endParaRP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115616" y="6519446"/>
            <a:ext cx="9865096" cy="323165"/>
          </a:xfrm>
          <a:prstGeom prst="rect">
            <a:avLst/>
          </a:prstGeom>
        </p:spPr>
        <p:txBody>
          <a:bodyPr wrap="square">
            <a:spAutoFit/>
          </a:bodyPr>
          <a:lstStyle/>
          <a:p>
            <a:r>
              <a:rPr lang="en-US" sz="1500" dirty="0">
                <a:solidFill>
                  <a:srgbClr val="000000"/>
                </a:solidFill>
                <a:hlinkClick r:id="rId3"/>
              </a:rPr>
              <a:t>https://people.inf.ethz.ch/omutlu/pub/rowhammer-and-other-memory-issues_date17.pdf</a:t>
            </a:r>
            <a:r>
              <a:rPr lang="en-US" sz="1500" dirty="0">
                <a:solidFill>
                  <a:srgbClr val="000000"/>
                </a:solidFill>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hlinkClick r:id="rId3"/>
              </a:rPr>
              <a:t>"The RowHammer Problem and Other Issues We May Face as Memory Becomes Denser"</a:t>
            </a:r>
            <a:r>
              <a:rPr lang="en-US" sz="2000" dirty="0"/>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1227121867"/>
      </p:ext>
    </p:extLst>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102</a:t>
            </a:fld>
            <a:endParaRPr lang="en-US" altLang="en-US">
              <a:solidFill>
                <a:srgbClr val="000000"/>
              </a:solidFill>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60042920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Call for Intelligent Memory Controllers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103</a:t>
            </a:fld>
            <a:endParaRPr lang="en-US" altLang="en-US">
              <a:solidFill>
                <a:srgbClr val="000000"/>
              </a:solidFill>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388007989"/>
      </p:ext>
    </p:extLst>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Aside: Intelligent Controller for NAND Flash</a:t>
            </a:r>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mn-ea"/>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
        <p:nvSpPr>
          <p:cNvPr id="62" name="Rectangle 61">
            <a:extLst>
              <a:ext uri="{FF2B5EF4-FFF2-40B4-BE49-F238E27FC236}">
                <a16:creationId xmlns:a16="http://schemas.microsoft.com/office/drawing/2014/main" id="{48E3225E-FE9D-A044-B795-E45371FDCB71}"/>
              </a:ext>
            </a:extLst>
          </p:cNvPr>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PIEEE 2017, HPCA 2018, SIGMETRICS 2018]</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302700869"/>
      </p:ext>
    </p:extLst>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tps://pbs.twimg.com/media/DKHLt24W0AAE5Fd.jpg: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11" y="948688"/>
            <a:ext cx="8316416" cy="508087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228599" y="152400"/>
            <a:ext cx="8851254" cy="1066800"/>
          </a:xfrm>
        </p:spPr>
        <p:txBody>
          <a:bodyPr/>
          <a:lstStyle/>
          <a:p>
            <a:r>
              <a:rPr lang="en-US" sz="3800">
                <a:solidFill>
                  <a:srgbClr val="006633"/>
                </a:solidFill>
              </a:rPr>
              <a:t>Aside: Intelligent Controller for NAND Flash</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sp>
        <p:nvSpPr>
          <p:cNvPr id="8" name="Rectangle 7">
            <a:hlinkClick r:id="rId3"/>
          </p:cNvPr>
          <p:cNvSpPr/>
          <p:nvPr/>
        </p:nvSpPr>
        <p:spPr>
          <a:xfrm>
            <a:off x="1619672" y="6021288"/>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hlinkClick r:id="rId3"/>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rPr>
              <a:t>  </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4585" y="1009676"/>
            <a:ext cx="1915268" cy="1915268"/>
          </a:xfrm>
          <a:prstGeom prst="rect">
            <a:avLst/>
          </a:prstGeom>
        </p:spPr>
      </p:pic>
      <p:sp>
        <p:nvSpPr>
          <p:cNvPr id="9" name="TextBox 8"/>
          <p:cNvSpPr txBox="1"/>
          <p:nvPr/>
        </p:nvSpPr>
        <p:spPr>
          <a:xfrm>
            <a:off x="2483768" y="1340768"/>
            <a:ext cx="38741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0000"/>
                </a:solidFill>
                <a:effectLst/>
                <a:uLnTx/>
                <a:uFillTx/>
                <a:latin typeface="Tahoma"/>
                <a:ea typeface="+mn-ea"/>
                <a:cs typeface="+mn-cs"/>
              </a:rPr>
              <a:t>Proceedings of the IEEE, Sept. 2017</a:t>
            </a:r>
          </a:p>
        </p:txBody>
      </p:sp>
    </p:spTree>
    <p:extLst>
      <p:ext uri="{BB962C8B-B14F-4D97-AF65-F5344CB8AC3E}">
        <p14:creationId xmlns:p14="http://schemas.microsoft.com/office/powerpoint/2010/main" val="2270773561"/>
      </p:ext>
    </p:extLst>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 Key Takeaway</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623402135"/>
      </p:ext>
    </p:extLst>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Solution Direction: Principled Designs</a:t>
            </a:r>
          </a:p>
        </p:txBody>
      </p:sp>
      <p:sp>
        <p:nvSpPr>
          <p:cNvPr id="3" name="Content Placeholder 2"/>
          <p:cNvSpPr>
            <a:spLocks noGrp="1"/>
          </p:cNvSpPr>
          <p:nvPr>
            <p:ph idx="1"/>
          </p:nvPr>
        </p:nvSpPr>
        <p:spPr>
          <a:xfrm>
            <a:off x="179512" y="548680"/>
            <a:ext cx="8784976" cy="5193723"/>
          </a:xfrm>
        </p:spPr>
        <p:txBody>
          <a:bodyPr/>
          <a:lstStyle/>
          <a:p>
            <a:pPr marL="0" indent="0" algn="ctr">
              <a:buNone/>
            </a:pPr>
            <a:endParaRPr lang="en-US" sz="5200" dirty="0"/>
          </a:p>
          <a:p>
            <a:pPr marL="0" indent="0" algn="ctr">
              <a:buNone/>
            </a:pPr>
            <a:r>
              <a:rPr lang="en-US" sz="5200" dirty="0">
                <a:solidFill>
                  <a:srgbClr val="0000FF"/>
                </a:solidFill>
              </a:rPr>
              <a:t>Design fundamentally secure</a:t>
            </a:r>
          </a:p>
          <a:p>
            <a:pPr marL="0" indent="0" algn="ctr">
              <a:buNone/>
            </a:pPr>
            <a:r>
              <a:rPr lang="en-US" sz="5200" dirty="0">
                <a:solidFill>
                  <a:srgbClr val="0000FF"/>
                </a:solidFill>
              </a:rPr>
              <a:t>computing architectures </a:t>
            </a:r>
          </a:p>
          <a:p>
            <a:pPr marL="0" indent="0" algn="ctr">
              <a:buNone/>
            </a:pPr>
            <a:endParaRPr lang="en-US" sz="5200" dirty="0">
              <a:solidFill>
                <a:srgbClr val="0000FF"/>
              </a:solidFill>
            </a:endParaRPr>
          </a:p>
          <a:p>
            <a:pPr marL="0" indent="0" algn="ctr">
              <a:buNone/>
            </a:pPr>
            <a:r>
              <a:rPr lang="en-US" sz="5200" dirty="0">
                <a:solidFill>
                  <a:srgbClr val="FF0000"/>
                </a:solidFill>
              </a:rPr>
              <a:t>Predict and prevent </a:t>
            </a:r>
          </a:p>
          <a:p>
            <a:pPr marL="0" indent="0" algn="ctr">
              <a:buNone/>
            </a:pPr>
            <a:r>
              <a:rPr lang="en-US" sz="5200" dirty="0">
                <a:solidFill>
                  <a:srgbClr val="FF0000"/>
                </a:solidFill>
              </a:rPr>
              <a:t>such safety issues</a:t>
            </a:r>
          </a:p>
          <a:p>
            <a:pPr marL="0" indent="0" algn="ctr">
              <a:buNone/>
            </a:pPr>
            <a:endParaRPr lang="en-US" sz="5200"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107</a:t>
            </a:fld>
            <a:endParaRPr lang="en-US"/>
          </a:p>
        </p:txBody>
      </p:sp>
    </p:spTree>
    <p:extLst>
      <p:ext uri="{BB962C8B-B14F-4D97-AF65-F5344CB8AC3E}">
        <p14:creationId xmlns:p14="http://schemas.microsoft.com/office/powerpoint/2010/main" val="91100403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Recall: Collapse of the “Galloping Gertie”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http://</a:t>
            </a:r>
            <a:r>
              <a:rPr kumimoji="0" lang="en-US" sz="800" b="0" i="0" u="none" strike="noStrike" kern="1200" cap="none" spc="0" normalizeH="0" baseline="0" noProof="0" dirty="0" err="1">
                <a:ln>
                  <a:noFill/>
                </a:ln>
                <a:solidFill>
                  <a:srgbClr val="000000"/>
                </a:solidFill>
                <a:effectLst/>
                <a:uLnTx/>
                <a:uFillTx/>
                <a:latin typeface="Tahoma"/>
                <a:ea typeface="+mn-ea"/>
                <a:cs typeface="+mn-cs"/>
              </a:rPr>
              <a:t>www.wsdot.wa.gov</a:t>
            </a:r>
            <a:r>
              <a:rPr kumimoji="0" lang="en-US" sz="800" b="0" i="0" u="none" strike="noStrike" kern="1200" cap="none" spc="0" normalizeH="0" baseline="0" noProof="0" dirty="0">
                <a:ln>
                  <a:noFill/>
                </a:ln>
                <a:solidFill>
                  <a:srgbClr val="000000"/>
                </a:solidFill>
                <a:effectLst/>
                <a:uLnTx/>
                <a:uFillTx/>
                <a:latin typeface="Tahoma"/>
                <a:ea typeface="+mn-ea"/>
                <a:cs typeface="+mn-cs"/>
              </a:rPr>
              <a:t>/</a:t>
            </a:r>
            <a:r>
              <a:rPr kumimoji="0" lang="en-US" sz="800" b="0" i="0" u="none" strike="noStrike" kern="1200" cap="none" spc="0" normalizeH="0" baseline="0" noProof="0" dirty="0" err="1">
                <a:ln>
                  <a:noFill/>
                </a:ln>
                <a:solidFill>
                  <a:srgbClr val="000000"/>
                </a:solidFill>
                <a:effectLst/>
                <a:uLnTx/>
                <a:uFillTx/>
                <a:latin typeface="Tahoma"/>
                <a:ea typeface="+mn-ea"/>
                <a:cs typeface="+mn-cs"/>
              </a:rPr>
              <a:t>tnbhistory</a:t>
            </a:r>
            <a:r>
              <a:rPr kumimoji="0" lang="en-US" sz="800" b="0" i="0" u="none" strike="noStrike" kern="1200" cap="none" spc="0" normalizeH="0" baseline="0" noProof="0" dirty="0">
                <a:ln>
                  <a:noFill/>
                </a:ln>
                <a:solidFill>
                  <a:srgbClr val="000000"/>
                </a:solidFill>
                <a:effectLst/>
                <a:uLnTx/>
                <a:uFillTx/>
                <a:latin typeface="Tahoma"/>
                <a:ea typeface="+mn-ea"/>
                <a:cs typeface="+mn-cs"/>
              </a:rPr>
              <a:t>/connections/connections3.htm</a:t>
            </a:r>
          </a:p>
        </p:txBody>
      </p:sp>
    </p:spTree>
    <p:extLst>
      <p:ext uri="{BB962C8B-B14F-4D97-AF65-F5344CB8AC3E}">
        <p14:creationId xmlns:p14="http://schemas.microsoft.com/office/powerpoint/2010/main" val="3361049517"/>
      </p:ext>
    </p:extLst>
  </p:cSld>
  <p:clrMapOvr>
    <a:masterClrMapping/>
  </p:clrMapOvr>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(1994)</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p:cNvSpPr txBox="1"/>
          <p:nvPr/>
        </p:nvSpPr>
        <p:spPr>
          <a:xfrm>
            <a:off x="1590829" y="6525344"/>
            <a:ext cx="5894562" cy="246221"/>
          </a:xfrm>
          <a:prstGeom prst="rect">
            <a:avLst/>
          </a:prstGeom>
          <a:noFill/>
        </p:spPr>
        <p:txBody>
          <a:bodyPr wrap="none" rtlCol="0">
            <a:spAutoFit/>
          </a:bodyPr>
          <a:lstStyle/>
          <a:p>
            <a:pPr lvl="0">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a:t>
            </a:r>
            <a:r>
              <a:rPr lang="en-US" sz="1000" dirty="0">
                <a:solidFill>
                  <a:srgbClr val="000000"/>
                </a:solidFill>
                <a:latin typeface="Calibri"/>
                <a:cs typeface="Calibri"/>
              </a:rPr>
              <a:t>:  By </a:t>
            </a:r>
            <a:r>
              <a:rPr lang="ko-KR" altLang="en-US" sz="1000" dirty="0" err="1">
                <a:solidFill>
                  <a:srgbClr val="000000"/>
                </a:solidFill>
                <a:latin typeface="Calibri"/>
                <a:cs typeface="Calibri"/>
              </a:rPr>
              <a:t>최광모</a:t>
            </a:r>
            <a:r>
              <a:rPr lang="ko-KR" altLang="en-US" sz="1000" dirty="0">
                <a:solidFill>
                  <a:srgbClr val="000000"/>
                </a:solidFill>
                <a:latin typeface="Calibri"/>
                <a:cs typeface="Calibri"/>
              </a:rPr>
              <a:t> </a:t>
            </a:r>
            <a:r>
              <a:rPr lang="en-US" altLang="ko-KR" sz="1000" dirty="0">
                <a:solidFill>
                  <a:srgbClr val="000000"/>
                </a:solidFill>
                <a:latin typeface="Calibri"/>
                <a:cs typeface="Calibri"/>
              </a:rPr>
              <a:t>- </a:t>
            </a:r>
            <a:r>
              <a:rPr lang="en-US" sz="1000" dirty="0">
                <a:solidFill>
                  <a:srgbClr val="000000"/>
                </a:solidFill>
                <a:latin typeface="Calibri"/>
                <a:cs typeface="Calibri"/>
              </a:rPr>
              <a:t>Own work, CC BY-SA 4.0, https://</a:t>
            </a:r>
            <a:r>
              <a:rPr lang="en-US" sz="1000" dirty="0" err="1">
                <a:solidFill>
                  <a:srgbClr val="000000"/>
                </a:solidFill>
                <a:latin typeface="Calibri"/>
                <a:cs typeface="Calibri"/>
              </a:rPr>
              <a:t>commons.wikimedia.org</a:t>
            </a:r>
            <a:r>
              <a:rPr lang="en-US" sz="1000" dirty="0">
                <a:solidFill>
                  <a:srgbClr val="000000"/>
                </a:solidFill>
                <a:latin typeface="Calibri"/>
                <a:cs typeface="Calibri"/>
              </a:rPr>
              <a:t>/w/</a:t>
            </a:r>
            <a:r>
              <a:rPr lang="en-US" sz="1000" dirty="0" err="1">
                <a:solidFill>
                  <a:srgbClr val="000000"/>
                </a:solidFill>
                <a:latin typeface="Calibri"/>
                <a:cs typeface="Calibri"/>
              </a:rPr>
              <a:t>index.php?curid</a:t>
            </a:r>
            <a:r>
              <a:rPr lang="en-US" sz="1000" dirty="0">
                <a:solidFill>
                  <a:srgbClr val="000000"/>
                </a:solidFill>
                <a:latin typeface="Calibri"/>
                <a:cs typeface="Calibri"/>
              </a:rPr>
              <a:t>=35197984</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pic>
        <p:nvPicPr>
          <p:cNvPr id="8" name="Picture 7">
            <a:extLst>
              <a:ext uri="{FF2B5EF4-FFF2-40B4-BE49-F238E27FC236}">
                <a16:creationId xmlns:a16="http://schemas.microsoft.com/office/drawing/2014/main" id="{472123AD-AEFB-4E4D-93DA-A25F100E02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1" y="1125036"/>
            <a:ext cx="8011255" cy="5238128"/>
          </a:xfrm>
          <a:prstGeom prst="rect">
            <a:avLst/>
          </a:prstGeom>
        </p:spPr>
      </p:pic>
    </p:spTree>
    <p:extLst>
      <p:ext uri="{BB962C8B-B14F-4D97-AF65-F5344CB8AC3E}">
        <p14:creationId xmlns:p14="http://schemas.microsoft.com/office/powerpoint/2010/main" val="508300709"/>
      </p:ext>
    </p:extLst>
  </p:cSld>
  <p:clrMapOvr>
    <a:masterClrMapping/>
  </p:clrMapOvr>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61DA8-913A-3045-9F66-87C6E1F3CD95}"/>
              </a:ext>
            </a:extLst>
          </p:cNvPr>
          <p:cNvSpPr>
            <a:spLocks noGrp="1"/>
          </p:cNvSpPr>
          <p:nvPr>
            <p:ph type="title"/>
          </p:nvPr>
        </p:nvSpPr>
        <p:spPr/>
        <p:txBody>
          <a:bodyPr/>
          <a:lstStyle/>
          <a:p>
            <a:r>
              <a:rPr lang="en-US" dirty="0"/>
              <a:t>Yet Another Example (2007)</a:t>
            </a:r>
          </a:p>
        </p:txBody>
      </p:sp>
      <p:sp>
        <p:nvSpPr>
          <p:cNvPr id="4" name="Slide Number Placeholder 3">
            <a:extLst>
              <a:ext uri="{FF2B5EF4-FFF2-40B4-BE49-F238E27FC236}">
                <a16:creationId xmlns:a16="http://schemas.microsoft.com/office/drawing/2014/main" id="{28948C3B-F3B0-BE49-8119-B72955907EF4}"/>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110</a:t>
            </a:fld>
            <a:endParaRPr lang="en-US" altLang="en-US">
              <a:solidFill>
                <a:srgbClr val="000000"/>
              </a:solidFill>
            </a:endParaRPr>
          </a:p>
        </p:txBody>
      </p:sp>
      <p:pic>
        <p:nvPicPr>
          <p:cNvPr id="10" name="Content Placeholder 9">
            <a:extLst>
              <a:ext uri="{FF2B5EF4-FFF2-40B4-BE49-F238E27FC236}">
                <a16:creationId xmlns:a16="http://schemas.microsoft.com/office/drawing/2014/main" id="{829E0BDC-6CCF-764A-A63F-5C9456C2FF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69504" y="1052736"/>
            <a:ext cx="7128792" cy="5326792"/>
          </a:xfrm>
        </p:spPr>
      </p:pic>
      <p:sp>
        <p:nvSpPr>
          <p:cNvPr id="12" name="TextBox 11">
            <a:extLst>
              <a:ext uri="{FF2B5EF4-FFF2-40B4-BE49-F238E27FC236}">
                <a16:creationId xmlns:a16="http://schemas.microsoft.com/office/drawing/2014/main" id="{A00832F1-8E7E-3C47-B5BD-1DCEE2A58036}"/>
              </a:ext>
            </a:extLst>
          </p:cNvPr>
          <p:cNvSpPr txBox="1"/>
          <p:nvPr/>
        </p:nvSpPr>
        <p:spPr>
          <a:xfrm>
            <a:off x="1590829" y="6453336"/>
            <a:ext cx="6615914" cy="707886"/>
          </a:xfrm>
          <a:prstGeom prst="rect">
            <a:avLst/>
          </a:prstGeom>
          <a:noFill/>
        </p:spPr>
        <p:txBody>
          <a:bodyPr wrap="none" rtlCol="0">
            <a:spAutoFit/>
          </a:bodyPr>
          <a:lstStyle/>
          <a:p>
            <a:pPr>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a:t>
            </a:r>
            <a:r>
              <a:rPr lang="en-US" sz="1000" dirty="0">
                <a:solidFill>
                  <a:srgbClr val="000000"/>
                </a:solidFill>
                <a:latin typeface="Calibri"/>
                <a:cs typeface="Calibri"/>
              </a:rPr>
              <a:t>:  </a:t>
            </a:r>
            <a:r>
              <a:rPr lang="en-US" sz="1000" dirty="0" err="1">
                <a:solidFill>
                  <a:srgbClr val="000000"/>
                </a:solidFill>
                <a:latin typeface="Calibri"/>
                <a:cs typeface="Calibri"/>
              </a:rPr>
              <a:t>Morry</a:t>
            </a:r>
            <a:r>
              <a:rPr lang="en-US" sz="1000" dirty="0">
                <a:solidFill>
                  <a:srgbClr val="000000"/>
                </a:solidFill>
                <a:latin typeface="Calibri"/>
                <a:cs typeface="Calibri"/>
              </a:rPr>
              <a:t> Gash/AP,</a:t>
            </a:r>
          </a:p>
          <a:p>
            <a:pPr>
              <a:defRPr/>
            </a:pPr>
            <a:r>
              <a:rPr lang="en-US" sz="1000" dirty="0">
                <a:solidFill>
                  <a:srgbClr val="000000"/>
                </a:solidFill>
                <a:latin typeface="Calibri"/>
                <a:cs typeface="Calibri"/>
              </a:rPr>
              <a:t> https://</a:t>
            </a:r>
            <a:r>
              <a:rPr lang="en-US" sz="1000" dirty="0" err="1">
                <a:solidFill>
                  <a:srgbClr val="000000"/>
                </a:solidFill>
                <a:latin typeface="Calibri"/>
                <a:cs typeface="Calibri"/>
              </a:rPr>
              <a:t>www.npr.org</a:t>
            </a:r>
            <a:r>
              <a:rPr lang="en-US" sz="1000" dirty="0">
                <a:solidFill>
                  <a:srgbClr val="000000"/>
                </a:solidFill>
                <a:latin typeface="Calibri"/>
                <a:cs typeface="Calibri"/>
              </a:rPr>
              <a:t>/2017/08/01/540669701/10-years-after-bridge-collapse-america-is-still-crumbling?t=1535427165809</a:t>
            </a:r>
          </a:p>
          <a:p>
            <a:pPr>
              <a:defRPr/>
            </a:pPr>
            <a:br>
              <a:rPr lang="en-US" sz="1000" dirty="0">
                <a:solidFill>
                  <a:srgbClr val="000000"/>
                </a:solidFill>
                <a:latin typeface="Calibri"/>
                <a:cs typeface="Calibri"/>
              </a:rPr>
            </a:b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2617336918"/>
      </p:ext>
    </p:extLst>
  </p:cSld>
  <p:clrMapOvr>
    <a:masterClrMapping/>
  </p:clrMapOv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More Recent Example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p:cNvSpPr txBox="1"/>
          <p:nvPr/>
        </p:nvSpPr>
        <p:spPr>
          <a:xfrm>
            <a:off x="1590829" y="6525344"/>
            <a:ext cx="6083717" cy="246221"/>
          </a:xfrm>
          <a:prstGeom prst="rect">
            <a:avLst/>
          </a:prstGeom>
          <a:noFill/>
        </p:spPr>
        <p:txBody>
          <a:bodyPr wrap="none" rtlCol="0">
            <a:spAutoFit/>
          </a:bodyPr>
          <a:lstStyle/>
          <a:p>
            <a:pPr>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a:t>
            </a:r>
            <a:r>
              <a:rPr lang="en-US" sz="1000" dirty="0">
                <a:solidFill>
                  <a:srgbClr val="000000"/>
                </a:solidFill>
                <a:latin typeface="Calibri"/>
                <a:cs typeface="Calibri"/>
              </a:rPr>
              <a:t>: AFP / Valery HACHE, https://</a:t>
            </a:r>
            <a:r>
              <a:rPr lang="en-US" sz="1000" dirty="0" err="1">
                <a:solidFill>
                  <a:srgbClr val="000000"/>
                </a:solidFill>
                <a:latin typeface="Calibri"/>
                <a:cs typeface="Calibri"/>
              </a:rPr>
              <a:t>www.capitalfm.co.ke</a:t>
            </a:r>
            <a:r>
              <a:rPr lang="en-US" sz="1000" dirty="0">
                <a:solidFill>
                  <a:srgbClr val="000000"/>
                </a:solidFill>
                <a:latin typeface="Calibri"/>
                <a:cs typeface="Calibri"/>
              </a:rPr>
              <a:t>/news/2018/08/genoa-bridge-collapse-what-we-know/</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pic>
        <p:nvPicPr>
          <p:cNvPr id="6" name="Picture 5">
            <a:extLst>
              <a:ext uri="{FF2B5EF4-FFF2-40B4-BE49-F238E27FC236}">
                <a16:creationId xmlns:a16="http://schemas.microsoft.com/office/drawing/2014/main" id="{6DACB559-AEF1-2644-9258-F852B452CC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027" y="1507232"/>
            <a:ext cx="8507445" cy="4298032"/>
          </a:xfrm>
          <a:prstGeom prst="rect">
            <a:avLst/>
          </a:prstGeom>
        </p:spPr>
      </p:pic>
    </p:spTree>
    <p:extLst>
      <p:ext uri="{BB962C8B-B14F-4D97-AF65-F5344CB8AC3E}">
        <p14:creationId xmlns:p14="http://schemas.microsoft.com/office/powerpoint/2010/main" val="758545070"/>
      </p:ext>
    </p:extLst>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Architecting for Security </a:t>
            </a:r>
          </a:p>
        </p:txBody>
      </p:sp>
      <p:sp>
        <p:nvSpPr>
          <p:cNvPr id="3" name="Content Placeholder 2"/>
          <p:cNvSpPr>
            <a:spLocks noGrp="1"/>
          </p:cNvSpPr>
          <p:nvPr>
            <p:ph idx="1"/>
          </p:nvPr>
        </p:nvSpPr>
        <p:spPr>
          <a:xfrm>
            <a:off x="0" y="980728"/>
            <a:ext cx="9144000" cy="5112568"/>
          </a:xfrm>
        </p:spPr>
        <p:txBody>
          <a:bodyPr/>
          <a:lstStyle/>
          <a:p>
            <a:r>
              <a:rPr lang="en-US" b="1" dirty="0">
                <a:solidFill>
                  <a:srgbClr val="FF0000"/>
                </a:solidFill>
              </a:rPr>
              <a:t>Understand</a:t>
            </a:r>
            <a:r>
              <a:rPr lang="en-US" dirty="0">
                <a:solidFill>
                  <a:srgbClr val="FF0000"/>
                </a:solidFill>
              </a:rPr>
              <a:t>:</a:t>
            </a:r>
            <a:r>
              <a:rPr lang="en-US" dirty="0">
                <a:solidFill>
                  <a:srgbClr val="0000FF"/>
                </a:solidFill>
              </a:rPr>
              <a:t> Methods for vulnerability modeling &amp; discovery</a:t>
            </a:r>
          </a:p>
          <a:p>
            <a:pPr lvl="1"/>
            <a:r>
              <a:rPr lang="en-US" dirty="0"/>
              <a:t>Modeling and prediction based on real (device) data and analysis</a:t>
            </a:r>
          </a:p>
          <a:p>
            <a:pPr lvl="1"/>
            <a:r>
              <a:rPr lang="en-US" dirty="0"/>
              <a:t>Understanding vulnerabilities</a:t>
            </a:r>
          </a:p>
          <a:p>
            <a:pPr lvl="1"/>
            <a:r>
              <a:rPr lang="en-US" dirty="0"/>
              <a:t>Developing reliable metrics</a:t>
            </a:r>
          </a:p>
          <a:p>
            <a:pPr marL="0" indent="0">
              <a:buNone/>
            </a:pPr>
            <a:endParaRPr lang="en-US" sz="1800" dirty="0"/>
          </a:p>
          <a:p>
            <a:r>
              <a:rPr lang="en-US" b="1" dirty="0">
                <a:solidFill>
                  <a:srgbClr val="FF0000"/>
                </a:solidFill>
              </a:rPr>
              <a:t>Architect</a:t>
            </a:r>
            <a:r>
              <a:rPr lang="en-US" dirty="0">
                <a:solidFill>
                  <a:srgbClr val="FF0000"/>
                </a:solidFill>
              </a:rPr>
              <a:t>:</a:t>
            </a:r>
            <a:r>
              <a:rPr lang="en-US" dirty="0">
                <a:solidFill>
                  <a:srgbClr val="0000FF"/>
                </a:solidFill>
              </a:rPr>
              <a:t> Principled architectures with security as key concern</a:t>
            </a:r>
          </a:p>
          <a:p>
            <a:pPr lvl="1"/>
            <a:r>
              <a:rPr lang="en-US" dirty="0"/>
              <a:t>Good partitioning of duties across the stack</a:t>
            </a:r>
          </a:p>
          <a:p>
            <a:pPr lvl="1"/>
            <a:r>
              <a:rPr lang="en-US" dirty="0"/>
              <a:t>Cannot give up performance and efficiency</a:t>
            </a:r>
          </a:p>
          <a:p>
            <a:pPr lvl="1"/>
            <a:r>
              <a:rPr lang="en-US" dirty="0"/>
              <a:t>Patch-ability in the field</a:t>
            </a:r>
          </a:p>
          <a:p>
            <a:endParaRPr lang="en-US" sz="1800" dirty="0"/>
          </a:p>
          <a:p>
            <a:r>
              <a:rPr lang="en-US" b="1" dirty="0">
                <a:solidFill>
                  <a:srgbClr val="FF0000"/>
                </a:solidFill>
              </a:rPr>
              <a:t>Design &amp; Test</a:t>
            </a:r>
            <a:r>
              <a:rPr lang="en-US" dirty="0">
                <a:solidFill>
                  <a:srgbClr val="FF0000"/>
                </a:solidFill>
              </a:rPr>
              <a:t>:</a:t>
            </a:r>
            <a:r>
              <a:rPr lang="en-US" dirty="0">
                <a:solidFill>
                  <a:srgbClr val="0000FF"/>
                </a:solidFill>
              </a:rPr>
              <a:t> Principled design, automation, (online) testing</a:t>
            </a:r>
          </a:p>
          <a:p>
            <a:pPr lvl="1"/>
            <a:r>
              <a:rPr lang="en-US" dirty="0"/>
              <a:t>Design for security</a:t>
            </a:r>
          </a:p>
          <a:p>
            <a:pPr lvl="1"/>
            <a:r>
              <a:rPr lang="en-US" dirty="0"/>
              <a:t>High coverage and good interaction with system reliability methods</a:t>
            </a:r>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86817376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113</a:t>
            </a:fld>
            <a:endParaRPr lang="en-US" altLang="en-US">
              <a:solidFill>
                <a:srgbClr val="000000"/>
              </a:solidFill>
            </a:endParaRPr>
          </a:p>
        </p:txBody>
      </p:sp>
      <p:sp>
        <p:nvSpPr>
          <p:cNvPr id="6" name="Rectangle 5"/>
          <p:cNvSpPr/>
          <p:nvPr/>
        </p:nvSpPr>
        <p:spPr>
          <a:xfrm>
            <a:off x="1547664" y="6300608"/>
            <a:ext cx="6696744" cy="584776"/>
          </a:xfrm>
          <a:prstGeom prst="rect">
            <a:avLst/>
          </a:prstGeom>
        </p:spPr>
        <p:txBody>
          <a:bodyPr wrap="square">
            <a:spAutoFit/>
          </a:bodyPr>
          <a:lstStyle/>
          <a:p>
            <a:pPr lvl="1"/>
            <a:r>
              <a:rPr lang="en-US" sz="1600" dirty="0">
                <a:solidFill>
                  <a:srgbClr val="000000"/>
                </a:solidFill>
                <a:ea typeface="ＭＳ Ｐゴシック" charset="0"/>
                <a:cs typeface="ＭＳ Ｐゴシック" charset="0"/>
              </a:rPr>
              <a:t>Kim+, “</a:t>
            </a:r>
            <a:r>
              <a:rPr lang="en-US" sz="1600" dirty="0">
                <a:solidFill>
                  <a:srgbClr val="0000FF"/>
                </a:solidFill>
              </a:rPr>
              <a:t>Flipping Bits in Memory Without Accessing Them: An Experimental Study of DRAM Disturbance Errors</a:t>
            </a:r>
            <a:r>
              <a:rPr lang="en-US" sz="1600" dirty="0">
                <a:solidFill>
                  <a:srgbClr val="000000"/>
                </a:solidFill>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US" sz="2400" b="1">
                <a:solidFill>
                  <a:srgbClr val="FFFF00"/>
                </a:solidFill>
                <a:effectLst>
                  <a:outerShdw blurRad="38100" dist="38100" dir="2700000" algn="tl">
                    <a:srgbClr val="000000">
                      <a:alpha val="43137"/>
                    </a:srgbClr>
                  </a:outerShdw>
                </a:effectLst>
              </a:rPr>
              <a:t>Temperature</a:t>
            </a:r>
          </a:p>
          <a:p>
            <a:pPr algn="ctr">
              <a:lnSpc>
                <a:spcPct val="90000"/>
              </a:lnSpc>
            </a:pPr>
            <a:r>
              <a:rPr lang="en-US" sz="2400" b="1">
                <a:solidFill>
                  <a:srgbClr val="FFFF00"/>
                </a:solidFill>
                <a:effectLst>
                  <a:outerShdw blurRad="38100" dist="38100" dir="2700000" algn="tl">
                    <a:srgbClr val="000000">
                      <a:alpha val="43137"/>
                    </a:srgbClr>
                  </a:outerShdw>
                </a:effectLst>
              </a:rPr>
              <a:t>Controller</a:t>
            </a:r>
          </a:p>
          <a:p>
            <a:pPr algn="ctr">
              <a:lnSpc>
                <a:spcPct val="90000"/>
              </a:lnSpc>
            </a:pPr>
            <a:endParaRPr lang="en-US" sz="3200" b="1">
              <a:solidFill>
                <a:srgbClr val="FFFF00"/>
              </a:solidFill>
              <a:effectLst>
                <a:outerShdw blurRad="38100" dist="38100" dir="2700000" algn="tl">
                  <a:srgbClr val="000000">
                    <a:alpha val="43137"/>
                  </a:srgbClr>
                </a:outerShdw>
              </a:effectLst>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a:solidFill>
                  <a:srgbClr val="FFFF00"/>
                </a:solidFill>
                <a:effectLst>
                  <a:outerShdw blurRad="38100" dist="38100" dir="2700000" algn="tl">
                    <a:srgbClr val="000000">
                      <a:alpha val="43137"/>
                    </a:srgbClr>
                  </a:outerShdw>
                </a:effectLst>
              </a:rPr>
              <a:t>PC</a:t>
            </a:r>
            <a:endParaRPr lang="en-US" sz="2400" b="1">
              <a:solidFill>
                <a:srgbClr val="FFFF00"/>
              </a:solidFill>
              <a:effectLst>
                <a:outerShdw blurRad="38100" dist="38100" dir="2700000" algn="tl">
                  <a:srgbClr val="000000">
                    <a:alpha val="43137"/>
                  </a:srgbClr>
                </a:outerShdw>
              </a:effectLst>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800" b="1" dirty="0">
                <a:solidFill>
                  <a:srgbClr val="FFFF00"/>
                </a:solidFill>
                <a:effectLst>
                  <a:outerShdw blurRad="38100" dist="38100" dir="2700000" algn="tl">
                    <a:srgbClr val="000000">
                      <a:alpha val="43137"/>
                    </a:srgbClr>
                  </a:outerShdw>
                </a:effectLst>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a:solidFill>
                  <a:srgbClr val="FFFF00"/>
                </a:solidFill>
                <a:effectLst>
                  <a:outerShdw blurRad="38100" dist="38100" dir="2700000" algn="tl">
                    <a:srgbClr val="000000">
                      <a:alpha val="43137"/>
                    </a:srgbClr>
                  </a:outerShdw>
                </a:effectLst>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a:solidFill>
                  <a:srgbClr val="FFFF00"/>
                </a:solidFill>
                <a:effectLst>
                  <a:outerShdw blurRad="38100" dist="38100" dir="2700000" algn="tl">
                    <a:srgbClr val="000000">
                      <a:alpha val="43137"/>
                    </a:srgbClr>
                  </a:outerShdw>
                </a:effectLst>
              </a:rPr>
              <a:t>FPGAs</a:t>
            </a:r>
          </a:p>
        </p:txBody>
      </p:sp>
      <p:sp>
        <p:nvSpPr>
          <p:cNvPr id="12" name="Title 1"/>
          <p:cNvSpPr txBox="1">
            <a:spLocks/>
          </p:cNvSpPr>
          <p:nvPr/>
        </p:nvSpPr>
        <p:spPr bwMode="auto">
          <a:xfrm>
            <a:off x="107504" y="152400"/>
            <a:ext cx="9036496"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r>
              <a:rPr lang="en-US" sz="3500" dirty="0">
                <a:solidFill>
                  <a:srgbClr val="006633"/>
                </a:solidFill>
              </a:rPr>
              <a:t>Understand and Model with Experiments (DRAM)</a:t>
            </a:r>
          </a:p>
        </p:txBody>
      </p:sp>
    </p:spTree>
    <p:extLst>
      <p:ext uri="{BB962C8B-B14F-4D97-AF65-F5344CB8AC3E}">
        <p14:creationId xmlns:p14="http://schemas.microsoft.com/office/powerpoint/2010/main" val="35380181"/>
      </p:ext>
    </p:extLst>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Understand and Model with Experiments (Flash)</a:t>
            </a:r>
            <a:endParaRPr lang="en-US" sz="3800" dirty="0"/>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defRPr/>
              </a:pPr>
              <a:endParaRPr lang="en-US" kern="0">
                <a:solidFill>
                  <a:srgbClr val="333399"/>
                </a:solidFill>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a:solidFill>
                    <a:srgbClr val="FFFF00"/>
                  </a:solidFill>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kern="0">
                <a:solidFill>
                  <a:sysClr val="windowText" lastClr="000000"/>
                </a:solidFill>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defRPr/>
              </a:pPr>
              <a:endParaRPr lang="en-US" kern="0">
                <a:solidFill>
                  <a:srgbClr val="FFFF00"/>
                </a:solidFill>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a:defRPr/>
              </a:pPr>
              <a:r>
                <a:rPr lang="en-US" sz="1800" kern="0">
                  <a:solidFill>
                    <a:srgbClr val="FFFF00"/>
                  </a:solidFill>
                </a:rPr>
                <a:t>Virtex-II Pro</a:t>
              </a:r>
            </a:p>
            <a:p>
              <a:pPr algn="ctr">
                <a:defRPr/>
              </a:pPr>
              <a:r>
                <a:rPr lang="en-US" sz="1800" kern="0">
                  <a:solidFill>
                    <a:srgbClr val="FFFF00"/>
                  </a:solidFill>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kern="0">
                <a:solidFill>
                  <a:sysClr val="windowText" lastClr="000000"/>
                </a:solidFill>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defRPr/>
            </a:pPr>
            <a:endParaRPr lang="en-US" kern="0">
              <a:solidFill>
                <a:srgbClr val="FFFF00"/>
              </a:solidFill>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a:defRPr/>
            </a:pPr>
            <a:r>
              <a:rPr lang="en-US" sz="1800" kern="0">
                <a:solidFill>
                  <a:srgbClr val="FFFF00"/>
                </a:solidFill>
              </a:rPr>
              <a:t>Virtex-V FPGA</a:t>
            </a:r>
          </a:p>
          <a:p>
            <a:pPr algn="ctr">
              <a:defRPr/>
            </a:pPr>
            <a:r>
              <a:rPr lang="en-US" sz="1800" kern="0">
                <a:solidFill>
                  <a:srgbClr val="FFFF00"/>
                </a:solidFill>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kern="0">
              <a:solidFill>
                <a:sysClr val="windowText" lastClr="000000"/>
              </a:solidFill>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defRPr/>
            </a:pPr>
            <a:endParaRPr lang="en-US" kern="0">
              <a:solidFill>
                <a:srgbClr val="333399"/>
              </a:solidFill>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kern="0">
              <a:solidFill>
                <a:sysClr val="windowText" lastClr="000000"/>
              </a:solidFill>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defRPr/>
              </a:pPr>
              <a:endParaRPr lang="en-US" kern="0">
                <a:solidFill>
                  <a:srgbClr val="0066CC"/>
                </a:solidFill>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a:solidFill>
                    <a:srgbClr val="0000FF"/>
                  </a:solidFill>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kern="0">
                <a:solidFill>
                  <a:sysClr val="windowText" lastClr="000000"/>
                </a:solidFill>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defRPr/>
              </a:pPr>
              <a:endParaRPr lang="en-US" kern="0">
                <a:solidFill>
                  <a:srgbClr val="333399"/>
                </a:solidFill>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a:solidFill>
                    <a:srgbClr val="0000FF"/>
                  </a:solidFill>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kern="0">
                <a:solidFill>
                  <a:sysClr val="windowText" lastClr="000000"/>
                </a:solidFill>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defRPr/>
              </a:pPr>
              <a:endParaRPr lang="en-US" kern="0">
                <a:solidFill>
                  <a:srgbClr val="333399"/>
                </a:solidFill>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dirty="0">
                  <a:solidFill>
                    <a:srgbClr val="0000FF"/>
                  </a:solidFill>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kern="0">
                <a:solidFill>
                  <a:sysClr val="windowText" lastClr="000000"/>
                </a:solidFill>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eaLnBrk="0" hangingPunct="0">
              <a:defRPr/>
            </a:pPr>
            <a:endParaRPr lang="en-US" kern="0">
              <a:solidFill>
                <a:sysClr val="windowText" lastClr="000000"/>
              </a:solidFill>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a:defRPr/>
            </a:pPr>
            <a:r>
              <a:rPr lang="en-US" sz="1800" kern="0" dirty="0">
                <a:solidFill>
                  <a:srgbClr val="FFFF00"/>
                </a:solidFill>
              </a:rPr>
              <a:t>1x-nm</a:t>
            </a:r>
          </a:p>
          <a:p>
            <a:pPr algn="ctr">
              <a:defRPr/>
            </a:pPr>
            <a:r>
              <a:rPr lang="en-US" sz="1800" kern="0" dirty="0">
                <a:solidFill>
                  <a:srgbClr val="FFFF00"/>
                </a:solidFill>
              </a:rPr>
              <a:t>NAND Flash</a:t>
            </a:r>
          </a:p>
        </p:txBody>
      </p:sp>
      <p:sp>
        <p:nvSpPr>
          <p:cNvPr id="61" name="Rectangle 60"/>
          <p:cNvSpPr/>
          <p:nvPr/>
        </p:nvSpPr>
        <p:spPr>
          <a:xfrm>
            <a:off x="-36512" y="5805264"/>
            <a:ext cx="6858001" cy="738664"/>
          </a:xfrm>
          <a:prstGeom prst="rect">
            <a:avLst/>
          </a:prstGeom>
        </p:spPr>
        <p:txBody>
          <a:bodyPr wrap="square">
            <a:spAutoFit/>
          </a:bodyPr>
          <a:lstStyle/>
          <a:p>
            <a:r>
              <a:rPr lang="en-US" sz="1400" dirty="0">
                <a:solidFill>
                  <a:srgbClr val="006633"/>
                </a:solidFill>
              </a:rPr>
              <a:t>[DATE 2012, ICCD 2012, DATE 2013, ITJ 2013, ICCD 2013, SIGMETRICS 2014, HPCA 2015, DSN 2015, MSST 2015, JSAC 2016, HPCA 2017, DFRWS 2017, </a:t>
            </a:r>
          </a:p>
          <a:p>
            <a:r>
              <a:rPr lang="en-US" sz="1400" dirty="0">
                <a:solidFill>
                  <a:srgbClr val="006633"/>
                </a:solidFill>
              </a:rPr>
              <a:t>PIEEE 2017, HPCA 2018, SIGMETRICS 2018]</a:t>
            </a:r>
            <a:endParaRPr lang="en-US" sz="1400" dirty="0">
              <a:solidFill>
                <a:srgbClr val="000000"/>
              </a:solidFill>
            </a:endParaRPr>
          </a:p>
        </p:txBody>
      </p:sp>
      <p:sp>
        <p:nvSpPr>
          <p:cNvPr id="5" name="TextBox 4"/>
          <p:cNvSpPr txBox="1"/>
          <p:nvPr/>
        </p:nvSpPr>
        <p:spPr>
          <a:xfrm>
            <a:off x="-19422" y="6496146"/>
            <a:ext cx="9332690" cy="307777"/>
          </a:xfrm>
          <a:prstGeom prst="rect">
            <a:avLst/>
          </a:prstGeom>
          <a:noFill/>
        </p:spPr>
        <p:txBody>
          <a:bodyPr wrap="none" rtlCol="0">
            <a:spAutoFit/>
          </a:bodyPr>
          <a:lstStyle/>
          <a:p>
            <a:r>
              <a:rPr lang="en-US" sz="1400" dirty="0">
                <a:solidFill>
                  <a:srgbClr val="000000"/>
                </a:solidFill>
              </a:rPr>
              <a:t>Cai+, “</a:t>
            </a:r>
            <a:r>
              <a:rPr lang="en-US" sz="1400" dirty="0">
                <a:solidFill>
                  <a:srgbClr val="0000FF"/>
                </a:solidFill>
              </a:rPr>
              <a:t>Error Characterization, Mitigation, and Recovery in Flash Memory Based Solid State Drives</a:t>
            </a:r>
            <a:r>
              <a:rPr lang="en-US" sz="1400" dirty="0">
                <a:solidFill>
                  <a:srgbClr val="000000"/>
                </a:solidFill>
              </a:rPr>
              <a:t>,” Proc. IEEE 2017.</a:t>
            </a:r>
          </a:p>
        </p:txBody>
      </p:sp>
    </p:spTree>
    <p:extLst>
      <p:ext uri="{BB962C8B-B14F-4D97-AF65-F5344CB8AC3E}">
        <p14:creationId xmlns:p14="http://schemas.microsoft.com/office/powerpoint/2010/main" val="1489918831"/>
      </p:ext>
    </p:extLst>
  </p:cSld>
  <p:clrMapOvr>
    <a:masterClrMapping/>
  </p:clrMapOvr>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Understanding Flash Memory Reliability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hlinkClick r:id="rId2"/>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rPr>
              <a:t>  </a:t>
            </a:r>
          </a:p>
        </p:txBody>
      </p:sp>
      <p:pic>
        <p:nvPicPr>
          <p:cNvPr id="8" name="Picture 2" descr="ttps://pbs.twimg.com/media/DKHLt24W0AAE5Fd.jpg: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805" y="1219200"/>
            <a:ext cx="8453023" cy="516433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706939" y="1484784"/>
            <a:ext cx="38741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0000"/>
                </a:solidFill>
                <a:effectLst/>
                <a:uLnTx/>
                <a:uFillTx/>
                <a:latin typeface="Tahoma"/>
                <a:ea typeface="+mn-ea"/>
                <a:cs typeface="+mn-cs"/>
              </a:rPr>
              <a:t>Proceedings of the IEEE, Sept. 2017</a:t>
            </a:r>
          </a:p>
        </p:txBody>
      </p:sp>
    </p:spTree>
    <p:extLst>
      <p:ext uri="{BB962C8B-B14F-4D97-AF65-F5344CB8AC3E}">
        <p14:creationId xmlns:p14="http://schemas.microsoft.com/office/powerpoint/2010/main" val="2526816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E4575-181B-3C48-AC96-8F9C9DE9E980}"/>
              </a:ext>
            </a:extLst>
          </p:cNvPr>
          <p:cNvSpPr>
            <a:spLocks noGrp="1"/>
          </p:cNvSpPr>
          <p:nvPr>
            <p:ph type="title"/>
          </p:nvPr>
        </p:nvSpPr>
        <p:spPr/>
        <p:txBody>
          <a:bodyPr/>
          <a:lstStyle/>
          <a:p>
            <a:r>
              <a:rPr lang="en-US" dirty="0"/>
              <a:t>Understanding Flash Memory Reliability</a:t>
            </a:r>
          </a:p>
        </p:txBody>
      </p:sp>
      <p:sp>
        <p:nvSpPr>
          <p:cNvPr id="3" name="Content Placeholder 2">
            <a:extLst>
              <a:ext uri="{FF2B5EF4-FFF2-40B4-BE49-F238E27FC236}">
                <a16:creationId xmlns:a16="http://schemas.microsoft.com/office/drawing/2014/main" id="{2D441233-28C4-D14B-9D23-00386DE0C1F9}"/>
              </a:ext>
            </a:extLst>
          </p:cNvPr>
          <p:cNvSpPr>
            <a:spLocks noGrp="1"/>
          </p:cNvSpPr>
          <p:nvPr>
            <p:ph idx="1"/>
          </p:nvPr>
        </p:nvSpPr>
        <p:spPr>
          <a:xfrm>
            <a:off x="228600" y="1052736"/>
            <a:ext cx="8610600" cy="5195664"/>
          </a:xfrm>
        </p:spPr>
        <p:txBody>
          <a:bodyPr/>
          <a:lstStyle/>
          <a:p>
            <a:r>
              <a:rPr lang="en-US" sz="2000" dirty="0"/>
              <a:t>Justin Meza, </a:t>
            </a:r>
            <a:r>
              <a:rPr lang="en-US" sz="2000" dirty="0" err="1"/>
              <a:t>Qiang</a:t>
            </a:r>
            <a:r>
              <a:rPr lang="en-US" sz="2000" dirty="0"/>
              <a:t> Wu, Sanjeev Kumar, and </a:t>
            </a:r>
            <a:r>
              <a:rPr lang="en-US" sz="2000" u="sng" dirty="0"/>
              <a:t>Onur Mutlu</a:t>
            </a:r>
            <a:r>
              <a:rPr lang="en-US" sz="2000" dirty="0"/>
              <a:t>,</a:t>
            </a:r>
            <a:br>
              <a:rPr lang="en-US" sz="2000" dirty="0"/>
            </a:br>
            <a:r>
              <a:rPr lang="en-US" sz="2000" b="1" dirty="0">
                <a:hlinkClick r:id="rId2"/>
              </a:rPr>
              <a:t>"A Large-Scale Study of Flash Memory Errors in the Field"</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Portland, OR,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Coverage at ZDNet</a:t>
            </a:r>
            <a:r>
              <a:rPr lang="en-US" sz="2000" dirty="0"/>
              <a:t>] [</a:t>
            </a:r>
            <a:r>
              <a:rPr lang="en-US" sz="2000" dirty="0">
                <a:hlinkClick r:id="rId7"/>
              </a:rPr>
              <a:t>Coverage on The Register</a:t>
            </a:r>
            <a:r>
              <a:rPr lang="en-US" sz="2000" dirty="0"/>
              <a:t>] [</a:t>
            </a:r>
            <a:r>
              <a:rPr lang="en-US" sz="2000" dirty="0">
                <a:hlinkClick r:id="rId8"/>
              </a:rPr>
              <a:t>Coverage on TechSpot</a:t>
            </a:r>
            <a:r>
              <a:rPr lang="en-US" sz="2000" dirty="0"/>
              <a:t>] [</a:t>
            </a:r>
            <a:r>
              <a:rPr lang="en-US" sz="2000" dirty="0">
                <a:hlinkClick r:id="rId9"/>
              </a:rPr>
              <a:t>Coverage on The Tech Report</a:t>
            </a:r>
            <a:r>
              <a:rPr lang="en-US" sz="2000" dirty="0"/>
              <a:t>]</a:t>
            </a:r>
          </a:p>
          <a:p>
            <a:pPr marL="0" indent="0">
              <a:buNone/>
            </a:pPr>
            <a:br>
              <a:rPr lang="en-US" sz="2000" dirty="0"/>
            </a:br>
            <a:endParaRPr lang="en-US" sz="2000" dirty="0"/>
          </a:p>
        </p:txBody>
      </p:sp>
      <p:sp>
        <p:nvSpPr>
          <p:cNvPr id="4" name="Slide Number Placeholder 3">
            <a:extLst>
              <a:ext uri="{FF2B5EF4-FFF2-40B4-BE49-F238E27FC236}">
                <a16:creationId xmlns:a16="http://schemas.microsoft.com/office/drawing/2014/main" id="{D976BA20-FA8B-1A44-849F-A9FFDE3D0344}"/>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116</a:t>
            </a:fld>
            <a:endParaRPr lang="en-US" altLang="en-US">
              <a:solidFill>
                <a:srgbClr val="000000"/>
              </a:solidFill>
            </a:endParaRPr>
          </a:p>
        </p:txBody>
      </p:sp>
      <p:pic>
        <p:nvPicPr>
          <p:cNvPr id="5" name="Picture 4">
            <a:extLst>
              <a:ext uri="{FF2B5EF4-FFF2-40B4-BE49-F238E27FC236}">
                <a16:creationId xmlns:a16="http://schemas.microsoft.com/office/drawing/2014/main" id="{9985DE80-46FE-384D-A22A-647CFCF3BDC8}"/>
              </a:ext>
            </a:extLst>
          </p:cNvPr>
          <p:cNvPicPr>
            <a:picLocks noChangeAspect="1"/>
          </p:cNvPicPr>
          <p:nvPr/>
        </p:nvPicPr>
        <p:blipFill>
          <a:blip r:embed="rId10"/>
          <a:stretch>
            <a:fillRect/>
          </a:stretch>
        </p:blipFill>
        <p:spPr>
          <a:xfrm>
            <a:off x="0" y="4271678"/>
            <a:ext cx="9144000" cy="1461578"/>
          </a:xfrm>
          <a:prstGeom prst="rect">
            <a:avLst/>
          </a:prstGeom>
        </p:spPr>
      </p:pic>
    </p:spTree>
    <p:extLst>
      <p:ext uri="{BB962C8B-B14F-4D97-AF65-F5344CB8AC3E}">
        <p14:creationId xmlns:p14="http://schemas.microsoft.com/office/powerpoint/2010/main" val="1977363101"/>
      </p:ext>
    </p:extLst>
  </p:cSld>
  <p:clrMapOvr>
    <a:masterClrMapping/>
  </p:clrMapOvr>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NAND Flash Vulnerabilities </a:t>
            </a:r>
            <a:r>
              <a:rPr lang="en-US" sz="3200" b="1" dirty="0">
                <a:solidFill>
                  <a:srgbClr val="006633"/>
                </a:solidFill>
                <a:latin typeface="Garamond" charset="0"/>
                <a:ea typeface="ＭＳ Ｐゴシック" pitchFamily="-105" charset="-128"/>
                <a:cs typeface="ＭＳ Ｐゴシック" pitchFamily="-105" charset="-128"/>
              </a:rPr>
              <a:t>[HPCA’17]</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rotWithShape="1">
          <a:blip r:embed="rId2"/>
          <a:srcRect t="6317" b="32108"/>
          <a:stretch/>
        </p:blipFill>
        <p:spPr>
          <a:xfrm>
            <a:off x="35496" y="1052736"/>
            <a:ext cx="8969184" cy="4402008"/>
          </a:xfrm>
          <a:prstGeom prst="rect">
            <a:avLst/>
          </a:prstGeom>
          <a:ln w="19050">
            <a:solidFill>
              <a:schemeClr val="tx1">
                <a:lumMod val="50000"/>
                <a:lumOff val="50000"/>
              </a:schemeClr>
            </a:solidFill>
          </a:ln>
          <a:effectLst>
            <a:outerShdw blurRad="50800" dist="38100" dir="2700000" algn="tl" rotWithShape="0">
              <a:prstClr val="black">
                <a:alpha val="40000"/>
              </a:prstClr>
            </a:outerShdw>
          </a:effectLst>
        </p:spPr>
      </p:pic>
      <p:sp>
        <p:nvSpPr>
          <p:cNvPr id="6" name="TextBox 5"/>
          <p:cNvSpPr txBox="1"/>
          <p:nvPr/>
        </p:nvSpPr>
        <p:spPr>
          <a:xfrm>
            <a:off x="0" y="5805264"/>
            <a:ext cx="9111662" cy="35394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https://people.inf.ethz.ch/omutlu/pub/flash-memory-programming-vulnerabilities_hpca17.pdf</a:t>
            </a:r>
            <a:r>
              <a:rPr kumimoji="0" lang="en-US" sz="17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7" name="TextBox 6"/>
          <p:cNvSpPr txBox="1"/>
          <p:nvPr/>
        </p:nvSpPr>
        <p:spPr>
          <a:xfrm>
            <a:off x="3538332" y="1009814"/>
            <a:ext cx="189776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srgbClr val="FF0000"/>
                </a:solidFill>
                <a:effectLst/>
                <a:uLnTx/>
                <a:uFillTx/>
                <a:latin typeface="Tahoma"/>
                <a:ea typeface="+mn-ea"/>
                <a:cs typeface="+mn-cs"/>
              </a:rPr>
              <a:t>HPCA, Feb. </a:t>
            </a:r>
            <a:r>
              <a:rPr kumimoji="0" lang="en-US" sz="1800" b="0" i="1" u="none" strike="noStrike" kern="1200" cap="none" spc="0" normalizeH="0" baseline="0" noProof="0" dirty="0">
                <a:ln>
                  <a:noFill/>
                </a:ln>
                <a:solidFill>
                  <a:srgbClr val="FF0000"/>
                </a:solidFill>
                <a:effectLst/>
                <a:uLnTx/>
                <a:uFillTx/>
                <a:latin typeface="Tahoma"/>
                <a:ea typeface="+mn-ea"/>
                <a:cs typeface="+mn-cs"/>
              </a:rPr>
              <a:t>2017</a:t>
            </a:r>
          </a:p>
        </p:txBody>
      </p:sp>
    </p:spTree>
    <p:extLst>
      <p:ext uri="{BB962C8B-B14F-4D97-AF65-F5344CB8AC3E}">
        <p14:creationId xmlns:p14="http://schemas.microsoft.com/office/powerpoint/2010/main" val="1701921266"/>
      </p:ext>
    </p:extLst>
  </p:cSld>
  <p:clrMapOvr>
    <a:masterClrMapping/>
  </p:clrMapOvr>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092CD-381C-7C45-9785-4A855047A957}"/>
              </a:ext>
            </a:extLst>
          </p:cNvPr>
          <p:cNvSpPr>
            <a:spLocks noGrp="1"/>
          </p:cNvSpPr>
          <p:nvPr>
            <p:ph type="title"/>
          </p:nvPr>
        </p:nvSpPr>
        <p:spPr/>
        <p:txBody>
          <a:bodyPr/>
          <a:lstStyle/>
          <a:p>
            <a:r>
              <a:rPr lang="en-US" dirty="0"/>
              <a:t>3D NAND Flash Reliability I </a:t>
            </a:r>
            <a:r>
              <a:rPr lang="en-US" sz="3200" b="1" dirty="0">
                <a:solidFill>
                  <a:srgbClr val="006633"/>
                </a:solidFill>
                <a:latin typeface="Garamond" charset="0"/>
                <a:ea typeface="ＭＳ Ｐゴシック" pitchFamily="-105" charset="-128"/>
                <a:cs typeface="ＭＳ Ｐゴシック" pitchFamily="-105" charset="-128"/>
              </a:rPr>
              <a:t>[HPCA’18]</a:t>
            </a:r>
            <a:r>
              <a:rPr lang="en-US" dirty="0"/>
              <a:t> </a:t>
            </a:r>
          </a:p>
        </p:txBody>
      </p:sp>
      <p:sp>
        <p:nvSpPr>
          <p:cNvPr id="3" name="Content Placeholder 2">
            <a:extLst>
              <a:ext uri="{FF2B5EF4-FFF2-40B4-BE49-F238E27FC236}">
                <a16:creationId xmlns:a16="http://schemas.microsoft.com/office/drawing/2014/main" id="{B3C132E5-3F90-7947-BD1B-0E3FAA005A5C}"/>
              </a:ext>
            </a:extLst>
          </p:cNvPr>
          <p:cNvSpPr>
            <a:spLocks noGrp="1"/>
          </p:cNvSpPr>
          <p:nvPr>
            <p:ph idx="1"/>
          </p:nvPr>
        </p:nvSpPr>
        <p:spPr/>
        <p:txBody>
          <a:bodyPr/>
          <a:lstStyle/>
          <a:p>
            <a:r>
              <a:rPr lang="en-US" sz="2000" dirty="0"/>
              <a:t>Yixin Luo, Saugata Ghose, Yu Cai, Erich F. </a:t>
            </a:r>
            <a:r>
              <a:rPr lang="en-US" sz="2000" dirty="0" err="1"/>
              <a:t>Haratsch</a:t>
            </a:r>
            <a:r>
              <a:rPr lang="en-US" sz="2000" dirty="0"/>
              <a:t>, and Onur Mutlu,</a:t>
            </a:r>
            <a:br>
              <a:rPr lang="en-US" sz="2000" dirty="0"/>
            </a:br>
            <a:r>
              <a:rPr lang="en-US" sz="2000" b="1" dirty="0">
                <a:hlinkClick r:id="rId2"/>
              </a:rPr>
              <a:t>"HeatWatch: Improving 3D NAND Flash Memory Device Reliability by Exploiting Self-Recovery and Temperature-Awareness"</a:t>
            </a:r>
            <a:r>
              <a:rPr lang="en-US" sz="2000" dirty="0"/>
              <a:t> </a:t>
            </a:r>
            <a:br>
              <a:rPr lang="en-US" sz="2000" dirty="0"/>
            </a:br>
            <a:r>
              <a:rPr lang="en-US" sz="2000" i="1" dirty="0"/>
              <a:t>Proceedings of the </a:t>
            </a:r>
            <a:r>
              <a:rPr lang="en-US" sz="2000" i="1" dirty="0">
                <a:hlinkClick r:id="rId3"/>
              </a:rPr>
              <a:t>24th International Symposium on High-Performance Computer Architecture</a:t>
            </a:r>
            <a:r>
              <a:rPr lang="en-US" sz="2000" i="1" dirty="0"/>
              <a:t> (</a:t>
            </a:r>
            <a:r>
              <a:rPr lang="en-US" sz="2000" b="1" i="1" dirty="0"/>
              <a:t>HPCA</a:t>
            </a:r>
            <a:r>
              <a:rPr lang="en-US" sz="2000" i="1" dirty="0"/>
              <a:t>)</a:t>
            </a:r>
            <a:r>
              <a:rPr lang="en-US" sz="2000" dirty="0"/>
              <a:t>, Vienna, Austria, February 2018. </a:t>
            </a:r>
            <a:br>
              <a:rPr lang="en-US" sz="2000" dirty="0"/>
            </a:br>
            <a:r>
              <a:rPr lang="en-US" sz="2000" dirty="0"/>
              <a:t>[</a:t>
            </a:r>
            <a:r>
              <a:rPr lang="en-US" sz="2000" dirty="0">
                <a:hlinkClick r:id="rId4"/>
              </a:rPr>
              <a:t>Lightning Talk Video</a:t>
            </a:r>
            <a:r>
              <a:rPr lang="en-US" sz="2000" dirty="0"/>
              <a:t>]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a:t>
            </a:r>
          </a:p>
          <a:p>
            <a:pPr marL="0" indent="0">
              <a:buNone/>
            </a:pPr>
            <a:endParaRPr lang="en-US" dirty="0"/>
          </a:p>
        </p:txBody>
      </p:sp>
      <p:sp>
        <p:nvSpPr>
          <p:cNvPr id="4" name="Slide Number Placeholder 3">
            <a:extLst>
              <a:ext uri="{FF2B5EF4-FFF2-40B4-BE49-F238E27FC236}">
                <a16:creationId xmlns:a16="http://schemas.microsoft.com/office/drawing/2014/main" id="{3950B8C8-DAF4-6549-8895-6579AD5382E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D4CC2D85-85E9-C443-AED0-5ED880D0C28D}"/>
              </a:ext>
            </a:extLst>
          </p:cNvPr>
          <p:cNvPicPr>
            <a:picLocks noChangeAspect="1"/>
          </p:cNvPicPr>
          <p:nvPr/>
        </p:nvPicPr>
        <p:blipFill>
          <a:blip r:embed="rId9"/>
          <a:stretch>
            <a:fillRect/>
          </a:stretch>
        </p:blipFill>
        <p:spPr>
          <a:xfrm>
            <a:off x="0" y="4346293"/>
            <a:ext cx="9144000" cy="1674995"/>
          </a:xfrm>
          <a:prstGeom prst="rect">
            <a:avLst/>
          </a:prstGeom>
        </p:spPr>
      </p:pic>
    </p:spTree>
    <p:extLst>
      <p:ext uri="{BB962C8B-B14F-4D97-AF65-F5344CB8AC3E}">
        <p14:creationId xmlns:p14="http://schemas.microsoft.com/office/powerpoint/2010/main" val="3455686531"/>
      </p:ext>
    </p:extLst>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092CD-381C-7C45-9785-4A855047A957}"/>
              </a:ext>
            </a:extLst>
          </p:cNvPr>
          <p:cNvSpPr>
            <a:spLocks noGrp="1"/>
          </p:cNvSpPr>
          <p:nvPr>
            <p:ph type="title"/>
          </p:nvPr>
        </p:nvSpPr>
        <p:spPr>
          <a:xfrm>
            <a:off x="228600" y="152400"/>
            <a:ext cx="8915400" cy="1066800"/>
          </a:xfrm>
        </p:spPr>
        <p:txBody>
          <a:bodyPr/>
          <a:lstStyle/>
          <a:p>
            <a:r>
              <a:rPr lang="en-US" dirty="0"/>
              <a:t>3D NAND Flash Reliability II</a:t>
            </a:r>
            <a:r>
              <a:rPr lang="en-US" sz="2400" dirty="0"/>
              <a:t> </a:t>
            </a:r>
            <a:r>
              <a:rPr lang="en-US" sz="2400" b="1" dirty="0">
                <a:solidFill>
                  <a:srgbClr val="006633"/>
                </a:solidFill>
                <a:latin typeface="Garamond" charset="0"/>
                <a:ea typeface="ＭＳ Ｐゴシック" pitchFamily="-105" charset="-128"/>
                <a:cs typeface="ＭＳ Ｐゴシック" pitchFamily="-105" charset="-128"/>
              </a:rPr>
              <a:t>[SIGMETRICS’18]</a:t>
            </a:r>
            <a:r>
              <a:rPr lang="en-US" sz="2400" dirty="0"/>
              <a:t> </a:t>
            </a:r>
          </a:p>
        </p:txBody>
      </p:sp>
      <p:sp>
        <p:nvSpPr>
          <p:cNvPr id="3" name="Content Placeholder 2">
            <a:extLst>
              <a:ext uri="{FF2B5EF4-FFF2-40B4-BE49-F238E27FC236}">
                <a16:creationId xmlns:a16="http://schemas.microsoft.com/office/drawing/2014/main" id="{B3C132E5-3F90-7947-BD1B-0E3FAA005A5C}"/>
              </a:ext>
            </a:extLst>
          </p:cNvPr>
          <p:cNvSpPr>
            <a:spLocks noGrp="1"/>
          </p:cNvSpPr>
          <p:nvPr>
            <p:ph idx="1"/>
          </p:nvPr>
        </p:nvSpPr>
        <p:spPr/>
        <p:txBody>
          <a:bodyPr/>
          <a:lstStyle/>
          <a:p>
            <a:r>
              <a:rPr lang="en-US" sz="2000" dirty="0"/>
              <a:t>Yixin Luo, Saugata Ghose, Yu Cai, Erich F. </a:t>
            </a:r>
            <a:r>
              <a:rPr lang="en-US" sz="2000" dirty="0" err="1"/>
              <a:t>Haratsch</a:t>
            </a:r>
            <a:r>
              <a:rPr lang="en-US" sz="2000" dirty="0"/>
              <a:t>, and </a:t>
            </a:r>
            <a:r>
              <a:rPr lang="en-US" sz="2000" u="sng" dirty="0"/>
              <a:t>Onur Mutlu</a:t>
            </a:r>
            <a:r>
              <a:rPr lang="en-US" sz="2000" dirty="0"/>
              <a:t>,</a:t>
            </a:r>
            <a:br>
              <a:rPr lang="en-US" sz="2000" dirty="0"/>
            </a:br>
            <a:r>
              <a:rPr lang="en-US" sz="2000" b="1" dirty="0">
                <a:hlinkClick r:id="rId2"/>
              </a:rPr>
              <a:t>"Improving 3D NAND Flash Memory Lifetime by Tolerating Early Retention Loss and Process Variation"</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Irvine, CA, USA, June 2018. </a:t>
            </a:r>
            <a:br>
              <a:rPr lang="en-US" sz="2000" dirty="0"/>
            </a:br>
            <a:r>
              <a:rPr lang="en-US" sz="2000" dirty="0"/>
              <a:t>[</a:t>
            </a:r>
            <a:r>
              <a:rPr lang="en-US" sz="2000" dirty="0">
                <a:hlinkClick r:id="rId4"/>
              </a:rPr>
              <a:t>Abstract</a:t>
            </a:r>
            <a:r>
              <a:rPr lang="en-US" sz="2000" dirty="0"/>
              <a:t>] </a:t>
            </a:r>
            <a:br>
              <a:rPr lang="en-US" sz="2000" dirty="0"/>
            </a:br>
            <a:r>
              <a:rPr lang="en-US" sz="2000" dirty="0"/>
              <a:t>[</a:t>
            </a:r>
            <a:r>
              <a:rPr lang="en-US" sz="2000" dirty="0">
                <a:hlinkClick r:id="rId5"/>
              </a:rPr>
              <a:t>POMACS Journal Version (same content, different format)</a:t>
            </a:r>
            <a:r>
              <a:rPr lang="en-US" sz="2000" dirty="0"/>
              <a:t>] </a:t>
            </a:r>
            <a:br>
              <a:rPr lang="en-US" sz="2000" dirty="0"/>
            </a:br>
            <a:r>
              <a:rPr lang="en-US" sz="2000" dirty="0"/>
              <a:t>[</a:t>
            </a:r>
            <a:r>
              <a:rPr lang="en-US" sz="2000" dirty="0">
                <a:hlinkClick r:id="rId6"/>
              </a:rPr>
              <a:t>Slides (pptx)</a:t>
            </a:r>
            <a:r>
              <a:rPr lang="en-US" sz="2000" dirty="0"/>
              <a:t> </a:t>
            </a:r>
            <a:r>
              <a:rPr lang="en-US" sz="2000" dirty="0">
                <a:hlinkClick r:id="rId7"/>
              </a:rPr>
              <a:t>(pdf)</a:t>
            </a:r>
            <a:r>
              <a:rPr lang="en-US" sz="2000" dirty="0"/>
              <a:t>]</a:t>
            </a:r>
          </a:p>
          <a:p>
            <a:pPr marL="0" indent="0">
              <a:buNone/>
            </a:pPr>
            <a:br>
              <a:rPr lang="en-US" sz="2000" dirty="0"/>
            </a:br>
            <a:br>
              <a:rPr lang="en-US" sz="2000" dirty="0"/>
            </a:br>
            <a:endParaRPr lang="en-US" sz="2000" dirty="0"/>
          </a:p>
        </p:txBody>
      </p:sp>
      <p:sp>
        <p:nvSpPr>
          <p:cNvPr id="4" name="Slide Number Placeholder 3">
            <a:extLst>
              <a:ext uri="{FF2B5EF4-FFF2-40B4-BE49-F238E27FC236}">
                <a16:creationId xmlns:a16="http://schemas.microsoft.com/office/drawing/2014/main" id="{3950B8C8-DAF4-6549-8895-6579AD5382E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a:extLst>
              <a:ext uri="{FF2B5EF4-FFF2-40B4-BE49-F238E27FC236}">
                <a16:creationId xmlns:a16="http://schemas.microsoft.com/office/drawing/2014/main" id="{9DE96A07-FDB9-AD4A-A94E-B3BE0AD167ED}"/>
              </a:ext>
            </a:extLst>
          </p:cNvPr>
          <p:cNvPicPr>
            <a:picLocks noChangeAspect="1"/>
          </p:cNvPicPr>
          <p:nvPr/>
        </p:nvPicPr>
        <p:blipFill>
          <a:blip r:embed="rId8"/>
          <a:stretch>
            <a:fillRect/>
          </a:stretch>
        </p:blipFill>
        <p:spPr>
          <a:xfrm>
            <a:off x="0" y="4278117"/>
            <a:ext cx="9144000" cy="1743171"/>
          </a:xfrm>
          <a:prstGeom prst="rect">
            <a:avLst/>
          </a:prstGeom>
        </p:spPr>
      </p:pic>
    </p:spTree>
    <p:extLst>
      <p:ext uri="{BB962C8B-B14F-4D97-AF65-F5344CB8AC3E}">
        <p14:creationId xmlns:p14="http://schemas.microsoft.com/office/powerpoint/2010/main" val="3614195932"/>
      </p:ext>
    </p:extLst>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500" dirty="0"/>
              <a:t>Another Talk: NAND Flash Memory Robustness</a:t>
            </a:r>
          </a:p>
        </p:txBody>
      </p:sp>
      <p:sp>
        <p:nvSpPr>
          <p:cNvPr id="3" name="Content Placeholder 2"/>
          <p:cNvSpPr>
            <a:spLocks noGrp="1"/>
          </p:cNvSpPr>
          <p:nvPr>
            <p:ph idx="1"/>
          </p:nvPr>
        </p:nvSpPr>
        <p:spPr>
          <a:xfrm>
            <a:off x="228600" y="908720"/>
            <a:ext cx="8915400" cy="5256584"/>
          </a:xfrm>
        </p:spPr>
        <p:txBody>
          <a:bodyPr/>
          <a:lstStyle/>
          <a:p>
            <a:r>
              <a:rPr lang="en-US" sz="1800" dirty="0"/>
              <a:t>Yu Cai, </a:t>
            </a:r>
            <a:r>
              <a:rPr lang="en-US" sz="1800" dirty="0" err="1"/>
              <a:t>Saugata</a:t>
            </a:r>
            <a:r>
              <a:rPr lang="en-US" sz="1800" dirty="0"/>
              <a:t> </a:t>
            </a:r>
            <a:r>
              <a:rPr lang="en-US" sz="1800" dirty="0" err="1"/>
              <a:t>Ghose</a:t>
            </a:r>
            <a:r>
              <a:rPr lang="en-US" sz="1800" dirty="0"/>
              <a:t>, Erich F. </a:t>
            </a:r>
            <a:r>
              <a:rPr lang="en-US" sz="1800" dirty="0" err="1"/>
              <a:t>Haratsch</a:t>
            </a:r>
            <a:r>
              <a:rPr lang="en-US" sz="1800" dirty="0"/>
              <a:t>, </a:t>
            </a:r>
            <a:r>
              <a:rPr lang="en-US" sz="1800" dirty="0" err="1"/>
              <a:t>Yixin</a:t>
            </a:r>
            <a:r>
              <a:rPr lang="en-US" sz="1800" dirty="0"/>
              <a:t> Luo, and Onur Mutlu,</a:t>
            </a:r>
            <a:br>
              <a:rPr lang="en-US" sz="1800" dirty="0"/>
            </a:br>
            <a:r>
              <a:rPr lang="en-US" sz="1800" b="1" dirty="0"/>
              <a:t>"Error Characterization, Mitigation, and Recovery in Flash Memory Based Solid State Drives"</a:t>
            </a:r>
            <a:br>
              <a:rPr lang="en-US" sz="1800" dirty="0"/>
            </a:br>
            <a:r>
              <a:rPr lang="en-US" sz="1800" i="1" dirty="0"/>
              <a:t>to appear in </a:t>
            </a:r>
            <a:r>
              <a:rPr lang="en-US" sz="1800" i="1" dirty="0">
                <a:hlinkClick r:id="rId2"/>
              </a:rPr>
              <a:t>Proceedings of the IEEE</a:t>
            </a:r>
            <a:r>
              <a:rPr lang="en-US" sz="1800" dirty="0"/>
              <a:t>, 2017. </a:t>
            </a:r>
          </a:p>
          <a:p>
            <a:endParaRPr lang="en-US" sz="600" dirty="0"/>
          </a:p>
          <a:p>
            <a:endParaRPr lang="en-US" sz="100" dirty="0"/>
          </a:p>
          <a:p>
            <a:endParaRPr lang="en-US" sz="300" dirty="0"/>
          </a:p>
          <a:p>
            <a:pPr marL="0" indent="0">
              <a:buNone/>
            </a:pPr>
            <a:r>
              <a:rPr lang="en-US" sz="1250" dirty="0" err="1"/>
              <a:t>Cai</a:t>
            </a:r>
            <a:r>
              <a:rPr lang="en-US" sz="1250" dirty="0"/>
              <a:t>+, “</a:t>
            </a:r>
            <a:r>
              <a:rPr lang="en-US" sz="1250" dirty="0">
                <a:solidFill>
                  <a:srgbClr val="0000FF"/>
                </a:solidFill>
              </a:rPr>
              <a:t>Error Patterns in MLC NAND Flash Memory: Measurement, Characterization, and Analysis</a:t>
            </a:r>
            <a:r>
              <a:rPr lang="en-US" sz="1250" dirty="0"/>
              <a:t>,” DATE 2012.</a:t>
            </a:r>
          </a:p>
          <a:p>
            <a:pPr marL="0" indent="0">
              <a:buNone/>
            </a:pPr>
            <a:r>
              <a:rPr lang="en-US" sz="1250" dirty="0" err="1"/>
              <a:t>Cai</a:t>
            </a:r>
            <a:r>
              <a:rPr lang="en-US" sz="1250" dirty="0"/>
              <a:t>+, “</a:t>
            </a:r>
            <a:r>
              <a:rPr lang="en-US" sz="1250" dirty="0">
                <a:solidFill>
                  <a:srgbClr val="0000FF"/>
                </a:solidFill>
              </a:rPr>
              <a:t>Flash Correct-and-Refresh: Retention-Aware Error Management for Increased Flash Memory Lifetime</a:t>
            </a:r>
            <a:r>
              <a:rPr lang="en-US" sz="1250" dirty="0"/>
              <a:t>,” ICCD 2012.</a:t>
            </a:r>
          </a:p>
          <a:p>
            <a:pPr marL="0" indent="0">
              <a:buNone/>
            </a:pPr>
            <a:r>
              <a:rPr lang="en-US" sz="1250" dirty="0" err="1"/>
              <a:t>Cai</a:t>
            </a:r>
            <a:r>
              <a:rPr lang="en-US" sz="1250" dirty="0"/>
              <a:t>+, “</a:t>
            </a:r>
            <a:r>
              <a:rPr lang="en-US" sz="1250" dirty="0">
                <a:solidFill>
                  <a:srgbClr val="0000FF"/>
                </a:solidFill>
              </a:rPr>
              <a:t>Threshold Voltage Distribution in MLC NAND Flash Memory: Characterization, Analysis and Modeling</a:t>
            </a:r>
            <a:r>
              <a:rPr lang="en-US" sz="1250" dirty="0"/>
              <a:t>,” DATE 2013.</a:t>
            </a:r>
          </a:p>
          <a:p>
            <a:pPr marL="0" indent="0">
              <a:buNone/>
            </a:pPr>
            <a:r>
              <a:rPr lang="en-US" sz="1250" dirty="0" err="1"/>
              <a:t>Cai</a:t>
            </a:r>
            <a:r>
              <a:rPr lang="en-US" sz="1250" dirty="0"/>
              <a:t>+, “</a:t>
            </a:r>
            <a:r>
              <a:rPr lang="en-US" sz="1250" dirty="0">
                <a:solidFill>
                  <a:srgbClr val="0000FF"/>
                </a:solidFill>
              </a:rPr>
              <a:t>Error Analysis and Retention-Aware Error Management for NAND Flash Memory</a:t>
            </a:r>
            <a:r>
              <a:rPr lang="en-US" sz="1250" dirty="0"/>
              <a:t>,” Intel Technology Journal 2013.</a:t>
            </a:r>
          </a:p>
          <a:p>
            <a:pPr marL="0" indent="0">
              <a:buNone/>
            </a:pPr>
            <a:r>
              <a:rPr lang="en-US" sz="1250" dirty="0" err="1"/>
              <a:t>Cai</a:t>
            </a:r>
            <a:r>
              <a:rPr lang="en-US" sz="1250" dirty="0"/>
              <a:t>+, “</a:t>
            </a:r>
            <a:r>
              <a:rPr lang="en-US" sz="1250" dirty="0">
                <a:solidFill>
                  <a:srgbClr val="0000FF"/>
                </a:solidFill>
              </a:rPr>
              <a:t>Program Interference in MLC NAND Flash Memory: Characterization, Modeling, and Mitigation</a:t>
            </a:r>
            <a:r>
              <a:rPr lang="en-US" sz="1250" dirty="0"/>
              <a:t>,” ICCD 2013.</a:t>
            </a:r>
          </a:p>
          <a:p>
            <a:pPr marL="0" indent="0">
              <a:buNone/>
            </a:pPr>
            <a:r>
              <a:rPr lang="en-US" sz="1250" dirty="0" err="1"/>
              <a:t>Cai</a:t>
            </a:r>
            <a:r>
              <a:rPr lang="en-US" sz="1250" dirty="0"/>
              <a:t>+, “</a:t>
            </a:r>
            <a:r>
              <a:rPr lang="en-US" sz="1250" dirty="0">
                <a:solidFill>
                  <a:srgbClr val="0000FF"/>
                </a:solidFill>
              </a:rPr>
              <a:t>Neighbor-Cell Assisted Error Correction for MLC NAND Flash Memories</a:t>
            </a:r>
            <a:r>
              <a:rPr lang="en-US" sz="1250" dirty="0"/>
              <a:t>,” SIGMETRICS 2014.</a:t>
            </a:r>
          </a:p>
          <a:p>
            <a:pPr marL="0" indent="0">
              <a:buNone/>
            </a:pPr>
            <a:r>
              <a:rPr lang="en-US" sz="1250" dirty="0" err="1"/>
              <a:t>Cai</a:t>
            </a:r>
            <a:r>
              <a:rPr lang="en-US" sz="1250" dirty="0"/>
              <a:t>+,”</a:t>
            </a:r>
            <a:r>
              <a:rPr lang="en-US" sz="1250" dirty="0">
                <a:solidFill>
                  <a:srgbClr val="0000FF"/>
                </a:solidFill>
              </a:rPr>
              <a:t>Data Retention in MLC NAND Flash Memory: Characterization, Optimization and Recovery</a:t>
            </a:r>
            <a:r>
              <a:rPr lang="en-US" sz="1250" dirty="0"/>
              <a:t>,” HPCA 2015.</a:t>
            </a:r>
          </a:p>
          <a:p>
            <a:pPr marL="0" indent="0">
              <a:buNone/>
            </a:pPr>
            <a:r>
              <a:rPr lang="en-US" sz="1250" dirty="0" err="1"/>
              <a:t>Cai</a:t>
            </a:r>
            <a:r>
              <a:rPr lang="en-US" sz="1250" dirty="0"/>
              <a:t>+, “</a:t>
            </a:r>
            <a:r>
              <a:rPr lang="en-US" sz="1250" dirty="0">
                <a:solidFill>
                  <a:srgbClr val="0000FF"/>
                </a:solidFill>
              </a:rPr>
              <a:t>Read Disturb Errors in MLC NAND Flash Memory: Characterization and Mitigation</a:t>
            </a:r>
            <a:r>
              <a:rPr lang="en-US" sz="1250" dirty="0"/>
              <a:t>,” DSN 2015. </a:t>
            </a:r>
          </a:p>
          <a:p>
            <a:pPr marL="0" indent="0">
              <a:buNone/>
            </a:pPr>
            <a:r>
              <a:rPr lang="en-US" sz="1250" dirty="0" err="1"/>
              <a:t>Luo</a:t>
            </a:r>
            <a:r>
              <a:rPr lang="en-US" sz="1250" dirty="0"/>
              <a:t>+, “</a:t>
            </a:r>
            <a:r>
              <a:rPr lang="en-US" sz="1250" dirty="0">
                <a:solidFill>
                  <a:srgbClr val="0000FF"/>
                </a:solidFill>
              </a:rPr>
              <a:t>WARM: Improving NAND Flash Memory Lifetime with Write-hotness Aware Retention Management</a:t>
            </a:r>
            <a:r>
              <a:rPr lang="en-US" sz="1250" dirty="0"/>
              <a:t>,” MSST 2015.</a:t>
            </a:r>
          </a:p>
          <a:p>
            <a:pPr marL="0" indent="0">
              <a:buNone/>
            </a:pPr>
            <a:r>
              <a:rPr lang="en-US" sz="1250" dirty="0"/>
              <a:t>Meza+, “</a:t>
            </a:r>
            <a:r>
              <a:rPr lang="en-US" sz="1250" dirty="0">
                <a:solidFill>
                  <a:srgbClr val="0000FF"/>
                </a:solidFill>
              </a:rPr>
              <a:t>A Large-Scale Study of Flash Memory Errors in the Field</a:t>
            </a:r>
            <a:r>
              <a:rPr lang="en-US" sz="1250" dirty="0"/>
              <a:t>,” SIGMETRICS 2015.</a:t>
            </a:r>
          </a:p>
          <a:p>
            <a:pPr marL="0" indent="0">
              <a:buNone/>
            </a:pPr>
            <a:r>
              <a:rPr lang="en-US" sz="1250" dirty="0"/>
              <a:t>Luo+, “</a:t>
            </a:r>
            <a:r>
              <a:rPr lang="en-US" sz="1250" dirty="0">
                <a:solidFill>
                  <a:srgbClr val="0000FF"/>
                </a:solidFill>
              </a:rPr>
              <a:t>Enabling Accurate and Practical Online Flash Channel Modeling for Modern MLC NAND Flash Memory</a:t>
            </a:r>
            <a:r>
              <a:rPr lang="en-US" sz="1250" dirty="0"/>
              <a:t>,” IEEE JSAC 2016.</a:t>
            </a:r>
          </a:p>
          <a:p>
            <a:pPr marL="0" indent="0">
              <a:buNone/>
            </a:pPr>
            <a:r>
              <a:rPr lang="en-US" sz="1250" dirty="0"/>
              <a:t>Cai+, “</a:t>
            </a:r>
            <a:r>
              <a:rPr lang="en-US" sz="1250" dirty="0">
                <a:solidFill>
                  <a:srgbClr val="0000FF"/>
                </a:solidFill>
              </a:rPr>
              <a:t>Vulnerabilities in MLC NAND Flash Memory Programming: Experimental Analysis, Exploits, and Mitigation Techniques</a:t>
            </a:r>
            <a:r>
              <a:rPr lang="en-US" sz="1250" dirty="0"/>
              <a:t>,” HPCA 2017.</a:t>
            </a:r>
          </a:p>
          <a:p>
            <a:pPr marL="0" indent="0">
              <a:buNone/>
            </a:pPr>
            <a:r>
              <a:rPr lang="en-US" sz="1250" dirty="0" err="1"/>
              <a:t>Fukami</a:t>
            </a:r>
            <a:r>
              <a:rPr lang="en-US" sz="1250" dirty="0"/>
              <a:t>+, “</a:t>
            </a:r>
            <a:r>
              <a:rPr lang="en-US" sz="1250" dirty="0">
                <a:solidFill>
                  <a:srgbClr val="0000FF"/>
                </a:solidFill>
              </a:rPr>
              <a:t>Improving the Reliability of Chip-Off Forensic Analysis of NAND Flash Memory Devices</a:t>
            </a:r>
            <a:r>
              <a:rPr lang="en-US" sz="1250" dirty="0"/>
              <a:t>,” DFRWS EU 2017. </a:t>
            </a:r>
          </a:p>
          <a:p>
            <a:pPr marL="0" indent="0">
              <a:buNone/>
            </a:pPr>
            <a:r>
              <a:rPr lang="en-US" sz="1250" dirty="0"/>
              <a:t>Luo+, “</a:t>
            </a:r>
            <a:r>
              <a:rPr lang="en-US" sz="1250" dirty="0" err="1">
                <a:solidFill>
                  <a:srgbClr val="0000FF"/>
                </a:solidFill>
              </a:rPr>
              <a:t>HeatWatch</a:t>
            </a:r>
            <a:r>
              <a:rPr lang="en-US" sz="1250" dirty="0">
                <a:solidFill>
                  <a:srgbClr val="0000FF"/>
                </a:solidFill>
              </a:rPr>
              <a:t>: Improving 3D NAND Flash Memory Device Reliability by Exploiting Self-Recovery and Temperature-Awareness</a:t>
            </a:r>
            <a:r>
              <a:rPr lang="en-US" sz="1250" dirty="0"/>
              <a:t>," HPCA 2018.</a:t>
            </a:r>
          </a:p>
          <a:p>
            <a:pPr marL="0" indent="0">
              <a:buNone/>
            </a:pPr>
            <a:r>
              <a:rPr lang="en-US" sz="1250" dirty="0"/>
              <a:t>Luo+, “</a:t>
            </a:r>
            <a:r>
              <a:rPr lang="en-US" sz="1250" dirty="0">
                <a:solidFill>
                  <a:srgbClr val="0000FF"/>
                </a:solidFill>
              </a:rPr>
              <a:t>Improving 3D NAND Flash Memory Lifetime by Tolerating Early Retention Loss and Process Variation</a:t>
            </a:r>
            <a:r>
              <a:rPr lang="en-US" sz="1250" dirty="0"/>
              <a:t>," SIGMETRICS 2018.</a:t>
            </a:r>
          </a:p>
          <a:p>
            <a:pPr marL="0" indent="0">
              <a:buNone/>
            </a:pPr>
            <a:endParaRPr lang="en-US" sz="1200" dirty="0"/>
          </a:p>
          <a:p>
            <a:pPr marL="0" indent="0">
              <a:buNone/>
            </a:pPr>
            <a:endParaRPr lang="en-US" sz="1500" dirty="0"/>
          </a:p>
          <a:p>
            <a:endParaRPr lang="en-US" sz="1700" dirty="0"/>
          </a:p>
          <a:p>
            <a:endParaRPr lang="en-US" sz="2000" dirty="0"/>
          </a:p>
        </p:txBody>
      </p:sp>
      <p:sp>
        <p:nvSpPr>
          <p:cNvPr id="5" name="TextBox 4"/>
          <p:cNvSpPr txBox="1"/>
          <p:nvPr/>
        </p:nvSpPr>
        <p:spPr>
          <a:xfrm>
            <a:off x="-19422" y="6505599"/>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
        <p:nvSpPr>
          <p:cNvPr id="6" name="Rectangle 5"/>
          <p:cNvSpPr>
            <a:spLocks noChangeArrowheads="1"/>
          </p:cNvSpPr>
          <p:nvPr/>
        </p:nvSpPr>
        <p:spPr bwMode="auto">
          <a:xfrm>
            <a:off x="232939" y="3140968"/>
            <a:ext cx="8227493" cy="288032"/>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
        <p:nvSpPr>
          <p:cNvPr id="7" name="Rectangle 6"/>
          <p:cNvSpPr>
            <a:spLocks noChangeArrowheads="1"/>
          </p:cNvSpPr>
          <p:nvPr/>
        </p:nvSpPr>
        <p:spPr bwMode="auto">
          <a:xfrm>
            <a:off x="228600" y="3854969"/>
            <a:ext cx="7223720" cy="222103"/>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
        <p:nvSpPr>
          <p:cNvPr id="8" name="Rectangle 7"/>
          <p:cNvSpPr>
            <a:spLocks noChangeArrowheads="1"/>
          </p:cNvSpPr>
          <p:nvPr/>
        </p:nvSpPr>
        <p:spPr bwMode="auto">
          <a:xfrm>
            <a:off x="228600" y="4941168"/>
            <a:ext cx="8087816" cy="464820"/>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Tree>
    <p:extLst>
      <p:ext uri="{BB962C8B-B14F-4D97-AF65-F5344CB8AC3E}">
        <p14:creationId xmlns:p14="http://schemas.microsoft.com/office/powerpoint/2010/main" val="336280975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There are Two Other Solution Directions</a:t>
            </a:r>
          </a:p>
        </p:txBody>
      </p:sp>
      <p:sp>
        <p:nvSpPr>
          <p:cNvPr id="3" name="Content Placeholder 2"/>
          <p:cNvSpPr>
            <a:spLocks noGrp="1"/>
          </p:cNvSpPr>
          <p:nvPr>
            <p:ph idx="1"/>
          </p:nvPr>
        </p:nvSpPr>
        <p:spPr>
          <a:xfrm>
            <a:off x="107504" y="980728"/>
            <a:ext cx="8964488" cy="5193723"/>
          </a:xfrm>
        </p:spPr>
        <p:txBody>
          <a:bodyPr/>
          <a:lstStyle/>
          <a:p>
            <a:r>
              <a:rPr lang="en-US" b="1" dirty="0">
                <a:solidFill>
                  <a:srgbClr val="FF0000"/>
                </a:solidFill>
              </a:rPr>
              <a:t>New Technologies: </a:t>
            </a:r>
            <a:r>
              <a:rPr lang="en-US" dirty="0"/>
              <a:t>Replace or (more likely) augment DRAM with a different technology</a:t>
            </a:r>
          </a:p>
          <a:p>
            <a:pPr lvl="1"/>
            <a:r>
              <a:rPr lang="en-US" dirty="0">
                <a:solidFill>
                  <a:srgbClr val="0000FF"/>
                </a:solidFill>
              </a:rPr>
              <a:t>Non-volatile memories</a:t>
            </a:r>
          </a:p>
          <a:p>
            <a:endParaRPr lang="en-US" dirty="0"/>
          </a:p>
          <a:p>
            <a:r>
              <a:rPr lang="en-US" b="1" dirty="0">
                <a:solidFill>
                  <a:srgbClr val="FF0000"/>
                </a:solidFill>
              </a:rPr>
              <a:t>Embracing Un-reliability:</a:t>
            </a:r>
            <a:r>
              <a:rPr lang="en-US" dirty="0">
                <a:solidFill>
                  <a:srgbClr val="FF0000"/>
                </a:solidFill>
              </a:rPr>
              <a:t> </a:t>
            </a:r>
          </a:p>
          <a:p>
            <a:pPr marL="0" indent="0">
              <a:buNone/>
            </a:pPr>
            <a:r>
              <a:rPr lang="en-US" dirty="0">
                <a:solidFill>
                  <a:srgbClr val="FF0000"/>
                </a:solidFill>
              </a:rPr>
              <a:t>    </a:t>
            </a:r>
            <a:r>
              <a:rPr lang="en-US" dirty="0"/>
              <a:t>Design memories with different reliability</a:t>
            </a:r>
          </a:p>
          <a:p>
            <a:pPr marL="0" indent="0">
              <a:buNone/>
            </a:pPr>
            <a:r>
              <a:rPr lang="en-US" dirty="0"/>
              <a:t>    and store data intelligently across them</a:t>
            </a:r>
          </a:p>
          <a:p>
            <a:pPr marL="0" indent="0">
              <a:buNone/>
            </a:pPr>
            <a:r>
              <a:rPr lang="en-US" b="1" dirty="0">
                <a:solidFill>
                  <a:schemeClr val="accent2">
                    <a:lumMod val="75000"/>
                  </a:schemeClr>
                </a:solidFill>
              </a:rPr>
              <a:t>    [Luo+ DSN 2014]</a:t>
            </a:r>
          </a:p>
          <a:p>
            <a:pPr marL="0" indent="0">
              <a:buNone/>
            </a:pPr>
            <a:endParaRPr lang="en-US" dirty="0"/>
          </a:p>
          <a:p>
            <a:r>
              <a:rPr lang="en-US" dirty="0"/>
              <a:t>…</a:t>
            </a:r>
          </a:p>
          <a:p>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TextBox 4"/>
          <p:cNvSpPr txBox="1"/>
          <p:nvPr/>
        </p:nvSpPr>
        <p:spPr>
          <a:xfrm>
            <a:off x="179512" y="5445224"/>
            <a:ext cx="8784976" cy="1323439"/>
          </a:xfrm>
          <a:prstGeom prst="rect">
            <a:avLst/>
          </a:prstGeom>
          <a:ln>
            <a:solidFill>
              <a:srgbClr val="0000FF"/>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4000" b="1" i="0" u="none" strike="noStrike" kern="1200" cap="none" spc="0" normalizeH="0" baseline="0" noProof="0" dirty="0">
                <a:ln>
                  <a:noFill/>
                </a:ln>
                <a:solidFill>
                  <a:srgbClr val="0000FF"/>
                </a:solidFill>
                <a:effectLst/>
                <a:uLnTx/>
                <a:uFillTx/>
                <a:latin typeface="Calibri"/>
                <a:ea typeface="+mn-ea"/>
                <a:cs typeface="+mn-cs"/>
              </a:rPr>
              <a:t>Fundamental solutions to security require co-design across the hierarchy</a:t>
            </a:r>
          </a:p>
        </p:txBody>
      </p:sp>
      <p:sp>
        <p:nvSpPr>
          <p:cNvPr id="19" name="Text Box 17"/>
          <p:cNvSpPr txBox="1">
            <a:spLocks noChangeArrowheads="1"/>
          </p:cNvSpPr>
          <p:nvPr/>
        </p:nvSpPr>
        <p:spPr bwMode="auto">
          <a:xfrm>
            <a:off x="6957984" y="333077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20" name="Text Box 18"/>
          <p:cNvSpPr txBox="1">
            <a:spLocks noChangeAspect="1" noChangeArrowheads="1"/>
          </p:cNvSpPr>
          <p:nvPr/>
        </p:nvSpPr>
        <p:spPr bwMode="auto">
          <a:xfrm>
            <a:off x="6957984" y="295929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21" name="Text Box 19"/>
          <p:cNvSpPr txBox="1">
            <a:spLocks noChangeAspect="1" noChangeArrowheads="1"/>
          </p:cNvSpPr>
          <p:nvPr/>
        </p:nvSpPr>
        <p:spPr bwMode="auto">
          <a:xfrm>
            <a:off x="6954809" y="229498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22" name="Text Box 20"/>
          <p:cNvSpPr txBox="1">
            <a:spLocks noChangeAspect="1" noChangeArrowheads="1"/>
          </p:cNvSpPr>
          <p:nvPr/>
        </p:nvSpPr>
        <p:spPr bwMode="auto">
          <a:xfrm>
            <a:off x="6954809" y="192350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23" name="Text Box 21"/>
          <p:cNvSpPr txBox="1">
            <a:spLocks noChangeAspect="1" noChangeArrowheads="1"/>
          </p:cNvSpPr>
          <p:nvPr/>
        </p:nvSpPr>
        <p:spPr bwMode="auto">
          <a:xfrm>
            <a:off x="6954809" y="155679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24" name="Text Box 22"/>
          <p:cNvSpPr txBox="1">
            <a:spLocks noChangeAspect="1" noChangeArrowheads="1"/>
          </p:cNvSpPr>
          <p:nvPr/>
        </p:nvSpPr>
        <p:spPr bwMode="auto">
          <a:xfrm>
            <a:off x="6957984" y="370383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a:ea typeface="+mn-ea"/>
              <a:cs typeface="Arial" charset="0"/>
            </a:endParaRPr>
          </a:p>
        </p:txBody>
      </p:sp>
      <p:sp>
        <p:nvSpPr>
          <p:cNvPr id="25" name="Text Box 23"/>
          <p:cNvSpPr txBox="1">
            <a:spLocks noChangeAspect="1" noChangeArrowheads="1"/>
          </p:cNvSpPr>
          <p:nvPr/>
        </p:nvSpPr>
        <p:spPr bwMode="auto">
          <a:xfrm>
            <a:off x="6957984" y="407531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26" name="Text Box 24"/>
          <p:cNvSpPr txBox="1">
            <a:spLocks noChangeAspect="1" noChangeArrowheads="1"/>
          </p:cNvSpPr>
          <p:nvPr/>
        </p:nvSpPr>
        <p:spPr bwMode="auto">
          <a:xfrm>
            <a:off x="6957984" y="263691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27" name="Text Box 23"/>
          <p:cNvSpPr txBox="1">
            <a:spLocks noChangeAspect="1" noChangeArrowheads="1"/>
          </p:cNvSpPr>
          <p:nvPr/>
        </p:nvSpPr>
        <p:spPr bwMode="auto">
          <a:xfrm>
            <a:off x="6959572" y="443091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28" name="Rounded Rectangle 27"/>
          <p:cNvSpPr>
            <a:spLocks noChangeArrowheads="1"/>
          </p:cNvSpPr>
          <p:nvPr/>
        </p:nvSpPr>
        <p:spPr bwMode="auto">
          <a:xfrm rot="5400000">
            <a:off x="6849380" y="2033972"/>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14227990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 name="Chart 49"/>
          <p:cNvGraphicFramePr/>
          <p:nvPr>
            <p:extLst/>
          </p:nvPr>
        </p:nvGraphicFramePr>
        <p:xfrm>
          <a:off x="0" y="1085850"/>
          <a:ext cx="9144000" cy="5370459"/>
        </p:xfrm>
        <a:graphic>
          <a:graphicData uri="http://schemas.openxmlformats.org/drawingml/2006/chart">
            <c:chart xmlns:c="http://schemas.openxmlformats.org/drawingml/2006/chart" xmlns:r="http://schemas.openxmlformats.org/officeDocument/2006/relationships" r:id="rId3"/>
          </a:graphicData>
        </a:graphic>
      </p:graphicFrame>
      <p:sp>
        <p:nvSpPr>
          <p:cNvPr id="45" name="Rectangle 44"/>
          <p:cNvSpPr/>
          <p:nvPr/>
        </p:nvSpPr>
        <p:spPr>
          <a:xfrm>
            <a:off x="980379" y="4376031"/>
            <a:ext cx="1937964" cy="1199692"/>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47" name="Oval 46"/>
          <p:cNvSpPr/>
          <p:nvPr/>
        </p:nvSpPr>
        <p:spPr>
          <a:xfrm>
            <a:off x="6459276" y="4521805"/>
            <a:ext cx="1937964" cy="1199692"/>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 name="Title 1"/>
          <p:cNvSpPr>
            <a:spLocks noGrp="1"/>
          </p:cNvSpPr>
          <p:nvPr>
            <p:ph type="title"/>
          </p:nvPr>
        </p:nvSpPr>
        <p:spPr/>
        <p:txBody>
          <a:bodyPr>
            <a:noAutofit/>
          </a:bodyPr>
          <a:lstStyle/>
          <a:p>
            <a:r>
              <a:rPr lang="en-US" sz="4000" dirty="0"/>
              <a:t>Exploiting Memory Error Tolerance </a:t>
            </a:r>
            <a:br>
              <a:rPr lang="en-US" sz="4000" dirty="0"/>
            </a:br>
            <a:r>
              <a:rPr lang="en-US" sz="4000" dirty="0"/>
              <a:t>with Hybrid Memory Systems</a:t>
            </a:r>
          </a:p>
        </p:txBody>
      </p:sp>
      <p:sp>
        <p:nvSpPr>
          <p:cNvPr id="178" name="Rounded Rectangle 177"/>
          <p:cNvSpPr/>
          <p:nvPr/>
        </p:nvSpPr>
        <p:spPr>
          <a:xfrm>
            <a:off x="253076" y="1315568"/>
            <a:ext cx="8637848" cy="5310051"/>
          </a:xfrm>
          <a:prstGeom prst="roundRect">
            <a:avLst>
              <a:gd name="adj" fmla="val 558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H</a:t>
            </a:r>
            <a:r>
              <a:rPr kumimoji="0" lang="en-US" sz="3600" b="0" i="0" u="none" strike="noStrike" kern="1200" cap="none" spc="0" normalizeH="0" baseline="0" noProof="0" dirty="0">
                <a:ln>
                  <a:noFill/>
                </a:ln>
                <a:solidFill>
                  <a:prstClr val="black"/>
                </a:solidFill>
                <a:effectLst/>
                <a:uLnTx/>
                <a:uFillTx/>
                <a:latin typeface="Calibri"/>
                <a:ea typeface="+mn-ea"/>
                <a:cs typeface="+mn-cs"/>
              </a:rPr>
              <a:t>eterogeneous-</a:t>
            </a:r>
            <a:r>
              <a:rPr kumimoji="0" lang="en-US" sz="3600" b="1" i="0" u="none" strike="noStrike" kern="1200" cap="none" spc="0" normalizeH="0" baseline="0" noProof="0" dirty="0">
                <a:ln>
                  <a:noFill/>
                </a:ln>
                <a:solidFill>
                  <a:prstClr val="black"/>
                </a:solidFill>
                <a:effectLst/>
                <a:uLnTx/>
                <a:uFillTx/>
                <a:latin typeface="Calibri"/>
                <a:ea typeface="+mn-ea"/>
                <a:cs typeface="+mn-cs"/>
              </a:rPr>
              <a:t>R</a:t>
            </a:r>
            <a:r>
              <a:rPr kumimoji="0" lang="en-US" sz="3600" b="0" i="0" u="none" strike="noStrike" kern="1200" cap="none" spc="0" normalizeH="0" baseline="0" noProof="0" dirty="0">
                <a:ln>
                  <a:noFill/>
                </a:ln>
                <a:solidFill>
                  <a:prstClr val="black"/>
                </a:solidFill>
                <a:effectLst/>
                <a:uLnTx/>
                <a:uFillTx/>
                <a:latin typeface="Calibri"/>
                <a:ea typeface="+mn-ea"/>
                <a:cs typeface="+mn-cs"/>
              </a:rPr>
              <a:t>eliability </a:t>
            </a:r>
            <a:r>
              <a:rPr kumimoji="0" lang="en-US" sz="3600" b="1" i="0" u="none" strike="noStrike" kern="1200" cap="none" spc="0" normalizeH="0" baseline="0" noProof="0" dirty="0">
                <a:ln>
                  <a:noFill/>
                </a:ln>
                <a:solidFill>
                  <a:prstClr val="black"/>
                </a:solidFill>
                <a:effectLst/>
                <a:uLnTx/>
                <a:uFillTx/>
                <a:latin typeface="Calibri"/>
                <a:ea typeface="+mn-ea"/>
                <a:cs typeface="+mn-cs"/>
              </a:rPr>
              <a:t>M</a:t>
            </a:r>
            <a:r>
              <a:rPr kumimoji="0" lang="en-US" sz="3600" b="0" i="0" u="none" strike="noStrike" kern="1200" cap="none" spc="0" normalizeH="0" baseline="0" noProof="0" dirty="0">
                <a:ln>
                  <a:noFill/>
                </a:ln>
                <a:solidFill>
                  <a:prstClr val="black"/>
                </a:solidFill>
                <a:effectLst/>
                <a:uLnTx/>
                <a:uFillTx/>
                <a:latin typeface="Calibri"/>
                <a:ea typeface="+mn-ea"/>
                <a:cs typeface="+mn-cs"/>
              </a:rPr>
              <a:t>emory </a:t>
            </a:r>
            <a:r>
              <a:rPr kumimoji="0" lang="en-US" sz="2400" b="1" i="0" u="none" strike="noStrike" kern="1200" cap="none" spc="0" normalizeH="0" baseline="0" noProof="0" dirty="0">
                <a:ln>
                  <a:noFill/>
                </a:ln>
                <a:solidFill>
                  <a:srgbClr val="1A5712"/>
                </a:solidFill>
                <a:effectLst/>
                <a:uLnTx/>
                <a:uFillTx/>
                <a:latin typeface="Calibri"/>
                <a:ea typeface="+mn-ea"/>
                <a:cs typeface="+mn-cs"/>
              </a:rPr>
              <a:t>[DSN 2014]</a:t>
            </a:r>
          </a:p>
        </p:txBody>
      </p:sp>
      <p:grpSp>
        <p:nvGrpSpPr>
          <p:cNvPr id="179" name="Group 178"/>
          <p:cNvGrpSpPr/>
          <p:nvPr/>
        </p:nvGrpSpPr>
        <p:grpSpPr>
          <a:xfrm>
            <a:off x="4919376" y="3377171"/>
            <a:ext cx="3294984" cy="935806"/>
            <a:chOff x="221980" y="1649582"/>
            <a:chExt cx="3011077" cy="855174"/>
          </a:xfrm>
        </p:grpSpPr>
        <p:grpSp>
          <p:nvGrpSpPr>
            <p:cNvPr id="180" name="Group 179"/>
            <p:cNvGrpSpPr/>
            <p:nvPr/>
          </p:nvGrpSpPr>
          <p:grpSpPr>
            <a:xfrm>
              <a:off x="221980" y="1649582"/>
              <a:ext cx="3011077" cy="855174"/>
              <a:chOff x="221980" y="1649582"/>
              <a:chExt cx="3011077" cy="855174"/>
            </a:xfrm>
          </p:grpSpPr>
          <p:pic>
            <p:nvPicPr>
              <p:cNvPr id="189" name="Picture 2" descr="image:Illustration showing DIMM rank classification labels"/>
              <p:cNvPicPr>
                <a:picLocks noChangeAspect="1" noChangeArrowheads="1"/>
              </p:cNvPicPr>
              <p:nvPr/>
            </p:nvPicPr>
            <p:blipFill rotWithShape="1">
              <a:blip r:embed="rId4">
                <a:extLst>
                  <a:ext uri="{28A0092B-C50C-407E-A947-70E740481C1C}">
                    <a14:useLocalDpi xmlns:a14="http://schemas.microsoft.com/office/drawing/2010/main" val="0"/>
                  </a:ext>
                </a:extLst>
              </a:blip>
              <a:srcRect t="58197"/>
              <a:stretch/>
            </p:blipFill>
            <p:spPr bwMode="auto">
              <a:xfrm>
                <a:off x="221980" y="1649582"/>
                <a:ext cx="3011077" cy="855174"/>
              </a:xfrm>
              <a:prstGeom prst="rect">
                <a:avLst/>
              </a:prstGeom>
              <a:noFill/>
              <a:extLst>
                <a:ext uri="{909E8E84-426E-40dd-AFC4-6F175D3DCCD1}">
                  <a14:hiddenFill xmlns="" xmlns:a14="http://schemas.microsoft.com/office/drawing/2010/main">
                    <a:solidFill>
                      <a:srgbClr val="FFFFFF"/>
                    </a:solidFill>
                  </a14:hiddenFill>
                </a:ext>
              </a:extLst>
            </p:spPr>
          </p:pic>
          <p:sp>
            <p:nvSpPr>
              <p:cNvPr id="190" name="Rectangle 189"/>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81" name="Rectangle 180"/>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2" name="Rectangle 181"/>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3" name="Rectangle 182"/>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4" name="Rectangle 183"/>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5" name="Rectangle 184"/>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6" name="Rectangle 185"/>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7" name="Rectangle 186"/>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8" name="Rectangle 187"/>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91" name="Group 190"/>
          <p:cNvGrpSpPr/>
          <p:nvPr/>
        </p:nvGrpSpPr>
        <p:grpSpPr>
          <a:xfrm>
            <a:off x="865026" y="3377171"/>
            <a:ext cx="3294984" cy="935806"/>
            <a:chOff x="221980" y="1649582"/>
            <a:chExt cx="3011077" cy="855174"/>
          </a:xfrm>
        </p:grpSpPr>
        <p:grpSp>
          <p:nvGrpSpPr>
            <p:cNvPr id="192" name="Group 191"/>
            <p:cNvGrpSpPr/>
            <p:nvPr/>
          </p:nvGrpSpPr>
          <p:grpSpPr>
            <a:xfrm>
              <a:off x="221980" y="1649582"/>
              <a:ext cx="3011077" cy="855174"/>
              <a:chOff x="221980" y="1649582"/>
              <a:chExt cx="3011077" cy="855174"/>
            </a:xfrm>
          </p:grpSpPr>
          <p:pic>
            <p:nvPicPr>
              <p:cNvPr id="202" name="Picture 2" descr="image:Illustration showing DIMM rank classification labels"/>
              <p:cNvPicPr>
                <a:picLocks noChangeAspect="1" noChangeArrowheads="1"/>
              </p:cNvPicPr>
              <p:nvPr/>
            </p:nvPicPr>
            <p:blipFill rotWithShape="1">
              <a:blip r:embed="rId4">
                <a:extLst>
                  <a:ext uri="{28A0092B-C50C-407E-A947-70E740481C1C}">
                    <a14:useLocalDpi xmlns:a14="http://schemas.microsoft.com/office/drawing/2010/main" val="0"/>
                  </a:ext>
                </a:extLst>
              </a:blip>
              <a:srcRect t="58197"/>
              <a:stretch/>
            </p:blipFill>
            <p:spPr bwMode="auto">
              <a:xfrm>
                <a:off x="221980" y="1649582"/>
                <a:ext cx="3011077" cy="855174"/>
              </a:xfrm>
              <a:prstGeom prst="rect">
                <a:avLst/>
              </a:prstGeom>
              <a:noFill/>
              <a:extLst>
                <a:ext uri="{909E8E84-426E-40dd-AFC4-6F175D3DCCD1}">
                  <a14:hiddenFill xmlns="" xmlns:a14="http://schemas.microsoft.com/office/drawing/2010/main">
                    <a:solidFill>
                      <a:srgbClr val="FFFFFF"/>
                    </a:solidFill>
                  </a14:hiddenFill>
                </a:ext>
              </a:extLst>
            </p:spPr>
          </p:pic>
          <p:sp>
            <p:nvSpPr>
              <p:cNvPr id="203" name="Rectangle 202"/>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93" name="Rectangle 192"/>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4" name="Rectangle 193"/>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5" name="Rectangle 194"/>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6" name="Rectangle 195"/>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7" name="Rectangle 196"/>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8" name="Rectangle 197"/>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9" name="Rectangle 198"/>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0" name="Rectangle 199"/>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1" name="Rectangle 200"/>
            <p:cNvSpPr/>
            <p:nvPr/>
          </p:nvSpPr>
          <p:spPr>
            <a:xfrm>
              <a:off x="163200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04" name="Rounded Rectangle 203"/>
          <p:cNvSpPr/>
          <p:nvPr/>
        </p:nvSpPr>
        <p:spPr>
          <a:xfrm>
            <a:off x="4881721" y="3362543"/>
            <a:ext cx="3394592" cy="949808"/>
          </a:xfrm>
          <a:prstGeom prst="roundRect">
            <a:avLst>
              <a:gd name="adj" fmla="val 9236"/>
            </a:avLst>
          </a:prstGeom>
          <a:solidFill>
            <a:srgbClr val="B5C1DF">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Low-cost memory</a:t>
            </a:r>
          </a:p>
        </p:txBody>
      </p:sp>
      <p:sp>
        <p:nvSpPr>
          <p:cNvPr id="205" name="Rounded Rectangle 204"/>
          <p:cNvSpPr/>
          <p:nvPr/>
        </p:nvSpPr>
        <p:spPr>
          <a:xfrm>
            <a:off x="827106" y="3362543"/>
            <a:ext cx="3390488" cy="949808"/>
          </a:xfrm>
          <a:prstGeom prst="roundRect">
            <a:avLst>
              <a:gd name="adj" fmla="val 10776"/>
            </a:avLst>
          </a:prstGeom>
          <a:solidFill>
            <a:srgbClr val="375DA1">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Reliable memory</a:t>
            </a:r>
          </a:p>
        </p:txBody>
      </p:sp>
      <p:sp>
        <p:nvSpPr>
          <p:cNvPr id="206" name="Rectangle 205"/>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7" name="Oval 206"/>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08" name="Rectangle 207"/>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9" name="Oval 208"/>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12" name="TextBox 211"/>
          <p:cNvSpPr txBox="1"/>
          <p:nvPr/>
        </p:nvSpPr>
        <p:spPr>
          <a:xfrm>
            <a:off x="844757" y="4534981"/>
            <a:ext cx="333937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ECC protected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Well-tested chips</a:t>
            </a:r>
          </a:p>
        </p:txBody>
      </p:sp>
      <p:sp>
        <p:nvSpPr>
          <p:cNvPr id="213" name="TextBox 212"/>
          <p:cNvSpPr txBox="1"/>
          <p:nvPr/>
        </p:nvSpPr>
        <p:spPr>
          <a:xfrm>
            <a:off x="4932283" y="4534981"/>
            <a:ext cx="329346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err="1">
                <a:ln>
                  <a:noFill/>
                </a:ln>
                <a:solidFill>
                  <a:prstClr val="black"/>
                </a:solidFill>
                <a:effectLst/>
                <a:uLnTx/>
                <a:uFillTx/>
                <a:latin typeface="Calibri"/>
                <a:ea typeface="+mn-ea"/>
                <a:cs typeface="+mn-cs"/>
              </a:rPr>
              <a:t>NoECC</a:t>
            </a:r>
            <a:r>
              <a:rPr kumimoji="0" lang="en-US" sz="3200" b="0" i="0" u="none" strike="noStrike" kern="1200" cap="none" spc="0" normalizeH="0" baseline="0" noProof="0" dirty="0">
                <a:ln>
                  <a:noFill/>
                </a:ln>
                <a:solidFill>
                  <a:prstClr val="black"/>
                </a:solidFill>
                <a:effectLst/>
                <a:uLnTx/>
                <a:uFillTx/>
                <a:latin typeface="Calibri"/>
                <a:ea typeface="+mn-ea"/>
                <a:cs typeface="+mn-cs"/>
              </a:rPr>
              <a:t> or Parity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Less-tested chips</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B4CB9A-C63F-4E87-AA38-9916D0B520C4}" type="slidenum">
              <a:rPr kumimoji="0" lang="en-US" sz="16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sz="1600" b="0" i="0" u="none" strike="noStrike" kern="1200" cap="none" spc="0" normalizeH="0" baseline="0" noProof="0">
              <a:ln>
                <a:noFill/>
              </a:ln>
              <a:solidFill>
                <a:prstClr val="black"/>
              </a:solidFill>
              <a:effectLst/>
              <a:uLnTx/>
              <a:uFillTx/>
              <a:latin typeface="Calibri"/>
              <a:ea typeface="+mn-ea"/>
              <a:cs typeface="+mn-cs"/>
            </a:endParaRPr>
          </a:p>
        </p:txBody>
      </p:sp>
      <p:sp>
        <p:nvSpPr>
          <p:cNvPr id="3" name="Rectangle 2"/>
          <p:cNvSpPr/>
          <p:nvPr/>
        </p:nvSpPr>
        <p:spPr>
          <a:xfrm>
            <a:off x="-36512" y="4437112"/>
            <a:ext cx="9073008" cy="1569660"/>
          </a:xfrm>
          <a:prstGeom prst="rect">
            <a:avLst/>
          </a:prstGeom>
          <a:solidFill>
            <a:schemeClr val="bg1"/>
          </a:solidFill>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On Microsoft’s Web Search workload</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Reduces server hardware </a:t>
            </a:r>
            <a:r>
              <a:rPr kumimoji="0" lang="en-US" sz="3200" b="0" i="0" u="none" strike="noStrike" kern="1200" cap="none" spc="0" normalizeH="0" baseline="0" noProof="0" dirty="0">
                <a:ln>
                  <a:noFill/>
                </a:ln>
                <a:solidFill>
                  <a:srgbClr val="4A66AC"/>
                </a:solidFill>
                <a:effectLst/>
                <a:uLnTx/>
                <a:uFillTx/>
                <a:latin typeface="Calibri"/>
                <a:ea typeface="+mn-ea"/>
                <a:cs typeface="+mn-cs"/>
              </a:rPr>
              <a:t>cost </a:t>
            </a:r>
            <a:r>
              <a:rPr kumimoji="0" lang="en-US" sz="3200" b="0" i="0" u="none" strike="noStrike" kern="1200" cap="none" spc="0" normalizeH="0" baseline="0" noProof="0" dirty="0">
                <a:ln>
                  <a:noFill/>
                </a:ln>
                <a:solidFill>
                  <a:prstClr val="black"/>
                </a:solidFill>
                <a:effectLst/>
                <a:uLnTx/>
                <a:uFillTx/>
                <a:latin typeface="Calibri"/>
                <a:ea typeface="+mn-ea"/>
                <a:cs typeface="+mn-cs"/>
              </a:rPr>
              <a:t>by </a:t>
            </a:r>
            <a:r>
              <a:rPr kumimoji="0" lang="en-US" sz="3200" b="0" i="0" u="none" strike="noStrike" kern="1200" cap="none" spc="0" normalizeH="0" baseline="0" noProof="0" dirty="0">
                <a:ln>
                  <a:noFill/>
                </a:ln>
                <a:solidFill>
                  <a:srgbClr val="FF0000"/>
                </a:solidFill>
                <a:effectLst/>
                <a:uLnTx/>
                <a:uFillTx/>
                <a:latin typeface="Calibri"/>
                <a:ea typeface="+mn-ea"/>
                <a:cs typeface="+mn-cs"/>
              </a:rPr>
              <a:t>4.7 %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Achieves single server </a:t>
            </a:r>
            <a:r>
              <a:rPr kumimoji="0" lang="en-US" sz="3200" b="0" i="0" u="none" strike="noStrike" kern="1200" cap="none" spc="0" normalizeH="0" baseline="0" noProof="0" dirty="0">
                <a:ln>
                  <a:noFill/>
                </a:ln>
                <a:solidFill>
                  <a:srgbClr val="4A66AC"/>
                </a:solidFill>
                <a:effectLst/>
                <a:uLnTx/>
                <a:uFillTx/>
                <a:latin typeface="Calibri"/>
                <a:ea typeface="+mn-ea"/>
                <a:cs typeface="+mn-cs"/>
              </a:rPr>
              <a:t>availability</a:t>
            </a:r>
            <a:r>
              <a:rPr kumimoji="0" lang="en-US" sz="3200" b="0" i="0" u="none" strike="noStrike" kern="1200" cap="none" spc="0" normalizeH="0" baseline="0" noProof="0" dirty="0">
                <a:ln>
                  <a:noFill/>
                </a:ln>
                <a:solidFill>
                  <a:prstClr val="black"/>
                </a:solidFill>
                <a:effectLst/>
                <a:uLnTx/>
                <a:uFillTx/>
                <a:latin typeface="Calibri"/>
                <a:ea typeface="+mn-ea"/>
                <a:cs typeface="+mn-cs"/>
              </a:rPr>
              <a:t> target of </a:t>
            </a:r>
            <a:r>
              <a:rPr kumimoji="0" lang="en-US" sz="3200" b="0" i="0" u="none" strike="noStrike" kern="1200" cap="none" spc="0" normalizeH="0" baseline="0" noProof="0" dirty="0">
                <a:ln>
                  <a:noFill/>
                </a:ln>
                <a:solidFill>
                  <a:srgbClr val="FF0000"/>
                </a:solidFill>
                <a:effectLst/>
                <a:uLnTx/>
                <a:uFillTx/>
                <a:latin typeface="Calibri"/>
                <a:ea typeface="+mn-ea"/>
                <a:cs typeface="+mn-cs"/>
              </a:rPr>
              <a:t>99.90 %</a:t>
            </a:r>
          </a:p>
        </p:txBody>
      </p:sp>
    </p:spTree>
    <p:extLst>
      <p:ext uri="{BB962C8B-B14F-4D97-AF65-F5344CB8AC3E}">
        <p14:creationId xmlns:p14="http://schemas.microsoft.com/office/powerpoint/2010/main" val="18686686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500"/>
                                        <p:tgtEl>
                                          <p:spTgt spid="4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1" nodeType="clickEffect">
                                  <p:stCondLst>
                                    <p:cond delay="0"/>
                                  </p:stCondLst>
                                  <p:childTnLst>
                                    <p:animMotion origin="layout" path="M 3.61111E-6 7.40741E-7 L -0.09236 -0.40671 " pathEditMode="relative" rAng="0" ptsTypes="AA">
                                      <p:cBhvr>
                                        <p:cTn id="14" dur="2000" fill="hold"/>
                                        <p:tgtEl>
                                          <p:spTgt spid="47"/>
                                        </p:tgtEl>
                                        <p:attrNameLst>
                                          <p:attrName>ppt_x</p:attrName>
                                          <p:attrName>ppt_y</p:attrName>
                                        </p:attrNameLst>
                                      </p:cBhvr>
                                      <p:rCtr x="-4618" y="-20347"/>
                                    </p:animMotion>
                                  </p:childTnLst>
                                </p:cTn>
                              </p:par>
                              <p:par>
                                <p:cTn id="15" presetID="42" presetClass="path" presetSubtype="0" accel="50000" decel="50000" fill="hold" grpId="1" nodeType="withEffect">
                                  <p:stCondLst>
                                    <p:cond delay="0"/>
                                  </p:stCondLst>
                                  <p:childTnLst>
                                    <p:animMotion origin="layout" path="M -4.44444E-6 -2.96296E-6 L 0.06094 -0.38657 " pathEditMode="relative" rAng="0" ptsTypes="AA">
                                      <p:cBhvr>
                                        <p:cTn id="16" dur="2000" fill="hold"/>
                                        <p:tgtEl>
                                          <p:spTgt spid="45"/>
                                        </p:tgtEl>
                                        <p:attrNameLst>
                                          <p:attrName>ppt_x</p:attrName>
                                          <p:attrName>ppt_y</p:attrName>
                                        </p:attrNameLst>
                                      </p:cBhvr>
                                      <p:rCtr x="3038" y="-19329"/>
                                    </p:animMotion>
                                  </p:childTnLst>
                                </p:cTn>
                              </p:par>
                              <p:par>
                                <p:cTn id="17" presetID="10" presetClass="exit" presetSubtype="0" fill="hold" grpId="2" nodeType="withEffect">
                                  <p:stCondLst>
                                    <p:cond delay="1250"/>
                                  </p:stCondLst>
                                  <p:childTnLst>
                                    <p:animEffect transition="out" filter="fade">
                                      <p:cBhvr>
                                        <p:cTn id="18" dur="500"/>
                                        <p:tgtEl>
                                          <p:spTgt spid="47"/>
                                        </p:tgtEl>
                                      </p:cBhvr>
                                    </p:animEffect>
                                    <p:set>
                                      <p:cBhvr>
                                        <p:cTn id="19" dur="1" fill="hold">
                                          <p:stCondLst>
                                            <p:cond delay="499"/>
                                          </p:stCondLst>
                                        </p:cTn>
                                        <p:tgtEl>
                                          <p:spTgt spid="47"/>
                                        </p:tgtEl>
                                        <p:attrNameLst>
                                          <p:attrName>style.visibility</p:attrName>
                                        </p:attrNameLst>
                                      </p:cBhvr>
                                      <p:to>
                                        <p:strVal val="hidden"/>
                                      </p:to>
                                    </p:set>
                                  </p:childTnLst>
                                </p:cTn>
                              </p:par>
                              <p:par>
                                <p:cTn id="20" presetID="10" presetClass="exit" presetSubtype="0" fill="hold" grpId="2" nodeType="withEffect">
                                  <p:stCondLst>
                                    <p:cond delay="1250"/>
                                  </p:stCondLst>
                                  <p:childTnLst>
                                    <p:animEffect transition="out" filter="fade">
                                      <p:cBhvr>
                                        <p:cTn id="21" dur="500"/>
                                        <p:tgtEl>
                                          <p:spTgt spid="45"/>
                                        </p:tgtEl>
                                      </p:cBhvr>
                                    </p:animEffect>
                                    <p:set>
                                      <p:cBhvr>
                                        <p:cTn id="22" dur="1" fill="hold">
                                          <p:stCondLst>
                                            <p:cond delay="499"/>
                                          </p:stCondLst>
                                        </p:cTn>
                                        <p:tgtEl>
                                          <p:spTgt spid="45"/>
                                        </p:tgtEl>
                                        <p:attrNameLst>
                                          <p:attrName>style.visibility</p:attrName>
                                        </p:attrNameLst>
                                      </p:cBhvr>
                                      <p:to>
                                        <p:strVal val="hidden"/>
                                      </p:to>
                                    </p:set>
                                  </p:childTnLst>
                                </p:cTn>
                              </p:par>
                              <p:par>
                                <p:cTn id="23" presetID="10" presetClass="exit" presetSubtype="0" fill="hold" grpId="0" nodeType="withEffect">
                                  <p:stCondLst>
                                    <p:cond delay="1500"/>
                                  </p:stCondLst>
                                  <p:childTnLst>
                                    <p:animEffect transition="out" filter="fade">
                                      <p:cBhvr>
                                        <p:cTn id="24" dur="500"/>
                                        <p:tgtEl>
                                          <p:spTgt spid="50"/>
                                        </p:tgtEl>
                                      </p:cBhvr>
                                    </p:animEffect>
                                    <p:set>
                                      <p:cBhvr>
                                        <p:cTn id="25" dur="1" fill="hold">
                                          <p:stCondLst>
                                            <p:cond delay="499"/>
                                          </p:stCondLst>
                                        </p:cTn>
                                        <p:tgtEl>
                                          <p:spTgt spid="50"/>
                                        </p:tgtEl>
                                        <p:attrNameLst>
                                          <p:attrName>style.visibility</p:attrName>
                                        </p:attrNameLst>
                                      </p:cBhvr>
                                      <p:to>
                                        <p:strVal val="hidden"/>
                                      </p:to>
                                    </p:set>
                                  </p:childTnLst>
                                </p:cTn>
                              </p:par>
                              <p:par>
                                <p:cTn id="26" presetID="10" presetClass="entr" presetSubtype="0" fill="hold" grpId="0" nodeType="withEffect">
                                  <p:stCondLst>
                                    <p:cond delay="1250"/>
                                  </p:stCondLst>
                                  <p:childTnLst>
                                    <p:set>
                                      <p:cBhvr>
                                        <p:cTn id="27" dur="1" fill="hold">
                                          <p:stCondLst>
                                            <p:cond delay="0"/>
                                          </p:stCondLst>
                                        </p:cTn>
                                        <p:tgtEl>
                                          <p:spTgt spid="207"/>
                                        </p:tgtEl>
                                        <p:attrNameLst>
                                          <p:attrName>style.visibility</p:attrName>
                                        </p:attrNameLst>
                                      </p:cBhvr>
                                      <p:to>
                                        <p:strVal val="visible"/>
                                      </p:to>
                                    </p:set>
                                    <p:animEffect transition="in" filter="fade">
                                      <p:cBhvr>
                                        <p:cTn id="28" dur="500"/>
                                        <p:tgtEl>
                                          <p:spTgt spid="207"/>
                                        </p:tgtEl>
                                      </p:cBhvr>
                                    </p:animEffect>
                                  </p:childTnLst>
                                </p:cTn>
                              </p:par>
                              <p:par>
                                <p:cTn id="29" presetID="10" presetClass="entr" presetSubtype="0" fill="hold" grpId="0" nodeType="withEffect">
                                  <p:stCondLst>
                                    <p:cond delay="1250"/>
                                  </p:stCondLst>
                                  <p:childTnLst>
                                    <p:set>
                                      <p:cBhvr>
                                        <p:cTn id="30" dur="1" fill="hold">
                                          <p:stCondLst>
                                            <p:cond delay="0"/>
                                          </p:stCondLst>
                                        </p:cTn>
                                        <p:tgtEl>
                                          <p:spTgt spid="206"/>
                                        </p:tgtEl>
                                        <p:attrNameLst>
                                          <p:attrName>style.visibility</p:attrName>
                                        </p:attrNameLst>
                                      </p:cBhvr>
                                      <p:to>
                                        <p:strVal val="visible"/>
                                      </p:to>
                                    </p:set>
                                    <p:animEffect transition="in" filter="fade">
                                      <p:cBhvr>
                                        <p:cTn id="31" dur="500"/>
                                        <p:tgtEl>
                                          <p:spTgt spid="206"/>
                                        </p:tgtEl>
                                      </p:cBhvr>
                                    </p:animEffect>
                                  </p:childTnLst>
                                </p:cTn>
                              </p:par>
                              <p:par>
                                <p:cTn id="32" presetID="10" presetClass="entr" presetSubtype="0" fill="hold" nodeType="withEffect">
                                  <p:stCondLst>
                                    <p:cond delay="1750"/>
                                  </p:stCondLst>
                                  <p:childTnLst>
                                    <p:set>
                                      <p:cBhvr>
                                        <p:cTn id="33" dur="1" fill="hold">
                                          <p:stCondLst>
                                            <p:cond delay="0"/>
                                          </p:stCondLst>
                                        </p:cTn>
                                        <p:tgtEl>
                                          <p:spTgt spid="179"/>
                                        </p:tgtEl>
                                        <p:attrNameLst>
                                          <p:attrName>style.visibility</p:attrName>
                                        </p:attrNameLst>
                                      </p:cBhvr>
                                      <p:to>
                                        <p:strVal val="visible"/>
                                      </p:to>
                                    </p:set>
                                    <p:animEffect transition="in" filter="fade">
                                      <p:cBhvr>
                                        <p:cTn id="34" dur="500"/>
                                        <p:tgtEl>
                                          <p:spTgt spid="179"/>
                                        </p:tgtEl>
                                      </p:cBhvr>
                                    </p:animEffect>
                                  </p:childTnLst>
                                </p:cTn>
                              </p:par>
                              <p:par>
                                <p:cTn id="35" presetID="10" presetClass="entr" presetSubtype="0" fill="hold" nodeType="withEffect">
                                  <p:stCondLst>
                                    <p:cond delay="1750"/>
                                  </p:stCondLst>
                                  <p:childTnLst>
                                    <p:set>
                                      <p:cBhvr>
                                        <p:cTn id="36" dur="1" fill="hold">
                                          <p:stCondLst>
                                            <p:cond delay="0"/>
                                          </p:stCondLst>
                                        </p:cTn>
                                        <p:tgtEl>
                                          <p:spTgt spid="191"/>
                                        </p:tgtEl>
                                        <p:attrNameLst>
                                          <p:attrName>style.visibility</p:attrName>
                                        </p:attrNameLst>
                                      </p:cBhvr>
                                      <p:to>
                                        <p:strVal val="visible"/>
                                      </p:to>
                                    </p:set>
                                    <p:animEffect transition="in" filter="fade">
                                      <p:cBhvr>
                                        <p:cTn id="37" dur="500"/>
                                        <p:tgtEl>
                                          <p:spTgt spid="19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04"/>
                                        </p:tgtEl>
                                        <p:attrNameLst>
                                          <p:attrName>style.visibility</p:attrName>
                                        </p:attrNameLst>
                                      </p:cBhvr>
                                      <p:to>
                                        <p:strVal val="visible"/>
                                      </p:to>
                                    </p:set>
                                    <p:animEffect transition="in" filter="fade">
                                      <p:cBhvr>
                                        <p:cTn id="42" dur="500"/>
                                        <p:tgtEl>
                                          <p:spTgt spid="20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05"/>
                                        </p:tgtEl>
                                        <p:attrNameLst>
                                          <p:attrName>style.visibility</p:attrName>
                                        </p:attrNameLst>
                                      </p:cBhvr>
                                      <p:to>
                                        <p:strVal val="visible"/>
                                      </p:to>
                                    </p:set>
                                    <p:animEffect transition="in" filter="fade">
                                      <p:cBhvr>
                                        <p:cTn id="45" dur="500"/>
                                        <p:tgtEl>
                                          <p:spTgt spid="205"/>
                                        </p:tgtEl>
                                      </p:cBhvr>
                                    </p:animEffect>
                                  </p:childTnLst>
                                </p:cTn>
                              </p:par>
                            </p:childTnLst>
                          </p:cTn>
                        </p:par>
                        <p:par>
                          <p:cTn id="46" fill="hold">
                            <p:stCondLst>
                              <p:cond delay="500"/>
                            </p:stCondLst>
                            <p:childTnLst>
                              <p:par>
                                <p:cTn id="47" presetID="1" presetClass="entr" presetSubtype="0" fill="hold" grpId="0" nodeType="afterEffect">
                                  <p:stCondLst>
                                    <p:cond delay="0"/>
                                  </p:stCondLst>
                                  <p:childTnLst>
                                    <p:set>
                                      <p:cBhvr>
                                        <p:cTn id="48" dur="1" fill="hold">
                                          <p:stCondLst>
                                            <p:cond delay="0"/>
                                          </p:stCondLst>
                                        </p:cTn>
                                        <p:tgtEl>
                                          <p:spTgt spid="20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08"/>
                                        </p:tgtEl>
                                        <p:attrNameLst>
                                          <p:attrName>style.visibility</p:attrName>
                                        </p:attrNameLst>
                                      </p:cBhvr>
                                      <p:to>
                                        <p:strVal val="visible"/>
                                      </p:to>
                                    </p:set>
                                  </p:childTnLst>
                                </p:cTn>
                              </p:par>
                              <p:par>
                                <p:cTn id="51" presetID="42" presetClass="path" presetSubtype="0" accel="50000" decel="50000" fill="hold" grpId="2" nodeType="withEffect">
                                  <p:stCondLst>
                                    <p:cond delay="0"/>
                                  </p:stCondLst>
                                  <p:childTnLst>
                                    <p:animMotion origin="layout" path="M -4.44444E-6 1.11111E-6 L -4.44444E-6 0.22106 " pathEditMode="relative" rAng="0" ptsTypes="AA">
                                      <p:cBhvr>
                                        <p:cTn id="52" dur="2000" fill="hold"/>
                                        <p:tgtEl>
                                          <p:spTgt spid="209"/>
                                        </p:tgtEl>
                                        <p:attrNameLst>
                                          <p:attrName>ppt_x</p:attrName>
                                          <p:attrName>ppt_y</p:attrName>
                                        </p:attrNameLst>
                                      </p:cBhvr>
                                      <p:rCtr x="0" y="11042"/>
                                    </p:animMotion>
                                  </p:childTnLst>
                                </p:cTn>
                              </p:par>
                              <p:par>
                                <p:cTn id="53" presetID="42" presetClass="path" presetSubtype="0" accel="50000" decel="50000" fill="hold" grpId="2" nodeType="withEffect">
                                  <p:stCondLst>
                                    <p:cond delay="0"/>
                                  </p:stCondLst>
                                  <p:childTnLst>
                                    <p:animMotion origin="layout" path="M -1.94444E-6 1.11111E-6 L -1.94444E-6 0.21898 " pathEditMode="relative" rAng="0" ptsTypes="AA">
                                      <p:cBhvr>
                                        <p:cTn id="54" dur="2000" fill="hold"/>
                                        <p:tgtEl>
                                          <p:spTgt spid="208"/>
                                        </p:tgtEl>
                                        <p:attrNameLst>
                                          <p:attrName>ppt_x</p:attrName>
                                          <p:attrName>ppt_y</p:attrName>
                                        </p:attrNameLst>
                                      </p:cBhvr>
                                      <p:rCtr x="0" y="10949"/>
                                    </p:animMotion>
                                  </p:childTnLst>
                                </p:cTn>
                              </p:par>
                              <p:par>
                                <p:cTn id="55" presetID="6" presetClass="emph" presetSubtype="0" fill="hold" grpId="1" nodeType="withEffect">
                                  <p:stCondLst>
                                    <p:cond delay="0"/>
                                  </p:stCondLst>
                                  <p:childTnLst>
                                    <p:animScale>
                                      <p:cBhvr>
                                        <p:cTn id="56" dur="2000" fill="hold"/>
                                        <p:tgtEl>
                                          <p:spTgt spid="209"/>
                                        </p:tgtEl>
                                      </p:cBhvr>
                                      <p:by x="50000" y="50000"/>
                                    </p:animScale>
                                  </p:childTnLst>
                                </p:cTn>
                              </p:par>
                              <p:par>
                                <p:cTn id="57" presetID="6" presetClass="emph" presetSubtype="0" fill="hold" grpId="1" nodeType="withEffect">
                                  <p:stCondLst>
                                    <p:cond delay="0"/>
                                  </p:stCondLst>
                                  <p:childTnLst>
                                    <p:animScale>
                                      <p:cBhvr>
                                        <p:cTn id="58" dur="2000" fill="hold"/>
                                        <p:tgtEl>
                                          <p:spTgt spid="208"/>
                                        </p:tgtEl>
                                      </p:cBhvr>
                                      <p:by x="50000" y="50000"/>
                                    </p:animScale>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178"/>
                                        </p:tgtEl>
                                        <p:attrNameLst>
                                          <p:attrName>style.visibility</p:attrName>
                                        </p:attrNameLst>
                                      </p:cBhvr>
                                      <p:to>
                                        <p:strVal val="visible"/>
                                      </p:to>
                                    </p:set>
                                    <p:animEffect transition="in" filter="wipe(up)">
                                      <p:cBhvr>
                                        <p:cTn id="63" dur="500"/>
                                        <p:tgtEl>
                                          <p:spTgt spid="178"/>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13"/>
                                        </p:tgtEl>
                                        <p:attrNameLst>
                                          <p:attrName>style.visibility</p:attrName>
                                        </p:attrNameLst>
                                      </p:cBhvr>
                                      <p:to>
                                        <p:strVal val="visible"/>
                                      </p:to>
                                    </p:set>
                                    <p:animEffect transition="in" filter="fade">
                                      <p:cBhvr>
                                        <p:cTn id="68" dur="500"/>
                                        <p:tgtEl>
                                          <p:spTgt spid="213"/>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12"/>
                                        </p:tgtEl>
                                        <p:attrNameLst>
                                          <p:attrName>style.visibility</p:attrName>
                                        </p:attrNameLst>
                                      </p:cBhvr>
                                      <p:to>
                                        <p:strVal val="visible"/>
                                      </p:to>
                                    </p:set>
                                    <p:animEffect transition="in" filter="fade">
                                      <p:cBhvr>
                                        <p:cTn id="71" dur="500"/>
                                        <p:tgtEl>
                                          <p:spTgt spid="212"/>
                                        </p:tgtEl>
                                      </p:cBhvr>
                                    </p:animEffec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0" grpId="0">
        <p:bldAsOne/>
      </p:bldGraphic>
      <p:bldP spid="45" grpId="0" animBg="1"/>
      <p:bldP spid="45" grpId="1" animBg="1"/>
      <p:bldP spid="45" grpId="2" animBg="1"/>
      <p:bldP spid="47" grpId="0" animBg="1"/>
      <p:bldP spid="47" grpId="1" animBg="1"/>
      <p:bldP spid="47" grpId="2" animBg="1"/>
      <p:bldP spid="178" grpId="0" animBg="1"/>
      <p:bldP spid="204" grpId="0" animBg="1"/>
      <p:bldP spid="205" grpId="0" animBg="1"/>
      <p:bldP spid="206" grpId="0" animBg="1"/>
      <p:bldP spid="207" grpId="0" animBg="1"/>
      <p:bldP spid="208" grpId="0" animBg="1"/>
      <p:bldP spid="208" grpId="1" animBg="1"/>
      <p:bldP spid="208" grpId="2" animBg="1"/>
      <p:bldP spid="209" grpId="0" animBg="1"/>
      <p:bldP spid="209" grpId="1" animBg="1"/>
      <p:bldP spid="209" grpId="2" animBg="1"/>
      <p:bldP spid="212" grpId="0"/>
      <p:bldP spid="213" grpId="0"/>
      <p:bldP spid="3" grpId="0" animBg="1"/>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hlinkClick r:id="rId2"/>
              </a:rPr>
              <a:t>"Characterizing Application Memory Error Vulnerability to Optimize Data Center Cost via Heterogeneous-Reliability Memory"</a:t>
            </a:r>
            <a:r>
              <a:rPr lang="en-US" sz="1800" dirty="0"/>
              <a:t> </a:t>
            </a:r>
            <a:br>
              <a:rPr lang="en-US" sz="1800" dirty="0"/>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29606949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Memory Reliability and Security</a:t>
            </a:r>
          </a:p>
        </p:txBody>
      </p:sp>
      <p:sp>
        <p:nvSpPr>
          <p:cNvPr id="3" name="Content Placeholder 2"/>
          <p:cNvSpPr>
            <a:spLocks noGrp="1"/>
          </p:cNvSpPr>
          <p:nvPr>
            <p:ph idx="1"/>
          </p:nvPr>
        </p:nvSpPr>
        <p:spPr>
          <a:xfrm>
            <a:off x="251520" y="1052736"/>
            <a:ext cx="8892480" cy="5256584"/>
          </a:xfrm>
        </p:spPr>
        <p:txBody>
          <a:bodyPr/>
          <a:lstStyle/>
          <a:p>
            <a:r>
              <a:rPr lang="en-US" sz="2200" dirty="0">
                <a:solidFill>
                  <a:srgbClr val="FF0000"/>
                </a:solidFill>
              </a:rPr>
              <a:t>Memory reliability is reducing</a:t>
            </a:r>
          </a:p>
          <a:p>
            <a:r>
              <a:rPr lang="en-US" sz="2200" dirty="0"/>
              <a:t>Reliability issues open up security vulnerabilities</a:t>
            </a:r>
          </a:p>
          <a:p>
            <a:pPr lvl="1"/>
            <a:r>
              <a:rPr lang="en-US" sz="2000" dirty="0"/>
              <a:t>Very hard to defend against</a:t>
            </a:r>
          </a:p>
          <a:p>
            <a:r>
              <a:rPr lang="en-US" sz="2200" dirty="0" err="1"/>
              <a:t>Rowhammer</a:t>
            </a:r>
            <a:r>
              <a:rPr lang="en-US" sz="2200" dirty="0"/>
              <a:t> is an example </a:t>
            </a:r>
          </a:p>
          <a:p>
            <a:pPr lvl="1"/>
            <a:r>
              <a:rPr lang="en-US" sz="2000" dirty="0"/>
              <a:t>Its implications on system security research are tremendous &amp; exciting</a:t>
            </a:r>
          </a:p>
          <a:p>
            <a:endParaRPr lang="en-US" dirty="0">
              <a:solidFill>
                <a:srgbClr val="0000FF"/>
              </a:solidFill>
            </a:endParaRPr>
          </a:p>
          <a:p>
            <a:r>
              <a:rPr lang="en-US" sz="2200" b="1" dirty="0">
                <a:solidFill>
                  <a:schemeClr val="accent6">
                    <a:lumMod val="75000"/>
                  </a:schemeClr>
                </a:solidFill>
              </a:rPr>
              <a:t>Good news: We have a lot more to do.</a:t>
            </a:r>
          </a:p>
          <a:p>
            <a:r>
              <a:rPr lang="en-US" sz="2200" dirty="0">
                <a:solidFill>
                  <a:srgbClr val="FF0000"/>
                </a:solidFill>
              </a:rPr>
              <a:t>Understand:</a:t>
            </a:r>
            <a:r>
              <a:rPr lang="en-US" sz="2200" dirty="0">
                <a:solidFill>
                  <a:srgbClr val="0000FF"/>
                </a:solidFill>
              </a:rPr>
              <a:t> Solid methodologies for failure modeling and discovery</a:t>
            </a:r>
          </a:p>
          <a:p>
            <a:pPr lvl="1"/>
            <a:r>
              <a:rPr lang="en-US" sz="2000" dirty="0"/>
              <a:t>Modeling based on real device data – small scale and large scale</a:t>
            </a:r>
          </a:p>
          <a:p>
            <a:r>
              <a:rPr lang="en-US" sz="2200" dirty="0">
                <a:solidFill>
                  <a:srgbClr val="FF0000"/>
                </a:solidFill>
              </a:rPr>
              <a:t>Architect:</a:t>
            </a:r>
            <a:r>
              <a:rPr lang="en-US" sz="2200" dirty="0">
                <a:solidFill>
                  <a:srgbClr val="0000FF"/>
                </a:solidFill>
              </a:rPr>
              <a:t> Principled co-architecting of system and memory</a:t>
            </a:r>
          </a:p>
          <a:p>
            <a:pPr lvl="1"/>
            <a:r>
              <a:rPr lang="en-US" sz="2000" dirty="0"/>
              <a:t>Good partitioning of duties across the stack</a:t>
            </a:r>
          </a:p>
          <a:p>
            <a:r>
              <a:rPr lang="en-US" sz="2200" dirty="0">
                <a:solidFill>
                  <a:srgbClr val="FF0000"/>
                </a:solidFill>
              </a:rPr>
              <a:t>Design &amp; Test:</a:t>
            </a:r>
            <a:r>
              <a:rPr lang="en-US" sz="2200" dirty="0">
                <a:solidFill>
                  <a:srgbClr val="0000FF"/>
                </a:solidFill>
              </a:rPr>
              <a:t> Principled electronic design, automation, testing</a:t>
            </a:r>
          </a:p>
          <a:p>
            <a:pPr lvl="1"/>
            <a:r>
              <a:rPr lang="en-US" sz="2000" dirty="0"/>
              <a:t>High coverage and good interaction with system reliability methods</a:t>
            </a:r>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31633053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Secure, Reliable, Safe</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solidFill>
                  <a:srgbClr val="000000"/>
                </a:solidFill>
              </a:rPr>
              <a:pPr>
                <a:defRPr/>
              </a:pPr>
              <a:t>125</a:t>
            </a:fld>
            <a:endParaRPr lang="en-US">
              <a:solidFill>
                <a:srgbClr val="000000"/>
              </a:solidFill>
            </a:endParaRPr>
          </a:p>
        </p:txBody>
      </p:sp>
    </p:spTree>
    <p:extLst>
      <p:ext uri="{BB962C8B-B14F-4D97-AF65-F5344CB8AC3E}">
        <p14:creationId xmlns:p14="http://schemas.microsoft.com/office/powerpoint/2010/main" val="554324750"/>
      </p:ext>
    </p:extLst>
  </p:cSld>
  <p:clrMapOvr>
    <a:masterClrMapping/>
  </p:clrMapOvr>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One Important Takeaway</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126</a:t>
            </a:fld>
            <a:endParaRPr lang="en-US"/>
          </a:p>
        </p:txBody>
      </p:sp>
    </p:spTree>
    <p:extLst>
      <p:ext uri="{BB962C8B-B14F-4D97-AF65-F5344CB8AC3E}">
        <p14:creationId xmlns:p14="http://schemas.microsoft.com/office/powerpoint/2010/main" val="1855774917"/>
      </p:ext>
    </p:extLst>
  </p:cSld>
  <p:clrMapOvr>
    <a:masterClrMapping/>
  </p:clrMapOvr>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latin typeface="Tahoma" charset="0"/>
                <a:ea typeface="ＭＳ Ｐゴシック" charset="0"/>
                <a:cs typeface="ＭＳ Ｐゴシック" charset="0"/>
              </a:rPr>
              <a:t>Major Trends Affecting Main Memory</a:t>
            </a:r>
          </a:p>
          <a:p>
            <a:pPr eaLnBrk="1" hangingPunct="1"/>
            <a:r>
              <a:rPr lang="en-US" dirty="0">
                <a:solidFill>
                  <a:srgbClr val="0000FF"/>
                </a:solidFill>
                <a:latin typeface="Tahoma" charset="0"/>
                <a:ea typeface="ＭＳ Ｐゴシック" charset="0"/>
                <a:cs typeface="ＭＳ Ｐゴシック" charset="0"/>
              </a:rPr>
              <a:t>Key Challenges and Solution Directions</a:t>
            </a:r>
          </a:p>
          <a:p>
            <a:pPr lvl="1" eaLnBrk="1" hangingPunct="1"/>
            <a:r>
              <a:rPr lang="en-US" dirty="0">
                <a:latin typeface="Tahoma" charset="0"/>
                <a:ea typeface="ＭＳ Ｐゴシック" charset="0"/>
                <a:cs typeface="ＭＳ Ｐゴシック" charset="0"/>
              </a:rPr>
              <a:t>Robustness: Reliability and Security</a:t>
            </a:r>
          </a:p>
          <a:p>
            <a:pPr lvl="1" eaLnBrk="1" hangingPunct="1"/>
            <a:r>
              <a:rPr lang="en-US" dirty="0">
                <a:solidFill>
                  <a:srgbClr val="0000FF"/>
                </a:solidFill>
                <a:latin typeface="Tahoma" charset="0"/>
                <a:ea typeface="ＭＳ Ｐゴシック" charset="0"/>
                <a:cs typeface="ＭＳ Ｐゴシック" charset="0"/>
              </a:rPr>
              <a:t>Energy and Performance: In-Memory Computation</a:t>
            </a:r>
          </a:p>
          <a:p>
            <a:pPr lvl="1" eaLnBrk="1" hangingPunct="1"/>
            <a:r>
              <a:rPr lang="en-US" dirty="0">
                <a:latin typeface="Tahoma" charset="0"/>
                <a:ea typeface="ＭＳ Ｐゴシック" charset="0"/>
                <a:cs typeface="ＭＳ Ｐゴシック" charset="0"/>
              </a:rPr>
              <a:t>Low Latency/Energy and Latency/Energy/Reliability Tradeoffs</a:t>
            </a:r>
          </a:p>
          <a:p>
            <a:pPr lvl="1" eaLnBrk="1" hangingPunct="1"/>
            <a:r>
              <a:rPr lang="en-US" dirty="0">
                <a:latin typeface="Tahoma" charset="0"/>
                <a:ea typeface="ＭＳ Ｐゴシック" charset="0"/>
                <a:cs typeface="ＭＳ Ｐゴシック" charset="0"/>
              </a:rPr>
              <a:t>Scalability and More: Enabling Emerging Technologies</a:t>
            </a:r>
          </a:p>
          <a:p>
            <a:pPr eaLnBrk="1" hangingPunct="1"/>
            <a:r>
              <a:rPr lang="en-US" dirty="0">
                <a:latin typeface="Tahoma" charset="0"/>
                <a:ea typeface="ＭＳ Ｐゴシック" charset="0"/>
                <a:cs typeface="ＭＳ Ｐゴシック" charset="0"/>
              </a:rPr>
              <a:t>Solution Principles</a:t>
            </a:r>
          </a:p>
          <a:p>
            <a:pPr eaLnBrk="1" hangingPunct="1"/>
            <a:r>
              <a:rPr lang="en-US" dirty="0">
                <a:latin typeface="Tahoma" charset="0"/>
                <a:ea typeface="ＭＳ Ｐゴシック" charset="0"/>
                <a:cs typeface="ＭＳ Ｐゴシック" charset="0"/>
              </a:rPr>
              <a:t>Concluding Remarks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382506129"/>
      </p:ext>
    </p:extLst>
  </p:cSld>
  <p:clrMapOvr>
    <a:masterClrMapping/>
  </p:clrMapOvr>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Issues in Future Platforms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t>
            </a:r>
            <a:r>
              <a:rPr lang="en-US" dirty="0"/>
              <a:t>Architectures</a:t>
            </a:r>
          </a:p>
          <a:p>
            <a:endParaRPr lang="en-US" dirty="0"/>
          </a:p>
          <a:p>
            <a:endParaRPr lang="en-US" dirty="0"/>
          </a:p>
          <a:p>
            <a:r>
              <a:rPr lang="en-US" dirty="0"/>
              <a:t>Architectures for </a:t>
            </a:r>
            <a:r>
              <a:rPr lang="en-US" dirty="0">
                <a:solidFill>
                  <a:srgbClr val="0000FF"/>
                </a:solidFill>
              </a:rPr>
              <a:t>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Rectangle 6">
            <a:extLst>
              <a:ext uri="{FF2B5EF4-FFF2-40B4-BE49-F238E27FC236}">
                <a16:creationId xmlns:a16="http://schemas.microsoft.com/office/drawing/2014/main" id="{493F53A1-D239-B74E-A57F-3C633430314E}"/>
              </a:ext>
            </a:extLst>
          </p:cNvPr>
          <p:cNvSpPr/>
          <p:nvPr/>
        </p:nvSpPr>
        <p:spPr>
          <a:xfrm>
            <a:off x="514406" y="2564904"/>
            <a:ext cx="6865906"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Tree>
    <p:extLst>
      <p:ext uri="{BB962C8B-B14F-4D97-AF65-F5344CB8AC3E}">
        <p14:creationId xmlns:p14="http://schemas.microsoft.com/office/powerpoint/2010/main" val="94894610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500" dirty="0"/>
              <a:t>Maslow’s (Human) Hierarchy of Needs, Revisited</a:t>
            </a:r>
          </a:p>
        </p:txBody>
      </p:sp>
      <p:sp>
        <p:nvSpPr>
          <p:cNvPr id="3" name="Content Placeholder 2"/>
          <p:cNvSpPr>
            <a:spLocks noGrp="1"/>
          </p:cNvSpPr>
          <p:nvPr>
            <p:ph idx="1"/>
          </p:nvPr>
        </p:nvSpPr>
        <p:spPr/>
        <p:txBody>
          <a:bodyPr/>
          <a:lstStyle/>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maslow-pyrami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1357" y="931384"/>
            <a:ext cx="6336704" cy="4657856"/>
          </a:xfrm>
          <a:prstGeom prst="rect">
            <a:avLst/>
          </a:prstGeom>
        </p:spPr>
      </p:pic>
      <p:sp>
        <p:nvSpPr>
          <p:cNvPr id="6" name="TextBox 5"/>
          <p:cNvSpPr txBox="1"/>
          <p:nvPr/>
        </p:nvSpPr>
        <p:spPr>
          <a:xfrm>
            <a:off x="227414" y="1052736"/>
            <a:ext cx="441659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p:txBody>
      </p:sp>
      <p:sp>
        <p:nvSpPr>
          <p:cNvPr id="7" name="TextBox 6"/>
          <p:cNvSpPr txBox="1"/>
          <p:nvPr/>
        </p:nvSpPr>
        <p:spPr>
          <a:xfrm>
            <a:off x="3778884" y="4869160"/>
            <a:ext cx="4033476" cy="584775"/>
          </a:xfrm>
          <a:prstGeom prst="rect">
            <a:avLst/>
          </a:prstGeom>
          <a:solidFill>
            <a:srgbClr val="A285C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uLnTx/>
                <a:uFillTx/>
                <a:latin typeface="Tahoma"/>
                <a:ea typeface="+mn-ea"/>
                <a:cs typeface="+mn-cs"/>
              </a:rPr>
              <a:t>Everlasting energy</a:t>
            </a:r>
            <a:endParaRPr kumimoji="0" lang="en-US" sz="3200" b="1" i="0" u="none" strike="noStrike" kern="1200" cap="none" spc="0" normalizeH="0" baseline="0" noProof="0" dirty="0">
              <a:ln>
                <a:noFill/>
              </a:ln>
              <a:solidFill>
                <a:srgbClr val="FFFF00"/>
              </a:solidFill>
              <a:effectLst/>
              <a:uLnTx/>
              <a:uFillTx/>
              <a:latin typeface="Tahoma"/>
              <a:ea typeface="+mn-ea"/>
              <a:cs typeface="+mn-cs"/>
            </a:endParaRPr>
          </a:p>
        </p:txBody>
      </p:sp>
      <p:sp>
        <p:nvSpPr>
          <p:cNvPr id="8" name="TextBox 7"/>
          <p:cNvSpPr txBox="1"/>
          <p:nvPr/>
        </p:nvSpPr>
        <p:spPr>
          <a:xfrm>
            <a:off x="1780551" y="6512454"/>
            <a:ext cx="3160741"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www.simplypsychology.org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maslow.html</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
        <p:nvSpPr>
          <p:cNvPr id="9" name="TextBox 8"/>
          <p:cNvSpPr txBox="1"/>
          <p:nvPr/>
        </p:nvSpPr>
        <p:spPr>
          <a:xfrm>
            <a:off x="227414" y="1052736"/>
            <a:ext cx="4477380"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Motivation and Personality</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Book, 1954-1970.</a:t>
            </a:r>
          </a:p>
        </p:txBody>
      </p:sp>
      <p:pic>
        <p:nvPicPr>
          <p:cNvPr id="10" name="Picture 9">
            <a:extLst>
              <a:ext uri="{FF2B5EF4-FFF2-40B4-BE49-F238E27FC236}">
                <a16:creationId xmlns:a16="http://schemas.microsoft.com/office/drawing/2014/main" id="{F36BB17F-F734-3B48-BE0D-49A57CBB00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2864053"/>
            <a:ext cx="2046334" cy="2581171"/>
          </a:xfrm>
          <a:prstGeom prst="rect">
            <a:avLst/>
          </a:prstGeom>
        </p:spPr>
      </p:pic>
    </p:spTree>
    <p:extLst>
      <p:ext uri="{BB962C8B-B14F-4D97-AF65-F5344CB8AC3E}">
        <p14:creationId xmlns:p14="http://schemas.microsoft.com/office/powerpoint/2010/main" val="119031034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Want This?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130</a:t>
            </a:fld>
            <a:endParaRPr lang="en-US" altLang="en-US"/>
          </a:p>
        </p:txBody>
      </p:sp>
      <p:pic>
        <p:nvPicPr>
          <p:cNvPr id="5" name="Picture 3" descr="C:\1nenad\ireland-fields-sky-cloud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295400"/>
            <a:ext cx="6502400" cy="487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r>
              <a:rPr lang="en-US" sz="1000" dirty="0">
                <a:latin typeface="Calibri"/>
                <a:cs typeface="Calibri"/>
              </a:rPr>
              <a:t>Source: V. </a:t>
            </a:r>
            <a:r>
              <a:rPr lang="en-US" sz="1000" dirty="0" err="1">
                <a:latin typeface="Calibri"/>
                <a:cs typeface="Calibri"/>
              </a:rPr>
              <a:t>Milutinovic</a:t>
            </a:r>
            <a:endParaRPr lang="en-US" sz="1000" dirty="0">
              <a:latin typeface="Calibri"/>
              <a:cs typeface="Calibri"/>
            </a:endParaRPr>
          </a:p>
        </p:txBody>
      </p:sp>
    </p:spTree>
    <p:extLst>
      <p:ext uri="{BB962C8B-B14F-4D97-AF65-F5344CB8AC3E}">
        <p14:creationId xmlns:p14="http://schemas.microsoft.com/office/powerpoint/2010/main" val="3249760649"/>
      </p:ext>
    </p:extLst>
  </p:cSld>
  <p:clrMapOvr>
    <a:masterClrMapping/>
  </p:clrMapOvr>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This?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131</a:t>
            </a:fld>
            <a:endParaRPr lang="en-US" altLang="en-US"/>
          </a:p>
        </p:txBody>
      </p:sp>
      <p:pic>
        <p:nvPicPr>
          <p:cNvPr id="6" name="Picture 2" descr="C:\1nenad\Widnes_Smok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213891"/>
            <a:ext cx="8763000" cy="4951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r>
              <a:rPr lang="en-US" sz="1000" dirty="0">
                <a:latin typeface="Calibri"/>
                <a:cs typeface="Calibri"/>
              </a:rPr>
              <a:t>Source: V. </a:t>
            </a:r>
            <a:r>
              <a:rPr lang="en-US" sz="1000" dirty="0" err="1">
                <a:latin typeface="Calibri"/>
                <a:cs typeface="Calibri"/>
              </a:rPr>
              <a:t>Milutinovic</a:t>
            </a:r>
            <a:endParaRPr lang="en-US" sz="1000" dirty="0">
              <a:latin typeface="Calibri"/>
              <a:cs typeface="Calibri"/>
            </a:endParaRPr>
          </a:p>
        </p:txBody>
      </p:sp>
    </p:spTree>
    <p:extLst>
      <p:ext uri="{BB962C8B-B14F-4D97-AF65-F5344CB8AC3E}">
        <p14:creationId xmlns:p14="http://schemas.microsoft.com/office/powerpoint/2010/main" val="2705622818"/>
      </p:ext>
    </p:extLst>
  </p:cSld>
  <p:clrMapOvr>
    <a:masterClrMapping/>
  </p:clrMapOvr>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899592" y="1844824"/>
            <a:ext cx="7128792" cy="2088232"/>
          </a:xfrm>
        </p:spPr>
        <p:txBody>
          <a:bodyPr/>
          <a:lstStyle/>
          <a:p>
            <a:pPr marL="0" indent="0" algn="ctr">
              <a:buNone/>
            </a:pPr>
            <a:r>
              <a:rPr lang="en-US" sz="6400" dirty="0">
                <a:solidFill>
                  <a:srgbClr val="FF0000"/>
                </a:solidFill>
              </a:rPr>
              <a:t>Sustainable</a:t>
            </a:r>
          </a:p>
          <a:p>
            <a:pPr marL="0" indent="0" algn="ctr">
              <a:buNone/>
            </a:pPr>
            <a:r>
              <a:rPr lang="en-US" sz="6400" dirty="0">
                <a:solidFill>
                  <a:srgbClr val="FF0000"/>
                </a:solidFill>
              </a:rPr>
              <a:t>and</a:t>
            </a:r>
          </a:p>
          <a:p>
            <a:pPr marL="0" indent="0" algn="ctr">
              <a:buNone/>
            </a:pPr>
            <a:r>
              <a:rPr lang="en-US" sz="6400" dirty="0">
                <a:solidFill>
                  <a:srgbClr val="FF0000"/>
                </a:solidFill>
              </a:rPr>
              <a:t>Energy Efficient</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solidFill>
                  <a:srgbClr val="000000"/>
                </a:solidFill>
              </a:rPr>
              <a:pPr>
                <a:defRPr/>
              </a:pPr>
              <a:t>132</a:t>
            </a:fld>
            <a:endParaRPr lang="en-US">
              <a:solidFill>
                <a:srgbClr val="000000"/>
              </a:solidFill>
            </a:endParaRPr>
          </a:p>
        </p:txBody>
      </p:sp>
    </p:spTree>
    <p:extLst>
      <p:ext uri="{BB962C8B-B14F-4D97-AF65-F5344CB8AC3E}">
        <p14:creationId xmlns:p14="http://schemas.microsoft.com/office/powerpoint/2010/main" val="1925963678"/>
      </p:ext>
    </p:extLst>
  </p:cSld>
  <p:clrMapOvr>
    <a:masterClrMapping/>
  </p:clrMapOvr>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0" y="1268760"/>
            <a:ext cx="9144000" cy="4979640"/>
          </a:xfrm>
        </p:spPr>
        <p:txBody>
          <a:bodyPr/>
          <a:lstStyle/>
          <a:p>
            <a:pPr marL="0" indent="0" algn="ctr">
              <a:buNone/>
            </a:pPr>
            <a:r>
              <a:rPr lang="en-US" dirty="0">
                <a:solidFill>
                  <a:srgbClr val="0000FF"/>
                </a:solidFill>
              </a:rPr>
              <a:t>Data access is the major performance and energy bottleneck</a:t>
            </a:r>
          </a:p>
          <a:p>
            <a:endParaRPr lang="en-US" sz="1000" dirty="0"/>
          </a:p>
          <a:p>
            <a:pPr marL="0" indent="0">
              <a:buNone/>
            </a:pPr>
            <a:endParaRPr lang="en-US" dirty="0"/>
          </a:p>
          <a:p>
            <a:pPr marL="0" indent="0" algn="ctr">
              <a:buNone/>
            </a:pPr>
            <a:r>
              <a:rPr lang="en-US" sz="5000" dirty="0"/>
              <a:t>Our current</a:t>
            </a:r>
          </a:p>
          <a:p>
            <a:pPr marL="0" indent="0" algn="ctr">
              <a:buNone/>
            </a:pPr>
            <a:r>
              <a:rPr lang="en-US" sz="5000" dirty="0">
                <a:solidFill>
                  <a:srgbClr val="0000FF"/>
                </a:solidFill>
              </a:rPr>
              <a:t>design principles </a:t>
            </a:r>
          </a:p>
          <a:p>
            <a:pPr marL="0" indent="0" algn="ctr">
              <a:buNone/>
            </a:pPr>
            <a:r>
              <a:rPr lang="en-US" sz="5000" dirty="0">
                <a:solidFill>
                  <a:srgbClr val="0000FF"/>
                </a:solidFill>
              </a:rPr>
              <a:t>cause </a:t>
            </a:r>
            <a:r>
              <a:rPr lang="en-US" sz="5000" dirty="0">
                <a:solidFill>
                  <a:srgbClr val="FF0000"/>
                </a:solidFill>
              </a:rPr>
              <a:t>great energy waste</a:t>
            </a:r>
          </a:p>
          <a:p>
            <a:pPr marL="0" indent="0" algn="ctr">
              <a:buNone/>
            </a:pPr>
            <a:r>
              <a:rPr lang="en-US" sz="3000" dirty="0">
                <a:solidFill>
                  <a:srgbClr val="FF0000"/>
                </a:solidFill>
              </a:rPr>
              <a:t>(and great performance loss)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133</a:t>
            </a:fld>
            <a:endParaRPr lang="en-US" altLang="en-US">
              <a:solidFill>
                <a:srgbClr val="000000"/>
              </a:solidFill>
            </a:endParaRPr>
          </a:p>
        </p:txBody>
      </p:sp>
    </p:spTree>
    <p:extLst>
      <p:ext uri="{BB962C8B-B14F-4D97-AF65-F5344CB8AC3E}">
        <p14:creationId xmlns:p14="http://schemas.microsoft.com/office/powerpoint/2010/main" val="15488251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228600" y="1988840"/>
            <a:ext cx="8610600" cy="4876800"/>
          </a:xfrm>
        </p:spPr>
        <p:txBody>
          <a:bodyPr/>
          <a:lstStyle/>
          <a:p>
            <a:pPr marL="0" indent="0" algn="ctr">
              <a:buNone/>
            </a:pPr>
            <a:r>
              <a:rPr lang="en-US" sz="5000" dirty="0">
                <a:solidFill>
                  <a:srgbClr val="FF0000"/>
                </a:solidFill>
              </a:rPr>
              <a:t>Processing</a:t>
            </a:r>
            <a:r>
              <a:rPr lang="en-US" sz="5000" dirty="0"/>
              <a:t> of data </a:t>
            </a:r>
          </a:p>
          <a:p>
            <a:pPr marL="0" indent="0" algn="ctr">
              <a:buNone/>
            </a:pPr>
            <a:r>
              <a:rPr lang="en-US" sz="5000" dirty="0"/>
              <a:t>is performed </a:t>
            </a:r>
          </a:p>
          <a:p>
            <a:pPr marL="0" indent="0" algn="ctr">
              <a:buNone/>
            </a:pPr>
            <a:r>
              <a:rPr lang="en-US" sz="5000" dirty="0">
                <a:solidFill>
                  <a:srgbClr val="FF0000"/>
                </a:solidFill>
              </a:rPr>
              <a:t>far away from the data</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134</a:t>
            </a:fld>
            <a:endParaRPr lang="en-US" altLang="en-US">
              <a:solidFill>
                <a:srgbClr val="000000"/>
              </a:solidFill>
            </a:endParaRPr>
          </a:p>
        </p:txBody>
      </p:sp>
    </p:spTree>
    <p:extLst>
      <p:ext uri="{BB962C8B-B14F-4D97-AF65-F5344CB8AC3E}">
        <p14:creationId xmlns:p14="http://schemas.microsoft.com/office/powerpoint/2010/main" val="1454456132"/>
      </p:ext>
    </p:extLst>
  </p:cSld>
  <p:clrMapOvr>
    <a:masterClrMapping/>
  </p:clrMapOvr>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135</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r>
              <a:rPr lang="en-US" sz="1400" dirty="0">
                <a:solidFill>
                  <a:srgbClr val="000000"/>
                </a:solidFill>
              </a:rPr>
              <a:t>Burks, Goldstein, von Neumann, “</a:t>
            </a:r>
            <a:r>
              <a:rPr lang="en-US" sz="1400" dirty="0">
                <a:solidFill>
                  <a:srgbClr val="0000FF"/>
                </a:solidFill>
              </a:rPr>
              <a:t>Preliminary discussion of the</a:t>
            </a:r>
          </a:p>
          <a:p>
            <a:r>
              <a:rPr lang="en-US" sz="1400" dirty="0">
                <a:solidFill>
                  <a:srgbClr val="0000FF"/>
                </a:solidFill>
              </a:rPr>
              <a:t>logical design of an electronic computing instrument</a:t>
            </a:r>
            <a:r>
              <a:rPr lang="en-US" sz="1400" dirty="0">
                <a:solidFill>
                  <a:srgbClr val="000000"/>
                </a:solidFill>
              </a:rPr>
              <a:t>,” 1946.</a:t>
            </a:r>
          </a:p>
        </p:txBody>
      </p:sp>
      <p:pic>
        <p:nvPicPr>
          <p:cNvPr id="6" name="Picture 5"/>
          <p:cNvPicPr>
            <a:picLocks noChangeAspect="1"/>
          </p:cNvPicPr>
          <p:nvPr/>
        </p:nvPicPr>
        <p:blipFill>
          <a:blip r:embed="rId3"/>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r>
              <a:rPr lang="en-US" sz="1000" dirty="0">
                <a:solidFill>
                  <a:srgbClr val="000000"/>
                </a:solidFill>
              </a:rPr>
              <a:t>Image source: https://lbsitbytes2010.wordpress.com/2013/03/29/john-von-neumann-roll-no-15/</a:t>
            </a:r>
          </a:p>
        </p:txBody>
      </p:sp>
    </p:spTree>
    <p:extLst>
      <p:ext uri="{BB962C8B-B14F-4D97-AF65-F5344CB8AC3E}">
        <p14:creationId xmlns:p14="http://schemas.microsoft.com/office/powerpoint/2010/main" val="23785672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136</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19672" y="3861048"/>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6"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491880" y="5733256"/>
            <a:ext cx="2304256" cy="549297"/>
          </a:xfrm>
          <a:prstGeom prst="rect">
            <a:avLst/>
          </a:prstGeom>
        </p:spPr>
      </p:pic>
      <p:pic>
        <p:nvPicPr>
          <p:cNvPr id="8"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433856">
            <a:off x="6233024" y="4297936"/>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r>
              <a:rPr lang="en-US" sz="1400" dirty="0">
                <a:solidFill>
                  <a:srgbClr val="000000"/>
                </a:solidFill>
              </a:rPr>
              <a:t>Burks, Goldstein, von Neumann, “</a:t>
            </a:r>
            <a:r>
              <a:rPr lang="en-US" sz="1400" dirty="0">
                <a:solidFill>
                  <a:srgbClr val="0000FF"/>
                </a:solidFill>
              </a:rPr>
              <a:t>Preliminary discussion of the</a:t>
            </a:r>
          </a:p>
          <a:p>
            <a:r>
              <a:rPr lang="en-US" sz="1400" dirty="0">
                <a:solidFill>
                  <a:srgbClr val="0000FF"/>
                </a:solidFill>
              </a:rPr>
              <a:t>logical design of an electronic computing instrument</a:t>
            </a:r>
            <a:r>
              <a:rPr lang="en-US" sz="1400" dirty="0">
                <a:solidFill>
                  <a:srgbClr val="000000"/>
                </a:solidFill>
              </a:rPr>
              <a:t>,” 1946.</a:t>
            </a:r>
          </a:p>
        </p:txBody>
      </p:sp>
      <p:pic>
        <p:nvPicPr>
          <p:cNvPr id="11" name="Picture 10"/>
          <p:cNvPicPr>
            <a:picLocks noChangeAspect="1"/>
          </p:cNvPicPr>
          <p:nvPr/>
        </p:nvPicPr>
        <p:blipFill>
          <a:blip r:embed="rId6"/>
          <a:stretch>
            <a:fillRect/>
          </a:stretch>
        </p:blipFill>
        <p:spPr>
          <a:xfrm>
            <a:off x="5148063" y="152400"/>
            <a:ext cx="3255263" cy="2554836"/>
          </a:xfrm>
          <a:prstGeom prst="rect">
            <a:avLst/>
          </a:prstGeom>
        </p:spPr>
      </p:pic>
      <p:sp>
        <p:nvSpPr>
          <p:cNvPr id="12" name="TextBox 11"/>
          <p:cNvSpPr txBox="1"/>
          <p:nvPr/>
        </p:nvSpPr>
        <p:spPr>
          <a:xfrm>
            <a:off x="103846" y="6630115"/>
            <a:ext cx="5666936" cy="246221"/>
          </a:xfrm>
          <a:prstGeom prst="rect">
            <a:avLst/>
          </a:prstGeom>
          <a:noFill/>
        </p:spPr>
        <p:txBody>
          <a:bodyPr wrap="none" rtlCol="0">
            <a:spAutoFit/>
          </a:bodyPr>
          <a:lstStyle/>
          <a:p>
            <a:r>
              <a:rPr lang="en-US" sz="1000" dirty="0">
                <a:solidFill>
                  <a:srgbClr val="000000"/>
                </a:solidFill>
              </a:rPr>
              <a:t>Image source: https://lbsitbytes2010.wordpress.com/2013/03/29/john-von-neumann-roll-no-15/</a:t>
            </a:r>
          </a:p>
        </p:txBody>
      </p:sp>
    </p:spTree>
    <p:extLst>
      <p:ext uri="{BB962C8B-B14F-4D97-AF65-F5344CB8AC3E}">
        <p14:creationId xmlns:p14="http://schemas.microsoft.com/office/powerpoint/2010/main" val="1190876394"/>
      </p:ext>
    </p:extLst>
  </p:cSld>
  <p:clrMapOvr>
    <a:masterClrMapping/>
  </p:clrMapOvr>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Computing Systems</a:t>
            </a:r>
          </a:p>
        </p:txBody>
      </p:sp>
      <p:sp>
        <p:nvSpPr>
          <p:cNvPr id="3" name="Content Placeholder 2"/>
          <p:cNvSpPr>
            <a:spLocks noGrp="1"/>
          </p:cNvSpPr>
          <p:nvPr>
            <p:ph idx="1"/>
          </p:nvPr>
        </p:nvSpPr>
        <p:spPr>
          <a:xfrm>
            <a:off x="228600" y="997527"/>
            <a:ext cx="8915400" cy="5193723"/>
          </a:xfrm>
        </p:spPr>
        <p:txBody>
          <a:bodyPr/>
          <a:lstStyle/>
          <a:p>
            <a:r>
              <a:rPr lang="en-US" dirty="0"/>
              <a:t>Are overwhelmingly processor centric</a:t>
            </a:r>
          </a:p>
          <a:p>
            <a:r>
              <a:rPr lang="en-US" dirty="0">
                <a:solidFill>
                  <a:srgbClr val="FF0000"/>
                </a:solidFill>
              </a:rPr>
              <a:t>All data processed in the processor </a:t>
            </a:r>
            <a:r>
              <a:rPr lang="en-US" dirty="0">
                <a:sym typeface="Wingdings"/>
              </a:rPr>
              <a:t> at great system cost</a:t>
            </a:r>
            <a:endParaRPr lang="en-US" dirty="0"/>
          </a:p>
          <a:p>
            <a:r>
              <a:rPr lang="en-US" dirty="0"/>
              <a:t>Processor is heavily optimized and is considered the master</a:t>
            </a:r>
          </a:p>
          <a:p>
            <a:r>
              <a:rPr lang="en-US" dirty="0">
                <a:solidFill>
                  <a:srgbClr val="FF0000"/>
                </a:solidFill>
              </a:rPr>
              <a:t>Data storage units are dumb </a:t>
            </a:r>
            <a:r>
              <a:rPr lang="en-US" dirty="0"/>
              <a:t>and are largely </a:t>
            </a:r>
            <a:r>
              <a:rPr lang="en-US" dirty="0" err="1"/>
              <a:t>unoptimized</a:t>
            </a:r>
            <a:r>
              <a:rPr lang="en-US" dirty="0"/>
              <a:t> (except for some that are on the processor die)</a:t>
            </a:r>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137</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583384"/>
            <a:ext cx="6669360" cy="30475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AutoShape 25"/>
          <p:cNvSpPr>
            <a:spLocks noChangeArrowheads="1"/>
          </p:cNvSpPr>
          <p:nvPr/>
        </p:nvSpPr>
        <p:spPr bwMode="auto">
          <a:xfrm>
            <a:off x="1331640" y="3933056"/>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5119639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Yet …</a:t>
            </a:r>
          </a:p>
        </p:txBody>
      </p:sp>
      <p:sp>
        <p:nvSpPr>
          <p:cNvPr id="3" name="Content Placeholder 2"/>
          <p:cNvSpPr>
            <a:spLocks noGrp="1"/>
          </p:cNvSpPr>
          <p:nvPr>
            <p:ph idx="1"/>
          </p:nvPr>
        </p:nvSpPr>
        <p:spPr>
          <a:xfrm>
            <a:off x="228600" y="997527"/>
            <a:ext cx="8915400" cy="5193723"/>
          </a:xfrm>
        </p:spPr>
        <p:txBody>
          <a:bodyPr/>
          <a:lstStyle/>
          <a:p>
            <a:r>
              <a:rPr lang="en-US" dirty="0"/>
              <a:t>“</a:t>
            </a:r>
            <a:r>
              <a:rPr lang="en-US" sz="2800" b="1" dirty="0">
                <a:solidFill>
                  <a:srgbClr val="0000FF"/>
                </a:solidFill>
              </a:rPr>
              <a:t>It</a:t>
            </a:r>
            <a:r>
              <a:rPr lang="fr-FR" sz="2800" b="1" dirty="0">
                <a:solidFill>
                  <a:srgbClr val="0000FF"/>
                </a:solidFill>
              </a:rPr>
              <a:t>’</a:t>
            </a:r>
            <a:r>
              <a:rPr lang="en-US" sz="2800" b="1" dirty="0">
                <a:solidFill>
                  <a:srgbClr val="0000FF"/>
                </a:solidFill>
              </a:rPr>
              <a:t>s the Memory, Stupid!</a:t>
            </a:r>
            <a:r>
              <a:rPr lang="en-US" dirty="0"/>
              <a:t>” (Richard Sites, MPR, 1996)</a:t>
            </a:r>
          </a:p>
        </p:txBody>
      </p:sp>
      <p:pic>
        <p:nvPicPr>
          <p:cNvPr id="10" name="Picture 9"/>
          <p:cNvPicPr>
            <a:picLocks noChangeAspect="1"/>
          </p:cNvPicPr>
          <p:nvPr/>
        </p:nvPicPr>
        <p:blipFill>
          <a:blip r:embed="rId2"/>
          <a:stretch>
            <a:fillRect/>
          </a:stretch>
        </p:blipFill>
        <p:spPr>
          <a:xfrm>
            <a:off x="203200" y="1606128"/>
            <a:ext cx="8724900" cy="4775200"/>
          </a:xfrm>
          <a:prstGeom prst="rect">
            <a:avLst/>
          </a:prstGeom>
        </p:spPr>
      </p:pic>
      <p:sp>
        <p:nvSpPr>
          <p:cNvPr id="6" name="AutoShape 25"/>
          <p:cNvSpPr>
            <a:spLocks noChangeArrowheads="1"/>
          </p:cNvSpPr>
          <p:nvPr/>
        </p:nvSpPr>
        <p:spPr bwMode="auto">
          <a:xfrm>
            <a:off x="2123728" y="3573016"/>
            <a:ext cx="201622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8" name="TextBox 7"/>
          <p:cNvSpPr txBox="1"/>
          <p:nvPr/>
        </p:nvSpPr>
        <p:spPr>
          <a:xfrm>
            <a:off x="107504" y="6496146"/>
            <a:ext cx="8871173" cy="284693"/>
          </a:xfrm>
          <a:prstGeom prst="rect">
            <a:avLst/>
          </a:prstGeom>
          <a:noFill/>
        </p:spPr>
        <p:txBody>
          <a:bodyPr wrap="none" rtlCol="0">
            <a:spAutoFit/>
          </a:bodyPr>
          <a:lstStyle/>
          <a:p>
            <a:r>
              <a:rPr lang="en-US" sz="1250" dirty="0">
                <a:solidFill>
                  <a:srgbClr val="000000"/>
                </a:solidFill>
              </a:rPr>
              <a:t>Mutlu+, “</a:t>
            </a:r>
            <a:r>
              <a:rPr lang="en-US" sz="1250" dirty="0">
                <a:solidFill>
                  <a:srgbClr val="0000FF"/>
                </a:solidFill>
              </a:rPr>
              <a:t>Runahead Execution: An Alternative to Very Large Instruction Windows for Out-of-Order Processors</a:t>
            </a:r>
            <a:r>
              <a:rPr lang="en-US" sz="1250" dirty="0">
                <a:solidFill>
                  <a:srgbClr val="000000"/>
                </a:solidFill>
              </a:rPr>
              <a:t>,” HPCA 2003.</a:t>
            </a:r>
          </a:p>
        </p:txBody>
      </p:sp>
    </p:spTree>
    <p:extLst>
      <p:ext uri="{BB962C8B-B14F-4D97-AF65-F5344CB8AC3E}">
        <p14:creationId xmlns:p14="http://schemas.microsoft.com/office/powerpoint/2010/main" val="175807994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The Performance Perspective</a:t>
            </a:r>
          </a:p>
        </p:txBody>
      </p:sp>
      <p:sp>
        <p:nvSpPr>
          <p:cNvPr id="3" name="Content Placeholder 2"/>
          <p:cNvSpPr>
            <a:spLocks noGrp="1"/>
          </p:cNvSpPr>
          <p:nvPr>
            <p:ph idx="1"/>
          </p:nvPr>
        </p:nvSpPr>
        <p:spPr>
          <a:xfrm>
            <a:off x="228600" y="997529"/>
            <a:ext cx="8915400" cy="5193723"/>
          </a:xfrm>
        </p:spPr>
        <p:txBody>
          <a:bodyPr/>
          <a:lstStyle/>
          <a:p>
            <a:endParaRPr lang="en-US" sz="2000" dirty="0"/>
          </a:p>
          <a:p>
            <a:r>
              <a:rPr lang="en-US" sz="2000" dirty="0"/>
              <a:t>Onur Mutlu, Jared Stark, Chris Wilkerson, and Yale N. </a:t>
            </a:r>
            <a:r>
              <a:rPr lang="en-US" sz="2000" dirty="0" err="1"/>
              <a:t>Patt</a:t>
            </a:r>
            <a:r>
              <a:rPr lang="en-US" sz="2000" dirty="0"/>
              <a:t>, </a:t>
            </a:r>
            <a:br>
              <a:rPr lang="en-US" sz="2000" dirty="0"/>
            </a:br>
            <a:r>
              <a:rPr lang="en-US" sz="2000" b="1" dirty="0">
                <a:hlinkClick r:id="rId2"/>
              </a:rPr>
              <a:t>"Runahead Execution: An Alternative to Very Large Instruction Windows for Out-of-order Processors"</a:t>
            </a:r>
            <a:br>
              <a:rPr lang="en-US" sz="2000" dirty="0"/>
            </a:br>
            <a:r>
              <a:rPr lang="en-US" sz="2000" i="1" dirty="0"/>
              <a:t>Proceedings of the </a:t>
            </a:r>
            <a:r>
              <a:rPr lang="en-US" sz="2000" i="1" dirty="0">
                <a:hlinkClick r:id="rId3"/>
              </a:rPr>
              <a:t>9th International Symposium on High-Performance Computer Architecture</a:t>
            </a:r>
            <a:r>
              <a:rPr lang="en-US" sz="2000" i="1" dirty="0"/>
              <a:t> (</a:t>
            </a:r>
            <a:r>
              <a:rPr lang="en-US" sz="2000" b="1" i="1" dirty="0"/>
              <a:t>HPCA</a:t>
            </a:r>
            <a:r>
              <a:rPr lang="en-US" sz="2000" i="1" dirty="0"/>
              <a:t>)</a:t>
            </a:r>
            <a:r>
              <a:rPr lang="en-US" sz="2000" dirty="0"/>
              <a:t>, pages 129-140, Anaheim, CA, February 2003. </a:t>
            </a:r>
            <a:r>
              <a:rPr lang="en-US" sz="2000" dirty="0">
                <a:hlinkClick r:id="rId4"/>
              </a:rPr>
              <a:t>Slides (pdf)</a:t>
            </a:r>
            <a:r>
              <a:rPr lang="en-US" sz="2000" dirty="0"/>
              <a:t> </a:t>
            </a:r>
            <a:endParaRPr lang="en-US" sz="2200" dirty="0"/>
          </a:p>
          <a:p>
            <a:endParaRPr lang="en-US" sz="2200" dirty="0"/>
          </a:p>
        </p:txBody>
      </p:sp>
      <p:sp>
        <p:nvSpPr>
          <p:cNvPr id="4" name="Slide Number Placeholder 3"/>
          <p:cNvSpPr>
            <a:spLocks noGrp="1"/>
          </p:cNvSpPr>
          <p:nvPr>
            <p:ph type="sldNum" sz="quarter" idx="11"/>
          </p:nvPr>
        </p:nvSpPr>
        <p:spPr/>
        <p:txBody>
          <a:bodyPr/>
          <a:lstStyle/>
          <a:p>
            <a:pPr>
              <a:defRPr/>
            </a:pPr>
            <a:fld id="{C693BED2-1B18-8744-B8F0-03CBD3594789}" type="slidenum">
              <a:rPr lang="en-US" altLang="en-US"/>
              <a:pPr>
                <a:defRPr/>
              </a:pPr>
              <a:t>139</a:t>
            </a:fld>
            <a:endParaRPr lang="en-US" altLang="en-US"/>
          </a:p>
        </p:txBody>
      </p:sp>
      <p:pic>
        <p:nvPicPr>
          <p:cNvPr id="6" name="Picture 5"/>
          <p:cNvPicPr>
            <a:picLocks noChangeAspect="1"/>
          </p:cNvPicPr>
          <p:nvPr/>
        </p:nvPicPr>
        <p:blipFill>
          <a:blip r:embed="rId5"/>
          <a:stretch>
            <a:fillRect/>
          </a:stretch>
        </p:blipFill>
        <p:spPr>
          <a:xfrm>
            <a:off x="0" y="3828774"/>
            <a:ext cx="9144000" cy="2495826"/>
          </a:xfrm>
          <a:prstGeom prst="rect">
            <a:avLst/>
          </a:prstGeom>
        </p:spPr>
      </p:pic>
    </p:spTree>
    <p:extLst>
      <p:ext uri="{BB962C8B-B14F-4D97-AF65-F5344CB8AC3E}">
        <p14:creationId xmlns:p14="http://schemas.microsoft.com/office/powerpoint/2010/main" val="505671790"/>
      </p:ext>
    </p:extLst>
  </p:cSld>
  <p:clrMapOvr>
    <a:masterClrMapping/>
  </p:clrMapOvr>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140</a:t>
            </a:fld>
            <a:endParaRPr lang="en-US"/>
          </a:p>
        </p:txBody>
      </p:sp>
      <p:pic>
        <p:nvPicPr>
          <p:cNvPr id="5" name="Picture 4"/>
          <p:cNvPicPr>
            <a:picLocks noChangeAspect="1"/>
          </p:cNvPicPr>
          <p:nvPr/>
        </p:nvPicPr>
        <p:blipFill>
          <a:blip r:embed="rId2"/>
          <a:stretch>
            <a:fillRect/>
          </a:stretch>
        </p:blipFill>
        <p:spPr>
          <a:xfrm>
            <a:off x="971600" y="1618579"/>
            <a:ext cx="6984776" cy="4821475"/>
          </a:xfrm>
          <a:prstGeom prst="rect">
            <a:avLst/>
          </a:prstGeom>
        </p:spPr>
      </p:pic>
      <p:sp>
        <p:nvSpPr>
          <p:cNvPr id="6" name="AutoShape 25"/>
          <p:cNvSpPr>
            <a:spLocks noChangeArrowheads="1"/>
          </p:cNvSpPr>
          <p:nvPr/>
        </p:nvSpPr>
        <p:spPr bwMode="auto">
          <a:xfrm>
            <a:off x="3779912" y="2442260"/>
            <a:ext cx="309634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7" name="TextBox 6"/>
          <p:cNvSpPr txBox="1"/>
          <p:nvPr/>
        </p:nvSpPr>
        <p:spPr>
          <a:xfrm>
            <a:off x="2339752" y="6528683"/>
            <a:ext cx="4516749" cy="284693"/>
          </a:xfrm>
          <a:prstGeom prst="rect">
            <a:avLst/>
          </a:prstGeom>
          <a:noFill/>
        </p:spPr>
        <p:txBody>
          <a:bodyPr wrap="none" rtlCol="0">
            <a:spAutoFit/>
          </a:bodyPr>
          <a:lstStyle/>
          <a:p>
            <a:r>
              <a:rPr lang="en-US" sz="1250" dirty="0" err="1">
                <a:solidFill>
                  <a:srgbClr val="000000"/>
                </a:solidFill>
              </a:rPr>
              <a:t>Kanev</a:t>
            </a:r>
            <a:r>
              <a:rPr lang="en-US" sz="1250" dirty="0">
                <a:solidFill>
                  <a:srgbClr val="000000"/>
                </a:solidFill>
              </a:rPr>
              <a:t>+, “</a:t>
            </a:r>
            <a:r>
              <a:rPr lang="en-US" sz="1250" dirty="0">
                <a:solidFill>
                  <a:srgbClr val="0000FF"/>
                </a:solidFill>
              </a:rPr>
              <a:t>Profiling a Warehouse-Scale Computer</a:t>
            </a:r>
            <a:r>
              <a:rPr lang="en-US" sz="1250" dirty="0">
                <a:solidFill>
                  <a:srgbClr val="000000"/>
                </a:solidFill>
              </a:rPr>
              <a:t>,” ISCA 2015.</a:t>
            </a:r>
          </a:p>
        </p:txBody>
      </p:sp>
    </p:spTree>
    <p:extLst>
      <p:ext uri="{BB962C8B-B14F-4D97-AF65-F5344CB8AC3E}">
        <p14:creationId xmlns:p14="http://schemas.microsoft.com/office/powerpoint/2010/main" val="28482592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141</a:t>
            </a:fld>
            <a:endParaRPr lang="en-US"/>
          </a:p>
        </p:txBody>
      </p:sp>
      <p:sp>
        <p:nvSpPr>
          <p:cNvPr id="7" name="TextBox 6"/>
          <p:cNvSpPr txBox="1"/>
          <p:nvPr/>
        </p:nvSpPr>
        <p:spPr>
          <a:xfrm>
            <a:off x="2339752" y="6528683"/>
            <a:ext cx="4516749" cy="284693"/>
          </a:xfrm>
          <a:prstGeom prst="rect">
            <a:avLst/>
          </a:prstGeom>
          <a:noFill/>
        </p:spPr>
        <p:txBody>
          <a:bodyPr wrap="none" rtlCol="0">
            <a:spAutoFit/>
          </a:bodyPr>
          <a:lstStyle/>
          <a:p>
            <a:r>
              <a:rPr lang="en-US" sz="1250" dirty="0" err="1">
                <a:solidFill>
                  <a:srgbClr val="000000"/>
                </a:solidFill>
              </a:rPr>
              <a:t>Kanev</a:t>
            </a:r>
            <a:r>
              <a:rPr lang="en-US" sz="1250" dirty="0">
                <a:solidFill>
                  <a:srgbClr val="000000"/>
                </a:solidFill>
              </a:rPr>
              <a:t>+, “</a:t>
            </a:r>
            <a:r>
              <a:rPr lang="en-US" sz="1250" dirty="0">
                <a:solidFill>
                  <a:srgbClr val="0000FF"/>
                </a:solidFill>
              </a:rPr>
              <a:t>Profiling a Warehouse-Scale Computer</a:t>
            </a:r>
            <a:r>
              <a:rPr lang="en-US" sz="1250" dirty="0">
                <a:solidFill>
                  <a:srgbClr val="000000"/>
                </a:solidFill>
              </a:rPr>
              <a:t>,” ISCA 2015.</a:t>
            </a:r>
          </a:p>
        </p:txBody>
      </p:sp>
      <p:pic>
        <p:nvPicPr>
          <p:cNvPr id="8" name="Picture 7"/>
          <p:cNvPicPr>
            <a:picLocks noChangeAspect="1"/>
          </p:cNvPicPr>
          <p:nvPr/>
        </p:nvPicPr>
        <p:blipFill>
          <a:blip r:embed="rId2"/>
          <a:stretch>
            <a:fillRect/>
          </a:stretch>
        </p:blipFill>
        <p:spPr>
          <a:xfrm>
            <a:off x="179511" y="1732974"/>
            <a:ext cx="8581113" cy="4360322"/>
          </a:xfrm>
          <a:prstGeom prst="rect">
            <a:avLst/>
          </a:prstGeom>
        </p:spPr>
      </p:pic>
    </p:spTree>
    <p:extLst>
      <p:ext uri="{BB962C8B-B14F-4D97-AF65-F5344CB8AC3E}">
        <p14:creationId xmlns:p14="http://schemas.microsoft.com/office/powerpoint/2010/main" val="328238698"/>
      </p:ext>
    </p:extLst>
  </p:cSld>
  <p:clrMapOvr>
    <a:masterClrMapping/>
  </p:clrMapOvr>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683549"/>
            <a:ext cx="8915400" cy="5193723"/>
          </a:xfrm>
        </p:spPr>
        <p:txBody>
          <a:bodyPr/>
          <a:lstStyle/>
          <a:p>
            <a:endParaRPr lang="en-US" dirty="0">
              <a:solidFill>
                <a:srgbClr val="FF0000"/>
              </a:solidFill>
            </a:endParaRPr>
          </a:p>
          <a:p>
            <a:r>
              <a:rPr lang="en-US" dirty="0">
                <a:solidFill>
                  <a:srgbClr val="FF0000"/>
                </a:solidFill>
              </a:rPr>
              <a:t>Grossly-imbalanced systems</a:t>
            </a:r>
          </a:p>
          <a:p>
            <a:pPr lvl="1"/>
            <a:r>
              <a:rPr lang="en-US" dirty="0"/>
              <a:t>Processing done only in </a:t>
            </a:r>
            <a:r>
              <a:rPr lang="en-US" b="1" dirty="0"/>
              <a:t>one</a:t>
            </a:r>
            <a:r>
              <a:rPr lang="en-US" dirty="0"/>
              <a:t> </a:t>
            </a:r>
            <a:r>
              <a:rPr lang="en-US" b="1" dirty="0"/>
              <a:t>place</a:t>
            </a:r>
          </a:p>
          <a:p>
            <a:pPr lvl="1"/>
            <a:r>
              <a:rPr lang="en-US" dirty="0"/>
              <a:t>Everything else just stores and moves data: </a:t>
            </a:r>
            <a:r>
              <a:rPr lang="en-US" b="1" dirty="0"/>
              <a:t>data moves a lot</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marL="0" indent="0">
              <a:buNone/>
            </a:pPr>
            <a:endParaRPr lang="en-US" dirty="0">
              <a:solidFill>
                <a:srgbClr val="FF0000"/>
              </a:solidFill>
            </a:endParaRPr>
          </a:p>
          <a:p>
            <a:r>
              <a:rPr lang="en-US" dirty="0">
                <a:solidFill>
                  <a:srgbClr val="FF0000"/>
                </a:solidFill>
              </a:rPr>
              <a:t>Overly complex and bloated processor (and accelerators)</a:t>
            </a:r>
          </a:p>
          <a:p>
            <a:pPr lvl="1"/>
            <a:r>
              <a:rPr lang="en-US" dirty="0"/>
              <a:t>To tolerate data access from memory</a:t>
            </a:r>
          </a:p>
          <a:p>
            <a:pPr lvl="1"/>
            <a:r>
              <a:rPr lang="en-US" dirty="0"/>
              <a:t>Complex hierarchies and mechanisms </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142</a:t>
            </a:fld>
            <a:endParaRPr lang="en-US"/>
          </a:p>
        </p:txBody>
      </p:sp>
    </p:spTree>
    <p:extLst>
      <p:ext uri="{BB962C8B-B14F-4D97-AF65-F5344CB8AC3E}">
        <p14:creationId xmlns:p14="http://schemas.microsoft.com/office/powerpoint/2010/main" val="82211973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143</a:t>
            </a:fld>
            <a:endParaRPr lang="en-US"/>
          </a:p>
        </p:txBody>
      </p:sp>
      <p:pic>
        <p:nvPicPr>
          <p:cNvPr id="6" name="Picture 5" descr="many-core3.eps"/>
          <p:cNvPicPr>
            <a:picLocks noChangeAspect="1"/>
          </p:cNvPicPr>
          <p:nvPr/>
        </p:nvPicPr>
        <p:blipFill>
          <a:blip r:embed="rId2"/>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r>
              <a:rPr lang="en-US" sz="2000" b="1" dirty="0">
                <a:solidFill>
                  <a:srgbClr val="FF0000"/>
                </a:solidFill>
              </a:rPr>
              <a:t>Most of the system is dedicated to storing and moving data </a:t>
            </a:r>
          </a:p>
        </p:txBody>
      </p:sp>
    </p:spTree>
    <p:extLst>
      <p:ext uri="{BB962C8B-B14F-4D97-AF65-F5344CB8AC3E}">
        <p14:creationId xmlns:p14="http://schemas.microsoft.com/office/powerpoint/2010/main" val="456601347"/>
      </p:ext>
    </p:extLst>
  </p:cSld>
  <p:clrMapOvr>
    <a:masterClrMapping/>
  </p:clrMapOvr>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The Energy Perspective</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A378AE50-A064-BF4D-97C5-B7B9F4FAAF31}" type="slidenum">
              <a:rPr lang="en-US" sz="1600">
                <a:solidFill>
                  <a:srgbClr val="000000"/>
                </a:solidFill>
                <a:latin typeface="Garamond" charset="0"/>
              </a:rPr>
              <a:pPr eaLnBrk="1" hangingPunct="1"/>
              <a:t>144</a:t>
            </a:fld>
            <a:endParaRPr lang="en-US" sz="1600">
              <a:solidFill>
                <a:srgbClr val="000000"/>
              </a:solidFill>
              <a:latin typeface="Garamond"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a:solidFill>
                  <a:srgbClr val="FFFFFF"/>
                </a:solidFill>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37978221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Data Movement vs. Computation Energy</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A378AE50-A064-BF4D-97C5-B7B9F4FAAF31}" type="slidenum">
              <a:rPr lang="en-US" sz="1600">
                <a:solidFill>
                  <a:srgbClr val="000000"/>
                </a:solidFill>
                <a:latin typeface="Garamond" charset="0"/>
              </a:rPr>
              <a:pPr eaLnBrk="1" hangingPunct="1"/>
              <a:t>145</a:t>
            </a:fld>
            <a:endParaRPr lang="en-US" sz="1600">
              <a:solidFill>
                <a:srgbClr val="000000"/>
              </a:solidFill>
              <a:latin typeface="Garamond"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a:solidFill>
                  <a:srgbClr val="FFFFFF"/>
                </a:solidFill>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3" name="TextBox 2"/>
          <p:cNvSpPr txBox="1"/>
          <p:nvPr/>
        </p:nvSpPr>
        <p:spPr>
          <a:xfrm>
            <a:off x="323528" y="4869160"/>
            <a:ext cx="8489975" cy="1323439"/>
          </a:xfrm>
          <a:prstGeom prst="rect">
            <a:avLst/>
          </a:prstGeom>
          <a:solidFill>
            <a:srgbClr val="FF6600"/>
          </a:solidFill>
          <a:ln>
            <a:solidFill>
              <a:schemeClr val="tx1"/>
            </a:solidFill>
          </a:ln>
        </p:spPr>
        <p:txBody>
          <a:bodyPr wrap="none" rtlCol="0">
            <a:spAutoFit/>
          </a:bodyPr>
          <a:lstStyle/>
          <a:p>
            <a:pPr algn="ctr"/>
            <a:r>
              <a:rPr lang="en-US" sz="4000" dirty="0">
                <a:solidFill>
                  <a:srgbClr val="FFFFFF"/>
                </a:solidFill>
              </a:rPr>
              <a:t>A memory access consumes ~1000X </a:t>
            </a:r>
          </a:p>
          <a:p>
            <a:pPr algn="ctr"/>
            <a:r>
              <a:rPr lang="en-US" sz="4000" dirty="0">
                <a:solidFill>
                  <a:srgbClr val="FFFFFF"/>
                </a:solidFill>
              </a:rPr>
              <a:t>the energy of a complex addition </a:t>
            </a:r>
          </a:p>
        </p:txBody>
      </p:sp>
    </p:spTree>
    <p:extLst>
      <p:ext uri="{BB962C8B-B14F-4D97-AF65-F5344CB8AC3E}">
        <p14:creationId xmlns:p14="http://schemas.microsoft.com/office/powerpoint/2010/main" val="678322235"/>
      </p:ext>
    </p:extLst>
  </p:cSld>
  <p:clrMapOvr>
    <a:masterClrMapping/>
  </p:clrMapOvr>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3" name="Content Placeholder 2"/>
          <p:cNvSpPr>
            <a:spLocks noGrp="1"/>
          </p:cNvSpPr>
          <p:nvPr>
            <p:ph idx="1"/>
          </p:nvPr>
        </p:nvSpPr>
        <p:spPr>
          <a:xfrm>
            <a:off x="228600" y="1052736"/>
            <a:ext cx="8610600" cy="4876800"/>
          </a:xfrm>
        </p:spPr>
        <p:txBody>
          <a:bodyPr/>
          <a:lstStyle/>
          <a:p>
            <a:r>
              <a:rPr lang="en-US" dirty="0">
                <a:solidFill>
                  <a:srgbClr val="FF0000"/>
                </a:solidFill>
                <a:cs typeface="Adobe Garamond Pro"/>
              </a:rPr>
              <a:t>Data movement </a:t>
            </a:r>
            <a:r>
              <a:rPr lang="en-US" dirty="0">
                <a:solidFill>
                  <a:schemeClr val="tx2"/>
                </a:solidFill>
                <a:cs typeface="Adobe Garamond Pro"/>
              </a:rPr>
              <a:t>is a major system energy bottleneck</a:t>
            </a:r>
          </a:p>
          <a:p>
            <a:pPr lvl="1"/>
            <a:r>
              <a:rPr lang="en-US" sz="2000" dirty="0">
                <a:cs typeface="Adobe Garamond Pro"/>
              </a:rPr>
              <a:t>Comprises </a:t>
            </a:r>
            <a:r>
              <a:rPr lang="en-US" sz="2000" dirty="0">
                <a:solidFill>
                  <a:srgbClr val="0000FF"/>
                </a:solidFill>
                <a:cs typeface="Adobe Garamond Pro"/>
              </a:rPr>
              <a:t>41%</a:t>
            </a:r>
            <a:r>
              <a:rPr lang="en-US" sz="2000" dirty="0">
                <a:cs typeface="Adobe Garamond Pro"/>
              </a:rPr>
              <a:t> of mobile system energy during web browsing [2]</a:t>
            </a:r>
          </a:p>
          <a:p>
            <a:pPr lvl="1"/>
            <a:r>
              <a:rPr lang="en-US" sz="2000" dirty="0">
                <a:cs typeface="Adobe Garamond Pro"/>
              </a:rPr>
              <a:t>Costs </a:t>
            </a:r>
            <a:r>
              <a:rPr lang="en-US" sz="2000" dirty="0">
                <a:solidFill>
                  <a:srgbClr val="0000FF"/>
                </a:solidFill>
                <a:cs typeface="Adobe Garamond Pro"/>
              </a:rPr>
              <a:t>~115 </a:t>
            </a:r>
            <a:r>
              <a:rPr lang="en-US" sz="2000" dirty="0">
                <a:cs typeface="Adobe Garamond Pro"/>
              </a:rPr>
              <a:t>times as much energy as an ADD operation [1, 2]</a:t>
            </a:r>
          </a:p>
          <a:p>
            <a:endParaRPr lang="en-US" dirty="0">
              <a:solidFill>
                <a:schemeClr val="tx2"/>
              </a:solidFill>
              <a:cs typeface="Adobe Garamond Pro"/>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648072" y="2555875"/>
            <a:ext cx="7452320" cy="2817341"/>
          </a:xfrm>
          <a:prstGeom prst="rect">
            <a:avLst/>
          </a:prstGeom>
        </p:spPr>
      </p:pic>
      <p:sp>
        <p:nvSpPr>
          <p:cNvPr id="6" name="TextBox 5"/>
          <p:cNvSpPr txBox="1"/>
          <p:nvPr/>
        </p:nvSpPr>
        <p:spPr>
          <a:xfrm>
            <a:off x="35496" y="5805264"/>
            <a:ext cx="5918657"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[1]: Reducing data Movement Energy via Online Data Clustering and Encoding (MICRO’16)</a:t>
            </a:r>
          </a:p>
        </p:txBody>
      </p:sp>
      <p:sp>
        <p:nvSpPr>
          <p:cNvPr id="7" name="TextBox 6"/>
          <p:cNvSpPr txBox="1"/>
          <p:nvPr/>
        </p:nvSpPr>
        <p:spPr>
          <a:xfrm>
            <a:off x="76200" y="6033864"/>
            <a:ext cx="911411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[2]: Quantifying the energy cost of data movement for emerging smart phone workloads on mobile platforms (IISWC’14)</a:t>
            </a:r>
          </a:p>
        </p:txBody>
      </p:sp>
    </p:spTree>
    <p:extLst>
      <p:ext uri="{BB962C8B-B14F-4D97-AF65-F5344CB8AC3E}">
        <p14:creationId xmlns:p14="http://schemas.microsoft.com/office/powerpoint/2010/main" val="58318712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Waste in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16186294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We Do Not Want to Move Data!</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28" y="4869160"/>
            <a:ext cx="8489975" cy="1323439"/>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Tahoma"/>
                <a:ea typeface="+mn-ea"/>
                <a:cs typeface="+mn-cs"/>
              </a:rPr>
              <a:t>A memory access consumes ~1000X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171857337"/>
      </p:ext>
    </p:extLst>
  </p:cSld>
  <p:clrMapOvr>
    <a:masterClrMapping/>
  </p:clrMapOvr>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A Paradigm Shift To </a:t>
            </a:r>
            <a:r>
              <a:rPr lang="is-IS" dirty="0"/>
              <a:t>…</a:t>
            </a:r>
            <a:endParaRPr lang="en-US" dirty="0"/>
          </a:p>
        </p:txBody>
      </p:sp>
      <p:sp>
        <p:nvSpPr>
          <p:cNvPr id="3" name="Content Placeholder 2"/>
          <p:cNvSpPr>
            <a:spLocks noGrp="1"/>
          </p:cNvSpPr>
          <p:nvPr>
            <p:ph idx="1"/>
          </p:nvPr>
        </p:nvSpPr>
        <p:spPr>
          <a:xfrm>
            <a:off x="228600" y="997527"/>
            <a:ext cx="8807896" cy="5193723"/>
          </a:xfrm>
        </p:spPr>
        <p:txBody>
          <a:bodyPr/>
          <a:lstStyle/>
          <a:p>
            <a:endParaRPr lang="en-US" dirty="0"/>
          </a:p>
          <a:p>
            <a:r>
              <a:rPr lang="en-US" sz="2800" dirty="0"/>
              <a:t>Enable computation with </a:t>
            </a:r>
            <a:r>
              <a:rPr lang="en-US" sz="2800" dirty="0">
                <a:solidFill>
                  <a:srgbClr val="0000FF"/>
                </a:solidFill>
              </a:rPr>
              <a:t>minimal data movement</a:t>
            </a:r>
          </a:p>
          <a:p>
            <a:endParaRPr lang="en-US" dirty="0"/>
          </a:p>
          <a:p>
            <a:endParaRPr lang="en-US" dirty="0"/>
          </a:p>
          <a:p>
            <a:r>
              <a:rPr lang="en-US" sz="2800" dirty="0">
                <a:solidFill>
                  <a:srgbClr val="0000FF"/>
                </a:solidFill>
              </a:rPr>
              <a:t>Compute where it makes sense</a:t>
            </a:r>
            <a:r>
              <a:rPr lang="en-US" sz="2800" dirty="0"/>
              <a:t> (</a:t>
            </a:r>
            <a:r>
              <a:rPr lang="en-US" sz="2800" dirty="0">
                <a:solidFill>
                  <a:srgbClr val="FF0000"/>
                </a:solidFill>
              </a:rPr>
              <a:t>where data resides</a:t>
            </a:r>
            <a:r>
              <a:rPr lang="en-US" sz="2800" dirty="0"/>
              <a:t>)</a:t>
            </a:r>
          </a:p>
          <a:p>
            <a:endParaRPr lang="en-US" dirty="0"/>
          </a:p>
          <a:p>
            <a:endParaRPr lang="en-US" dirty="0"/>
          </a:p>
          <a:p>
            <a:r>
              <a:rPr lang="en-US" sz="2800" dirty="0"/>
              <a:t>Make computing architectures more </a:t>
            </a:r>
            <a:r>
              <a:rPr lang="en-US" sz="2800" dirty="0">
                <a:solidFill>
                  <a:srgbClr val="0000FF"/>
                </a:solidFill>
              </a:rPr>
              <a:t>data-centric</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149</a:t>
            </a:fld>
            <a:endParaRPr lang="en-US"/>
          </a:p>
        </p:txBody>
      </p:sp>
    </p:spTree>
    <p:extLst>
      <p:ext uri="{BB962C8B-B14F-4D97-AF65-F5344CB8AC3E}">
        <p14:creationId xmlns:p14="http://schemas.microsoft.com/office/powerpoint/2010/main" val="7080050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1A5712"/>
                </a:solidFill>
                <a:latin typeface="Garamond"/>
                <a:cs typeface="Garamond"/>
              </a:rPr>
              <a:t>Goal: Processing Inside Memory</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pPr marL="0" indent="0">
              <a:buNone/>
            </a:pPr>
            <a:endParaRPr lang="en-US" dirty="0"/>
          </a:p>
          <a:p>
            <a:endParaRPr lang="en-US" sz="2400" dirty="0">
              <a:latin typeface="Tahoma"/>
              <a:cs typeface="Tahoma"/>
            </a:endParaRPr>
          </a:p>
          <a:p>
            <a:r>
              <a:rPr lang="en-US" sz="2400" dirty="0">
                <a:latin typeface="Tahoma"/>
                <a:cs typeface="Tahoma"/>
              </a:rPr>
              <a:t>Many questions </a:t>
            </a:r>
            <a:r>
              <a:rPr lang="is-IS" sz="2400" dirty="0">
                <a:latin typeface="Tahoma"/>
                <a:cs typeface="Tahoma"/>
              </a:rPr>
              <a:t>… </a:t>
            </a:r>
            <a:r>
              <a:rPr lang="en-US" dirty="0">
                <a:cs typeface="Tahoma"/>
              </a:rPr>
              <a:t>How do we design the:</a:t>
            </a:r>
            <a:endParaRPr lang="is-IS" sz="2400" dirty="0">
              <a:latin typeface="Tahoma"/>
              <a:cs typeface="Tahoma"/>
            </a:endParaRPr>
          </a:p>
          <a:p>
            <a:pPr lvl="1"/>
            <a:r>
              <a:rPr lang="en-US" sz="2200" dirty="0">
                <a:latin typeface="Tahoma"/>
                <a:cs typeface="Tahoma"/>
              </a:rPr>
              <a:t>compute-capable memory &amp; controllers?</a:t>
            </a:r>
          </a:p>
          <a:p>
            <a:pPr lvl="1"/>
            <a:r>
              <a:rPr lang="en-US" sz="2200" dirty="0">
                <a:latin typeface="Tahoma"/>
                <a:cs typeface="Tahoma"/>
              </a:rPr>
              <a:t>processor chip and in-memory units?</a:t>
            </a:r>
          </a:p>
          <a:p>
            <a:pPr lvl="1"/>
            <a:r>
              <a:rPr lang="en-US" dirty="0">
                <a:latin typeface="Tahoma"/>
                <a:cs typeface="Tahoma"/>
              </a:rPr>
              <a:t>s</a:t>
            </a:r>
            <a:r>
              <a:rPr lang="en-US" sz="2200" dirty="0">
                <a:latin typeface="Tahoma"/>
                <a:cs typeface="Tahoma"/>
              </a:rPr>
              <a:t>oftware and hardware interfaces?</a:t>
            </a:r>
          </a:p>
          <a:p>
            <a:pPr lvl="1"/>
            <a:r>
              <a:rPr lang="en-US" sz="2200" dirty="0">
                <a:latin typeface="Tahoma"/>
                <a:cs typeface="Tahoma"/>
              </a:rPr>
              <a:t>system software and languages?</a:t>
            </a:r>
          </a:p>
          <a:p>
            <a:pPr lvl="1"/>
            <a:r>
              <a:rPr lang="en-US" sz="2200" dirty="0">
                <a:latin typeface="Tahoma"/>
                <a:cs typeface="Tahoma"/>
              </a:rPr>
              <a:t>algorithms?</a:t>
            </a:r>
          </a:p>
        </p:txBody>
      </p:sp>
      <p:sp>
        <p:nvSpPr>
          <p:cNvPr id="4" name="Rectangle 5"/>
          <p:cNvSpPr>
            <a:spLocks/>
          </p:cNvSpPr>
          <p:nvPr/>
        </p:nvSpPr>
        <p:spPr bwMode="auto">
          <a:xfrm>
            <a:off x="1475656" y="1327945"/>
            <a:ext cx="1504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5" name="Rectangle 6"/>
          <p:cNvSpPr>
            <a:spLocks/>
          </p:cNvSpPr>
          <p:nvPr/>
        </p:nvSpPr>
        <p:spPr bwMode="auto">
          <a:xfrm>
            <a:off x="1647106" y="2369345"/>
            <a:ext cx="1155700" cy="4953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6" name="Rectangle 7"/>
          <p:cNvSpPr>
            <a:spLocks/>
          </p:cNvSpPr>
          <p:nvPr/>
        </p:nvSpPr>
        <p:spPr bwMode="auto">
          <a:xfrm>
            <a:off x="1882056" y="2432845"/>
            <a:ext cx="660400" cy="476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charset="0"/>
                <a:ea typeface="ＭＳ Ｐゴシック" charset="0"/>
                <a:cs typeface="Myriad Pro Bold Cond" charset="0"/>
                <a:sym typeface="Myriad Pro Bold Cond" charset="0"/>
              </a:rPr>
              <a:t>Cache</a:t>
            </a:r>
          </a:p>
        </p:txBody>
      </p:sp>
      <p:sp>
        <p:nvSpPr>
          <p:cNvPr id="7" name="Line 8"/>
          <p:cNvSpPr>
            <a:spLocks noChangeShapeType="1"/>
          </p:cNvSpPr>
          <p:nvPr/>
        </p:nvSpPr>
        <p:spPr bwMode="auto">
          <a:xfrm>
            <a:off x="2212256" y="2864645"/>
            <a:ext cx="0" cy="4254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8" name="Line 9"/>
          <p:cNvSpPr>
            <a:spLocks noChangeShapeType="1"/>
          </p:cNvSpPr>
          <p:nvPr/>
        </p:nvSpPr>
        <p:spPr bwMode="auto">
          <a:xfrm>
            <a:off x="2212256" y="2039145"/>
            <a:ext cx="0" cy="3365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9" name="Rectangle 10"/>
          <p:cNvSpPr>
            <a:spLocks/>
          </p:cNvSpPr>
          <p:nvPr/>
        </p:nvSpPr>
        <p:spPr bwMode="auto">
          <a:xfrm>
            <a:off x="1634406" y="1499395"/>
            <a:ext cx="1155700" cy="5461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0" name="Rectangle 11"/>
          <p:cNvSpPr>
            <a:spLocks/>
          </p:cNvSpPr>
          <p:nvPr/>
        </p:nvSpPr>
        <p:spPr bwMode="auto">
          <a:xfrm>
            <a:off x="1691680" y="1584102"/>
            <a:ext cx="1008112" cy="41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Processor</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Core</a:t>
            </a:r>
          </a:p>
        </p:txBody>
      </p:sp>
      <p:sp>
        <p:nvSpPr>
          <p:cNvPr id="11" name="Rectangle 12"/>
          <p:cNvSpPr>
            <a:spLocks/>
          </p:cNvSpPr>
          <p:nvPr/>
        </p:nvSpPr>
        <p:spPr bwMode="auto">
          <a:xfrm>
            <a:off x="5735414" y="3372645"/>
            <a:ext cx="1212850" cy="25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Interconnect</a:t>
            </a:r>
          </a:p>
        </p:txBody>
      </p:sp>
      <p:sp>
        <p:nvSpPr>
          <p:cNvPr id="12" name="Rectangle 13"/>
          <p:cNvSpPr>
            <a:spLocks/>
          </p:cNvSpPr>
          <p:nvPr/>
        </p:nvSpPr>
        <p:spPr bwMode="auto">
          <a:xfrm>
            <a:off x="3914056" y="1327945"/>
            <a:ext cx="2901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3" name="Rectangle 14"/>
          <p:cNvSpPr>
            <a:spLocks/>
          </p:cNvSpPr>
          <p:nvPr/>
        </p:nvSpPr>
        <p:spPr bwMode="auto">
          <a:xfrm>
            <a:off x="5014764" y="1386535"/>
            <a:ext cx="1069404" cy="2097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Memory</a:t>
            </a:r>
          </a:p>
        </p:txBody>
      </p:sp>
      <p:sp>
        <p:nvSpPr>
          <p:cNvPr id="14" name="Line 15"/>
          <p:cNvSpPr>
            <a:spLocks noChangeShapeType="1"/>
          </p:cNvSpPr>
          <p:nvPr/>
        </p:nvSpPr>
        <p:spPr bwMode="auto">
          <a:xfrm>
            <a:off x="5364238" y="3011489"/>
            <a:ext cx="0" cy="3111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5" name="AutoShape 16"/>
          <p:cNvSpPr>
            <a:spLocks/>
          </p:cNvSpPr>
          <p:nvPr/>
        </p:nvSpPr>
        <p:spPr bwMode="auto">
          <a:xfrm>
            <a:off x="1482006" y="3295652"/>
            <a:ext cx="5327650" cy="76200"/>
          </a:xfrm>
          <a:prstGeom prst="roundRect">
            <a:avLst>
              <a:gd name="adj" fmla="val 50000"/>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6" name="Rectangle 17"/>
          <p:cNvSpPr>
            <a:spLocks/>
          </p:cNvSpPr>
          <p:nvPr/>
        </p:nvSpPr>
        <p:spPr bwMode="auto">
          <a:xfrm>
            <a:off x="40220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7" name="Rectangle 18"/>
          <p:cNvSpPr>
            <a:spLocks/>
          </p:cNvSpPr>
          <p:nvPr/>
        </p:nvSpPr>
        <p:spPr bwMode="auto">
          <a:xfrm>
            <a:off x="40220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8" name="Rectangle 19"/>
          <p:cNvSpPr>
            <a:spLocks/>
          </p:cNvSpPr>
          <p:nvPr/>
        </p:nvSpPr>
        <p:spPr bwMode="auto">
          <a:xfrm>
            <a:off x="40220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9" name="Rectangle 20"/>
          <p:cNvSpPr>
            <a:spLocks/>
          </p:cNvSpPr>
          <p:nvPr/>
        </p:nvSpPr>
        <p:spPr bwMode="auto">
          <a:xfrm>
            <a:off x="40220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0" name="Rectangle 21"/>
          <p:cNvSpPr>
            <a:spLocks/>
          </p:cNvSpPr>
          <p:nvPr/>
        </p:nvSpPr>
        <p:spPr bwMode="auto">
          <a:xfrm>
            <a:off x="40220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1" name="Rectangle 22"/>
          <p:cNvSpPr>
            <a:spLocks/>
          </p:cNvSpPr>
          <p:nvPr/>
        </p:nvSpPr>
        <p:spPr bwMode="auto">
          <a:xfrm>
            <a:off x="55714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2" name="Rectangle 23"/>
          <p:cNvSpPr>
            <a:spLocks/>
          </p:cNvSpPr>
          <p:nvPr/>
        </p:nvSpPr>
        <p:spPr bwMode="auto">
          <a:xfrm>
            <a:off x="55714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3" name="Rectangle 24"/>
          <p:cNvSpPr>
            <a:spLocks/>
          </p:cNvSpPr>
          <p:nvPr/>
        </p:nvSpPr>
        <p:spPr bwMode="auto">
          <a:xfrm>
            <a:off x="55714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4" name="Rectangle 25"/>
          <p:cNvSpPr>
            <a:spLocks/>
          </p:cNvSpPr>
          <p:nvPr/>
        </p:nvSpPr>
        <p:spPr bwMode="auto">
          <a:xfrm>
            <a:off x="55714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5" name="Rectangle 26"/>
          <p:cNvSpPr>
            <a:spLocks/>
          </p:cNvSpPr>
          <p:nvPr/>
        </p:nvSpPr>
        <p:spPr bwMode="auto">
          <a:xfrm>
            <a:off x="55714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6" name="Rectangle 27"/>
          <p:cNvSpPr>
            <a:spLocks/>
          </p:cNvSpPr>
          <p:nvPr/>
        </p:nvSpPr>
        <p:spPr bwMode="auto">
          <a:xfrm>
            <a:off x="1736006" y="2674145"/>
            <a:ext cx="977900" cy="146050"/>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7" name="Line 28"/>
          <p:cNvSpPr>
            <a:spLocks noChangeShapeType="1"/>
          </p:cNvSpPr>
          <p:nvPr/>
        </p:nvSpPr>
        <p:spPr bwMode="auto">
          <a:xfrm>
            <a:off x="6917606" y="1557078"/>
            <a:ext cx="0" cy="1270000"/>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8" name="Rectangle 29"/>
          <p:cNvSpPr>
            <a:spLocks/>
          </p:cNvSpPr>
          <p:nvPr/>
        </p:nvSpPr>
        <p:spPr bwMode="auto">
          <a:xfrm>
            <a:off x="7020272" y="1530934"/>
            <a:ext cx="1368152" cy="13803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Database</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Graphs</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Media </a:t>
            </a:r>
            <a:r>
              <a:rPr kumimoji="0" lang="en-US" sz="24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a:t>
            </a:r>
          </a:p>
        </p:txBody>
      </p:sp>
      <p:sp>
        <p:nvSpPr>
          <p:cNvPr id="29" name="Freeform 30"/>
          <p:cNvSpPr>
            <a:spLocks/>
          </p:cNvSpPr>
          <p:nvPr/>
        </p:nvSpPr>
        <p:spPr bwMode="auto">
          <a:xfrm>
            <a:off x="1835696" y="2060848"/>
            <a:ext cx="3742060" cy="1451497"/>
          </a:xfrm>
          <a:custGeom>
            <a:avLst/>
            <a:gdLst>
              <a:gd name="T0" fmla="*/ 21600 w 21600"/>
              <a:gd name="T1" fmla="*/ 1200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2000"/>
                </a:moveTo>
                <a:lnTo>
                  <a:pt x="21600" y="21600"/>
                </a:lnTo>
                <a:lnTo>
                  <a:pt x="0" y="21600"/>
                </a:lnTo>
                <a:lnTo>
                  <a:pt x="0" y="0"/>
                </a:lnTo>
              </a:path>
            </a:pathLst>
          </a:custGeom>
          <a:noFill/>
          <a:ln w="101600" cap="flat">
            <a:solidFill>
              <a:srgbClr val="D90B00"/>
            </a:solidFill>
            <a:prstDash val="solid"/>
            <a:miter lim="800000"/>
            <a:headEnd type="none" w="med" len="med"/>
            <a:tailEnd type="triangle" w="med" len="med"/>
          </a:ln>
          <a:effectLst>
            <a:outerShdw blurRad="76200" dist="38099" dir="2700000" algn="ctr" rotWithShape="0">
              <a:schemeClr val="bg2">
                <a:alpha val="75000"/>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grpSp>
        <p:nvGrpSpPr>
          <p:cNvPr id="30" name="Group 34"/>
          <p:cNvGrpSpPr>
            <a:grpSpLocks/>
          </p:cNvGrpSpPr>
          <p:nvPr/>
        </p:nvGrpSpPr>
        <p:grpSpPr bwMode="auto">
          <a:xfrm>
            <a:off x="2195737" y="2122489"/>
            <a:ext cx="3661420" cy="1090487"/>
            <a:chOff x="0" y="0"/>
            <a:chExt cx="4219" cy="1352"/>
          </a:xfrm>
        </p:grpSpPr>
        <p:sp>
          <p:nvSpPr>
            <p:cNvPr id="31" name="Rectangle 31"/>
            <p:cNvSpPr>
              <a:spLocks/>
            </p:cNvSpPr>
            <p:nvPr/>
          </p:nvSpPr>
          <p:spPr bwMode="auto">
            <a:xfrm>
              <a:off x="2987" y="880"/>
              <a:ext cx="1232" cy="184"/>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2" name="Freeform 32"/>
            <p:cNvSpPr>
              <a:spLocks/>
            </p:cNvSpPr>
            <p:nvPr/>
          </p:nvSpPr>
          <p:spPr bwMode="auto">
            <a:xfrm>
              <a:off x="0" y="0"/>
              <a:ext cx="3651" cy="1352"/>
            </a:xfrm>
            <a:custGeom>
              <a:avLst/>
              <a:gdLst>
                <a:gd name="T0" fmla="*/ 21600 w 21600"/>
                <a:gd name="T1" fmla="*/ 1533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5330"/>
                  </a:moveTo>
                  <a:lnTo>
                    <a:pt x="21600" y="21600"/>
                  </a:lnTo>
                  <a:lnTo>
                    <a:pt x="0" y="21600"/>
                  </a:lnTo>
                  <a:lnTo>
                    <a:pt x="0" y="0"/>
                  </a:lnTo>
                </a:path>
              </a:pathLst>
            </a:custGeom>
            <a:noFill/>
            <a:ln w="101600" cap="flat">
              <a:solidFill>
                <a:srgbClr val="D90B00"/>
              </a:solidFill>
              <a:prstDash val="solid"/>
              <a:miter lim="800000"/>
              <a:headEnd type="triangle" w="med" len="med"/>
              <a:tailEnd type="none" w="med" len="med"/>
            </a:ln>
            <a:effectLst>
              <a:outerShdw blurRad="76200" dist="38099" dir="2700000" algn="ctr" rotWithShape="0">
                <a:schemeClr val="bg2">
                  <a:alpha val="75000"/>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3" name="Rectangle 33"/>
            <p:cNvSpPr>
              <a:spLocks/>
            </p:cNvSpPr>
            <p:nvPr/>
          </p:nvSpPr>
          <p:spPr bwMode="auto">
            <a:xfrm>
              <a:off x="1245" y="1010"/>
              <a:ext cx="1528" cy="3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Query</a:t>
              </a:r>
            </a:p>
          </p:txBody>
        </p:sp>
      </p:grpSp>
      <p:sp>
        <p:nvSpPr>
          <p:cNvPr id="34" name="Rectangle 35"/>
          <p:cNvSpPr>
            <a:spLocks/>
          </p:cNvSpPr>
          <p:nvPr/>
        </p:nvSpPr>
        <p:spPr bwMode="auto">
          <a:xfrm>
            <a:off x="3287142" y="3607047"/>
            <a:ext cx="1212850" cy="25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Results</a:t>
            </a:r>
          </a:p>
        </p:txBody>
      </p:sp>
      <p:sp>
        <p:nvSpPr>
          <p:cNvPr id="35" name="Rounded Rectangle 34"/>
          <p:cNvSpPr>
            <a:spLocks noChangeArrowheads="1"/>
          </p:cNvSpPr>
          <p:nvPr/>
        </p:nvSpPr>
        <p:spPr bwMode="auto">
          <a:xfrm rot="5400000">
            <a:off x="6568243" y="1366158"/>
            <a:ext cx="2133601" cy="1650776"/>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6" name="Text Box 17"/>
          <p:cNvSpPr txBox="1">
            <a:spLocks noChangeArrowheads="1"/>
          </p:cNvSpPr>
          <p:nvPr/>
        </p:nvSpPr>
        <p:spPr bwMode="auto">
          <a:xfrm>
            <a:off x="6957984" y="527451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37" name="Text Box 18"/>
          <p:cNvSpPr txBox="1">
            <a:spLocks noChangeAspect="1" noChangeArrowheads="1"/>
          </p:cNvSpPr>
          <p:nvPr/>
        </p:nvSpPr>
        <p:spPr bwMode="auto">
          <a:xfrm>
            <a:off x="6957984" y="490304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38" name="Text Box 19"/>
          <p:cNvSpPr txBox="1">
            <a:spLocks noChangeAspect="1" noChangeArrowheads="1"/>
          </p:cNvSpPr>
          <p:nvPr/>
        </p:nvSpPr>
        <p:spPr bwMode="auto">
          <a:xfrm>
            <a:off x="6954809" y="423872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39" name="Text Box 20"/>
          <p:cNvSpPr txBox="1">
            <a:spLocks noChangeAspect="1" noChangeArrowheads="1"/>
          </p:cNvSpPr>
          <p:nvPr/>
        </p:nvSpPr>
        <p:spPr bwMode="auto">
          <a:xfrm>
            <a:off x="6954809" y="386724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40" name="Text Box 21"/>
          <p:cNvSpPr txBox="1">
            <a:spLocks noChangeAspect="1" noChangeArrowheads="1"/>
          </p:cNvSpPr>
          <p:nvPr/>
        </p:nvSpPr>
        <p:spPr bwMode="auto">
          <a:xfrm>
            <a:off x="6954809" y="350053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41" name="Text Box 22"/>
          <p:cNvSpPr txBox="1">
            <a:spLocks noChangeAspect="1" noChangeArrowheads="1"/>
          </p:cNvSpPr>
          <p:nvPr/>
        </p:nvSpPr>
        <p:spPr bwMode="auto">
          <a:xfrm>
            <a:off x="6957984" y="564758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a:ea typeface="+mn-ea"/>
              <a:cs typeface="Arial" charset="0"/>
            </a:endParaRPr>
          </a:p>
        </p:txBody>
      </p:sp>
      <p:sp>
        <p:nvSpPr>
          <p:cNvPr id="42" name="Text Box 23"/>
          <p:cNvSpPr txBox="1">
            <a:spLocks noChangeAspect="1" noChangeArrowheads="1"/>
          </p:cNvSpPr>
          <p:nvPr/>
        </p:nvSpPr>
        <p:spPr bwMode="auto">
          <a:xfrm>
            <a:off x="6957984" y="601905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43" name="Text Box 24"/>
          <p:cNvSpPr txBox="1">
            <a:spLocks noChangeAspect="1" noChangeArrowheads="1"/>
          </p:cNvSpPr>
          <p:nvPr/>
        </p:nvSpPr>
        <p:spPr bwMode="auto">
          <a:xfrm>
            <a:off x="6957984" y="458065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44" name="Text Box 23"/>
          <p:cNvSpPr txBox="1">
            <a:spLocks noChangeAspect="1" noChangeArrowheads="1"/>
          </p:cNvSpPr>
          <p:nvPr/>
        </p:nvSpPr>
        <p:spPr bwMode="auto">
          <a:xfrm>
            <a:off x="6959572" y="637465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45" name="Rounded Rectangle 44"/>
          <p:cNvSpPr>
            <a:spLocks noChangeArrowheads="1"/>
          </p:cNvSpPr>
          <p:nvPr/>
        </p:nvSpPr>
        <p:spPr bwMode="auto">
          <a:xfrm rot="5400000">
            <a:off x="6849380" y="397771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15752089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3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4" grpId="0" autoUpdateAnimBg="0"/>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endParaRPr lang="en-US" dirty="0">
              <a:solidFill>
                <a:srgbClr val="FF0000"/>
              </a:solidFill>
            </a:endParaRPr>
          </a:p>
          <a:p>
            <a:r>
              <a:rPr lang="en-US" dirty="0">
                <a:solidFill>
                  <a:srgbClr val="FF0000"/>
                </a:solidFill>
              </a:rPr>
              <a:t>Pull from Systems and Applications</a:t>
            </a:r>
          </a:p>
          <a:p>
            <a:pPr lvl="1"/>
            <a:r>
              <a:rPr lang="en-US" dirty="0">
                <a:solidFill>
                  <a:srgbClr val="0000FF"/>
                </a:solidFill>
              </a:rPr>
              <a:t>Data access is a major system and application bottleneck</a:t>
            </a:r>
          </a:p>
          <a:p>
            <a:pPr lvl="1"/>
            <a:r>
              <a:rPr lang="en-US" dirty="0">
                <a:solidFill>
                  <a:srgbClr val="0000FF"/>
                </a:solidFill>
              </a:rPr>
              <a:t>Systems are energy limited</a:t>
            </a:r>
          </a:p>
          <a:p>
            <a:pPr lvl="1"/>
            <a:r>
              <a:rPr lang="en-US" dirty="0">
                <a:solidFill>
                  <a:srgbClr val="0000FF"/>
                </a:solidFill>
              </a:rPr>
              <a:t>Data movement much more energy-hungry than computation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07504" y="1394054"/>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712" y="1250038"/>
            <a:ext cx="5040560" cy="3619122"/>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6"/>
          <p:cNvPicPr>
            <a:picLocks noChangeAspect="1"/>
          </p:cNvPicPr>
          <p:nvPr/>
        </p:nvPicPr>
        <p:blipFill>
          <a:blip r:embed="rId4"/>
          <a:stretch>
            <a:fillRect/>
          </a:stretch>
        </p:blipFill>
        <p:spPr>
          <a:xfrm>
            <a:off x="6948264" y="1178030"/>
            <a:ext cx="1689100" cy="2451100"/>
          </a:xfrm>
          <a:prstGeom prst="rect">
            <a:avLst/>
          </a:prstGeom>
        </p:spPr>
      </p:pic>
      <p:sp>
        <p:nvSpPr>
          <p:cNvPr id="9" name="TextBox 8"/>
          <p:cNvSpPr txBox="1"/>
          <p:nvPr/>
        </p:nvSpPr>
        <p:spPr>
          <a:xfrm>
            <a:off x="7343567" y="1304704"/>
            <a:ext cx="169292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Tahoma"/>
                <a:ea typeface="+mn-ea"/>
                <a:cs typeface="+mn-cs"/>
              </a:rPr>
              <a:t>Dally, </a:t>
            </a:r>
            <a:r>
              <a:rPr kumimoji="0" lang="en-US" sz="1400" b="0" i="0" u="none" strike="noStrike" kern="1200" cap="none" spc="0" normalizeH="0" baseline="0" noProof="0" dirty="0" err="1">
                <a:ln>
                  <a:noFill/>
                </a:ln>
                <a:solidFill>
                  <a:srgbClr val="FFFFFF"/>
                </a:solidFill>
                <a:effectLst/>
                <a:uLnTx/>
                <a:uFillTx/>
                <a:latin typeface="Tahoma"/>
                <a:ea typeface="+mn-ea"/>
                <a:cs typeface="+mn-cs"/>
              </a:rPr>
              <a:t>HiPEAC</a:t>
            </a:r>
            <a:r>
              <a:rPr kumimoji="0" lang="en-US" sz="1400" b="0" i="0" u="none" strike="noStrike" kern="1200" cap="none" spc="0" normalizeH="0" baseline="0" noProof="0" dirty="0">
                <a:ln>
                  <a:noFill/>
                </a:ln>
                <a:solidFill>
                  <a:srgbClr val="FFFFFF"/>
                </a:solidFill>
                <a:effectLst/>
                <a:uLnTx/>
                <a:uFillTx/>
                <a:latin typeface="Tahoma"/>
                <a:ea typeface="+mn-ea"/>
                <a:cs typeface="+mn-cs"/>
              </a:rPr>
              <a:t> 2015</a:t>
            </a:r>
          </a:p>
        </p:txBody>
      </p:sp>
    </p:spTree>
    <p:extLst>
      <p:ext uri="{BB962C8B-B14F-4D97-AF65-F5344CB8AC3E}">
        <p14:creationId xmlns:p14="http://schemas.microsoft.com/office/powerpoint/2010/main" val="4196756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nodeType="clickEffect">
                                  <p:stCondLst>
                                    <p:cond delay="0"/>
                                  </p:stCondLst>
                                  <p:childTnLst>
                                    <p:set>
                                      <p:cBhvr>
                                        <p:cTn id="28" dur="1" fill="hold">
                                          <p:stCondLst>
                                            <p:cond delay="0"/>
                                          </p:stCondLst>
                                        </p:cTn>
                                        <p:tgtEl>
                                          <p:spTgt spid="5"/>
                                        </p:tgtEl>
                                        <p:attrNameLst>
                                          <p:attrName>style.visibility</p:attrName>
                                        </p:attrNameLst>
                                      </p:cBhvr>
                                      <p:to>
                                        <p:strVal val="hidden"/>
                                      </p:to>
                                    </p:set>
                                  </p:childTnLst>
                                </p:cTn>
                              </p:par>
                              <p:par>
                                <p:cTn id="29" presetID="1" presetClass="exit" presetSubtype="0" fill="hold" nodeType="withEffect">
                                  <p:stCondLst>
                                    <p:cond delay="0"/>
                                  </p:stCondLst>
                                  <p:childTnLst>
                                    <p:set>
                                      <p:cBhvr>
                                        <p:cTn id="30" dur="1" fill="hold">
                                          <p:stCondLst>
                                            <p:cond delay="0"/>
                                          </p:stCondLst>
                                        </p:cTn>
                                        <p:tgtEl>
                                          <p:spTgt spid="6"/>
                                        </p:tgtEl>
                                        <p:attrNameLst>
                                          <p:attrName>style.visibility</p:attrName>
                                        </p:attrNameLst>
                                      </p:cBhvr>
                                      <p:to>
                                        <p:strVal val="hidden"/>
                                      </p:to>
                                    </p:set>
                                  </p:childTnLst>
                                </p:cTn>
                              </p:par>
                              <p:par>
                                <p:cTn id="31" presetID="1" presetClass="exit" presetSubtype="0" fill="hold" nodeType="withEffect">
                                  <p:stCondLst>
                                    <p:cond delay="0"/>
                                  </p:stCondLst>
                                  <p:childTnLst>
                                    <p:set>
                                      <p:cBhvr>
                                        <p:cTn id="32" dur="1" fill="hold">
                                          <p:stCondLst>
                                            <p:cond delay="0"/>
                                          </p:stCondLst>
                                        </p:cTn>
                                        <p:tgtEl>
                                          <p:spTgt spid="7"/>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3">
                                            <p:txEl>
                                              <p:pRg st="10" end="10"/>
                                            </p:txEl>
                                          </p:spTgt>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solidFill>
                  <a:srgbClr val="0000FF"/>
                </a:solidFill>
              </a:rPr>
              <a:t>1. Minimally changing memory chips</a:t>
            </a:r>
          </a:p>
          <a:p>
            <a:pPr algn="l"/>
            <a:r>
              <a:rPr lang="en-US" sz="3600" dirty="0"/>
              <a:t>2. Exploiting 3D-stacked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59153282"/>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20" y="152400"/>
            <a:ext cx="9144000" cy="1066800"/>
          </a:xfrm>
        </p:spPr>
        <p:txBody>
          <a:bodyPr/>
          <a:lstStyle/>
          <a:p>
            <a:r>
              <a:rPr lang="en-US" dirty="0"/>
              <a:t>Starting Simple: Data Copy and Initialization</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153</a:t>
            </a:fld>
            <a:endParaRPr lang="en-US" altLang="en-US">
              <a:solidFill>
                <a:srgbClr val="000000"/>
              </a:solidFill>
            </a:endParaRPr>
          </a:p>
        </p:txBody>
      </p:sp>
      <p:grpSp>
        <p:nvGrpSpPr>
          <p:cNvPr id="32" name="Group 31"/>
          <p:cNvGrpSpPr/>
          <p:nvPr/>
        </p:nvGrpSpPr>
        <p:grpSpPr>
          <a:xfrm>
            <a:off x="539552" y="1772816"/>
            <a:ext cx="1613800" cy="1828800"/>
            <a:chOff x="914400" y="1828800"/>
            <a:chExt cx="1613800" cy="1828800"/>
          </a:xfrm>
        </p:grpSpPr>
        <p:sp>
          <p:nvSpPr>
            <p:cNvPr id="33" name="Wave 32"/>
            <p:cNvSpPr/>
            <p:nvPr/>
          </p:nvSpPr>
          <p:spPr>
            <a:xfrm rot="5400000">
              <a:off x="876300" y="18669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algn="ctr">
                <a:defRPr/>
              </a:pPr>
              <a:endParaRPr lang="en-US" kern="0">
                <a:solidFill>
                  <a:sysClr val="window" lastClr="FFFFFF"/>
                </a:solidFill>
                <a:latin typeface="Corbel"/>
              </a:endParaRPr>
            </a:p>
          </p:txBody>
        </p:sp>
        <p:sp>
          <p:nvSpPr>
            <p:cNvPr id="34" name="Wave 33"/>
            <p:cNvSpPr/>
            <p:nvPr/>
          </p:nvSpPr>
          <p:spPr>
            <a:xfrm rot="5400000">
              <a:off x="1333500" y="20955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algn="ctr">
                <a:defRPr/>
              </a:pPr>
              <a:endParaRPr lang="en-US" kern="0">
                <a:solidFill>
                  <a:sysClr val="window" lastClr="FFFFFF"/>
                </a:solidFill>
                <a:latin typeface="Corbel"/>
              </a:endParaRPr>
            </a:p>
          </p:txBody>
        </p:sp>
        <p:sp>
          <p:nvSpPr>
            <p:cNvPr id="35" name="TextBox 34"/>
            <p:cNvSpPr txBox="1"/>
            <p:nvPr/>
          </p:nvSpPr>
          <p:spPr>
            <a:xfrm>
              <a:off x="990600" y="3072825"/>
              <a:ext cx="1537600" cy="584775"/>
            </a:xfrm>
            <a:prstGeom prst="rect">
              <a:avLst/>
            </a:prstGeom>
            <a:noFill/>
          </p:spPr>
          <p:txBody>
            <a:bodyPr wrap="none" rtlCol="0">
              <a:spAutoFit/>
            </a:bodyPr>
            <a:lstStyle/>
            <a:p>
              <a:pPr>
                <a:defRPr/>
              </a:pPr>
              <a:r>
                <a:rPr lang="en-US" sz="3200" b="1" kern="0" dirty="0">
                  <a:solidFill>
                    <a:srgbClr val="262626">
                      <a:lumMod val="95000"/>
                      <a:lumOff val="5000"/>
                    </a:srgbClr>
                  </a:solidFill>
                </a:rPr>
                <a:t>Forking</a:t>
              </a:r>
            </a:p>
          </p:txBody>
        </p:sp>
      </p:grpSp>
      <p:grpSp>
        <p:nvGrpSpPr>
          <p:cNvPr id="36" name="Group 35"/>
          <p:cNvGrpSpPr/>
          <p:nvPr/>
        </p:nvGrpSpPr>
        <p:grpSpPr>
          <a:xfrm>
            <a:off x="2627784" y="1556792"/>
            <a:ext cx="3324949" cy="2234863"/>
            <a:chOff x="2752707" y="1853625"/>
            <a:chExt cx="3324949" cy="2234863"/>
          </a:xfrm>
        </p:grpSpPr>
        <p:sp>
          <p:nvSpPr>
            <p:cNvPr id="37" name="Rounded Rectangle 36"/>
            <p:cNvSpPr/>
            <p:nvPr/>
          </p:nvSpPr>
          <p:spPr>
            <a:xfrm>
              <a:off x="3962400" y="1853625"/>
              <a:ext cx="914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algn="ctr">
                <a:defRPr/>
              </a:pPr>
              <a:r>
                <a:rPr lang="en-US" kern="0" dirty="0">
                  <a:solidFill>
                    <a:sysClr val="window" lastClr="FFFFFF"/>
                  </a:solidFill>
                  <a:latin typeface="Arial" pitchFamily="34" charset="0"/>
                  <a:cs typeface="Arial" pitchFamily="34" charset="0"/>
                </a:rPr>
                <a:t>000000000000000</a:t>
              </a:r>
            </a:p>
          </p:txBody>
        </p:sp>
        <p:sp>
          <p:nvSpPr>
            <p:cNvPr id="38" name="TextBox 37"/>
            <p:cNvSpPr txBox="1"/>
            <p:nvPr/>
          </p:nvSpPr>
          <p:spPr>
            <a:xfrm>
              <a:off x="2752707" y="3072825"/>
              <a:ext cx="3324949" cy="1015663"/>
            </a:xfrm>
            <a:prstGeom prst="rect">
              <a:avLst/>
            </a:prstGeom>
            <a:noFill/>
          </p:spPr>
          <p:txBody>
            <a:bodyPr wrap="none" rtlCol="0">
              <a:spAutoFit/>
            </a:bodyPr>
            <a:lstStyle/>
            <a:p>
              <a:pPr algn="ctr">
                <a:defRPr/>
              </a:pPr>
              <a:r>
                <a:rPr lang="en-US" sz="3200" b="1" kern="0" dirty="0">
                  <a:solidFill>
                    <a:srgbClr val="262626">
                      <a:lumMod val="95000"/>
                      <a:lumOff val="5000"/>
                    </a:srgbClr>
                  </a:solidFill>
                </a:rPr>
                <a:t>Zero initialization</a:t>
              </a:r>
              <a:endParaRPr lang="en-US" sz="2800" kern="0" dirty="0">
                <a:solidFill>
                  <a:srgbClr val="262626">
                    <a:lumMod val="95000"/>
                    <a:lumOff val="5000"/>
                  </a:srgbClr>
                </a:solidFill>
              </a:endParaRPr>
            </a:p>
            <a:p>
              <a:pPr algn="ctr">
                <a:defRPr/>
              </a:pPr>
              <a:r>
                <a:rPr lang="en-US" sz="2800" b="1" kern="0" dirty="0">
                  <a:solidFill>
                    <a:srgbClr val="262626">
                      <a:lumMod val="95000"/>
                      <a:lumOff val="5000"/>
                    </a:srgbClr>
                  </a:solidFill>
                </a:rPr>
                <a:t>(e.g., security)</a:t>
              </a:r>
              <a:endParaRPr lang="en-US" sz="3200" b="1" kern="0" dirty="0">
                <a:solidFill>
                  <a:srgbClr val="262626">
                    <a:lumMod val="95000"/>
                    <a:lumOff val="5000"/>
                  </a:srgbClr>
                </a:solidFill>
              </a:endParaRPr>
            </a:p>
          </p:txBody>
        </p:sp>
      </p:grpSp>
      <p:grpSp>
        <p:nvGrpSpPr>
          <p:cNvPr id="39" name="Group 38"/>
          <p:cNvGrpSpPr/>
          <p:nvPr/>
        </p:nvGrpSpPr>
        <p:grpSpPr>
          <a:xfrm>
            <a:off x="457200" y="4038600"/>
            <a:ext cx="2669320" cy="2245043"/>
            <a:chOff x="720979" y="4038600"/>
            <a:chExt cx="2669320" cy="2245043"/>
          </a:xfrm>
        </p:grpSpPr>
        <p:pic>
          <p:nvPicPr>
            <p:cNvPr id="40" name="Picture 39" descr="computer.png"/>
            <p:cNvPicPr>
              <a:picLocks noChangeAspect="1"/>
            </p:cNvPicPr>
            <p:nvPr/>
          </p:nvPicPr>
          <p:blipFill>
            <a:blip r:embed="rId2" cstate="print"/>
            <a:stretch>
              <a:fillRect/>
            </a:stretch>
          </p:blipFill>
          <p:spPr>
            <a:xfrm>
              <a:off x="838200" y="4038600"/>
              <a:ext cx="1219200" cy="1219200"/>
            </a:xfrm>
            <a:prstGeom prst="rect">
              <a:avLst/>
            </a:prstGeom>
          </p:spPr>
        </p:pic>
        <p:sp>
          <p:nvSpPr>
            <p:cNvPr id="41" name="TextBox 40"/>
            <p:cNvSpPr txBox="1"/>
            <p:nvPr/>
          </p:nvSpPr>
          <p:spPr>
            <a:xfrm>
              <a:off x="720979" y="5206425"/>
              <a:ext cx="2669320" cy="1077218"/>
            </a:xfrm>
            <a:prstGeom prst="rect">
              <a:avLst/>
            </a:prstGeom>
            <a:noFill/>
          </p:spPr>
          <p:txBody>
            <a:bodyPr wrap="none" rtlCol="0">
              <a:spAutoFit/>
            </a:bodyPr>
            <a:lstStyle/>
            <a:p>
              <a:pPr algn="ctr">
                <a:defRPr/>
              </a:pPr>
              <a:r>
                <a:rPr lang="en-US" sz="3200" b="1" kern="0" dirty="0">
                  <a:solidFill>
                    <a:srgbClr val="262626">
                      <a:lumMod val="95000"/>
                      <a:lumOff val="5000"/>
                    </a:srgbClr>
                  </a:solidFill>
                </a:rPr>
                <a:t>VM Cloning</a:t>
              </a:r>
            </a:p>
            <a:p>
              <a:pPr algn="ctr">
                <a:defRPr/>
              </a:pPr>
              <a:r>
                <a:rPr lang="en-US" sz="3200" b="1" kern="0" dirty="0" err="1">
                  <a:solidFill>
                    <a:srgbClr val="262626">
                      <a:lumMod val="95000"/>
                      <a:lumOff val="5000"/>
                    </a:srgbClr>
                  </a:solidFill>
                </a:rPr>
                <a:t>Deduplication</a:t>
              </a:r>
              <a:endParaRPr lang="en-US" sz="3200" b="1" kern="0" dirty="0">
                <a:solidFill>
                  <a:srgbClr val="262626">
                    <a:lumMod val="95000"/>
                    <a:lumOff val="5000"/>
                  </a:srgbClr>
                </a:solidFill>
              </a:endParaRPr>
            </a:p>
          </p:txBody>
        </p:sp>
        <p:pic>
          <p:nvPicPr>
            <p:cNvPr id="42" name="Picture 41" descr="computer.png"/>
            <p:cNvPicPr>
              <a:picLocks noChangeAspect="1"/>
            </p:cNvPicPr>
            <p:nvPr/>
          </p:nvPicPr>
          <p:blipFill>
            <a:blip r:embed="rId2" cstate="print"/>
            <a:stretch>
              <a:fillRect/>
            </a:stretch>
          </p:blipFill>
          <p:spPr>
            <a:xfrm>
              <a:off x="1981200" y="4038600"/>
              <a:ext cx="1219200" cy="1219200"/>
            </a:xfrm>
            <a:prstGeom prst="rect">
              <a:avLst/>
            </a:prstGeom>
          </p:spPr>
        </p:pic>
      </p:grpSp>
      <p:grpSp>
        <p:nvGrpSpPr>
          <p:cNvPr id="43" name="Group 42"/>
          <p:cNvGrpSpPr/>
          <p:nvPr/>
        </p:nvGrpSpPr>
        <p:grpSpPr>
          <a:xfrm>
            <a:off x="6228184" y="1772816"/>
            <a:ext cx="2752677" cy="1930052"/>
            <a:chOff x="6043903" y="1803748"/>
            <a:chExt cx="2752677" cy="1930052"/>
          </a:xfrm>
        </p:grpSpPr>
        <p:grpSp>
          <p:nvGrpSpPr>
            <p:cNvPr id="44" name="Group 43"/>
            <p:cNvGrpSpPr/>
            <p:nvPr/>
          </p:nvGrpSpPr>
          <p:grpSpPr>
            <a:xfrm>
              <a:off x="6043903" y="1905000"/>
              <a:ext cx="2752677" cy="1828800"/>
              <a:chOff x="6043903" y="1905000"/>
              <a:chExt cx="2752677" cy="1828800"/>
            </a:xfrm>
          </p:grpSpPr>
          <p:sp>
            <p:nvSpPr>
              <p:cNvPr id="46" name="Rounded Rectangle 45"/>
              <p:cNvSpPr/>
              <p:nvPr/>
            </p:nvSpPr>
            <p:spPr>
              <a:xfrm>
                <a:off x="6324600" y="1905000"/>
                <a:ext cx="533400" cy="1143000"/>
              </a:xfrm>
              <a:prstGeom prst="roundRect">
                <a:avLst/>
              </a:prstGeom>
              <a:solidFill>
                <a:srgbClr val="6F2926"/>
              </a:solidFill>
              <a:ln w="25400" cap="flat" cmpd="sng" algn="ctr">
                <a:solidFill>
                  <a:srgbClr val="6F2926">
                    <a:shade val="50000"/>
                  </a:srgbClr>
                </a:solidFill>
                <a:prstDash val="solid"/>
              </a:ln>
              <a:effectLst/>
            </p:spPr>
            <p:txBody>
              <a:bodyPr rtlCol="0" anchor="ctr"/>
              <a:lstStyle/>
              <a:p>
                <a:pPr algn="ctr">
                  <a:defRPr/>
                </a:pPr>
                <a:endParaRPr lang="en-US" kern="0">
                  <a:solidFill>
                    <a:sysClr val="window" lastClr="FFFFFF"/>
                  </a:solidFill>
                  <a:latin typeface="Corbel"/>
                </a:endParaRPr>
              </a:p>
            </p:txBody>
          </p:sp>
          <p:sp>
            <p:nvSpPr>
              <p:cNvPr id="47" name="Rounded Rectangle 46"/>
              <p:cNvSpPr/>
              <p:nvPr/>
            </p:nvSpPr>
            <p:spPr>
              <a:xfrm>
                <a:off x="7848600" y="1905000"/>
                <a:ext cx="533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algn="ctr">
                  <a:defRPr/>
                </a:pPr>
                <a:endParaRPr lang="en-US" kern="0">
                  <a:solidFill>
                    <a:sysClr val="window" lastClr="FFFFFF"/>
                  </a:solidFill>
                  <a:latin typeface="Corbel"/>
                </a:endParaRPr>
              </a:p>
            </p:txBody>
          </p:sp>
          <p:sp>
            <p:nvSpPr>
              <p:cNvPr id="48" name="TextBox 47"/>
              <p:cNvSpPr txBox="1"/>
              <p:nvPr/>
            </p:nvSpPr>
            <p:spPr>
              <a:xfrm>
                <a:off x="6043903" y="3149025"/>
                <a:ext cx="2752677" cy="584775"/>
              </a:xfrm>
              <a:prstGeom prst="rect">
                <a:avLst/>
              </a:prstGeom>
              <a:noFill/>
            </p:spPr>
            <p:txBody>
              <a:bodyPr wrap="none" rtlCol="0">
                <a:spAutoFit/>
              </a:bodyPr>
              <a:lstStyle/>
              <a:p>
                <a:pPr algn="ctr">
                  <a:defRPr/>
                </a:pPr>
                <a:r>
                  <a:rPr lang="en-US" sz="3200" b="1" kern="0" dirty="0" err="1">
                    <a:solidFill>
                      <a:srgbClr val="262626">
                        <a:lumMod val="95000"/>
                        <a:lumOff val="5000"/>
                      </a:srgbClr>
                    </a:solidFill>
                  </a:rPr>
                  <a:t>Checkpointing</a:t>
                </a:r>
                <a:endParaRPr lang="en-US" sz="3200" b="1" kern="0" dirty="0">
                  <a:solidFill>
                    <a:srgbClr val="262626">
                      <a:lumMod val="95000"/>
                      <a:lumOff val="5000"/>
                    </a:srgbClr>
                  </a:solidFill>
                </a:endParaRPr>
              </a:p>
            </p:txBody>
          </p:sp>
          <p:cxnSp>
            <p:nvCxnSpPr>
              <p:cNvPr id="49" name="Straight Arrow Connector 48"/>
              <p:cNvCxnSpPr>
                <a:stCxn id="46" idx="3"/>
                <a:endCxn id="47" idx="1"/>
              </p:cNvCxnSpPr>
              <p:nvPr/>
            </p:nvCxnSpPr>
            <p:spPr>
              <a:xfrm>
                <a:off x="6858000" y="2476500"/>
                <a:ext cx="990600" cy="1588"/>
              </a:xfrm>
              <a:prstGeom prst="straightConnector1">
                <a:avLst/>
              </a:prstGeom>
              <a:noFill/>
              <a:ln w="38100" cap="flat" cmpd="sng" algn="ctr">
                <a:solidFill>
                  <a:srgbClr val="262626">
                    <a:lumMod val="75000"/>
                    <a:lumOff val="25000"/>
                  </a:srgbClr>
                </a:solidFill>
                <a:prstDash val="dashDot"/>
                <a:tailEnd type="arrow"/>
              </a:ln>
              <a:effectLst/>
            </p:spPr>
          </p:cxnSp>
        </p:grpSp>
        <p:cxnSp>
          <p:nvCxnSpPr>
            <p:cNvPr id="45" name="Straight Connector 44"/>
            <p:cNvCxnSpPr/>
            <p:nvPr/>
          </p:nvCxnSpPr>
          <p:spPr>
            <a:xfrm rot="5400000">
              <a:off x="6172200" y="2489548"/>
              <a:ext cx="1371600" cy="0"/>
            </a:xfrm>
            <a:prstGeom prst="line">
              <a:avLst/>
            </a:prstGeom>
            <a:noFill/>
            <a:ln w="57150" cap="flat" cmpd="sng" algn="ctr">
              <a:solidFill>
                <a:srgbClr val="262626">
                  <a:lumMod val="75000"/>
                  <a:lumOff val="25000"/>
                </a:srgbClr>
              </a:solidFill>
              <a:prstDash val="solid"/>
              <a:headEnd type="none" w="med" len="med"/>
              <a:tailEnd type="none" w="med" len="med"/>
            </a:ln>
            <a:effectLst/>
          </p:spPr>
        </p:cxnSp>
      </p:grpSp>
      <p:grpSp>
        <p:nvGrpSpPr>
          <p:cNvPr id="50" name="Group 49"/>
          <p:cNvGrpSpPr/>
          <p:nvPr/>
        </p:nvGrpSpPr>
        <p:grpSpPr>
          <a:xfrm>
            <a:off x="3733800" y="4267200"/>
            <a:ext cx="2901756" cy="1600200"/>
            <a:chOff x="4768685" y="4267200"/>
            <a:chExt cx="2901756" cy="1600200"/>
          </a:xfrm>
        </p:grpSpPr>
        <p:sp>
          <p:nvSpPr>
            <p:cNvPr id="51" name="Rounded Rectangle 50"/>
            <p:cNvSpPr/>
            <p:nvPr/>
          </p:nvSpPr>
          <p:spPr>
            <a:xfrm>
              <a:off x="4876800" y="4267200"/>
              <a:ext cx="2667000" cy="9906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algn="ctr">
                <a:defRPr/>
              </a:pPr>
              <a:endParaRPr lang="en-US" sz="2800" kern="0" dirty="0">
                <a:solidFill>
                  <a:sysClr val="window" lastClr="FFFFFF"/>
                </a:solidFill>
                <a:latin typeface="Corbel"/>
              </a:endParaRPr>
            </a:p>
          </p:txBody>
        </p:sp>
        <p:sp>
          <p:nvSpPr>
            <p:cNvPr id="52" name="Rounded Rectangle 51"/>
            <p:cNvSpPr/>
            <p:nvPr/>
          </p:nvSpPr>
          <p:spPr>
            <a:xfrm>
              <a:off x="5105400" y="4419600"/>
              <a:ext cx="381000" cy="685800"/>
            </a:xfrm>
            <a:prstGeom prst="roundRect">
              <a:avLst/>
            </a:prstGeom>
            <a:solidFill>
              <a:srgbClr val="4F6128"/>
            </a:solidFill>
            <a:ln w="25400" cap="flat" cmpd="sng" algn="ctr">
              <a:solidFill>
                <a:srgbClr val="4F6128">
                  <a:shade val="50000"/>
                </a:srgbClr>
              </a:solidFill>
              <a:prstDash val="solid"/>
            </a:ln>
            <a:effectLst/>
          </p:spPr>
          <p:txBody>
            <a:bodyPr rtlCol="0" anchor="ctr"/>
            <a:lstStyle/>
            <a:p>
              <a:pPr algn="ctr">
                <a:defRPr/>
              </a:pPr>
              <a:endParaRPr lang="en-US" sz="2800" kern="0" dirty="0">
                <a:solidFill>
                  <a:sysClr val="window" lastClr="FFFFFF"/>
                </a:solidFill>
                <a:latin typeface="Corbel"/>
              </a:endParaRPr>
            </a:p>
          </p:txBody>
        </p:sp>
        <p:cxnSp>
          <p:nvCxnSpPr>
            <p:cNvPr id="53" name="Straight Arrow Connector 52"/>
            <p:cNvCxnSpPr/>
            <p:nvPr/>
          </p:nvCxnSpPr>
          <p:spPr>
            <a:xfrm>
              <a:off x="5486400" y="4724400"/>
              <a:ext cx="1524000" cy="1588"/>
            </a:xfrm>
            <a:prstGeom prst="straightConnector1">
              <a:avLst/>
            </a:prstGeom>
            <a:noFill/>
            <a:ln w="28575" cap="flat" cmpd="sng" algn="ctr">
              <a:solidFill>
                <a:sysClr val="window" lastClr="FFFFFF"/>
              </a:solidFill>
              <a:prstDash val="dash"/>
              <a:tailEnd type="arrow" w="lg" len="lg"/>
            </a:ln>
            <a:effectLst/>
          </p:spPr>
        </p:cxnSp>
        <p:sp>
          <p:nvSpPr>
            <p:cNvPr id="54" name="TextBox 53"/>
            <p:cNvSpPr txBox="1"/>
            <p:nvPr/>
          </p:nvSpPr>
          <p:spPr>
            <a:xfrm>
              <a:off x="4768685" y="5282625"/>
              <a:ext cx="2901756" cy="584775"/>
            </a:xfrm>
            <a:prstGeom prst="rect">
              <a:avLst/>
            </a:prstGeom>
            <a:noFill/>
          </p:spPr>
          <p:txBody>
            <a:bodyPr wrap="none" rtlCol="0">
              <a:spAutoFit/>
            </a:bodyPr>
            <a:lstStyle/>
            <a:p>
              <a:pPr algn="ctr">
                <a:defRPr/>
              </a:pPr>
              <a:r>
                <a:rPr lang="en-US" sz="3200" b="1" kern="0" dirty="0">
                  <a:solidFill>
                    <a:srgbClr val="262626">
                      <a:lumMod val="95000"/>
                      <a:lumOff val="5000"/>
                    </a:srgbClr>
                  </a:solidFill>
                </a:rPr>
                <a:t>Page Migration</a:t>
              </a:r>
            </a:p>
          </p:txBody>
        </p:sp>
      </p:grpSp>
      <p:sp>
        <p:nvSpPr>
          <p:cNvPr id="55" name="Oval 54"/>
          <p:cNvSpPr/>
          <p:nvPr/>
        </p:nvSpPr>
        <p:spPr>
          <a:xfrm>
            <a:off x="73914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algn="ctr">
              <a:defRPr/>
            </a:pPr>
            <a:endParaRPr lang="en-US" sz="2800" kern="0" dirty="0">
              <a:solidFill>
                <a:sysClr val="window" lastClr="FFFFFF"/>
              </a:solidFill>
              <a:latin typeface="Corbel"/>
            </a:endParaRPr>
          </a:p>
        </p:txBody>
      </p:sp>
      <p:sp>
        <p:nvSpPr>
          <p:cNvPr id="56" name="Oval 55"/>
          <p:cNvSpPr/>
          <p:nvPr/>
        </p:nvSpPr>
        <p:spPr>
          <a:xfrm>
            <a:off x="76200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algn="ctr">
              <a:defRPr/>
            </a:pPr>
            <a:endParaRPr lang="en-US" sz="2800" kern="0" dirty="0">
              <a:solidFill>
                <a:sysClr val="window" lastClr="FFFFFF"/>
              </a:solidFill>
              <a:latin typeface="Corbel"/>
            </a:endParaRPr>
          </a:p>
        </p:txBody>
      </p:sp>
      <p:sp>
        <p:nvSpPr>
          <p:cNvPr id="57" name="Oval 56"/>
          <p:cNvSpPr/>
          <p:nvPr/>
        </p:nvSpPr>
        <p:spPr>
          <a:xfrm>
            <a:off x="78486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algn="ctr">
              <a:defRPr/>
            </a:pPr>
            <a:endParaRPr lang="en-US" sz="2800" kern="0" dirty="0">
              <a:solidFill>
                <a:sysClr val="window" lastClr="FFFFFF"/>
              </a:solidFill>
              <a:latin typeface="Corbel"/>
            </a:endParaRPr>
          </a:p>
        </p:txBody>
      </p:sp>
      <p:sp>
        <p:nvSpPr>
          <p:cNvPr id="58" name="TextBox 57"/>
          <p:cNvSpPr txBox="1"/>
          <p:nvPr/>
        </p:nvSpPr>
        <p:spPr>
          <a:xfrm>
            <a:off x="6934200" y="4648200"/>
            <a:ext cx="1875835" cy="523220"/>
          </a:xfrm>
          <a:prstGeom prst="rect">
            <a:avLst/>
          </a:prstGeom>
          <a:noFill/>
        </p:spPr>
        <p:txBody>
          <a:bodyPr wrap="none" rtlCol="0">
            <a:spAutoFit/>
          </a:bodyPr>
          <a:lstStyle/>
          <a:p>
            <a:pPr>
              <a:defRPr/>
            </a:pPr>
            <a:r>
              <a:rPr lang="en-US" sz="2800" kern="0" dirty="0">
                <a:solidFill>
                  <a:srgbClr val="262626">
                    <a:lumMod val="95000"/>
                    <a:lumOff val="5000"/>
                  </a:srgbClr>
                </a:solidFill>
              </a:rPr>
              <a:t>Many more</a:t>
            </a:r>
          </a:p>
        </p:txBody>
      </p:sp>
      <p:sp>
        <p:nvSpPr>
          <p:cNvPr id="3" name="Rectangle 2"/>
          <p:cNvSpPr/>
          <p:nvPr/>
        </p:nvSpPr>
        <p:spPr>
          <a:xfrm>
            <a:off x="395536" y="836712"/>
            <a:ext cx="9756576" cy="523220"/>
          </a:xfrm>
          <a:prstGeom prst="rect">
            <a:avLst/>
          </a:prstGeom>
        </p:spPr>
        <p:txBody>
          <a:bodyPr wrap="square">
            <a:spAutoFit/>
          </a:bodyPr>
          <a:lstStyle/>
          <a:p>
            <a:pPr marL="228600" lvl="1">
              <a:spcBef>
                <a:spcPct val="20000"/>
              </a:spcBef>
            </a:pPr>
            <a:r>
              <a:rPr lang="en-US" sz="2400" i="1" spc="-70" dirty="0" err="1">
                <a:solidFill>
                  <a:srgbClr val="FF0000"/>
                </a:solidFill>
                <a:latin typeface="Gill Sans MT" panose="020B0502020104020203" pitchFamily="34" charset="0"/>
                <a:ea typeface="Verdana" panose="020B0604030504040204" pitchFamily="34" charset="0"/>
                <a:cs typeface="Verdana" panose="020B0604030504040204" pitchFamily="34" charset="0"/>
              </a:rPr>
              <a:t>memmove</a:t>
            </a:r>
            <a:r>
              <a:rPr lang="en-US" sz="2400" spc="-70" dirty="0">
                <a:solidFill>
                  <a:srgbClr val="FF0000"/>
                </a:solidFill>
                <a:latin typeface="Gill Sans MT" panose="020B0502020104020203" pitchFamily="34" charset="0"/>
              </a:rPr>
              <a:t> &amp; </a:t>
            </a:r>
            <a:r>
              <a:rPr lang="en-US" sz="2400" i="1" spc="-70" dirty="0" err="1">
                <a:solidFill>
                  <a:srgbClr val="FF0000"/>
                </a:solidFill>
                <a:latin typeface="Gill Sans MT" panose="020B0502020104020203" pitchFamily="34" charset="0"/>
                <a:ea typeface="Verdana" panose="020B0604030504040204" pitchFamily="34" charset="0"/>
                <a:cs typeface="Verdana" panose="020B0604030504040204" pitchFamily="34" charset="0"/>
              </a:rPr>
              <a:t>memcpy</a:t>
            </a:r>
            <a:r>
              <a:rPr lang="en-US" sz="2400" i="1" spc="-70" dirty="0">
                <a:solidFill>
                  <a:srgbClr val="FF0000"/>
                </a:solidFill>
                <a:latin typeface="Gill Sans MT" panose="020B0502020104020203" pitchFamily="34" charset="0"/>
                <a:ea typeface="Verdana" panose="020B0604030504040204" pitchFamily="34" charset="0"/>
                <a:cs typeface="Verdana" panose="020B0604030504040204" pitchFamily="34" charset="0"/>
              </a:rPr>
              <a:t>:</a:t>
            </a:r>
            <a:r>
              <a:rPr lang="en-US" sz="2800" spc="-70" dirty="0">
                <a:solidFill>
                  <a:srgbClr val="FF0000"/>
                </a:solidFill>
                <a:latin typeface="Gill Sans MT" panose="020B0502020104020203" pitchFamily="34" charset="0"/>
                <a:ea typeface="Verdana" panose="020B0604030504040204" pitchFamily="34" charset="0"/>
                <a:cs typeface="Verdana" panose="020B0604030504040204" pitchFamily="34" charset="0"/>
              </a:rPr>
              <a:t> </a:t>
            </a:r>
            <a:r>
              <a:rPr lang="en-US" sz="2400" spc="-70" dirty="0">
                <a:solidFill>
                  <a:srgbClr val="FF0000"/>
                </a:solidFill>
                <a:latin typeface="Gill Sans MT" panose="020B0502020104020203" pitchFamily="34" charset="0"/>
                <a:ea typeface="Verdana" panose="020B0604030504040204" pitchFamily="34" charset="0"/>
                <a:cs typeface="Verdana" panose="020B0604030504040204" pitchFamily="34" charset="0"/>
              </a:rPr>
              <a:t>5% cycles in Google’s datacenter </a:t>
            </a:r>
            <a:r>
              <a:rPr lang="en-US" spc="-70" dirty="0">
                <a:solidFill>
                  <a:srgbClr val="FF0000"/>
                </a:solidFill>
                <a:latin typeface="Gill Sans MT" panose="020B0502020104020203" pitchFamily="34" charset="0"/>
                <a:ea typeface="Verdana" panose="020B0604030504040204" pitchFamily="34" charset="0"/>
                <a:cs typeface="Verdana" panose="020B0604030504040204" pitchFamily="34" charset="0"/>
              </a:rPr>
              <a:t>[</a:t>
            </a:r>
            <a:r>
              <a:rPr lang="en-US" spc="-70" dirty="0" err="1">
                <a:solidFill>
                  <a:srgbClr val="FF0000"/>
                </a:solidFill>
                <a:latin typeface="Gill Sans MT" panose="020B0502020104020203" pitchFamily="34" charset="0"/>
                <a:ea typeface="Verdana" panose="020B0604030504040204" pitchFamily="34" charset="0"/>
                <a:cs typeface="Verdana" panose="020B0604030504040204" pitchFamily="34" charset="0"/>
              </a:rPr>
              <a:t>Kanev</a:t>
            </a:r>
            <a:r>
              <a:rPr lang="en-US" spc="-70" dirty="0">
                <a:solidFill>
                  <a:srgbClr val="FF0000"/>
                </a:solidFill>
                <a:latin typeface="Gill Sans MT" panose="020B0502020104020203" pitchFamily="34" charset="0"/>
                <a:ea typeface="Verdana" panose="020B0604030504040204" pitchFamily="34" charset="0"/>
                <a:cs typeface="Verdana" panose="020B0604030504040204" pitchFamily="34" charset="0"/>
              </a:rPr>
              <a:t>+ ISCA’15]</a:t>
            </a:r>
            <a:endParaRPr lang="en-US" sz="2400" spc="-70" dirty="0">
              <a:solidFill>
                <a:srgbClr val="FF0000"/>
              </a:solidFill>
              <a:latin typeface="Gill Sans MT" panose="020B0502020104020203"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4264469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p:bldP spid="3" grpId="0"/>
    </p:bld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752"/>
            <a:ext cx="8229600" cy="1143000"/>
          </a:xfrm>
        </p:spPr>
        <p:txBody>
          <a:bodyPr>
            <a:normAutofit/>
          </a:bodyPr>
          <a:lstStyle/>
          <a:p>
            <a:r>
              <a:rPr lang="en-US" dirty="0">
                <a:solidFill>
                  <a:srgbClr val="1A5712"/>
                </a:solidFill>
                <a:latin typeface="Garamond"/>
                <a:cs typeface="Garamond"/>
              </a:rPr>
              <a:t>Today’s Systems: Bulk Data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Memory</a:t>
            </a: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b="1" dirty="0">
              <a:solidFill>
                <a:prstClr val="black"/>
              </a:solidFill>
              <a:latin typeface="Arial" charset="0"/>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6" name="Rectangle 15"/>
          <p:cNvSpPr/>
          <p:nvPr/>
        </p:nvSpPr>
        <p:spPr bwMode="auto">
          <a:xfrm>
            <a:off x="7042246" y="2968408"/>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8" name="Rectangle 17"/>
          <p:cNvSpPr/>
          <p:nvPr/>
        </p:nvSpPr>
        <p:spPr bwMode="auto">
          <a:xfrm>
            <a:off x="704224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9" name="Rectangle 18"/>
          <p:cNvSpPr/>
          <p:nvPr/>
        </p:nvSpPr>
        <p:spPr bwMode="auto">
          <a:xfrm>
            <a:off x="7044517" y="3659884"/>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endParaRPr lang="en-US">
              <a:solidFill>
                <a:prstClr val="black"/>
              </a:solidFill>
              <a:latin typeface="Arial" charset="0"/>
            </a:endParaRPr>
          </a:p>
        </p:txBody>
      </p:sp>
      <p:sp>
        <p:nvSpPr>
          <p:cNvPr id="20" name="Rectangle 19"/>
          <p:cNvSpPr/>
          <p:nvPr/>
        </p:nvSpPr>
        <p:spPr bwMode="auto">
          <a:xfrm>
            <a:off x="719463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1" name="Rectangle 20"/>
          <p:cNvSpPr/>
          <p:nvPr/>
        </p:nvSpPr>
        <p:spPr bwMode="auto">
          <a:xfrm>
            <a:off x="1956169" y="3198146"/>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2" name="Rectangle 21"/>
          <p:cNvSpPr/>
          <p:nvPr/>
        </p:nvSpPr>
        <p:spPr bwMode="auto">
          <a:xfrm>
            <a:off x="1956170" y="3580283"/>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endParaRPr lang="en-US">
              <a:solidFill>
                <a:prstClr val="black"/>
              </a:solidFill>
              <a:latin typeface="Arial" charset="0"/>
            </a:endParaRPr>
          </a:p>
        </p:txBody>
      </p:sp>
      <p:sp>
        <p:nvSpPr>
          <p:cNvPr id="23" name="Rectangle 22"/>
          <p:cNvSpPr/>
          <p:nvPr/>
        </p:nvSpPr>
        <p:spPr bwMode="auto">
          <a:xfrm>
            <a:off x="7347034"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4" name="Rectangle 23"/>
          <p:cNvSpPr/>
          <p:nvPr/>
        </p:nvSpPr>
        <p:spPr bwMode="auto">
          <a:xfrm>
            <a:off x="824001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5" name="Rectangle 24"/>
          <p:cNvSpPr/>
          <p:nvPr/>
        </p:nvSpPr>
        <p:spPr bwMode="auto">
          <a:xfrm>
            <a:off x="77883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6" name="Rectangle 25"/>
          <p:cNvSpPr/>
          <p:nvPr/>
        </p:nvSpPr>
        <p:spPr bwMode="auto">
          <a:xfrm>
            <a:off x="764046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7" name="Rectangle 26"/>
          <p:cNvSpPr/>
          <p:nvPr/>
        </p:nvSpPr>
        <p:spPr bwMode="auto">
          <a:xfrm>
            <a:off x="74926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8" name="Rectangle 27"/>
          <p:cNvSpPr/>
          <p:nvPr/>
        </p:nvSpPr>
        <p:spPr bwMode="auto">
          <a:xfrm>
            <a:off x="808856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9" name="Rectangle 28"/>
          <p:cNvSpPr/>
          <p:nvPr/>
        </p:nvSpPr>
        <p:spPr bwMode="auto">
          <a:xfrm>
            <a:off x="794071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30" name="TextBox 29"/>
          <p:cNvSpPr txBox="1"/>
          <p:nvPr/>
        </p:nvSpPr>
        <p:spPr>
          <a:xfrm>
            <a:off x="3731734" y="1507524"/>
            <a:ext cx="2239716" cy="461665"/>
          </a:xfrm>
          <a:prstGeom prst="rect">
            <a:avLst/>
          </a:prstGeom>
          <a:noFill/>
        </p:spPr>
        <p:txBody>
          <a:bodyPr wrap="none" rtlCol="0">
            <a:spAutoFit/>
          </a:bodyPr>
          <a:lstStyle/>
          <a:p>
            <a:r>
              <a:rPr lang="en-US" sz="2400" dirty="0">
                <a:solidFill>
                  <a:srgbClr val="C00000"/>
                </a:solidFill>
              </a:rPr>
              <a:t>1) High latency</a:t>
            </a:r>
          </a:p>
        </p:txBody>
      </p:sp>
      <p:cxnSp>
        <p:nvCxnSpPr>
          <p:cNvPr id="31" name="Curved Connector 30"/>
          <p:cNvCxnSpPr>
            <a:stCxn id="30" idx="3"/>
            <a:endCxn id="18" idx="1"/>
          </p:cNvCxnSpPr>
          <p:nvPr/>
        </p:nvCxnSpPr>
        <p:spPr bwMode="auto">
          <a:xfrm>
            <a:off x="5971450" y="1738357"/>
            <a:ext cx="1070795" cy="1352881"/>
          </a:xfrm>
          <a:prstGeom prst="curvedConnector3">
            <a:avLst>
              <a:gd name="adj1" fmla="val 50000"/>
            </a:avLst>
          </a:prstGeom>
          <a:solidFill>
            <a:schemeClr val="accent1"/>
          </a:solidFill>
          <a:ln w="28575" cap="flat" cmpd="sng" algn="ctr">
            <a:solidFill>
              <a:srgbClr val="C00000"/>
            </a:solidFill>
            <a:prstDash val="solid"/>
            <a:round/>
            <a:headEnd type="none" w="med" len="med"/>
            <a:tailEnd type="stealth" w="lg" len="lg"/>
          </a:ln>
          <a:effectLst/>
        </p:spPr>
      </p:cxnSp>
      <p:sp>
        <p:nvSpPr>
          <p:cNvPr id="32" name="TextBox 31"/>
          <p:cNvSpPr txBox="1"/>
          <p:nvPr/>
        </p:nvSpPr>
        <p:spPr>
          <a:xfrm>
            <a:off x="2673162" y="5008669"/>
            <a:ext cx="4039888" cy="461665"/>
          </a:xfrm>
          <a:prstGeom prst="rect">
            <a:avLst/>
          </a:prstGeom>
          <a:noFill/>
        </p:spPr>
        <p:txBody>
          <a:bodyPr wrap="none" rtlCol="0">
            <a:spAutoFit/>
          </a:bodyPr>
          <a:lstStyle/>
          <a:p>
            <a:r>
              <a:rPr lang="en-US" sz="2400" dirty="0">
                <a:solidFill>
                  <a:srgbClr val="C00000"/>
                </a:solidFill>
              </a:rPr>
              <a:t>2) High bandwidth utilization</a:t>
            </a:r>
          </a:p>
        </p:txBody>
      </p:sp>
      <p:cxnSp>
        <p:nvCxnSpPr>
          <p:cNvPr id="33" name="Curved Connector 48"/>
          <p:cNvCxnSpPr>
            <a:stCxn id="32" idx="3"/>
            <a:endCxn id="15" idx="5"/>
          </p:cNvCxnSpPr>
          <p:nvPr/>
        </p:nvCxnSpPr>
        <p:spPr bwMode="auto">
          <a:xfrm flipH="1" flipV="1">
            <a:off x="6086902" y="3620065"/>
            <a:ext cx="626148" cy="1619437"/>
          </a:xfrm>
          <a:prstGeom prst="curvedConnector4">
            <a:avLst>
              <a:gd name="adj1" fmla="val -36509"/>
              <a:gd name="adj2" fmla="val 53651"/>
            </a:avLst>
          </a:prstGeom>
          <a:solidFill>
            <a:schemeClr val="accent1"/>
          </a:solidFill>
          <a:ln w="28575" cap="flat" cmpd="sng" algn="ctr">
            <a:solidFill>
              <a:srgbClr val="C00000"/>
            </a:solidFill>
            <a:prstDash val="solid"/>
            <a:round/>
            <a:headEnd type="none" w="med" len="med"/>
            <a:tailEnd type="stealth" w="lg" len="lg"/>
          </a:ln>
          <a:effectLst/>
        </p:spPr>
      </p:cxnSp>
      <p:sp>
        <p:nvSpPr>
          <p:cNvPr id="34" name="TextBox 33"/>
          <p:cNvSpPr txBox="1"/>
          <p:nvPr/>
        </p:nvSpPr>
        <p:spPr>
          <a:xfrm>
            <a:off x="378924" y="1861816"/>
            <a:ext cx="2452114" cy="461665"/>
          </a:xfrm>
          <a:prstGeom prst="rect">
            <a:avLst/>
          </a:prstGeom>
          <a:noFill/>
        </p:spPr>
        <p:txBody>
          <a:bodyPr wrap="none" rtlCol="0">
            <a:spAutoFit/>
          </a:bodyPr>
          <a:lstStyle/>
          <a:p>
            <a:r>
              <a:rPr lang="en-US" sz="2400" dirty="0">
                <a:solidFill>
                  <a:srgbClr val="C00000"/>
                </a:solidFill>
              </a:rPr>
              <a:t>3) Cache pollution</a:t>
            </a:r>
          </a:p>
        </p:txBody>
      </p:sp>
      <p:cxnSp>
        <p:nvCxnSpPr>
          <p:cNvPr id="35" name="Curved Connector 48"/>
          <p:cNvCxnSpPr>
            <a:stCxn id="34" idx="3"/>
            <a:endCxn id="21" idx="0"/>
          </p:cNvCxnSpPr>
          <p:nvPr/>
        </p:nvCxnSpPr>
        <p:spPr bwMode="auto">
          <a:xfrm flipH="1">
            <a:off x="2031232" y="2092649"/>
            <a:ext cx="799806" cy="1105497"/>
          </a:xfrm>
          <a:prstGeom prst="curvedConnector4">
            <a:avLst>
              <a:gd name="adj1" fmla="val -28582"/>
              <a:gd name="adj2" fmla="val 60440"/>
            </a:avLst>
          </a:prstGeom>
          <a:solidFill>
            <a:schemeClr val="accent1"/>
          </a:solidFill>
          <a:ln w="28575" cap="flat" cmpd="sng" algn="ctr">
            <a:solidFill>
              <a:srgbClr val="C00000"/>
            </a:solidFill>
            <a:prstDash val="solid"/>
            <a:round/>
            <a:headEnd type="none" w="med" len="med"/>
            <a:tailEnd type="stealth" w="lg" len="lg"/>
          </a:ln>
          <a:effectLst/>
        </p:spPr>
      </p:cxnSp>
      <p:sp>
        <p:nvSpPr>
          <p:cNvPr id="36" name="TextBox 35"/>
          <p:cNvSpPr txBox="1"/>
          <p:nvPr/>
        </p:nvSpPr>
        <p:spPr>
          <a:xfrm>
            <a:off x="2673162" y="5498830"/>
            <a:ext cx="4139275" cy="461665"/>
          </a:xfrm>
          <a:prstGeom prst="rect">
            <a:avLst/>
          </a:prstGeom>
          <a:noFill/>
        </p:spPr>
        <p:txBody>
          <a:bodyPr wrap="none" rtlCol="0">
            <a:spAutoFit/>
          </a:bodyPr>
          <a:lstStyle/>
          <a:p>
            <a:r>
              <a:rPr lang="en-US" sz="2400" dirty="0">
                <a:solidFill>
                  <a:srgbClr val="C00000"/>
                </a:solidFill>
              </a:rPr>
              <a:t>4) Unwanted data movement</a:t>
            </a:r>
          </a:p>
        </p:txBody>
      </p:sp>
      <p:sp>
        <p:nvSpPr>
          <p:cNvPr id="37" name="Slide Number Placeholder 36"/>
          <p:cNvSpPr>
            <a:spLocks noGrp="1"/>
          </p:cNvSpPr>
          <p:nvPr>
            <p:ph type="sldNum" sz="quarter" idx="12"/>
          </p:nvPr>
        </p:nvSpPr>
        <p:spPr/>
        <p:txBody>
          <a:bodyPr/>
          <a:lstStyle/>
          <a:p>
            <a:fld id="{CD63C8E0-6DD9-4302-9AA9-5177C785CB79}" type="slidenum">
              <a:rPr lang="en-US" smtClean="0">
                <a:solidFill>
                  <a:prstClr val="black">
                    <a:tint val="75000"/>
                  </a:prstClr>
                </a:solidFill>
              </a:rPr>
              <a:pPr/>
              <a:t>154</a:t>
            </a:fld>
            <a:endParaRPr lang="en-US">
              <a:solidFill>
                <a:prstClr val="black">
                  <a:tint val="75000"/>
                </a:prstClr>
              </a:solidFill>
            </a:endParaRPr>
          </a:p>
        </p:txBody>
      </p:sp>
      <p:sp>
        <p:nvSpPr>
          <p:cNvPr id="39" name="TextBox 38"/>
          <p:cNvSpPr txBox="1"/>
          <p:nvPr/>
        </p:nvSpPr>
        <p:spPr>
          <a:xfrm>
            <a:off x="179512" y="6093296"/>
            <a:ext cx="7584528" cy="584776"/>
          </a:xfrm>
          <a:prstGeom prst="rect">
            <a:avLst/>
          </a:prstGeom>
          <a:noFill/>
        </p:spPr>
        <p:txBody>
          <a:bodyPr wrap="none" rtlCol="0">
            <a:spAutoFit/>
          </a:bodyPr>
          <a:lstStyle/>
          <a:p>
            <a:r>
              <a:rPr lang="en-US" sz="3200" dirty="0">
                <a:solidFill>
                  <a:srgbClr val="FF0000"/>
                </a:solidFill>
              </a:rPr>
              <a:t>1046ns, 3.6uJ    (for 4KB page copy via DMA)</a:t>
            </a:r>
          </a:p>
        </p:txBody>
      </p:sp>
    </p:spTree>
    <p:extLst>
      <p:ext uri="{BB962C8B-B14F-4D97-AF65-F5344CB8AC3E}">
        <p14:creationId xmlns:p14="http://schemas.microsoft.com/office/powerpoint/2010/main" val="836710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35" presetClass="path" presetSubtype="0" accel="50000" decel="50000" fill="hold" grpId="1" nodeType="clickEffect">
                                  <p:stCondLst>
                                    <p:cond delay="0"/>
                                  </p:stCondLst>
                                  <p:childTnLst>
                                    <p:animMotion origin="layout" path="M 1.38889E-6 -2.59019E-6 L -0.55156 0.03169 " pathEditMode="relative" rAng="0" ptsTypes="AA">
                                      <p:cBhvr>
                                        <p:cTn id="19" dur="500" fill="hold"/>
                                        <p:tgtEl>
                                          <p:spTgt spid="18"/>
                                        </p:tgtEl>
                                        <p:attrNameLst>
                                          <p:attrName>ppt_x</p:attrName>
                                          <p:attrName>ppt_y</p:attrName>
                                        </p:attrNameLst>
                                      </p:cBhvr>
                                      <p:rCtr x="-27600" y="1600"/>
                                    </p:animMotion>
                                  </p:childTnLst>
                                </p:cTn>
                              </p:par>
                            </p:childTnLst>
                          </p:cTn>
                        </p:par>
                        <p:par>
                          <p:cTn id="20" fill="hold">
                            <p:stCondLst>
                              <p:cond delay="500"/>
                            </p:stCondLst>
                            <p:childTnLst>
                              <p:par>
                                <p:cTn id="21" presetID="1" presetClass="exit" presetSubtype="0" fill="hold" grpId="2" nodeType="afterEffect">
                                  <p:stCondLst>
                                    <p:cond delay="0"/>
                                  </p:stCondLst>
                                  <p:childTnLst>
                                    <p:set>
                                      <p:cBhvr>
                                        <p:cTn id="22" dur="1" fill="hold">
                                          <p:stCondLst>
                                            <p:cond delay="0"/>
                                          </p:stCondLst>
                                        </p:cTn>
                                        <p:tgtEl>
                                          <p:spTgt spid="18"/>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35" presetClass="path" presetSubtype="0" accel="50000" decel="50000" fill="hold" grpId="1" nodeType="clickEffect">
                                  <p:stCondLst>
                                    <p:cond delay="0"/>
                                  </p:stCondLst>
                                  <p:childTnLst>
                                    <p:animMotion origin="layout" path="M -2.22222E-6 1.18409E-6 L -0.54114 -0.0118 " pathEditMode="relative" rAng="0" ptsTypes="AA">
                                      <p:cBhvr>
                                        <p:cTn id="33" dur="500" fill="hold"/>
                                        <p:tgtEl>
                                          <p:spTgt spid="19"/>
                                        </p:tgtEl>
                                        <p:attrNameLst>
                                          <p:attrName>ppt_x</p:attrName>
                                          <p:attrName>ppt_y</p:attrName>
                                        </p:attrNameLst>
                                      </p:cBhvr>
                                      <p:rCtr x="-27100" y="-600"/>
                                    </p:animMotion>
                                  </p:childTnLst>
                                </p:cTn>
                              </p:par>
                            </p:childTnLst>
                          </p:cTn>
                        </p:par>
                        <p:par>
                          <p:cTn id="34" fill="hold">
                            <p:stCondLst>
                              <p:cond delay="500"/>
                            </p:stCondLst>
                            <p:childTnLst>
                              <p:par>
                                <p:cTn id="35" presetID="1" presetClass="exit" presetSubtype="0" fill="hold" grpId="2" nodeType="afterEffect">
                                  <p:stCondLst>
                                    <p:cond delay="0"/>
                                  </p:stCondLst>
                                  <p:childTnLst>
                                    <p:set>
                                      <p:cBhvr>
                                        <p:cTn id="36" dur="1" fill="hold">
                                          <p:stCondLst>
                                            <p:cond delay="0"/>
                                          </p:stCondLst>
                                        </p:cTn>
                                        <p:tgtEl>
                                          <p:spTgt spid="19"/>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22"/>
                                        </p:tgtEl>
                                        <p:attrNameLst>
                                          <p:attrName>fillcolor</p:attrName>
                                        </p:attrNameLst>
                                      </p:cBhvr>
                                      <p:to>
                                        <a:schemeClr val="bg1"/>
                                      </p:to>
                                    </p:animClr>
                                    <p:set>
                                      <p:cBhvr>
                                        <p:cTn id="43" dur="500" fill="hold"/>
                                        <p:tgtEl>
                                          <p:spTgt spid="22"/>
                                        </p:tgtEl>
                                        <p:attrNameLst>
                                          <p:attrName>fill.type</p:attrName>
                                        </p:attrNameLst>
                                      </p:cBhvr>
                                      <p:to>
                                        <p:strVal val="solid"/>
                                      </p:to>
                                    </p:set>
                                    <p:set>
                                      <p:cBhvr>
                                        <p:cTn id="44" dur="500" fill="hold"/>
                                        <p:tgtEl>
                                          <p:spTgt spid="22"/>
                                        </p:tgtEl>
                                        <p:attrNameLst>
                                          <p:attrName>fill.on</p:attrName>
                                        </p:attrNameLst>
                                      </p:cBhvr>
                                      <p:to>
                                        <p:strVal val="true"/>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500"/>
                                        <p:tgtEl>
                                          <p:spTgt spid="2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500"/>
                                        <p:tgtEl>
                                          <p:spTgt spid="28"/>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fade">
                                      <p:cBhvr>
                                        <p:cTn id="70" dur="500"/>
                                        <p:tgtEl>
                                          <p:spTgt spid="2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fade">
                                      <p:cBhvr>
                                        <p:cTn id="73" dur="500"/>
                                        <p:tgtEl>
                                          <p:spTgt spid="30"/>
                                        </p:tgtEl>
                                      </p:cBhvr>
                                    </p:animEffect>
                                  </p:childTnLst>
                                </p:cTn>
                              </p:par>
                              <p:par>
                                <p:cTn id="74" presetID="10" presetClass="entr" presetSubtype="0" fill="hold"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500"/>
                                        <p:tgtEl>
                                          <p:spTgt spid="31"/>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500"/>
                                        <p:tgtEl>
                                          <p:spTgt spid="32"/>
                                        </p:tgtEl>
                                      </p:cBhvr>
                                    </p:animEffect>
                                  </p:childTnLst>
                                </p:cTn>
                              </p:par>
                              <p:par>
                                <p:cTn id="82" presetID="10" presetClass="entr" presetSubtype="0" fill="hold" nodeType="with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fade">
                                      <p:cBhvr>
                                        <p:cTn id="84" dur="500"/>
                                        <p:tgtEl>
                                          <p:spTgt spid="33"/>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fade">
                                      <p:cBhvr>
                                        <p:cTn id="89" dur="500"/>
                                        <p:tgtEl>
                                          <p:spTgt spid="34"/>
                                        </p:tgtEl>
                                      </p:cBhvr>
                                    </p:animEffect>
                                  </p:childTnLst>
                                </p:cTn>
                              </p:par>
                              <p:par>
                                <p:cTn id="90" presetID="10" presetClass="entr" presetSubtype="0" fill="hold" nodeType="withEffect">
                                  <p:stCondLst>
                                    <p:cond delay="0"/>
                                  </p:stCondLst>
                                  <p:childTnLst>
                                    <p:set>
                                      <p:cBhvr>
                                        <p:cTn id="91" dur="1" fill="hold">
                                          <p:stCondLst>
                                            <p:cond delay="0"/>
                                          </p:stCondLst>
                                        </p:cTn>
                                        <p:tgtEl>
                                          <p:spTgt spid="35"/>
                                        </p:tgtEl>
                                        <p:attrNameLst>
                                          <p:attrName>style.visibility</p:attrName>
                                        </p:attrNameLst>
                                      </p:cBhvr>
                                      <p:to>
                                        <p:strVal val="visible"/>
                                      </p:to>
                                    </p:set>
                                    <p:animEffect transition="in" filter="fade">
                                      <p:cBhvr>
                                        <p:cTn id="92" dur="500"/>
                                        <p:tgtEl>
                                          <p:spTgt spid="35"/>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fade">
                                      <p:cBhvr>
                                        <p:cTn id="97" dur="500"/>
                                        <p:tgtEl>
                                          <p:spTgt spid="36"/>
                                        </p:tgtEl>
                                      </p:cBhvr>
                                    </p:animEffect>
                                  </p:childTnLst>
                                </p:cTn>
                              </p:par>
                            </p:childTnLst>
                          </p:cTn>
                        </p:par>
                      </p:childTnLst>
                    </p:cTn>
                  </p:par>
                  <p:par>
                    <p:cTn id="98" fill="hold">
                      <p:stCondLst>
                        <p:cond delay="indefinite"/>
                      </p:stCondLst>
                      <p:childTnLst>
                        <p:par>
                          <p:cTn id="99" fill="hold">
                            <p:stCondLst>
                              <p:cond delay="0"/>
                            </p:stCondLst>
                            <p:childTnLst>
                              <p:par>
                                <p:cTn id="100" presetID="1" presetClass="entr" presetSubtype="0" fill="hold" grpId="0" nodeType="clickEffect">
                                  <p:stCondLst>
                                    <p:cond delay="0"/>
                                  </p:stCondLst>
                                  <p:childTnLst>
                                    <p:set>
                                      <p:cBhvr>
                                        <p:cTn id="101"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8" grpId="1" animBg="1"/>
      <p:bldP spid="18" grpId="2" animBg="1"/>
      <p:bldP spid="19" grpId="0" animBg="1"/>
      <p:bldP spid="19" grpId="1" animBg="1"/>
      <p:bldP spid="19" grpId="2"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p:bldP spid="32" grpId="0"/>
      <p:bldP spid="34" grpId="0"/>
      <p:bldP spid="36" grpId="0"/>
      <p:bldP spid="39" grpId="0"/>
    </p:bld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534400" cy="1143000"/>
          </a:xfrm>
        </p:spPr>
        <p:txBody>
          <a:bodyPr>
            <a:normAutofit/>
          </a:bodyPr>
          <a:lstStyle/>
          <a:p>
            <a:r>
              <a:rPr lang="en-US" dirty="0">
                <a:solidFill>
                  <a:srgbClr val="1A5712"/>
                </a:solidFill>
                <a:latin typeface="Garamond"/>
                <a:cs typeface="Garamond"/>
              </a:rPr>
              <a:t>Future Systems: In-Memory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Memory</a:t>
            </a: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b="1" dirty="0">
              <a:solidFill>
                <a:prstClr val="black"/>
              </a:solidFill>
              <a:latin typeface="Arial" charset="0"/>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6" name="Rectangle 15"/>
          <p:cNvSpPr/>
          <p:nvPr/>
        </p:nvSpPr>
        <p:spPr bwMode="auto">
          <a:xfrm>
            <a:off x="7042246" y="296017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8" name="Rectangle 17"/>
          <p:cNvSpPr/>
          <p:nvPr/>
        </p:nvSpPr>
        <p:spPr bwMode="auto">
          <a:xfrm>
            <a:off x="7042246" y="295474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cxnSp>
        <p:nvCxnSpPr>
          <p:cNvPr id="19" name="Straight Arrow Connector 18"/>
          <p:cNvCxnSpPr>
            <a:stCxn id="18" idx="2"/>
            <a:endCxn id="17" idx="0"/>
          </p:cNvCxnSpPr>
          <p:nvPr/>
        </p:nvCxnSpPr>
        <p:spPr bwMode="auto">
          <a:xfrm rot="16200000" flipH="1">
            <a:off x="7488635" y="3429574"/>
            <a:ext cx="459485" cy="1135"/>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0" name="TextBox 19"/>
          <p:cNvSpPr txBox="1"/>
          <p:nvPr/>
        </p:nvSpPr>
        <p:spPr>
          <a:xfrm>
            <a:off x="4015945" y="1507524"/>
            <a:ext cx="2170787" cy="461665"/>
          </a:xfrm>
          <a:prstGeom prst="rect">
            <a:avLst/>
          </a:prstGeom>
          <a:noFill/>
        </p:spPr>
        <p:txBody>
          <a:bodyPr wrap="none" rtlCol="0">
            <a:spAutoFit/>
          </a:bodyPr>
          <a:lstStyle/>
          <a:p>
            <a:r>
              <a:rPr lang="en-US" sz="2400" dirty="0">
                <a:solidFill>
                  <a:srgbClr val="003399"/>
                </a:solidFill>
              </a:rPr>
              <a:t>1) Low latency</a:t>
            </a:r>
          </a:p>
        </p:txBody>
      </p:sp>
      <p:cxnSp>
        <p:nvCxnSpPr>
          <p:cNvPr id="21" name="Curved Connector 20"/>
          <p:cNvCxnSpPr>
            <a:stCxn id="20" idx="3"/>
            <a:endCxn id="18" idx="1"/>
          </p:cNvCxnSpPr>
          <p:nvPr/>
        </p:nvCxnSpPr>
        <p:spPr bwMode="auto">
          <a:xfrm>
            <a:off x="6186732" y="1738357"/>
            <a:ext cx="855514" cy="1339213"/>
          </a:xfrm>
          <a:prstGeom prst="curvedConnector3">
            <a:avLst>
              <a:gd name="adj1" fmla="val 50000"/>
            </a:avLst>
          </a:prstGeom>
          <a:solidFill>
            <a:schemeClr val="accent1"/>
          </a:solidFill>
          <a:ln w="28575" cap="flat" cmpd="sng" algn="ctr">
            <a:solidFill>
              <a:srgbClr val="003399"/>
            </a:solidFill>
            <a:prstDash val="solid"/>
            <a:round/>
            <a:headEnd type="none" w="med" len="med"/>
            <a:tailEnd type="stealth" w="lg" len="lg"/>
          </a:ln>
          <a:effectLst/>
        </p:spPr>
      </p:cxnSp>
      <p:sp>
        <p:nvSpPr>
          <p:cNvPr id="22" name="TextBox 21"/>
          <p:cNvSpPr txBox="1"/>
          <p:nvPr/>
        </p:nvSpPr>
        <p:spPr>
          <a:xfrm>
            <a:off x="2819400" y="5282524"/>
            <a:ext cx="3870961" cy="461665"/>
          </a:xfrm>
          <a:prstGeom prst="rect">
            <a:avLst/>
          </a:prstGeom>
          <a:noFill/>
        </p:spPr>
        <p:txBody>
          <a:bodyPr wrap="square" rtlCol="0">
            <a:spAutoFit/>
          </a:bodyPr>
          <a:lstStyle/>
          <a:p>
            <a:r>
              <a:rPr lang="en-US" sz="2400" dirty="0">
                <a:solidFill>
                  <a:srgbClr val="003399"/>
                </a:solidFill>
              </a:rPr>
              <a:t>2) Low bandwidth utilization</a:t>
            </a:r>
          </a:p>
        </p:txBody>
      </p:sp>
      <p:cxnSp>
        <p:nvCxnSpPr>
          <p:cNvPr id="23" name="Curved Connector 51"/>
          <p:cNvCxnSpPr>
            <a:stCxn id="22" idx="3"/>
            <a:endCxn id="15" idx="5"/>
          </p:cNvCxnSpPr>
          <p:nvPr/>
        </p:nvCxnSpPr>
        <p:spPr bwMode="auto">
          <a:xfrm flipH="1" flipV="1">
            <a:off x="6086902" y="3620065"/>
            <a:ext cx="603459" cy="1893292"/>
          </a:xfrm>
          <a:prstGeom prst="curvedConnector4">
            <a:avLst>
              <a:gd name="adj1" fmla="val -37882"/>
              <a:gd name="adj2" fmla="val 53123"/>
            </a:avLst>
          </a:prstGeom>
          <a:solidFill>
            <a:schemeClr val="accent1"/>
          </a:solidFill>
          <a:ln w="28575" cap="flat" cmpd="sng" algn="ctr">
            <a:solidFill>
              <a:srgbClr val="003399"/>
            </a:solidFill>
            <a:prstDash val="solid"/>
            <a:round/>
            <a:headEnd type="none" w="med" len="med"/>
            <a:tailEnd type="stealth" w="lg" len="lg"/>
          </a:ln>
          <a:effectLst/>
        </p:spPr>
      </p:cxnSp>
      <p:sp>
        <p:nvSpPr>
          <p:cNvPr id="24" name="TextBox 23"/>
          <p:cNvSpPr txBox="1"/>
          <p:nvPr/>
        </p:nvSpPr>
        <p:spPr>
          <a:xfrm>
            <a:off x="428359" y="1505479"/>
            <a:ext cx="3105673" cy="461665"/>
          </a:xfrm>
          <a:prstGeom prst="rect">
            <a:avLst/>
          </a:prstGeom>
          <a:noFill/>
        </p:spPr>
        <p:txBody>
          <a:bodyPr wrap="square" rtlCol="0">
            <a:spAutoFit/>
          </a:bodyPr>
          <a:lstStyle/>
          <a:p>
            <a:r>
              <a:rPr lang="en-US" sz="2400" dirty="0">
                <a:solidFill>
                  <a:srgbClr val="003399"/>
                </a:solidFill>
              </a:rPr>
              <a:t>3) No cache pollution</a:t>
            </a:r>
          </a:p>
        </p:txBody>
      </p:sp>
      <p:cxnSp>
        <p:nvCxnSpPr>
          <p:cNvPr id="25" name="Curved Connector 51"/>
          <p:cNvCxnSpPr>
            <a:stCxn id="24" idx="3"/>
            <a:endCxn id="13" idx="0"/>
          </p:cNvCxnSpPr>
          <p:nvPr/>
        </p:nvCxnSpPr>
        <p:spPr bwMode="auto">
          <a:xfrm flipH="1">
            <a:off x="2190466" y="1736312"/>
            <a:ext cx="1343566" cy="1450437"/>
          </a:xfrm>
          <a:prstGeom prst="curvedConnector4">
            <a:avLst>
              <a:gd name="adj1" fmla="val -17014"/>
              <a:gd name="adj2" fmla="val 57957"/>
            </a:avLst>
          </a:prstGeom>
          <a:solidFill>
            <a:schemeClr val="accent1"/>
          </a:solidFill>
          <a:ln w="28575" cap="flat" cmpd="sng" algn="ctr">
            <a:solidFill>
              <a:srgbClr val="003399"/>
            </a:solidFill>
            <a:prstDash val="solid"/>
            <a:round/>
            <a:headEnd type="none" w="med" len="med"/>
            <a:tailEnd type="stealth" w="lg" len="lg"/>
          </a:ln>
          <a:effectLst/>
        </p:spPr>
      </p:cxnSp>
      <p:sp>
        <p:nvSpPr>
          <p:cNvPr id="26" name="TextBox 25"/>
          <p:cNvSpPr txBox="1"/>
          <p:nvPr/>
        </p:nvSpPr>
        <p:spPr>
          <a:xfrm>
            <a:off x="2819400" y="5682064"/>
            <a:ext cx="4798552" cy="461665"/>
          </a:xfrm>
          <a:prstGeom prst="rect">
            <a:avLst/>
          </a:prstGeom>
          <a:noFill/>
        </p:spPr>
        <p:txBody>
          <a:bodyPr wrap="square" rtlCol="0">
            <a:spAutoFit/>
          </a:bodyPr>
          <a:lstStyle/>
          <a:p>
            <a:r>
              <a:rPr lang="en-US" sz="2400" dirty="0">
                <a:solidFill>
                  <a:srgbClr val="003399"/>
                </a:solidFill>
              </a:rPr>
              <a:t>4) No unwanted data movement</a:t>
            </a:r>
          </a:p>
        </p:txBody>
      </p:sp>
      <p:sp>
        <p:nvSpPr>
          <p:cNvPr id="28" name="Slide Number Placeholder 27"/>
          <p:cNvSpPr>
            <a:spLocks noGrp="1"/>
          </p:cNvSpPr>
          <p:nvPr>
            <p:ph type="sldNum" sz="quarter" idx="12"/>
          </p:nvPr>
        </p:nvSpPr>
        <p:spPr/>
        <p:txBody>
          <a:bodyPr/>
          <a:lstStyle/>
          <a:p>
            <a:fld id="{CD63C8E0-6DD9-4302-9AA9-5177C785CB79}" type="slidenum">
              <a:rPr lang="en-US" smtClean="0">
                <a:solidFill>
                  <a:prstClr val="black">
                    <a:tint val="75000"/>
                  </a:prstClr>
                </a:solidFill>
              </a:rPr>
              <a:pPr/>
              <a:t>155</a:t>
            </a:fld>
            <a:endParaRPr lang="en-US">
              <a:solidFill>
                <a:prstClr val="black">
                  <a:tint val="75000"/>
                </a:prstClr>
              </a:solidFill>
            </a:endParaRPr>
          </a:p>
        </p:txBody>
      </p:sp>
      <p:sp>
        <p:nvSpPr>
          <p:cNvPr id="29" name="TextBox 28"/>
          <p:cNvSpPr txBox="1"/>
          <p:nvPr/>
        </p:nvSpPr>
        <p:spPr>
          <a:xfrm>
            <a:off x="179512" y="6093296"/>
            <a:ext cx="2453917" cy="584776"/>
          </a:xfrm>
          <a:prstGeom prst="rect">
            <a:avLst/>
          </a:prstGeom>
          <a:noFill/>
        </p:spPr>
        <p:txBody>
          <a:bodyPr wrap="none" rtlCol="0">
            <a:spAutoFit/>
          </a:bodyPr>
          <a:lstStyle/>
          <a:p>
            <a:r>
              <a:rPr lang="en-US" sz="3200" dirty="0">
                <a:solidFill>
                  <a:srgbClr val="FF0000"/>
                </a:solidFill>
              </a:rPr>
              <a:t>1046ns, 3.6uJ</a:t>
            </a:r>
          </a:p>
        </p:txBody>
      </p:sp>
      <p:sp>
        <p:nvSpPr>
          <p:cNvPr id="31" name="TextBox 30"/>
          <p:cNvSpPr txBox="1"/>
          <p:nvPr/>
        </p:nvSpPr>
        <p:spPr>
          <a:xfrm>
            <a:off x="2830129" y="6093296"/>
            <a:ext cx="2926202" cy="584776"/>
          </a:xfrm>
          <a:prstGeom prst="rect">
            <a:avLst/>
          </a:prstGeom>
          <a:noFill/>
        </p:spPr>
        <p:txBody>
          <a:bodyPr wrap="none" rtlCol="0">
            <a:spAutoFit/>
          </a:bodyPr>
          <a:lstStyle/>
          <a:p>
            <a:r>
              <a:rPr lang="en-US" sz="3200" dirty="0">
                <a:solidFill>
                  <a:srgbClr val="008000"/>
                </a:solidFill>
                <a:sym typeface="Wingdings"/>
              </a:rPr>
              <a:t>   </a:t>
            </a:r>
            <a:r>
              <a:rPr lang="en-US" sz="3200" dirty="0">
                <a:solidFill>
                  <a:srgbClr val="008000"/>
                </a:solidFill>
              </a:rPr>
              <a:t>90ns, 0.04uJ</a:t>
            </a:r>
          </a:p>
        </p:txBody>
      </p:sp>
    </p:spTree>
    <p:extLst>
      <p:ext uri="{BB962C8B-B14F-4D97-AF65-F5344CB8AC3E}">
        <p14:creationId xmlns:p14="http://schemas.microsoft.com/office/powerpoint/2010/main" val="871494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2.96296E-6 L -3.61111E-6 0.10277 " pathEditMode="relative" rAng="0" ptsTypes="AA">
                                      <p:cBhvr>
                                        <p:cTn id="6" dur="500" fill="hold"/>
                                        <p:tgtEl>
                                          <p:spTgt spid="18"/>
                                        </p:tgtEl>
                                        <p:attrNameLst>
                                          <p:attrName>ppt_x</p:attrName>
                                          <p:attrName>ppt_y</p:attrName>
                                        </p:attrNameLst>
                                      </p:cBhvr>
                                      <p:rCtr x="0" y="5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par>
                                <p:cTn id="10" presetID="1" presetClass="emph" presetSubtype="2" fill="hold" nodeType="withEffect">
                                  <p:stCondLst>
                                    <p:cond delay="0"/>
                                  </p:stCondLst>
                                  <p:childTnLst>
                                    <p:animClr clrSpc="rgb" dir="cw">
                                      <p:cBhvr>
                                        <p:cTn id="11" dur="500" fill="hold"/>
                                        <p:tgtEl>
                                          <p:spTgt spid="17"/>
                                        </p:tgtEl>
                                        <p:attrNameLst>
                                          <p:attrName>fillcolor</p:attrName>
                                        </p:attrNameLst>
                                      </p:cBhvr>
                                      <p:to>
                                        <a:schemeClr val="bg1"/>
                                      </p:to>
                                    </p:animClr>
                                    <p:set>
                                      <p:cBhvr>
                                        <p:cTn id="12" dur="500" fill="hold"/>
                                        <p:tgtEl>
                                          <p:spTgt spid="17"/>
                                        </p:tgtEl>
                                        <p:attrNameLst>
                                          <p:attrName>fill.type</p:attrName>
                                        </p:attrNameLst>
                                      </p:cBhvr>
                                      <p:to>
                                        <p:strVal val="solid"/>
                                      </p:to>
                                    </p:set>
                                    <p:set>
                                      <p:cBhvr>
                                        <p:cTn id="13" dur="500" fill="hold"/>
                                        <p:tgtEl>
                                          <p:spTgt spid="17"/>
                                        </p:tgtEl>
                                        <p:attrNameLst>
                                          <p:attrName>fill.on</p:attrName>
                                        </p:attrNameLst>
                                      </p:cBhvr>
                                      <p:to>
                                        <p:strVal val="true"/>
                                      </p:to>
                                    </p:se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p:bldP spid="22" grpId="0"/>
      <p:bldP spid="24" grpId="0"/>
      <p:bldP spid="26" grpId="0"/>
      <p:bldP spid="29" grpId="0"/>
      <p:bldP spid="31" grpId="0"/>
    </p:bld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1714500" y="266024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defTabSz="457200"/>
            <a:endParaRPr lang="en-US">
              <a:solidFill>
                <a:srgbClr val="000000"/>
              </a:solidFill>
            </a:endParaRPr>
          </a:p>
        </p:txBody>
      </p:sp>
      <p:sp>
        <p:nvSpPr>
          <p:cNvPr id="19458" name="Rectangle 2"/>
          <p:cNvSpPr>
            <a:spLocks/>
          </p:cNvSpPr>
          <p:nvPr/>
        </p:nvSpPr>
        <p:spPr bwMode="auto">
          <a:xfrm>
            <a:off x="1695450" y="527009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defTabSz="457200"/>
            <a:endParaRPr lang="en-US">
              <a:solidFill>
                <a:srgbClr val="000000"/>
              </a:solidFill>
            </a:endParaRPr>
          </a:p>
        </p:txBody>
      </p:sp>
      <p:sp>
        <p:nvSpPr>
          <p:cNvPr id="19459" name="Rectangle 3"/>
          <p:cNvSpPr>
            <a:spLocks/>
          </p:cNvSpPr>
          <p:nvPr/>
        </p:nvSpPr>
        <p:spPr bwMode="auto">
          <a:xfrm>
            <a:off x="1714500" y="207604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defTabSz="457200"/>
            <a:endParaRPr lang="en-US">
              <a:solidFill>
                <a:srgbClr val="000000"/>
              </a:solidFill>
            </a:endParaRPr>
          </a:p>
        </p:txBody>
      </p:sp>
      <p:sp>
        <p:nvSpPr>
          <p:cNvPr id="19460" name="Rectangle 4"/>
          <p:cNvSpPr>
            <a:spLocks noGrp="1" noChangeArrowheads="1"/>
          </p:cNvSpPr>
          <p:nvPr>
            <p:ph type="title"/>
          </p:nvPr>
        </p:nvSpPr>
        <p:spPr>
          <a:xfrm>
            <a:off x="419100" y="196850"/>
            <a:ext cx="8545388" cy="558800"/>
          </a:xfrm>
          <a:ln/>
        </p:spPr>
        <p:txBody>
          <a:bodyPr/>
          <a:lstStyle/>
          <a:p>
            <a:r>
              <a:rPr lang="en-US" sz="4000" dirty="0" err="1">
                <a:solidFill>
                  <a:srgbClr val="1A5712"/>
                </a:solidFill>
                <a:latin typeface="Garamond"/>
                <a:cs typeface="Garamond"/>
              </a:rPr>
              <a:t>RowClone</a:t>
            </a:r>
            <a:r>
              <a:rPr lang="en-US" sz="4000" dirty="0">
                <a:solidFill>
                  <a:srgbClr val="1A5712"/>
                </a:solidFill>
                <a:latin typeface="Garamond"/>
                <a:cs typeface="Garamond"/>
              </a:rPr>
              <a:t>: In-DRAM Row Copy</a:t>
            </a:r>
          </a:p>
        </p:txBody>
      </p:sp>
      <p:grpSp>
        <p:nvGrpSpPr>
          <p:cNvPr id="19485" name="Group 29"/>
          <p:cNvGrpSpPr>
            <a:grpSpLocks/>
          </p:cNvGrpSpPr>
          <p:nvPr/>
        </p:nvGrpSpPr>
        <p:grpSpPr bwMode="auto">
          <a:xfrm>
            <a:off x="1695450" y="1656151"/>
            <a:ext cx="4574382" cy="3359944"/>
            <a:chOff x="0" y="0"/>
            <a:chExt cx="5763" cy="4232"/>
          </a:xfrm>
        </p:grpSpPr>
        <p:sp>
          <p:nvSpPr>
            <p:cNvPr id="19461" name="Line 5"/>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2" name="Line 6"/>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3" name="Line 7"/>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4" name="Line 8"/>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5" name="Line 9"/>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6" name="Line 10"/>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7" name="Line 11"/>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8" name="Line 12"/>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9" name="Line 13"/>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0" name="Line 14"/>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1" name="Line 15"/>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2" name="Line 16"/>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3" name="Line 17"/>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4" name="Line 18"/>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5" name="Line 19"/>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6" name="Line 20"/>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7" name="Line 21"/>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8" name="Line 22"/>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9" name="Line 23"/>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0" name="Line 24"/>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1" name="Line 25"/>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2" name="Line 26"/>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3" name="Line 27"/>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4" name="Line 28"/>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grpSp>
      <p:grpSp>
        <p:nvGrpSpPr>
          <p:cNvPr id="19518" name="Group 62"/>
          <p:cNvGrpSpPr>
            <a:grpSpLocks/>
          </p:cNvGrpSpPr>
          <p:nvPr/>
        </p:nvGrpSpPr>
        <p:grpSpPr bwMode="auto">
          <a:xfrm>
            <a:off x="1706563" y="1652182"/>
            <a:ext cx="4559300" cy="3371850"/>
            <a:chOff x="0" y="0"/>
            <a:chExt cx="5744" cy="4248"/>
          </a:xfrm>
        </p:grpSpPr>
        <p:sp>
          <p:nvSpPr>
            <p:cNvPr id="19486" name="Line 30"/>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7" name="Line 31"/>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8" name="Line 32"/>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9" name="Line 33"/>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0" name="Line 34"/>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1" name="Line 35"/>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2" name="Line 36"/>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3" name="Line 37"/>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4" name="Line 38"/>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5" name="Line 39"/>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6" name="Line 40"/>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7" name="Line 41"/>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8" name="Line 42"/>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9" name="Line 43"/>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0" name="Line 44"/>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1" name="Line 45"/>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2" name="Line 46"/>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3" name="Line 47"/>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4" name="Line 48"/>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5" name="Line 49"/>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6" name="Line 50"/>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7" name="Line 51"/>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8" name="Line 52"/>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9" name="Line 53"/>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0" name="Line 54"/>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1" name="Line 55"/>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2" name="Line 56"/>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3" name="Line 57"/>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4" name="Line 58"/>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5" name="Line 59"/>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6" name="Line 60"/>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7" name="Line 61"/>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grpSp>
      <p:sp>
        <p:nvSpPr>
          <p:cNvPr id="19519" name="Rectangle 63"/>
          <p:cNvSpPr>
            <a:spLocks/>
          </p:cNvSpPr>
          <p:nvPr/>
        </p:nvSpPr>
        <p:spPr bwMode="auto">
          <a:xfrm>
            <a:off x="6503988" y="5220494"/>
            <a:ext cx="2253659"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ea typeface="ＭＳ Ｐゴシック" charset="0"/>
                <a:cs typeface="Myriad Pro Bold Cond" charset="0"/>
                <a:sym typeface="Myriad Pro Bold Cond" charset="0"/>
              </a:rPr>
              <a:t>Row Buffer (4 Kbytes)</a:t>
            </a:r>
          </a:p>
        </p:txBody>
      </p:sp>
      <p:sp>
        <p:nvSpPr>
          <p:cNvPr id="19520" name="Line 64"/>
          <p:cNvSpPr>
            <a:spLocks noChangeShapeType="1"/>
          </p:cNvSpPr>
          <p:nvPr/>
        </p:nvSpPr>
        <p:spPr bwMode="auto">
          <a:xfrm rot="10800000" flipH="1">
            <a:off x="431800" y="6323401"/>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21" name="Line 65"/>
          <p:cNvSpPr>
            <a:spLocks noChangeShapeType="1"/>
          </p:cNvSpPr>
          <p:nvPr/>
        </p:nvSpPr>
        <p:spPr bwMode="auto">
          <a:xfrm>
            <a:off x="4064000" y="5530444"/>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22" name="Rectangle 66"/>
          <p:cNvSpPr>
            <a:spLocks/>
          </p:cNvSpPr>
          <p:nvPr/>
        </p:nvSpPr>
        <p:spPr bwMode="auto">
          <a:xfrm>
            <a:off x="7342982" y="6401594"/>
            <a:ext cx="628377"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ea typeface="ＭＳ Ｐゴシック" charset="0"/>
                <a:cs typeface="Myriad Pro Bold Cond" charset="0"/>
                <a:sym typeface="Myriad Pro Bold Cond" charset="0"/>
              </a:rPr>
              <a:t>Data Bus</a:t>
            </a:r>
          </a:p>
        </p:txBody>
      </p:sp>
      <p:sp>
        <p:nvSpPr>
          <p:cNvPr id="19523" name="Rectangle 67"/>
          <p:cNvSpPr>
            <a:spLocks/>
          </p:cNvSpPr>
          <p:nvPr/>
        </p:nvSpPr>
        <p:spPr bwMode="auto">
          <a:xfrm>
            <a:off x="4149725" y="5791994"/>
            <a:ext cx="39754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ea typeface="ＭＳ Ｐゴシック" charset="0"/>
                <a:cs typeface="Myriad Pro Bold Cond" charset="0"/>
                <a:sym typeface="Myriad Pro Bold Cond" charset="0"/>
              </a:rPr>
              <a:t>8 bits</a:t>
            </a:r>
          </a:p>
        </p:txBody>
      </p:sp>
      <p:sp>
        <p:nvSpPr>
          <p:cNvPr id="19524" name="Rectangle 68"/>
          <p:cNvSpPr>
            <a:spLocks/>
          </p:cNvSpPr>
          <p:nvPr/>
        </p:nvSpPr>
        <p:spPr bwMode="auto">
          <a:xfrm>
            <a:off x="6484938" y="3118644"/>
            <a:ext cx="164186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ea typeface="ＭＳ Ｐゴシック" charset="0"/>
                <a:cs typeface="Myriad Pro Bold Cond" charset="0"/>
                <a:sym typeface="Myriad Pro Bold Cond" charset="0"/>
              </a:rPr>
              <a:t>DRAM </a:t>
            </a:r>
            <a:r>
              <a:rPr lang="en-US" dirty="0" err="1">
                <a:solidFill>
                  <a:srgbClr val="000000"/>
                </a:solidFill>
                <a:ea typeface="ＭＳ Ｐゴシック" charset="0"/>
                <a:cs typeface="Myriad Pro Bold Cond" charset="0"/>
                <a:sym typeface="Myriad Pro Bold Cond" charset="0"/>
              </a:rPr>
              <a:t>subarray</a:t>
            </a:r>
            <a:endParaRPr lang="en-US" dirty="0">
              <a:solidFill>
                <a:srgbClr val="000000"/>
              </a:solidFill>
              <a:ea typeface="ＭＳ Ｐゴシック" charset="0"/>
              <a:cs typeface="Myriad Pro Bold Cond" charset="0"/>
              <a:sym typeface="Myriad Pro Bold Cond" charset="0"/>
            </a:endParaRPr>
          </a:p>
        </p:txBody>
      </p:sp>
      <p:sp>
        <p:nvSpPr>
          <p:cNvPr id="19525" name="Line 69"/>
          <p:cNvSpPr>
            <a:spLocks noChangeShapeType="1"/>
          </p:cNvSpPr>
          <p:nvPr/>
        </p:nvSpPr>
        <p:spPr bwMode="auto">
          <a:xfrm rot="10800000" flipH="1">
            <a:off x="1701800" y="1408501"/>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26" name="Rectangle 70"/>
          <p:cNvSpPr>
            <a:spLocks/>
          </p:cNvSpPr>
          <p:nvPr/>
        </p:nvSpPr>
        <p:spPr bwMode="auto">
          <a:xfrm>
            <a:off x="3689350" y="1124744"/>
            <a:ext cx="89819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ea typeface="ＭＳ Ｐゴシック" charset="0"/>
                <a:cs typeface="Myriad Pro Bold Cond" charset="0"/>
                <a:sym typeface="Myriad Pro Bold Cond" charset="0"/>
              </a:rPr>
              <a:t>4 Kbytes</a:t>
            </a:r>
          </a:p>
        </p:txBody>
      </p:sp>
      <p:grpSp>
        <p:nvGrpSpPr>
          <p:cNvPr id="19558" name="Group 102"/>
          <p:cNvGrpSpPr>
            <a:grpSpLocks/>
          </p:cNvGrpSpPr>
          <p:nvPr/>
        </p:nvGrpSpPr>
        <p:grpSpPr bwMode="auto">
          <a:xfrm>
            <a:off x="1784350" y="5016888"/>
            <a:ext cx="4400550" cy="266700"/>
            <a:chOff x="0" y="0"/>
            <a:chExt cx="5544" cy="336"/>
          </a:xfrm>
        </p:grpSpPr>
        <p:sp>
          <p:nvSpPr>
            <p:cNvPr id="19527" name="Line 71"/>
            <p:cNvSpPr>
              <a:spLocks noChangeShapeType="1"/>
            </p:cNvSpPr>
            <p:nvPr/>
          </p:nvSpPr>
          <p:spPr bwMode="auto">
            <a:xfrm>
              <a:off x="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28" name="Line 72"/>
            <p:cNvSpPr>
              <a:spLocks noChangeShapeType="1"/>
            </p:cNvSpPr>
            <p:nvPr/>
          </p:nvSpPr>
          <p:spPr bwMode="auto">
            <a:xfrm>
              <a:off x="18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29" name="Line 73"/>
            <p:cNvSpPr>
              <a:spLocks noChangeShapeType="1"/>
            </p:cNvSpPr>
            <p:nvPr/>
          </p:nvSpPr>
          <p:spPr bwMode="auto">
            <a:xfrm>
              <a:off x="36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0" name="Line 74"/>
            <p:cNvSpPr>
              <a:spLocks noChangeShapeType="1"/>
            </p:cNvSpPr>
            <p:nvPr/>
          </p:nvSpPr>
          <p:spPr bwMode="auto">
            <a:xfrm>
              <a:off x="55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1" name="Line 75"/>
            <p:cNvSpPr>
              <a:spLocks noChangeShapeType="1"/>
            </p:cNvSpPr>
            <p:nvPr/>
          </p:nvSpPr>
          <p:spPr bwMode="auto">
            <a:xfrm>
              <a:off x="73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2" name="Line 76"/>
            <p:cNvSpPr>
              <a:spLocks noChangeShapeType="1"/>
            </p:cNvSpPr>
            <p:nvPr/>
          </p:nvSpPr>
          <p:spPr bwMode="auto">
            <a:xfrm>
              <a:off x="92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3" name="Line 77"/>
            <p:cNvSpPr>
              <a:spLocks noChangeShapeType="1"/>
            </p:cNvSpPr>
            <p:nvPr/>
          </p:nvSpPr>
          <p:spPr bwMode="auto">
            <a:xfrm>
              <a:off x="110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4" name="Line 78"/>
            <p:cNvSpPr>
              <a:spLocks noChangeShapeType="1"/>
            </p:cNvSpPr>
            <p:nvPr/>
          </p:nvSpPr>
          <p:spPr bwMode="auto">
            <a:xfrm>
              <a:off x="129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5" name="Line 79"/>
            <p:cNvSpPr>
              <a:spLocks noChangeShapeType="1"/>
            </p:cNvSpPr>
            <p:nvPr/>
          </p:nvSpPr>
          <p:spPr bwMode="auto">
            <a:xfrm>
              <a:off x="147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6" name="Line 80"/>
            <p:cNvSpPr>
              <a:spLocks noChangeShapeType="1"/>
            </p:cNvSpPr>
            <p:nvPr/>
          </p:nvSpPr>
          <p:spPr bwMode="auto">
            <a:xfrm>
              <a:off x="166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7" name="Line 81"/>
            <p:cNvSpPr>
              <a:spLocks noChangeShapeType="1"/>
            </p:cNvSpPr>
            <p:nvPr/>
          </p:nvSpPr>
          <p:spPr bwMode="auto">
            <a:xfrm>
              <a:off x="184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8" name="Line 82"/>
            <p:cNvSpPr>
              <a:spLocks noChangeShapeType="1"/>
            </p:cNvSpPr>
            <p:nvPr/>
          </p:nvSpPr>
          <p:spPr bwMode="auto">
            <a:xfrm>
              <a:off x="203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9" name="Line 83"/>
            <p:cNvSpPr>
              <a:spLocks noChangeShapeType="1"/>
            </p:cNvSpPr>
            <p:nvPr/>
          </p:nvSpPr>
          <p:spPr bwMode="auto">
            <a:xfrm>
              <a:off x="221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0" name="Line 84"/>
            <p:cNvSpPr>
              <a:spLocks noChangeShapeType="1"/>
            </p:cNvSpPr>
            <p:nvPr/>
          </p:nvSpPr>
          <p:spPr bwMode="auto">
            <a:xfrm>
              <a:off x="240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1" name="Line 85"/>
            <p:cNvSpPr>
              <a:spLocks noChangeShapeType="1"/>
            </p:cNvSpPr>
            <p:nvPr/>
          </p:nvSpPr>
          <p:spPr bwMode="auto">
            <a:xfrm>
              <a:off x="258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2" name="Line 86"/>
            <p:cNvSpPr>
              <a:spLocks noChangeShapeType="1"/>
            </p:cNvSpPr>
            <p:nvPr/>
          </p:nvSpPr>
          <p:spPr bwMode="auto">
            <a:xfrm>
              <a:off x="277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3" name="Line 87"/>
            <p:cNvSpPr>
              <a:spLocks noChangeShapeType="1"/>
            </p:cNvSpPr>
            <p:nvPr/>
          </p:nvSpPr>
          <p:spPr bwMode="auto">
            <a:xfrm>
              <a:off x="295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4" name="Line 88"/>
            <p:cNvSpPr>
              <a:spLocks noChangeShapeType="1"/>
            </p:cNvSpPr>
            <p:nvPr/>
          </p:nvSpPr>
          <p:spPr bwMode="auto">
            <a:xfrm>
              <a:off x="314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5" name="Line 89"/>
            <p:cNvSpPr>
              <a:spLocks noChangeShapeType="1"/>
            </p:cNvSpPr>
            <p:nvPr/>
          </p:nvSpPr>
          <p:spPr bwMode="auto">
            <a:xfrm>
              <a:off x="332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6" name="Line 90"/>
            <p:cNvSpPr>
              <a:spLocks noChangeShapeType="1"/>
            </p:cNvSpPr>
            <p:nvPr/>
          </p:nvSpPr>
          <p:spPr bwMode="auto">
            <a:xfrm>
              <a:off x="351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7" name="Line 91"/>
            <p:cNvSpPr>
              <a:spLocks noChangeShapeType="1"/>
            </p:cNvSpPr>
            <p:nvPr/>
          </p:nvSpPr>
          <p:spPr bwMode="auto">
            <a:xfrm>
              <a:off x="369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8" name="Line 92"/>
            <p:cNvSpPr>
              <a:spLocks noChangeShapeType="1"/>
            </p:cNvSpPr>
            <p:nvPr/>
          </p:nvSpPr>
          <p:spPr bwMode="auto">
            <a:xfrm>
              <a:off x="388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9" name="Line 93"/>
            <p:cNvSpPr>
              <a:spLocks noChangeShapeType="1"/>
            </p:cNvSpPr>
            <p:nvPr/>
          </p:nvSpPr>
          <p:spPr bwMode="auto">
            <a:xfrm>
              <a:off x="406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0" name="Line 94"/>
            <p:cNvSpPr>
              <a:spLocks noChangeShapeType="1"/>
            </p:cNvSpPr>
            <p:nvPr/>
          </p:nvSpPr>
          <p:spPr bwMode="auto">
            <a:xfrm>
              <a:off x="425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1" name="Line 95"/>
            <p:cNvSpPr>
              <a:spLocks noChangeShapeType="1"/>
            </p:cNvSpPr>
            <p:nvPr/>
          </p:nvSpPr>
          <p:spPr bwMode="auto">
            <a:xfrm>
              <a:off x="443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2" name="Line 96"/>
            <p:cNvSpPr>
              <a:spLocks noChangeShapeType="1"/>
            </p:cNvSpPr>
            <p:nvPr/>
          </p:nvSpPr>
          <p:spPr bwMode="auto">
            <a:xfrm>
              <a:off x="461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3" name="Line 97"/>
            <p:cNvSpPr>
              <a:spLocks noChangeShapeType="1"/>
            </p:cNvSpPr>
            <p:nvPr/>
          </p:nvSpPr>
          <p:spPr bwMode="auto">
            <a:xfrm>
              <a:off x="480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4" name="Line 98"/>
            <p:cNvSpPr>
              <a:spLocks noChangeShapeType="1"/>
            </p:cNvSpPr>
            <p:nvPr/>
          </p:nvSpPr>
          <p:spPr bwMode="auto">
            <a:xfrm>
              <a:off x="498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5" name="Line 99"/>
            <p:cNvSpPr>
              <a:spLocks noChangeShapeType="1"/>
            </p:cNvSpPr>
            <p:nvPr/>
          </p:nvSpPr>
          <p:spPr bwMode="auto">
            <a:xfrm>
              <a:off x="517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6" name="Line 100"/>
            <p:cNvSpPr>
              <a:spLocks noChangeShapeType="1"/>
            </p:cNvSpPr>
            <p:nvPr/>
          </p:nvSpPr>
          <p:spPr bwMode="auto">
            <a:xfrm>
              <a:off x="535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7" name="Line 101"/>
            <p:cNvSpPr>
              <a:spLocks noChangeShapeType="1"/>
            </p:cNvSpPr>
            <p:nvPr/>
          </p:nvSpPr>
          <p:spPr bwMode="auto">
            <a:xfrm>
              <a:off x="554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grpSp>
      <p:sp>
        <p:nvSpPr>
          <p:cNvPr id="19559" name="Line 103"/>
          <p:cNvSpPr>
            <a:spLocks noChangeShapeType="1"/>
          </p:cNvSpPr>
          <p:nvPr/>
        </p:nvSpPr>
        <p:spPr bwMode="auto">
          <a:xfrm rot="10800000" flipH="1">
            <a:off x="1695450" y="5453451"/>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0" name="Line 104"/>
          <p:cNvSpPr>
            <a:spLocks noChangeShapeType="1"/>
          </p:cNvSpPr>
          <p:nvPr/>
        </p:nvSpPr>
        <p:spPr bwMode="auto">
          <a:xfrm rot="10800000" flipH="1">
            <a:off x="1701800" y="5270094"/>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grpSp>
        <p:nvGrpSpPr>
          <p:cNvPr id="19593" name="Group 137"/>
          <p:cNvGrpSpPr>
            <a:grpSpLocks/>
          </p:cNvGrpSpPr>
          <p:nvPr/>
        </p:nvGrpSpPr>
        <p:grpSpPr bwMode="auto">
          <a:xfrm>
            <a:off x="1701800" y="5263744"/>
            <a:ext cx="4559300" cy="190500"/>
            <a:chOff x="0" y="0"/>
            <a:chExt cx="5744" cy="240"/>
          </a:xfrm>
        </p:grpSpPr>
        <p:sp>
          <p:nvSpPr>
            <p:cNvPr id="19561" name="Line 105"/>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2" name="Line 106"/>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3" name="Line 107"/>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4" name="Line 108"/>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5" name="Line 109"/>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6" name="Line 110"/>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7" name="Line 111"/>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8" name="Line 112"/>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9" name="Line 113"/>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0" name="Line 114"/>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1" name="Line 115"/>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2" name="Line 116"/>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3" name="Line 117"/>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4" name="Line 118"/>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5" name="Line 119"/>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6" name="Line 120"/>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7" name="Line 121"/>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8" name="Line 122"/>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9" name="Line 123"/>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0" name="Line 124"/>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1" name="Line 125"/>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2" name="Line 126"/>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3" name="Line 127"/>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4" name="Line 128"/>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5" name="Line 129"/>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6" name="Line 130"/>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7" name="Line 131"/>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8" name="Line 132"/>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9" name="Line 133"/>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90" name="Line 134"/>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91" name="Line 135"/>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92" name="Line 136"/>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grpSp>
      <p:sp>
        <p:nvSpPr>
          <p:cNvPr id="19594" name="Rectangle 138"/>
          <p:cNvSpPr>
            <a:spLocks/>
          </p:cNvSpPr>
          <p:nvPr/>
        </p:nvSpPr>
        <p:spPr bwMode="auto">
          <a:xfrm>
            <a:off x="6369050" y="2041833"/>
            <a:ext cx="1372171"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sz="1600" dirty="0">
                <a:solidFill>
                  <a:srgbClr val="D90B00"/>
                </a:solidFill>
                <a:ea typeface="ＭＳ Ｐゴシック" charset="0"/>
                <a:cs typeface="Myriad Pro Bold Cond" charset="0"/>
                <a:sym typeface="Myriad Pro Bold Cond" charset="0"/>
              </a:rPr>
              <a:t>Step 1: Activate row A</a:t>
            </a:r>
          </a:p>
        </p:txBody>
      </p:sp>
      <p:sp>
        <p:nvSpPr>
          <p:cNvPr id="19595" name="Freeform 139"/>
          <p:cNvSpPr>
            <a:spLocks/>
          </p:cNvSpPr>
          <p:nvPr/>
        </p:nvSpPr>
        <p:spPr bwMode="auto">
          <a:xfrm>
            <a:off x="922338" y="2187963"/>
            <a:ext cx="742950" cy="32321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96" name="Rectangle 140"/>
          <p:cNvSpPr>
            <a:spLocks/>
          </p:cNvSpPr>
          <p:nvPr/>
        </p:nvSpPr>
        <p:spPr bwMode="auto">
          <a:xfrm>
            <a:off x="179512" y="3124251"/>
            <a:ext cx="800100" cy="430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spAutoFit/>
          </a:bodyPr>
          <a:lstStyle/>
          <a:p>
            <a:pPr defTabSz="457200"/>
            <a:r>
              <a:rPr lang="en-US" sz="1400" dirty="0">
                <a:solidFill>
                  <a:srgbClr val="D90B00"/>
                </a:solidFill>
                <a:latin typeface="Tahoma"/>
                <a:ea typeface="ＭＳ Ｐゴシック" charset="0"/>
                <a:cs typeface="Tahoma"/>
                <a:sym typeface="Myriad Pro Bold Cond" charset="0"/>
              </a:rPr>
              <a:t>Transfer row</a:t>
            </a:r>
          </a:p>
        </p:txBody>
      </p:sp>
      <p:sp>
        <p:nvSpPr>
          <p:cNvPr id="19597" name="Rectangle 141"/>
          <p:cNvSpPr>
            <a:spLocks/>
          </p:cNvSpPr>
          <p:nvPr/>
        </p:nvSpPr>
        <p:spPr bwMode="auto">
          <a:xfrm>
            <a:off x="6369050" y="2638733"/>
            <a:ext cx="1372171"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sz="1600" dirty="0">
                <a:solidFill>
                  <a:srgbClr val="D90B00"/>
                </a:solidFill>
                <a:ea typeface="ＭＳ Ｐゴシック" charset="0"/>
                <a:cs typeface="Myriad Pro Bold Cond" charset="0"/>
                <a:sym typeface="Myriad Pro Bold Cond" charset="0"/>
              </a:rPr>
              <a:t>Step 2: Activate row B</a:t>
            </a:r>
          </a:p>
        </p:txBody>
      </p:sp>
      <p:sp>
        <p:nvSpPr>
          <p:cNvPr id="19598" name="Freeform 142"/>
          <p:cNvSpPr>
            <a:spLocks/>
          </p:cNvSpPr>
          <p:nvPr/>
        </p:nvSpPr>
        <p:spPr bwMode="auto">
          <a:xfrm>
            <a:off x="1079500" y="2793594"/>
            <a:ext cx="571500" cy="25082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triangl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99" name="Rectangle 143"/>
          <p:cNvSpPr>
            <a:spLocks/>
          </p:cNvSpPr>
          <p:nvPr/>
        </p:nvSpPr>
        <p:spPr bwMode="auto">
          <a:xfrm>
            <a:off x="1142926" y="4181267"/>
            <a:ext cx="547626" cy="6155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endParaRPr lang="en-US" sz="1600" dirty="0">
              <a:solidFill>
                <a:srgbClr val="D90B00"/>
              </a:solidFill>
              <a:ea typeface="ＭＳ Ｐゴシック" charset="0"/>
              <a:cs typeface="Myriad Pro Bold Cond" charset="0"/>
              <a:sym typeface="Myriad Pro Bold Cond" charset="0"/>
            </a:endParaRPr>
          </a:p>
          <a:p>
            <a:pPr defTabSz="457200"/>
            <a:r>
              <a:rPr lang="en-US" sz="1200" dirty="0">
                <a:solidFill>
                  <a:srgbClr val="D90B00"/>
                </a:solidFill>
                <a:latin typeface="Tahoma"/>
                <a:ea typeface="ＭＳ Ｐゴシック" charset="0"/>
                <a:cs typeface="Tahoma"/>
                <a:sym typeface="Myriad Pro Bold Cond" charset="0"/>
              </a:rPr>
              <a:t>Transfer</a:t>
            </a:r>
          </a:p>
          <a:p>
            <a:pPr defTabSz="457200"/>
            <a:r>
              <a:rPr lang="en-US" sz="1200" dirty="0">
                <a:solidFill>
                  <a:srgbClr val="D90B00"/>
                </a:solidFill>
                <a:latin typeface="Tahoma"/>
                <a:ea typeface="ＭＳ Ｐゴシック" charset="0"/>
                <a:cs typeface="Tahoma"/>
                <a:sym typeface="Myriad Pro Bold Cond" charset="0"/>
              </a:rPr>
              <a:t>row</a:t>
            </a:r>
          </a:p>
        </p:txBody>
      </p:sp>
      <p:sp>
        <p:nvSpPr>
          <p:cNvPr id="19601" name="Rectangle 145"/>
          <p:cNvSpPr>
            <a:spLocks/>
          </p:cNvSpPr>
          <p:nvPr/>
        </p:nvSpPr>
        <p:spPr bwMode="auto">
          <a:xfrm>
            <a:off x="450850" y="739775"/>
            <a:ext cx="7346950" cy="552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defTabSz="457200"/>
            <a:endParaRPr lang="en-US" dirty="0">
              <a:solidFill>
                <a:srgbClr val="000000"/>
              </a:solidFill>
              <a:ea typeface="ＭＳ Ｐゴシック" charset="0"/>
              <a:cs typeface="Myriad Pro Bold Cond" charset="0"/>
              <a:sym typeface="Myriad Pro Bold Cond" charset="0"/>
            </a:endParaRPr>
          </a:p>
        </p:txBody>
      </p:sp>
      <p:sp>
        <p:nvSpPr>
          <p:cNvPr id="2" name="TextBox 1"/>
          <p:cNvSpPr txBox="1"/>
          <p:nvPr/>
        </p:nvSpPr>
        <p:spPr>
          <a:xfrm>
            <a:off x="6751703" y="1124744"/>
            <a:ext cx="2284793" cy="400110"/>
          </a:xfrm>
          <a:prstGeom prst="rect">
            <a:avLst/>
          </a:prstGeom>
          <a:noFill/>
        </p:spPr>
        <p:txBody>
          <a:bodyPr wrap="none" rtlCol="0">
            <a:spAutoFit/>
          </a:bodyPr>
          <a:lstStyle/>
          <a:p>
            <a:r>
              <a:rPr lang="en-US" sz="2000" b="1" dirty="0">
                <a:solidFill>
                  <a:srgbClr val="008000"/>
                </a:solidFill>
              </a:rPr>
              <a:t>Negligible HW cost</a:t>
            </a:r>
          </a:p>
        </p:txBody>
      </p:sp>
      <p:sp>
        <p:nvSpPr>
          <p:cNvPr id="147" name="TextBox 146"/>
          <p:cNvSpPr txBox="1"/>
          <p:nvPr/>
        </p:nvSpPr>
        <p:spPr>
          <a:xfrm>
            <a:off x="5034118" y="836712"/>
            <a:ext cx="4002378" cy="400110"/>
          </a:xfrm>
          <a:prstGeom prst="rect">
            <a:avLst/>
          </a:prstGeom>
          <a:noFill/>
        </p:spPr>
        <p:txBody>
          <a:bodyPr wrap="none" rtlCol="0">
            <a:spAutoFit/>
          </a:bodyPr>
          <a:lstStyle/>
          <a:p>
            <a:r>
              <a:rPr lang="en-US" sz="2000" b="1" dirty="0">
                <a:solidFill>
                  <a:srgbClr val="008000"/>
                </a:solidFill>
              </a:rPr>
              <a:t>   </a:t>
            </a:r>
            <a:r>
              <a:rPr lang="en-US" sz="2000" b="1" dirty="0">
                <a:solidFill>
                  <a:srgbClr val="008000"/>
                </a:solidFill>
                <a:latin typeface="Times New Roman" charset="0"/>
                <a:ea typeface="Times New Roman" charset="0"/>
                <a:cs typeface="Times New Roman" charset="0"/>
              </a:rPr>
              <a:t>Idea: Two consecutive </a:t>
            </a:r>
            <a:r>
              <a:rPr lang="en-US" sz="2000" b="1" dirty="0" err="1">
                <a:solidFill>
                  <a:srgbClr val="008000"/>
                </a:solidFill>
                <a:latin typeface="Times New Roman" charset="0"/>
                <a:ea typeface="Times New Roman" charset="0"/>
                <a:cs typeface="Times New Roman" charset="0"/>
              </a:rPr>
              <a:t>ACTivates</a:t>
            </a:r>
            <a:endParaRPr lang="en-US" sz="2000" b="1" dirty="0">
              <a:solidFill>
                <a:srgbClr val="008000"/>
              </a:solidFill>
              <a:latin typeface="Times New Roman" charset="0"/>
              <a:ea typeface="Times New Roman" charset="0"/>
              <a:cs typeface="Times New Roman" charset="0"/>
            </a:endParaRPr>
          </a:p>
        </p:txBody>
      </p:sp>
    </p:spTree>
    <p:extLst>
      <p:ext uri="{BB962C8B-B14F-4D97-AF65-F5344CB8AC3E}">
        <p14:creationId xmlns:p14="http://schemas.microsoft.com/office/powerpoint/2010/main" val="168362143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959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959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95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945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959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9457"/>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9459"/>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9594"/>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9596"/>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959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959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1959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animBg="1"/>
      <p:bldP spid="19459" grpId="0" animBg="1"/>
      <p:bldP spid="19459" grpId="1" animBg="1"/>
      <p:bldP spid="19594" grpId="0" autoUpdateAnimBg="0"/>
      <p:bldP spid="19594" grpId="1"/>
      <p:bldP spid="19595" grpId="0" animBg="1"/>
      <p:bldP spid="19595" grpId="1" animBg="1"/>
      <p:bldP spid="19596" grpId="0" autoUpdateAnimBg="0"/>
      <p:bldP spid="19596" grpId="1"/>
      <p:bldP spid="19597" grpId="0" autoUpdateAnimBg="0"/>
      <p:bldP spid="19598" grpId="0" animBg="1"/>
      <p:bldP spid="19599" grpId="0" autoUpdateAnimBg="0"/>
    </p:bld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3752"/>
            <a:ext cx="8229600" cy="1143000"/>
          </a:xfrm>
        </p:spPr>
        <p:txBody>
          <a:bodyPr>
            <a:normAutofit fontScale="90000"/>
          </a:bodyPr>
          <a:lstStyle/>
          <a:p>
            <a:r>
              <a:rPr lang="en-US" dirty="0" err="1">
                <a:solidFill>
                  <a:srgbClr val="1A5712"/>
                </a:solidFill>
                <a:latin typeface="Garamond"/>
                <a:cs typeface="Garamond"/>
              </a:rPr>
              <a:t>RowClone</a:t>
            </a:r>
            <a:r>
              <a:rPr lang="en-US" dirty="0">
                <a:solidFill>
                  <a:srgbClr val="1A5712"/>
                </a:solidFill>
                <a:latin typeface="Garamond"/>
                <a:cs typeface="Garamond"/>
              </a:rPr>
              <a:t>: Latency and Energy Savings</a:t>
            </a:r>
          </a:p>
        </p:txBody>
      </p:sp>
      <p:graphicFrame>
        <p:nvGraphicFramePr>
          <p:cNvPr id="4" name="Chart 3"/>
          <p:cNvGraphicFramePr/>
          <p:nvPr/>
        </p:nvGraphicFramePr>
        <p:xfrm>
          <a:off x="457200" y="1447800"/>
          <a:ext cx="80772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Arrow Connector 4"/>
          <p:cNvCxnSpPr/>
          <p:nvPr/>
        </p:nvCxnSpPr>
        <p:spPr bwMode="auto">
          <a:xfrm rot="16200000" flipH="1">
            <a:off x="1409703" y="3695699"/>
            <a:ext cx="2819397" cy="1"/>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6" name="TextBox 5"/>
          <p:cNvSpPr txBox="1"/>
          <p:nvPr/>
        </p:nvSpPr>
        <p:spPr>
          <a:xfrm>
            <a:off x="2819400" y="2438400"/>
            <a:ext cx="992579" cy="523220"/>
          </a:xfrm>
          <a:prstGeom prst="rect">
            <a:avLst/>
          </a:prstGeom>
          <a:noFill/>
          <a:ln>
            <a:noFill/>
          </a:ln>
        </p:spPr>
        <p:txBody>
          <a:bodyPr wrap="none" rtlCol="0">
            <a:spAutoFit/>
          </a:bodyPr>
          <a:lstStyle/>
          <a:p>
            <a:r>
              <a:rPr lang="en-US" sz="2800" b="1" dirty="0">
                <a:solidFill>
                  <a:srgbClr val="FF0000"/>
                </a:solidFill>
              </a:rPr>
              <a:t>11.6x</a:t>
            </a:r>
          </a:p>
        </p:txBody>
      </p:sp>
      <p:cxnSp>
        <p:nvCxnSpPr>
          <p:cNvPr id="7" name="Straight Arrow Connector 6"/>
          <p:cNvCxnSpPr/>
          <p:nvPr/>
        </p:nvCxnSpPr>
        <p:spPr bwMode="auto">
          <a:xfrm rot="16200000" flipH="1">
            <a:off x="4615523" y="3842676"/>
            <a:ext cx="3124200" cy="10847"/>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8" name="TextBox 7"/>
          <p:cNvSpPr txBox="1"/>
          <p:nvPr/>
        </p:nvSpPr>
        <p:spPr>
          <a:xfrm>
            <a:off x="6183045" y="2438400"/>
            <a:ext cx="713632" cy="523220"/>
          </a:xfrm>
          <a:prstGeom prst="rect">
            <a:avLst/>
          </a:prstGeom>
          <a:noFill/>
          <a:ln>
            <a:noFill/>
          </a:ln>
        </p:spPr>
        <p:txBody>
          <a:bodyPr wrap="none" rtlCol="0">
            <a:spAutoFit/>
          </a:bodyPr>
          <a:lstStyle/>
          <a:p>
            <a:r>
              <a:rPr lang="en-US" sz="2800" b="1" dirty="0">
                <a:solidFill>
                  <a:srgbClr val="FF0000"/>
                </a:solidFill>
              </a:rPr>
              <a:t>74x</a:t>
            </a:r>
          </a:p>
        </p:txBody>
      </p:sp>
      <p:sp>
        <p:nvSpPr>
          <p:cNvPr id="10" name="Slide Number Placeholder 9"/>
          <p:cNvSpPr>
            <a:spLocks noGrp="1"/>
          </p:cNvSpPr>
          <p:nvPr>
            <p:ph type="sldNum" sz="quarter" idx="12"/>
          </p:nvPr>
        </p:nvSpPr>
        <p:spPr/>
        <p:txBody>
          <a:bodyPr/>
          <a:lstStyle/>
          <a:p>
            <a:fld id="{CD63C8E0-6DD9-4302-9AA9-5177C785CB79}" type="slidenum">
              <a:rPr lang="en-US" smtClean="0">
                <a:solidFill>
                  <a:prstClr val="black">
                    <a:tint val="75000"/>
                  </a:prstClr>
                </a:solidFill>
              </a:rPr>
              <a:pPr/>
              <a:t>157</a:t>
            </a:fld>
            <a:endParaRPr lang="en-US">
              <a:solidFill>
                <a:prstClr val="black">
                  <a:tint val="75000"/>
                </a:prstClr>
              </a:solidFill>
            </a:endParaRPr>
          </a:p>
        </p:txBody>
      </p:sp>
      <p:sp>
        <p:nvSpPr>
          <p:cNvPr id="11" name="Rectangle 10"/>
          <p:cNvSpPr/>
          <p:nvPr/>
        </p:nvSpPr>
        <p:spPr>
          <a:xfrm>
            <a:off x="251520" y="6165304"/>
            <a:ext cx="7848872" cy="677108"/>
          </a:xfrm>
          <a:prstGeom prst="rect">
            <a:avLst/>
          </a:prstGeom>
        </p:spPr>
        <p:txBody>
          <a:bodyPr wrap="square">
            <a:spAutoFit/>
          </a:bodyPr>
          <a:lstStyle/>
          <a:p>
            <a:r>
              <a:rPr lang="en-US" sz="1900" dirty="0">
                <a:solidFill>
                  <a:srgbClr val="000000"/>
                </a:solidFill>
                <a:latin typeface="Tahoma" charset="0"/>
              </a:rPr>
              <a:t>Seshadri et al., “</a:t>
            </a:r>
            <a:r>
              <a:rPr lang="en-US" altLang="ja-JP" sz="1900" dirty="0" err="1">
                <a:solidFill>
                  <a:srgbClr val="0000FF"/>
                </a:solidFill>
                <a:latin typeface="Tahoma" charset="0"/>
              </a:rPr>
              <a:t>RowClone</a:t>
            </a:r>
            <a:r>
              <a:rPr lang="en-US" altLang="ja-JP" sz="1900" dirty="0">
                <a:solidFill>
                  <a:srgbClr val="0000FF"/>
                </a:solidFill>
                <a:latin typeface="Tahoma" charset="0"/>
              </a:rPr>
              <a:t>: Fast and Efficient In-DRAM Copy and Initialization of Bulk Data</a:t>
            </a:r>
            <a:r>
              <a:rPr lang="en-US" altLang="ja-JP" sz="1900" dirty="0">
                <a:solidFill>
                  <a:srgbClr val="000000"/>
                </a:solidFill>
                <a:latin typeface="Tahoma" charset="0"/>
              </a:rPr>
              <a:t>,</a:t>
            </a:r>
            <a:r>
              <a:rPr lang="en-US" sz="1900" dirty="0">
                <a:solidFill>
                  <a:srgbClr val="000000"/>
                </a:solidFill>
                <a:latin typeface="Tahoma" charset="0"/>
              </a:rPr>
              <a:t>”</a:t>
            </a:r>
            <a:r>
              <a:rPr lang="en-US" altLang="ja-JP" sz="1900" dirty="0">
                <a:solidFill>
                  <a:srgbClr val="000000"/>
                </a:solidFill>
                <a:latin typeface="Tahoma" charset="0"/>
              </a:rPr>
              <a:t> MICRO 2013.</a:t>
            </a:r>
            <a:endParaRPr lang="en-US" sz="1900" dirty="0">
              <a:solidFill>
                <a:srgbClr val="000000"/>
              </a:solidFill>
              <a:latin typeface="Tahoma"/>
            </a:endParaRPr>
          </a:p>
        </p:txBody>
      </p:sp>
    </p:spTree>
    <p:extLst>
      <p:ext uri="{BB962C8B-B14F-4D97-AF65-F5344CB8AC3E}">
        <p14:creationId xmlns:p14="http://schemas.microsoft.com/office/powerpoint/2010/main" val="1353609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RowClone</a:t>
            </a:r>
          </a:p>
        </p:txBody>
      </p:sp>
      <p:sp>
        <p:nvSpPr>
          <p:cNvPr id="3" name="Content Placeholder 2"/>
          <p:cNvSpPr>
            <a:spLocks noGrp="1"/>
          </p:cNvSpPr>
          <p:nvPr>
            <p:ph idx="1"/>
          </p:nvPr>
        </p:nvSpPr>
        <p:spPr>
          <a:xfrm>
            <a:off x="228600" y="1012279"/>
            <a:ext cx="8610600" cy="5153025"/>
          </a:xfrm>
        </p:spPr>
        <p:txBody>
          <a:bodyPr/>
          <a:lstStyle/>
          <a:p>
            <a:r>
              <a:rPr lang="en-US" sz="1800" dirty="0"/>
              <a:t>Vivek Seshadri, Yoongu Kim, Chris Fallin, Donghyuk Lee, </a:t>
            </a:r>
            <a:r>
              <a:rPr lang="en-US" sz="1800" dirty="0" err="1"/>
              <a:t>Rachata</a:t>
            </a:r>
            <a:r>
              <a:rPr lang="en-US" sz="1800" dirty="0"/>
              <a:t> </a:t>
            </a:r>
            <a:r>
              <a:rPr lang="en-US" sz="1800" dirty="0" err="1"/>
              <a:t>Ausavarungnirun</a:t>
            </a:r>
            <a:r>
              <a:rPr lang="en-US" sz="1800" dirty="0"/>
              <a:t>, Gennady </a:t>
            </a:r>
            <a:r>
              <a:rPr lang="en-US" sz="1800" dirty="0" err="1"/>
              <a:t>Pekhimenko</a:t>
            </a:r>
            <a:r>
              <a:rPr lang="en-US" sz="1800" dirty="0"/>
              <a:t>, </a:t>
            </a:r>
            <a:r>
              <a:rPr lang="en-US" sz="1800" dirty="0" err="1"/>
              <a:t>Yixin</a:t>
            </a:r>
            <a:r>
              <a:rPr lang="en-US" sz="1800" dirty="0"/>
              <a:t> </a:t>
            </a:r>
            <a:r>
              <a:rPr lang="en-US" sz="1800" dirty="0" err="1"/>
              <a:t>Luo</a:t>
            </a:r>
            <a:r>
              <a:rPr lang="en-US" sz="1800" dirty="0"/>
              <a:t>, Onur Mutlu, Michael A. </a:t>
            </a:r>
            <a:r>
              <a:rPr lang="en-US" sz="1800" dirty="0" err="1"/>
              <a:t>Kozuch</a:t>
            </a:r>
            <a:r>
              <a:rPr lang="en-US" sz="1800" dirty="0"/>
              <a:t>, Phillip B. Gibbons, and Todd C. </a:t>
            </a:r>
            <a:r>
              <a:rPr lang="en-US" sz="1800" dirty="0" err="1"/>
              <a:t>Mowry</a:t>
            </a:r>
            <a:r>
              <a:rPr lang="en-US" sz="1800" dirty="0"/>
              <a:t>,</a:t>
            </a:r>
            <a:br>
              <a:rPr lang="en-US" sz="1800" dirty="0"/>
            </a:br>
            <a:r>
              <a:rPr lang="en-US" sz="1800" b="1" dirty="0">
                <a:hlinkClick r:id="rId2"/>
              </a:rPr>
              <a:t>"RowClone: Fast and Energy-Efficient In-DRAM Bulk Data Copy and Initialization"</a:t>
            </a:r>
            <a:br>
              <a:rPr lang="en-US" sz="1800" dirty="0"/>
            </a:br>
            <a:r>
              <a:rPr lang="en-US" sz="1800" i="1" dirty="0"/>
              <a:t>Proceedings of the </a:t>
            </a:r>
            <a:r>
              <a:rPr lang="en-US" sz="1800" i="1" dirty="0">
                <a:hlinkClick r:id="rId3"/>
              </a:rPr>
              <a:t>46th International Symposium on Microarchitecture</a:t>
            </a:r>
            <a:r>
              <a:rPr lang="en-US" sz="1800" i="1" dirty="0"/>
              <a:t> (</a:t>
            </a:r>
            <a:r>
              <a:rPr lang="en-US" sz="1800" b="1" i="1" dirty="0"/>
              <a:t>MICRO</a:t>
            </a:r>
            <a:r>
              <a:rPr lang="en-US" sz="1800" i="1" dirty="0"/>
              <a:t>)</a:t>
            </a:r>
            <a:r>
              <a:rPr lang="en-US" sz="1800" dirty="0"/>
              <a:t>, Davis, CA, December 2013.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p>
          <a:p>
            <a:endParaRPr lang="en-US" sz="2000" dirty="0"/>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pPr>
                <a:defRPr/>
              </a:pPr>
              <a:t>158</a:t>
            </a:fld>
            <a:endParaRPr lang="en-US"/>
          </a:p>
        </p:txBody>
      </p:sp>
      <p:pic>
        <p:nvPicPr>
          <p:cNvPr id="6" name="Picture 5"/>
          <p:cNvPicPr>
            <a:picLocks noChangeAspect="1"/>
          </p:cNvPicPr>
          <p:nvPr/>
        </p:nvPicPr>
        <p:blipFill>
          <a:blip r:embed="rId10"/>
          <a:stretch>
            <a:fillRect/>
          </a:stretch>
        </p:blipFill>
        <p:spPr>
          <a:xfrm>
            <a:off x="0" y="3562817"/>
            <a:ext cx="9144000" cy="3322567"/>
          </a:xfrm>
          <a:prstGeom prst="rect">
            <a:avLst/>
          </a:prstGeom>
        </p:spPr>
      </p:pic>
    </p:spTree>
    <p:extLst>
      <p:ext uri="{BB962C8B-B14F-4D97-AF65-F5344CB8AC3E}">
        <p14:creationId xmlns:p14="http://schemas.microsoft.com/office/powerpoint/2010/main" val="18202913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In-Memory Bulk Bitwise Operations</a:t>
            </a:r>
          </a:p>
        </p:txBody>
      </p:sp>
      <p:sp>
        <p:nvSpPr>
          <p:cNvPr id="3" name="Content Placeholder 2"/>
          <p:cNvSpPr>
            <a:spLocks noGrp="1"/>
          </p:cNvSpPr>
          <p:nvPr>
            <p:ph idx="1"/>
          </p:nvPr>
        </p:nvSpPr>
        <p:spPr>
          <a:xfrm>
            <a:off x="228600" y="997527"/>
            <a:ext cx="8807896" cy="5193723"/>
          </a:xfrm>
        </p:spPr>
        <p:txBody>
          <a:bodyPr/>
          <a:lstStyle/>
          <a:p>
            <a:r>
              <a:rPr lang="en-US" dirty="0"/>
              <a:t>We can support </a:t>
            </a:r>
            <a:r>
              <a:rPr lang="en-US" dirty="0">
                <a:solidFill>
                  <a:srgbClr val="0000FF"/>
                </a:solidFill>
              </a:rPr>
              <a:t>in-DRAM COPY, ZERO, AND, OR, NOT, MAJ</a:t>
            </a:r>
          </a:p>
          <a:p>
            <a:r>
              <a:rPr lang="en-US" dirty="0"/>
              <a:t>At low cost</a:t>
            </a:r>
          </a:p>
          <a:p>
            <a:r>
              <a:rPr lang="en-US" dirty="0">
                <a:solidFill>
                  <a:srgbClr val="0000FF"/>
                </a:solidFill>
              </a:rPr>
              <a:t>Using analog computation capability of DRAM</a:t>
            </a:r>
          </a:p>
          <a:p>
            <a:pPr lvl="1"/>
            <a:r>
              <a:rPr lang="en-US" dirty="0">
                <a:solidFill>
                  <a:srgbClr val="0000FF"/>
                </a:solidFill>
              </a:rPr>
              <a:t>Idea: activating multiple rows performs computation</a:t>
            </a:r>
          </a:p>
          <a:p>
            <a:r>
              <a:rPr lang="en-US" dirty="0">
                <a:solidFill>
                  <a:srgbClr val="FF0000"/>
                </a:solidFill>
              </a:rPr>
              <a:t>30-60X performance and energy improvement</a:t>
            </a:r>
          </a:p>
          <a:p>
            <a:pPr lvl="1"/>
            <a:r>
              <a:rPr lang="en-US" sz="2000" dirty="0"/>
              <a:t>Seshadri+, “</a:t>
            </a:r>
            <a:r>
              <a:rPr lang="en-US" sz="2000" dirty="0">
                <a:solidFill>
                  <a:schemeClr val="tx2">
                    <a:lumMod val="75000"/>
                  </a:schemeClr>
                </a:solidFill>
              </a:rPr>
              <a:t>Ambit: In-Memory Accelerator for Bulk Bitwise Operations Using Commodity DRAM Technology</a:t>
            </a:r>
            <a:r>
              <a:rPr lang="en-US" sz="2000" dirty="0"/>
              <a:t>,” MICRO 2017.</a:t>
            </a:r>
          </a:p>
          <a:p>
            <a:endParaRPr lang="en-US" dirty="0"/>
          </a:p>
          <a:p>
            <a:endParaRPr lang="en-US" dirty="0"/>
          </a:p>
          <a:p>
            <a:r>
              <a:rPr lang="en-US" dirty="0">
                <a:solidFill>
                  <a:srgbClr val="0000FF"/>
                </a:solidFill>
              </a:rPr>
              <a:t>New memory technologies </a:t>
            </a:r>
            <a:r>
              <a:rPr lang="en-US" dirty="0"/>
              <a:t>enable even more opportunities</a:t>
            </a:r>
          </a:p>
          <a:p>
            <a:pPr lvl="1"/>
            <a:r>
              <a:rPr lang="en-US" dirty="0"/>
              <a:t>Memristors, resistive RAM, phase change </a:t>
            </a:r>
            <a:r>
              <a:rPr lang="en-US" dirty="0" err="1"/>
              <a:t>mem</a:t>
            </a:r>
            <a:r>
              <a:rPr lang="en-US" dirty="0"/>
              <a:t>, STT-MRAM, </a:t>
            </a:r>
            <a:r>
              <a:rPr lang="is-IS" dirty="0"/>
              <a:t>…</a:t>
            </a:r>
            <a:endParaRPr lang="en-US" dirty="0"/>
          </a:p>
          <a:p>
            <a:pPr lvl="1"/>
            <a:r>
              <a:rPr lang="en-US" dirty="0"/>
              <a:t>Can operate on data </a:t>
            </a:r>
            <a:r>
              <a:rPr lang="en-US" dirty="0">
                <a:solidFill>
                  <a:srgbClr val="FF0000"/>
                </a:solidFill>
              </a:rPr>
              <a:t>with minimal movement</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159</a:t>
            </a:fld>
            <a:endParaRPr lang="en-US"/>
          </a:p>
        </p:txBody>
      </p:sp>
    </p:spTree>
    <p:extLst>
      <p:ext uri="{BB962C8B-B14F-4D97-AF65-F5344CB8AC3E}">
        <p14:creationId xmlns:p14="http://schemas.microsoft.com/office/powerpoint/2010/main" val="15718483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In-DRAM AND/OR: Triple Row Activation</a:t>
            </a:r>
          </a:p>
        </p:txBody>
      </p:sp>
      <p:sp>
        <p:nvSpPr>
          <p:cNvPr id="3" name="Content Placeholder 2"/>
          <p:cNvSpPr>
            <a:spLocks noGrp="1"/>
          </p:cNvSpPr>
          <p:nvPr>
            <p:ph idx="1"/>
          </p:nvPr>
        </p:nvSpPr>
        <p:spPr>
          <a:xfrm>
            <a:off x="228600" y="1056928"/>
            <a:ext cx="8610600" cy="4876800"/>
          </a:xfrm>
        </p:spPr>
        <p:txBody>
          <a:bodyPr/>
          <a:lstStyle/>
          <a:p>
            <a:endParaRPr lang="en-US"/>
          </a:p>
        </p:txBody>
      </p:sp>
      <p:sp>
        <p:nvSpPr>
          <p:cNvPr id="4" name="Slide Number Placeholder 3"/>
          <p:cNvSpPr>
            <a:spLocks noGrp="1"/>
          </p:cNvSpPr>
          <p:nvPr>
            <p:ph type="sldNum" sz="quarter" idx="11"/>
          </p:nvPr>
        </p:nvSpPr>
        <p:spPr>
          <a:xfrm>
            <a:off x="6804248" y="6356176"/>
            <a:ext cx="2133600" cy="457200"/>
          </a:xfrm>
        </p:spPr>
        <p:txBody>
          <a:bodyPr/>
          <a:lstStyle/>
          <a:p>
            <a:fld id="{323594FA-E141-4234-AE05-360401972BE7}" type="slidenum">
              <a:rPr lang="en-US" altLang="en-US" smtClean="0">
                <a:solidFill>
                  <a:srgbClr val="000000"/>
                </a:solidFill>
              </a:rPr>
              <a:pPr/>
              <a:t>160</a:t>
            </a:fld>
            <a:endParaRPr lang="en-US" altLang="en-US" dirty="0">
              <a:solidFill>
                <a:srgbClr val="000000"/>
              </a:solidFill>
            </a:endParaRPr>
          </a:p>
        </p:txBody>
      </p:sp>
      <p:sp>
        <p:nvSpPr>
          <p:cNvPr id="71" name="Rectangle 70"/>
          <p:cNvSpPr/>
          <p:nvPr/>
        </p:nvSpPr>
        <p:spPr>
          <a:xfrm>
            <a:off x="1384300" y="31905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72" name="Rectangle 71"/>
          <p:cNvSpPr/>
          <p:nvPr/>
        </p:nvSpPr>
        <p:spPr>
          <a:xfrm>
            <a:off x="1371600" y="34761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73" name="Rectangle 72"/>
          <p:cNvSpPr/>
          <p:nvPr/>
        </p:nvSpPr>
        <p:spPr>
          <a:xfrm>
            <a:off x="1387613" y="2134614"/>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74" name="Rectangle 73"/>
          <p:cNvSpPr/>
          <p:nvPr/>
        </p:nvSpPr>
        <p:spPr>
          <a:xfrm>
            <a:off x="1390386" y="2420264"/>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grpSp>
        <p:nvGrpSpPr>
          <p:cNvPr id="75" name="Group 74"/>
          <p:cNvGrpSpPr/>
          <p:nvPr/>
        </p:nvGrpSpPr>
        <p:grpSpPr>
          <a:xfrm>
            <a:off x="1752600" y="1133128"/>
            <a:ext cx="3064024" cy="4958665"/>
            <a:chOff x="1828800" y="-857925"/>
            <a:chExt cx="4182533" cy="6768806"/>
          </a:xfrm>
        </p:grpSpPr>
        <p:grpSp>
          <p:nvGrpSpPr>
            <p:cNvPr id="76" name="Group 75"/>
            <p:cNvGrpSpPr/>
            <p:nvPr/>
          </p:nvGrpSpPr>
          <p:grpSpPr>
            <a:xfrm>
              <a:off x="3039533" y="3479094"/>
              <a:ext cx="2971800" cy="1119011"/>
              <a:chOff x="2667000" y="3041650"/>
              <a:chExt cx="2057400" cy="774700"/>
            </a:xfrm>
          </p:grpSpPr>
          <p:grpSp>
            <p:nvGrpSpPr>
              <p:cNvPr id="82" name="Group 81"/>
              <p:cNvGrpSpPr/>
              <p:nvPr/>
            </p:nvGrpSpPr>
            <p:grpSpPr>
              <a:xfrm>
                <a:off x="2667000" y="3048000"/>
                <a:ext cx="609600" cy="762000"/>
                <a:chOff x="2819400" y="3048000"/>
                <a:chExt cx="609600" cy="762000"/>
              </a:xfrm>
            </p:grpSpPr>
            <p:sp>
              <p:nvSpPr>
                <p:cNvPr id="88" name="Isosceles Triangle 87"/>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algn="ctr">
                    <a:defRPr/>
                  </a:pPr>
                  <a:endParaRPr lang="en-US" sz="3200" b="1" kern="0" dirty="0">
                    <a:solidFill>
                      <a:prstClr val="white"/>
                    </a:solidFill>
                    <a:latin typeface="Calibri"/>
                  </a:endParaRPr>
                </a:p>
              </p:txBody>
            </p:sp>
            <p:sp>
              <p:nvSpPr>
                <p:cNvPr id="89" name="Oval 88"/>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algn="ctr">
                    <a:defRPr/>
                  </a:pPr>
                  <a:endParaRPr lang="en-US" sz="3200" b="1" kern="0" dirty="0">
                    <a:solidFill>
                      <a:prstClr val="white"/>
                    </a:solidFill>
                    <a:latin typeface="Calibri"/>
                  </a:endParaRPr>
                </a:p>
              </p:txBody>
            </p:sp>
          </p:grpSp>
          <p:grpSp>
            <p:nvGrpSpPr>
              <p:cNvPr id="83" name="Group 82"/>
              <p:cNvGrpSpPr/>
              <p:nvPr/>
            </p:nvGrpSpPr>
            <p:grpSpPr>
              <a:xfrm rot="10800000">
                <a:off x="4114800" y="3048000"/>
                <a:ext cx="609600" cy="762000"/>
                <a:chOff x="2819400" y="3048000"/>
                <a:chExt cx="609600" cy="762000"/>
              </a:xfrm>
            </p:grpSpPr>
            <p:sp>
              <p:nvSpPr>
                <p:cNvPr id="86" name="Isosceles Triangle 85"/>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algn="ctr">
                    <a:defRPr/>
                  </a:pPr>
                  <a:endParaRPr lang="en-US" sz="3200" b="1" kern="0" dirty="0">
                    <a:solidFill>
                      <a:prstClr val="white"/>
                    </a:solidFill>
                    <a:latin typeface="Calibri"/>
                  </a:endParaRPr>
                </a:p>
              </p:txBody>
            </p:sp>
            <p:sp>
              <p:nvSpPr>
                <p:cNvPr id="87" name="Oval 86"/>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algn="ctr">
                    <a:defRPr/>
                  </a:pPr>
                  <a:endParaRPr lang="en-US" sz="3200" b="1" kern="0" dirty="0">
                    <a:solidFill>
                      <a:prstClr val="white"/>
                    </a:solidFill>
                    <a:latin typeface="Calibri"/>
                  </a:endParaRPr>
                </a:p>
              </p:txBody>
            </p:sp>
          </p:grpSp>
          <p:cxnSp>
            <p:nvCxnSpPr>
              <p:cNvPr id="84" name="Elbow Connector 83"/>
              <p:cNvCxnSpPr>
                <a:stCxn id="86" idx="3"/>
                <a:endCxn id="89" idx="0"/>
              </p:cNvCxnSpPr>
              <p:nvPr/>
            </p:nvCxnSpPr>
            <p:spPr>
              <a:xfrm rot="16200000" flipV="1">
                <a:off x="3695700" y="2324100"/>
                <a:ext cx="12700" cy="1447800"/>
              </a:xfrm>
              <a:prstGeom prst="bentConnector3">
                <a:avLst>
                  <a:gd name="adj1" fmla="val 4135134"/>
                </a:avLst>
              </a:prstGeom>
              <a:noFill/>
              <a:ln w="19050" cap="flat" cmpd="sng" algn="ctr">
                <a:solidFill>
                  <a:sysClr val="windowText" lastClr="000000">
                    <a:lumMod val="65000"/>
                    <a:lumOff val="35000"/>
                  </a:sysClr>
                </a:solidFill>
                <a:prstDash val="solid"/>
                <a:headEnd type="none" w="med" len="med"/>
                <a:tailEnd type="none" w="med" len="med"/>
              </a:ln>
              <a:effectLst/>
            </p:spPr>
          </p:cxnSp>
          <p:cxnSp>
            <p:nvCxnSpPr>
              <p:cNvPr id="85" name="Elbow Connector 84"/>
              <p:cNvCxnSpPr>
                <a:stCxn id="87" idx="0"/>
                <a:endCxn id="88" idx="3"/>
              </p:cNvCxnSpPr>
              <p:nvPr/>
            </p:nvCxnSpPr>
            <p:spPr>
              <a:xfrm rot="5400000">
                <a:off x="3695700" y="3086100"/>
                <a:ext cx="12700" cy="1447800"/>
              </a:xfrm>
              <a:prstGeom prst="bentConnector3">
                <a:avLst>
                  <a:gd name="adj1" fmla="val 4427024"/>
                </a:avLst>
              </a:prstGeom>
              <a:noFill/>
              <a:ln w="19050" cap="flat" cmpd="sng" algn="ctr">
                <a:solidFill>
                  <a:sysClr val="windowText" lastClr="000000">
                    <a:lumMod val="65000"/>
                    <a:lumOff val="35000"/>
                  </a:sysClr>
                </a:solidFill>
                <a:prstDash val="solid"/>
                <a:headEnd type="none" w="med" len="med"/>
                <a:tailEnd type="none" w="med" len="med"/>
              </a:ln>
              <a:effectLst/>
            </p:spPr>
          </p:cxnSp>
        </p:grpSp>
        <p:cxnSp>
          <p:nvCxnSpPr>
            <p:cNvPr id="77" name="Straight Connector 76"/>
            <p:cNvCxnSpPr>
              <a:endCxn id="88" idx="1"/>
            </p:cNvCxnSpPr>
            <p:nvPr/>
          </p:nvCxnSpPr>
          <p:spPr>
            <a:xfrm>
              <a:off x="1828800" y="4093633"/>
              <a:ext cx="1430867" cy="0"/>
            </a:xfrm>
            <a:prstGeom prst="line">
              <a:avLst/>
            </a:prstGeom>
            <a:noFill/>
            <a:ln w="38100" cap="flat" cmpd="sng" algn="ctr">
              <a:solidFill>
                <a:srgbClr val="C4442A"/>
              </a:solidFill>
              <a:prstDash val="solid"/>
              <a:headEnd type="none" w="med" len="med"/>
              <a:tailEnd type="none" w="med" len="med"/>
            </a:ln>
            <a:effectLst/>
          </p:spPr>
        </p:cxnSp>
        <p:cxnSp>
          <p:nvCxnSpPr>
            <p:cNvPr id="78" name="Straight Connector 77"/>
            <p:cNvCxnSpPr/>
            <p:nvPr/>
          </p:nvCxnSpPr>
          <p:spPr>
            <a:xfrm>
              <a:off x="2544233" y="4093633"/>
              <a:ext cx="0" cy="935567"/>
            </a:xfrm>
            <a:prstGeom prst="line">
              <a:avLst/>
            </a:prstGeom>
            <a:noFill/>
            <a:ln w="38100" cap="flat" cmpd="sng" algn="ctr">
              <a:solidFill>
                <a:srgbClr val="C4442A"/>
              </a:solidFill>
              <a:prstDash val="solid"/>
              <a:headEnd type="none" w="med" len="med"/>
              <a:tailEnd type="none" w="med" len="med"/>
            </a:ln>
            <a:effectLst/>
          </p:spPr>
        </p:cxnSp>
        <p:cxnSp>
          <p:nvCxnSpPr>
            <p:cNvPr id="79" name="Elbow Connector 78"/>
            <p:cNvCxnSpPr>
              <a:endCxn id="86" idx="5"/>
            </p:cNvCxnSpPr>
            <p:nvPr/>
          </p:nvCxnSpPr>
          <p:spPr>
            <a:xfrm flipV="1">
              <a:off x="2544233" y="3983567"/>
              <a:ext cx="2806700" cy="1045633"/>
            </a:xfrm>
            <a:prstGeom prst="bentConnector3">
              <a:avLst>
                <a:gd name="adj1" fmla="val 67170"/>
              </a:avLst>
            </a:prstGeom>
            <a:noFill/>
            <a:ln w="38100" cap="flat" cmpd="sng" algn="ctr">
              <a:solidFill>
                <a:srgbClr val="C4442A"/>
              </a:solidFill>
              <a:prstDash val="solid"/>
              <a:headEnd type="none" w="med" len="med"/>
              <a:tailEnd type="none" w="med" len="med"/>
            </a:ln>
            <a:effectLst/>
          </p:spPr>
        </p:cxnSp>
        <p:cxnSp>
          <p:nvCxnSpPr>
            <p:cNvPr id="80" name="Straight Connector 79"/>
            <p:cNvCxnSpPr/>
            <p:nvPr/>
          </p:nvCxnSpPr>
          <p:spPr>
            <a:xfrm flipV="1">
              <a:off x="4525433" y="-857925"/>
              <a:ext cx="0" cy="3588327"/>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cxnSp>
          <p:nvCxnSpPr>
            <p:cNvPr id="81" name="Straight Connector 80"/>
            <p:cNvCxnSpPr/>
            <p:nvPr/>
          </p:nvCxnSpPr>
          <p:spPr>
            <a:xfrm flipV="1">
              <a:off x="4525433" y="5398531"/>
              <a:ext cx="0" cy="512350"/>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grpSp>
      <p:sp>
        <p:nvSpPr>
          <p:cNvPr id="90" name="TextBox 89"/>
          <p:cNvSpPr txBox="1"/>
          <p:nvPr/>
        </p:nvSpPr>
        <p:spPr>
          <a:xfrm>
            <a:off x="3733800" y="5715308"/>
            <a:ext cx="1035861" cy="523220"/>
          </a:xfrm>
          <a:prstGeom prst="rect">
            <a:avLst/>
          </a:prstGeom>
          <a:noFill/>
        </p:spPr>
        <p:txBody>
          <a:bodyPr wrap="none" rtlCol="0">
            <a:spAutoFit/>
          </a:bodyPr>
          <a:lstStyle/>
          <a:p>
            <a:pPr algn="ctr"/>
            <a:r>
              <a:rPr lang="en-US" sz="2800" b="1" i="1" dirty="0">
                <a:solidFill>
                  <a:prstClr val="black"/>
                </a:solidFill>
                <a:latin typeface="Calibri"/>
              </a:rPr>
              <a:t>½V</a:t>
            </a:r>
            <a:r>
              <a:rPr lang="en-US" sz="2800" b="1" i="1" baseline="-25000" dirty="0">
                <a:solidFill>
                  <a:prstClr val="black"/>
                </a:solidFill>
                <a:latin typeface="Calibri"/>
              </a:rPr>
              <a:t>DD</a:t>
            </a:r>
          </a:p>
        </p:txBody>
      </p:sp>
      <p:sp>
        <p:nvSpPr>
          <p:cNvPr id="91" name="TextBox 90"/>
          <p:cNvSpPr txBox="1"/>
          <p:nvPr/>
        </p:nvSpPr>
        <p:spPr>
          <a:xfrm>
            <a:off x="3733800" y="980728"/>
            <a:ext cx="1035861" cy="523220"/>
          </a:xfrm>
          <a:prstGeom prst="rect">
            <a:avLst/>
          </a:prstGeom>
          <a:noFill/>
        </p:spPr>
        <p:txBody>
          <a:bodyPr wrap="none" rtlCol="0">
            <a:spAutoFit/>
          </a:bodyPr>
          <a:lstStyle/>
          <a:p>
            <a:pPr algn="ctr"/>
            <a:r>
              <a:rPr lang="en-US" sz="2800" b="1" i="1" dirty="0">
                <a:solidFill>
                  <a:prstClr val="black"/>
                </a:solidFill>
                <a:latin typeface="Calibri"/>
              </a:rPr>
              <a:t>½V</a:t>
            </a:r>
            <a:r>
              <a:rPr lang="en-US" sz="2800" b="1" i="1" baseline="-25000" dirty="0">
                <a:solidFill>
                  <a:prstClr val="black"/>
                </a:solidFill>
                <a:latin typeface="Calibri"/>
              </a:rPr>
              <a:t>DD</a:t>
            </a:r>
          </a:p>
        </p:txBody>
      </p:sp>
      <p:sp>
        <p:nvSpPr>
          <p:cNvPr id="92" name="TextBox 91"/>
          <p:cNvSpPr txBox="1"/>
          <p:nvPr/>
        </p:nvSpPr>
        <p:spPr>
          <a:xfrm>
            <a:off x="1106239" y="4485928"/>
            <a:ext cx="646361" cy="523220"/>
          </a:xfrm>
          <a:prstGeom prst="rect">
            <a:avLst/>
          </a:prstGeom>
          <a:noFill/>
        </p:spPr>
        <p:txBody>
          <a:bodyPr wrap="square" rtlCol="0">
            <a:spAutoFit/>
          </a:bodyPr>
          <a:lstStyle/>
          <a:p>
            <a:r>
              <a:rPr lang="en-US" sz="2800" b="1" i="1" dirty="0">
                <a:solidFill>
                  <a:prstClr val="black"/>
                </a:solidFill>
                <a:latin typeface="Calibri"/>
              </a:rPr>
              <a:t>dis</a:t>
            </a:r>
          </a:p>
        </p:txBody>
      </p:sp>
      <p:grpSp>
        <p:nvGrpSpPr>
          <p:cNvPr id="93" name="Group 92"/>
          <p:cNvGrpSpPr/>
          <p:nvPr/>
        </p:nvGrpSpPr>
        <p:grpSpPr>
          <a:xfrm>
            <a:off x="762000" y="2134614"/>
            <a:ext cx="1546191" cy="834596"/>
            <a:chOff x="1425609" y="2590800"/>
            <a:chExt cx="1546191" cy="834596"/>
          </a:xfrm>
        </p:grpSpPr>
        <p:cxnSp>
          <p:nvCxnSpPr>
            <p:cNvPr id="94" name="Straight Connector 93"/>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5" name="Straight Connector 94"/>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6" name="Straight Connector 95"/>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97" name="Rectangle 96"/>
            <p:cNvSpPr/>
            <p:nvPr/>
          </p:nvSpPr>
          <p:spPr>
            <a:xfrm>
              <a:off x="1425609" y="3311096"/>
              <a:ext cx="125730" cy="114300"/>
            </a:xfrm>
            <a:prstGeom prst="rect">
              <a:avLst/>
            </a:prstGeom>
            <a:no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98" name="Elbow Connector 97"/>
            <p:cNvCxnSpPr>
              <a:endCxn id="97"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99" name="Straight Connector 98"/>
          <p:cNvCxnSpPr/>
          <p:nvPr/>
        </p:nvCxnSpPr>
        <p:spPr>
          <a:xfrm>
            <a:off x="2881451" y="2477514"/>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0" name="Straight Arrow Connector 99"/>
          <p:cNvCxnSpPr>
            <a:stCxn id="101" idx="6"/>
            <a:endCxn id="102" idx="2"/>
          </p:cNvCxnSpPr>
          <p:nvPr/>
        </p:nvCxnSpPr>
        <p:spPr>
          <a:xfrm>
            <a:off x="2324300" y="2477514"/>
            <a:ext cx="533000" cy="0"/>
          </a:xfrm>
          <a:prstGeom prst="straightConnector1">
            <a:avLst/>
          </a:prstGeom>
          <a:noFill/>
          <a:ln w="38100" cap="flat" cmpd="sng" algn="ctr">
            <a:solidFill>
              <a:srgbClr val="C4442A"/>
            </a:solidFill>
            <a:prstDash val="solid"/>
            <a:tailEnd type="stealth" w="lg" len="lg"/>
          </a:ln>
          <a:effectLst/>
        </p:spPr>
      </p:cxnSp>
      <p:sp>
        <p:nvSpPr>
          <p:cNvPr id="101" name="Oval 100"/>
          <p:cNvSpPr/>
          <p:nvPr/>
        </p:nvSpPr>
        <p:spPr>
          <a:xfrm>
            <a:off x="2209800" y="2420264"/>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102" name="Oval 101"/>
          <p:cNvSpPr/>
          <p:nvPr/>
        </p:nvSpPr>
        <p:spPr>
          <a:xfrm>
            <a:off x="2857300" y="2420264"/>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103" name="Straight Arrow Connector 102"/>
          <p:cNvCxnSpPr/>
          <p:nvPr/>
        </p:nvCxnSpPr>
        <p:spPr>
          <a:xfrm flipV="1">
            <a:off x="2324188" y="2164370"/>
            <a:ext cx="433199" cy="283388"/>
          </a:xfrm>
          <a:prstGeom prst="straightConnector1">
            <a:avLst/>
          </a:prstGeom>
          <a:noFill/>
          <a:ln w="38100" cap="flat" cmpd="sng" algn="ctr">
            <a:solidFill>
              <a:srgbClr val="C4442A"/>
            </a:solidFill>
            <a:prstDash val="solid"/>
            <a:tailEnd type="stealth" w="lg" len="lg"/>
          </a:ln>
          <a:effectLst/>
        </p:spPr>
      </p:cxnSp>
      <p:sp>
        <p:nvSpPr>
          <p:cNvPr id="104" name="Rectangle 103"/>
          <p:cNvSpPr/>
          <p:nvPr/>
        </p:nvSpPr>
        <p:spPr>
          <a:xfrm>
            <a:off x="1387613" y="11331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105" name="Rectangle 104"/>
          <p:cNvSpPr/>
          <p:nvPr/>
        </p:nvSpPr>
        <p:spPr>
          <a:xfrm>
            <a:off x="1390386" y="14187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grpSp>
        <p:nvGrpSpPr>
          <p:cNvPr id="106" name="Group 105"/>
          <p:cNvGrpSpPr/>
          <p:nvPr/>
        </p:nvGrpSpPr>
        <p:grpSpPr>
          <a:xfrm>
            <a:off x="762000" y="1133128"/>
            <a:ext cx="1546191" cy="834596"/>
            <a:chOff x="1425609" y="2590800"/>
            <a:chExt cx="1546191" cy="834596"/>
          </a:xfrm>
        </p:grpSpPr>
        <p:cxnSp>
          <p:nvCxnSpPr>
            <p:cNvPr id="107" name="Straight Connector 106"/>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8" name="Straight Connector 107"/>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9" name="Straight Connector 108"/>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10" name="Rectangle 109"/>
            <p:cNvSpPr/>
            <p:nvPr/>
          </p:nvSpPr>
          <p:spPr>
            <a:xfrm>
              <a:off x="1425609" y="3311096"/>
              <a:ext cx="125730" cy="114300"/>
            </a:xfrm>
            <a:prstGeom prst="rect">
              <a:avLst/>
            </a:prstGeom>
            <a:no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111" name="Elbow Connector 110"/>
            <p:cNvCxnSpPr>
              <a:endCxn id="110"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12" name="Straight Connector 111"/>
          <p:cNvCxnSpPr/>
          <p:nvPr/>
        </p:nvCxnSpPr>
        <p:spPr>
          <a:xfrm>
            <a:off x="2881451" y="14760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13" name="Straight Arrow Connector 112"/>
          <p:cNvCxnSpPr>
            <a:stCxn id="114" idx="6"/>
            <a:endCxn id="115" idx="2"/>
          </p:cNvCxnSpPr>
          <p:nvPr/>
        </p:nvCxnSpPr>
        <p:spPr>
          <a:xfrm>
            <a:off x="2324300" y="1476028"/>
            <a:ext cx="533000" cy="0"/>
          </a:xfrm>
          <a:prstGeom prst="straightConnector1">
            <a:avLst/>
          </a:prstGeom>
          <a:noFill/>
          <a:ln w="38100" cap="flat" cmpd="sng" algn="ctr">
            <a:solidFill>
              <a:srgbClr val="C4442A"/>
            </a:solidFill>
            <a:prstDash val="solid"/>
            <a:tailEnd type="stealth" w="lg" len="lg"/>
          </a:ln>
          <a:effectLst/>
        </p:spPr>
      </p:cxnSp>
      <p:sp>
        <p:nvSpPr>
          <p:cNvPr id="114" name="Oval 113"/>
          <p:cNvSpPr/>
          <p:nvPr/>
        </p:nvSpPr>
        <p:spPr>
          <a:xfrm>
            <a:off x="2209800" y="1418778"/>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115" name="Oval 114"/>
          <p:cNvSpPr/>
          <p:nvPr/>
        </p:nvSpPr>
        <p:spPr>
          <a:xfrm>
            <a:off x="2857300" y="1418778"/>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116" name="Straight Arrow Connector 115"/>
          <p:cNvCxnSpPr/>
          <p:nvPr/>
        </p:nvCxnSpPr>
        <p:spPr>
          <a:xfrm flipV="1">
            <a:off x="2324188" y="1162884"/>
            <a:ext cx="433199" cy="283388"/>
          </a:xfrm>
          <a:prstGeom prst="straightConnector1">
            <a:avLst/>
          </a:prstGeom>
          <a:noFill/>
          <a:ln w="38100" cap="flat" cmpd="sng" algn="ctr">
            <a:solidFill>
              <a:srgbClr val="C4442A"/>
            </a:solidFill>
            <a:prstDash val="solid"/>
            <a:tailEnd type="stealth" w="lg" len="lg"/>
          </a:ln>
          <a:effectLst/>
        </p:spPr>
      </p:cxnSp>
      <p:sp>
        <p:nvSpPr>
          <p:cNvPr id="117" name="TextBox 116"/>
          <p:cNvSpPr txBox="1"/>
          <p:nvPr/>
        </p:nvSpPr>
        <p:spPr>
          <a:xfrm>
            <a:off x="228600" y="1295708"/>
            <a:ext cx="410690" cy="523220"/>
          </a:xfrm>
          <a:prstGeom prst="rect">
            <a:avLst/>
          </a:prstGeom>
          <a:noFill/>
        </p:spPr>
        <p:txBody>
          <a:bodyPr wrap="none" rtlCol="0">
            <a:spAutoFit/>
          </a:bodyPr>
          <a:lstStyle/>
          <a:p>
            <a:r>
              <a:rPr lang="en-US" sz="2800" b="1" i="1" dirty="0">
                <a:solidFill>
                  <a:prstClr val="black"/>
                </a:solidFill>
                <a:latin typeface="Calibri"/>
              </a:rPr>
              <a:t>A</a:t>
            </a:r>
          </a:p>
        </p:txBody>
      </p:sp>
      <p:sp>
        <p:nvSpPr>
          <p:cNvPr id="118" name="TextBox 117"/>
          <p:cNvSpPr txBox="1"/>
          <p:nvPr/>
        </p:nvSpPr>
        <p:spPr>
          <a:xfrm>
            <a:off x="228600" y="2438708"/>
            <a:ext cx="410690" cy="523220"/>
          </a:xfrm>
          <a:prstGeom prst="rect">
            <a:avLst/>
          </a:prstGeom>
          <a:noFill/>
        </p:spPr>
        <p:txBody>
          <a:bodyPr wrap="none" rtlCol="0">
            <a:spAutoFit/>
          </a:bodyPr>
          <a:lstStyle/>
          <a:p>
            <a:r>
              <a:rPr lang="en-US" sz="2800" b="1" i="1" dirty="0">
                <a:solidFill>
                  <a:prstClr val="black"/>
                </a:solidFill>
                <a:latin typeface="Calibri"/>
              </a:rPr>
              <a:t>B</a:t>
            </a:r>
          </a:p>
        </p:txBody>
      </p:sp>
      <p:grpSp>
        <p:nvGrpSpPr>
          <p:cNvPr id="119" name="Group 118"/>
          <p:cNvGrpSpPr/>
          <p:nvPr/>
        </p:nvGrpSpPr>
        <p:grpSpPr>
          <a:xfrm>
            <a:off x="762000" y="3190528"/>
            <a:ext cx="1546191" cy="834596"/>
            <a:chOff x="1425609" y="2590800"/>
            <a:chExt cx="1546191" cy="834596"/>
          </a:xfrm>
        </p:grpSpPr>
        <p:cxnSp>
          <p:nvCxnSpPr>
            <p:cNvPr id="120" name="Straight Connector 119"/>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1" name="Straight Connector 120"/>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2" name="Straight Connector 121"/>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23" name="Rectangle 122"/>
            <p:cNvSpPr/>
            <p:nvPr/>
          </p:nvSpPr>
          <p:spPr>
            <a:xfrm>
              <a:off x="1425609" y="3311096"/>
              <a:ext cx="125730" cy="114300"/>
            </a:xfrm>
            <a:prstGeom prst="rect">
              <a:avLst/>
            </a:prstGeom>
            <a:no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124" name="Elbow Connector 123"/>
            <p:cNvCxnSpPr>
              <a:endCxn id="123"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25" name="Straight Connector 124"/>
          <p:cNvCxnSpPr/>
          <p:nvPr/>
        </p:nvCxnSpPr>
        <p:spPr>
          <a:xfrm>
            <a:off x="2881451" y="35334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6" name="Straight Arrow Connector 125"/>
          <p:cNvCxnSpPr>
            <a:stCxn id="127" idx="6"/>
            <a:endCxn id="128" idx="2"/>
          </p:cNvCxnSpPr>
          <p:nvPr/>
        </p:nvCxnSpPr>
        <p:spPr>
          <a:xfrm>
            <a:off x="2324300" y="3533428"/>
            <a:ext cx="533000" cy="0"/>
          </a:xfrm>
          <a:prstGeom prst="straightConnector1">
            <a:avLst/>
          </a:prstGeom>
          <a:noFill/>
          <a:ln w="38100" cap="flat" cmpd="sng" algn="ctr">
            <a:solidFill>
              <a:srgbClr val="C4442A"/>
            </a:solidFill>
            <a:prstDash val="solid"/>
            <a:tailEnd type="stealth" w="lg" len="lg"/>
          </a:ln>
          <a:effectLst/>
        </p:spPr>
      </p:cxnSp>
      <p:sp>
        <p:nvSpPr>
          <p:cNvPr id="127" name="Oval 126"/>
          <p:cNvSpPr/>
          <p:nvPr/>
        </p:nvSpPr>
        <p:spPr>
          <a:xfrm>
            <a:off x="2209800" y="3476178"/>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128" name="Oval 127"/>
          <p:cNvSpPr/>
          <p:nvPr/>
        </p:nvSpPr>
        <p:spPr>
          <a:xfrm>
            <a:off x="2857300" y="3476178"/>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129" name="Straight Arrow Connector 128"/>
          <p:cNvCxnSpPr/>
          <p:nvPr/>
        </p:nvCxnSpPr>
        <p:spPr>
          <a:xfrm flipV="1">
            <a:off x="2324188" y="3220284"/>
            <a:ext cx="433199" cy="283388"/>
          </a:xfrm>
          <a:prstGeom prst="straightConnector1">
            <a:avLst/>
          </a:prstGeom>
          <a:noFill/>
          <a:ln w="38100" cap="flat" cmpd="sng" algn="ctr">
            <a:solidFill>
              <a:srgbClr val="C4442A"/>
            </a:solidFill>
            <a:prstDash val="solid"/>
            <a:tailEnd type="stealth" w="lg" len="lg"/>
          </a:ln>
          <a:effectLst/>
        </p:spPr>
      </p:cxnSp>
      <p:sp>
        <p:nvSpPr>
          <p:cNvPr id="130" name="TextBox 129"/>
          <p:cNvSpPr txBox="1"/>
          <p:nvPr/>
        </p:nvSpPr>
        <p:spPr>
          <a:xfrm>
            <a:off x="228600" y="3418422"/>
            <a:ext cx="322524" cy="523220"/>
          </a:xfrm>
          <a:prstGeom prst="rect">
            <a:avLst/>
          </a:prstGeom>
          <a:noFill/>
        </p:spPr>
        <p:txBody>
          <a:bodyPr wrap="none" rtlCol="0">
            <a:spAutoFit/>
          </a:bodyPr>
          <a:lstStyle/>
          <a:p>
            <a:r>
              <a:rPr lang="en-US" sz="2800" b="1" i="1" dirty="0">
                <a:solidFill>
                  <a:prstClr val="black"/>
                </a:solidFill>
                <a:latin typeface="Calibri"/>
              </a:rPr>
              <a:t>C</a:t>
            </a:r>
          </a:p>
        </p:txBody>
      </p:sp>
      <p:sp>
        <p:nvSpPr>
          <p:cNvPr id="131" name="Rounded Rectangle 130"/>
          <p:cNvSpPr/>
          <p:nvPr/>
        </p:nvSpPr>
        <p:spPr>
          <a:xfrm>
            <a:off x="5562600" y="1742728"/>
            <a:ext cx="3124200" cy="1604860"/>
          </a:xfrm>
          <a:prstGeom prst="roundRect">
            <a:avLst/>
          </a:prstGeom>
          <a:solidFill>
            <a:srgbClr val="C4442A"/>
          </a:solidFill>
          <a:ln w="25400" cap="flat" cmpd="sng" algn="ctr">
            <a:noFill/>
            <a:prstDash val="solid"/>
          </a:ln>
          <a:effectLst/>
        </p:spPr>
        <p:txBody>
          <a:bodyPr rtlCol="0" anchor="ctr"/>
          <a:lstStyle/>
          <a:p>
            <a:pPr algn="ctr">
              <a:defRPr/>
            </a:pPr>
            <a:r>
              <a:rPr lang="en-US" sz="4000" b="1" kern="0" dirty="0">
                <a:solidFill>
                  <a:prstClr val="white"/>
                </a:solidFill>
                <a:latin typeface="Calibri"/>
              </a:rPr>
              <a:t>Final State</a:t>
            </a:r>
          </a:p>
          <a:p>
            <a:pPr algn="ctr">
              <a:defRPr/>
            </a:pPr>
            <a:r>
              <a:rPr lang="en-US" sz="4000" b="1" i="1" kern="0" dirty="0">
                <a:solidFill>
                  <a:prstClr val="white"/>
                </a:solidFill>
                <a:latin typeface="Calibri"/>
              </a:rPr>
              <a:t>AB + BC + AC</a:t>
            </a:r>
          </a:p>
        </p:txBody>
      </p:sp>
      <p:sp>
        <p:nvSpPr>
          <p:cNvPr id="132" name="TextBox 131"/>
          <p:cNvSpPr txBox="1"/>
          <p:nvPr/>
        </p:nvSpPr>
        <p:spPr>
          <a:xfrm>
            <a:off x="3792103" y="980728"/>
            <a:ext cx="1313297" cy="523220"/>
          </a:xfrm>
          <a:prstGeom prst="rect">
            <a:avLst/>
          </a:prstGeom>
          <a:noFill/>
        </p:spPr>
        <p:txBody>
          <a:bodyPr wrap="none" rtlCol="0">
            <a:spAutoFit/>
          </a:bodyPr>
          <a:lstStyle/>
          <a:p>
            <a:pPr algn="ctr"/>
            <a:r>
              <a:rPr lang="en-US" sz="2800" b="1" i="1" dirty="0">
                <a:solidFill>
                  <a:prstClr val="black"/>
                </a:solidFill>
                <a:latin typeface="Calibri"/>
              </a:rPr>
              <a:t>½V</a:t>
            </a:r>
            <a:r>
              <a:rPr lang="en-US" sz="2800" b="1" i="1" baseline="-25000" dirty="0">
                <a:solidFill>
                  <a:prstClr val="black"/>
                </a:solidFill>
                <a:latin typeface="Calibri"/>
              </a:rPr>
              <a:t>DD</a:t>
            </a:r>
            <a:r>
              <a:rPr lang="en-US" sz="2800" b="1" i="1" dirty="0">
                <a:solidFill>
                  <a:prstClr val="black"/>
                </a:solidFill>
                <a:latin typeface="Calibri"/>
              </a:rPr>
              <a:t>+</a:t>
            </a:r>
            <a:r>
              <a:rPr lang="el-GR" sz="2800" b="1" i="1" dirty="0">
                <a:solidFill>
                  <a:prstClr val="black"/>
                </a:solidFill>
                <a:latin typeface="Calibri"/>
              </a:rPr>
              <a:t>δ</a:t>
            </a:r>
            <a:endParaRPr lang="en-US" sz="2800" b="1" i="1" dirty="0">
              <a:solidFill>
                <a:prstClr val="black"/>
              </a:solidFill>
              <a:latin typeface="Calibri"/>
            </a:endParaRPr>
          </a:p>
        </p:txBody>
      </p:sp>
      <p:sp>
        <p:nvSpPr>
          <p:cNvPr id="133" name="Rounded Rectangle 132"/>
          <p:cNvSpPr/>
          <p:nvPr/>
        </p:nvSpPr>
        <p:spPr>
          <a:xfrm>
            <a:off x="5562600" y="3643068"/>
            <a:ext cx="3124200" cy="1604860"/>
          </a:xfrm>
          <a:prstGeom prst="roundRect">
            <a:avLst/>
          </a:prstGeom>
          <a:solidFill>
            <a:srgbClr val="C4442A"/>
          </a:solidFill>
          <a:ln w="25400" cap="flat" cmpd="sng" algn="ctr">
            <a:noFill/>
            <a:prstDash val="solid"/>
          </a:ln>
          <a:effectLst/>
        </p:spPr>
        <p:txBody>
          <a:bodyPr lIns="457200" rtlCol="0" anchor="ctr"/>
          <a:lstStyle/>
          <a:p>
            <a:pPr>
              <a:defRPr/>
            </a:pPr>
            <a:r>
              <a:rPr lang="en-US" sz="4400" b="1" i="1" kern="0" dirty="0">
                <a:solidFill>
                  <a:prstClr val="white"/>
                </a:solidFill>
                <a:latin typeface="Calibri"/>
              </a:rPr>
              <a:t>C(A + B) + ~C(AB)</a:t>
            </a:r>
          </a:p>
        </p:txBody>
      </p:sp>
      <p:sp>
        <p:nvSpPr>
          <p:cNvPr id="134" name="TextBox 133"/>
          <p:cNvSpPr txBox="1"/>
          <p:nvPr/>
        </p:nvSpPr>
        <p:spPr>
          <a:xfrm>
            <a:off x="1143000" y="4485928"/>
            <a:ext cx="609600" cy="523220"/>
          </a:xfrm>
          <a:prstGeom prst="rect">
            <a:avLst/>
          </a:prstGeom>
          <a:noFill/>
        </p:spPr>
        <p:txBody>
          <a:bodyPr wrap="square" rtlCol="0">
            <a:spAutoFit/>
          </a:bodyPr>
          <a:lstStyle/>
          <a:p>
            <a:r>
              <a:rPr lang="en-US" sz="2800" b="1" i="1" dirty="0">
                <a:solidFill>
                  <a:prstClr val="black"/>
                </a:solidFill>
                <a:latin typeface="Calibri"/>
              </a:rPr>
              <a:t>en</a:t>
            </a:r>
          </a:p>
        </p:txBody>
      </p:sp>
      <p:sp>
        <p:nvSpPr>
          <p:cNvPr id="135" name="TextBox 134"/>
          <p:cNvSpPr txBox="1"/>
          <p:nvPr/>
        </p:nvSpPr>
        <p:spPr>
          <a:xfrm>
            <a:off x="4114800" y="5705128"/>
            <a:ext cx="381000" cy="534401"/>
          </a:xfrm>
          <a:prstGeom prst="rect">
            <a:avLst/>
          </a:prstGeom>
          <a:noFill/>
        </p:spPr>
        <p:txBody>
          <a:bodyPr wrap="square" rtlCol="0">
            <a:spAutoFit/>
          </a:bodyPr>
          <a:lstStyle/>
          <a:p>
            <a:r>
              <a:rPr lang="en-US" sz="2800" b="1" i="1" dirty="0">
                <a:solidFill>
                  <a:prstClr val="black"/>
                </a:solidFill>
                <a:latin typeface="Calibri"/>
              </a:rPr>
              <a:t>0</a:t>
            </a:r>
          </a:p>
        </p:txBody>
      </p:sp>
      <p:sp>
        <p:nvSpPr>
          <p:cNvPr id="136" name="TextBox 135"/>
          <p:cNvSpPr txBox="1"/>
          <p:nvPr/>
        </p:nvSpPr>
        <p:spPr>
          <a:xfrm>
            <a:off x="4004331" y="990908"/>
            <a:ext cx="720069" cy="523220"/>
          </a:xfrm>
          <a:prstGeom prst="rect">
            <a:avLst/>
          </a:prstGeom>
          <a:noFill/>
        </p:spPr>
        <p:txBody>
          <a:bodyPr wrap="none" rtlCol="0">
            <a:spAutoFit/>
          </a:bodyPr>
          <a:lstStyle/>
          <a:p>
            <a:pPr algn="ctr"/>
            <a:r>
              <a:rPr lang="en-US" sz="2800" b="1" i="1" dirty="0">
                <a:solidFill>
                  <a:prstClr val="black"/>
                </a:solidFill>
                <a:latin typeface="Calibri"/>
              </a:rPr>
              <a:t>V</a:t>
            </a:r>
            <a:r>
              <a:rPr lang="en-US" sz="2800" b="1" i="1" baseline="-25000" dirty="0">
                <a:solidFill>
                  <a:prstClr val="black"/>
                </a:solidFill>
                <a:latin typeface="Calibri"/>
              </a:rPr>
              <a:t>DD</a:t>
            </a:r>
          </a:p>
        </p:txBody>
      </p:sp>
      <p:sp>
        <p:nvSpPr>
          <p:cNvPr id="137" name="TextBox 136"/>
          <p:cNvSpPr txBox="1"/>
          <p:nvPr/>
        </p:nvSpPr>
        <p:spPr>
          <a:xfrm>
            <a:off x="1781681" y="6453336"/>
            <a:ext cx="5677969" cy="307777"/>
          </a:xfrm>
          <a:prstGeom prst="rect">
            <a:avLst/>
          </a:prstGeom>
          <a:noFill/>
        </p:spPr>
        <p:txBody>
          <a:bodyPr wrap="none" rtlCol="0">
            <a:spAutoFit/>
          </a:bodyPr>
          <a:lstStyle/>
          <a:p>
            <a:r>
              <a:rPr lang="en-US" sz="1400" dirty="0">
                <a:solidFill>
                  <a:srgbClr val="000000"/>
                </a:solidFill>
              </a:rPr>
              <a:t>Seshadri+, “</a:t>
            </a:r>
            <a:r>
              <a:rPr lang="en-US" sz="1400" dirty="0">
                <a:solidFill>
                  <a:srgbClr val="0000FF"/>
                </a:solidFill>
              </a:rPr>
              <a:t>Fast Bulk Bitwise AND and OR in DRAM</a:t>
            </a:r>
            <a:r>
              <a:rPr lang="en-US" sz="1400" dirty="0">
                <a:solidFill>
                  <a:srgbClr val="000000"/>
                </a:solidFill>
              </a:rPr>
              <a:t>”, IEEE CAL 2015.</a:t>
            </a:r>
          </a:p>
        </p:txBody>
      </p:sp>
    </p:spTree>
    <p:extLst>
      <p:ext uri="{BB962C8B-B14F-4D97-AF65-F5344CB8AC3E}">
        <p14:creationId xmlns:p14="http://schemas.microsoft.com/office/powerpoint/2010/main" val="165970857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6"/>
                                        </p:tgtEl>
                                      </p:cBhvr>
                                    </p:animEffect>
                                    <p:set>
                                      <p:cBhvr>
                                        <p:cTn id="7" dur="1" fill="hold">
                                          <p:stCondLst>
                                            <p:cond delay="499"/>
                                          </p:stCondLst>
                                        </p:cTn>
                                        <p:tgtEl>
                                          <p:spTgt spid="116"/>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03"/>
                                        </p:tgtEl>
                                      </p:cBhvr>
                                    </p:animEffect>
                                    <p:set>
                                      <p:cBhvr>
                                        <p:cTn id="10" dur="1" fill="hold">
                                          <p:stCondLst>
                                            <p:cond delay="499"/>
                                          </p:stCondLst>
                                        </p:cTn>
                                        <p:tgtEl>
                                          <p:spTgt spid="10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129"/>
                                        </p:tgtEl>
                                      </p:cBhvr>
                                    </p:animEffect>
                                    <p:set>
                                      <p:cBhvr>
                                        <p:cTn id="13" dur="1" fill="hold">
                                          <p:stCondLst>
                                            <p:cond delay="499"/>
                                          </p:stCondLst>
                                        </p:cTn>
                                        <p:tgtEl>
                                          <p:spTgt spid="129"/>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113"/>
                                        </p:tgtEl>
                                        <p:attrNameLst>
                                          <p:attrName>style.visibility</p:attrName>
                                        </p:attrNameLst>
                                      </p:cBhvr>
                                      <p:to>
                                        <p:strVal val="visible"/>
                                      </p:to>
                                    </p:set>
                                    <p:animEffect transition="in" filter="fade">
                                      <p:cBhvr>
                                        <p:cTn id="16" dur="500"/>
                                        <p:tgtEl>
                                          <p:spTgt spid="113"/>
                                        </p:tgtEl>
                                      </p:cBhvr>
                                    </p:animEffect>
                                  </p:childTnLst>
                                </p:cTn>
                              </p:par>
                              <p:par>
                                <p:cTn id="17" presetID="10" presetClass="entr" presetSubtype="0"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childTnLst>
                                </p:cTn>
                              </p:par>
                              <p:par>
                                <p:cTn id="20" presetID="10" presetClass="entr" presetSubtype="0" fill="hold" nodeType="withEffect">
                                  <p:stCondLst>
                                    <p:cond delay="0"/>
                                  </p:stCondLst>
                                  <p:childTnLst>
                                    <p:set>
                                      <p:cBhvr>
                                        <p:cTn id="21" dur="1" fill="hold">
                                          <p:stCondLst>
                                            <p:cond delay="0"/>
                                          </p:stCondLst>
                                        </p:cTn>
                                        <p:tgtEl>
                                          <p:spTgt spid="126"/>
                                        </p:tgtEl>
                                        <p:attrNameLst>
                                          <p:attrName>style.visibility</p:attrName>
                                        </p:attrNameLst>
                                      </p:cBhvr>
                                      <p:to>
                                        <p:strVal val="visible"/>
                                      </p:to>
                                    </p:set>
                                    <p:animEffect transition="in" filter="fade">
                                      <p:cBhvr>
                                        <p:cTn id="22" dur="500"/>
                                        <p:tgtEl>
                                          <p:spTgt spid="1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xit" presetSubtype="1" fill="hold" grpId="0" nodeType="clickEffect">
                                  <p:stCondLst>
                                    <p:cond delay="0"/>
                                  </p:stCondLst>
                                  <p:childTnLst>
                                    <p:animEffect transition="out" filter="wipe(up)">
                                      <p:cBhvr>
                                        <p:cTn id="26" dur="500"/>
                                        <p:tgtEl>
                                          <p:spTgt spid="73"/>
                                        </p:tgtEl>
                                      </p:cBhvr>
                                    </p:animEffect>
                                    <p:set>
                                      <p:cBhvr>
                                        <p:cTn id="27" dur="1" fill="hold">
                                          <p:stCondLst>
                                            <p:cond delay="499"/>
                                          </p:stCondLst>
                                        </p:cTn>
                                        <p:tgtEl>
                                          <p:spTgt spid="73"/>
                                        </p:tgtEl>
                                        <p:attrNameLst>
                                          <p:attrName>style.visibility</p:attrName>
                                        </p:attrNameLst>
                                      </p:cBhvr>
                                      <p:to>
                                        <p:strVal val="hidden"/>
                                      </p:to>
                                    </p:set>
                                  </p:childTnLst>
                                </p:cTn>
                              </p:par>
                              <p:par>
                                <p:cTn id="28" presetID="22" presetClass="exit" presetSubtype="1" fill="hold" grpId="0" nodeType="withEffect">
                                  <p:stCondLst>
                                    <p:cond delay="0"/>
                                  </p:stCondLst>
                                  <p:childTnLst>
                                    <p:animEffect transition="out" filter="wipe(up)">
                                      <p:cBhvr>
                                        <p:cTn id="29" dur="500"/>
                                        <p:tgtEl>
                                          <p:spTgt spid="104"/>
                                        </p:tgtEl>
                                      </p:cBhvr>
                                    </p:animEffect>
                                    <p:set>
                                      <p:cBhvr>
                                        <p:cTn id="30" dur="1" fill="hold">
                                          <p:stCondLst>
                                            <p:cond delay="499"/>
                                          </p:stCondLst>
                                        </p:cTn>
                                        <p:tgtEl>
                                          <p:spTgt spid="104"/>
                                        </p:tgtEl>
                                        <p:attrNameLst>
                                          <p:attrName>style.visibility</p:attrName>
                                        </p:attrNameLst>
                                      </p:cBhvr>
                                      <p:to>
                                        <p:strVal val="hidden"/>
                                      </p:to>
                                    </p:set>
                                  </p:childTnLst>
                                </p:cTn>
                              </p:par>
                              <p:par>
                                <p:cTn id="31" presetID="22" presetClass="entr" presetSubtype="4"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wipe(down)">
                                      <p:cBhvr>
                                        <p:cTn id="33" dur="500"/>
                                        <p:tgtEl>
                                          <p:spTgt spid="7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32"/>
                                        </p:tgtEl>
                                        <p:attrNameLst>
                                          <p:attrName>style.visibility</p:attrName>
                                        </p:attrNameLst>
                                      </p:cBhvr>
                                      <p:to>
                                        <p:strVal val="visible"/>
                                      </p:to>
                                    </p:set>
                                    <p:animEffect transition="in" filter="fade">
                                      <p:cBhvr>
                                        <p:cTn id="38" dur="500"/>
                                        <p:tgtEl>
                                          <p:spTgt spid="132"/>
                                        </p:tgtEl>
                                      </p:cBhvr>
                                    </p:animEffect>
                                  </p:childTnLst>
                                </p:cTn>
                              </p:par>
                              <p:par>
                                <p:cTn id="39" presetID="10" presetClass="exit" presetSubtype="0" fill="hold" grpId="0" nodeType="withEffect">
                                  <p:stCondLst>
                                    <p:cond delay="0"/>
                                  </p:stCondLst>
                                  <p:childTnLst>
                                    <p:animEffect transition="out" filter="fade">
                                      <p:cBhvr>
                                        <p:cTn id="40" dur="500"/>
                                        <p:tgtEl>
                                          <p:spTgt spid="91"/>
                                        </p:tgtEl>
                                      </p:cBhvr>
                                    </p:animEffect>
                                    <p:set>
                                      <p:cBhvr>
                                        <p:cTn id="41" dur="1" fill="hold">
                                          <p:stCondLst>
                                            <p:cond delay="499"/>
                                          </p:stCondLst>
                                        </p:cTn>
                                        <p:tgtEl>
                                          <p:spTgt spid="91"/>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4"/>
                                        </p:tgtEl>
                                        <p:attrNameLst>
                                          <p:attrName>style.visibility</p:attrName>
                                        </p:attrNameLst>
                                      </p:cBhvr>
                                      <p:to>
                                        <p:strVal val="visible"/>
                                      </p:to>
                                    </p:set>
                                    <p:animEffect transition="in" filter="fade">
                                      <p:cBhvr>
                                        <p:cTn id="46" dur="500"/>
                                        <p:tgtEl>
                                          <p:spTgt spid="134"/>
                                        </p:tgtEl>
                                      </p:cBhvr>
                                    </p:animEffect>
                                  </p:childTnLst>
                                </p:cTn>
                              </p:par>
                              <p:par>
                                <p:cTn id="47" presetID="10" presetClass="exit" presetSubtype="0" fill="hold" grpId="0" nodeType="withEffect">
                                  <p:stCondLst>
                                    <p:cond delay="0"/>
                                  </p:stCondLst>
                                  <p:childTnLst>
                                    <p:animEffect transition="out" filter="fade">
                                      <p:cBhvr>
                                        <p:cTn id="48" dur="500"/>
                                        <p:tgtEl>
                                          <p:spTgt spid="92"/>
                                        </p:tgtEl>
                                      </p:cBhvr>
                                    </p:animEffect>
                                    <p:set>
                                      <p:cBhvr>
                                        <p:cTn id="49" dur="1" fill="hold">
                                          <p:stCondLst>
                                            <p:cond delay="499"/>
                                          </p:stCondLst>
                                        </p:cTn>
                                        <p:tgtEl>
                                          <p:spTgt spid="92"/>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grpId="1" nodeType="clickEffect">
                                  <p:stCondLst>
                                    <p:cond delay="0"/>
                                  </p:stCondLst>
                                  <p:childTnLst>
                                    <p:animEffect transition="out" filter="fade">
                                      <p:cBhvr>
                                        <p:cTn id="53" dur="500"/>
                                        <p:tgtEl>
                                          <p:spTgt spid="132"/>
                                        </p:tgtEl>
                                      </p:cBhvr>
                                    </p:animEffect>
                                    <p:set>
                                      <p:cBhvr>
                                        <p:cTn id="54" dur="1" fill="hold">
                                          <p:stCondLst>
                                            <p:cond delay="499"/>
                                          </p:stCondLst>
                                        </p:cTn>
                                        <p:tgtEl>
                                          <p:spTgt spid="132"/>
                                        </p:tgtEl>
                                        <p:attrNameLst>
                                          <p:attrName>style.visibility</p:attrName>
                                        </p:attrNameLst>
                                      </p:cBhvr>
                                      <p:to>
                                        <p:strVal val="hidden"/>
                                      </p:to>
                                    </p:set>
                                  </p:childTnLst>
                                </p:cTn>
                              </p:par>
                              <p:par>
                                <p:cTn id="55" presetID="10" presetClass="exit" presetSubtype="0" fill="hold" grpId="0" nodeType="withEffect">
                                  <p:stCondLst>
                                    <p:cond delay="0"/>
                                  </p:stCondLst>
                                  <p:childTnLst>
                                    <p:animEffect transition="out" filter="fade">
                                      <p:cBhvr>
                                        <p:cTn id="56" dur="500"/>
                                        <p:tgtEl>
                                          <p:spTgt spid="90"/>
                                        </p:tgtEl>
                                      </p:cBhvr>
                                    </p:animEffect>
                                    <p:set>
                                      <p:cBhvr>
                                        <p:cTn id="57" dur="1" fill="hold">
                                          <p:stCondLst>
                                            <p:cond delay="499"/>
                                          </p:stCondLst>
                                        </p:cTn>
                                        <p:tgtEl>
                                          <p:spTgt spid="90"/>
                                        </p:tgtEl>
                                        <p:attrNameLst>
                                          <p:attrName>style.visibility</p:attrName>
                                        </p:attrNameLst>
                                      </p:cBhvr>
                                      <p:to>
                                        <p:strVal val="hidden"/>
                                      </p:to>
                                    </p:set>
                                  </p:childTnLst>
                                </p:cTn>
                              </p:par>
                              <p:par>
                                <p:cTn id="58" presetID="10" presetClass="entr" presetSubtype="0" fill="hold" grpId="0" nodeType="withEffect">
                                  <p:stCondLst>
                                    <p:cond delay="0"/>
                                  </p:stCondLst>
                                  <p:childTnLst>
                                    <p:set>
                                      <p:cBhvr>
                                        <p:cTn id="59" dur="1" fill="hold">
                                          <p:stCondLst>
                                            <p:cond delay="0"/>
                                          </p:stCondLst>
                                        </p:cTn>
                                        <p:tgtEl>
                                          <p:spTgt spid="136"/>
                                        </p:tgtEl>
                                        <p:attrNameLst>
                                          <p:attrName>style.visibility</p:attrName>
                                        </p:attrNameLst>
                                      </p:cBhvr>
                                      <p:to>
                                        <p:strVal val="visible"/>
                                      </p:to>
                                    </p:set>
                                    <p:animEffect transition="in" filter="fade">
                                      <p:cBhvr>
                                        <p:cTn id="60" dur="500"/>
                                        <p:tgtEl>
                                          <p:spTgt spid="13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35"/>
                                        </p:tgtEl>
                                        <p:attrNameLst>
                                          <p:attrName>style.visibility</p:attrName>
                                        </p:attrNameLst>
                                      </p:cBhvr>
                                      <p:to>
                                        <p:strVal val="visible"/>
                                      </p:to>
                                    </p:set>
                                    <p:animEffect transition="in" filter="fade">
                                      <p:cBhvr>
                                        <p:cTn id="63" dur="500"/>
                                        <p:tgtEl>
                                          <p:spTgt spid="13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1" nodeType="click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wipe(down)">
                                      <p:cBhvr>
                                        <p:cTn id="68" dur="500"/>
                                        <p:tgtEl>
                                          <p:spTgt spid="73"/>
                                        </p:tgtEl>
                                      </p:cBhvr>
                                    </p:animEffect>
                                  </p:childTnLst>
                                </p:cTn>
                              </p:par>
                              <p:par>
                                <p:cTn id="69" presetID="22" presetClass="entr" presetSubtype="4" fill="hold" grpId="1" nodeType="withEffect">
                                  <p:stCondLst>
                                    <p:cond delay="0"/>
                                  </p:stCondLst>
                                  <p:childTnLst>
                                    <p:set>
                                      <p:cBhvr>
                                        <p:cTn id="70" dur="1" fill="hold">
                                          <p:stCondLst>
                                            <p:cond delay="0"/>
                                          </p:stCondLst>
                                        </p:cTn>
                                        <p:tgtEl>
                                          <p:spTgt spid="104"/>
                                        </p:tgtEl>
                                        <p:attrNameLst>
                                          <p:attrName>style.visibility</p:attrName>
                                        </p:attrNameLst>
                                      </p:cBhvr>
                                      <p:to>
                                        <p:strVal val="visible"/>
                                      </p:to>
                                    </p:set>
                                    <p:animEffect transition="in" filter="wipe(down)">
                                      <p:cBhvr>
                                        <p:cTn id="71" dur="500"/>
                                        <p:tgtEl>
                                          <p:spTgt spid="104"/>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wipe(down)">
                                      <p:cBhvr>
                                        <p:cTn id="74" dur="500"/>
                                        <p:tgtEl>
                                          <p:spTgt spid="71"/>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31"/>
                                        </p:tgtEl>
                                        <p:attrNameLst>
                                          <p:attrName>style.visibility</p:attrName>
                                        </p:attrNameLst>
                                      </p:cBhvr>
                                      <p:to>
                                        <p:strVal val="visible"/>
                                      </p:to>
                                    </p:set>
                                    <p:animEffect transition="in" filter="fade">
                                      <p:cBhvr>
                                        <p:cTn id="79" dur="500"/>
                                        <p:tgtEl>
                                          <p:spTgt spid="131"/>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133"/>
                                        </p:tgtEl>
                                        <p:attrNameLst>
                                          <p:attrName>style.visibility</p:attrName>
                                        </p:attrNameLst>
                                      </p:cBhvr>
                                      <p:to>
                                        <p:strVal val="visible"/>
                                      </p:to>
                                    </p:set>
                                    <p:animEffect transition="in" filter="fade">
                                      <p:cBhvr>
                                        <p:cTn id="84"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animBg="1"/>
      <p:bldP spid="73" grpId="0" animBg="1"/>
      <p:bldP spid="73" grpId="1" animBg="1"/>
      <p:bldP spid="90" grpId="0"/>
      <p:bldP spid="91" grpId="0"/>
      <p:bldP spid="92" grpId="0"/>
      <p:bldP spid="104" grpId="0" animBg="1"/>
      <p:bldP spid="104" grpId="1" animBg="1"/>
      <p:bldP spid="131" grpId="0" animBg="1"/>
      <p:bldP spid="132" grpId="0"/>
      <p:bldP spid="132" grpId="1"/>
      <p:bldP spid="133" grpId="0" animBg="1"/>
      <p:bldP spid="134" grpId="0"/>
      <p:bldP spid="135" grpId="0"/>
      <p:bldP spid="136" grpId="0"/>
    </p:bld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In-DRAM NOT: Dual Contact Cell</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161</a:t>
            </a:fld>
            <a:endParaRPr lang="en-US" altLang="en-US">
              <a:solidFill>
                <a:srgbClr val="000000"/>
              </a:solidFill>
            </a:endParaRPr>
          </a:p>
        </p:txBody>
      </p:sp>
      <p:pic>
        <p:nvPicPr>
          <p:cNvPr id="6" name="Picture 5"/>
          <p:cNvPicPr>
            <a:picLocks noChangeAspect="1"/>
          </p:cNvPicPr>
          <p:nvPr/>
        </p:nvPicPr>
        <p:blipFill>
          <a:blip r:embed="rId2"/>
          <a:stretch>
            <a:fillRect/>
          </a:stretch>
        </p:blipFill>
        <p:spPr>
          <a:xfrm>
            <a:off x="323528" y="1035173"/>
            <a:ext cx="4104456" cy="4705108"/>
          </a:xfrm>
          <a:prstGeom prst="rect">
            <a:avLst/>
          </a:prstGeom>
        </p:spPr>
      </p:pic>
      <p:sp>
        <p:nvSpPr>
          <p:cNvPr id="5" name="TextBox 4"/>
          <p:cNvSpPr txBox="1"/>
          <p:nvPr/>
        </p:nvSpPr>
        <p:spPr>
          <a:xfrm>
            <a:off x="-10701" y="5949280"/>
            <a:ext cx="9284914" cy="296235"/>
          </a:xfrm>
          <a:prstGeom prst="rect">
            <a:avLst/>
          </a:prstGeom>
          <a:noFill/>
        </p:spPr>
        <p:txBody>
          <a:bodyPr wrap="none" rtlCol="0">
            <a:spAutoFit/>
          </a:bodyPr>
          <a:lstStyle/>
          <a:p>
            <a:r>
              <a:rPr lang="en-US" sz="1325" dirty="0">
                <a:solidFill>
                  <a:srgbClr val="000000"/>
                </a:solidFill>
              </a:rPr>
              <a:t>Seshadri+, “</a:t>
            </a:r>
            <a:r>
              <a:rPr lang="en-US" sz="1325" dirty="0">
                <a:solidFill>
                  <a:srgbClr val="0000FF"/>
                </a:solidFill>
              </a:rPr>
              <a:t>Ambit: In-Memory Accelerator for Bulk Bitwise Operations using Commodity DRAM Technology</a:t>
            </a:r>
            <a:r>
              <a:rPr lang="en-US" sz="1325" dirty="0">
                <a:solidFill>
                  <a:srgbClr val="000000"/>
                </a:solidFill>
              </a:rPr>
              <a:t>,” MICRO 2017.</a:t>
            </a:r>
          </a:p>
        </p:txBody>
      </p:sp>
      <p:sp>
        <p:nvSpPr>
          <p:cNvPr id="3" name="TextBox 2"/>
          <p:cNvSpPr txBox="1"/>
          <p:nvPr/>
        </p:nvSpPr>
        <p:spPr>
          <a:xfrm>
            <a:off x="4617145" y="1862822"/>
            <a:ext cx="4556504" cy="2862322"/>
          </a:xfrm>
          <a:prstGeom prst="rect">
            <a:avLst/>
          </a:prstGeom>
          <a:noFill/>
        </p:spPr>
        <p:txBody>
          <a:bodyPr wrap="none" rtlCol="0">
            <a:spAutoFit/>
          </a:bodyPr>
          <a:lstStyle/>
          <a:p>
            <a:pPr algn="ctr"/>
            <a:r>
              <a:rPr lang="en-US" sz="3600" dirty="0">
                <a:solidFill>
                  <a:srgbClr val="000000"/>
                </a:solidFill>
              </a:rPr>
              <a:t>Idea: </a:t>
            </a:r>
          </a:p>
          <a:p>
            <a:pPr algn="ctr"/>
            <a:r>
              <a:rPr lang="en-US" sz="3600" dirty="0">
                <a:solidFill>
                  <a:srgbClr val="0000FF"/>
                </a:solidFill>
              </a:rPr>
              <a:t>Feed the </a:t>
            </a:r>
          </a:p>
          <a:p>
            <a:pPr algn="ctr"/>
            <a:r>
              <a:rPr lang="en-US" sz="3600" dirty="0">
                <a:solidFill>
                  <a:srgbClr val="0000FF"/>
                </a:solidFill>
              </a:rPr>
              <a:t>negated value </a:t>
            </a:r>
          </a:p>
          <a:p>
            <a:pPr algn="ctr"/>
            <a:r>
              <a:rPr lang="en-US" sz="3600" dirty="0">
                <a:solidFill>
                  <a:srgbClr val="0000FF"/>
                </a:solidFill>
              </a:rPr>
              <a:t>in the sense amplifier</a:t>
            </a:r>
          </a:p>
          <a:p>
            <a:pPr algn="ctr"/>
            <a:r>
              <a:rPr lang="en-US" sz="3600" dirty="0">
                <a:solidFill>
                  <a:srgbClr val="0000FF"/>
                </a:solidFill>
              </a:rPr>
              <a:t>into a special row</a:t>
            </a:r>
          </a:p>
        </p:txBody>
      </p:sp>
    </p:spTree>
    <p:extLst>
      <p:ext uri="{BB962C8B-B14F-4D97-AF65-F5344CB8AC3E}">
        <p14:creationId xmlns:p14="http://schemas.microsoft.com/office/powerpoint/2010/main" val="178097325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Performance: In-DRAM </a:t>
            </a:r>
            <a:r>
              <a:rPr lang="en-US"/>
              <a:t>Bitwise Operations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0" y="1273196"/>
            <a:ext cx="9144000" cy="4311608"/>
          </a:xfrm>
          <a:prstGeom prst="rect">
            <a:avLst/>
          </a:prstGeom>
        </p:spPr>
      </p:pic>
    </p:spTree>
    <p:extLst>
      <p:ext uri="{BB962C8B-B14F-4D97-AF65-F5344CB8AC3E}">
        <p14:creationId xmlns:p14="http://schemas.microsoft.com/office/powerpoint/2010/main" val="16085516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of In-DRAM Bitwise Operations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5949280"/>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3" name="Picture 2"/>
          <p:cNvPicPr>
            <a:picLocks noChangeAspect="1"/>
          </p:cNvPicPr>
          <p:nvPr/>
        </p:nvPicPr>
        <p:blipFill>
          <a:blip r:embed="rId2"/>
          <a:stretch>
            <a:fillRect/>
          </a:stretch>
        </p:blipFill>
        <p:spPr>
          <a:xfrm>
            <a:off x="0" y="1966435"/>
            <a:ext cx="9144000" cy="2925129"/>
          </a:xfrm>
          <a:prstGeom prst="rect">
            <a:avLst/>
          </a:prstGeom>
        </p:spPr>
      </p:pic>
    </p:spTree>
    <p:extLst>
      <p:ext uri="{BB962C8B-B14F-4D97-AF65-F5344CB8AC3E}">
        <p14:creationId xmlns:p14="http://schemas.microsoft.com/office/powerpoint/2010/main" val="37180782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494EC-CC29-4C1B-BC30-B25CBF0152B1}"/>
              </a:ext>
            </a:extLst>
          </p:cNvPr>
          <p:cNvSpPr>
            <a:spLocks noGrp="1"/>
          </p:cNvSpPr>
          <p:nvPr>
            <p:ph type="title"/>
          </p:nvPr>
        </p:nvSpPr>
        <p:spPr/>
        <p:txBody>
          <a:bodyPr/>
          <a:lstStyle/>
          <a:p>
            <a:r>
              <a:rPr lang="en-US" dirty="0"/>
              <a:t>Ambit vs. DDR3: Performance and Energy</a:t>
            </a:r>
          </a:p>
        </p:txBody>
      </p:sp>
      <p:sp>
        <p:nvSpPr>
          <p:cNvPr id="4" name="Slide Number Placeholder 3">
            <a:extLst>
              <a:ext uri="{FF2B5EF4-FFF2-40B4-BE49-F238E27FC236}">
                <a16:creationId xmlns:a16="http://schemas.microsoft.com/office/drawing/2014/main" id="{C6439D3B-A3F5-4658-A5BE-B00BFFC8A920}"/>
              </a:ext>
            </a:extLst>
          </p:cNvPr>
          <p:cNvSpPr>
            <a:spLocks noGrp="1"/>
          </p:cNvSpPr>
          <p:nvPr>
            <p:ph type="sldNum" sz="quarter" idx="12"/>
          </p:nvPr>
        </p:nvSpPr>
        <p:spPr/>
        <p:txBody>
          <a:bodyPr/>
          <a:lstStyle/>
          <a:p>
            <a:fld id="{BA2D8F13-174C-467F-9D40-7DDEF70CAB8C}" type="slidenum">
              <a:rPr lang="en-US" smtClean="0"/>
              <a:pPr/>
              <a:t>164</a:t>
            </a:fld>
            <a:endParaRPr lang="en-US"/>
          </a:p>
        </p:txBody>
      </p:sp>
      <p:graphicFrame>
        <p:nvGraphicFramePr>
          <p:cNvPr id="5" name="Chart 4">
            <a:extLst>
              <a:ext uri="{FF2B5EF4-FFF2-40B4-BE49-F238E27FC236}">
                <a16:creationId xmlns:a16="http://schemas.microsoft.com/office/drawing/2014/main" id="{5AB549DD-5A03-443B-A7E3-97EF7C548D5D}"/>
              </a:ext>
            </a:extLst>
          </p:cNvPr>
          <p:cNvGraphicFramePr>
            <a:graphicFrameLocks/>
          </p:cNvGraphicFramePr>
          <p:nvPr>
            <p:extLst/>
          </p:nvPr>
        </p:nvGraphicFramePr>
        <p:xfrm>
          <a:off x="609600" y="1143000"/>
          <a:ext cx="8077200" cy="5181600"/>
        </p:xfrm>
        <a:graphic>
          <a:graphicData uri="http://schemas.openxmlformats.org/drawingml/2006/chart">
            <c:chart xmlns:c="http://schemas.openxmlformats.org/drawingml/2006/chart" xmlns:r="http://schemas.openxmlformats.org/officeDocument/2006/relationships" r:id="rId2"/>
          </a:graphicData>
        </a:graphic>
      </p:graphicFrame>
      <p:grpSp>
        <p:nvGrpSpPr>
          <p:cNvPr id="10" name="Group 9">
            <a:extLst>
              <a:ext uri="{FF2B5EF4-FFF2-40B4-BE49-F238E27FC236}">
                <a16:creationId xmlns:a16="http://schemas.microsoft.com/office/drawing/2014/main" id="{1F13FD58-5AF1-4A70-AAF4-BA2FD69585F4}"/>
              </a:ext>
            </a:extLst>
          </p:cNvPr>
          <p:cNvGrpSpPr/>
          <p:nvPr/>
        </p:nvGrpSpPr>
        <p:grpSpPr>
          <a:xfrm>
            <a:off x="5628222" y="2477869"/>
            <a:ext cx="1849940" cy="1451335"/>
            <a:chOff x="5628222" y="2477869"/>
            <a:chExt cx="1849940" cy="1451335"/>
          </a:xfrm>
        </p:grpSpPr>
        <p:sp>
          <p:nvSpPr>
            <p:cNvPr id="6" name="TextBox 5">
              <a:extLst>
                <a:ext uri="{FF2B5EF4-FFF2-40B4-BE49-F238E27FC236}">
                  <a16:creationId xmlns:a16="http://schemas.microsoft.com/office/drawing/2014/main" id="{9D3014AC-E750-4E89-95E0-6E377B3192BA}"/>
                </a:ext>
              </a:extLst>
            </p:cNvPr>
            <p:cNvSpPr txBox="1"/>
            <p:nvPr/>
          </p:nvSpPr>
          <p:spPr>
            <a:xfrm>
              <a:off x="5628222" y="2477869"/>
              <a:ext cx="766557" cy="646331"/>
            </a:xfrm>
            <a:prstGeom prst="rect">
              <a:avLst/>
            </a:prstGeom>
            <a:noFill/>
          </p:spPr>
          <p:txBody>
            <a:bodyPr wrap="none" rtlCol="0">
              <a:spAutoFit/>
            </a:bodyPr>
            <a:lstStyle/>
            <a:p>
              <a:pPr algn="ctr"/>
              <a:r>
                <a:rPr lang="en-US" sz="3600" b="1" dirty="0">
                  <a:solidFill>
                    <a:srgbClr val="0070C0"/>
                  </a:solidFill>
                </a:rPr>
                <a:t>32X</a:t>
              </a:r>
            </a:p>
          </p:txBody>
        </p:sp>
        <p:sp>
          <p:nvSpPr>
            <p:cNvPr id="8" name="Freeform: Shape 7">
              <a:extLst>
                <a:ext uri="{FF2B5EF4-FFF2-40B4-BE49-F238E27FC236}">
                  <a16:creationId xmlns:a16="http://schemas.microsoft.com/office/drawing/2014/main" id="{319E9FFE-5207-445D-921D-CAE4675041B8}"/>
                </a:ext>
              </a:extLst>
            </p:cNvPr>
            <p:cNvSpPr/>
            <p:nvPr/>
          </p:nvSpPr>
          <p:spPr>
            <a:xfrm>
              <a:off x="6102036" y="3041964"/>
              <a:ext cx="1376126" cy="887240"/>
            </a:xfrm>
            <a:custGeom>
              <a:avLst/>
              <a:gdLst>
                <a:gd name="connsiteX0" fmla="*/ 0 w 1376126"/>
                <a:gd name="connsiteY0" fmla="*/ 0 h 887240"/>
                <a:gd name="connsiteX1" fmla="*/ 1376126 w 1376126"/>
                <a:gd name="connsiteY1" fmla="*/ 887240 h 887240"/>
              </a:gdLst>
              <a:ahLst/>
              <a:cxnLst>
                <a:cxn ang="0">
                  <a:pos x="connsiteX0" y="connsiteY0"/>
                </a:cxn>
                <a:cxn ang="0">
                  <a:pos x="connsiteX1" y="connsiteY1"/>
                </a:cxn>
              </a:cxnLst>
              <a:rect l="l" t="t" r="r" b="b"/>
              <a:pathLst>
                <a:path w="1376126" h="887240">
                  <a:moveTo>
                    <a:pt x="0" y="0"/>
                  </a:moveTo>
                  <a:lnTo>
                    <a:pt x="1376126" y="887240"/>
                  </a:lnTo>
                </a:path>
              </a:pathLst>
            </a:custGeom>
            <a:noFill/>
            <a:ln>
              <a:solidFill>
                <a:schemeClr val="accent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11" name="Group 10">
            <a:extLst>
              <a:ext uri="{FF2B5EF4-FFF2-40B4-BE49-F238E27FC236}">
                <a16:creationId xmlns:a16="http://schemas.microsoft.com/office/drawing/2014/main" id="{07EBAEE8-0E06-4849-B21E-503146852B82}"/>
              </a:ext>
            </a:extLst>
          </p:cNvPr>
          <p:cNvGrpSpPr/>
          <p:nvPr/>
        </p:nvGrpSpPr>
        <p:grpSpPr>
          <a:xfrm>
            <a:off x="6811244" y="2477869"/>
            <a:ext cx="1083378" cy="1270266"/>
            <a:chOff x="6811244" y="2477869"/>
            <a:chExt cx="1083378" cy="1270266"/>
          </a:xfrm>
        </p:grpSpPr>
        <p:sp>
          <p:nvSpPr>
            <p:cNvPr id="7" name="TextBox 6">
              <a:extLst>
                <a:ext uri="{FF2B5EF4-FFF2-40B4-BE49-F238E27FC236}">
                  <a16:creationId xmlns:a16="http://schemas.microsoft.com/office/drawing/2014/main" id="{4F3341D2-3336-47D4-9CDA-B09DF0130A4F}"/>
                </a:ext>
              </a:extLst>
            </p:cNvPr>
            <p:cNvSpPr txBox="1"/>
            <p:nvPr/>
          </p:nvSpPr>
          <p:spPr>
            <a:xfrm>
              <a:off x="6811244" y="2477869"/>
              <a:ext cx="766557" cy="646331"/>
            </a:xfrm>
            <a:prstGeom prst="rect">
              <a:avLst/>
            </a:prstGeom>
            <a:noFill/>
          </p:spPr>
          <p:txBody>
            <a:bodyPr wrap="none" rtlCol="0">
              <a:spAutoFit/>
            </a:bodyPr>
            <a:lstStyle/>
            <a:p>
              <a:pPr algn="ctr"/>
              <a:r>
                <a:rPr lang="en-US" sz="3600" b="1" dirty="0">
                  <a:solidFill>
                    <a:srgbClr val="0070C0"/>
                  </a:solidFill>
                </a:rPr>
                <a:t>35X</a:t>
              </a:r>
            </a:p>
          </p:txBody>
        </p:sp>
        <p:sp>
          <p:nvSpPr>
            <p:cNvPr id="9" name="Freeform: Shape 8">
              <a:extLst>
                <a:ext uri="{FF2B5EF4-FFF2-40B4-BE49-F238E27FC236}">
                  <a16:creationId xmlns:a16="http://schemas.microsoft.com/office/drawing/2014/main" id="{3DAC4FD1-AA02-4523-83C6-B4526A5134E2}"/>
                </a:ext>
              </a:extLst>
            </p:cNvPr>
            <p:cNvSpPr/>
            <p:nvPr/>
          </p:nvSpPr>
          <p:spPr>
            <a:xfrm>
              <a:off x="7206558" y="3014804"/>
              <a:ext cx="688064" cy="733331"/>
            </a:xfrm>
            <a:custGeom>
              <a:avLst/>
              <a:gdLst>
                <a:gd name="connsiteX0" fmla="*/ 0 w 688064"/>
                <a:gd name="connsiteY0" fmla="*/ 0 h 733331"/>
                <a:gd name="connsiteX1" fmla="*/ 688064 w 688064"/>
                <a:gd name="connsiteY1" fmla="*/ 733331 h 733331"/>
              </a:gdLst>
              <a:ahLst/>
              <a:cxnLst>
                <a:cxn ang="0">
                  <a:pos x="connsiteX0" y="connsiteY0"/>
                </a:cxn>
                <a:cxn ang="0">
                  <a:pos x="connsiteX1" y="connsiteY1"/>
                </a:cxn>
              </a:cxnLst>
              <a:rect l="l" t="t" r="r" b="b"/>
              <a:pathLst>
                <a:path w="688064" h="733331">
                  <a:moveTo>
                    <a:pt x="0" y="0"/>
                  </a:moveTo>
                  <a:lnTo>
                    <a:pt x="688064" y="733331"/>
                  </a:lnTo>
                </a:path>
              </a:pathLst>
            </a:custGeom>
            <a:noFill/>
            <a:ln>
              <a:solidFill>
                <a:schemeClr val="accent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12" name="TextBox 11"/>
          <p:cNvSpPr txBox="1"/>
          <p:nvPr/>
        </p:nvSpPr>
        <p:spPr>
          <a:xfrm>
            <a:off x="-10701" y="6517141"/>
            <a:ext cx="9284914" cy="296235"/>
          </a:xfrm>
          <a:prstGeom prst="rect">
            <a:avLst/>
          </a:prstGeom>
          <a:noFill/>
        </p:spPr>
        <p:txBody>
          <a:bodyPr wrap="none" rtlCol="0">
            <a:spAutoFit/>
          </a:bodyPr>
          <a:lstStyle/>
          <a:p>
            <a:r>
              <a:rPr lang="en-US" sz="1325" dirty="0">
                <a:solidFill>
                  <a:srgbClr val="000000"/>
                </a:solidFill>
              </a:rPr>
              <a:t>Seshadri+, “</a:t>
            </a:r>
            <a:r>
              <a:rPr lang="en-US" sz="1325" dirty="0">
                <a:solidFill>
                  <a:srgbClr val="0000FF"/>
                </a:solidFill>
              </a:rPr>
              <a:t>Ambit: In-Memory Accelerator for Bulk Bitwise Operations using Commodity DRAM Technology</a:t>
            </a:r>
            <a:r>
              <a:rPr lang="en-US" sz="1325" dirty="0">
                <a:solidFill>
                  <a:srgbClr val="000000"/>
                </a:solidFill>
              </a:rPr>
              <a:t>,” MICRO 2017.</a:t>
            </a:r>
          </a:p>
        </p:txBody>
      </p:sp>
    </p:spTree>
    <p:extLst>
      <p:ext uri="{BB962C8B-B14F-4D97-AF65-F5344CB8AC3E}">
        <p14:creationId xmlns:p14="http://schemas.microsoft.com/office/powerpoint/2010/main" val="2101773398"/>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Bulk Bitwise Operations in Workloads</a:t>
            </a:r>
          </a:p>
        </p:txBody>
      </p:sp>
      <p:pic>
        <p:nvPicPr>
          <p:cNvPr id="5" name="Picture 4"/>
          <p:cNvPicPr>
            <a:picLocks noChangeAspect="1"/>
          </p:cNvPicPr>
          <p:nvPr/>
        </p:nvPicPr>
        <p:blipFill>
          <a:blip r:embed="rId2"/>
          <a:stretch>
            <a:fillRect/>
          </a:stretch>
        </p:blipFill>
        <p:spPr>
          <a:xfrm>
            <a:off x="467544" y="1052736"/>
            <a:ext cx="7802016" cy="5056203"/>
          </a:xfrm>
          <a:prstGeom prst="rect">
            <a:avLst/>
          </a:prstGeom>
        </p:spPr>
      </p:pic>
      <p:sp>
        <p:nvSpPr>
          <p:cNvPr id="6" name="Content Placeholder 25">
            <a:extLst>
              <a:ext uri="{FF2B5EF4-FFF2-40B4-BE49-F238E27FC236}">
                <a16:creationId xmlns:a16="http://schemas.microsoft.com/office/drawing/2014/main" id="{C856F173-0838-471E-B126-A6DE9BCD8758}"/>
              </a:ext>
            </a:extLst>
          </p:cNvPr>
          <p:cNvSpPr>
            <a:spLocks noGrp="1"/>
          </p:cNvSpPr>
          <p:nvPr>
            <p:ph idx="1"/>
          </p:nvPr>
        </p:nvSpPr>
        <p:spPr>
          <a:xfrm>
            <a:off x="5741912" y="6377401"/>
            <a:ext cx="8839200" cy="796015"/>
          </a:xfrm>
        </p:spPr>
        <p:txBody>
          <a:bodyPr>
            <a:normAutofit/>
          </a:bodyPr>
          <a:lstStyle/>
          <a:p>
            <a:pPr marL="0" indent="0">
              <a:buNone/>
            </a:pPr>
            <a:r>
              <a:rPr lang="en-US" sz="1200" dirty="0"/>
              <a:t>[1] Li and Patel, </a:t>
            </a:r>
            <a:r>
              <a:rPr lang="en-US" sz="1200" dirty="0" err="1"/>
              <a:t>BitWeaving</a:t>
            </a:r>
            <a:r>
              <a:rPr lang="en-US" sz="1200" dirty="0"/>
              <a:t>, SIGMOD 2013</a:t>
            </a:r>
          </a:p>
          <a:p>
            <a:pPr marL="0" indent="0">
              <a:buNone/>
            </a:pPr>
            <a:r>
              <a:rPr lang="en-US" sz="1200" dirty="0"/>
              <a:t>[2] Goodwin+, </a:t>
            </a:r>
            <a:r>
              <a:rPr lang="en-US" sz="1200" dirty="0" err="1"/>
              <a:t>BitFunnel</a:t>
            </a:r>
            <a:r>
              <a:rPr lang="en-US" sz="1200" dirty="0"/>
              <a:t>, SIGIR 2017</a:t>
            </a:r>
          </a:p>
        </p:txBody>
      </p:sp>
    </p:spTree>
    <p:extLst>
      <p:ext uri="{BB962C8B-B14F-4D97-AF65-F5344CB8AC3E}">
        <p14:creationId xmlns:p14="http://schemas.microsoft.com/office/powerpoint/2010/main" val="3354899436"/>
      </p:ext>
    </p:extLst>
  </p:cSld>
  <p:clrMapOvr>
    <a:masterClrMapping/>
  </p:clrMapOvr>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Data Structure: Bitmap Index</a:t>
            </a:r>
          </a:p>
        </p:txBody>
      </p:sp>
      <p:sp>
        <p:nvSpPr>
          <p:cNvPr id="3" name="Content Placeholder 2"/>
          <p:cNvSpPr>
            <a:spLocks noGrp="1"/>
          </p:cNvSpPr>
          <p:nvPr>
            <p:ph idx="1"/>
          </p:nvPr>
        </p:nvSpPr>
        <p:spPr>
          <a:xfrm>
            <a:off x="304800" y="1143000"/>
            <a:ext cx="8610600" cy="1295400"/>
          </a:xfrm>
        </p:spPr>
        <p:txBody>
          <a:bodyPr/>
          <a:lstStyle/>
          <a:p>
            <a:r>
              <a:rPr lang="en-US" dirty="0"/>
              <a:t>Alternative to B-tree and its variants</a:t>
            </a:r>
          </a:p>
          <a:p>
            <a:r>
              <a:rPr lang="en-US" dirty="0"/>
              <a:t>Efficient for performing </a:t>
            </a:r>
            <a:r>
              <a:rPr lang="en-US" i="1" dirty="0">
                <a:solidFill>
                  <a:srgbClr val="FF0000"/>
                </a:solidFill>
              </a:rPr>
              <a:t>range queries</a:t>
            </a:r>
            <a:r>
              <a:rPr lang="en-US" i="1" dirty="0"/>
              <a:t> </a:t>
            </a:r>
            <a:r>
              <a:rPr lang="en-US" dirty="0"/>
              <a:t>and </a:t>
            </a:r>
            <a:r>
              <a:rPr lang="en-US" i="1" dirty="0">
                <a:solidFill>
                  <a:srgbClr val="FF0000"/>
                </a:solidFill>
              </a:rPr>
              <a:t>joins</a:t>
            </a:r>
          </a:p>
          <a:p>
            <a:r>
              <a:rPr lang="en-US" b="1" dirty="0">
                <a:solidFill>
                  <a:srgbClr val="0432FF"/>
                </a:solidFill>
              </a:rPr>
              <a:t>Many bitwise operations to perform a query</a:t>
            </a:r>
          </a:p>
          <a:p>
            <a:pPr marL="0" indent="0">
              <a:buNone/>
            </a:pPr>
            <a:endParaRPr lang="en-US" dirty="0"/>
          </a:p>
        </p:txBody>
      </p:sp>
      <p:sp>
        <p:nvSpPr>
          <p:cNvPr id="5" name="Rounded Rectangle 4"/>
          <p:cNvSpPr/>
          <p:nvPr/>
        </p:nvSpPr>
        <p:spPr>
          <a:xfrm>
            <a:off x="1143000" y="3352800"/>
            <a:ext cx="685800" cy="2819400"/>
          </a:xfrm>
          <a:prstGeom prst="roundRect">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a:ea typeface="+mn-ea"/>
                <a:cs typeface="+mn-cs"/>
              </a:rPr>
              <a:t>Bitmap 1</a:t>
            </a:r>
          </a:p>
        </p:txBody>
      </p:sp>
      <p:sp>
        <p:nvSpPr>
          <p:cNvPr id="6" name="Rounded Rectangle 5"/>
          <p:cNvSpPr/>
          <p:nvPr/>
        </p:nvSpPr>
        <p:spPr>
          <a:xfrm>
            <a:off x="2959204" y="3352800"/>
            <a:ext cx="685800" cy="2819400"/>
          </a:xfrm>
          <a:prstGeom prst="roundRect">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a:ea typeface="+mn-ea"/>
                <a:cs typeface="+mn-cs"/>
              </a:rPr>
              <a:t>Bitmap 2</a:t>
            </a:r>
          </a:p>
        </p:txBody>
      </p:sp>
      <p:sp>
        <p:nvSpPr>
          <p:cNvPr id="7" name="Rounded Rectangle 6"/>
          <p:cNvSpPr/>
          <p:nvPr/>
        </p:nvSpPr>
        <p:spPr>
          <a:xfrm>
            <a:off x="7086601" y="3352800"/>
            <a:ext cx="685800" cy="2819400"/>
          </a:xfrm>
          <a:prstGeom prst="roundRect">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a:ea typeface="+mn-ea"/>
                <a:cs typeface="+mn-cs"/>
              </a:rPr>
              <a:t>Bitmap 4</a:t>
            </a:r>
          </a:p>
        </p:txBody>
      </p:sp>
      <p:sp>
        <p:nvSpPr>
          <p:cNvPr id="8" name="Rounded Rectangle 7"/>
          <p:cNvSpPr/>
          <p:nvPr/>
        </p:nvSpPr>
        <p:spPr>
          <a:xfrm>
            <a:off x="5181681" y="3352800"/>
            <a:ext cx="685800" cy="2819400"/>
          </a:xfrm>
          <a:prstGeom prst="roundRect">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a:ea typeface="+mn-ea"/>
                <a:cs typeface="+mn-cs"/>
              </a:rPr>
              <a:t>Bitmap 3</a:t>
            </a:r>
          </a:p>
        </p:txBody>
      </p:sp>
      <p:sp>
        <p:nvSpPr>
          <p:cNvPr id="9" name="TextBox 8"/>
          <p:cNvSpPr txBox="1"/>
          <p:nvPr/>
        </p:nvSpPr>
        <p:spPr>
          <a:xfrm>
            <a:off x="838200" y="2819400"/>
            <a:ext cx="1282723" cy="52322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ＭＳ Ｐゴシック" charset="-128"/>
                <a:cs typeface="+mn-cs"/>
              </a:rPr>
              <a:t>age &lt; 18</a:t>
            </a:r>
          </a:p>
        </p:txBody>
      </p:sp>
      <p:sp>
        <p:nvSpPr>
          <p:cNvPr id="10" name="TextBox 9"/>
          <p:cNvSpPr txBox="1"/>
          <p:nvPr/>
        </p:nvSpPr>
        <p:spPr>
          <a:xfrm>
            <a:off x="2349687" y="2819400"/>
            <a:ext cx="1917513" cy="5232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ＭＳ Ｐゴシック" charset="-128"/>
                <a:cs typeface="+mn-cs"/>
              </a:rPr>
              <a:t>18 &lt; age &lt; 25</a:t>
            </a:r>
          </a:p>
        </p:txBody>
      </p:sp>
      <p:sp>
        <p:nvSpPr>
          <p:cNvPr id="11" name="TextBox 10"/>
          <p:cNvSpPr txBox="1"/>
          <p:nvPr/>
        </p:nvSpPr>
        <p:spPr>
          <a:xfrm>
            <a:off x="4559487" y="2819400"/>
            <a:ext cx="1917513" cy="5232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ＭＳ Ｐゴシック" charset="-128"/>
                <a:cs typeface="+mn-cs"/>
              </a:rPr>
              <a:t>25 &lt; age &lt; 60</a:t>
            </a:r>
          </a:p>
        </p:txBody>
      </p:sp>
      <p:sp>
        <p:nvSpPr>
          <p:cNvPr id="12" name="TextBox 11"/>
          <p:cNvSpPr txBox="1"/>
          <p:nvPr/>
        </p:nvSpPr>
        <p:spPr>
          <a:xfrm>
            <a:off x="6794477" y="2819400"/>
            <a:ext cx="1282723" cy="5232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ＭＳ Ｐゴシック" charset="-128"/>
                <a:cs typeface="+mn-cs"/>
              </a:rPr>
              <a:t>age &gt; 60</a:t>
            </a:r>
          </a:p>
        </p:txBody>
      </p:sp>
    </p:spTree>
    <p:extLst>
      <p:ext uri="{BB962C8B-B14F-4D97-AF65-F5344CB8AC3E}">
        <p14:creationId xmlns:p14="http://schemas.microsoft.com/office/powerpoint/2010/main" val="23754920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Bitmap Index on Ambit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5949280"/>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3" name="Picture 2"/>
          <p:cNvPicPr>
            <a:picLocks noChangeAspect="1"/>
          </p:cNvPicPr>
          <p:nvPr/>
        </p:nvPicPr>
        <p:blipFill>
          <a:blip r:embed="rId2"/>
          <a:stretch>
            <a:fillRect/>
          </a:stretch>
        </p:blipFill>
        <p:spPr>
          <a:xfrm>
            <a:off x="0" y="1163414"/>
            <a:ext cx="9144000" cy="4425826"/>
          </a:xfrm>
          <a:prstGeom prst="rect">
            <a:avLst/>
          </a:prstGeom>
        </p:spPr>
      </p:pic>
    </p:spTree>
    <p:extLst>
      <p:ext uri="{BB962C8B-B14F-4D97-AF65-F5344CB8AC3E}">
        <p14:creationId xmlns:p14="http://schemas.microsoft.com/office/powerpoint/2010/main" val="170559896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BitWeaving on Ambit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21288"/>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5" name="Picture 4"/>
          <p:cNvPicPr>
            <a:picLocks noChangeAspect="1"/>
          </p:cNvPicPr>
          <p:nvPr/>
        </p:nvPicPr>
        <p:blipFill>
          <a:blip r:embed="rId2"/>
          <a:stretch>
            <a:fillRect/>
          </a:stretch>
        </p:blipFill>
        <p:spPr>
          <a:xfrm>
            <a:off x="107504" y="1345316"/>
            <a:ext cx="8748346" cy="4675972"/>
          </a:xfrm>
          <a:prstGeom prst="rect">
            <a:avLst/>
          </a:prstGeom>
        </p:spPr>
      </p:pic>
      <p:pic>
        <p:nvPicPr>
          <p:cNvPr id="6" name="Picture 5"/>
          <p:cNvPicPr>
            <a:picLocks noChangeAspect="1"/>
          </p:cNvPicPr>
          <p:nvPr/>
        </p:nvPicPr>
        <p:blipFill>
          <a:blip r:embed="rId3"/>
          <a:stretch>
            <a:fillRect/>
          </a:stretch>
        </p:blipFill>
        <p:spPr>
          <a:xfrm>
            <a:off x="1333500" y="951561"/>
            <a:ext cx="6286500" cy="330200"/>
          </a:xfrm>
          <a:prstGeom prst="rect">
            <a:avLst/>
          </a:prstGeom>
        </p:spPr>
      </p:pic>
    </p:spTree>
    <p:extLst>
      <p:ext uri="{BB962C8B-B14F-4D97-AF65-F5344CB8AC3E}">
        <p14:creationId xmlns:p14="http://schemas.microsoft.com/office/powerpoint/2010/main" val="40881593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In-DRAM Bulk AND/OR</a:t>
            </a:r>
          </a:p>
        </p:txBody>
      </p:sp>
      <p:sp>
        <p:nvSpPr>
          <p:cNvPr id="3" name="Content Placeholder 2"/>
          <p:cNvSpPr>
            <a:spLocks noGrp="1"/>
          </p:cNvSpPr>
          <p:nvPr>
            <p:ph idx="1"/>
          </p:nvPr>
        </p:nvSpPr>
        <p:spPr/>
        <p:txBody>
          <a:bodyPr/>
          <a:lstStyle/>
          <a:p>
            <a:r>
              <a:rPr lang="en-US" dirty="0"/>
              <a:t>Vivek Seshadri, Kevin Hsieh, </a:t>
            </a:r>
            <a:r>
              <a:rPr lang="en-US" dirty="0" err="1"/>
              <a:t>Amirali</a:t>
            </a:r>
            <a:r>
              <a:rPr lang="en-US" dirty="0"/>
              <a:t> </a:t>
            </a:r>
            <a:r>
              <a:rPr lang="en-US" dirty="0" err="1"/>
              <a:t>Boroumand</a:t>
            </a:r>
            <a:r>
              <a:rPr lang="en-US" dirty="0"/>
              <a:t>, Donghyuk Lee, Michael A. </a:t>
            </a:r>
            <a:r>
              <a:rPr lang="en-US" dirty="0" err="1"/>
              <a:t>Kozuch</a:t>
            </a:r>
            <a:r>
              <a:rPr lang="en-US" dirty="0"/>
              <a:t>, Onur Mutlu, Phillip B. Gibbons, and Todd C. </a:t>
            </a:r>
            <a:r>
              <a:rPr lang="en-US" dirty="0" err="1"/>
              <a:t>Mowry</a:t>
            </a:r>
            <a:r>
              <a:rPr lang="en-US" dirty="0"/>
              <a:t>,</a:t>
            </a:r>
            <a:br>
              <a:rPr lang="en-US" dirty="0"/>
            </a:br>
            <a:r>
              <a:rPr lang="en-US" b="1" dirty="0">
                <a:hlinkClick r:id="rId2"/>
              </a:rPr>
              <a:t>"Fast Bulk Bitwise AND and OR in DRAM"</a:t>
            </a:r>
            <a:br>
              <a:rPr lang="en-US" dirty="0"/>
            </a:br>
            <a:r>
              <a:rPr lang="en-US" i="1" dirty="0">
                <a:hlinkClick r:id="rId3"/>
              </a:rPr>
              <a:t>IEEE Computer Architecture Letters</a:t>
            </a:r>
            <a:r>
              <a:rPr lang="en-US" i="1" dirty="0"/>
              <a:t> (</a:t>
            </a:r>
            <a:r>
              <a:rPr lang="en-US" b="1" i="1" dirty="0"/>
              <a:t>CAL</a:t>
            </a:r>
            <a:r>
              <a:rPr lang="en-US" i="1" dirty="0"/>
              <a:t>)</a:t>
            </a:r>
            <a:r>
              <a:rPr lang="en-US" dirty="0"/>
              <a:t>, April 2015. </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0" y="4276418"/>
            <a:ext cx="9144000" cy="1744870"/>
          </a:xfrm>
          <a:prstGeom prst="rect">
            <a:avLst/>
          </a:prstGeom>
        </p:spPr>
      </p:pic>
    </p:spTree>
    <p:extLst>
      <p:ext uri="{BB962C8B-B14F-4D97-AF65-F5344CB8AC3E}">
        <p14:creationId xmlns:p14="http://schemas.microsoft.com/office/powerpoint/2010/main" val="413548180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In-DRAM Bitwise Operations</a:t>
            </a:r>
          </a:p>
        </p:txBody>
      </p:sp>
      <p:sp>
        <p:nvSpPr>
          <p:cNvPr id="3" name="Content Placeholder 2"/>
          <p:cNvSpPr>
            <a:spLocks noGrp="1"/>
          </p:cNvSpPr>
          <p:nvPr>
            <p:ph idx="1"/>
          </p:nvPr>
        </p:nvSpPr>
        <p:spPr>
          <a:xfrm>
            <a:off x="228600" y="1144488"/>
            <a:ext cx="8610600" cy="4876800"/>
          </a:xfrm>
        </p:spPr>
        <p:txBody>
          <a:bodyPr/>
          <a:lstStyle/>
          <a:p>
            <a:r>
              <a:rPr lang="en-US" dirty="0" err="1"/>
              <a:t>Vivek</a:t>
            </a:r>
            <a:r>
              <a:rPr lang="en-US" dirty="0"/>
              <a:t> Seshadri et al., “</a:t>
            </a:r>
            <a:r>
              <a:rPr lang="en-US" b="1" dirty="0">
                <a:hlinkClick r:id="rId2"/>
              </a:rPr>
              <a:t>Ambit: In-Memory Accelerator for Bulk Bitwise Operations Using Commodity DRAM Technology</a:t>
            </a:r>
            <a:r>
              <a:rPr lang="en-US" dirty="0"/>
              <a:t>,” MICRO 2017.</a:t>
            </a: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170</a:t>
            </a:fld>
            <a:endParaRPr lang="en-US" altLang="en-US">
              <a:solidFill>
                <a:srgbClr val="000000"/>
              </a:solidFill>
            </a:endParaRPr>
          </a:p>
        </p:txBody>
      </p:sp>
      <p:pic>
        <p:nvPicPr>
          <p:cNvPr id="7" name="Picture 6"/>
          <p:cNvPicPr>
            <a:picLocks noChangeAspect="1"/>
          </p:cNvPicPr>
          <p:nvPr/>
        </p:nvPicPr>
        <p:blipFill>
          <a:blip r:embed="rId3"/>
          <a:stretch>
            <a:fillRect/>
          </a:stretch>
        </p:blipFill>
        <p:spPr>
          <a:xfrm>
            <a:off x="0" y="3641055"/>
            <a:ext cx="9144000" cy="2092201"/>
          </a:xfrm>
          <a:prstGeom prst="rect">
            <a:avLst/>
          </a:prstGeom>
        </p:spPr>
      </p:pic>
    </p:spTree>
    <p:extLst>
      <p:ext uri="{BB962C8B-B14F-4D97-AF65-F5344CB8AC3E}">
        <p14:creationId xmlns:p14="http://schemas.microsoft.com/office/powerpoint/2010/main" val="21275203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171</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115475911"/>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t>1. Minimally changing memory chips</a:t>
            </a:r>
          </a:p>
          <a:p>
            <a:pPr algn="l"/>
            <a:r>
              <a:rPr lang="en-US" sz="3600" dirty="0">
                <a:solidFill>
                  <a:srgbClr val="0000FF"/>
                </a:solidFill>
              </a:rPr>
              <a:t>2. Exploiting 3D-stacked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172</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653594183"/>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Opportunity: 3D-Stacked </a:t>
            </a:r>
            <a:r>
              <a:rPr lang="en-US" dirty="0" err="1"/>
              <a:t>Logic+Memory</a:t>
            </a:r>
            <a:endParaRPr lang="en-US" dirty="0"/>
          </a:p>
        </p:txBody>
      </p:sp>
      <p:sp>
        <p:nvSpPr>
          <p:cNvPr id="3" name="Content Placeholder 2"/>
          <p:cNvSpPr>
            <a:spLocks noGrp="1"/>
          </p:cNvSpPr>
          <p:nvPr>
            <p:ph idx="1"/>
          </p:nvPr>
        </p:nvSpPr>
        <p:spPr>
          <a:xfrm>
            <a:off x="228600" y="1124744"/>
            <a:ext cx="8610600" cy="5123656"/>
          </a:xfrm>
        </p:spPr>
        <p:txBody>
          <a:bodyPr/>
          <a:lstStyle/>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173</a:t>
            </a:fld>
            <a:endParaRPr lang="en-US" altLang="en-US">
              <a:solidFill>
                <a:srgbClr val="000000"/>
              </a:solidFill>
            </a:endParaRPr>
          </a:p>
        </p:txBody>
      </p:sp>
      <p:pic>
        <p:nvPicPr>
          <p:cNvPr id="6" name="Picture 5"/>
          <p:cNvPicPr>
            <a:picLocks noChangeAspect="1"/>
          </p:cNvPicPr>
          <p:nvPr/>
        </p:nvPicPr>
        <p:blipFill>
          <a:blip r:embed="rId2"/>
          <a:stretch>
            <a:fillRect/>
          </a:stretch>
        </p:blipFill>
        <p:spPr>
          <a:xfrm>
            <a:off x="107504" y="1286520"/>
            <a:ext cx="7772400" cy="1422400"/>
          </a:xfrm>
          <a:prstGeom prst="rect">
            <a:avLst/>
          </a:prstGeom>
        </p:spPr>
      </p:pic>
      <p:pic>
        <p:nvPicPr>
          <p:cNvPr id="5"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640" y="3068960"/>
            <a:ext cx="5040560" cy="3619122"/>
          </a:xfrm>
          <a:prstGeom prst="rect">
            <a:avLst/>
          </a:prstGeom>
          <a:noFill/>
          <a:extLst>
            <a:ext uri="{909E8E84-426E-40dd-AFC4-6F175D3DCCD1}">
              <a14:hiddenFill xmlns="" xmlns:a14="http://schemas.microsoft.com/office/drawing/2010/main">
                <a:solidFill>
                  <a:srgbClr val="FFFFFF"/>
                </a:solidFill>
              </a14:hiddenFill>
            </a:ext>
          </a:extLst>
        </p:spPr>
      </p:pic>
      <p:sp>
        <p:nvSpPr>
          <p:cNvPr id="8" name="TextBox 7"/>
          <p:cNvSpPr txBox="1"/>
          <p:nvPr/>
        </p:nvSpPr>
        <p:spPr>
          <a:xfrm>
            <a:off x="6040851" y="4509120"/>
            <a:ext cx="795898" cy="369332"/>
          </a:xfrm>
          <a:prstGeom prst="rect">
            <a:avLst/>
          </a:prstGeom>
          <a:noFill/>
        </p:spPr>
        <p:txBody>
          <a:bodyPr wrap="none" rtlCol="0">
            <a:spAutoFit/>
          </a:bodyPr>
          <a:lstStyle/>
          <a:p>
            <a:r>
              <a:rPr lang="en-US" b="1" dirty="0">
                <a:solidFill>
                  <a:srgbClr val="4D5494"/>
                </a:solidFill>
              </a:rPr>
              <a:t>Logic</a:t>
            </a:r>
          </a:p>
        </p:txBody>
      </p:sp>
      <p:sp>
        <p:nvSpPr>
          <p:cNvPr id="9" name="TextBox 8"/>
          <p:cNvSpPr txBox="1"/>
          <p:nvPr/>
        </p:nvSpPr>
        <p:spPr>
          <a:xfrm>
            <a:off x="5968843" y="4005064"/>
            <a:ext cx="1123437" cy="369332"/>
          </a:xfrm>
          <a:prstGeom prst="rect">
            <a:avLst/>
          </a:prstGeom>
          <a:noFill/>
        </p:spPr>
        <p:txBody>
          <a:bodyPr wrap="none" rtlCol="0">
            <a:spAutoFit/>
          </a:bodyPr>
          <a:lstStyle/>
          <a:p>
            <a:r>
              <a:rPr lang="en-US" b="1" dirty="0">
                <a:solidFill>
                  <a:srgbClr val="E5B62F"/>
                </a:solidFill>
              </a:rPr>
              <a:t>Memory</a:t>
            </a:r>
          </a:p>
        </p:txBody>
      </p:sp>
      <p:sp>
        <p:nvSpPr>
          <p:cNvPr id="7" name="TextBox 6"/>
          <p:cNvSpPr txBox="1"/>
          <p:nvPr/>
        </p:nvSpPr>
        <p:spPr>
          <a:xfrm>
            <a:off x="5670854" y="5527630"/>
            <a:ext cx="3161058" cy="646331"/>
          </a:xfrm>
          <a:prstGeom prst="rect">
            <a:avLst/>
          </a:prstGeom>
          <a:noFill/>
        </p:spPr>
        <p:txBody>
          <a:bodyPr wrap="none" rtlCol="0">
            <a:spAutoFit/>
          </a:bodyPr>
          <a:lstStyle/>
          <a:p>
            <a:r>
              <a:rPr lang="en-US" dirty="0">
                <a:solidFill>
                  <a:srgbClr val="FF0000"/>
                </a:solidFill>
              </a:rPr>
              <a:t>Other “True 3D” technologies</a:t>
            </a:r>
          </a:p>
          <a:p>
            <a:r>
              <a:rPr lang="en-US" dirty="0">
                <a:solidFill>
                  <a:srgbClr val="FF0000"/>
                </a:solidFill>
              </a:rPr>
              <a:t>under development</a:t>
            </a:r>
          </a:p>
        </p:txBody>
      </p:sp>
    </p:spTree>
    <p:extLst>
      <p:ext uri="{BB962C8B-B14F-4D97-AF65-F5344CB8AC3E}">
        <p14:creationId xmlns:p14="http://schemas.microsoft.com/office/powerpoint/2010/main" val="107155512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7" grpId="0"/>
    </p:bld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DRAM Landscape (circa 2015)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44016" y="1052736"/>
            <a:ext cx="8460432" cy="4703828"/>
          </a:xfrm>
          <a:prstGeom prst="rect">
            <a:avLst/>
          </a:prstGeom>
        </p:spPr>
      </p:pic>
      <p:sp>
        <p:nvSpPr>
          <p:cNvPr id="6" name="Rectangle 5"/>
          <p:cNvSpPr/>
          <p:nvPr/>
        </p:nvSpPr>
        <p:spPr>
          <a:xfrm>
            <a:off x="-72008" y="6011996"/>
            <a:ext cx="946854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Kim+, “</a:t>
            </a:r>
            <a:r>
              <a:rPr kumimoji="0" lang="en-US" sz="1800" b="0" i="0" u="none" strike="noStrike" kern="1200" cap="none" spc="0" normalizeH="0" baseline="0" noProof="0" dirty="0">
                <a:ln>
                  <a:noFill/>
                </a:ln>
                <a:solidFill>
                  <a:srgbClr val="0000FF"/>
                </a:solidFill>
                <a:effectLst/>
                <a:uLnTx/>
                <a:uFillTx/>
                <a:latin typeface="Tahoma"/>
                <a:ea typeface="+mn-ea"/>
                <a:cs typeface="+mn-cs"/>
              </a:rPr>
              <a:t>Ramulator: A Flexible and Extensible DRAM Simulator</a:t>
            </a:r>
            <a:r>
              <a:rPr kumimoji="0" lang="en-US" sz="1800" b="0" i="0" u="none" strike="noStrike" kern="1200" cap="none" spc="0" normalizeH="0" baseline="0" noProof="0" dirty="0">
                <a:ln>
                  <a:noFill/>
                </a:ln>
                <a:solidFill>
                  <a:srgbClr val="000000"/>
                </a:solidFill>
                <a:effectLst/>
                <a:uLnTx/>
                <a:uFillTx/>
                <a:latin typeface="Tahoma"/>
                <a:ea typeface="+mn-ea"/>
                <a:cs typeface="+mn-cs"/>
              </a:rPr>
              <a:t>”, IEEE CAL 2015.</a:t>
            </a:r>
          </a:p>
        </p:txBody>
      </p:sp>
      <p:sp>
        <p:nvSpPr>
          <p:cNvPr id="7" name="Rectangle 6"/>
          <p:cNvSpPr/>
          <p:nvPr/>
        </p:nvSpPr>
        <p:spPr>
          <a:xfrm>
            <a:off x="323528" y="3284984"/>
            <a:ext cx="7992888" cy="64807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13276926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Key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How can we accelerate important applications if we use         </a:t>
            </a:r>
            <a:r>
              <a:rPr lang="en-US" dirty="0">
                <a:solidFill>
                  <a:srgbClr val="0000FF"/>
                </a:solidFill>
              </a:rPr>
              <a:t>3D-stacked memory as a coarse-grained accelerator</a:t>
            </a:r>
            <a:r>
              <a:rPr lang="en-US" dirty="0"/>
              <a:t>?</a:t>
            </a:r>
          </a:p>
          <a:p>
            <a:pPr lvl="1"/>
            <a:r>
              <a:rPr lang="en-US" dirty="0"/>
              <a:t>what is the architecture and programming model?</a:t>
            </a:r>
          </a:p>
          <a:p>
            <a:pPr lvl="1"/>
            <a:r>
              <a:rPr lang="en-US" dirty="0"/>
              <a:t>what are the mechanisms for acceleration?</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without changing the system significantly</a:t>
            </a:r>
          </a:p>
          <a:p>
            <a:pPr lvl="1"/>
            <a:r>
              <a:rPr lang="en-US" dirty="0"/>
              <a:t>while achieving significant benefits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539552" y="1196752"/>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4466812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Another Example: In-Memory Graph Processing</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176</a:t>
            </a:fld>
            <a:endParaRPr lang="en-US"/>
          </a:p>
        </p:txBody>
      </p:sp>
      <p:sp>
        <p:nvSpPr>
          <p:cNvPr id="5" name="내용 개체 틀 2"/>
          <p:cNvSpPr txBox="1">
            <a:spLocks/>
          </p:cNvSpPr>
          <p:nvPr/>
        </p:nvSpPr>
        <p:spPr bwMode="auto">
          <a:xfrm>
            <a:off x="228600" y="1124744"/>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a:buClr>
                <a:srgbClr val="CC9900"/>
              </a:buClr>
            </a:pPr>
            <a:r>
              <a:rPr lang="en-US" altLang="ko-KR" dirty="0">
                <a:solidFill>
                  <a:srgbClr val="000000"/>
                </a:solidFill>
                <a:latin typeface="Tahoma"/>
              </a:rPr>
              <a:t>Large graphs are everywhere (circa 2015)</a:t>
            </a:r>
          </a:p>
          <a:p>
            <a:pPr>
              <a:buClr>
                <a:srgbClr val="CC9900"/>
              </a:buClr>
            </a:pPr>
            <a:endParaRPr lang="en-US" altLang="ko-KR" sz="1800" dirty="0">
              <a:solidFill>
                <a:srgbClr val="000000"/>
              </a:solidFill>
              <a:latin typeface="Tahoma"/>
            </a:endParaRPr>
          </a:p>
          <a:p>
            <a:pPr>
              <a:buClr>
                <a:srgbClr val="CC9900"/>
              </a:buClr>
            </a:pPr>
            <a:endParaRPr lang="en-US" altLang="ko-KR" sz="1800" dirty="0">
              <a:solidFill>
                <a:srgbClr val="000000"/>
              </a:solidFill>
              <a:latin typeface="Tahoma"/>
            </a:endParaRPr>
          </a:p>
          <a:p>
            <a:pPr>
              <a:buClr>
                <a:srgbClr val="CC9900"/>
              </a:buClr>
            </a:pPr>
            <a:endParaRPr lang="en-US" altLang="ko-KR" sz="1800" dirty="0">
              <a:solidFill>
                <a:srgbClr val="000000"/>
              </a:solidFill>
              <a:latin typeface="Tahoma"/>
            </a:endParaRPr>
          </a:p>
          <a:p>
            <a:pPr>
              <a:buClr>
                <a:srgbClr val="CC9900"/>
              </a:buClr>
            </a:pPr>
            <a:endParaRPr lang="en-US" altLang="ko-KR" dirty="0">
              <a:solidFill>
                <a:srgbClr val="000000"/>
              </a:solidFill>
              <a:latin typeface="Tahoma"/>
            </a:endParaRPr>
          </a:p>
          <a:p>
            <a:pPr>
              <a:buClr>
                <a:srgbClr val="CC9900"/>
              </a:buClr>
            </a:pPr>
            <a:endParaRPr lang="en-US" altLang="ko-KR" dirty="0">
              <a:solidFill>
                <a:srgbClr val="000000"/>
              </a:solidFill>
              <a:latin typeface="Tahoma"/>
            </a:endParaRPr>
          </a:p>
          <a:p>
            <a:pPr marL="0" indent="0">
              <a:buClr>
                <a:srgbClr val="CC9900"/>
              </a:buClr>
              <a:buFont typeface="Wingdings" charset="0"/>
              <a:buNone/>
            </a:pPr>
            <a:endParaRPr lang="en-US" altLang="ko-KR" sz="2000" dirty="0">
              <a:solidFill>
                <a:srgbClr val="000000"/>
              </a:solidFill>
              <a:latin typeface="Tahoma"/>
            </a:endParaRPr>
          </a:p>
          <a:p>
            <a:pPr>
              <a:buClr>
                <a:srgbClr val="CC9900"/>
              </a:buClr>
            </a:pPr>
            <a:r>
              <a:rPr lang="en-US" altLang="ko-KR" dirty="0">
                <a:solidFill>
                  <a:srgbClr val="000000"/>
                </a:solidFill>
                <a:latin typeface="Tahoma"/>
              </a:rPr>
              <a:t>Scalable large-scale graph processing is challenging</a:t>
            </a:r>
            <a:endParaRPr lang="ko-KR" altLang="en-US" dirty="0">
              <a:solidFill>
                <a:srgbClr val="000000"/>
              </a:solidFill>
              <a:latin typeface="Tahoma"/>
            </a:endParaRPr>
          </a:p>
        </p:txBody>
      </p:sp>
      <p:grpSp>
        <p:nvGrpSpPr>
          <p:cNvPr id="6" name="그룹 7"/>
          <p:cNvGrpSpPr/>
          <p:nvPr/>
        </p:nvGrpSpPr>
        <p:grpSpPr>
          <a:xfrm>
            <a:off x="832673" y="1777556"/>
            <a:ext cx="7716092" cy="1519994"/>
            <a:chOff x="832673" y="2141219"/>
            <a:chExt cx="7716092" cy="1519994"/>
          </a:xfrm>
        </p:grpSpPr>
        <p:sp>
          <p:nvSpPr>
            <p:cNvPr id="7" name="TextBox 3"/>
            <p:cNvSpPr txBox="1"/>
            <p:nvPr/>
          </p:nvSpPr>
          <p:spPr>
            <a:xfrm>
              <a:off x="832673" y="3014882"/>
              <a:ext cx="1764778"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solidFill>
                    <a:srgbClr val="000000"/>
                  </a:solidFill>
                  <a:latin typeface="Tahoma"/>
                </a:rPr>
                <a:t>36 Million </a:t>
              </a:r>
            </a:p>
            <a:p>
              <a:pPr algn="ctr"/>
              <a:r>
                <a:rPr lang="en-US" dirty="0">
                  <a:solidFill>
                    <a:srgbClr val="000000"/>
                  </a:solidFill>
                  <a:latin typeface="Tahoma"/>
                </a:rPr>
                <a:t>Wikipedia Pages</a:t>
              </a:r>
            </a:p>
          </p:txBody>
        </p:sp>
        <p:sp>
          <p:nvSpPr>
            <p:cNvPr id="8" name="TextBox 5"/>
            <p:cNvSpPr txBox="1"/>
            <p:nvPr/>
          </p:nvSpPr>
          <p:spPr>
            <a:xfrm>
              <a:off x="2842663" y="3014882"/>
              <a:ext cx="1702134"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solidFill>
                    <a:srgbClr val="000000"/>
                  </a:solidFill>
                  <a:latin typeface="Tahoma"/>
                </a:rPr>
                <a:t>1.4 Billion</a:t>
              </a:r>
            </a:p>
            <a:p>
              <a:pPr algn="ctr"/>
              <a:r>
                <a:rPr lang="en-US" dirty="0">
                  <a:solidFill>
                    <a:srgbClr val="000000"/>
                  </a:solidFill>
                  <a:latin typeface="Tahoma"/>
                </a:rPr>
                <a:t>Facebook Users</a:t>
              </a:r>
            </a:p>
          </p:txBody>
        </p:sp>
        <p:sp>
          <p:nvSpPr>
            <p:cNvPr id="9" name="TextBox 5"/>
            <p:cNvSpPr txBox="1"/>
            <p:nvPr/>
          </p:nvSpPr>
          <p:spPr>
            <a:xfrm>
              <a:off x="5023819" y="3014882"/>
              <a:ext cx="1420389"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solidFill>
                    <a:srgbClr val="000000"/>
                  </a:solidFill>
                  <a:latin typeface="Tahoma"/>
                </a:rPr>
                <a:t>300 Million</a:t>
              </a:r>
            </a:p>
            <a:p>
              <a:pPr algn="ctr"/>
              <a:r>
                <a:rPr lang="en-US" dirty="0">
                  <a:solidFill>
                    <a:srgbClr val="000000"/>
                  </a:solidFill>
                  <a:latin typeface="Tahoma"/>
                </a:rPr>
                <a:t>Twitter Users</a:t>
              </a:r>
            </a:p>
          </p:txBody>
        </p:sp>
        <p:pic>
          <p:nvPicPr>
            <p:cNvPr id="10" name="Picture 2" descr="http://www.bioteams.com/images/wikipedia_as_a.jpg"/>
            <p:cNvPicPr>
              <a:picLocks noChangeAspect="1" noChangeArrowheads="1"/>
            </p:cNvPicPr>
            <p:nvPr/>
          </p:nvPicPr>
          <p:blipFill>
            <a:blip r:embed="rId2" cstate="print"/>
            <a:srcRect/>
            <a:stretch>
              <a:fillRect/>
            </a:stretch>
          </p:blipFill>
          <p:spPr bwMode="auto">
            <a:xfrm>
              <a:off x="1221470" y="2141219"/>
              <a:ext cx="881698" cy="881700"/>
            </a:xfrm>
            <a:prstGeom prst="rect">
              <a:avLst/>
            </a:prstGeom>
            <a:noFill/>
          </p:spPr>
        </p:pic>
        <p:pic>
          <p:nvPicPr>
            <p:cNvPr id="11" name="Picture 8" descr="http://jchutchins.net/site/wp-content/uploads/2009/06/facebook-logo.jpg"/>
            <p:cNvPicPr>
              <a:picLocks noChangeAspect="1" noChangeArrowheads="1"/>
            </p:cNvPicPr>
            <p:nvPr/>
          </p:nvPicPr>
          <p:blipFill>
            <a:blip r:embed="rId3" cstate="print"/>
            <a:srcRect/>
            <a:stretch>
              <a:fillRect/>
            </a:stretch>
          </p:blipFill>
          <p:spPr bwMode="auto">
            <a:xfrm>
              <a:off x="2873087" y="2262268"/>
              <a:ext cx="1699935" cy="639600"/>
            </a:xfrm>
            <a:prstGeom prst="rect">
              <a:avLst/>
            </a:prstGeom>
            <a:noFill/>
          </p:spPr>
        </p:pic>
        <p:pic>
          <p:nvPicPr>
            <p:cNvPr id="12" name="Picture 10" descr="http://asset3.itsnicethat.com/system/files/062012/4fd07cea5c3e3c0d810000db/img_col_main/Twitternew.jpg?135457642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104" t="20452" r="24614" b="18303"/>
            <a:stretch/>
          </p:blipFill>
          <p:spPr bwMode="auto">
            <a:xfrm>
              <a:off x="5311851" y="2226563"/>
              <a:ext cx="844326" cy="711010"/>
            </a:xfrm>
            <a:prstGeom prst="rect">
              <a:avLst/>
            </a:prstGeom>
            <a:noFill/>
            <a:extLst>
              <a:ext uri="{909E8E84-426E-40dd-AFC4-6F175D3DCCD1}">
                <a14:hiddenFill xmlns:a14="http://schemas.microsoft.com/office/drawing/2010/main" xmlns="">
                  <a:solidFill>
                    <a:srgbClr val="FFFFFF"/>
                  </a:solidFill>
                </a14:hiddenFill>
              </a:ext>
            </a:extLst>
          </p:spPr>
        </p:pic>
        <p:pic>
          <p:nvPicPr>
            <p:cNvPr id="13" name="Picture 12" descr="https://pbs.twimg.com/profile_images/1550954462/instagramIcon_400x40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52174" y="2193963"/>
              <a:ext cx="776210" cy="776210"/>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TextBox 5"/>
            <p:cNvSpPr txBox="1"/>
            <p:nvPr/>
          </p:nvSpPr>
          <p:spPr>
            <a:xfrm>
              <a:off x="6731793" y="3014882"/>
              <a:ext cx="1816972"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solidFill>
                    <a:srgbClr val="000000"/>
                  </a:solidFill>
                  <a:latin typeface="Tahoma"/>
                </a:rPr>
                <a:t>30 Billion</a:t>
              </a:r>
            </a:p>
            <a:p>
              <a:pPr algn="ctr"/>
              <a:r>
                <a:rPr lang="en-US" dirty="0">
                  <a:solidFill>
                    <a:srgbClr val="000000"/>
                  </a:solidFill>
                  <a:latin typeface="Tahoma"/>
                </a:rPr>
                <a:t>Instagram Photos</a:t>
              </a:r>
            </a:p>
          </p:txBody>
        </p:sp>
      </p:grpSp>
      <p:graphicFrame>
        <p:nvGraphicFramePr>
          <p:cNvPr id="15" name="내용 개체 틀 5"/>
          <p:cNvGraphicFramePr>
            <a:graphicFrameLocks/>
          </p:cNvGraphicFramePr>
          <p:nvPr>
            <p:extLst/>
          </p:nvPr>
        </p:nvGraphicFramePr>
        <p:xfrm>
          <a:off x="832672" y="4149080"/>
          <a:ext cx="7854127" cy="2237361"/>
        </p:xfrm>
        <a:graphic>
          <a:graphicData uri="http://schemas.openxmlformats.org/drawingml/2006/chart">
            <c:chart xmlns:c="http://schemas.openxmlformats.org/drawingml/2006/chart" xmlns:r="http://schemas.openxmlformats.org/officeDocument/2006/relationships" r:id="rId6"/>
          </a:graphicData>
        </a:graphic>
      </p:graphicFrame>
      <p:cxnSp>
        <p:nvCxnSpPr>
          <p:cNvPr id="16" name="직선 화살표 연결선 6"/>
          <p:cNvCxnSpPr/>
          <p:nvPr/>
        </p:nvCxnSpPr>
        <p:spPr>
          <a:xfrm flipH="1">
            <a:off x="5148066" y="5219239"/>
            <a:ext cx="334151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42999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Bottlenecks in Graph Processing</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177</a:t>
            </a:fld>
            <a:endParaRPr lang="en-US" altLang="en-US">
              <a:solidFill>
                <a:srgbClr val="000000"/>
              </a:solidFill>
            </a:endParaRPr>
          </a:p>
        </p:txBody>
      </p:sp>
      <p:sp>
        <p:nvSpPr>
          <p:cNvPr id="43" name="직사각형 7"/>
          <p:cNvSpPr/>
          <p:nvPr/>
        </p:nvSpPr>
        <p:spPr>
          <a:xfrm>
            <a:off x="1032425" y="2060589"/>
            <a:ext cx="4129087" cy="39240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 name="내용 개체 틀 4"/>
          <p:cNvSpPr txBox="1">
            <a:spLocks/>
          </p:cNvSpPr>
          <p:nvPr/>
        </p:nvSpPr>
        <p:spPr>
          <a:xfrm>
            <a:off x="522348" y="1189524"/>
            <a:ext cx="7578044" cy="212365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0000"/>
              </a:lnSpc>
              <a:spcBef>
                <a:spcPts val="0"/>
              </a:spcBef>
              <a:buFont typeface="Arial" pitchFamily="34" charset="0"/>
              <a:buNone/>
              <a:defRPr/>
            </a:pPr>
            <a:r>
              <a:rPr lang="en-US" altLang="ko-KR" sz="2400" b="1" dirty="0">
                <a:solidFill>
                  <a:sysClr val="windowText" lastClr="000000"/>
                </a:solidFill>
                <a:latin typeface="Calibri"/>
                <a:ea typeface="나눔고딕"/>
              </a:rPr>
              <a:t>for</a:t>
            </a:r>
            <a:r>
              <a:rPr lang="en-US" altLang="ko-KR" sz="2400" dirty="0">
                <a:solidFill>
                  <a:sysClr val="windowText" lastClr="000000"/>
                </a:solidFill>
                <a:latin typeface="Calibri"/>
                <a:ea typeface="나눔고딕"/>
              </a:rPr>
              <a:t> (v: </a:t>
            </a:r>
            <a:r>
              <a:rPr lang="en-US" altLang="ko-KR" sz="2400" dirty="0" err="1">
                <a:solidFill>
                  <a:sysClr val="windowText" lastClr="000000"/>
                </a:solidFill>
                <a:latin typeface="Calibri"/>
                <a:ea typeface="나눔고딕"/>
              </a:rPr>
              <a:t>graph.vertices</a:t>
            </a:r>
            <a:r>
              <a:rPr lang="en-US" altLang="ko-KR" sz="2400" dirty="0">
                <a:solidFill>
                  <a:sysClr val="windowText" lastClr="000000"/>
                </a:solidFill>
                <a:latin typeface="Calibri"/>
                <a:ea typeface="나눔고딕"/>
              </a:rPr>
              <a:t>) {</a:t>
            </a:r>
          </a:p>
          <a:p>
            <a:pPr marL="0" indent="0">
              <a:lnSpc>
                <a:spcPct val="110000"/>
              </a:lnSpc>
              <a:spcBef>
                <a:spcPts val="0"/>
              </a:spcBef>
              <a:buFont typeface="Arial" pitchFamily="34" charset="0"/>
              <a:buNone/>
              <a:defRPr/>
            </a:pPr>
            <a:r>
              <a:rPr lang="en-US" altLang="ko-KR" sz="2400" b="1" dirty="0">
                <a:solidFill>
                  <a:sysClr val="windowText" lastClr="000000"/>
                </a:solidFill>
                <a:latin typeface="Calibri"/>
                <a:ea typeface="나눔고딕"/>
              </a:rPr>
              <a:t>    for</a:t>
            </a:r>
            <a:r>
              <a:rPr lang="en-US" altLang="ko-KR" sz="2400" dirty="0">
                <a:solidFill>
                  <a:sysClr val="windowText" lastClr="000000"/>
                </a:solidFill>
                <a:latin typeface="Calibri"/>
                <a:ea typeface="나눔고딕"/>
              </a:rPr>
              <a:t> (w: </a:t>
            </a:r>
            <a:r>
              <a:rPr lang="en-US" altLang="ko-KR" sz="2400" dirty="0" err="1">
                <a:solidFill>
                  <a:sysClr val="windowText" lastClr="000000"/>
                </a:solidFill>
                <a:latin typeface="Calibri"/>
                <a:ea typeface="나눔고딕"/>
              </a:rPr>
              <a:t>v.successors</a:t>
            </a:r>
            <a:r>
              <a:rPr lang="en-US" altLang="ko-KR" sz="2400" dirty="0">
                <a:solidFill>
                  <a:sysClr val="windowText" lastClr="000000"/>
                </a:solidFill>
                <a:latin typeface="Calibri"/>
                <a:ea typeface="나눔고딕"/>
              </a:rPr>
              <a:t>) {</a:t>
            </a:r>
          </a:p>
          <a:p>
            <a:pPr marL="0" indent="0">
              <a:lnSpc>
                <a:spcPct val="110000"/>
              </a:lnSpc>
              <a:spcBef>
                <a:spcPts val="0"/>
              </a:spcBef>
              <a:buFont typeface="Arial" pitchFamily="34" charset="0"/>
              <a:buNone/>
              <a:defRPr/>
            </a:pPr>
            <a:r>
              <a:rPr lang="en-US" altLang="ko-KR" sz="2400" dirty="0">
                <a:solidFill>
                  <a:sysClr val="windowText" lastClr="000000"/>
                </a:solidFill>
                <a:latin typeface="Calibri"/>
                <a:ea typeface="나눔고딕"/>
              </a:rPr>
              <a:t>        </a:t>
            </a:r>
            <a:r>
              <a:rPr lang="en-US" altLang="ko-KR" sz="2400" dirty="0" err="1">
                <a:solidFill>
                  <a:sysClr val="windowText" lastClr="000000"/>
                </a:solidFill>
                <a:latin typeface="Calibri"/>
                <a:ea typeface="나눔고딕"/>
              </a:rPr>
              <a:t>w.next_rank</a:t>
            </a:r>
            <a:r>
              <a:rPr lang="en-US" altLang="ko-KR" sz="2400" dirty="0">
                <a:solidFill>
                  <a:sysClr val="windowText" lastClr="000000"/>
                </a:solidFill>
                <a:latin typeface="Calibri"/>
                <a:ea typeface="나눔고딕"/>
              </a:rPr>
              <a:t> += weight * </a:t>
            </a:r>
            <a:r>
              <a:rPr lang="en-US" altLang="ko-KR" sz="2400" dirty="0" err="1">
                <a:solidFill>
                  <a:sysClr val="windowText" lastClr="000000"/>
                </a:solidFill>
                <a:latin typeface="Calibri"/>
                <a:ea typeface="나눔고딕"/>
              </a:rPr>
              <a:t>v.rank</a:t>
            </a:r>
            <a:r>
              <a:rPr lang="en-US" altLang="ko-KR" sz="2400" dirty="0">
                <a:solidFill>
                  <a:sysClr val="windowText" lastClr="000000"/>
                </a:solidFill>
                <a:latin typeface="Calibri"/>
                <a:ea typeface="나눔고딕"/>
              </a:rPr>
              <a:t>;</a:t>
            </a:r>
          </a:p>
          <a:p>
            <a:pPr marL="0" indent="0">
              <a:lnSpc>
                <a:spcPct val="110000"/>
              </a:lnSpc>
              <a:spcBef>
                <a:spcPts val="0"/>
              </a:spcBef>
              <a:buFont typeface="Arial" pitchFamily="34" charset="0"/>
              <a:buNone/>
              <a:defRPr/>
            </a:pPr>
            <a:r>
              <a:rPr lang="en-US" altLang="ko-KR" sz="2400" dirty="0">
                <a:solidFill>
                  <a:sysClr val="windowText" lastClr="000000"/>
                </a:solidFill>
                <a:latin typeface="Calibri"/>
                <a:ea typeface="나눔고딕"/>
              </a:rPr>
              <a:t>    }</a:t>
            </a:r>
          </a:p>
          <a:p>
            <a:pPr marL="0" indent="0">
              <a:lnSpc>
                <a:spcPct val="110000"/>
              </a:lnSpc>
              <a:spcBef>
                <a:spcPts val="0"/>
              </a:spcBef>
              <a:buFont typeface="Arial" pitchFamily="34" charset="0"/>
              <a:buNone/>
              <a:defRPr/>
            </a:pPr>
            <a:r>
              <a:rPr lang="en-US" altLang="ko-KR" sz="2400" dirty="0">
                <a:solidFill>
                  <a:sysClr val="windowText" lastClr="000000"/>
                </a:solidFill>
                <a:latin typeface="Calibri"/>
                <a:ea typeface="나눔고딕"/>
              </a:rPr>
              <a:t>}</a:t>
            </a:r>
          </a:p>
        </p:txBody>
      </p:sp>
      <p:grpSp>
        <p:nvGrpSpPr>
          <p:cNvPr id="45" name="그룹 78"/>
          <p:cNvGrpSpPr/>
          <p:nvPr/>
        </p:nvGrpSpPr>
        <p:grpSpPr>
          <a:xfrm>
            <a:off x="2127580" y="4487241"/>
            <a:ext cx="4196064" cy="1063334"/>
            <a:chOff x="1333905" y="4732035"/>
            <a:chExt cx="4196064" cy="1063334"/>
          </a:xfrm>
        </p:grpSpPr>
        <p:cxnSp>
          <p:nvCxnSpPr>
            <p:cNvPr id="46" name="구부러진 연결선 31"/>
            <p:cNvCxnSpPr>
              <a:stCxn id="63" idx="2"/>
              <a:endCxn id="53" idx="3"/>
            </p:cNvCxnSpPr>
            <p:nvPr/>
          </p:nvCxnSpPr>
          <p:spPr>
            <a:xfrm rot="5400000">
              <a:off x="2329181" y="3736759"/>
              <a:ext cx="948627" cy="2939179"/>
            </a:xfrm>
            <a:prstGeom prst="curvedConnector2">
              <a:avLst/>
            </a:prstGeom>
            <a:noFill/>
            <a:ln w="9525" cap="flat" cmpd="sng" algn="ctr">
              <a:solidFill>
                <a:sysClr val="windowText" lastClr="000000">
                  <a:shade val="95000"/>
                  <a:satMod val="105000"/>
                </a:sysClr>
              </a:solidFill>
              <a:prstDash val="solid"/>
              <a:tailEnd type="triangle"/>
            </a:ln>
            <a:effectLst/>
          </p:spPr>
        </p:cxnSp>
        <p:sp>
          <p:nvSpPr>
            <p:cNvPr id="47" name="TextBox 46"/>
            <p:cNvSpPr txBox="1"/>
            <p:nvPr/>
          </p:nvSpPr>
          <p:spPr>
            <a:xfrm>
              <a:off x="3463890" y="5333704"/>
              <a:ext cx="2066079" cy="461665"/>
            </a:xfrm>
            <a:prstGeom prst="rect">
              <a:avLst/>
            </a:prstGeom>
            <a:noFill/>
          </p:spPr>
          <p:txBody>
            <a:bodyPr wrap="none" rtlCol="0">
              <a:spAutoFit/>
            </a:bodyPr>
            <a:lstStyle/>
            <a:p>
              <a:pPr algn="ctr">
                <a:defRPr/>
              </a:pPr>
              <a:r>
                <a:rPr lang="en-US" altLang="ko-KR" sz="2400" kern="0" dirty="0">
                  <a:solidFill>
                    <a:sysClr val="windowText" lastClr="000000"/>
                  </a:solidFill>
                </a:rPr>
                <a:t>weight * </a:t>
              </a:r>
              <a:r>
                <a:rPr lang="en-US" altLang="ko-KR" sz="2400" kern="0" dirty="0" err="1">
                  <a:solidFill>
                    <a:sysClr val="windowText" lastClr="000000"/>
                  </a:solidFill>
                </a:rPr>
                <a:t>v.rank</a:t>
              </a:r>
              <a:endParaRPr lang="ko-KR" altLang="en-US" sz="2400" kern="0" dirty="0">
                <a:solidFill>
                  <a:sysClr val="windowText" lastClr="000000"/>
                </a:solidFill>
              </a:endParaRPr>
            </a:p>
          </p:txBody>
        </p:sp>
      </p:grpSp>
      <p:grpSp>
        <p:nvGrpSpPr>
          <p:cNvPr id="48" name="그룹 75"/>
          <p:cNvGrpSpPr/>
          <p:nvPr/>
        </p:nvGrpSpPr>
        <p:grpSpPr>
          <a:xfrm>
            <a:off x="1695531" y="3544246"/>
            <a:ext cx="432048" cy="2546995"/>
            <a:chOff x="901856" y="3789040"/>
            <a:chExt cx="432048" cy="2546995"/>
          </a:xfrm>
        </p:grpSpPr>
        <p:sp>
          <p:nvSpPr>
            <p:cNvPr id="49" name="직사각형 38"/>
            <p:cNvSpPr/>
            <p:nvPr/>
          </p:nvSpPr>
          <p:spPr>
            <a:xfrm>
              <a:off x="901856" y="4972285"/>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0" name="직사각형 39"/>
            <p:cNvSpPr/>
            <p:nvPr/>
          </p:nvSpPr>
          <p:spPr>
            <a:xfrm>
              <a:off x="901856" y="397447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1" name="직사각형 40"/>
            <p:cNvSpPr/>
            <p:nvPr/>
          </p:nvSpPr>
          <p:spPr>
            <a:xfrm>
              <a:off x="901856" y="599476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2" name="직사각형 22"/>
            <p:cNvSpPr/>
            <p:nvPr/>
          </p:nvSpPr>
          <p:spPr>
            <a:xfrm>
              <a:off x="901856" y="4331925"/>
              <a:ext cx="432048"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algn="ctr">
                <a:defRPr/>
              </a:pPr>
              <a:r>
                <a:rPr lang="en-US" altLang="ko-KR" sz="2400" kern="0" dirty="0">
                  <a:solidFill>
                    <a:sysClr val="windowText" lastClr="000000"/>
                  </a:solidFill>
                  <a:latin typeface="Calibri"/>
                  <a:ea typeface="나눔고딕"/>
                </a:rPr>
                <a:t>v</a:t>
              </a:r>
              <a:endParaRPr lang="ko-KR" altLang="en-US" sz="2400" kern="0" dirty="0">
                <a:solidFill>
                  <a:sysClr val="windowText" lastClr="000000"/>
                </a:solidFill>
                <a:latin typeface="Calibri"/>
                <a:ea typeface="나눔고딕"/>
              </a:endParaRPr>
            </a:p>
          </p:txBody>
        </p:sp>
        <p:sp>
          <p:nvSpPr>
            <p:cNvPr id="53" name="직사각형 25"/>
            <p:cNvSpPr/>
            <p:nvPr/>
          </p:nvSpPr>
          <p:spPr>
            <a:xfrm>
              <a:off x="901856" y="5480607"/>
              <a:ext cx="432048" cy="400110"/>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2400" kern="0" dirty="0">
                  <a:solidFill>
                    <a:sysClr val="windowText" lastClr="000000"/>
                  </a:solidFill>
                  <a:latin typeface="Calibri"/>
                  <a:ea typeface="나눔고딕"/>
                </a:rPr>
                <a:t>w</a:t>
              </a:r>
              <a:endParaRPr lang="ko-KR" altLang="en-US" sz="2400" kern="0" dirty="0">
                <a:solidFill>
                  <a:sysClr val="windowText" lastClr="000000"/>
                </a:solidFill>
                <a:latin typeface="Calibri"/>
                <a:ea typeface="나눔고딕"/>
              </a:endParaRPr>
            </a:p>
          </p:txBody>
        </p:sp>
        <p:sp>
          <p:nvSpPr>
            <p:cNvPr id="54" name="직사각형 21"/>
            <p:cNvSpPr/>
            <p:nvPr/>
          </p:nvSpPr>
          <p:spPr>
            <a:xfrm>
              <a:off x="901856" y="3789040"/>
              <a:ext cx="432048" cy="2546995"/>
            </a:xfrm>
            <a:prstGeom prst="rect">
              <a:avLst/>
            </a:prstGeom>
            <a:noFill/>
            <a:ln w="9525" cap="flat" cmpd="sng" algn="ctr">
              <a:solidFill>
                <a:sysClr val="windowText" lastClr="000000">
                  <a:shade val="95000"/>
                  <a:satMod val="105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cxnSp>
        <p:nvCxnSpPr>
          <p:cNvPr id="55" name="구부러진 연결선 41"/>
          <p:cNvCxnSpPr>
            <a:stCxn id="60" idx="3"/>
            <a:endCxn id="49" idx="3"/>
          </p:cNvCxnSpPr>
          <p:nvPr/>
        </p:nvCxnSpPr>
        <p:spPr>
          <a:xfrm rot="5400000">
            <a:off x="2967892" y="3646928"/>
            <a:ext cx="326256" cy="2006882"/>
          </a:xfrm>
          <a:prstGeom prst="curvedConnector2">
            <a:avLst/>
          </a:prstGeom>
          <a:noFill/>
          <a:ln w="9525" cap="flat" cmpd="sng" algn="ctr">
            <a:solidFill>
              <a:sysClr val="windowText" lastClr="000000">
                <a:shade val="95000"/>
                <a:satMod val="105000"/>
              </a:sysClr>
            </a:solidFill>
            <a:prstDash val="lgDash"/>
            <a:tailEnd type="triangle"/>
          </a:ln>
          <a:effectLst/>
        </p:spPr>
      </p:cxnSp>
      <p:cxnSp>
        <p:nvCxnSpPr>
          <p:cNvPr id="56" name="구부러진 연결선 51"/>
          <p:cNvCxnSpPr>
            <a:stCxn id="61" idx="3"/>
            <a:endCxn id="51" idx="3"/>
          </p:cNvCxnSpPr>
          <p:nvPr/>
        </p:nvCxnSpPr>
        <p:spPr>
          <a:xfrm rot="5400000">
            <a:off x="2609767" y="4005054"/>
            <a:ext cx="1348738" cy="2313113"/>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57" name="그룹 87"/>
          <p:cNvGrpSpPr/>
          <p:nvPr/>
        </p:nvGrpSpPr>
        <p:grpSpPr>
          <a:xfrm>
            <a:off x="2127579" y="4087131"/>
            <a:ext cx="3987336" cy="400110"/>
            <a:chOff x="2627783" y="4259917"/>
            <a:chExt cx="3987336" cy="400110"/>
          </a:xfrm>
        </p:grpSpPr>
        <p:cxnSp>
          <p:nvCxnSpPr>
            <p:cNvPr id="58" name="직선 화살표 연결선 29"/>
            <p:cNvCxnSpPr>
              <a:endCxn id="64" idx="1"/>
            </p:cNvCxnSpPr>
            <p:nvPr/>
          </p:nvCxnSpPr>
          <p:spPr>
            <a:xfrm>
              <a:off x="2627783" y="4459972"/>
              <a:ext cx="1683080" cy="0"/>
            </a:xfrm>
            <a:prstGeom prst="straightConnector1">
              <a:avLst/>
            </a:prstGeom>
            <a:noFill/>
            <a:ln w="9525" cap="flat" cmpd="sng" algn="ctr">
              <a:solidFill>
                <a:sysClr val="windowText" lastClr="000000">
                  <a:shade val="95000"/>
                  <a:satMod val="105000"/>
                </a:sysClr>
              </a:solidFill>
              <a:prstDash val="solid"/>
              <a:tailEnd type="triangle"/>
            </a:ln>
            <a:effectLst/>
          </p:spPr>
        </p:cxnSp>
        <p:grpSp>
          <p:nvGrpSpPr>
            <p:cNvPr id="59" name="그룹 76"/>
            <p:cNvGrpSpPr/>
            <p:nvPr/>
          </p:nvGrpSpPr>
          <p:grpSpPr>
            <a:xfrm>
              <a:off x="4310863" y="4259917"/>
              <a:ext cx="2304256" cy="400110"/>
              <a:chOff x="1693944" y="4331925"/>
              <a:chExt cx="2304256" cy="400110"/>
            </a:xfrm>
          </p:grpSpPr>
          <p:sp>
            <p:nvSpPr>
              <p:cNvPr id="60" name="직사각형 43"/>
              <p:cNvSpPr/>
              <p:nvPr/>
            </p:nvSpPr>
            <p:spPr>
              <a:xfrm rot="5400000">
                <a:off x="1817692"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61" name="직사각형 50"/>
              <p:cNvSpPr/>
              <p:nvPr/>
            </p:nvSpPr>
            <p:spPr>
              <a:xfrm rot="5400000">
                <a:off x="2123923"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62" name="직사각형 56"/>
              <p:cNvSpPr/>
              <p:nvPr/>
            </p:nvSpPr>
            <p:spPr>
              <a:xfrm rot="5400000">
                <a:off x="3454087"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63" name="직사각형 27"/>
              <p:cNvSpPr/>
              <p:nvPr/>
            </p:nvSpPr>
            <p:spPr>
              <a:xfrm>
                <a:off x="2590003" y="4331925"/>
                <a:ext cx="720080"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algn="ctr">
                  <a:defRPr/>
                </a:pPr>
                <a:r>
                  <a:rPr lang="en-US" altLang="ko-KR" sz="2400" kern="0" dirty="0">
                    <a:solidFill>
                      <a:sysClr val="windowText" lastClr="000000"/>
                    </a:solidFill>
                    <a:latin typeface="Calibri"/>
                    <a:ea typeface="나눔고딕"/>
                  </a:rPr>
                  <a:t>&amp;w</a:t>
                </a:r>
                <a:endParaRPr lang="ko-KR" altLang="en-US" sz="2400" kern="0" dirty="0">
                  <a:solidFill>
                    <a:sysClr val="windowText" lastClr="000000"/>
                  </a:solidFill>
                  <a:latin typeface="Calibri"/>
                  <a:ea typeface="나눔고딕"/>
                </a:endParaRPr>
              </a:p>
            </p:txBody>
          </p:sp>
          <p:sp>
            <p:nvSpPr>
              <p:cNvPr id="64" name="직사각형 26"/>
              <p:cNvSpPr/>
              <p:nvPr/>
            </p:nvSpPr>
            <p:spPr>
              <a:xfrm>
                <a:off x="1693944" y="4331925"/>
                <a:ext cx="2304256" cy="400110"/>
              </a:xfrm>
              <a:prstGeom prst="rect">
                <a:avLst/>
              </a:prstGeom>
              <a:noFill/>
              <a:ln w="9525" cap="flat" cmpd="sng" algn="ctr">
                <a:solidFill>
                  <a:sysClr val="windowText" lastClr="000000">
                    <a:shade val="95000"/>
                    <a:satMod val="105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cxnSp>
        <p:nvCxnSpPr>
          <p:cNvPr id="65" name="구부러진 연결선 57"/>
          <p:cNvCxnSpPr>
            <a:stCxn id="62" idx="1"/>
            <a:endCxn id="50" idx="3"/>
          </p:cNvCxnSpPr>
          <p:nvPr/>
        </p:nvCxnSpPr>
        <p:spPr>
          <a:xfrm rot="16200000" flipV="1">
            <a:off x="3813497" y="2129772"/>
            <a:ext cx="271443" cy="3643277"/>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66" name="그룹 93"/>
          <p:cNvGrpSpPr/>
          <p:nvPr/>
        </p:nvGrpSpPr>
        <p:grpSpPr>
          <a:xfrm>
            <a:off x="2775652" y="3101467"/>
            <a:ext cx="6382071" cy="2820517"/>
            <a:chOff x="3275856" y="3175530"/>
            <a:chExt cx="6382071" cy="2820517"/>
          </a:xfrm>
        </p:grpSpPr>
        <p:sp>
          <p:nvSpPr>
            <p:cNvPr id="67" name="타원 88"/>
            <p:cNvSpPr/>
            <p:nvPr/>
          </p:nvSpPr>
          <p:spPr>
            <a:xfrm>
              <a:off x="3275856" y="3618309"/>
              <a:ext cx="508484" cy="2377738"/>
            </a:xfrm>
            <a:prstGeom prst="ellipse">
              <a:avLst/>
            </a:prstGeom>
            <a:noFill/>
            <a:ln w="38100" cap="flat" cmpd="sng" algn="ctr">
              <a:solidFill>
                <a:srgbClr val="FF0000"/>
              </a:solidFill>
              <a:prstDash val="dash"/>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68" name="TextBox 67"/>
            <p:cNvSpPr txBox="1"/>
            <p:nvPr/>
          </p:nvSpPr>
          <p:spPr>
            <a:xfrm>
              <a:off x="3615287" y="3175530"/>
              <a:ext cx="6042640" cy="461665"/>
            </a:xfrm>
            <a:prstGeom prst="rect">
              <a:avLst/>
            </a:prstGeom>
            <a:noFill/>
          </p:spPr>
          <p:txBody>
            <a:bodyPr wrap="none" rtlCol="0">
              <a:spAutoFit/>
            </a:bodyPr>
            <a:lstStyle/>
            <a:p>
              <a:pPr>
                <a:defRPr/>
              </a:pPr>
              <a:r>
                <a:rPr lang="en-US" altLang="ko-KR" sz="2400" b="1" kern="0" dirty="0">
                  <a:solidFill>
                    <a:srgbClr val="0000FF"/>
                  </a:solidFill>
                </a:rPr>
                <a:t>1. Frequent random memory accesses</a:t>
              </a:r>
              <a:endParaRPr lang="ko-KR" altLang="en-US" sz="2400" b="1" kern="0" dirty="0">
                <a:solidFill>
                  <a:srgbClr val="0000FF"/>
                </a:solidFill>
              </a:endParaRPr>
            </a:p>
          </p:txBody>
        </p:sp>
      </p:grpSp>
      <p:grpSp>
        <p:nvGrpSpPr>
          <p:cNvPr id="69" name="그룹 94"/>
          <p:cNvGrpSpPr/>
          <p:nvPr/>
        </p:nvGrpSpPr>
        <p:grpSpPr>
          <a:xfrm>
            <a:off x="4067944" y="5046549"/>
            <a:ext cx="5091508" cy="1220380"/>
            <a:chOff x="4568148" y="5107165"/>
            <a:chExt cx="5091508" cy="1220380"/>
          </a:xfrm>
        </p:grpSpPr>
        <p:sp>
          <p:nvSpPr>
            <p:cNvPr id="70" name="타원 91"/>
            <p:cNvSpPr/>
            <p:nvPr/>
          </p:nvSpPr>
          <p:spPr>
            <a:xfrm>
              <a:off x="4601391" y="5107165"/>
              <a:ext cx="2378834" cy="573280"/>
            </a:xfrm>
            <a:prstGeom prst="ellipse">
              <a:avLst/>
            </a:prstGeom>
            <a:noFill/>
            <a:ln w="38100" cap="flat" cmpd="sng" algn="ctr">
              <a:solidFill>
                <a:srgbClr val="FF0000"/>
              </a:solidFill>
              <a:prstDash val="dash"/>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71" name="TextBox 70"/>
            <p:cNvSpPr txBox="1"/>
            <p:nvPr/>
          </p:nvSpPr>
          <p:spPr>
            <a:xfrm>
              <a:off x="4568148" y="5865880"/>
              <a:ext cx="5091508" cy="461665"/>
            </a:xfrm>
            <a:prstGeom prst="rect">
              <a:avLst/>
            </a:prstGeom>
            <a:noFill/>
          </p:spPr>
          <p:txBody>
            <a:bodyPr wrap="none" rtlCol="0">
              <a:spAutoFit/>
            </a:bodyPr>
            <a:lstStyle/>
            <a:p>
              <a:pPr>
                <a:defRPr/>
              </a:pPr>
              <a:r>
                <a:rPr lang="en-US" altLang="ko-KR" sz="2400" b="1" kern="0" dirty="0">
                  <a:solidFill>
                    <a:srgbClr val="0000FF"/>
                  </a:solidFill>
                </a:rPr>
                <a:t>2. Little amount of computation</a:t>
              </a:r>
              <a:endParaRPr lang="ko-KR" altLang="en-US" sz="2400" b="1" kern="0" dirty="0">
                <a:solidFill>
                  <a:srgbClr val="0000FF"/>
                </a:solidFill>
              </a:endParaRPr>
            </a:p>
          </p:txBody>
        </p:sp>
      </p:grpSp>
      <p:grpSp>
        <p:nvGrpSpPr>
          <p:cNvPr id="72" name="그룹 12"/>
          <p:cNvGrpSpPr/>
          <p:nvPr/>
        </p:nvGrpSpPr>
        <p:grpSpPr>
          <a:xfrm>
            <a:off x="102248" y="4537387"/>
            <a:ext cx="1593283" cy="1314561"/>
            <a:chOff x="314421" y="4694850"/>
            <a:chExt cx="1593283" cy="1314561"/>
          </a:xfrm>
        </p:grpSpPr>
        <p:grpSp>
          <p:nvGrpSpPr>
            <p:cNvPr id="73" name="그룹 5"/>
            <p:cNvGrpSpPr/>
            <p:nvPr/>
          </p:nvGrpSpPr>
          <p:grpSpPr>
            <a:xfrm>
              <a:off x="314421" y="4694850"/>
              <a:ext cx="1224137" cy="1314561"/>
              <a:chOff x="395536" y="3645024"/>
              <a:chExt cx="1326123" cy="1314561"/>
            </a:xfrm>
          </p:grpSpPr>
          <p:sp>
            <p:nvSpPr>
              <p:cNvPr id="77" name="직사각형 2"/>
              <p:cNvSpPr/>
              <p:nvPr/>
            </p:nvSpPr>
            <p:spPr>
              <a:xfrm>
                <a:off x="395536" y="3645024"/>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1600" kern="0" dirty="0" err="1">
                    <a:solidFill>
                      <a:sysClr val="windowText" lastClr="000000"/>
                    </a:solidFill>
                    <a:latin typeface="Calibri"/>
                    <a:ea typeface="나눔고딕"/>
                  </a:rPr>
                  <a:t>w.rank</a:t>
                </a:r>
                <a:endParaRPr lang="en-US" altLang="ko-KR" sz="1600" kern="0" dirty="0">
                  <a:solidFill>
                    <a:sysClr val="windowText" lastClr="000000"/>
                  </a:solidFill>
                  <a:latin typeface="Calibri"/>
                  <a:ea typeface="나눔고딕"/>
                </a:endParaRPr>
              </a:p>
            </p:txBody>
          </p:sp>
          <p:sp>
            <p:nvSpPr>
              <p:cNvPr id="78" name="직사각형 33"/>
              <p:cNvSpPr/>
              <p:nvPr/>
            </p:nvSpPr>
            <p:spPr>
              <a:xfrm>
                <a:off x="395536" y="3973151"/>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1600" kern="0">
                    <a:solidFill>
                      <a:sysClr val="windowText" lastClr="000000"/>
                    </a:solidFill>
                    <a:latin typeface="Calibri"/>
                    <a:ea typeface="나눔고딕"/>
                  </a:rPr>
                  <a:t>w.next_rank</a:t>
                </a:r>
                <a:endParaRPr lang="en-US" altLang="ko-KR" sz="1600" kern="0" dirty="0">
                  <a:solidFill>
                    <a:sysClr val="windowText" lastClr="000000"/>
                  </a:solidFill>
                  <a:latin typeface="Calibri"/>
                  <a:ea typeface="나눔고딕"/>
                </a:endParaRPr>
              </a:p>
            </p:txBody>
          </p:sp>
          <p:sp>
            <p:nvSpPr>
              <p:cNvPr id="79" name="직사각형 34"/>
              <p:cNvSpPr/>
              <p:nvPr/>
            </p:nvSpPr>
            <p:spPr>
              <a:xfrm>
                <a:off x="395536" y="429940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1600" kern="0" dirty="0" err="1">
                    <a:solidFill>
                      <a:sysClr val="windowText" lastClr="000000"/>
                    </a:solidFill>
                    <a:latin typeface="Calibri"/>
                    <a:ea typeface="나눔고딕"/>
                  </a:rPr>
                  <a:t>w.edges</a:t>
                </a:r>
                <a:endParaRPr lang="en-US" altLang="ko-KR" sz="1600" kern="0" dirty="0">
                  <a:solidFill>
                    <a:sysClr val="windowText" lastClr="000000"/>
                  </a:solidFill>
                  <a:latin typeface="Calibri"/>
                  <a:ea typeface="나눔고딕"/>
                </a:endParaRPr>
              </a:p>
            </p:txBody>
          </p:sp>
          <p:sp>
            <p:nvSpPr>
              <p:cNvPr id="80" name="직사각형 35"/>
              <p:cNvSpPr/>
              <p:nvPr/>
            </p:nvSpPr>
            <p:spPr>
              <a:xfrm>
                <a:off x="395536" y="463145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1600" kern="0">
                    <a:solidFill>
                      <a:sysClr val="windowText" lastClr="000000"/>
                    </a:solidFill>
                    <a:latin typeface="Calibri"/>
                    <a:ea typeface="나눔고딕"/>
                  </a:rPr>
                  <a:t>…</a:t>
                </a:r>
                <a:endParaRPr lang="en-US" altLang="ko-KR" sz="1600" kern="0" dirty="0">
                  <a:solidFill>
                    <a:sysClr val="windowText" lastClr="000000"/>
                  </a:solidFill>
                  <a:latin typeface="Calibri"/>
                  <a:ea typeface="나눔고딕"/>
                </a:endParaRPr>
              </a:p>
            </p:txBody>
          </p:sp>
        </p:grpSp>
        <p:grpSp>
          <p:nvGrpSpPr>
            <p:cNvPr id="74" name="그룹 11"/>
            <p:cNvGrpSpPr/>
            <p:nvPr/>
          </p:nvGrpSpPr>
          <p:grpSpPr>
            <a:xfrm>
              <a:off x="1538558" y="4694850"/>
              <a:ext cx="369146" cy="1314561"/>
              <a:chOff x="1538558" y="4694850"/>
              <a:chExt cx="369146" cy="1314561"/>
            </a:xfrm>
          </p:grpSpPr>
          <p:cxnSp>
            <p:nvCxnSpPr>
              <p:cNvPr id="75" name="직선 연결선 8"/>
              <p:cNvCxnSpPr/>
              <p:nvPr/>
            </p:nvCxnSpPr>
            <p:spPr>
              <a:xfrm flipH="1" flipV="1">
                <a:off x="1538558" y="4694850"/>
                <a:ext cx="369146" cy="698426"/>
              </a:xfrm>
              <a:prstGeom prst="line">
                <a:avLst/>
              </a:prstGeom>
              <a:noFill/>
              <a:ln w="9525" cap="flat" cmpd="sng" algn="ctr">
                <a:solidFill>
                  <a:srgbClr val="60BD68">
                    <a:shade val="95000"/>
                    <a:satMod val="105000"/>
                  </a:srgbClr>
                </a:solidFill>
                <a:prstDash val="dash"/>
              </a:ln>
              <a:effectLst/>
            </p:spPr>
          </p:cxnSp>
          <p:cxnSp>
            <p:nvCxnSpPr>
              <p:cNvPr id="76" name="직선 연결선 10"/>
              <p:cNvCxnSpPr/>
              <p:nvPr/>
            </p:nvCxnSpPr>
            <p:spPr>
              <a:xfrm flipV="1">
                <a:off x="1538558" y="5793386"/>
                <a:ext cx="369146" cy="216025"/>
              </a:xfrm>
              <a:prstGeom prst="line">
                <a:avLst/>
              </a:prstGeom>
              <a:noFill/>
              <a:ln w="9525" cap="flat" cmpd="sng" algn="ctr">
                <a:solidFill>
                  <a:srgbClr val="60BD68">
                    <a:shade val="95000"/>
                    <a:satMod val="105000"/>
                  </a:srgbClr>
                </a:solidFill>
                <a:prstDash val="dash"/>
              </a:ln>
              <a:effectLst/>
            </p:spPr>
          </p:cxnSp>
        </p:grpSp>
      </p:grpSp>
    </p:spTree>
    <p:extLst>
      <p:ext uri="{BB962C8B-B14F-4D97-AF65-F5344CB8AC3E}">
        <p14:creationId xmlns:p14="http://schemas.microsoft.com/office/powerpoint/2010/main" val="2693266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2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fade">
                                      <p:cBhvr>
                                        <p:cTn id="12" dur="200"/>
                                        <p:tgtEl>
                                          <p:spTgt spid="48"/>
                                        </p:tgtEl>
                                      </p:cBhvr>
                                    </p:animEffect>
                                  </p:childTnLst>
                                </p:cTn>
                              </p:par>
                            </p:childTnLst>
                          </p:cTn>
                        </p:par>
                        <p:par>
                          <p:cTn id="13" fill="hold">
                            <p:stCondLst>
                              <p:cond delay="200"/>
                            </p:stCondLst>
                            <p:childTnLst>
                              <p:par>
                                <p:cTn id="14" presetID="22" presetClass="entr" presetSubtype="2" fill="hold" nodeType="afterEffect">
                                  <p:stCondLst>
                                    <p:cond delay="0"/>
                                  </p:stCondLst>
                                  <p:childTnLst>
                                    <p:set>
                                      <p:cBhvr>
                                        <p:cTn id="15" dur="1" fill="hold">
                                          <p:stCondLst>
                                            <p:cond delay="0"/>
                                          </p:stCondLst>
                                        </p:cTn>
                                        <p:tgtEl>
                                          <p:spTgt spid="72"/>
                                        </p:tgtEl>
                                        <p:attrNameLst>
                                          <p:attrName>style.visibility</p:attrName>
                                        </p:attrNameLst>
                                      </p:cBhvr>
                                      <p:to>
                                        <p:strVal val="visible"/>
                                      </p:to>
                                    </p:set>
                                    <p:animEffect transition="in" filter="wipe(right)">
                                      <p:cBhvr>
                                        <p:cTn id="16" dur="500"/>
                                        <p:tgtEl>
                                          <p:spTgt spid="7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57"/>
                                        </p:tgtEl>
                                        <p:attrNameLst>
                                          <p:attrName>style.visibility</p:attrName>
                                        </p:attrNameLst>
                                      </p:cBhvr>
                                      <p:to>
                                        <p:strVal val="visible"/>
                                      </p:to>
                                    </p:set>
                                    <p:animEffect transition="in" filter="wipe(left)">
                                      <p:cBhvr>
                                        <p:cTn id="21" dur="500"/>
                                        <p:tgtEl>
                                          <p:spTgt spid="57"/>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55"/>
                                        </p:tgtEl>
                                        <p:attrNameLst>
                                          <p:attrName>style.visibility</p:attrName>
                                        </p:attrNameLst>
                                      </p:cBhvr>
                                      <p:to>
                                        <p:strVal val="visible"/>
                                      </p:to>
                                    </p:set>
                                    <p:animEffect transition="in" filter="wipe(up)">
                                      <p:cBhvr>
                                        <p:cTn id="26" dur="500"/>
                                        <p:tgtEl>
                                          <p:spTgt spid="55"/>
                                        </p:tgtEl>
                                      </p:cBhvr>
                                    </p:animEffect>
                                  </p:childTnLst>
                                </p:cTn>
                              </p:par>
                            </p:childTnLst>
                          </p:cTn>
                        </p:par>
                        <p:par>
                          <p:cTn id="27" fill="hold">
                            <p:stCondLst>
                              <p:cond delay="500"/>
                            </p:stCondLst>
                            <p:childTnLst>
                              <p:par>
                                <p:cTn id="28" presetID="22" presetClass="entr" presetSubtype="1" fill="hold" nodeType="after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wipe(up)">
                                      <p:cBhvr>
                                        <p:cTn id="30" dur="500"/>
                                        <p:tgtEl>
                                          <p:spTgt spid="56"/>
                                        </p:tgtEl>
                                      </p:cBhvr>
                                    </p:animEffect>
                                  </p:childTnLst>
                                </p:cTn>
                              </p:par>
                            </p:childTnLst>
                          </p:cTn>
                        </p:par>
                        <p:par>
                          <p:cTn id="31" fill="hold">
                            <p:stCondLst>
                              <p:cond delay="1000"/>
                            </p:stCondLst>
                            <p:childTnLst>
                              <p:par>
                                <p:cTn id="32" presetID="22" presetClass="entr" presetSubtype="1" fill="hold" nodeType="after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wipe(up)">
                                      <p:cBhvr>
                                        <p:cTn id="34" dur="500"/>
                                        <p:tgtEl>
                                          <p:spTgt spid="45"/>
                                        </p:tgtEl>
                                      </p:cBhvr>
                                    </p:animEffect>
                                  </p:childTnLst>
                                </p:cTn>
                              </p:par>
                            </p:childTnLst>
                          </p:cTn>
                        </p:par>
                        <p:par>
                          <p:cTn id="35" fill="hold">
                            <p:stCondLst>
                              <p:cond delay="1500"/>
                            </p:stCondLst>
                            <p:childTnLst>
                              <p:par>
                                <p:cTn id="36" presetID="22" presetClass="entr" presetSubtype="4" fill="hold" nodeType="afterEffect">
                                  <p:stCondLst>
                                    <p:cond delay="0"/>
                                  </p:stCondLst>
                                  <p:childTnLst>
                                    <p:set>
                                      <p:cBhvr>
                                        <p:cTn id="37" dur="1" fill="hold">
                                          <p:stCondLst>
                                            <p:cond delay="0"/>
                                          </p:stCondLst>
                                        </p:cTn>
                                        <p:tgtEl>
                                          <p:spTgt spid="65"/>
                                        </p:tgtEl>
                                        <p:attrNameLst>
                                          <p:attrName>style.visibility</p:attrName>
                                        </p:attrNameLst>
                                      </p:cBhvr>
                                      <p:to>
                                        <p:strVal val="visible"/>
                                      </p:to>
                                    </p:set>
                                    <p:animEffect transition="in" filter="wipe(down)">
                                      <p:cBhvr>
                                        <p:cTn id="38" dur="500"/>
                                        <p:tgtEl>
                                          <p:spTgt spid="65"/>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66"/>
                                        </p:tgtEl>
                                        <p:attrNameLst>
                                          <p:attrName>style.visibility</p:attrName>
                                        </p:attrNameLst>
                                      </p:cBhvr>
                                      <p:to>
                                        <p:strVal val="visible"/>
                                      </p:to>
                                    </p:set>
                                    <p:animEffect transition="in" filter="fade">
                                      <p:cBhvr>
                                        <p:cTn id="43" dur="200"/>
                                        <p:tgtEl>
                                          <p:spTgt spid="66"/>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69"/>
                                        </p:tgtEl>
                                        <p:attrNameLst>
                                          <p:attrName>style.visibility</p:attrName>
                                        </p:attrNameLst>
                                      </p:cBhvr>
                                      <p:to>
                                        <p:strVal val="visible"/>
                                      </p:to>
                                    </p:set>
                                    <p:animEffect transition="in" filter="fade">
                                      <p:cBhvr>
                                        <p:cTn id="48" dur="2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System for Graph Processing</a:t>
            </a: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r>
                    <a:rPr lang="en-US" altLang="ko-KR" sz="1600" kern="0" dirty="0">
                      <a:solidFill>
                        <a:sysClr val="windowText" lastClr="000000"/>
                      </a:solidFill>
                      <a:latin typeface="Calibri"/>
                      <a:ea typeface="나눔고딕"/>
                    </a:rPr>
                    <a:t>Crossbar Network</a:t>
                  </a:r>
                  <a:endParaRPr lang="ko-KR" altLang="en-US" sz="1600" kern="0" dirty="0">
                    <a:solidFill>
                      <a:sysClr val="windowText" lastClr="000000"/>
                    </a:solidFill>
                    <a:latin typeface="Calibri"/>
                    <a:ea typeface="나눔고딕"/>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algn="ctr">
                  <a:defRPr/>
                </a:pPr>
                <a:r>
                  <a:rPr lang="en-US" altLang="ko-KR" kern="0" dirty="0">
                    <a:solidFill>
                      <a:sysClr val="windowText" lastClr="000000"/>
                    </a:solidFill>
                    <a:latin typeface="Calibri"/>
                    <a:ea typeface="나눔고딕"/>
                  </a:rPr>
                  <a:t>DRAM Controller</a:t>
                </a:r>
                <a:endParaRPr lang="ko-KR" altLang="en-US" kern="0" dirty="0">
                  <a:solidFill>
                    <a:sysClr val="windowText" lastClr="000000"/>
                  </a:solidFill>
                  <a:latin typeface="Calibri"/>
                  <a:ea typeface="나눔고딕"/>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NI</a:t>
                </a:r>
                <a:endParaRPr lang="ko-KR" altLang="en-US" kern="0" dirty="0">
                  <a:solidFill>
                    <a:sysClr val="windowText" lastClr="000000"/>
                  </a:solidFill>
                  <a:latin typeface="Calibri"/>
                  <a:ea typeface="나눔고딕"/>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sz="2000" kern="0" dirty="0">
                  <a:solidFill>
                    <a:sysClr val="windowText" lastClr="000000"/>
                  </a:solidFill>
                  <a:latin typeface="Calibri"/>
                  <a:ea typeface="나눔고딕"/>
                </a:rPr>
                <a:t>In-Order Core</a:t>
              </a:r>
              <a:endParaRPr lang="ko-KR" altLang="en-US" sz="2000" kern="0" dirty="0">
                <a:solidFill>
                  <a:sysClr val="windowText" lastClr="000000"/>
                </a:solidFill>
                <a:latin typeface="Calibri"/>
                <a:ea typeface="나눔고딕"/>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Message Queue</a:t>
              </a:r>
              <a:endParaRPr lang="ko-KR" altLang="en-US" kern="0" dirty="0">
                <a:solidFill>
                  <a:sysClr val="windowText" lastClr="000000"/>
                </a:solidFill>
                <a:latin typeface="Calibri"/>
                <a:ea typeface="나눔고딕"/>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PF Buffer</a:t>
              </a:r>
              <a:endParaRPr lang="ko-KR" altLang="en-US" kern="0" dirty="0">
                <a:solidFill>
                  <a:sysClr val="windowText" lastClr="000000"/>
                </a:solidFill>
                <a:latin typeface="Calibri"/>
                <a:ea typeface="나눔고딕"/>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MTP</a:t>
              </a:r>
              <a:endParaRPr lang="ko-KR" altLang="en-US" kern="0" dirty="0">
                <a:solidFill>
                  <a:sysClr val="windowText" lastClr="000000"/>
                </a:solidFill>
                <a:latin typeface="Calibri"/>
                <a:ea typeface="나눔고딕"/>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LP</a:t>
              </a:r>
              <a:endParaRPr lang="ko-KR" altLang="en-US" kern="0" dirty="0">
                <a:solidFill>
                  <a:sysClr val="windowText" lastClr="000000"/>
                </a:solidFill>
                <a:latin typeface="Calibri"/>
                <a:ea typeface="나눔고딕"/>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r>
                <a:rPr lang="en-US" altLang="ko-KR" sz="2000" kern="0" dirty="0">
                  <a:solidFill>
                    <a:sysClr val="windowText" lastClr="000000"/>
                  </a:solidFill>
                  <a:latin typeface="Calibri"/>
                  <a:ea typeface="나눔고딕"/>
                </a:rPr>
                <a:t>Host Processor</a:t>
              </a:r>
              <a:endParaRPr lang="ko-KR" altLang="en-US" sz="2000" kern="0" dirty="0">
                <a:solidFill>
                  <a:sysClr val="windowText" lastClr="000000"/>
                </a:solidFill>
                <a:latin typeface="Calibri"/>
                <a:ea typeface="나눔고딕"/>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algn="ctr">
                <a:defRPr/>
              </a:pPr>
              <a:r>
                <a:rPr lang="en-US" altLang="ko-KR" kern="0" dirty="0">
                  <a:solidFill>
                    <a:sysClr val="windowText" lastClr="000000"/>
                  </a:solidFill>
                </a:rPr>
                <a:t>Memory-Mapped</a:t>
              </a:r>
            </a:p>
            <a:p>
              <a:pPr algn="ctr">
                <a:defRPr/>
              </a:pPr>
              <a:r>
                <a:rPr lang="en-US" altLang="ko-KR" kern="0" dirty="0">
                  <a:solidFill>
                    <a:sysClr val="windowText" lastClr="000000"/>
                  </a:solidFill>
                </a:rPr>
                <a:t>Accelerator Interface</a:t>
              </a:r>
            </a:p>
            <a:p>
              <a:pPr algn="ctr">
                <a:defRPr/>
              </a:pPr>
              <a:r>
                <a:rPr lang="en-US" altLang="ko-KR" sz="1400" kern="0" dirty="0">
                  <a:solidFill>
                    <a:sysClr val="windowText" lastClr="000000"/>
                  </a:solidFill>
                </a:rPr>
                <a:t>(</a:t>
              </a:r>
              <a:r>
                <a:rPr lang="en-US" altLang="ko-KR" sz="1400" kern="0" dirty="0" err="1">
                  <a:solidFill>
                    <a:sysClr val="windowText" lastClr="000000"/>
                  </a:solidFill>
                </a:rPr>
                <a:t>Noncacheable</a:t>
              </a:r>
              <a:r>
                <a:rPr lang="en-US" altLang="ko-KR" sz="1400" kern="0" dirty="0">
                  <a:solidFill>
                    <a:sysClr val="windowText" lastClr="000000"/>
                  </a:solidFill>
                </a:rPr>
                <a:t>, Physically Addressed)</a:t>
              </a:r>
              <a:endParaRPr lang="ko-KR" altLang="en-US" sz="1400" kern="0" dirty="0">
                <a:solidFill>
                  <a:sysClr val="windowText" lastClr="000000"/>
                </a:solidFill>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3" name="TextBox 2"/>
          <p:cNvSpPr txBox="1"/>
          <p:nvPr/>
        </p:nvSpPr>
        <p:spPr>
          <a:xfrm>
            <a:off x="775334" y="980728"/>
            <a:ext cx="7469074" cy="369332"/>
          </a:xfrm>
          <a:prstGeom prst="rect">
            <a:avLst/>
          </a:prstGeom>
          <a:noFill/>
        </p:spPr>
        <p:txBody>
          <a:bodyPr wrap="none" rtlCol="0">
            <a:spAutoFit/>
          </a:bodyPr>
          <a:lstStyle/>
          <a:p>
            <a:r>
              <a:rPr lang="en-US" dirty="0">
                <a:solidFill>
                  <a:srgbClr val="0000FF"/>
                </a:solidFill>
              </a:rPr>
              <a:t>Interconnected set of 3D-stacked </a:t>
            </a:r>
            <a:r>
              <a:rPr lang="en-US" dirty="0" err="1">
                <a:solidFill>
                  <a:srgbClr val="0000FF"/>
                </a:solidFill>
              </a:rPr>
              <a:t>memory+logic</a:t>
            </a:r>
            <a:r>
              <a:rPr lang="en-US" dirty="0">
                <a:solidFill>
                  <a:srgbClr val="0000FF"/>
                </a:solidFill>
              </a:rPr>
              <a:t> chips with simple cores</a:t>
            </a:r>
          </a:p>
        </p:txBody>
      </p:sp>
      <p:sp>
        <p:nvSpPr>
          <p:cNvPr id="5" name="TextBox 4"/>
          <p:cNvSpPr txBox="1"/>
          <p:nvPr/>
        </p:nvSpPr>
        <p:spPr>
          <a:xfrm>
            <a:off x="5868144" y="2204864"/>
            <a:ext cx="795898" cy="369332"/>
          </a:xfrm>
          <a:prstGeom prst="rect">
            <a:avLst/>
          </a:prstGeom>
          <a:noFill/>
        </p:spPr>
        <p:txBody>
          <a:bodyPr wrap="none" rtlCol="0">
            <a:spAutoFit/>
          </a:bodyPr>
          <a:lstStyle/>
          <a:p>
            <a:r>
              <a:rPr lang="en-US" b="1" dirty="0">
                <a:solidFill>
                  <a:srgbClr val="4D5494"/>
                </a:solidFill>
              </a:rPr>
              <a:t>Logic</a:t>
            </a:r>
          </a:p>
        </p:txBody>
      </p:sp>
      <p:sp>
        <p:nvSpPr>
          <p:cNvPr id="511" name="TextBox 510"/>
          <p:cNvSpPr txBox="1"/>
          <p:nvPr/>
        </p:nvSpPr>
        <p:spPr>
          <a:xfrm>
            <a:off x="5796136" y="1700808"/>
            <a:ext cx="1123437" cy="369332"/>
          </a:xfrm>
          <a:prstGeom prst="rect">
            <a:avLst/>
          </a:prstGeom>
          <a:noFill/>
        </p:spPr>
        <p:txBody>
          <a:bodyPr wrap="none" rtlCol="0">
            <a:spAutoFit/>
          </a:bodyPr>
          <a:lstStyle/>
          <a:p>
            <a:r>
              <a:rPr lang="en-US" b="1" dirty="0">
                <a:solidFill>
                  <a:srgbClr val="E5B62F"/>
                </a:solidFill>
              </a:rPr>
              <a:t>Memory</a:t>
            </a:r>
          </a:p>
        </p:txBody>
      </p:sp>
      <p:sp>
        <p:nvSpPr>
          <p:cNvPr id="513" name="TextBox 512"/>
          <p:cNvSpPr txBox="1"/>
          <p:nvPr/>
        </p:nvSpPr>
        <p:spPr>
          <a:xfrm>
            <a:off x="1224136" y="6453336"/>
            <a:ext cx="7740352" cy="307777"/>
          </a:xfrm>
          <a:prstGeom prst="rect">
            <a:avLst/>
          </a:prstGeom>
          <a:noFill/>
        </p:spPr>
        <p:txBody>
          <a:bodyPr wrap="square" rtlCol="0">
            <a:spAutoFit/>
          </a:bodyPr>
          <a:lstStyle/>
          <a:p>
            <a:r>
              <a:rPr lang="en-US" sz="1400" dirty="0">
                <a:solidFill>
                  <a:srgbClr val="000000"/>
                </a:solidFill>
              </a:rPr>
              <a:t>Ahn+, “</a:t>
            </a:r>
            <a:r>
              <a:rPr lang="en-US" sz="1400" dirty="0">
                <a:solidFill>
                  <a:srgbClr val="0000FF"/>
                </a:solidFill>
              </a:rPr>
              <a:t>A Scalable Processing-in-Memory Accelerator for Parallel Graph Processing</a:t>
            </a:r>
            <a:r>
              <a:rPr lang="en-US" sz="1400" dirty="0">
                <a:solidFill>
                  <a:srgbClr val="000000"/>
                </a:solidFill>
              </a:rPr>
              <a:t>” ISCA 2015.</a:t>
            </a:r>
          </a:p>
        </p:txBody>
      </p:sp>
    </p:spTree>
    <p:extLst>
      <p:ext uri="{BB962C8B-B14F-4D97-AF65-F5344CB8AC3E}">
        <p14:creationId xmlns:p14="http://schemas.microsoft.com/office/powerpoint/2010/main" val="1824525339"/>
      </p:ext>
    </p:extLst>
  </p:cSld>
  <p:clrMapOvr>
    <a:masterClrMapping/>
  </p:clrMapOvr>
  <p:transition/>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r>
              <a:rPr lang="en-US" b="1" dirty="0">
                <a:solidFill>
                  <a:srgbClr val="4D5494"/>
                </a:solidFill>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r>
              <a:rPr lang="en-US" b="1" dirty="0">
                <a:solidFill>
                  <a:srgbClr val="E5B62F"/>
                </a:solidFill>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179</a:t>
            </a:fld>
            <a:endParaRPr lang="en-US" altLang="en-US">
              <a:solidFill>
                <a:srgbClr val="000000"/>
              </a:solidFill>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r>
                    <a:rPr lang="en-US" altLang="ko-KR" sz="1600" kern="0" dirty="0">
                      <a:solidFill>
                        <a:sysClr val="windowText" lastClr="000000"/>
                      </a:solidFill>
                      <a:latin typeface="Calibri"/>
                      <a:ea typeface="나눔고딕"/>
                    </a:rPr>
                    <a:t>Crossbar Network</a:t>
                  </a:r>
                  <a:endParaRPr lang="ko-KR" altLang="en-US" sz="1600" kern="0" dirty="0">
                    <a:solidFill>
                      <a:sysClr val="windowText" lastClr="000000"/>
                    </a:solidFill>
                    <a:latin typeface="Calibri"/>
                    <a:ea typeface="나눔고딕"/>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algn="ctr">
                  <a:defRPr/>
                </a:pPr>
                <a:r>
                  <a:rPr lang="en-US" altLang="ko-KR" kern="0" dirty="0">
                    <a:solidFill>
                      <a:sysClr val="windowText" lastClr="000000"/>
                    </a:solidFill>
                    <a:latin typeface="Calibri"/>
                    <a:ea typeface="나눔고딕"/>
                  </a:rPr>
                  <a:t>DRAM Controller</a:t>
                </a:r>
                <a:endParaRPr lang="ko-KR" altLang="en-US" kern="0" dirty="0">
                  <a:solidFill>
                    <a:sysClr val="windowText" lastClr="000000"/>
                  </a:solidFill>
                  <a:latin typeface="Calibri"/>
                  <a:ea typeface="나눔고딕"/>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NI</a:t>
                </a:r>
                <a:endParaRPr lang="ko-KR" altLang="en-US" kern="0" dirty="0">
                  <a:solidFill>
                    <a:sysClr val="windowText" lastClr="000000"/>
                  </a:solidFill>
                  <a:latin typeface="Calibri"/>
                  <a:ea typeface="나눔고딕"/>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sz="2000" kern="0" dirty="0">
                  <a:solidFill>
                    <a:sysClr val="windowText" lastClr="000000"/>
                  </a:solidFill>
                  <a:latin typeface="Calibri"/>
                  <a:ea typeface="나눔고딕"/>
                </a:rPr>
                <a:t>In-Order Core</a:t>
              </a:r>
              <a:endParaRPr lang="ko-KR" altLang="en-US" sz="2000" kern="0" dirty="0">
                <a:solidFill>
                  <a:sysClr val="windowText" lastClr="000000"/>
                </a:solidFill>
                <a:latin typeface="Calibri"/>
                <a:ea typeface="나눔고딕"/>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Message Queue</a:t>
              </a:r>
              <a:endParaRPr lang="ko-KR" altLang="en-US" kern="0" dirty="0">
                <a:solidFill>
                  <a:sysClr val="windowText" lastClr="000000"/>
                </a:solidFill>
                <a:latin typeface="Calibri"/>
                <a:ea typeface="나눔고딕"/>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PF Buffer</a:t>
              </a:r>
              <a:endParaRPr lang="ko-KR" altLang="en-US" kern="0" dirty="0">
                <a:solidFill>
                  <a:sysClr val="windowText" lastClr="000000"/>
                </a:solidFill>
                <a:latin typeface="Calibri"/>
                <a:ea typeface="나눔고딕"/>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MTP</a:t>
              </a:r>
              <a:endParaRPr lang="ko-KR" altLang="en-US" kern="0" dirty="0">
                <a:solidFill>
                  <a:sysClr val="windowText" lastClr="000000"/>
                </a:solidFill>
                <a:latin typeface="Calibri"/>
                <a:ea typeface="나눔고딕"/>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LP</a:t>
              </a:r>
              <a:endParaRPr lang="ko-KR" altLang="en-US" kern="0" dirty="0">
                <a:solidFill>
                  <a:sysClr val="windowText" lastClr="000000"/>
                </a:solidFill>
                <a:latin typeface="Calibri"/>
                <a:ea typeface="나눔고딕"/>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r>
                <a:rPr lang="en-US" altLang="ko-KR" sz="2000" kern="0" dirty="0">
                  <a:solidFill>
                    <a:sysClr val="windowText" lastClr="000000"/>
                  </a:solidFill>
                  <a:latin typeface="Calibri"/>
                  <a:ea typeface="나눔고딕"/>
                </a:rPr>
                <a:t>Host Processor</a:t>
              </a:r>
              <a:endParaRPr lang="ko-KR" altLang="en-US" sz="2000" kern="0" dirty="0">
                <a:solidFill>
                  <a:sysClr val="windowText" lastClr="000000"/>
                </a:solidFill>
                <a:latin typeface="Calibri"/>
                <a:ea typeface="나눔고딕"/>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algn="ctr">
                <a:defRPr/>
              </a:pPr>
              <a:r>
                <a:rPr lang="en-US" altLang="ko-KR" kern="0" dirty="0">
                  <a:solidFill>
                    <a:sysClr val="windowText" lastClr="000000"/>
                  </a:solidFill>
                </a:rPr>
                <a:t>Memory-Mapped</a:t>
              </a:r>
            </a:p>
            <a:p>
              <a:pPr algn="ctr">
                <a:defRPr/>
              </a:pPr>
              <a:r>
                <a:rPr lang="en-US" altLang="ko-KR" kern="0" dirty="0">
                  <a:solidFill>
                    <a:sysClr val="windowText" lastClr="000000"/>
                  </a:solidFill>
                </a:rPr>
                <a:t>Accelerator Interface</a:t>
              </a:r>
            </a:p>
            <a:p>
              <a:pPr algn="ctr">
                <a:defRPr/>
              </a:pPr>
              <a:r>
                <a:rPr lang="en-US" altLang="ko-KR" sz="1400" kern="0" dirty="0">
                  <a:solidFill>
                    <a:sysClr val="windowText" lastClr="000000"/>
                  </a:solidFill>
                </a:rPr>
                <a:t>(</a:t>
              </a:r>
              <a:r>
                <a:rPr lang="en-US" altLang="ko-KR" sz="1400" kern="0" dirty="0" err="1">
                  <a:solidFill>
                    <a:sysClr val="windowText" lastClr="000000"/>
                  </a:solidFill>
                </a:rPr>
                <a:t>Noncacheable</a:t>
              </a:r>
              <a:r>
                <a:rPr lang="en-US" altLang="ko-KR" sz="1400" kern="0" dirty="0">
                  <a:solidFill>
                    <a:sysClr val="windowText" lastClr="000000"/>
                  </a:solidFill>
                </a:rPr>
                <a:t>, Physically Addressed)</a:t>
              </a:r>
              <a:endParaRPr lang="ko-KR" altLang="en-US" sz="1400" kern="0" dirty="0">
                <a:solidFill>
                  <a:sysClr val="windowText" lastClr="000000"/>
                </a:solidFill>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56"/>
          <p:cNvSpPr/>
          <p:nvPr/>
        </p:nvSpPr>
        <p:spPr>
          <a:xfrm>
            <a:off x="0" y="5983200"/>
            <a:ext cx="9144000" cy="8748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6" name="직사각형 257"/>
          <p:cNvSpPr/>
          <p:nvPr/>
        </p:nvSpPr>
        <p:spPr>
          <a:xfrm>
            <a:off x="0" y="5398571"/>
            <a:ext cx="6022172" cy="583147"/>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7" name="직사각형 259"/>
          <p:cNvSpPr/>
          <p:nvPr/>
        </p:nvSpPr>
        <p:spPr>
          <a:xfrm>
            <a:off x="8312935" y="5400000"/>
            <a:ext cx="831065" cy="582896"/>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8" name="직사각형 2"/>
          <p:cNvSpPr/>
          <p:nvPr/>
        </p:nvSpPr>
        <p:spPr>
          <a:xfrm>
            <a:off x="0" y="-1"/>
            <a:ext cx="9144000" cy="5400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9" name="모서리가 둥근 직사각형 10"/>
          <p:cNvSpPr/>
          <p:nvPr/>
        </p:nvSpPr>
        <p:spPr>
          <a:xfrm>
            <a:off x="5461339" y="4067108"/>
            <a:ext cx="3403838" cy="1095472"/>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2400" kern="0" dirty="0">
                <a:solidFill>
                  <a:sysClr val="windowText" lastClr="000000"/>
                </a:solidFill>
                <a:latin typeface="Calibri"/>
                <a:ea typeface="나눔고딕"/>
              </a:rPr>
              <a:t>Communications via</a:t>
            </a:r>
            <a:br>
              <a:rPr lang="en-US" altLang="ko-KR" sz="2400" kern="0" dirty="0">
                <a:solidFill>
                  <a:sysClr val="windowText" lastClr="000000"/>
                </a:solidFill>
                <a:latin typeface="Calibri"/>
                <a:ea typeface="나눔고딕"/>
              </a:rPr>
            </a:br>
            <a:r>
              <a:rPr lang="en-US" altLang="ko-KR" sz="2400" kern="0" dirty="0">
                <a:solidFill>
                  <a:sysClr val="windowText" lastClr="000000"/>
                </a:solidFill>
                <a:latin typeface="Calibri"/>
                <a:ea typeface="나눔고딕"/>
              </a:rPr>
              <a:t>Remote Function Calls</a:t>
            </a:r>
            <a:endParaRPr lang="ko-KR" altLang="en-US" sz="2400" kern="0" dirty="0">
              <a:solidFill>
                <a:sysClr val="windowText" lastClr="000000"/>
              </a:solidFill>
              <a:latin typeface="Calibri"/>
              <a:ea typeface="나눔고딕"/>
            </a:endParaRPr>
          </a:p>
        </p:txBody>
      </p:sp>
    </p:spTree>
    <p:extLst>
      <p:ext uri="{BB962C8B-B14F-4D97-AF65-F5344CB8AC3E}">
        <p14:creationId xmlns:p14="http://schemas.microsoft.com/office/powerpoint/2010/main" val="878377060"/>
      </p:ext>
    </p:extLst>
  </p:cSld>
  <p:clrMapOvr>
    <a:masterClrMapping/>
  </p:clrMapOvr>
  <p:transition/>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r>
              <a:rPr lang="en-US" b="1" dirty="0">
                <a:solidFill>
                  <a:srgbClr val="4D5494"/>
                </a:solidFill>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r>
              <a:rPr lang="en-US" b="1" dirty="0">
                <a:solidFill>
                  <a:srgbClr val="E5B62F"/>
                </a:solidFill>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180</a:t>
            </a:fld>
            <a:endParaRPr lang="en-US" altLang="en-US">
              <a:solidFill>
                <a:srgbClr val="000000"/>
              </a:solidFill>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r>
                    <a:rPr lang="en-US" altLang="ko-KR" sz="1600" kern="0" dirty="0">
                      <a:solidFill>
                        <a:sysClr val="windowText" lastClr="000000"/>
                      </a:solidFill>
                      <a:latin typeface="Calibri"/>
                      <a:ea typeface="나눔고딕"/>
                    </a:rPr>
                    <a:t>Crossbar Network</a:t>
                  </a:r>
                  <a:endParaRPr lang="ko-KR" altLang="en-US" sz="1600" kern="0" dirty="0">
                    <a:solidFill>
                      <a:sysClr val="windowText" lastClr="000000"/>
                    </a:solidFill>
                    <a:latin typeface="Calibri"/>
                    <a:ea typeface="나눔고딕"/>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algn="ctr">
                  <a:defRPr/>
                </a:pPr>
                <a:r>
                  <a:rPr lang="en-US" altLang="ko-KR" kern="0" dirty="0">
                    <a:solidFill>
                      <a:sysClr val="windowText" lastClr="000000"/>
                    </a:solidFill>
                    <a:latin typeface="Calibri"/>
                    <a:ea typeface="나눔고딕"/>
                  </a:rPr>
                  <a:t>DRAM Controller</a:t>
                </a:r>
                <a:endParaRPr lang="ko-KR" altLang="en-US" kern="0" dirty="0">
                  <a:solidFill>
                    <a:sysClr val="windowText" lastClr="000000"/>
                  </a:solidFill>
                  <a:latin typeface="Calibri"/>
                  <a:ea typeface="나눔고딕"/>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NI</a:t>
                </a:r>
                <a:endParaRPr lang="ko-KR" altLang="en-US" kern="0" dirty="0">
                  <a:solidFill>
                    <a:sysClr val="windowText" lastClr="000000"/>
                  </a:solidFill>
                  <a:latin typeface="Calibri"/>
                  <a:ea typeface="나눔고딕"/>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sz="2000" kern="0" dirty="0">
                  <a:solidFill>
                    <a:sysClr val="windowText" lastClr="000000"/>
                  </a:solidFill>
                  <a:latin typeface="Calibri"/>
                  <a:ea typeface="나눔고딕"/>
                </a:rPr>
                <a:t>In-Order Core</a:t>
              </a:r>
              <a:endParaRPr lang="ko-KR" altLang="en-US" sz="2000" kern="0" dirty="0">
                <a:solidFill>
                  <a:sysClr val="windowText" lastClr="000000"/>
                </a:solidFill>
                <a:latin typeface="Calibri"/>
                <a:ea typeface="나눔고딕"/>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Message Queue</a:t>
              </a:r>
              <a:endParaRPr lang="ko-KR" altLang="en-US" kern="0" dirty="0">
                <a:solidFill>
                  <a:sysClr val="windowText" lastClr="000000"/>
                </a:solidFill>
                <a:latin typeface="Calibri"/>
                <a:ea typeface="나눔고딕"/>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PF Buffer</a:t>
              </a:r>
              <a:endParaRPr lang="ko-KR" altLang="en-US" kern="0" dirty="0">
                <a:solidFill>
                  <a:sysClr val="windowText" lastClr="000000"/>
                </a:solidFill>
                <a:latin typeface="Calibri"/>
                <a:ea typeface="나눔고딕"/>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MTP</a:t>
              </a:r>
              <a:endParaRPr lang="ko-KR" altLang="en-US" kern="0" dirty="0">
                <a:solidFill>
                  <a:sysClr val="windowText" lastClr="000000"/>
                </a:solidFill>
                <a:latin typeface="Calibri"/>
                <a:ea typeface="나눔고딕"/>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LP</a:t>
              </a:r>
              <a:endParaRPr lang="ko-KR" altLang="en-US" kern="0" dirty="0">
                <a:solidFill>
                  <a:sysClr val="windowText" lastClr="000000"/>
                </a:solidFill>
                <a:latin typeface="Calibri"/>
                <a:ea typeface="나눔고딕"/>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r>
                <a:rPr lang="en-US" altLang="ko-KR" sz="2000" kern="0" dirty="0">
                  <a:solidFill>
                    <a:sysClr val="windowText" lastClr="000000"/>
                  </a:solidFill>
                  <a:latin typeface="Calibri"/>
                  <a:ea typeface="나눔고딕"/>
                </a:rPr>
                <a:t>Host Processor</a:t>
              </a:r>
              <a:endParaRPr lang="ko-KR" altLang="en-US" sz="2000" kern="0" dirty="0">
                <a:solidFill>
                  <a:sysClr val="windowText" lastClr="000000"/>
                </a:solidFill>
                <a:latin typeface="Calibri"/>
                <a:ea typeface="나눔고딕"/>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algn="ctr">
                <a:defRPr/>
              </a:pPr>
              <a:r>
                <a:rPr lang="en-US" altLang="ko-KR" kern="0" dirty="0">
                  <a:solidFill>
                    <a:sysClr val="windowText" lastClr="000000"/>
                  </a:solidFill>
                </a:rPr>
                <a:t>Memory-Mapped</a:t>
              </a:r>
            </a:p>
            <a:p>
              <a:pPr algn="ctr">
                <a:defRPr/>
              </a:pPr>
              <a:r>
                <a:rPr lang="en-US" altLang="ko-KR" kern="0" dirty="0">
                  <a:solidFill>
                    <a:sysClr val="windowText" lastClr="000000"/>
                  </a:solidFill>
                </a:rPr>
                <a:t>Accelerator Interface</a:t>
              </a:r>
            </a:p>
            <a:p>
              <a:pPr algn="ctr">
                <a:defRPr/>
              </a:pPr>
              <a:r>
                <a:rPr lang="en-US" altLang="ko-KR" sz="1400" kern="0" dirty="0">
                  <a:solidFill>
                    <a:sysClr val="windowText" lastClr="000000"/>
                  </a:solidFill>
                </a:rPr>
                <a:t>(</a:t>
              </a:r>
              <a:r>
                <a:rPr lang="en-US" altLang="ko-KR" sz="1400" kern="0" dirty="0" err="1">
                  <a:solidFill>
                    <a:sysClr val="windowText" lastClr="000000"/>
                  </a:solidFill>
                </a:rPr>
                <a:t>Noncacheable</a:t>
              </a:r>
              <a:r>
                <a:rPr lang="en-US" altLang="ko-KR" sz="1400" kern="0" dirty="0">
                  <a:solidFill>
                    <a:sysClr val="windowText" lastClr="000000"/>
                  </a:solidFill>
                </a:rPr>
                <a:t>, Physically Addressed)</a:t>
              </a:r>
              <a:endParaRPr lang="ko-KR" altLang="en-US" sz="1400" kern="0" dirty="0">
                <a:solidFill>
                  <a:sysClr val="windowText" lastClr="000000"/>
                </a:solidFill>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
          <p:cNvSpPr/>
          <p:nvPr/>
        </p:nvSpPr>
        <p:spPr>
          <a:xfrm>
            <a:off x="0" y="1"/>
            <a:ext cx="9144000" cy="4086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6" name="직사각형 256"/>
          <p:cNvSpPr/>
          <p:nvPr/>
        </p:nvSpPr>
        <p:spPr>
          <a:xfrm>
            <a:off x="0" y="5400000"/>
            <a:ext cx="9144000" cy="1458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7" name="직사각형 257"/>
          <p:cNvSpPr/>
          <p:nvPr/>
        </p:nvSpPr>
        <p:spPr>
          <a:xfrm>
            <a:off x="0" y="4086000"/>
            <a:ext cx="6413494" cy="1314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8" name="직사각형 259"/>
          <p:cNvSpPr/>
          <p:nvPr/>
        </p:nvSpPr>
        <p:spPr>
          <a:xfrm>
            <a:off x="8312935" y="4086000"/>
            <a:ext cx="831065" cy="1314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9" name="모서리가 둥근 직사각형 10"/>
          <p:cNvSpPr/>
          <p:nvPr/>
        </p:nvSpPr>
        <p:spPr>
          <a:xfrm>
            <a:off x="6313610" y="3214446"/>
            <a:ext cx="2087858" cy="563984"/>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2400" kern="0" dirty="0">
                <a:solidFill>
                  <a:sysClr val="windowText" lastClr="000000"/>
                </a:solidFill>
                <a:latin typeface="Calibri"/>
                <a:ea typeface="나눔고딕"/>
              </a:rPr>
              <a:t>Prefetching</a:t>
            </a:r>
            <a:endParaRPr lang="ko-KR" altLang="en-US" sz="2400" kern="0" dirty="0">
              <a:solidFill>
                <a:sysClr val="windowText" lastClr="000000"/>
              </a:solidFill>
              <a:latin typeface="Calibri"/>
              <a:ea typeface="나눔고딕"/>
            </a:endParaRPr>
          </a:p>
        </p:txBody>
      </p:sp>
    </p:spTree>
    <p:extLst>
      <p:ext uri="{BB962C8B-B14F-4D97-AF65-F5344CB8AC3E}">
        <p14:creationId xmlns:p14="http://schemas.microsoft.com/office/powerpoint/2010/main" val="1080657942"/>
      </p:ext>
    </p:extLst>
  </p:cSld>
  <p:clrMapOvr>
    <a:masterClrMapping/>
  </p:clrMapOvr>
  <p:transition/>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Evaluated Systems</a:t>
            </a:r>
          </a:p>
        </p:txBody>
      </p:sp>
      <p:grpSp>
        <p:nvGrpSpPr>
          <p:cNvPr id="245" name="그룹 9"/>
          <p:cNvGrpSpPr/>
          <p:nvPr/>
        </p:nvGrpSpPr>
        <p:grpSpPr>
          <a:xfrm>
            <a:off x="4753793" y="1140133"/>
            <a:ext cx="1662216" cy="4531606"/>
            <a:chOff x="4753793" y="1340768"/>
            <a:chExt cx="1662216" cy="4531606"/>
          </a:xfrm>
        </p:grpSpPr>
        <p:sp>
          <p:nvSpPr>
            <p:cNvPr id="246" name="TextBox 245"/>
            <p:cNvSpPr txBox="1"/>
            <p:nvPr/>
          </p:nvSpPr>
          <p:spPr>
            <a:xfrm>
              <a:off x="4922700" y="1340768"/>
              <a:ext cx="1324402"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HMC-MC</a:t>
              </a:r>
              <a:endParaRPr lang="ko-KR" altLang="en-US" sz="2400" kern="0" dirty="0">
                <a:solidFill>
                  <a:sysClr val="windowText" lastClr="000000"/>
                </a:solidFill>
              </a:endParaRPr>
            </a:p>
          </p:txBody>
        </p:sp>
        <p:grpSp>
          <p:nvGrpSpPr>
            <p:cNvPr id="247" name="그룹 530"/>
            <p:cNvGrpSpPr/>
            <p:nvPr/>
          </p:nvGrpSpPr>
          <p:grpSpPr>
            <a:xfrm>
              <a:off x="4753793" y="2137755"/>
              <a:ext cx="1662216" cy="3734619"/>
              <a:chOff x="4986958" y="2155226"/>
              <a:chExt cx="1662216" cy="3734619"/>
            </a:xfrm>
          </p:grpSpPr>
          <p:grpSp>
            <p:nvGrpSpPr>
              <p:cNvPr id="248" name="그룹 234"/>
              <p:cNvGrpSpPr/>
              <p:nvPr/>
            </p:nvGrpSpPr>
            <p:grpSpPr>
              <a:xfrm rot="5400000">
                <a:off x="4986919" y="3188862"/>
                <a:ext cx="1660086" cy="1660007"/>
                <a:chOff x="2733859" y="2420936"/>
                <a:chExt cx="2016223" cy="2016129"/>
              </a:xfrm>
            </p:grpSpPr>
            <p:sp>
              <p:nvSpPr>
                <p:cNvPr id="283" name="직사각형 271"/>
                <p:cNvSpPr/>
                <p:nvPr/>
              </p:nvSpPr>
              <p:spPr>
                <a:xfrm rot="16200000">
                  <a:off x="2733907"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400" kern="0" dirty="0">
                      <a:solidFill>
                        <a:sysClr val="windowText" lastClr="000000"/>
                      </a:solidFill>
                      <a:latin typeface="Calibri"/>
                      <a:ea typeface="나눔고딕"/>
                    </a:rPr>
                    <a:t>128</a:t>
                  </a:r>
                  <a:br>
                    <a:rPr lang="en-US" altLang="ko-KR" sz="1400" kern="0" dirty="0">
                      <a:solidFill>
                        <a:sysClr val="windowText" lastClr="000000"/>
                      </a:solidFill>
                      <a:latin typeface="Calibri"/>
                      <a:ea typeface="나눔고딕"/>
                    </a:rPr>
                  </a:br>
                  <a:r>
                    <a:rPr lang="en-US" altLang="ko-KR" sz="1400" kern="0" spc="-100" dirty="0">
                      <a:solidFill>
                        <a:sysClr val="windowText" lastClr="000000"/>
                      </a:solidFill>
                      <a:latin typeface="Calibri"/>
                      <a:ea typeface="나눔고딕"/>
                    </a:rPr>
                    <a:t>In-Order</a:t>
                  </a:r>
                </a:p>
                <a:p>
                  <a:pPr algn="ctr">
                    <a:defRPr/>
                  </a:pPr>
                  <a:r>
                    <a:rPr lang="en-US" altLang="ko-KR" sz="1400" kern="0" dirty="0">
                      <a:solidFill>
                        <a:sysClr val="windowText" lastClr="000000"/>
                      </a:solidFill>
                      <a:latin typeface="Calibri"/>
                      <a:ea typeface="나눔고딕"/>
                    </a:rPr>
                    <a:t>2GHz</a:t>
                  </a:r>
                  <a:endParaRPr lang="ko-KR" altLang="en-US" sz="1400" kern="0" dirty="0">
                    <a:solidFill>
                      <a:sysClr val="windowText" lastClr="000000"/>
                    </a:solidFill>
                    <a:latin typeface="Calibri"/>
                    <a:ea typeface="나눔고딕"/>
                  </a:endParaRPr>
                </a:p>
              </p:txBody>
            </p:sp>
            <p:sp>
              <p:nvSpPr>
                <p:cNvPr id="284" name="직사각형 272"/>
                <p:cNvSpPr/>
                <p:nvPr/>
              </p:nvSpPr>
              <p:spPr>
                <a:xfrm rot="16200000">
                  <a:off x="3886034"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400" kern="0" dirty="0">
                      <a:solidFill>
                        <a:sysClr val="windowText" lastClr="000000"/>
                      </a:solidFill>
                      <a:latin typeface="Calibri"/>
                      <a:ea typeface="나눔고딕"/>
                    </a:rPr>
                    <a:t>128</a:t>
                  </a:r>
                  <a:br>
                    <a:rPr lang="en-US" altLang="ko-KR" sz="1400" kern="0" dirty="0">
                      <a:solidFill>
                        <a:sysClr val="windowText" lastClr="000000"/>
                      </a:solidFill>
                      <a:latin typeface="Calibri"/>
                      <a:ea typeface="나눔고딕"/>
                    </a:rPr>
                  </a:br>
                  <a:r>
                    <a:rPr lang="en-US" altLang="ko-KR" sz="1400" kern="0" spc="-100" dirty="0">
                      <a:solidFill>
                        <a:sysClr val="windowText" lastClr="000000"/>
                      </a:solidFill>
                      <a:latin typeface="Calibri"/>
                      <a:ea typeface="나눔고딕"/>
                    </a:rPr>
                    <a:t>In-Order</a:t>
                  </a:r>
                </a:p>
                <a:p>
                  <a:pPr algn="ctr">
                    <a:defRPr/>
                  </a:pPr>
                  <a:r>
                    <a:rPr lang="en-US" altLang="ko-KR" sz="1400" kern="0" dirty="0">
                      <a:solidFill>
                        <a:sysClr val="windowText" lastClr="000000"/>
                      </a:solidFill>
                      <a:latin typeface="Calibri"/>
                      <a:ea typeface="나눔고딕"/>
                    </a:rPr>
                    <a:t>2GHz</a:t>
                  </a:r>
                  <a:endParaRPr lang="ko-KR" altLang="en-US" sz="1400" kern="0" dirty="0">
                    <a:solidFill>
                      <a:sysClr val="windowText" lastClr="000000"/>
                    </a:solidFill>
                    <a:latin typeface="Calibri"/>
                    <a:ea typeface="나눔고딕"/>
                  </a:endParaRPr>
                </a:p>
              </p:txBody>
            </p:sp>
            <p:sp>
              <p:nvSpPr>
                <p:cNvPr id="285" name="직사각형 273"/>
                <p:cNvSpPr/>
                <p:nvPr/>
              </p:nvSpPr>
              <p:spPr>
                <a:xfrm rot="16200000">
                  <a:off x="3886034"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400" kern="0" dirty="0">
                      <a:solidFill>
                        <a:sysClr val="windowText" lastClr="000000"/>
                      </a:solidFill>
                      <a:latin typeface="Calibri"/>
                      <a:ea typeface="나눔고딕"/>
                    </a:rPr>
                    <a:t>128</a:t>
                  </a:r>
                  <a:br>
                    <a:rPr lang="en-US" altLang="ko-KR" sz="1400" kern="0" dirty="0">
                      <a:solidFill>
                        <a:sysClr val="windowText" lastClr="000000"/>
                      </a:solidFill>
                      <a:latin typeface="Calibri"/>
                      <a:ea typeface="나눔고딕"/>
                    </a:rPr>
                  </a:br>
                  <a:r>
                    <a:rPr lang="en-US" altLang="ko-KR" sz="1400" kern="0" spc="-100" dirty="0">
                      <a:solidFill>
                        <a:sysClr val="windowText" lastClr="000000"/>
                      </a:solidFill>
                      <a:latin typeface="Calibri"/>
                      <a:ea typeface="나눔고딕"/>
                    </a:rPr>
                    <a:t>In-Order</a:t>
                  </a:r>
                </a:p>
                <a:p>
                  <a:pPr algn="ctr">
                    <a:defRPr/>
                  </a:pPr>
                  <a:r>
                    <a:rPr lang="en-US" altLang="ko-KR" sz="1400" kern="0" dirty="0">
                      <a:solidFill>
                        <a:sysClr val="windowText" lastClr="000000"/>
                      </a:solidFill>
                      <a:latin typeface="Calibri"/>
                      <a:ea typeface="나눔고딕"/>
                    </a:rPr>
                    <a:t>2GHz</a:t>
                  </a:r>
                  <a:endParaRPr lang="ko-KR" altLang="en-US" sz="1400" kern="0" dirty="0">
                    <a:solidFill>
                      <a:sysClr val="windowText" lastClr="000000"/>
                    </a:solidFill>
                    <a:latin typeface="Calibri"/>
                    <a:ea typeface="나눔고딕"/>
                  </a:endParaRPr>
                </a:p>
              </p:txBody>
            </p:sp>
            <p:sp>
              <p:nvSpPr>
                <p:cNvPr id="286" name="직사각형 274"/>
                <p:cNvSpPr/>
                <p:nvPr/>
              </p:nvSpPr>
              <p:spPr>
                <a:xfrm rot="16200000">
                  <a:off x="2733907" y="357301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400" kern="0" dirty="0">
                      <a:solidFill>
                        <a:sysClr val="windowText" lastClr="000000"/>
                      </a:solidFill>
                      <a:latin typeface="Calibri"/>
                      <a:ea typeface="나눔고딕"/>
                    </a:rPr>
                    <a:t>128</a:t>
                  </a:r>
                  <a:br>
                    <a:rPr lang="en-US" altLang="ko-KR" sz="1400" kern="0" dirty="0">
                      <a:solidFill>
                        <a:sysClr val="windowText" lastClr="000000"/>
                      </a:solidFill>
                      <a:latin typeface="Calibri"/>
                      <a:ea typeface="나눔고딕"/>
                    </a:rPr>
                  </a:br>
                  <a:r>
                    <a:rPr lang="en-US" altLang="ko-KR" sz="1400" kern="0" spc="-100" dirty="0">
                      <a:solidFill>
                        <a:sysClr val="windowText" lastClr="000000"/>
                      </a:solidFill>
                      <a:latin typeface="Calibri"/>
                      <a:ea typeface="나눔고딕"/>
                    </a:rPr>
                    <a:t>In-Order</a:t>
                  </a:r>
                </a:p>
                <a:p>
                  <a:pPr algn="ctr">
                    <a:defRPr/>
                  </a:pPr>
                  <a:r>
                    <a:rPr lang="en-US" altLang="ko-KR" sz="1400" kern="0" dirty="0">
                      <a:solidFill>
                        <a:sysClr val="windowText" lastClr="000000"/>
                      </a:solidFill>
                      <a:latin typeface="Calibri"/>
                      <a:ea typeface="나눔고딕"/>
                    </a:rPr>
                    <a:t>2GHz</a:t>
                  </a:r>
                  <a:endParaRPr lang="ko-KR" altLang="en-US" sz="1400" kern="0" dirty="0">
                    <a:solidFill>
                      <a:sysClr val="windowText" lastClr="000000"/>
                    </a:solidFill>
                    <a:latin typeface="Calibri"/>
                    <a:ea typeface="나눔고딕"/>
                  </a:endParaRPr>
                </a:p>
              </p:txBody>
            </p:sp>
            <p:cxnSp>
              <p:nvCxnSpPr>
                <p:cNvPr id="287" name="직선 화살표 연결선 275"/>
                <p:cNvCxnSpPr>
                  <a:stCxn id="283" idx="1"/>
                  <a:endCxn id="286" idx="3"/>
                </p:cNvCxnSpPr>
                <p:nvPr/>
              </p:nvCxnSpPr>
              <p:spPr>
                <a:xfrm rot="16200000" flipH="1">
                  <a:off x="3021844" y="3429001"/>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8" name="직선 화살표 연결선 276"/>
                <p:cNvCxnSpPr>
                  <a:stCxn id="286" idx="2"/>
                  <a:endCxn id="285" idx="0"/>
                </p:cNvCxnSpPr>
                <p:nvPr/>
              </p:nvCxnSpPr>
              <p:spPr>
                <a:xfrm rot="16200000">
                  <a:off x="3741970" y="3861047"/>
                  <a:ext cx="1"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9" name="직선 화살표 연결선 277"/>
                <p:cNvCxnSpPr>
                  <a:stCxn id="284" idx="1"/>
                  <a:endCxn id="285" idx="3"/>
                </p:cNvCxnSpPr>
                <p:nvPr/>
              </p:nvCxnSpPr>
              <p:spPr>
                <a:xfrm rot="16200000" flipH="1">
                  <a:off x="4173972" y="3429000"/>
                  <a:ext cx="288127"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0" name="직선 화살표 연결선 278"/>
                <p:cNvCxnSpPr>
                  <a:stCxn id="283" idx="2"/>
                  <a:endCxn id="284" idx="0"/>
                </p:cNvCxnSpPr>
                <p:nvPr/>
              </p:nvCxnSpPr>
              <p:spPr>
                <a:xfrm rot="16200000">
                  <a:off x="3741971" y="2708920"/>
                  <a:ext cx="0"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1" name="직선 화살표 연결선 279"/>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2" name="직선 화살표 연결선 280"/>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249" name="그룹 494"/>
              <p:cNvGrpSpPr/>
              <p:nvPr/>
            </p:nvGrpSpPr>
            <p:grpSpPr>
              <a:xfrm>
                <a:off x="4986958" y="4853737"/>
                <a:ext cx="1662216" cy="1036108"/>
                <a:chOff x="2829427" y="4853737"/>
                <a:chExt cx="1662216" cy="1036108"/>
              </a:xfrm>
            </p:grpSpPr>
            <p:sp>
              <p:nvSpPr>
                <p:cNvPr id="267" name="직사각형 495"/>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68" name="직사각형 496"/>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69" name="직선 화살표 연결선 497"/>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0" name="직선 화살표 연결선 498"/>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1" name="직사각형 499"/>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72" name="직사각형 500"/>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73" name="직선 화살표 연결선 501"/>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4" name="직선 화살표 연결선 502"/>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5" name="직사각형 503"/>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76" name="직사각형 504"/>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77" name="직선 화살표 연결선 505"/>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8" name="직선 화살표 연결선 506"/>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9" name="직사각형 507"/>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80" name="직사각형 508"/>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81" name="직선 화살표 연결선 509"/>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82" name="직선 화살표 연결선 510"/>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250" name="그룹 511"/>
              <p:cNvGrpSpPr/>
              <p:nvPr/>
            </p:nvGrpSpPr>
            <p:grpSpPr>
              <a:xfrm flipV="1">
                <a:off x="4986958" y="2155226"/>
                <a:ext cx="1662216" cy="1036108"/>
                <a:chOff x="2829427" y="4853737"/>
                <a:chExt cx="1662216" cy="1036108"/>
              </a:xfrm>
            </p:grpSpPr>
            <p:sp>
              <p:nvSpPr>
                <p:cNvPr id="251" name="직사각형 512"/>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52" name="직사각형 513"/>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53" name="직선 화살표 연결선 514"/>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4" name="직선 화살표 연결선 515"/>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5" name="직사각형 516"/>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56" name="직사각형 517"/>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57" name="직선 화살표 연결선 518"/>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8" name="직선 화살표 연결선 519"/>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9" name="직사각형 520"/>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60" name="직사각형 521"/>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61" name="직선 화살표 연결선 522"/>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2" name="직선 화살표 연결선 523"/>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63" name="직사각형 524"/>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64" name="직사각형 525"/>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65" name="직선 화살표 연결선 526"/>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6" name="직선 화살표 연결선 527"/>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cxnSp>
        <p:nvCxnSpPr>
          <p:cNvPr id="293" name="직선 연결선 632"/>
          <p:cNvCxnSpPr/>
          <p:nvPr/>
        </p:nvCxnSpPr>
        <p:spPr>
          <a:xfrm>
            <a:off x="2374317" y="1124744"/>
            <a:ext cx="0" cy="4752528"/>
          </a:xfrm>
          <a:prstGeom prst="line">
            <a:avLst/>
          </a:prstGeom>
          <a:noFill/>
          <a:ln w="9525" cap="flat" cmpd="sng" algn="ctr">
            <a:solidFill>
              <a:sysClr val="windowText" lastClr="000000"/>
            </a:solidFill>
            <a:prstDash val="dash"/>
          </a:ln>
          <a:effectLst/>
        </p:spPr>
      </p:cxnSp>
      <p:cxnSp>
        <p:nvCxnSpPr>
          <p:cNvPr id="294" name="직선 연결선 634"/>
          <p:cNvCxnSpPr/>
          <p:nvPr/>
        </p:nvCxnSpPr>
        <p:spPr>
          <a:xfrm>
            <a:off x="4543383" y="1124744"/>
            <a:ext cx="0" cy="4752528"/>
          </a:xfrm>
          <a:prstGeom prst="line">
            <a:avLst/>
          </a:prstGeom>
          <a:noFill/>
          <a:ln w="9525" cap="flat" cmpd="sng" algn="ctr">
            <a:solidFill>
              <a:sysClr val="windowText" lastClr="000000"/>
            </a:solidFill>
            <a:prstDash val="dash"/>
          </a:ln>
          <a:effectLst/>
        </p:spPr>
      </p:cxnSp>
      <p:cxnSp>
        <p:nvCxnSpPr>
          <p:cNvPr id="295" name="직선 연결선 635"/>
          <p:cNvCxnSpPr/>
          <p:nvPr/>
        </p:nvCxnSpPr>
        <p:spPr>
          <a:xfrm>
            <a:off x="6690490" y="1124744"/>
            <a:ext cx="0" cy="4752528"/>
          </a:xfrm>
          <a:prstGeom prst="line">
            <a:avLst/>
          </a:prstGeom>
          <a:noFill/>
          <a:ln w="9525" cap="flat" cmpd="sng" algn="ctr">
            <a:solidFill>
              <a:sysClr val="windowText" lastClr="000000"/>
            </a:solidFill>
            <a:prstDash val="dash"/>
          </a:ln>
          <a:effectLst/>
        </p:spPr>
      </p:cxnSp>
      <p:sp>
        <p:nvSpPr>
          <p:cNvPr id="296" name="TextBox 295"/>
          <p:cNvSpPr txBox="1"/>
          <p:nvPr/>
        </p:nvSpPr>
        <p:spPr>
          <a:xfrm>
            <a:off x="644713" y="5924599"/>
            <a:ext cx="1265025" cy="400110"/>
          </a:xfrm>
          <a:prstGeom prst="rect">
            <a:avLst/>
          </a:prstGeom>
          <a:noFill/>
        </p:spPr>
        <p:txBody>
          <a:bodyPr wrap="none" rtlCol="0" anchor="ctr">
            <a:spAutoFit/>
          </a:bodyPr>
          <a:lstStyle/>
          <a:p>
            <a:pPr algn="ctr">
              <a:defRPr/>
            </a:pPr>
            <a:r>
              <a:rPr lang="en-US" altLang="ko-KR" sz="2000" kern="0" dirty="0">
                <a:solidFill>
                  <a:sysClr val="windowText" lastClr="000000"/>
                </a:solidFill>
              </a:rPr>
              <a:t>102.4GB/s</a:t>
            </a:r>
            <a:endParaRPr lang="ko-KR" altLang="en-US" sz="2000" kern="0" dirty="0">
              <a:solidFill>
                <a:sysClr val="windowText" lastClr="000000"/>
              </a:solidFill>
            </a:endParaRPr>
          </a:p>
        </p:txBody>
      </p:sp>
      <p:sp>
        <p:nvSpPr>
          <p:cNvPr id="297" name="TextBox 296"/>
          <p:cNvSpPr txBox="1"/>
          <p:nvPr/>
        </p:nvSpPr>
        <p:spPr>
          <a:xfrm>
            <a:off x="2893896" y="5924599"/>
            <a:ext cx="1071062" cy="400110"/>
          </a:xfrm>
          <a:prstGeom prst="rect">
            <a:avLst/>
          </a:prstGeom>
          <a:noFill/>
        </p:spPr>
        <p:txBody>
          <a:bodyPr wrap="none" rtlCol="0" anchor="ctr">
            <a:spAutoFit/>
          </a:bodyPr>
          <a:lstStyle/>
          <a:p>
            <a:pPr algn="ctr">
              <a:defRPr/>
            </a:pPr>
            <a:r>
              <a:rPr lang="en-US" altLang="ko-KR" sz="2000" kern="0" dirty="0">
                <a:solidFill>
                  <a:sysClr val="windowText" lastClr="000000"/>
                </a:solidFill>
              </a:rPr>
              <a:t>640GB/s</a:t>
            </a:r>
            <a:endParaRPr lang="ko-KR" altLang="en-US" sz="2000" kern="0" dirty="0">
              <a:solidFill>
                <a:sysClr val="windowText" lastClr="000000"/>
              </a:solidFill>
            </a:endParaRPr>
          </a:p>
        </p:txBody>
      </p:sp>
      <p:sp>
        <p:nvSpPr>
          <p:cNvPr id="298" name="TextBox 297"/>
          <p:cNvSpPr txBox="1"/>
          <p:nvPr/>
        </p:nvSpPr>
        <p:spPr>
          <a:xfrm>
            <a:off x="5048265" y="5924599"/>
            <a:ext cx="1071062" cy="400110"/>
          </a:xfrm>
          <a:prstGeom prst="rect">
            <a:avLst/>
          </a:prstGeom>
          <a:noFill/>
        </p:spPr>
        <p:txBody>
          <a:bodyPr wrap="none" rtlCol="0" anchor="ctr">
            <a:spAutoFit/>
          </a:bodyPr>
          <a:lstStyle/>
          <a:p>
            <a:pPr algn="ctr">
              <a:defRPr/>
            </a:pPr>
            <a:r>
              <a:rPr lang="en-US" altLang="ko-KR" sz="2000" kern="0" dirty="0">
                <a:solidFill>
                  <a:sysClr val="windowText" lastClr="000000"/>
                </a:solidFill>
              </a:rPr>
              <a:t>640GB/s</a:t>
            </a:r>
            <a:endParaRPr lang="ko-KR" altLang="en-US" sz="2000" kern="0" dirty="0">
              <a:solidFill>
                <a:sysClr val="windowText" lastClr="000000"/>
              </a:solidFill>
            </a:endParaRPr>
          </a:p>
        </p:txBody>
      </p:sp>
      <p:sp>
        <p:nvSpPr>
          <p:cNvPr id="299" name="TextBox 298"/>
          <p:cNvSpPr txBox="1"/>
          <p:nvPr/>
        </p:nvSpPr>
        <p:spPr>
          <a:xfrm>
            <a:off x="7321993" y="5924599"/>
            <a:ext cx="960995" cy="400110"/>
          </a:xfrm>
          <a:prstGeom prst="rect">
            <a:avLst/>
          </a:prstGeom>
          <a:noFill/>
        </p:spPr>
        <p:txBody>
          <a:bodyPr wrap="none" rtlCol="0" anchor="ctr">
            <a:spAutoFit/>
          </a:bodyPr>
          <a:lstStyle/>
          <a:p>
            <a:pPr algn="ctr">
              <a:defRPr/>
            </a:pPr>
            <a:r>
              <a:rPr lang="en-US" altLang="ko-KR" sz="2000" b="1" kern="0" dirty="0">
                <a:solidFill>
                  <a:srgbClr val="FF0000"/>
                </a:solidFill>
              </a:rPr>
              <a:t>8TB/s</a:t>
            </a:r>
            <a:endParaRPr lang="ko-KR" altLang="en-US" sz="2000" b="1" kern="0" dirty="0">
              <a:solidFill>
                <a:srgbClr val="FF0000"/>
              </a:solidFill>
            </a:endParaRPr>
          </a:p>
        </p:txBody>
      </p:sp>
      <p:grpSp>
        <p:nvGrpSpPr>
          <p:cNvPr id="300" name="그룹 8"/>
          <p:cNvGrpSpPr/>
          <p:nvPr/>
        </p:nvGrpSpPr>
        <p:grpSpPr>
          <a:xfrm>
            <a:off x="2599423" y="1140133"/>
            <a:ext cx="1662216" cy="4531606"/>
            <a:chOff x="2599423" y="1340768"/>
            <a:chExt cx="1662216" cy="4531606"/>
          </a:xfrm>
        </p:grpSpPr>
        <p:sp>
          <p:nvSpPr>
            <p:cNvPr id="301" name="TextBox 300"/>
            <p:cNvSpPr txBox="1"/>
            <p:nvPr/>
          </p:nvSpPr>
          <p:spPr>
            <a:xfrm>
              <a:off x="2696997" y="1340768"/>
              <a:ext cx="1467068"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HMC-</a:t>
              </a:r>
              <a:r>
                <a:rPr lang="en-US" altLang="ko-KR" sz="2400" kern="0" dirty="0" err="1">
                  <a:solidFill>
                    <a:sysClr val="windowText" lastClr="000000"/>
                  </a:solidFill>
                </a:rPr>
                <a:t>OoO</a:t>
              </a:r>
              <a:endParaRPr lang="ko-KR" altLang="en-US" sz="2400" kern="0" dirty="0">
                <a:solidFill>
                  <a:sysClr val="windowText" lastClr="000000"/>
                </a:solidFill>
              </a:endParaRPr>
            </a:p>
          </p:txBody>
        </p:sp>
        <p:grpSp>
          <p:nvGrpSpPr>
            <p:cNvPr id="302" name="그룹 528"/>
            <p:cNvGrpSpPr/>
            <p:nvPr/>
          </p:nvGrpSpPr>
          <p:grpSpPr>
            <a:xfrm>
              <a:off x="2599423" y="2137755"/>
              <a:ext cx="1662216" cy="3734619"/>
              <a:chOff x="2829427" y="2155226"/>
              <a:chExt cx="1662216" cy="3734619"/>
            </a:xfrm>
          </p:grpSpPr>
          <p:grpSp>
            <p:nvGrpSpPr>
              <p:cNvPr id="304" name="그룹 110"/>
              <p:cNvGrpSpPr/>
              <p:nvPr/>
            </p:nvGrpSpPr>
            <p:grpSpPr>
              <a:xfrm rot="16200000">
                <a:off x="2829389" y="3197906"/>
                <a:ext cx="1660086" cy="1660008"/>
                <a:chOff x="2733860" y="2420935"/>
                <a:chExt cx="2016223" cy="2016130"/>
              </a:xfrm>
            </p:grpSpPr>
            <p:sp>
              <p:nvSpPr>
                <p:cNvPr id="339" name="직사각형 179"/>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340" name="직사각형 180"/>
                <p:cNvSpPr/>
                <p:nvPr/>
              </p:nvSpPr>
              <p:spPr>
                <a:xfrm rot="5400000">
                  <a:off x="3886035" y="2420888"/>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341" name="직사각형 181"/>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342" name="직사각형 182"/>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cxnSp>
              <p:nvCxnSpPr>
                <p:cNvPr id="343" name="직선 화살표 연결선 183"/>
                <p:cNvCxnSpPr>
                  <a:stCxn id="339" idx="3"/>
                  <a:endCxn id="342"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4" name="직선 화살표 연결선 184"/>
                <p:cNvCxnSpPr>
                  <a:stCxn id="342" idx="0"/>
                  <a:endCxn id="341" idx="2"/>
                </p:cNvCxnSpPr>
                <p:nvPr/>
              </p:nvCxnSpPr>
              <p:spPr>
                <a:xfrm rot="5400000" flipV="1">
                  <a:off x="3741971" y="3861049"/>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5" name="직선 화살표 연결선 185"/>
                <p:cNvCxnSpPr>
                  <a:stCxn id="340" idx="3"/>
                  <a:endCxn id="341"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6" name="직선 화살표 연결선 186"/>
                <p:cNvCxnSpPr>
                  <a:stCxn id="339" idx="0"/>
                  <a:endCxn id="340"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7" name="직선 화살표 연결선 18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8" name="직선 화살표 연결선 18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05" name="그룹 380"/>
              <p:cNvGrpSpPr/>
              <p:nvPr/>
            </p:nvGrpSpPr>
            <p:grpSpPr>
              <a:xfrm>
                <a:off x="2829427" y="4853737"/>
                <a:ext cx="1662216" cy="1036108"/>
                <a:chOff x="2829427" y="4853737"/>
                <a:chExt cx="1662216" cy="1036108"/>
              </a:xfrm>
            </p:grpSpPr>
            <p:sp>
              <p:nvSpPr>
                <p:cNvPr id="323" name="직사각형 163"/>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24" name="직사각형 190"/>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25" name="직선 화살표 연결선 192"/>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6" name="직선 화살표 연결선 194"/>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27" name="직사각형 200"/>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28" name="직사각형 201"/>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29" name="직선 화살표 연결선 202"/>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0" name="직선 화살표 연결선 203"/>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1" name="직사각형 2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32" name="직사각형 2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33" name="직선 화살표 연결선 2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4" name="직선 화살표 연결선 2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5" name="직사각형 2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36" name="직사각형 2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37" name="직선 화살표 연결선 2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8" name="직선 화살표 연결선 2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306" name="그룹 397"/>
              <p:cNvGrpSpPr/>
              <p:nvPr/>
            </p:nvGrpSpPr>
            <p:grpSpPr>
              <a:xfrm flipV="1">
                <a:off x="2829427" y="2155226"/>
                <a:ext cx="1662216" cy="1036108"/>
                <a:chOff x="2829427" y="4853737"/>
                <a:chExt cx="1662216" cy="1036108"/>
              </a:xfrm>
            </p:grpSpPr>
            <p:sp>
              <p:nvSpPr>
                <p:cNvPr id="307" name="직사각형 398"/>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08" name="직사각형 399"/>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09" name="직선 화살표 연결선 400"/>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0" name="직선 화살표 연결선 401"/>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1" name="직사각형 402"/>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2" name="직사각형 403"/>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13" name="직선 화살표 연결선 404"/>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4" name="직선 화살표 연결선 405"/>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5" name="직사각형 4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6" name="직사각형 4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17" name="직선 화살표 연결선 4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8" name="직선 화살표 연결선 4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9" name="직사각형 4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20" name="직사각형 4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21" name="직선 화살표 연결선 4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2" name="직선 화살표 연결선 4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grpSp>
        <p:nvGrpSpPr>
          <p:cNvPr id="349" name="그룹 7"/>
          <p:cNvGrpSpPr/>
          <p:nvPr/>
        </p:nvGrpSpPr>
        <p:grpSpPr>
          <a:xfrm>
            <a:off x="447184" y="1140133"/>
            <a:ext cx="1660085" cy="4536504"/>
            <a:chOff x="447184" y="1340768"/>
            <a:chExt cx="1660085" cy="4536504"/>
          </a:xfrm>
        </p:grpSpPr>
        <p:grpSp>
          <p:nvGrpSpPr>
            <p:cNvPr id="350" name="그룹 311"/>
            <p:cNvGrpSpPr/>
            <p:nvPr/>
          </p:nvGrpSpPr>
          <p:grpSpPr>
            <a:xfrm>
              <a:off x="447184" y="2132856"/>
              <a:ext cx="1660085" cy="3744416"/>
              <a:chOff x="703456" y="2214993"/>
              <a:chExt cx="1660085" cy="3744416"/>
            </a:xfrm>
          </p:grpSpPr>
          <p:grpSp>
            <p:nvGrpSpPr>
              <p:cNvPr id="353" name="그룹 29"/>
              <p:cNvGrpSpPr/>
              <p:nvPr/>
            </p:nvGrpSpPr>
            <p:grpSpPr>
              <a:xfrm rot="16200000">
                <a:off x="703456" y="3257196"/>
                <a:ext cx="1660086" cy="1660009"/>
                <a:chOff x="2733860" y="2420935"/>
                <a:chExt cx="2016223" cy="2016130"/>
              </a:xfrm>
            </p:grpSpPr>
            <p:sp>
              <p:nvSpPr>
                <p:cNvPr id="422" name="직사각형 3"/>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423" name="직사각형 11"/>
                <p:cNvSpPr/>
                <p:nvPr/>
              </p:nvSpPr>
              <p:spPr>
                <a:xfrm rot="5400000">
                  <a:off x="3886035" y="242088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424" name="직사각형 12"/>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425" name="직사각형 13"/>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cxnSp>
              <p:nvCxnSpPr>
                <p:cNvPr id="426" name="직선 화살표 연결선 19"/>
                <p:cNvCxnSpPr>
                  <a:stCxn id="422" idx="3"/>
                  <a:endCxn id="425"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7" name="직선 화살표 연결선 21"/>
                <p:cNvCxnSpPr>
                  <a:stCxn id="425" idx="0"/>
                  <a:endCxn id="424" idx="2"/>
                </p:cNvCxnSpPr>
                <p:nvPr/>
              </p:nvCxnSpPr>
              <p:spPr>
                <a:xfrm rot="5400000" flipV="1">
                  <a:off x="3741971" y="3861048"/>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8" name="직선 화살표 연결선 23"/>
                <p:cNvCxnSpPr>
                  <a:stCxn id="423" idx="3"/>
                  <a:endCxn id="424"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9" name="직선 화살표 연결선 25"/>
                <p:cNvCxnSpPr>
                  <a:stCxn id="422" idx="0"/>
                  <a:endCxn id="423"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0" name="직선 화살표 연결선 2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1" name="직선 화살표 연결선 2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54" name="그룹 56"/>
              <p:cNvGrpSpPr/>
              <p:nvPr/>
            </p:nvGrpSpPr>
            <p:grpSpPr>
              <a:xfrm rot="16200000">
                <a:off x="538087" y="5082574"/>
                <a:ext cx="1042204" cy="711465"/>
                <a:chOff x="2154084" y="2420888"/>
                <a:chExt cx="1265788" cy="864096"/>
              </a:xfrm>
            </p:grpSpPr>
            <p:sp>
              <p:nvSpPr>
                <p:cNvPr id="406" name="직사각형 31"/>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7" name="직사각형 32"/>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408" name="직선 화살표 연결선 34"/>
                <p:cNvCxnSpPr>
                  <a:stCxn id="406"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409" name="직선 화살표 연결선 3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410" name="직사각형 38"/>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1" name="직사각형 39"/>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2" name="직사각형 40"/>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3" name="직사각형 41"/>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4" name="직사각형 42"/>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5" name="직사각형 43"/>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416" name="직선 연결선 45"/>
                <p:cNvCxnSpPr>
                  <a:stCxn id="414" idx="3"/>
                  <a:endCxn id="412"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17" name="직선 연결선 47"/>
                <p:cNvCxnSpPr>
                  <a:stCxn id="412" idx="3"/>
                  <a:endCxn id="410"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18" name="직선 연결선 49"/>
                <p:cNvCxnSpPr>
                  <a:stCxn id="410" idx="3"/>
                  <a:endCxn id="406"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19" name="직선 연결선 51"/>
                <p:cNvCxnSpPr>
                  <a:stCxn id="415" idx="3"/>
                  <a:endCxn id="413"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20" name="직선 연결선 53"/>
                <p:cNvCxnSpPr>
                  <a:stCxn id="413" idx="3"/>
                  <a:endCxn id="411"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21" name="직선 연결선 55"/>
                <p:cNvCxnSpPr>
                  <a:stCxn id="411" idx="3"/>
                  <a:endCxn id="407"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5" name="그룹 57"/>
              <p:cNvGrpSpPr/>
              <p:nvPr/>
            </p:nvGrpSpPr>
            <p:grpSpPr>
              <a:xfrm rot="16200000">
                <a:off x="1486707" y="5082574"/>
                <a:ext cx="1042204" cy="711465"/>
                <a:chOff x="2154084" y="2420888"/>
                <a:chExt cx="1265788" cy="864096"/>
              </a:xfrm>
            </p:grpSpPr>
            <p:sp>
              <p:nvSpPr>
                <p:cNvPr id="390" name="직사각형 58"/>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1" name="직사각형 59"/>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92" name="직선 화살표 연결선 60"/>
                <p:cNvCxnSpPr>
                  <a:stCxn id="390"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93" name="직선 화살표 연결선 61"/>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94" name="직사각형 62"/>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5" name="직사각형 63"/>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6" name="직사각형 64"/>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7" name="직사각형 65"/>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8" name="직사각형 66"/>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9" name="직사각형 67"/>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400" name="직선 연결선 68"/>
                <p:cNvCxnSpPr>
                  <a:stCxn id="398" idx="3"/>
                  <a:endCxn id="396"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01" name="직선 연결선 69"/>
                <p:cNvCxnSpPr>
                  <a:stCxn id="396" idx="3"/>
                  <a:endCxn id="394"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02" name="직선 연결선 70"/>
                <p:cNvCxnSpPr>
                  <a:stCxn id="394" idx="3"/>
                  <a:endCxn id="390"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03" name="직선 연결선 71"/>
                <p:cNvCxnSpPr>
                  <a:stCxn id="399" idx="3"/>
                  <a:endCxn id="397"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04" name="직선 연결선 72"/>
                <p:cNvCxnSpPr>
                  <a:stCxn id="397" idx="3"/>
                  <a:endCxn id="395"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05" name="직선 연결선 73"/>
                <p:cNvCxnSpPr>
                  <a:stCxn id="395" idx="3"/>
                  <a:endCxn id="391"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6" name="그룹 74"/>
              <p:cNvGrpSpPr/>
              <p:nvPr/>
            </p:nvGrpSpPr>
            <p:grpSpPr>
              <a:xfrm rot="16200000" flipH="1">
                <a:off x="1486707" y="2380362"/>
                <a:ext cx="1042204" cy="711465"/>
                <a:chOff x="2154084" y="2420888"/>
                <a:chExt cx="1265788" cy="864096"/>
              </a:xfrm>
            </p:grpSpPr>
            <p:sp>
              <p:nvSpPr>
                <p:cNvPr id="374" name="직사각형 75"/>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75" name="직사각형 76"/>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76" name="직선 화살표 연결선 77"/>
                <p:cNvCxnSpPr>
                  <a:stCxn id="374"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77" name="직선 화살표 연결선 78"/>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78" name="직사각형 79"/>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79" name="직사각형 80"/>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0" name="직사각형 81"/>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1" name="직사각형 82"/>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2" name="직사각형 83"/>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3" name="직사각형 84"/>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84" name="직선 연결선 85"/>
                <p:cNvCxnSpPr>
                  <a:stCxn id="382" idx="3"/>
                  <a:endCxn id="380"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85" name="직선 연결선 86"/>
                <p:cNvCxnSpPr>
                  <a:stCxn id="380" idx="3"/>
                  <a:endCxn id="378"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86" name="직선 연결선 87"/>
                <p:cNvCxnSpPr>
                  <a:stCxn id="378" idx="3"/>
                  <a:endCxn id="374"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87" name="직선 연결선 88"/>
                <p:cNvCxnSpPr>
                  <a:stCxn id="383" idx="3"/>
                  <a:endCxn id="381"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88" name="직선 연결선 89"/>
                <p:cNvCxnSpPr>
                  <a:stCxn id="381" idx="3"/>
                  <a:endCxn id="379"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89" name="직선 연결선 90"/>
                <p:cNvCxnSpPr>
                  <a:stCxn id="379" idx="3"/>
                  <a:endCxn id="375"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7" name="그룹 91"/>
              <p:cNvGrpSpPr/>
              <p:nvPr/>
            </p:nvGrpSpPr>
            <p:grpSpPr>
              <a:xfrm rot="16200000" flipH="1">
                <a:off x="538087" y="2380362"/>
                <a:ext cx="1042204" cy="711465"/>
                <a:chOff x="2154084" y="2420888"/>
                <a:chExt cx="1265788" cy="864096"/>
              </a:xfrm>
            </p:grpSpPr>
            <p:sp>
              <p:nvSpPr>
                <p:cNvPr id="358" name="직사각형 92"/>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59" name="직사각형 93"/>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60" name="직선 화살표 연결선 94"/>
                <p:cNvCxnSpPr>
                  <a:stCxn id="358"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61" name="직선 화살표 연결선 9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62" name="직사각형 96"/>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3" name="직사각형 97"/>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4" name="직사각형 98"/>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5" name="직사각형 99"/>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6" name="직사각형 100"/>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7" name="직사각형 101"/>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68" name="직선 연결선 102"/>
                <p:cNvCxnSpPr>
                  <a:stCxn id="366" idx="3"/>
                  <a:endCxn id="364"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69" name="직선 연결선 103"/>
                <p:cNvCxnSpPr>
                  <a:stCxn id="364" idx="3"/>
                  <a:endCxn id="362"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70" name="직선 연결선 104"/>
                <p:cNvCxnSpPr>
                  <a:stCxn id="362" idx="3"/>
                  <a:endCxn id="358"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71" name="직선 연결선 105"/>
                <p:cNvCxnSpPr>
                  <a:stCxn id="367" idx="3"/>
                  <a:endCxn id="365"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72" name="직선 연결선 106"/>
                <p:cNvCxnSpPr>
                  <a:stCxn id="365" idx="3"/>
                  <a:endCxn id="363"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73" name="직선 연결선 107"/>
                <p:cNvCxnSpPr>
                  <a:stCxn id="363" idx="3"/>
                  <a:endCxn id="359"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sp>
          <p:nvSpPr>
            <p:cNvPr id="351" name="TextBox 350"/>
            <p:cNvSpPr txBox="1"/>
            <p:nvPr/>
          </p:nvSpPr>
          <p:spPr>
            <a:xfrm>
              <a:off x="502815" y="1340768"/>
              <a:ext cx="1548822"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DDR3-OoO</a:t>
              </a:r>
              <a:endParaRPr lang="ko-KR" altLang="en-US" sz="2400" kern="0" dirty="0">
                <a:solidFill>
                  <a:sysClr val="windowText" lastClr="000000"/>
                </a:solidFill>
              </a:endParaRPr>
            </a:p>
          </p:txBody>
        </p:sp>
      </p:grpSp>
      <p:grpSp>
        <p:nvGrpSpPr>
          <p:cNvPr id="432" name="그룹 10"/>
          <p:cNvGrpSpPr/>
          <p:nvPr/>
        </p:nvGrpSpPr>
        <p:grpSpPr>
          <a:xfrm>
            <a:off x="6908164" y="1140133"/>
            <a:ext cx="1929433" cy="3923809"/>
            <a:chOff x="6908164" y="1340768"/>
            <a:chExt cx="1929433" cy="3923809"/>
          </a:xfrm>
        </p:grpSpPr>
        <p:sp>
          <p:nvSpPr>
            <p:cNvPr id="433" name="TextBox 432"/>
            <p:cNvSpPr txBox="1"/>
            <p:nvPr/>
          </p:nvSpPr>
          <p:spPr>
            <a:xfrm>
              <a:off x="6970848" y="1340768"/>
              <a:ext cx="1663286" cy="461665"/>
            </a:xfrm>
            <a:prstGeom prst="rect">
              <a:avLst/>
            </a:prstGeom>
            <a:noFill/>
          </p:spPr>
          <p:txBody>
            <a:bodyPr wrap="none" rtlCol="0" anchor="ctr">
              <a:spAutoFit/>
            </a:bodyPr>
            <a:lstStyle/>
            <a:p>
              <a:pPr algn="ctr">
                <a:defRPr/>
              </a:pPr>
              <a:r>
                <a:rPr lang="en-US" altLang="ko-KR" sz="2400" b="1" kern="0" dirty="0">
                  <a:solidFill>
                    <a:srgbClr val="FF0000"/>
                  </a:solidFill>
                </a:rPr>
                <a:t>Tesseract</a:t>
              </a:r>
              <a:endParaRPr lang="ko-KR" altLang="en-US" sz="2400" b="1" kern="0" dirty="0">
                <a:solidFill>
                  <a:srgbClr val="FF0000"/>
                </a:solidFill>
              </a:endParaRPr>
            </a:p>
          </p:txBody>
        </p:sp>
        <p:grpSp>
          <p:nvGrpSpPr>
            <p:cNvPr id="434" name="그룹 629"/>
            <p:cNvGrpSpPr/>
            <p:nvPr/>
          </p:nvGrpSpPr>
          <p:grpSpPr>
            <a:xfrm>
              <a:off x="6908164" y="3500504"/>
              <a:ext cx="1788652" cy="1764073"/>
              <a:chOff x="7081194" y="3140968"/>
              <a:chExt cx="1788652" cy="1764073"/>
            </a:xfrm>
          </p:grpSpPr>
          <p:sp>
            <p:nvSpPr>
              <p:cNvPr id="439" name="직사각형 531"/>
              <p:cNvSpPr/>
              <p:nvPr/>
            </p:nvSpPr>
            <p:spPr>
              <a:xfrm rot="16200000">
                <a:off x="7081798" y="459843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0" name="직사각형 532"/>
              <p:cNvSpPr/>
              <p:nvPr/>
            </p:nvSpPr>
            <p:spPr>
              <a:xfrm rot="16200000">
                <a:off x="7573900"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1" name="직사각형 539"/>
              <p:cNvSpPr/>
              <p:nvPr/>
            </p:nvSpPr>
            <p:spPr>
              <a:xfrm rot="16200000">
                <a:off x="7081799" y="411175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2" name="직사각형 540"/>
              <p:cNvSpPr/>
              <p:nvPr/>
            </p:nvSpPr>
            <p:spPr>
              <a:xfrm rot="16200000">
                <a:off x="7573901"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3" name="직사각형 541"/>
              <p:cNvSpPr/>
              <p:nvPr/>
            </p:nvSpPr>
            <p:spPr>
              <a:xfrm rot="16200000">
                <a:off x="8071139"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4" name="직사각형 542"/>
              <p:cNvSpPr/>
              <p:nvPr/>
            </p:nvSpPr>
            <p:spPr>
              <a:xfrm rot="16200000">
                <a:off x="8563241" y="459843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5" name="직사각형 543"/>
              <p:cNvSpPr/>
              <p:nvPr/>
            </p:nvSpPr>
            <p:spPr>
              <a:xfrm rot="16200000">
                <a:off x="8071140"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6" name="직사각형 544"/>
              <p:cNvSpPr/>
              <p:nvPr/>
            </p:nvSpPr>
            <p:spPr>
              <a:xfrm rot="16200000">
                <a:off x="8563242" y="411175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7" name="직사각형 547"/>
              <p:cNvSpPr/>
              <p:nvPr/>
            </p:nvSpPr>
            <p:spPr>
              <a:xfrm rot="16200000">
                <a:off x="7081799" y="362704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8" name="직사각형 548"/>
              <p:cNvSpPr/>
              <p:nvPr/>
            </p:nvSpPr>
            <p:spPr>
              <a:xfrm rot="16200000">
                <a:off x="7573901"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9" name="직사각형 549"/>
              <p:cNvSpPr/>
              <p:nvPr/>
            </p:nvSpPr>
            <p:spPr>
              <a:xfrm rot="16200000">
                <a:off x="7081800" y="314036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450" name="직사각형 550"/>
              <p:cNvSpPr/>
              <p:nvPr/>
            </p:nvSpPr>
            <p:spPr>
              <a:xfrm rot="16200000">
                <a:off x="7573902"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1" name="직사각형 551"/>
              <p:cNvSpPr/>
              <p:nvPr/>
            </p:nvSpPr>
            <p:spPr>
              <a:xfrm rot="16200000">
                <a:off x="8071140"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2" name="직사각형 552"/>
              <p:cNvSpPr/>
              <p:nvPr/>
            </p:nvSpPr>
            <p:spPr>
              <a:xfrm rot="16200000">
                <a:off x="8563242" y="362704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3" name="직사각형 553"/>
              <p:cNvSpPr/>
              <p:nvPr/>
            </p:nvSpPr>
            <p:spPr>
              <a:xfrm rot="16200000">
                <a:off x="8071141"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4" name="직사각형 554"/>
              <p:cNvSpPr/>
              <p:nvPr/>
            </p:nvSpPr>
            <p:spPr>
              <a:xfrm rot="16200000">
                <a:off x="8563243" y="314036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455" name="직선 화살표 연결선 558"/>
              <p:cNvCxnSpPr>
                <a:stCxn id="449" idx="1"/>
                <a:endCxn id="447" idx="3"/>
              </p:cNvCxnSpPr>
              <p:nvPr/>
            </p:nvCxnSpPr>
            <p:spPr>
              <a:xfrm flipH="1">
                <a:off x="7234800" y="3446968"/>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6" name="직선 화살표 연결선 559"/>
              <p:cNvCxnSpPr>
                <a:stCxn id="447" idx="1"/>
                <a:endCxn id="441" idx="3"/>
              </p:cNvCxnSpPr>
              <p:nvPr/>
            </p:nvCxnSpPr>
            <p:spPr>
              <a:xfrm>
                <a:off x="7234800" y="3933648"/>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7" name="직선 화살표 연결선 562"/>
              <p:cNvCxnSpPr>
                <a:stCxn id="441" idx="1"/>
                <a:endCxn id="439" idx="3"/>
              </p:cNvCxnSpPr>
              <p:nvPr/>
            </p:nvCxnSpPr>
            <p:spPr>
              <a:xfrm flipH="1">
                <a:off x="7234799" y="441835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8" name="직선 화살표 연결선 565"/>
              <p:cNvCxnSpPr>
                <a:stCxn id="449" idx="2"/>
                <a:endCxn id="450" idx="0"/>
              </p:cNvCxnSpPr>
              <p:nvPr/>
            </p:nvCxnSpPr>
            <p:spPr>
              <a:xfrm>
                <a:off x="7388404" y="329396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9" name="직선 화살표 연결선 568"/>
              <p:cNvCxnSpPr>
                <a:stCxn id="450" idx="2"/>
                <a:endCxn id="453" idx="0"/>
              </p:cNvCxnSpPr>
              <p:nvPr/>
            </p:nvCxnSpPr>
            <p:spPr>
              <a:xfrm>
                <a:off x="7880506" y="3293969"/>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0" name="직선 화살표 연결선 571"/>
              <p:cNvCxnSpPr>
                <a:stCxn id="450" idx="1"/>
                <a:endCxn id="448" idx="3"/>
              </p:cNvCxnSpPr>
              <p:nvPr/>
            </p:nvCxnSpPr>
            <p:spPr>
              <a:xfrm flipH="1">
                <a:off x="7726902"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1" name="직선 화살표 연결선 574"/>
              <p:cNvCxnSpPr>
                <a:stCxn id="447" idx="2"/>
                <a:endCxn id="448" idx="0"/>
              </p:cNvCxnSpPr>
              <p:nvPr/>
            </p:nvCxnSpPr>
            <p:spPr>
              <a:xfrm>
                <a:off x="7388403" y="378064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2" name="직선 화살표 연결선 577"/>
              <p:cNvCxnSpPr>
                <a:stCxn id="442" idx="0"/>
                <a:endCxn id="441" idx="2"/>
              </p:cNvCxnSpPr>
              <p:nvPr/>
            </p:nvCxnSpPr>
            <p:spPr>
              <a:xfrm flipH="1" flipV="1">
                <a:off x="7388403" y="426535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3" name="직선 화살표 연결선 580"/>
              <p:cNvCxnSpPr>
                <a:stCxn id="439" idx="2"/>
                <a:endCxn id="440" idx="0"/>
              </p:cNvCxnSpPr>
              <p:nvPr/>
            </p:nvCxnSpPr>
            <p:spPr>
              <a:xfrm>
                <a:off x="7388402" y="475203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4" name="직선 화살표 연결선 583"/>
              <p:cNvCxnSpPr>
                <a:stCxn id="442" idx="1"/>
                <a:endCxn id="440" idx="3"/>
              </p:cNvCxnSpPr>
              <p:nvPr/>
            </p:nvCxnSpPr>
            <p:spPr>
              <a:xfrm flipH="1">
                <a:off x="7726901"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5" name="직선 화살표 연결선 586"/>
              <p:cNvCxnSpPr>
                <a:stCxn id="443" idx="0"/>
                <a:endCxn id="440" idx="2"/>
              </p:cNvCxnSpPr>
              <p:nvPr/>
            </p:nvCxnSpPr>
            <p:spPr>
              <a:xfrm flipH="1">
                <a:off x="7880504" y="4752040"/>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6" name="직선 화살표 연결선 589"/>
              <p:cNvCxnSpPr>
                <a:stCxn id="443" idx="2"/>
                <a:endCxn id="444" idx="0"/>
              </p:cNvCxnSpPr>
              <p:nvPr/>
            </p:nvCxnSpPr>
            <p:spPr>
              <a:xfrm>
                <a:off x="8377743" y="475204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7" name="직선 화살표 연결선 592"/>
              <p:cNvCxnSpPr>
                <a:stCxn id="443" idx="3"/>
                <a:endCxn id="445" idx="1"/>
              </p:cNvCxnSpPr>
              <p:nvPr/>
            </p:nvCxnSpPr>
            <p:spPr>
              <a:xfrm flipV="1">
                <a:off x="8224140"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8" name="직선 화살표 연결선 595"/>
              <p:cNvCxnSpPr>
                <a:stCxn id="444" idx="3"/>
                <a:endCxn id="446" idx="1"/>
              </p:cNvCxnSpPr>
              <p:nvPr/>
            </p:nvCxnSpPr>
            <p:spPr>
              <a:xfrm flipV="1">
                <a:off x="8716242" y="4418361"/>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9" name="직선 화살표 연결선 598"/>
              <p:cNvCxnSpPr>
                <a:stCxn id="445" idx="2"/>
                <a:endCxn id="446" idx="0"/>
              </p:cNvCxnSpPr>
              <p:nvPr/>
            </p:nvCxnSpPr>
            <p:spPr>
              <a:xfrm>
                <a:off x="8377744" y="426536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0" name="직선 화살표 연결선 601"/>
              <p:cNvCxnSpPr>
                <a:stCxn id="446" idx="3"/>
                <a:endCxn id="452" idx="1"/>
              </p:cNvCxnSpPr>
              <p:nvPr/>
            </p:nvCxnSpPr>
            <p:spPr>
              <a:xfrm flipV="1">
                <a:off x="8716243" y="3933650"/>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1" name="직선 화살표 연결선 604"/>
              <p:cNvCxnSpPr>
                <a:stCxn id="452" idx="3"/>
                <a:endCxn id="454" idx="1"/>
              </p:cNvCxnSpPr>
              <p:nvPr/>
            </p:nvCxnSpPr>
            <p:spPr>
              <a:xfrm flipV="1">
                <a:off x="8716243" y="344697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2" name="직선 화살표 연결선 607"/>
              <p:cNvCxnSpPr>
                <a:stCxn id="452" idx="0"/>
                <a:endCxn id="451" idx="2"/>
              </p:cNvCxnSpPr>
              <p:nvPr/>
            </p:nvCxnSpPr>
            <p:spPr>
              <a:xfrm flipH="1" flipV="1">
                <a:off x="8377744" y="378064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3" name="직선 화살표 연결선 610"/>
              <p:cNvCxnSpPr>
                <a:stCxn id="454" idx="0"/>
                <a:endCxn id="453" idx="2"/>
              </p:cNvCxnSpPr>
              <p:nvPr/>
            </p:nvCxnSpPr>
            <p:spPr>
              <a:xfrm flipH="1" flipV="1">
                <a:off x="8377745" y="329396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4" name="직선 화살표 연결선 613"/>
              <p:cNvCxnSpPr>
                <a:stCxn id="453" idx="1"/>
                <a:endCxn id="451" idx="3"/>
              </p:cNvCxnSpPr>
              <p:nvPr/>
            </p:nvCxnSpPr>
            <p:spPr>
              <a:xfrm flipH="1">
                <a:off x="8224141"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5" name="직선 화살표 연결선 616"/>
              <p:cNvCxnSpPr/>
              <p:nvPr/>
            </p:nvCxnSpPr>
            <p:spPr>
              <a:xfrm flipH="1">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6" name="직선 화살표 연결선 620"/>
              <p:cNvCxnSpPr/>
              <p:nvPr/>
            </p:nvCxnSpPr>
            <p:spPr>
              <a:xfrm>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7" name="직선 화살표 연결선 621"/>
              <p:cNvCxnSpPr/>
              <p:nvPr/>
            </p:nvCxnSpPr>
            <p:spPr>
              <a:xfrm flipH="1">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8" name="직선 화살표 연결선 622"/>
              <p:cNvCxnSpPr/>
              <p:nvPr/>
            </p:nvCxnSpPr>
            <p:spPr>
              <a:xfrm>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9" name="직선 화살표 연결선 623"/>
              <p:cNvCxnSpPr/>
              <p:nvPr/>
            </p:nvCxnSpPr>
            <p:spPr>
              <a:xfrm flipH="1">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0" name="직선 화살표 연결선 624"/>
              <p:cNvCxnSpPr/>
              <p:nvPr/>
            </p:nvCxnSpPr>
            <p:spPr>
              <a:xfrm>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1" name="직선 화살표 연결선 625"/>
              <p:cNvCxnSpPr/>
              <p:nvPr/>
            </p:nvCxnSpPr>
            <p:spPr>
              <a:xfrm flipH="1">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2" name="직선 화살표 연결선 626"/>
              <p:cNvCxnSpPr/>
              <p:nvPr/>
            </p:nvCxnSpPr>
            <p:spPr>
              <a:xfrm>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3" name="직선 화살표 연결선 627"/>
              <p:cNvCxnSpPr/>
              <p:nvPr/>
            </p:nvCxnSpPr>
            <p:spPr>
              <a:xfrm flipH="1">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4" name="직선 화살표 연결선 628"/>
              <p:cNvCxnSpPr/>
              <p:nvPr/>
            </p:nvCxnSpPr>
            <p:spPr>
              <a:xfrm>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grpSp>
        <p:sp>
          <p:nvSpPr>
            <p:cNvPr id="435" name="직사각형 647"/>
            <p:cNvSpPr/>
            <p:nvPr/>
          </p:nvSpPr>
          <p:spPr>
            <a:xfrm>
              <a:off x="7861251" y="2276872"/>
              <a:ext cx="976346" cy="976344"/>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32 Tesseract Cores</a:t>
              </a:r>
              <a:endParaRPr lang="ko-KR" altLang="en-US" sz="1600" kern="0" dirty="0">
                <a:solidFill>
                  <a:sysClr val="windowText" lastClr="000000"/>
                </a:solidFill>
                <a:latin typeface="Calibri"/>
                <a:ea typeface="나눔고딕"/>
              </a:endParaRPr>
            </a:p>
          </p:txBody>
        </p:sp>
        <p:cxnSp>
          <p:nvCxnSpPr>
            <p:cNvPr id="436" name="직선 연결선 649"/>
            <p:cNvCxnSpPr/>
            <p:nvPr/>
          </p:nvCxnSpPr>
          <p:spPr>
            <a:xfrm flipH="1" flipV="1">
              <a:off x="7861251" y="3253216"/>
              <a:ext cx="36254" cy="247287"/>
            </a:xfrm>
            <a:prstGeom prst="line">
              <a:avLst/>
            </a:prstGeom>
            <a:noFill/>
            <a:ln w="9525" cap="flat" cmpd="sng" algn="ctr">
              <a:solidFill>
                <a:srgbClr val="307D99">
                  <a:shade val="95000"/>
                  <a:satMod val="105000"/>
                </a:srgbClr>
              </a:solidFill>
              <a:prstDash val="dash"/>
            </a:ln>
            <a:effectLst/>
          </p:spPr>
        </p:cxnSp>
        <p:cxnSp>
          <p:nvCxnSpPr>
            <p:cNvPr id="437" name="직선 연결선 650"/>
            <p:cNvCxnSpPr/>
            <p:nvPr/>
          </p:nvCxnSpPr>
          <p:spPr>
            <a:xfrm flipV="1">
              <a:off x="8204713" y="3253216"/>
              <a:ext cx="632884" cy="249258"/>
            </a:xfrm>
            <a:prstGeom prst="line">
              <a:avLst/>
            </a:prstGeom>
            <a:noFill/>
            <a:ln w="9525" cap="flat" cmpd="sng" algn="ctr">
              <a:solidFill>
                <a:srgbClr val="307D99">
                  <a:shade val="95000"/>
                  <a:satMod val="105000"/>
                </a:srgbClr>
              </a:solidFill>
              <a:prstDash val="dash"/>
            </a:ln>
            <a:effectLst/>
          </p:spPr>
        </p:cxnSp>
      </p:grpSp>
      <p:sp>
        <p:nvSpPr>
          <p:cNvPr id="244" name="TextBox 243"/>
          <p:cNvSpPr txBox="1"/>
          <p:nvPr/>
        </p:nvSpPr>
        <p:spPr>
          <a:xfrm>
            <a:off x="1224136" y="6453336"/>
            <a:ext cx="7740352" cy="307777"/>
          </a:xfrm>
          <a:prstGeom prst="rect">
            <a:avLst/>
          </a:prstGeom>
          <a:noFill/>
        </p:spPr>
        <p:txBody>
          <a:bodyPr wrap="square" rtlCol="0">
            <a:spAutoFit/>
          </a:bodyPr>
          <a:lstStyle/>
          <a:p>
            <a:r>
              <a:rPr lang="en-US" sz="1400" dirty="0">
                <a:solidFill>
                  <a:srgbClr val="000000"/>
                </a:solidFill>
              </a:rPr>
              <a:t>Ahn+, “</a:t>
            </a:r>
            <a:r>
              <a:rPr lang="en-US" sz="1400" dirty="0">
                <a:solidFill>
                  <a:srgbClr val="0000FF"/>
                </a:solidFill>
              </a:rPr>
              <a:t>A Scalable Processing-in-Memory Accelerator for Parallel Graph Processing</a:t>
            </a:r>
            <a:r>
              <a:rPr lang="en-US" sz="1400" dirty="0">
                <a:solidFill>
                  <a:srgbClr val="000000"/>
                </a:solidFill>
              </a:rPr>
              <a:t>” ISCA 2015.</a:t>
            </a:r>
          </a:p>
        </p:txBody>
      </p:sp>
    </p:spTree>
    <p:extLst>
      <p:ext uri="{BB962C8B-B14F-4D97-AF65-F5344CB8AC3E}">
        <p14:creationId xmlns:p14="http://schemas.microsoft.com/office/powerpoint/2010/main" val="134882851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2"/>
                                        </p:tgtEl>
                                        <p:attrNameLst>
                                          <p:attrName>style.visibility</p:attrName>
                                        </p:attrNameLst>
                                      </p:cBhvr>
                                      <p:to>
                                        <p:strVal val="visible"/>
                                      </p:to>
                                    </p:set>
                                    <p:animEffect transition="in" filter="fade">
                                      <p:cBhvr>
                                        <p:cTn id="7" dur="200"/>
                                        <p:tgtEl>
                                          <p:spTgt spid="4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9"/>
                                        </p:tgtEl>
                                        <p:attrNameLst>
                                          <p:attrName>style.visibility</p:attrName>
                                        </p:attrNameLst>
                                      </p:cBhvr>
                                      <p:to>
                                        <p:strVal val="visible"/>
                                      </p:to>
                                    </p:set>
                                    <p:animEffect transition="in" filter="fade">
                                      <p:cBhvr>
                                        <p:cTn id="10" dur="2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0"/>
    </p:bld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graphicFrame>
        <p:nvGraphicFramePr>
          <p:cNvPr id="6" name="내용 개체 틀 5"/>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412305" y="1052736"/>
            <a:ext cx="5320236" cy="461665"/>
          </a:xfrm>
          <a:prstGeom prst="rect">
            <a:avLst/>
          </a:prstGeom>
          <a:noFill/>
        </p:spPr>
        <p:txBody>
          <a:bodyPr wrap="none" rtlCol="0" anchor="b">
            <a:spAutoFit/>
          </a:bodyPr>
          <a:lstStyle/>
          <a:p>
            <a:pPr algn="ctr">
              <a:defRPr/>
            </a:pPr>
            <a:r>
              <a:rPr lang="en-US" altLang="ko-KR" sz="2400" b="1" kern="0" dirty="0">
                <a:solidFill>
                  <a:srgbClr val="FF0000"/>
                </a:solidFill>
              </a:rPr>
              <a:t>&gt;13X Performance Improvement</a:t>
            </a:r>
            <a:endParaRPr lang="ko-KR" altLang="en-US" sz="2400" b="1" kern="0" dirty="0">
              <a:solidFill>
                <a:srgbClr val="FF0000"/>
              </a:solidFill>
            </a:endParaRPr>
          </a:p>
        </p:txBody>
      </p:sp>
      <p:sp>
        <p:nvSpPr>
          <p:cNvPr id="7" name="TextBox 6"/>
          <p:cNvSpPr txBox="1"/>
          <p:nvPr/>
        </p:nvSpPr>
        <p:spPr>
          <a:xfrm>
            <a:off x="1224136" y="6453336"/>
            <a:ext cx="7740352" cy="307777"/>
          </a:xfrm>
          <a:prstGeom prst="rect">
            <a:avLst/>
          </a:prstGeom>
          <a:noFill/>
        </p:spPr>
        <p:txBody>
          <a:bodyPr wrap="square" rtlCol="0">
            <a:spAutoFit/>
          </a:bodyPr>
          <a:lstStyle/>
          <a:p>
            <a:r>
              <a:rPr lang="en-US" sz="1400" dirty="0">
                <a:solidFill>
                  <a:srgbClr val="000000"/>
                </a:solidFill>
              </a:rPr>
              <a:t>Ahn+, “</a:t>
            </a:r>
            <a:r>
              <a:rPr lang="en-US" sz="1400" dirty="0">
                <a:solidFill>
                  <a:srgbClr val="0000FF"/>
                </a:solidFill>
              </a:rPr>
              <a:t>A Scalable Processing-in-Memory Accelerator for Parallel Graph Processing</a:t>
            </a:r>
            <a:r>
              <a:rPr lang="en-US" sz="1400" dirty="0">
                <a:solidFill>
                  <a:srgbClr val="000000"/>
                </a:solidFill>
              </a:rPr>
              <a:t>” ISCA 2015.</a:t>
            </a:r>
          </a:p>
        </p:txBody>
      </p:sp>
      <p:sp>
        <p:nvSpPr>
          <p:cNvPr id="3" name="TextBox 2"/>
          <p:cNvSpPr txBox="1"/>
          <p:nvPr/>
        </p:nvSpPr>
        <p:spPr>
          <a:xfrm>
            <a:off x="1691680" y="1628800"/>
            <a:ext cx="3854541" cy="369332"/>
          </a:xfrm>
          <a:prstGeom prst="rect">
            <a:avLst/>
          </a:prstGeom>
          <a:noFill/>
        </p:spPr>
        <p:txBody>
          <a:bodyPr wrap="none" rtlCol="0">
            <a:spAutoFit/>
          </a:bodyPr>
          <a:lstStyle/>
          <a:p>
            <a:r>
              <a:rPr lang="en-US" dirty="0">
                <a:solidFill>
                  <a:srgbClr val="000000"/>
                </a:solidFill>
              </a:rPr>
              <a:t>On five graph processing algorithms</a:t>
            </a:r>
          </a:p>
        </p:txBody>
      </p:sp>
    </p:spTree>
    <p:extLst>
      <p:ext uri="{BB962C8B-B14F-4D97-AF65-F5344CB8AC3E}">
        <p14:creationId xmlns:p14="http://schemas.microsoft.com/office/powerpoint/2010/main" val="923473873"/>
      </p:ext>
    </p:extLst>
  </p:cSld>
  <p:clrMapOvr>
    <a:masterClrMapping/>
  </p:clrMapOvr>
  <p:transition/>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183</a:t>
            </a:fld>
            <a:endParaRPr lang="en-US" altLang="en-US">
              <a:solidFill>
                <a:srgbClr val="000000"/>
              </a:solidFill>
            </a:endParaRPr>
          </a:p>
        </p:txBody>
      </p:sp>
      <p:graphicFrame>
        <p:nvGraphicFramePr>
          <p:cNvPr id="6" name="내용 개체 틀 5"/>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9" name="직사각형 2"/>
          <p:cNvSpPr/>
          <p:nvPr/>
        </p:nvSpPr>
        <p:spPr>
          <a:xfrm>
            <a:off x="0" y="0"/>
            <a:ext cx="9144000" cy="6858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10" name="직사각형 3"/>
          <p:cNvSpPr/>
          <p:nvPr/>
        </p:nvSpPr>
        <p:spPr>
          <a:xfrm>
            <a:off x="655565" y="1052736"/>
            <a:ext cx="7832870" cy="4752528"/>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graphicFrame>
        <p:nvGraphicFramePr>
          <p:cNvPr id="11" name="내용 개체 틀 5"/>
          <p:cNvGraphicFramePr>
            <a:graphicFrameLocks/>
          </p:cNvGraphicFramePr>
          <p:nvPr>
            <p:extLst/>
          </p:nvPr>
        </p:nvGraphicFramePr>
        <p:xfrm>
          <a:off x="873703" y="1196752"/>
          <a:ext cx="7396594" cy="44644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61066642"/>
      </p:ext>
    </p:extLst>
  </p:cSld>
  <p:clrMapOvr>
    <a:masterClrMapping/>
  </p:clrMapOvr>
  <p:transition/>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Effect of Bandwidth &amp; Programming Model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22" name="내용 개체 틀 5"/>
          <p:cNvGraphicFramePr>
            <a:graphicFrameLocks noGrp="1"/>
          </p:cNvGraphicFramePr>
          <p:nvPr>
            <p:ph idx="1"/>
            <p:extLst/>
          </p:nvPr>
        </p:nvGraphicFramePr>
        <p:xfrm>
          <a:off x="457200" y="1700808"/>
          <a:ext cx="8229600" cy="4607917"/>
        </p:xfrm>
        <a:graphic>
          <a:graphicData uri="http://schemas.openxmlformats.org/drawingml/2006/chart">
            <c:chart xmlns:c="http://schemas.openxmlformats.org/drawingml/2006/chart" xmlns:r="http://schemas.openxmlformats.org/officeDocument/2006/relationships" r:id="rId2"/>
          </a:graphicData>
        </a:graphic>
      </p:graphicFrame>
      <p:grpSp>
        <p:nvGrpSpPr>
          <p:cNvPr id="23" name="그룹 16"/>
          <p:cNvGrpSpPr/>
          <p:nvPr/>
        </p:nvGrpSpPr>
        <p:grpSpPr>
          <a:xfrm>
            <a:off x="1619672" y="1331476"/>
            <a:ext cx="6799895" cy="369332"/>
            <a:chOff x="1403648" y="1121713"/>
            <a:chExt cx="6799895" cy="369332"/>
          </a:xfrm>
        </p:grpSpPr>
        <p:grpSp>
          <p:nvGrpSpPr>
            <p:cNvPr id="24" name="그룹 14"/>
            <p:cNvGrpSpPr/>
            <p:nvPr/>
          </p:nvGrpSpPr>
          <p:grpSpPr>
            <a:xfrm>
              <a:off x="1403648" y="1121713"/>
              <a:ext cx="3460399" cy="369332"/>
              <a:chOff x="1403648" y="1121713"/>
              <a:chExt cx="3460399" cy="369332"/>
            </a:xfrm>
          </p:grpSpPr>
          <p:sp>
            <p:nvSpPr>
              <p:cNvPr id="28" name="TextBox 27"/>
              <p:cNvSpPr txBox="1"/>
              <p:nvPr/>
            </p:nvSpPr>
            <p:spPr>
              <a:xfrm>
                <a:off x="1708458" y="1121713"/>
                <a:ext cx="3155589" cy="369332"/>
              </a:xfrm>
              <a:prstGeom prst="rect">
                <a:avLst/>
              </a:prstGeom>
              <a:solidFill>
                <a:sysClr val="window" lastClr="FFFFFF"/>
              </a:solidFill>
            </p:spPr>
            <p:txBody>
              <a:bodyPr wrap="none" l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HMC-MC Bandwidth (640GB/s)</a:t>
                </a:r>
                <a:endParaRPr kumimoji="0" lang="ko-KR" altLang="en-US" sz="18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 name="직사각형 6"/>
              <p:cNvSpPr/>
              <p:nvPr/>
            </p:nvSpPr>
            <p:spPr>
              <a:xfrm>
                <a:off x="1403648" y="1218344"/>
                <a:ext cx="288032" cy="209626"/>
              </a:xfrm>
              <a:prstGeom prst="rect">
                <a:avLst/>
              </a:prstGeom>
              <a:solidFill>
                <a:srgbClr val="5DA5DA"/>
              </a:solidFill>
              <a:ln w="12700" cap="flat" cmpd="sng" algn="ctr">
                <a:solidFill>
                  <a:srgbClr val="5DA5DA">
                    <a:lumMod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grpSp>
        <p:grpSp>
          <p:nvGrpSpPr>
            <p:cNvPr id="25" name="그룹 13"/>
            <p:cNvGrpSpPr/>
            <p:nvPr/>
          </p:nvGrpSpPr>
          <p:grpSpPr>
            <a:xfrm>
              <a:off x="5004048" y="1121713"/>
              <a:ext cx="3199495" cy="369332"/>
              <a:chOff x="1403648" y="1501413"/>
              <a:chExt cx="3199495" cy="369332"/>
            </a:xfrm>
          </p:grpSpPr>
          <p:sp>
            <p:nvSpPr>
              <p:cNvPr id="26" name="TextBox 25"/>
              <p:cNvSpPr txBox="1"/>
              <p:nvPr/>
            </p:nvSpPr>
            <p:spPr>
              <a:xfrm>
                <a:off x="1708458" y="1501413"/>
                <a:ext cx="2894685" cy="369332"/>
              </a:xfrm>
              <a:prstGeom prst="rect">
                <a:avLst/>
              </a:prstGeom>
              <a:solidFill>
                <a:sysClr val="window" lastClr="FFFFFF"/>
              </a:solidFill>
            </p:spPr>
            <p:txBody>
              <a:bodyPr wrap="none" l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Tesseract Bandwidth (8TB/s)</a:t>
                </a:r>
                <a:endParaRPr kumimoji="0" lang="ko-KR" altLang="en-US" sz="18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7" name="직사각형 15"/>
              <p:cNvSpPr/>
              <p:nvPr/>
            </p:nvSpPr>
            <p:spPr>
              <a:xfrm>
                <a:off x="1403648" y="1595849"/>
                <a:ext cx="288032" cy="209626"/>
              </a:xfrm>
              <a:prstGeom prst="rect">
                <a:avLst/>
              </a:prstGeom>
              <a:solidFill>
                <a:srgbClr val="60BD68"/>
              </a:solidFill>
              <a:ln w="12700" cap="flat" cmpd="sng" algn="ctr">
                <a:solidFill>
                  <a:srgbClr val="60BD68">
                    <a:lumMod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grpSp>
      </p:grpSp>
      <p:grpSp>
        <p:nvGrpSpPr>
          <p:cNvPr id="30" name="그룹 28"/>
          <p:cNvGrpSpPr/>
          <p:nvPr/>
        </p:nvGrpSpPr>
        <p:grpSpPr>
          <a:xfrm>
            <a:off x="1736523" y="4297918"/>
            <a:ext cx="1795242" cy="621215"/>
            <a:chOff x="1736523" y="4297918"/>
            <a:chExt cx="1795242" cy="621215"/>
          </a:xfrm>
        </p:grpSpPr>
        <p:cxnSp>
          <p:nvCxnSpPr>
            <p:cNvPr id="31" name="직선 화살표 연결선 4"/>
            <p:cNvCxnSpPr/>
            <p:nvPr/>
          </p:nvCxnSpPr>
          <p:spPr>
            <a:xfrm>
              <a:off x="2230039" y="4309533"/>
              <a:ext cx="0" cy="609600"/>
            </a:xfrm>
            <a:prstGeom prst="straightConnector1">
              <a:avLst/>
            </a:prstGeom>
            <a:noFill/>
            <a:ln w="25400" cap="flat" cmpd="sng" algn="ctr">
              <a:solidFill>
                <a:sysClr val="windowText" lastClr="000000"/>
              </a:solidFill>
              <a:prstDash val="solid"/>
              <a:headEnd type="stealth" w="lg" len="lg"/>
              <a:tailEnd type="stealth" w="lg" len="lg"/>
            </a:ln>
            <a:effectLst>
              <a:outerShdw blurRad="40000" dist="20000" dir="5400000" rotWithShape="0">
                <a:srgbClr val="000000">
                  <a:alpha val="38000"/>
                </a:srgbClr>
              </a:outerShdw>
            </a:effectLst>
          </p:spPr>
        </p:cxnSp>
        <p:cxnSp>
          <p:nvCxnSpPr>
            <p:cNvPr id="32" name="직선 연결선 11"/>
            <p:cNvCxnSpPr/>
            <p:nvPr/>
          </p:nvCxnSpPr>
          <p:spPr>
            <a:xfrm flipH="1">
              <a:off x="1736523" y="4297918"/>
              <a:ext cx="1795242" cy="0"/>
            </a:xfrm>
            <a:prstGeom prst="line">
              <a:avLst/>
            </a:prstGeom>
            <a:noFill/>
            <a:ln w="25400" cap="flat" cmpd="sng" algn="ctr">
              <a:solidFill>
                <a:sysClr val="windowText" lastClr="000000"/>
              </a:solidFill>
              <a:prstDash val="dash"/>
            </a:ln>
            <a:effectLst>
              <a:outerShdw blurRad="40000" dist="20000" dir="5400000" rotWithShape="0">
                <a:srgbClr val="000000">
                  <a:alpha val="38000"/>
                </a:srgbClr>
              </a:outerShdw>
            </a:effectLst>
          </p:spPr>
        </p:cxnSp>
        <p:sp>
          <p:nvSpPr>
            <p:cNvPr id="33" name="TextBox 32"/>
            <p:cNvSpPr txBox="1"/>
            <p:nvPr/>
          </p:nvSpPr>
          <p:spPr>
            <a:xfrm>
              <a:off x="2247362" y="4429667"/>
              <a:ext cx="1202573" cy="369332"/>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Bandwidth</a:t>
              </a:r>
              <a:endParaRPr kumimoji="0" lang="ko-KR" altLang="en-US" sz="18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34" name="그룹 27"/>
          <p:cNvGrpSpPr/>
          <p:nvPr/>
        </p:nvGrpSpPr>
        <p:grpSpPr>
          <a:xfrm>
            <a:off x="2236572" y="2180697"/>
            <a:ext cx="4900828" cy="2086503"/>
            <a:chOff x="2236572" y="2180697"/>
            <a:chExt cx="4900828" cy="2086503"/>
          </a:xfrm>
        </p:grpSpPr>
        <p:cxnSp>
          <p:nvCxnSpPr>
            <p:cNvPr id="35" name="직선 연결선 20"/>
            <p:cNvCxnSpPr/>
            <p:nvPr/>
          </p:nvCxnSpPr>
          <p:spPr>
            <a:xfrm flipH="1">
              <a:off x="3530600" y="2180697"/>
              <a:ext cx="3606800" cy="0"/>
            </a:xfrm>
            <a:prstGeom prst="line">
              <a:avLst/>
            </a:prstGeom>
            <a:noFill/>
            <a:ln w="25400" cap="flat" cmpd="sng" algn="ctr">
              <a:solidFill>
                <a:sysClr val="windowText" lastClr="000000"/>
              </a:solidFill>
              <a:prstDash val="dash"/>
            </a:ln>
            <a:effectLst>
              <a:outerShdw blurRad="40000" dist="20000" dir="5400000" rotWithShape="0">
                <a:srgbClr val="000000">
                  <a:alpha val="38000"/>
                </a:srgbClr>
              </a:outerShdw>
            </a:effectLst>
          </p:spPr>
        </p:cxnSp>
        <p:cxnSp>
          <p:nvCxnSpPr>
            <p:cNvPr id="36" name="직선 화살표 연결선 21"/>
            <p:cNvCxnSpPr/>
            <p:nvPr/>
          </p:nvCxnSpPr>
          <p:spPr>
            <a:xfrm>
              <a:off x="4389778" y="2226733"/>
              <a:ext cx="0" cy="2040467"/>
            </a:xfrm>
            <a:prstGeom prst="straightConnector1">
              <a:avLst/>
            </a:prstGeom>
            <a:noFill/>
            <a:ln w="25400" cap="flat" cmpd="sng" algn="ctr">
              <a:solidFill>
                <a:sysClr val="windowText" lastClr="000000"/>
              </a:solidFill>
              <a:prstDash val="solid"/>
              <a:headEnd type="stealth" w="lg" len="lg"/>
              <a:tailEnd type="stealth" w="lg" len="lg"/>
            </a:ln>
            <a:effectLst>
              <a:outerShdw blurRad="40000" dist="20000" dir="5400000" rotWithShape="0">
                <a:srgbClr val="000000">
                  <a:alpha val="38000"/>
                </a:srgbClr>
              </a:outerShdw>
            </a:effectLst>
          </p:spPr>
        </p:cxnSp>
        <p:sp>
          <p:nvSpPr>
            <p:cNvPr id="37" name="TextBox 36"/>
            <p:cNvSpPr txBox="1"/>
            <p:nvPr/>
          </p:nvSpPr>
          <p:spPr>
            <a:xfrm>
              <a:off x="2236572" y="3062300"/>
              <a:ext cx="2111027" cy="369332"/>
            </a:xfrm>
            <a:prstGeom prst="rect">
              <a:avLst/>
            </a:prstGeom>
            <a:noFill/>
          </p:spPr>
          <p:txBody>
            <a:bodyPr wrap="none"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Programming Model</a:t>
              </a:r>
              <a:endParaRPr kumimoji="0" lang="ko-KR" altLang="en-US" sz="1800" b="0" i="0" u="none" strike="noStrike" kern="0" cap="none" spc="0" normalizeH="0" baseline="0" noProof="0" dirty="0">
                <a:ln>
                  <a:noFill/>
                </a:ln>
                <a:solidFill>
                  <a:sysClr val="windowText" lastClr="000000"/>
                </a:solidFill>
                <a:effectLst/>
                <a:uLnTx/>
                <a:uFillTx/>
                <a:latin typeface="Tahoma"/>
                <a:ea typeface="+mn-ea"/>
                <a:cs typeface="+mn-cs"/>
              </a:endParaRPr>
            </a:p>
          </p:txBody>
        </p:sp>
      </p:grpSp>
      <p:sp>
        <p:nvSpPr>
          <p:cNvPr id="38" name="TextBox 37"/>
          <p:cNvSpPr txBox="1"/>
          <p:nvPr/>
        </p:nvSpPr>
        <p:spPr>
          <a:xfrm>
            <a:off x="6829648" y="5877272"/>
            <a:ext cx="1715085"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(No Prefetching)</a:t>
            </a:r>
            <a:endParaRPr kumimoji="0" lang="ko-KR" altLang="en-US" sz="1800" b="0" i="0" u="none" strike="noStrike" kern="0" cap="none" spc="0" normalizeH="0" baseline="0" noProof="0" dirty="0">
              <a:ln>
                <a:noFill/>
              </a:ln>
              <a:solidFill>
                <a:sysClr val="windowText" lastClr="000000"/>
              </a:solidFill>
              <a:effectLst/>
              <a:uLnTx/>
              <a:uFillTx/>
              <a:latin typeface="Tahoma"/>
              <a:ea typeface="+mn-ea"/>
              <a:cs typeface="+mn-cs"/>
            </a:endParaRPr>
          </a:p>
        </p:txBody>
      </p:sp>
    </p:spTree>
    <p:extLst>
      <p:ext uri="{BB962C8B-B14F-4D97-AF65-F5344CB8AC3E}">
        <p14:creationId xmlns:p14="http://schemas.microsoft.com/office/powerpoint/2010/main" val="6770345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Tesseract Graph Processing System Energy</a:t>
            </a:r>
          </a:p>
        </p:txBody>
      </p:sp>
      <p:graphicFrame>
        <p:nvGraphicFramePr>
          <p:cNvPr id="7" name="내용 개체 틀 11"/>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4750292" y="4848835"/>
            <a:ext cx="3754153" cy="461665"/>
          </a:xfrm>
          <a:prstGeom prst="rect">
            <a:avLst/>
          </a:prstGeom>
          <a:noFill/>
        </p:spPr>
        <p:txBody>
          <a:bodyPr wrap="none" rtlCol="0" anchor="b">
            <a:spAutoFit/>
          </a:bodyPr>
          <a:lstStyle/>
          <a:p>
            <a:pPr algn="ctr">
              <a:defRPr/>
            </a:pPr>
            <a:r>
              <a:rPr lang="en-US" altLang="ko-KR" sz="2400" b="1" kern="0" dirty="0">
                <a:solidFill>
                  <a:srgbClr val="FF0000"/>
                </a:solidFill>
              </a:rPr>
              <a:t>&gt; 8X Energy Reduction</a:t>
            </a:r>
            <a:endParaRPr lang="ko-KR" altLang="en-US" sz="2400" b="1" kern="0" dirty="0">
              <a:solidFill>
                <a:srgbClr val="FF0000"/>
              </a:solidFill>
            </a:endParaRPr>
          </a:p>
        </p:txBody>
      </p:sp>
      <p:sp>
        <p:nvSpPr>
          <p:cNvPr id="6" name="TextBox 5"/>
          <p:cNvSpPr txBox="1"/>
          <p:nvPr/>
        </p:nvSpPr>
        <p:spPr>
          <a:xfrm>
            <a:off x="1224136" y="6453336"/>
            <a:ext cx="7740352" cy="307777"/>
          </a:xfrm>
          <a:prstGeom prst="rect">
            <a:avLst/>
          </a:prstGeom>
          <a:noFill/>
        </p:spPr>
        <p:txBody>
          <a:bodyPr wrap="square" rtlCol="0">
            <a:spAutoFit/>
          </a:bodyPr>
          <a:lstStyle/>
          <a:p>
            <a:r>
              <a:rPr lang="en-US" sz="1400" dirty="0">
                <a:solidFill>
                  <a:srgbClr val="000000"/>
                </a:solidFill>
              </a:rPr>
              <a:t>Ahn+, “</a:t>
            </a:r>
            <a:r>
              <a:rPr lang="en-US" sz="1400" dirty="0">
                <a:solidFill>
                  <a:srgbClr val="0000FF"/>
                </a:solidFill>
              </a:rPr>
              <a:t>A Scalable Processing-in-Memory Accelerator for Parallel Graph Processing</a:t>
            </a:r>
            <a:r>
              <a:rPr lang="en-US" sz="1400" dirty="0">
                <a:solidFill>
                  <a:srgbClr val="000000"/>
                </a:solidFill>
              </a:rPr>
              <a:t>” ISCA 2015.</a:t>
            </a:r>
          </a:p>
        </p:txBody>
      </p:sp>
    </p:spTree>
    <p:extLst>
      <p:ext uri="{BB962C8B-B14F-4D97-AF65-F5344CB8AC3E}">
        <p14:creationId xmlns:p14="http://schemas.microsoft.com/office/powerpoint/2010/main" val="1422543007"/>
      </p:ext>
    </p:extLst>
  </p:cSld>
  <p:clrMapOvr>
    <a:masterClrMapping/>
  </p:clrMapOvr>
  <p:transition/>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Tesseract</a:t>
            </a:r>
            <a:endParaRPr lang="en-US" dirty="0"/>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"A Scalable Processing-in-Memory Accelerator for Parallel Graph Processing"</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115643923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3D-Stacked PIM on Mobile Devices</a:t>
            </a:r>
          </a:p>
        </p:txBody>
      </p:sp>
      <p:sp>
        <p:nvSpPr>
          <p:cNvPr id="3" name="Content Placeholder 2"/>
          <p:cNvSpPr>
            <a:spLocks noGrp="1"/>
          </p:cNvSpPr>
          <p:nvPr>
            <p:ph idx="1"/>
          </p:nvPr>
        </p:nvSpPr>
        <p:spPr>
          <a:xfrm>
            <a:off x="228600" y="1000472"/>
            <a:ext cx="8610600" cy="4876800"/>
          </a:xfrm>
        </p:spPr>
        <p:txBody>
          <a:bodyPr/>
          <a:lstStyle/>
          <a:p>
            <a:r>
              <a:rPr lang="en-US" sz="2100" dirty="0"/>
              <a:t>Amirali Boroumand, Saugata Ghose, </a:t>
            </a:r>
            <a:r>
              <a:rPr lang="en-US" sz="2100" dirty="0" err="1"/>
              <a:t>Youngsok</a:t>
            </a:r>
            <a:r>
              <a:rPr lang="en-US" sz="2100" dirty="0"/>
              <a:t> Kim, </a:t>
            </a:r>
            <a:r>
              <a:rPr lang="en-US" sz="2100" dirty="0" err="1"/>
              <a:t>Rachata</a:t>
            </a:r>
            <a:r>
              <a:rPr lang="en-US" sz="2100" dirty="0"/>
              <a:t> </a:t>
            </a:r>
            <a:r>
              <a:rPr lang="en-US" sz="2100" dirty="0" err="1"/>
              <a:t>Ausavarungnirun</a:t>
            </a:r>
            <a:r>
              <a:rPr lang="en-US" sz="2100" dirty="0"/>
              <a:t>, Eric </a:t>
            </a:r>
            <a:r>
              <a:rPr lang="en-US" sz="2100" dirty="0" err="1"/>
              <a:t>Shiu</a:t>
            </a:r>
            <a:r>
              <a:rPr lang="en-US" sz="2100" dirty="0"/>
              <a:t>, Rahul Thakur, </a:t>
            </a:r>
            <a:r>
              <a:rPr lang="en-US" sz="2100" dirty="0" err="1"/>
              <a:t>Daehyun</a:t>
            </a:r>
            <a:r>
              <a:rPr lang="en-US" sz="2100" dirty="0"/>
              <a:t> Kim, Aki </a:t>
            </a:r>
            <a:r>
              <a:rPr lang="en-US" sz="2100" dirty="0" err="1"/>
              <a:t>Kuusela</a:t>
            </a:r>
            <a:r>
              <a:rPr lang="en-US" sz="2100" dirty="0"/>
              <a:t>, Allan </a:t>
            </a:r>
            <a:r>
              <a:rPr lang="en-US" sz="2100" dirty="0" err="1"/>
              <a:t>Knies</a:t>
            </a:r>
            <a:r>
              <a:rPr lang="en-US" sz="2100" dirty="0"/>
              <a:t>, </a:t>
            </a:r>
            <a:r>
              <a:rPr lang="en-US" sz="2100" dirty="0" err="1"/>
              <a:t>Parthasarathy</a:t>
            </a:r>
            <a:r>
              <a:rPr lang="en-US" sz="2100" dirty="0"/>
              <a:t> </a:t>
            </a:r>
            <a:r>
              <a:rPr lang="en-US" sz="2100" dirty="0" err="1"/>
              <a:t>Ranganathan</a:t>
            </a:r>
            <a:r>
              <a:rPr lang="en-US" sz="2100" dirty="0"/>
              <a:t>, and Onur Mutlu,</a:t>
            </a:r>
            <a:br>
              <a:rPr lang="en-US" sz="2100" dirty="0"/>
            </a:br>
            <a:r>
              <a:rPr lang="en-US" sz="2100" b="1" dirty="0">
                <a:hlinkClick r:id="rId2"/>
              </a:rPr>
              <a:t>"Google Workloads for Consumer Devices: Mitigating Data Movement Bottlenecks"</a:t>
            </a:r>
            <a:r>
              <a:rPr lang="en-US" sz="2100" dirty="0"/>
              <a:t> </a:t>
            </a:r>
            <a:br>
              <a:rPr lang="en-US" sz="2100" dirty="0"/>
            </a:br>
            <a:r>
              <a:rPr lang="en-US" sz="2100" i="1" dirty="0"/>
              <a:t>Proceedings of the </a:t>
            </a:r>
            <a:r>
              <a:rPr lang="en-US" sz="2100" i="1" dirty="0">
                <a:hlinkClick r:id="rId3"/>
              </a:rPr>
              <a:t>23rd International Conference on Architectural Support for Programming Languages and Operating Systems</a:t>
            </a:r>
            <a:r>
              <a:rPr lang="en-US" sz="2100" i="1" dirty="0"/>
              <a:t> (</a:t>
            </a:r>
            <a:r>
              <a:rPr lang="en-US" sz="2100" b="1" i="1" dirty="0"/>
              <a:t>ASPLOS</a:t>
            </a:r>
            <a:r>
              <a:rPr lang="en-US" sz="2100" i="1" dirty="0"/>
              <a:t>)</a:t>
            </a:r>
            <a:r>
              <a:rPr lang="en-US" sz="21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077072"/>
            <a:ext cx="9144000" cy="2235200"/>
          </a:xfrm>
          <a:prstGeom prst="rect">
            <a:avLst/>
          </a:prstGeom>
        </p:spPr>
      </p:pic>
    </p:spTree>
    <p:extLst>
      <p:ext uri="{BB962C8B-B14F-4D97-AF65-F5344CB8AC3E}">
        <p14:creationId xmlns:p14="http://schemas.microsoft.com/office/powerpoint/2010/main" val="39108649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8194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378337" y="3480376"/>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13" name="Picture 12"/>
          <p:cNvPicPr>
            <a:picLocks noChangeAspect="1"/>
          </p:cNvPicPr>
          <p:nvPr/>
        </p:nvPicPr>
        <p:blipFill rotWithShape="1">
          <a:blip r:embed="rId2"/>
          <a:srcRect t="27272" b="29091"/>
          <a:stretch/>
        </p:blipFill>
        <p:spPr>
          <a:xfrm>
            <a:off x="506982" y="6050611"/>
            <a:ext cx="1828800" cy="798022"/>
          </a:xfrm>
          <a:prstGeom prst="rect">
            <a:avLst/>
          </a:prstGeom>
        </p:spPr>
      </p:pic>
      <p:pic>
        <p:nvPicPr>
          <p:cNvPr id="14" name="Picture 13"/>
          <p:cNvPicPr>
            <a:picLocks noChangeAspect="1"/>
          </p:cNvPicPr>
          <p:nvPr/>
        </p:nvPicPr>
        <p:blipFill>
          <a:blip r:embed="rId3"/>
          <a:stretch>
            <a:fillRect/>
          </a:stretch>
        </p:blipFill>
        <p:spPr>
          <a:xfrm>
            <a:off x="6981825" y="4724400"/>
            <a:ext cx="1682084" cy="1657706"/>
          </a:xfrm>
          <a:prstGeom prst="rect">
            <a:avLst/>
          </a:prstGeom>
        </p:spPr>
      </p:pic>
      <p:pic>
        <p:nvPicPr>
          <p:cNvPr id="15" name="Picture 14"/>
          <p:cNvPicPr>
            <a:picLocks noChangeAspect="1"/>
          </p:cNvPicPr>
          <p:nvPr/>
        </p:nvPicPr>
        <p:blipFill rotWithShape="1">
          <a:blip r:embed="rId4"/>
          <a:srcRect t="30096" b="30046"/>
          <a:stretch/>
        </p:blipFill>
        <p:spPr>
          <a:xfrm>
            <a:off x="6632242" y="6179521"/>
            <a:ext cx="2381250" cy="533400"/>
          </a:xfrm>
          <a:prstGeom prst="rect">
            <a:avLst/>
          </a:prstGeom>
        </p:spPr>
      </p:pic>
      <p:pic>
        <p:nvPicPr>
          <p:cNvPr id="16" name="Picture 15" descr="safari.png"/>
          <p:cNvPicPr>
            <a:picLocks noChangeAspect="1"/>
          </p:cNvPicPr>
          <p:nvPr/>
        </p:nvPicPr>
        <p:blipFill rotWithShape="1">
          <a:blip r:embed="rId5" cstate="print"/>
          <a:srcRect r="1519"/>
          <a:stretch/>
        </p:blipFill>
        <p:spPr>
          <a:xfrm>
            <a:off x="476188" y="5294713"/>
            <a:ext cx="1890388" cy="555400"/>
          </a:xfrm>
          <a:prstGeom prst="rect">
            <a:avLst/>
          </a:prstGeom>
        </p:spPr>
      </p:pic>
      <p:pic>
        <p:nvPicPr>
          <p:cNvPr id="17" name="Picture 16"/>
          <p:cNvPicPr>
            <a:picLocks noChangeAspect="1"/>
          </p:cNvPicPr>
          <p:nvPr/>
        </p:nvPicPr>
        <p:blipFill>
          <a:blip r:embed="rId6"/>
          <a:stretch>
            <a:fillRect/>
          </a:stretch>
        </p:blipFill>
        <p:spPr>
          <a:xfrm>
            <a:off x="3015517" y="5030786"/>
            <a:ext cx="3112967" cy="1124128"/>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1236772160"/>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ill Sans MT"/>
                <a:cs typeface="Gill Sans MT"/>
              </a:rPr>
              <a:t>Consumer Devices</a:t>
            </a:r>
          </a:p>
        </p:txBody>
      </p:sp>
      <p:sp>
        <p:nvSpPr>
          <p:cNvPr id="3" name="Content Placeholder 2"/>
          <p:cNvSpPr>
            <a:spLocks noGrp="1"/>
          </p:cNvSpPr>
          <p:nvPr>
            <p:ph idx="1"/>
          </p:nvPr>
        </p:nvSpPr>
        <p:spPr>
          <a:xfrm>
            <a:off x="152400" y="1066800"/>
            <a:ext cx="8839200" cy="5638800"/>
          </a:xfrm>
        </p:spPr>
        <p:txBody>
          <a:bodyPr>
            <a:normAutofit/>
          </a:bodyPr>
          <a:lstStyle/>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a:solidFill>
                <a:srgbClr val="595959"/>
              </a:solidFill>
              <a:latin typeface="Gill Sans MT"/>
              <a:cs typeface="Gill Sans MT"/>
            </a:endParaRPr>
          </a:p>
          <a:p>
            <a:pPr lvl="1"/>
            <a:endParaRPr lang="en-US" sz="2400" dirty="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Gill Sans MT"/>
              </a:rPr>
              <a:pPr marL="0" marR="0" lvl="0" indent="0" algn="r" defTabSz="914400" rtl="0" eaLnBrk="1" fontAlgn="auto" latinLnBrk="0" hangingPunct="1">
                <a:lnSpc>
                  <a:spcPct val="100000"/>
                </a:lnSpc>
                <a:spcBef>
                  <a:spcPts val="0"/>
                </a:spcBef>
                <a:spcAft>
                  <a:spcPts val="0"/>
                </a:spcAft>
                <a:buClrTx/>
                <a:buSzTx/>
                <a:buFontTx/>
                <a:buNone/>
                <a:tabLst/>
                <a:defRPr/>
              </a:pPr>
              <a:t>189</a:t>
            </a:fld>
            <a:endParaRPr kumimoji="0" lang="en-US" sz="2400" b="1" i="0" u="none" strike="noStrike" kern="1200" cap="none" spc="0" normalizeH="0" baseline="0" noProof="0">
              <a:ln>
                <a:noFill/>
              </a:ln>
              <a:solidFill>
                <a:srgbClr val="0070C0"/>
              </a:solidFill>
              <a:effectLst/>
              <a:uLnTx/>
              <a:uFillTx/>
              <a:latin typeface="Gill Sans MT"/>
              <a:ea typeface="+mn-ea"/>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3124200"/>
            <a:ext cx="8077200"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F497D"/>
                </a:solidFill>
                <a:effectLst/>
                <a:uLnTx/>
                <a:uFillTx/>
                <a:latin typeface="Gill Sans MT"/>
                <a:ea typeface="+mn-ea"/>
                <a:cs typeface="Gill Sans MT"/>
              </a:rPr>
              <a:t>Consumer devices are everywhere!</a:t>
            </a:r>
          </a:p>
        </p:txBody>
      </p:sp>
      <p:pic>
        <p:nvPicPr>
          <p:cNvPr id="11" name="Picture 10"/>
          <p:cNvPicPr>
            <a:picLocks noChangeAspect="1"/>
          </p:cNvPicPr>
          <p:nvPr/>
        </p:nvPicPr>
        <p:blipFill>
          <a:blip r:embed="rId4"/>
          <a:stretch>
            <a:fillRect/>
          </a:stretch>
        </p:blipFill>
        <p:spPr>
          <a:xfrm>
            <a:off x="1295400" y="1143000"/>
            <a:ext cx="2861107" cy="1938169"/>
          </a:xfrm>
          <a:prstGeom prst="rect">
            <a:avLst/>
          </a:prstGeom>
        </p:spPr>
      </p:pic>
      <p:pic>
        <p:nvPicPr>
          <p:cNvPr id="14" name="Picture 13"/>
          <p:cNvPicPr>
            <a:picLocks noChangeAspect="1"/>
          </p:cNvPicPr>
          <p:nvPr/>
        </p:nvPicPr>
        <p:blipFill>
          <a:blip r:embed="rId5"/>
          <a:stretch>
            <a:fillRect/>
          </a:stretch>
        </p:blipFill>
        <p:spPr>
          <a:xfrm>
            <a:off x="4222961" y="1066800"/>
            <a:ext cx="1457546" cy="1945899"/>
          </a:xfrm>
          <a:prstGeom prst="rect">
            <a:avLst/>
          </a:prstGeom>
        </p:spPr>
      </p:pic>
      <p:pic>
        <p:nvPicPr>
          <p:cNvPr id="15" name="Picture 14"/>
          <p:cNvPicPr>
            <a:picLocks noChangeAspect="1"/>
          </p:cNvPicPr>
          <p:nvPr/>
        </p:nvPicPr>
        <p:blipFill>
          <a:blip r:embed="rId6"/>
          <a:stretch>
            <a:fillRect/>
          </a:stretch>
        </p:blipFill>
        <p:spPr>
          <a:xfrm>
            <a:off x="6061507" y="1676204"/>
            <a:ext cx="1295596" cy="1295596"/>
          </a:xfrm>
          <a:prstGeom prst="rect">
            <a:avLst/>
          </a:prstGeom>
        </p:spPr>
      </p:pic>
      <p:pic>
        <p:nvPicPr>
          <p:cNvPr id="10" name="Picture 9"/>
          <p:cNvPicPr>
            <a:picLocks noChangeAspect="1"/>
          </p:cNvPicPr>
          <p:nvPr/>
        </p:nvPicPr>
        <p:blipFill>
          <a:blip r:embed="rId7"/>
          <a:stretch>
            <a:fillRect/>
          </a:stretch>
        </p:blipFill>
        <p:spPr>
          <a:xfrm>
            <a:off x="2438400" y="5223510"/>
            <a:ext cx="4581769" cy="1786890"/>
          </a:xfrm>
          <a:prstGeom prst="rect">
            <a:avLst/>
          </a:prstGeom>
        </p:spPr>
      </p:pic>
      <p:sp>
        <p:nvSpPr>
          <p:cNvPr id="13" name="Rectangle 12"/>
          <p:cNvSpPr/>
          <p:nvPr/>
        </p:nvSpPr>
        <p:spPr>
          <a:xfrm>
            <a:off x="0" y="3905071"/>
            <a:ext cx="9144000" cy="1200329"/>
          </a:xfrm>
          <a:prstGeom prst="rect">
            <a:avLst/>
          </a:prstGeom>
          <a:solidFill>
            <a:srgbClr val="8000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Gill Sans MT"/>
                <a:ea typeface="+mn-ea"/>
                <a:cs typeface="+mn-cs"/>
              </a:rPr>
              <a:t>Energy consumption is</a:t>
            </a:r>
            <a:br>
              <a:rPr kumimoji="0" lang="en-US" sz="3600" b="1" i="0" u="none" strike="noStrike" kern="1200" cap="none" spc="0" normalizeH="0" baseline="0" noProof="0" dirty="0">
                <a:ln>
                  <a:noFill/>
                </a:ln>
                <a:solidFill>
                  <a:srgbClr val="FFFFFF"/>
                </a:solidFill>
                <a:effectLst/>
                <a:uLnTx/>
                <a:uFillTx/>
                <a:latin typeface="Gill Sans MT"/>
                <a:ea typeface="+mn-ea"/>
                <a:cs typeface="+mn-cs"/>
              </a:rPr>
            </a:br>
            <a:r>
              <a:rPr kumimoji="0" lang="en-US" sz="3600" b="1" i="0" u="none" strike="noStrike" kern="1200" cap="none" spc="0" normalizeH="0" baseline="0" noProof="0" dirty="0">
                <a:ln>
                  <a:noFill/>
                </a:ln>
                <a:solidFill>
                  <a:srgbClr val="FFFFFF"/>
                </a:solidFill>
                <a:effectLst/>
                <a:uLnTx/>
                <a:uFillTx/>
                <a:latin typeface="Gill Sans MT"/>
                <a:ea typeface="+mn-ea"/>
                <a:cs typeface="+mn-cs"/>
              </a:rPr>
              <a:t> a first-class concern in consumer devices</a:t>
            </a:r>
          </a:p>
        </p:txBody>
      </p:sp>
    </p:spTree>
    <p:extLst>
      <p:ext uri="{BB962C8B-B14F-4D97-AF65-F5344CB8AC3E}">
        <p14:creationId xmlns:p14="http://schemas.microsoft.com/office/powerpoint/2010/main" val="2095460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3" grpId="0" animBg="1"/>
    </p:bld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3700" dirty="0"/>
              <a:t>Popular Google Consumer Workloads</a:t>
            </a:r>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1651427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par>
                          <p:cTn id="33" fill="hold">
                            <p:stCondLst>
                              <p:cond delay="500"/>
                            </p:stCondLst>
                            <p:childTnLst>
                              <p:par>
                                <p:cTn id="34" presetID="10" presetClass="entr" presetSubtype="0"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500"/>
                                        <p:tgtEl>
                                          <p:spTgt spid="2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500"/>
                                        <p:tgtEl>
                                          <p:spTgt spid="30"/>
                                        </p:tgtEl>
                                      </p:cBhvr>
                                    </p:animEffect>
                                  </p:childTnLst>
                                </p:cTn>
                              </p:par>
                            </p:childTnLst>
                          </p:cTn>
                        </p:par>
                        <p:par>
                          <p:cTn id="40" fill="hold">
                            <p:stCondLst>
                              <p:cond delay="1000"/>
                            </p:stCondLst>
                            <p:childTnLst>
                              <p:par>
                                <p:cTn id="41" presetID="10" presetClass="entr" presetSubtype="0"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fade">
                                      <p:cBhvr>
                                        <p:cTn id="4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1" grpId="0"/>
      <p:bldP spid="12" grpId="0"/>
      <p:bldP spid="16" grpId="0"/>
      <p:bldP spid="17" grpId="0"/>
      <p:bldP spid="30" grpId="0"/>
      <p:bldP spid="32" grpId="0"/>
    </p:bld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191</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sp>
        <p:nvSpPr>
          <p:cNvPr id="2" name="Title 1"/>
          <p:cNvSpPr>
            <a:spLocks noGrp="1"/>
          </p:cNvSpPr>
          <p:nvPr>
            <p:ph type="title"/>
          </p:nvPr>
        </p:nvSpPr>
        <p:spPr>
          <a:xfrm>
            <a:off x="-152400" y="0"/>
            <a:ext cx="9144000" cy="914400"/>
          </a:xfrm>
        </p:spPr>
        <p:txBody>
          <a:bodyPr/>
          <a:lstStyle/>
          <a:p>
            <a:r>
              <a:rPr lang="en-US" dirty="0"/>
              <a:t>Energy Cost of Data Movement</a:t>
            </a:r>
          </a:p>
        </p:txBody>
      </p:sp>
      <p:sp>
        <p:nvSpPr>
          <p:cNvPr id="3" name="Content Placeholder 2"/>
          <p:cNvSpPr>
            <a:spLocks noGrp="1"/>
          </p:cNvSpPr>
          <p:nvPr>
            <p:ph idx="1"/>
          </p:nvPr>
        </p:nvSpPr>
        <p:spPr>
          <a:xfrm>
            <a:off x="-4724400" y="914400"/>
            <a:ext cx="2057400" cy="5486400"/>
          </a:xfrm>
        </p:spPr>
        <p:txBody>
          <a:bodyPr>
            <a:normAutofit/>
          </a:bodyPr>
          <a:lstStyle/>
          <a:p>
            <a:pPr marL="914400" lvl="2" indent="0">
              <a:buNone/>
            </a:pPr>
            <a:endParaRPr lang="en-US" sz="20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3" name="TextBox 12"/>
          <p:cNvSpPr txBox="1"/>
          <p:nvPr/>
        </p:nvSpPr>
        <p:spPr>
          <a:xfrm>
            <a:off x="3276600" y="2219980"/>
            <a:ext cx="3276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a:t>
            </a:r>
          </a:p>
        </p:txBody>
      </p:sp>
      <p:cxnSp>
        <p:nvCxnSpPr>
          <p:cNvPr id="29" name="Straight Arrow Connector 28"/>
          <p:cNvCxnSpPr/>
          <p:nvPr/>
        </p:nvCxnSpPr>
        <p:spPr>
          <a:xfrm flipH="1">
            <a:off x="3276600" y="2743200"/>
            <a:ext cx="1600200" cy="8382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876800" y="2743200"/>
            <a:ext cx="0" cy="9144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876800" y="2743200"/>
            <a:ext cx="1828800" cy="7620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0" y="106680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1F497D"/>
                </a:solidFill>
                <a:effectLst/>
                <a:uLnTx/>
                <a:uFillTx/>
                <a:latin typeface="Gill Sans MT"/>
                <a:ea typeface="+mn-ea"/>
                <a:cs typeface="+mn-cs"/>
              </a:rPr>
              <a:t>1</a:t>
            </a:r>
            <a:r>
              <a:rPr kumimoji="0" lang="en-US" sz="3100" b="1" i="0" u="none" strike="noStrike" kern="1200" cap="none" spc="0" normalizeH="0" baseline="30000" noProof="0" dirty="0">
                <a:ln>
                  <a:noFill/>
                </a:ln>
                <a:solidFill>
                  <a:srgbClr val="1F497D"/>
                </a:solidFill>
                <a:effectLst/>
                <a:uLnTx/>
                <a:uFillTx/>
                <a:latin typeface="Gill Sans MT"/>
                <a:ea typeface="+mn-ea"/>
                <a:cs typeface="+mn-cs"/>
              </a:rPr>
              <a:t>st</a:t>
            </a:r>
            <a:r>
              <a:rPr kumimoji="0" lang="en-US" sz="3100" b="1" i="0" u="none" strike="noStrike" kern="1200" cap="none" spc="0" normalizeH="0" baseline="0" noProof="0" dirty="0">
                <a:ln>
                  <a:noFill/>
                </a:ln>
                <a:solidFill>
                  <a:srgbClr val="1F497D"/>
                </a:solidFill>
                <a:effectLst/>
                <a:uLnTx/>
                <a:uFillTx/>
                <a:latin typeface="Gill Sans MT"/>
                <a:ea typeface="+mn-ea"/>
                <a:cs typeface="+mn-cs"/>
              </a:rPr>
              <a:t> key observation</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62.7%</a:t>
            </a:r>
            <a:r>
              <a:rPr kumimoji="0" lang="en-US" sz="3000" b="1" i="0" u="none" strike="noStrike" kern="1200" cap="none" spc="0" normalizeH="0" baseline="0" noProof="0" dirty="0">
                <a:ln>
                  <a:noFill/>
                </a:ln>
                <a:solidFill>
                  <a:prstClr val="black"/>
                </a:solidFill>
                <a:effectLst/>
                <a:uLnTx/>
                <a:uFillTx/>
                <a:latin typeface="Gill Sans MT"/>
                <a:ea typeface="+mn-ea"/>
                <a:cs typeface="+mn-cs"/>
              </a:rPr>
              <a:t> of the total system energy is spent on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33" name="Rectangle 32"/>
          <p:cNvSpPr/>
          <p:nvPr/>
        </p:nvSpPr>
        <p:spPr>
          <a:xfrm>
            <a:off x="0" y="5257800"/>
            <a:ext cx="9144000" cy="53860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Potential solution</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a:t>
            </a:r>
            <a:r>
              <a:rPr kumimoji="0" lang="en-US" sz="2900" b="1" i="0" u="none" strike="noStrike" kern="1200" cap="none" spc="0" normalizeH="0" baseline="0" noProof="0" dirty="0">
                <a:ln>
                  <a:noFill/>
                </a:ln>
                <a:solidFill>
                  <a:prstClr val="black"/>
                </a:solidFill>
                <a:effectLst/>
                <a:uLnTx/>
                <a:uFillTx/>
                <a:latin typeface="Gill Sans MT"/>
                <a:ea typeface="+mn-ea"/>
                <a:cs typeface="+mn-cs"/>
              </a:rPr>
              <a:t> move computation </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close to data</a:t>
            </a:r>
            <a:endParaRPr kumimoji="0" lang="en-US" sz="29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39" name="Rectangle 38"/>
          <p:cNvSpPr/>
          <p:nvPr/>
        </p:nvSpPr>
        <p:spPr>
          <a:xfrm>
            <a:off x="0" y="5943600"/>
            <a:ext cx="9144000" cy="538609"/>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white"/>
                </a:solidFill>
                <a:effectLst/>
                <a:uLnTx/>
                <a:uFillTx/>
                <a:latin typeface="Gill Sans MT"/>
                <a:ea typeface="+mn-ea"/>
                <a:cs typeface="+mn-cs"/>
              </a:rPr>
              <a:t>Challenge: limited area and energy budget</a:t>
            </a:r>
          </a:p>
        </p:txBody>
      </p:sp>
      <p:sp>
        <p:nvSpPr>
          <p:cNvPr id="19" name="TextBox 18"/>
          <p:cNvSpPr txBox="1"/>
          <p:nvPr/>
        </p:nvSpPr>
        <p:spPr>
          <a:xfrm>
            <a:off x="5239748" y="4648200"/>
            <a:ext cx="3980452"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Processing-In-Memory (PIM)</a:t>
            </a:r>
          </a:p>
        </p:txBody>
      </p:sp>
      <p:grpSp>
        <p:nvGrpSpPr>
          <p:cNvPr id="31" name="Group 30"/>
          <p:cNvGrpSpPr/>
          <p:nvPr/>
        </p:nvGrpSpPr>
        <p:grpSpPr>
          <a:xfrm>
            <a:off x="914400" y="2514603"/>
            <a:ext cx="7620001" cy="2133597"/>
            <a:chOff x="914399" y="1295401"/>
            <a:chExt cx="7620001" cy="2514599"/>
          </a:xfrm>
        </p:grpSpPr>
        <p:grpSp>
          <p:nvGrpSpPr>
            <p:cNvPr id="7" name="Group 6"/>
            <p:cNvGrpSpPr/>
            <p:nvPr/>
          </p:nvGrpSpPr>
          <p:grpSpPr>
            <a:xfrm>
              <a:off x="914399" y="1295401"/>
              <a:ext cx="7620001" cy="2514599"/>
              <a:chOff x="914400" y="1340069"/>
              <a:chExt cx="7218947" cy="3034861"/>
            </a:xfrm>
          </p:grpSpPr>
          <p:sp>
            <p:nvSpPr>
              <p:cNvPr id="22" name="TextBox 21"/>
              <p:cNvSpPr txBox="1"/>
              <p:nvPr/>
            </p:nvSpPr>
            <p:spPr>
              <a:xfrm>
                <a:off x="914400" y="1340069"/>
                <a:ext cx="89764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Gill Sans MT"/>
                    <a:ea typeface="+mn-ea"/>
                    <a:cs typeface="+mn-cs"/>
                  </a:rPr>
                  <a:t>SoC</a:t>
                </a:r>
                <a:endParaRPr kumimoji="0" lang="en-US" sz="2400" b="1" i="0" u="none" strike="noStrike" kern="1200" cap="none" spc="0" normalizeH="0" baseline="0" noProof="0" dirty="0">
                  <a:ln>
                    <a:noFill/>
                  </a:ln>
                  <a:solidFill>
                    <a:prstClr val="black"/>
                  </a:solidFill>
                  <a:effectLst/>
                  <a:uLnTx/>
                  <a:uFillTx/>
                  <a:latin typeface="Gill Sans MT"/>
                  <a:ea typeface="+mn-ea"/>
                  <a:cs typeface="+mn-cs"/>
                </a:endParaRPr>
              </a:p>
            </p:txBody>
          </p:sp>
          <p:grpSp>
            <p:nvGrpSpPr>
              <p:cNvPr id="18" name="Group 17"/>
              <p:cNvGrpSpPr/>
              <p:nvPr/>
            </p:nvGrpSpPr>
            <p:grpSpPr>
              <a:xfrm>
                <a:off x="1066800" y="1707931"/>
                <a:ext cx="7066547" cy="2666999"/>
                <a:chOff x="1066800" y="1707931"/>
                <a:chExt cx="7066547" cy="2666999"/>
              </a:xfrm>
            </p:grpSpPr>
            <p:sp>
              <p:nvSpPr>
                <p:cNvPr id="10" name="Rounded Rectangle 9"/>
                <p:cNvSpPr/>
                <p:nvPr/>
              </p:nvSpPr>
              <p:spPr>
                <a:xfrm>
                  <a:off x="6858000" y="1707931"/>
                  <a:ext cx="1275347" cy="266699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DRAM</a:t>
                  </a:r>
                  <a:endParaRPr kumimoji="0" lang="en-US" sz="18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17" name="Rounded Rectangle 16"/>
                <p:cNvSpPr/>
                <p:nvPr/>
              </p:nvSpPr>
              <p:spPr>
                <a:xfrm>
                  <a:off x="1066800" y="2133600"/>
                  <a:ext cx="5105400" cy="1904999"/>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23" name="Rounded Rectangle 22"/>
                <p:cNvSpPr/>
                <p:nvPr/>
              </p:nvSpPr>
              <p:spPr>
                <a:xfrm>
                  <a:off x="5101390" y="2423945"/>
                  <a:ext cx="577516" cy="1462256"/>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L2</a:t>
                  </a:r>
                  <a:endParaRPr kumimoji="0" lang="en-US" sz="1600" b="1" i="0" u="none" strike="noStrike" kern="1200" cap="none" spc="0" normalizeH="0" baseline="0" noProof="0" dirty="0">
                    <a:ln>
                      <a:noFill/>
                    </a:ln>
                    <a:solidFill>
                      <a:prstClr val="black"/>
                    </a:solidFill>
                    <a:effectLst/>
                    <a:uLnTx/>
                    <a:uFillTx/>
                    <a:latin typeface="Gill Sans MT"/>
                    <a:ea typeface="+mn-ea"/>
                    <a:cs typeface="+mn-cs"/>
                  </a:endParaRPr>
                </a:p>
              </p:txBody>
            </p:sp>
            <p:cxnSp>
              <p:nvCxnSpPr>
                <p:cNvPr id="25" name="Straight Arrow Connector 24"/>
                <p:cNvCxnSpPr/>
                <p:nvPr/>
              </p:nvCxnSpPr>
              <p:spPr>
                <a:xfrm flipH="1">
                  <a:off x="2907632" y="3179378"/>
                  <a:ext cx="533400" cy="0"/>
                </a:xfrm>
                <a:prstGeom prst="straightConnector1">
                  <a:avLst/>
                </a:prstGeom>
                <a:noFill/>
                <a:ln w="57150" cap="flat" cmpd="sng" algn="ctr">
                  <a:solidFill>
                    <a:srgbClr val="000000"/>
                  </a:solidFill>
                  <a:prstDash val="solid"/>
                  <a:miter lim="800000"/>
                  <a:headEnd type="triangle"/>
                  <a:tailEnd type="triangle"/>
                </a:ln>
                <a:effectLst/>
              </p:spPr>
            </p:cxnSp>
            <p:sp>
              <p:nvSpPr>
                <p:cNvPr id="28" name="Rounded Rectangle 27"/>
                <p:cNvSpPr/>
                <p:nvPr/>
              </p:nvSpPr>
              <p:spPr>
                <a:xfrm>
                  <a:off x="3581400" y="2640721"/>
                  <a:ext cx="509337" cy="1090451"/>
                </a:xfrm>
                <a:prstGeom prst="roundRect">
                  <a:avLst/>
                </a:prstGeom>
                <a:solidFill>
                  <a:srgbClr val="8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L1</a:t>
                  </a:r>
                  <a:endParaRPr kumimoji="0" lang="en-US" sz="105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38" name="Group 37"/>
                <p:cNvGrpSpPr/>
                <p:nvPr/>
              </p:nvGrpSpPr>
              <p:grpSpPr>
                <a:xfrm>
                  <a:off x="1219199" y="2488322"/>
                  <a:ext cx="1447799" cy="1042280"/>
                  <a:chOff x="3276600" y="1116722"/>
                  <a:chExt cx="1098981" cy="1042280"/>
                </a:xfrm>
              </p:grpSpPr>
              <p:sp>
                <p:nvSpPr>
                  <p:cNvPr id="21" name="Rounded Rectangle 20"/>
                  <p:cNvSpPr/>
                  <p:nvPr/>
                </p:nvSpPr>
                <p:spPr>
                  <a:xfrm>
                    <a:off x="3276600" y="11167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6" name="Rounded Rectangle 35"/>
                  <p:cNvSpPr/>
                  <p:nvPr/>
                </p:nvSpPr>
                <p:spPr>
                  <a:xfrm>
                    <a:off x="3429000" y="12691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7" name="Rounded Rectangle 36"/>
                  <p:cNvSpPr/>
                  <p:nvPr/>
                </p:nvSpPr>
                <p:spPr>
                  <a:xfrm>
                    <a:off x="3581400" y="14215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4" name="Straight Arrow Connector 43"/>
                <p:cNvCxnSpPr/>
                <p:nvPr/>
              </p:nvCxnSpPr>
              <p:spPr>
                <a:xfrm flipH="1">
                  <a:off x="4162927" y="3179378"/>
                  <a:ext cx="838200" cy="0"/>
                </a:xfrm>
                <a:prstGeom prst="straightConnector1">
                  <a:avLst/>
                </a:prstGeom>
                <a:noFill/>
                <a:ln w="63500" cap="flat" cmpd="sng" algn="ctr">
                  <a:solidFill>
                    <a:schemeClr val="tx1"/>
                  </a:solidFill>
                  <a:prstDash val="solid"/>
                  <a:miter lim="800000"/>
                  <a:headEnd type="triangle"/>
                  <a:tailEnd type="triangle"/>
                </a:ln>
                <a:effectLst/>
              </p:spPr>
            </p:cxnSp>
          </p:grpSp>
          <p:sp>
            <p:nvSpPr>
              <p:cNvPr id="46" name="Rounded Rectangle 45"/>
              <p:cNvSpPr/>
              <p:nvPr/>
            </p:nvSpPr>
            <p:spPr>
              <a:xfrm>
                <a:off x="1773145" y="2993692"/>
                <a:ext cx="1046255"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2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0" name="Straight Arrow Connector 39"/>
            <p:cNvCxnSpPr/>
            <p:nvPr/>
          </p:nvCxnSpPr>
          <p:spPr>
            <a:xfrm flipH="1">
              <a:off x="6019800" y="2819400"/>
              <a:ext cx="1066798" cy="2720"/>
            </a:xfrm>
            <a:prstGeom prst="straightConnector1">
              <a:avLst/>
            </a:prstGeom>
            <a:noFill/>
            <a:ln w="88900" cap="flat" cmpd="sng" algn="ctr">
              <a:solidFill>
                <a:schemeClr val="tx1"/>
              </a:solidFill>
              <a:prstDash val="solid"/>
              <a:miter lim="800000"/>
              <a:headEnd type="triangle"/>
              <a:tailEnd type="triangle"/>
            </a:ln>
            <a:effectLst/>
          </p:spPr>
        </p:cxnSp>
      </p:grpSp>
      <p:sp>
        <p:nvSpPr>
          <p:cNvPr id="34" name="Rounded Rectangle 33"/>
          <p:cNvSpPr/>
          <p:nvPr/>
        </p:nvSpPr>
        <p:spPr>
          <a:xfrm>
            <a:off x="6705600" y="4114800"/>
            <a:ext cx="1295400" cy="533400"/>
          </a:xfrm>
          <a:prstGeom prst="roundRect">
            <a:avLst/>
          </a:prstGeom>
          <a:solidFill>
            <a:srgbClr val="948A5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Compute Unit </a:t>
            </a:r>
          </a:p>
        </p:txBody>
      </p:sp>
    </p:spTree>
    <p:extLst>
      <p:ext uri="{BB962C8B-B14F-4D97-AF65-F5344CB8AC3E}">
        <p14:creationId xmlns:p14="http://schemas.microsoft.com/office/powerpoint/2010/main" val="565304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par>
                                <p:cTn id="16" presetID="10" presetClass="entr" presetSubtype="0" fill="hold"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fade">
                                      <p:cBhvr>
                                        <p:cTn id="18" dur="500"/>
                                        <p:tgtEl>
                                          <p:spTgt spid="32"/>
                                        </p:tgtEl>
                                      </p:cBhvr>
                                    </p:animEffect>
                                  </p:childTnLst>
                                </p:cTn>
                              </p:par>
                              <p:par>
                                <p:cTn id="19" presetID="10" presetClass="entr" presetSubtype="0" fill="hold" nodeType="with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fade">
                                      <p:cBhvr>
                                        <p:cTn id="25" dur="500"/>
                                        <p:tgtEl>
                                          <p:spTgt spid="4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500"/>
                                        <p:tgtEl>
                                          <p:spTgt spid="34"/>
                                        </p:tgtEl>
                                      </p:cBhvr>
                                    </p:animEffect>
                                  </p:childTnLst>
                                </p:cTn>
                              </p:par>
                            </p:childTnLst>
                          </p:cTn>
                        </p:par>
                        <p:par>
                          <p:cTn id="35" fill="hold">
                            <p:stCondLst>
                              <p:cond delay="1000"/>
                            </p:stCondLst>
                            <p:childTnLst>
                              <p:par>
                                <p:cTn id="36" presetID="10" presetClass="entr" presetSubtype="0"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45" grpId="0" animBg="1"/>
      <p:bldP spid="33" grpId="0"/>
      <p:bldP spid="39" grpId="0" animBg="1"/>
      <p:bldP spid="19" grpId="0"/>
      <p:bldP spid="34" grpId="0" animBg="1"/>
    </p:bld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0134600" cy="914400"/>
          </a:xfrm>
        </p:spPr>
        <p:txBody>
          <a:bodyPr/>
          <a:lstStyle/>
          <a:p>
            <a:r>
              <a:rPr lang="en-US" sz="3700" dirty="0"/>
              <a:t>Using PIM to Reduce Data Movement</a:t>
            </a:r>
          </a:p>
        </p:txBody>
      </p:sp>
      <p:pic>
        <p:nvPicPr>
          <p:cNvPr id="26" name="Picture 2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4" name="Slide Number Placeholder 3"/>
          <p:cNvSpPr>
            <a:spLocks noGrp="1"/>
          </p:cNvSpPr>
          <p:nvPr>
            <p:ph type="sldNum" sz="quarter" idx="12"/>
          </p:nvPr>
        </p:nvSpPr>
        <p:spPr>
          <a:xfrm>
            <a:off x="7288306" y="6495871"/>
            <a:ext cx="18288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5</a:t>
            </a:r>
          </a:p>
        </p:txBody>
      </p:sp>
      <p:sp>
        <p:nvSpPr>
          <p:cNvPr id="6" name="Rectangle 5"/>
          <p:cNvSpPr/>
          <p:nvPr/>
        </p:nvSpPr>
        <p:spPr>
          <a:xfrm>
            <a:off x="0" y="1072515"/>
            <a:ext cx="9144000" cy="984885"/>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2</a:t>
            </a:r>
            <a:r>
              <a:rPr kumimoji="0" lang="en-US" sz="2900" b="1" i="0" u="none" strike="noStrike" kern="1200" cap="none" spc="0" normalizeH="0" baseline="30000" noProof="0" dirty="0">
                <a:ln>
                  <a:noFill/>
                </a:ln>
                <a:solidFill>
                  <a:srgbClr val="1F497D"/>
                </a:solidFill>
                <a:effectLst/>
                <a:uLnTx/>
                <a:uFillTx/>
                <a:latin typeface="Gill Sans MT"/>
                <a:ea typeface="+mn-ea"/>
                <a:cs typeface="+mn-cs"/>
              </a:rPr>
              <a:t>nd</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key observation: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a</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significant fraction of the</a:t>
            </a:r>
            <a:br>
              <a:rPr kumimoji="0" lang="en-US" sz="2900" b="1" i="0" u="none" strike="noStrike" kern="1200" cap="none" spc="0" normalizeH="0" baseline="0" noProof="0" dirty="0">
                <a:ln>
                  <a:noFill/>
                </a:ln>
                <a:solidFill>
                  <a:prstClr val="black"/>
                </a:solidFill>
                <a:effectLst/>
                <a:uLnTx/>
                <a:uFillTx/>
                <a:latin typeface="Gill Sans MT"/>
                <a:ea typeface="+mn-ea"/>
                <a:cs typeface="+mn-cs"/>
              </a:rPr>
            </a:br>
            <a:r>
              <a:rPr kumimoji="0" lang="en-US" sz="2900" b="1" i="0" u="none" strike="noStrike" kern="1200" cap="none" spc="0" normalizeH="0" baseline="0" noProof="0" dirty="0">
                <a:ln>
                  <a:noFill/>
                </a:ln>
                <a:solidFill>
                  <a:prstClr val="black"/>
                </a:solidFill>
                <a:effectLst/>
                <a:uLnTx/>
                <a:uFillTx/>
                <a:latin typeface="Gill Sans MT"/>
                <a:ea typeface="+mn-ea"/>
                <a:cs typeface="+mn-cs"/>
              </a:rPr>
              <a:t> </a:t>
            </a:r>
            <a:r>
              <a:rPr kumimoji="0" lang="en-US" sz="2900" b="1" i="0" u="none" strike="noStrike" kern="1200" cap="none" spc="0" normalizeH="0" baseline="0" noProof="0" dirty="0">
                <a:ln>
                  <a:noFill/>
                </a:ln>
                <a:solidFill>
                  <a:srgbClr val="C00000"/>
                </a:solidFill>
                <a:effectLst/>
                <a:uLnTx/>
                <a:uFillTx/>
                <a:latin typeface="Gill Sans MT"/>
                <a:ea typeface="+mn-ea"/>
                <a:cs typeface="+mn-cs"/>
              </a:rPr>
              <a:t>data movement</a:t>
            </a:r>
            <a:r>
              <a:rPr kumimoji="0" lang="en-US" sz="2900" b="1" i="0" u="none" strike="noStrike" kern="1200" cap="none" spc="0" normalizeH="0" baseline="0" noProof="0" dirty="0">
                <a:ln>
                  <a:noFill/>
                </a:ln>
                <a:solidFill>
                  <a:srgbClr val="FF0000"/>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often comes from</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simple functions</a:t>
            </a:r>
          </a:p>
        </p:txBody>
      </p:sp>
      <p:sp>
        <p:nvSpPr>
          <p:cNvPr id="16" name="Rounded Rectangle 15"/>
          <p:cNvSpPr/>
          <p:nvPr/>
        </p:nvSpPr>
        <p:spPr>
          <a:xfrm>
            <a:off x="1905000" y="4358045"/>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17" name="Group 16"/>
          <p:cNvGrpSpPr/>
          <p:nvPr/>
        </p:nvGrpSpPr>
        <p:grpSpPr>
          <a:xfrm>
            <a:off x="4648200" y="4259997"/>
            <a:ext cx="2667000" cy="914400"/>
            <a:chOff x="5562600" y="3276600"/>
            <a:chExt cx="2438400" cy="990600"/>
          </a:xfrm>
        </p:grpSpPr>
        <p:sp>
          <p:nvSpPr>
            <p:cNvPr id="23" name="Rounded Rectangle 22"/>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4" name="Rounded Rectangle 23"/>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5" name="Rounded Rectangle 24"/>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grpSp>
      <p:sp>
        <p:nvSpPr>
          <p:cNvPr id="66" name="Rectangle 65"/>
          <p:cNvSpPr/>
          <p:nvPr/>
        </p:nvSpPr>
        <p:spPr>
          <a:xfrm>
            <a:off x="0" y="2231648"/>
            <a:ext cx="90678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We can design lightweight logic to implement</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these </a:t>
            </a:r>
            <a:r>
              <a:rPr kumimoji="0" lang="en-US" sz="2600" b="1" i="1" u="sng" strike="noStrike" kern="1200" cap="none" spc="0" normalizeH="0" baseline="0" noProof="0" dirty="0">
                <a:ln>
                  <a:noFill/>
                </a:ln>
                <a:solidFill>
                  <a:prstClr val="black"/>
                </a:solidFill>
                <a:effectLst/>
                <a:uLnTx/>
                <a:uFillTx/>
                <a:latin typeface="Gill Sans MT"/>
                <a:ea typeface="+mn-ea"/>
                <a:cs typeface="+mn-cs"/>
              </a:rPr>
              <a:t>simple functions</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memory</a:t>
            </a:r>
          </a:p>
        </p:txBody>
      </p:sp>
      <p:sp>
        <p:nvSpPr>
          <p:cNvPr id="36" name="Rectangle 35"/>
          <p:cNvSpPr/>
          <p:nvPr/>
        </p:nvSpPr>
        <p:spPr>
          <a:xfrm>
            <a:off x="990600" y="3429000"/>
            <a:ext cx="32766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embedded</a:t>
            </a:r>
            <a:br>
              <a:rPr kumimoji="0" lang="en-US" sz="2300" b="1" i="0" u="none" strike="noStrike" kern="1200" cap="none" spc="0" normalizeH="0" baseline="0" noProof="0" dirty="0">
                <a:ln>
                  <a:noFill/>
                </a:ln>
                <a:solidFill>
                  <a:srgbClr val="006600"/>
                </a:solidFill>
                <a:effectLst/>
                <a:uLnTx/>
                <a:uFillTx/>
                <a:latin typeface="Gill Sans MT"/>
                <a:ea typeface="+mn-ea"/>
                <a:cs typeface="+mn-cs"/>
              </a:rPr>
            </a:br>
            <a:r>
              <a:rPr kumimoji="0" lang="en-US" sz="2300" b="1" i="0" u="none" strike="noStrike" kern="1200" cap="none" spc="0" normalizeH="0" baseline="0" noProof="0" dirty="0">
                <a:ln>
                  <a:noFill/>
                </a:ln>
                <a:solidFill>
                  <a:srgbClr val="006600"/>
                </a:solidFill>
                <a:effectLst/>
                <a:uLnTx/>
                <a:uFillTx/>
                <a:latin typeface="Gill Sans MT"/>
                <a:ea typeface="+mn-ea"/>
                <a:cs typeface="+mn-cs"/>
              </a:rPr>
              <a:t> low-power core</a:t>
            </a:r>
          </a:p>
        </p:txBody>
      </p:sp>
      <p:sp>
        <p:nvSpPr>
          <p:cNvPr id="38" name="Rectangle 37"/>
          <p:cNvSpPr/>
          <p:nvPr/>
        </p:nvSpPr>
        <p:spPr>
          <a:xfrm>
            <a:off x="4114800" y="3429000"/>
            <a:ext cx="33528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fixed-function accelerators</a:t>
            </a:r>
          </a:p>
        </p:txBody>
      </p:sp>
      <p:sp>
        <p:nvSpPr>
          <p:cNvPr id="39" name="Rectangle 38"/>
          <p:cNvSpPr/>
          <p:nvPr/>
        </p:nvSpPr>
        <p:spPr>
          <a:xfrm>
            <a:off x="0" y="5446693"/>
            <a:ext cx="9144000" cy="95410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Offloading to PIM logic reduces energy and improves performance, on average, by 55.4% and 54.2%</a:t>
            </a:r>
          </a:p>
        </p:txBody>
      </p:sp>
    </p:spTree>
    <p:extLst>
      <p:ext uri="{BB962C8B-B14F-4D97-AF65-F5344CB8AC3E}">
        <p14:creationId xmlns:p14="http://schemas.microsoft.com/office/powerpoint/2010/main" val="866665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66" grpId="0"/>
      <p:bldP spid="36" grpId="0"/>
      <p:bldP spid="38" grpId="0"/>
      <p:bldP spid="39" grpId="0" animBg="1"/>
    </p:bld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Goals</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193</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8" name="TextBox 7"/>
          <p:cNvSpPr txBox="1"/>
          <p:nvPr/>
        </p:nvSpPr>
        <p:spPr>
          <a:xfrm>
            <a:off x="152400" y="1447800"/>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lumMod val="65000"/>
                    <a:lumOff val="35000"/>
                  </a:prstClr>
                </a:solidFill>
                <a:effectLst/>
                <a:uLnTx/>
                <a:uFillTx/>
                <a:latin typeface="Arial Black" panose="020B0A04020102020204" pitchFamily="34" charset="0"/>
                <a:ea typeface="+mn-ea"/>
                <a:cs typeface="+mn-cs"/>
              </a:rPr>
              <a:t>1</a:t>
            </a:r>
          </a:p>
        </p:txBody>
      </p:sp>
      <p:sp>
        <p:nvSpPr>
          <p:cNvPr id="10" name="TextBox 9"/>
          <p:cNvSpPr txBox="1"/>
          <p:nvPr/>
        </p:nvSpPr>
        <p:spPr>
          <a:xfrm>
            <a:off x="152400" y="2895600"/>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595959"/>
                </a:solidFill>
                <a:effectLst/>
                <a:uLnTx/>
                <a:uFillTx/>
                <a:latin typeface="Arial Black" panose="020B0A04020102020204" pitchFamily="34" charset="0"/>
                <a:ea typeface="+mn-ea"/>
                <a:cs typeface="+mn-cs"/>
              </a:rPr>
              <a:t>2</a:t>
            </a:r>
          </a:p>
        </p:txBody>
      </p:sp>
      <p:sp>
        <p:nvSpPr>
          <p:cNvPr id="5" name="TextBox 4"/>
          <p:cNvSpPr txBox="1"/>
          <p:nvPr/>
        </p:nvSpPr>
        <p:spPr>
          <a:xfrm>
            <a:off x="990599" y="1477090"/>
            <a:ext cx="8001002"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F497D"/>
                </a:solidFill>
                <a:effectLst/>
                <a:uLnTx/>
                <a:uFillTx/>
                <a:latin typeface="Gill Sans MT"/>
                <a:ea typeface="+mn-ea"/>
                <a:cs typeface="Adobe Garamond Pro"/>
              </a:rPr>
              <a:t>Understand the</a:t>
            </a:r>
            <a:r>
              <a:rPr kumimoji="0" lang="en-US" sz="2800" b="1" i="0" u="none" strike="noStrike" kern="1200" cap="none" spc="0" normalizeH="0" baseline="0" noProof="0" dirty="0">
                <a:ln>
                  <a:noFill/>
                </a:ln>
                <a:solidFill>
                  <a:prstClr val="black">
                    <a:lumMod val="65000"/>
                    <a:lumOff val="35000"/>
                  </a:prstClr>
                </a:solidFill>
                <a:effectLst/>
                <a:uLnTx/>
                <a:uFillTx/>
                <a:latin typeface="Gill Sans MT"/>
                <a:ea typeface="+mn-ea"/>
                <a:cs typeface="Adobe Garamond Pro"/>
              </a:rPr>
              <a:t> </a:t>
            </a:r>
            <a:r>
              <a:rPr kumimoji="0" lang="en-US" sz="2800" b="1" i="0" u="none" strike="noStrike" kern="1200" cap="none" spc="0" normalizeH="0" baseline="0" noProof="0" dirty="0">
                <a:ln>
                  <a:noFill/>
                </a:ln>
                <a:solidFill>
                  <a:srgbClr val="C00000"/>
                </a:solidFill>
                <a:effectLst/>
                <a:uLnTx/>
                <a:uFillTx/>
                <a:latin typeface="Gill Sans MT"/>
                <a:ea typeface="+mn-ea"/>
                <a:cs typeface="Adobe Garamond Pro"/>
              </a:rPr>
              <a:t>data movement </a:t>
            </a:r>
            <a:r>
              <a:rPr kumimoji="0" lang="en-US" sz="2800" b="1" i="0" u="none" strike="noStrike" kern="1200" cap="none" spc="0" normalizeH="0" baseline="0" noProof="0" dirty="0">
                <a:ln>
                  <a:noFill/>
                </a:ln>
                <a:solidFill>
                  <a:srgbClr val="1F497D"/>
                </a:solidFill>
                <a:effectLst/>
                <a:uLnTx/>
                <a:uFillTx/>
                <a:latin typeface="Gill Sans MT"/>
                <a:ea typeface="+mn-ea"/>
                <a:cs typeface="Adobe Garamond Pro"/>
              </a:rPr>
              <a:t>related bottlenecks in </a:t>
            </a:r>
            <a:r>
              <a:rPr kumimoji="0" lang="en-US" sz="2800" b="1" i="0" u="none" strike="noStrike" kern="1200" cap="none" spc="0" normalizeH="0" baseline="0" noProof="0" dirty="0">
                <a:ln>
                  <a:noFill/>
                </a:ln>
                <a:solidFill>
                  <a:srgbClr val="0000FF"/>
                </a:solidFill>
                <a:effectLst/>
                <a:uLnTx/>
                <a:uFillTx/>
                <a:latin typeface="Gill Sans MT"/>
                <a:ea typeface="+mn-ea"/>
                <a:cs typeface="Adobe Garamond Pro"/>
              </a:rPr>
              <a:t>modern consumer workloads</a:t>
            </a:r>
            <a:endParaRPr kumimoji="0" lang="en-US" sz="32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sp>
        <p:nvSpPr>
          <p:cNvPr id="11" name="Rectangle 10"/>
          <p:cNvSpPr/>
          <p:nvPr/>
        </p:nvSpPr>
        <p:spPr>
          <a:xfrm>
            <a:off x="990600" y="2932459"/>
            <a:ext cx="8001000" cy="126188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100" normalizeH="0" baseline="0" noProof="0" dirty="0">
                <a:ln>
                  <a:noFill/>
                </a:ln>
                <a:solidFill>
                  <a:srgbClr val="1F497D"/>
                </a:solidFill>
                <a:effectLst/>
                <a:uLnTx/>
                <a:uFillTx/>
                <a:latin typeface="Gill Sans MT"/>
                <a:ea typeface="+mn-ea"/>
                <a:cs typeface="Adobe Garamond Pro"/>
              </a:rPr>
              <a:t>Analyze opportunities to </a:t>
            </a:r>
            <a:r>
              <a:rPr kumimoji="0" lang="en-US" sz="2800" b="1" i="0" u="none" strike="noStrike" kern="1200" cap="none" spc="-100" normalizeH="0" baseline="0" noProof="0" dirty="0">
                <a:ln>
                  <a:noFill/>
                </a:ln>
                <a:solidFill>
                  <a:srgbClr val="0000FF"/>
                </a:solidFill>
                <a:effectLst/>
                <a:uLnTx/>
                <a:uFillTx/>
                <a:latin typeface="Gill Sans MT"/>
                <a:ea typeface="+mn-ea"/>
                <a:cs typeface="Adobe Garamond Pro"/>
              </a:rPr>
              <a:t>mitigate</a:t>
            </a:r>
            <a:r>
              <a:rPr kumimoji="0" lang="en-US" sz="2800" b="1" i="0" u="none" strike="noStrike" kern="1200" cap="none" spc="-100" normalizeH="0" baseline="0" noProof="0" dirty="0">
                <a:ln>
                  <a:noFill/>
                </a:ln>
                <a:solidFill>
                  <a:srgbClr val="1F497D"/>
                </a:solidFill>
                <a:effectLst/>
                <a:uLnTx/>
                <a:uFillTx/>
                <a:latin typeface="Gill Sans MT"/>
                <a:ea typeface="+mn-ea"/>
                <a:cs typeface="Adobe Garamond Pro"/>
              </a:rPr>
              <a:t> </a:t>
            </a:r>
            <a:r>
              <a:rPr kumimoji="0" lang="en-US" sz="2800" b="1" i="0" u="none" strike="noStrike" kern="1200" cap="none" spc="-100" normalizeH="0" baseline="0" noProof="0" dirty="0">
                <a:ln>
                  <a:noFill/>
                </a:ln>
                <a:solidFill>
                  <a:srgbClr val="C00000"/>
                </a:solidFill>
                <a:effectLst/>
                <a:uLnTx/>
                <a:uFillTx/>
                <a:latin typeface="Gill Sans MT"/>
                <a:ea typeface="+mn-ea"/>
                <a:cs typeface="Adobe Garamond Pro"/>
              </a:rPr>
              <a:t>data movement </a:t>
            </a:r>
            <a:r>
              <a:rPr kumimoji="0" lang="en-US" sz="2800" b="1" i="0" u="none" strike="noStrike" kern="1200" cap="none" spc="0" normalizeH="0" baseline="0" noProof="0" dirty="0">
                <a:ln>
                  <a:noFill/>
                </a:ln>
                <a:solidFill>
                  <a:srgbClr val="1F497D"/>
                </a:solidFill>
                <a:effectLst/>
                <a:uLnTx/>
                <a:uFillTx/>
                <a:latin typeface="Gill Sans MT"/>
                <a:ea typeface="+mn-ea"/>
                <a:cs typeface="Adobe Garamond Pro"/>
              </a:rPr>
              <a:t>by using </a:t>
            </a:r>
            <a:r>
              <a:rPr kumimoji="0" lang="en-US" sz="2800" b="1" i="0" u="none" strike="noStrike" kern="1200" cap="none" spc="0" normalizeH="0" baseline="0" noProof="0" dirty="0">
                <a:ln>
                  <a:noFill/>
                </a:ln>
                <a:solidFill>
                  <a:srgbClr val="0000FF"/>
                </a:solidFill>
                <a:effectLst/>
                <a:uLnTx/>
                <a:uFillTx/>
                <a:latin typeface="Gill Sans MT"/>
                <a:ea typeface="+mn-ea"/>
                <a:cs typeface="Adobe Garamond Pro"/>
              </a:rPr>
              <a:t>processing-in-memory (PIM)</a:t>
            </a:r>
            <a:br>
              <a:rPr kumimoji="0" lang="en-US" sz="2800" b="1" i="0" u="none" strike="noStrike" kern="1200" cap="none" spc="0" normalizeH="0" baseline="0" noProof="0" dirty="0">
                <a:ln>
                  <a:noFill/>
                </a:ln>
                <a:solidFill>
                  <a:srgbClr val="0000FF"/>
                </a:solidFill>
                <a:effectLst/>
                <a:uLnTx/>
                <a:uFillTx/>
                <a:latin typeface="Gill Sans MT"/>
                <a:ea typeface="+mn-ea"/>
                <a:cs typeface="Adobe Garamond Pro"/>
              </a:rPr>
            </a:br>
            <a:endParaRPr kumimoji="0" lang="en-US" sz="2000" b="0"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4" name="Rectangle 13"/>
          <p:cNvSpPr/>
          <p:nvPr/>
        </p:nvSpPr>
        <p:spPr>
          <a:xfrm>
            <a:off x="990599" y="4482405"/>
            <a:ext cx="8001001" cy="1384995"/>
          </a:xfrm>
          <a:prstGeom prst="rect">
            <a:avLst/>
          </a:prstGeom>
        </p:spPr>
        <p:txBody>
          <a:bodyPr wrap="square">
            <a:spAutoFit/>
          </a:bodyPr>
          <a:lstStyle/>
          <a:p>
            <a:pPr marL="0" marR="0" lvl="2" indent="0" algn="ctr" defTabSz="914400" rtl="0" eaLnBrk="1" fontAlgn="auto" latinLnBrk="0" hangingPunct="1">
              <a:lnSpc>
                <a:spcPct val="100000"/>
              </a:lnSpc>
              <a:spcBef>
                <a:spcPct val="20000"/>
              </a:spcBef>
              <a:spcAft>
                <a:spcPts val="0"/>
              </a:spcAft>
              <a:buClrTx/>
              <a:buSzTx/>
              <a:buFontTx/>
              <a:buNone/>
              <a:tabLst/>
              <a:defRPr/>
            </a:pPr>
            <a:r>
              <a:rPr kumimoji="0" lang="en-US" sz="2800" b="1" i="0" u="none" strike="noStrike" kern="1200" cap="none" spc="0" normalizeH="0" baseline="0" noProof="0" dirty="0">
                <a:ln>
                  <a:noFill/>
                </a:ln>
                <a:solidFill>
                  <a:srgbClr val="1F497D"/>
                </a:solidFill>
                <a:effectLst/>
                <a:uLnTx/>
                <a:uFillTx/>
                <a:latin typeface="Gill Sans MT"/>
                <a:ea typeface="+mn-ea"/>
                <a:cs typeface="Adobe Garamond Pro"/>
              </a:rPr>
              <a:t>Design </a:t>
            </a:r>
            <a:r>
              <a:rPr kumimoji="0" lang="en-US" sz="2800" b="1" i="0" u="none" strike="noStrike" kern="1200" cap="none" spc="0" normalizeH="0" baseline="0" noProof="0" dirty="0">
                <a:ln>
                  <a:noFill/>
                </a:ln>
                <a:solidFill>
                  <a:srgbClr val="0000FF"/>
                </a:solidFill>
                <a:effectLst/>
                <a:uLnTx/>
                <a:uFillTx/>
                <a:latin typeface="Gill Sans MT"/>
                <a:ea typeface="+mn-ea"/>
                <a:cs typeface="Adobe Garamond Pro"/>
              </a:rPr>
              <a:t>PIM logic</a:t>
            </a:r>
            <a:r>
              <a:rPr kumimoji="0" lang="en-US" sz="2800" b="1" i="0" u="none" strike="noStrike" kern="1200" cap="none" spc="0" normalizeH="0" baseline="0" noProof="0" dirty="0">
                <a:ln>
                  <a:noFill/>
                </a:ln>
                <a:solidFill>
                  <a:srgbClr val="595959"/>
                </a:solidFill>
                <a:effectLst/>
                <a:uLnTx/>
                <a:uFillTx/>
                <a:latin typeface="Gill Sans MT"/>
                <a:ea typeface="+mn-ea"/>
                <a:cs typeface="Adobe Garamond Pro"/>
              </a:rPr>
              <a:t> </a:t>
            </a:r>
            <a:r>
              <a:rPr kumimoji="0" lang="en-US" sz="2800" b="1" i="0" u="none" strike="noStrike" kern="1200" cap="none" spc="0" normalizeH="0" baseline="0" noProof="0" dirty="0">
                <a:ln>
                  <a:noFill/>
                </a:ln>
                <a:solidFill>
                  <a:srgbClr val="1F497D"/>
                </a:solidFill>
                <a:effectLst/>
                <a:uLnTx/>
                <a:uFillTx/>
                <a:latin typeface="Gill Sans MT"/>
                <a:ea typeface="+mn-ea"/>
                <a:cs typeface="Adobe Garamond Pro"/>
              </a:rPr>
              <a:t>that can </a:t>
            </a:r>
            <a:r>
              <a:rPr kumimoji="0" lang="en-US" sz="2800" b="1" i="0" u="none" strike="noStrike" kern="1200" cap="none" spc="0" normalizeH="0" baseline="0" noProof="0" dirty="0">
                <a:ln>
                  <a:noFill/>
                </a:ln>
                <a:solidFill>
                  <a:srgbClr val="0000FF"/>
                </a:solidFill>
                <a:effectLst/>
                <a:uLnTx/>
                <a:uFillTx/>
                <a:latin typeface="Gill Sans MT"/>
                <a:ea typeface="+mn-ea"/>
                <a:cs typeface="Adobe Garamond Pro"/>
              </a:rPr>
              <a:t>maximize energy efficiency</a:t>
            </a:r>
            <a:r>
              <a:rPr kumimoji="0" lang="en-US" sz="2800" b="1" i="0" u="none" strike="noStrike" kern="1200" cap="none" spc="0" normalizeH="0" baseline="0" noProof="0" dirty="0">
                <a:ln>
                  <a:noFill/>
                </a:ln>
                <a:solidFill>
                  <a:srgbClr val="1F497D"/>
                </a:solidFill>
                <a:effectLst/>
                <a:uLnTx/>
                <a:uFillTx/>
                <a:latin typeface="Gill Sans MT"/>
                <a:ea typeface="+mn-ea"/>
                <a:cs typeface="Adobe Garamond Pro"/>
              </a:rPr>
              <a:t> given</a:t>
            </a:r>
            <a:r>
              <a:rPr kumimoji="0" lang="en-US" sz="2800" b="1" i="0" u="none" strike="noStrike" kern="1200" cap="none" spc="0" normalizeH="0" baseline="0" noProof="0" dirty="0">
                <a:ln>
                  <a:noFill/>
                </a:ln>
                <a:solidFill>
                  <a:srgbClr val="595959"/>
                </a:solidFill>
                <a:effectLst/>
                <a:uLnTx/>
                <a:uFillTx/>
                <a:latin typeface="Gill Sans MT"/>
                <a:ea typeface="+mn-ea"/>
                <a:cs typeface="Adobe Garamond Pro"/>
              </a:rPr>
              <a:t> </a:t>
            </a:r>
            <a:r>
              <a:rPr kumimoji="0" lang="en-US" sz="2800" b="1" i="0" u="none" strike="noStrike" kern="1200" cap="none" spc="0" normalizeH="0" baseline="0" noProof="0" dirty="0">
                <a:ln>
                  <a:noFill/>
                </a:ln>
                <a:solidFill>
                  <a:srgbClr val="C00000"/>
                </a:solidFill>
                <a:effectLst/>
                <a:uLnTx/>
                <a:uFillTx/>
                <a:latin typeface="Gill Sans MT"/>
                <a:ea typeface="+mn-ea"/>
                <a:cs typeface="Adobe Garamond Pro"/>
              </a:rPr>
              <a:t>the limited area and energy budget </a:t>
            </a:r>
            <a:r>
              <a:rPr kumimoji="0" lang="en-US" sz="2800" b="1" i="0" u="none" strike="noStrike" kern="1200" cap="none" spc="0" normalizeH="0" baseline="0" noProof="0" dirty="0">
                <a:ln>
                  <a:noFill/>
                </a:ln>
                <a:solidFill>
                  <a:srgbClr val="1F497D"/>
                </a:solidFill>
                <a:effectLst/>
                <a:uLnTx/>
                <a:uFillTx/>
                <a:latin typeface="Gill Sans MT"/>
                <a:ea typeface="+mn-ea"/>
                <a:cs typeface="Adobe Garamond Pro"/>
              </a:rPr>
              <a:t>in consumer devices</a:t>
            </a:r>
            <a:endParaRPr kumimoji="0" lang="en-US" sz="2800" b="1" i="0" u="none" strike="noStrike" kern="1200" cap="none" spc="0" normalizeH="0" baseline="0" noProof="0" dirty="0">
              <a:ln>
                <a:noFill/>
              </a:ln>
              <a:solidFill>
                <a:srgbClr val="C00000"/>
              </a:solidFill>
              <a:effectLst/>
              <a:uLnTx/>
              <a:uFillTx/>
              <a:latin typeface="Gill Sans MT"/>
              <a:ea typeface="+mn-ea"/>
              <a:cs typeface="Adobe Garamond Pro"/>
            </a:endParaRPr>
          </a:p>
        </p:txBody>
      </p:sp>
      <p:sp>
        <p:nvSpPr>
          <p:cNvPr id="15" name="TextBox 14"/>
          <p:cNvSpPr txBox="1"/>
          <p:nvPr/>
        </p:nvSpPr>
        <p:spPr>
          <a:xfrm>
            <a:off x="152400" y="4489608"/>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595959"/>
                </a:solidFill>
                <a:effectLst/>
                <a:uLnTx/>
                <a:uFillTx/>
                <a:latin typeface="Arial Black" panose="020B0A04020102020204" pitchFamily="34" charset="0"/>
                <a:ea typeface="+mn-ea"/>
                <a:cs typeface="+mn-cs"/>
              </a:rPr>
              <a:t>3</a:t>
            </a:r>
          </a:p>
        </p:txBody>
      </p:sp>
    </p:spTree>
    <p:extLst>
      <p:ext uri="{BB962C8B-B14F-4D97-AF65-F5344CB8AC3E}">
        <p14:creationId xmlns:p14="http://schemas.microsoft.com/office/powerpoint/2010/main" val="68333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5" grpId="0"/>
      <p:bldP spid="11" grpId="0"/>
      <p:bldP spid="14" grpId="0"/>
      <p:bldP spid="15" grpId="0"/>
    </p:bld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a:picLocks noChangeAspect="1"/>
          </p:cNvPicPr>
          <p:nvPr/>
        </p:nvPicPr>
        <p:blipFill>
          <a:blip r:embed="rId3"/>
          <a:stretch>
            <a:fillRect/>
          </a:stretch>
        </p:blipFill>
        <p:spPr>
          <a:xfrm>
            <a:off x="3015517" y="5030786"/>
            <a:ext cx="3112967" cy="1124128"/>
          </a:xfrm>
          <a:prstGeom prst="rect">
            <a:avLst/>
          </a:prstGeom>
        </p:spPr>
      </p:pic>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352800"/>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3622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422255" y="2895600"/>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13" name="Rectangle 12"/>
          <p:cNvSpPr/>
          <p:nvPr/>
        </p:nvSpPr>
        <p:spPr>
          <a:xfrm>
            <a:off x="3049920" y="4428401"/>
            <a:ext cx="2901756" cy="58477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FF"/>
                </a:solidFill>
                <a:effectLst/>
                <a:uLnTx/>
                <a:uFillTx/>
                <a:latin typeface="Gill Sans MT"/>
                <a:ea typeface="+mn-ea"/>
                <a:cs typeface="+mn-cs"/>
              </a:rPr>
              <a:t>ASPLOS 2018</a:t>
            </a:r>
          </a:p>
        </p:txBody>
      </p:sp>
      <p:pic>
        <p:nvPicPr>
          <p:cNvPr id="15" name="Picture 14"/>
          <p:cNvPicPr>
            <a:picLocks noChangeAspect="1"/>
          </p:cNvPicPr>
          <p:nvPr/>
        </p:nvPicPr>
        <p:blipFill rotWithShape="1">
          <a:blip r:embed="rId4"/>
          <a:srcRect t="27272" b="29091"/>
          <a:stretch/>
        </p:blipFill>
        <p:spPr>
          <a:xfrm>
            <a:off x="506982" y="6050611"/>
            <a:ext cx="1828800" cy="798022"/>
          </a:xfrm>
          <a:prstGeom prst="rect">
            <a:avLst/>
          </a:prstGeom>
        </p:spPr>
      </p:pic>
      <p:pic>
        <p:nvPicPr>
          <p:cNvPr id="16" name="Picture 15"/>
          <p:cNvPicPr>
            <a:picLocks noChangeAspect="1"/>
          </p:cNvPicPr>
          <p:nvPr/>
        </p:nvPicPr>
        <p:blipFill>
          <a:blip r:embed="rId5"/>
          <a:stretch>
            <a:fillRect/>
          </a:stretch>
        </p:blipFill>
        <p:spPr>
          <a:xfrm>
            <a:off x="6981825" y="4724400"/>
            <a:ext cx="1682084" cy="1657706"/>
          </a:xfrm>
          <a:prstGeom prst="rect">
            <a:avLst/>
          </a:prstGeom>
        </p:spPr>
      </p:pic>
      <p:pic>
        <p:nvPicPr>
          <p:cNvPr id="17" name="Picture 16"/>
          <p:cNvPicPr>
            <a:picLocks noChangeAspect="1"/>
          </p:cNvPicPr>
          <p:nvPr/>
        </p:nvPicPr>
        <p:blipFill rotWithShape="1">
          <a:blip r:embed="rId6"/>
          <a:srcRect t="30096" b="30046"/>
          <a:stretch/>
        </p:blipFill>
        <p:spPr>
          <a:xfrm>
            <a:off x="6632242" y="6179521"/>
            <a:ext cx="2381250" cy="533400"/>
          </a:xfrm>
          <a:prstGeom prst="rect">
            <a:avLst/>
          </a:prstGeom>
        </p:spPr>
      </p:pic>
      <p:pic>
        <p:nvPicPr>
          <p:cNvPr id="18" name="Picture 17" descr="safari.png"/>
          <p:cNvPicPr>
            <a:picLocks noChangeAspect="1"/>
          </p:cNvPicPr>
          <p:nvPr/>
        </p:nvPicPr>
        <p:blipFill rotWithShape="1">
          <a:blip r:embed="rId7" cstate="print"/>
          <a:srcRect r="1519"/>
          <a:stretch/>
        </p:blipFill>
        <p:spPr>
          <a:xfrm>
            <a:off x="476188" y="5294713"/>
            <a:ext cx="1890388" cy="555400"/>
          </a:xfrm>
          <a:prstGeom prst="rect">
            <a:avLst/>
          </a:prstGeom>
        </p:spPr>
      </p:pic>
      <p:pic>
        <p:nvPicPr>
          <p:cNvPr id="20" name="Picture 1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2126979841"/>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PIM for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30784424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432" y="365126"/>
            <a:ext cx="8824080" cy="723445"/>
          </a:xfrm>
        </p:spPr>
        <p:txBody>
          <a:bodyPr>
            <a:normAutofit fontScale="90000"/>
          </a:bodyPr>
          <a:lstStyle/>
          <a:p>
            <a:r>
              <a:rPr lang="en-US" dirty="0"/>
              <a:t>Truly Distributed </a:t>
            </a:r>
            <a:r>
              <a:rPr lang="en-US"/>
              <a:t>GPU Processing with PIM?</a:t>
            </a:r>
            <a:endParaRPr lang="en-US" dirty="0">
              <a:latin typeface="+mn-lt"/>
            </a:endParaRP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a:extLst>
              <a:ext uri="{28A0092B-C50C-407E-A947-70E740481C1C}">
                <a14:useLocalDpi xmlns:a14="http://schemas.microsoft.com/office/drawing/2010/main" val="0"/>
              </a:ext>
            </a:extLst>
          </a:blip>
          <a:srcRect r="24238" b="31908"/>
          <a:stretch/>
        </p:blipFill>
        <p:spPr bwMode="auto">
          <a:xfrm>
            <a:off x="5757822" y="1768993"/>
            <a:ext cx="3245771" cy="1653413"/>
          </a:xfrm>
          <a:prstGeom prst="rect">
            <a:avLst/>
          </a:prstGeom>
          <a:noFill/>
          <a:extLst>
            <a:ext uri="{909E8E84-426E-40dd-AFC4-6F175D3DCCD1}">
              <a14:hiddenFill xmlns:a14="http://schemas.microsoft.com/office/drawing/2010/main" xmlns="">
                <a:solidFill>
                  <a:srgbClr val="FFFFFF"/>
                </a:solidFill>
              </a14:hiddenFill>
            </a:ext>
          </a:extLst>
        </p:spPr>
      </p:pic>
      <p:sp>
        <p:nvSpPr>
          <p:cNvPr id="68" name="Rectangle 67"/>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47641358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GPU Execution with PIM (I)</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hlinkClick r:id="rId2"/>
              </a:rPr>
              <a:t>"Transparent Offloading and Mapping (TOM): Enabling Programmer-Transparent Near-Data Processing in GPU Systems"</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a:stretch>
            <a:fillRect/>
          </a:stretch>
        </p:blipFill>
        <p:spPr>
          <a:xfrm>
            <a:off x="0" y="4883385"/>
            <a:ext cx="9144000" cy="1857983"/>
          </a:xfrm>
          <a:prstGeom prst="rect">
            <a:avLst/>
          </a:prstGeom>
        </p:spPr>
      </p:pic>
    </p:spTree>
    <p:extLst>
      <p:ext uri="{BB962C8B-B14F-4D97-AF65-F5344CB8AC3E}">
        <p14:creationId xmlns:p14="http://schemas.microsoft.com/office/powerpoint/2010/main" val="10209922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Accelerating GPU Execution with PIM (II)</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a:t>
            </a:r>
            <a:r>
              <a:rPr lang="en-US" sz="2000" u="sng" dirty="0"/>
              <a:t>Onur Mutlu</a:t>
            </a:r>
            <a:r>
              <a:rPr lang="en-US" sz="2000" dirty="0"/>
              <a:t>, and Chita R. Das,</a:t>
            </a:r>
            <a:br>
              <a:rPr lang="en-US" sz="2000" dirty="0"/>
            </a:br>
            <a:r>
              <a:rPr lang="en-US" sz="2000" b="1" dirty="0">
                <a:hlinkClick r:id="rId2"/>
              </a:rPr>
              <a:t>"Scheduling Techniques for GPU Architectures with Processing-In-Memory Capabilities"</a:t>
            </a:r>
            <a:br>
              <a:rPr lang="en-US" sz="2000" dirty="0"/>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8650616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Linked Data Structures</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hlinkClick r:id="rId2"/>
              </a:rPr>
              <a:t>"Accelerating Pointer Chasing in 3D-Stacked Memory: Challenges, Mechanisms, Evaluation"</a:t>
            </a:r>
            <a:br>
              <a:rPr lang="en-US" sz="2000" dirty="0"/>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0" y="3861048"/>
            <a:ext cx="9144000" cy="2260728"/>
          </a:xfrm>
          <a:prstGeom prst="rect">
            <a:avLst/>
          </a:prstGeom>
        </p:spPr>
      </p:pic>
    </p:spTree>
    <p:extLst>
      <p:ext uri="{BB962C8B-B14F-4D97-AF65-F5344CB8AC3E}">
        <p14:creationId xmlns:p14="http://schemas.microsoft.com/office/powerpoint/2010/main" val="2153765653"/>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Dependent Cache Misses</a:t>
            </a:r>
          </a:p>
        </p:txBody>
      </p:sp>
      <p:sp>
        <p:nvSpPr>
          <p:cNvPr id="3" name="Content Placeholder 2"/>
          <p:cNvSpPr>
            <a:spLocks noGrp="1"/>
          </p:cNvSpPr>
          <p:nvPr>
            <p:ph idx="1"/>
          </p:nvPr>
        </p:nvSpPr>
        <p:spPr>
          <a:xfrm>
            <a:off x="228600" y="1052736"/>
            <a:ext cx="8807896" cy="5195664"/>
          </a:xfrm>
        </p:spPr>
        <p:txBody>
          <a:bodyPr/>
          <a:lstStyle/>
          <a:p>
            <a:r>
              <a:rPr lang="en-US" sz="2000" dirty="0" err="1"/>
              <a:t>Milad</a:t>
            </a:r>
            <a:r>
              <a:rPr lang="en-US" sz="2000" dirty="0"/>
              <a:t> Hashemi, </a:t>
            </a:r>
            <a:r>
              <a:rPr lang="en-US" sz="2000" dirty="0" err="1"/>
              <a:t>Khubaib</a:t>
            </a:r>
            <a:r>
              <a:rPr lang="en-US" sz="2000" dirty="0"/>
              <a:t>, </a:t>
            </a:r>
            <a:r>
              <a:rPr lang="en-US" sz="2000" dirty="0" err="1"/>
              <a:t>Eiman</a:t>
            </a:r>
            <a:r>
              <a:rPr lang="en-US" sz="2000" dirty="0"/>
              <a:t> </a:t>
            </a:r>
            <a:r>
              <a:rPr lang="en-US" sz="2000" dirty="0" err="1"/>
              <a:t>Ebrahimi</a:t>
            </a:r>
            <a:r>
              <a:rPr lang="en-US" sz="2000" dirty="0"/>
              <a:t>, Onur Mutlu, and Yale N. </a:t>
            </a:r>
            <a:r>
              <a:rPr lang="en-US" sz="2000" dirty="0" err="1"/>
              <a:t>Patt</a:t>
            </a:r>
            <a:r>
              <a:rPr lang="en-US" sz="2000" dirty="0"/>
              <a:t>,</a:t>
            </a:r>
            <a:br>
              <a:rPr lang="en-US" sz="2000" dirty="0"/>
            </a:br>
            <a:r>
              <a:rPr lang="en-US" sz="2000" b="1" dirty="0">
                <a:hlinkClick r:id="rId2"/>
              </a:rPr>
              <a:t>"Accelerating Dependent Cache Misses with an Enhanced Memory Controller"</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018088"/>
            <a:ext cx="9144000" cy="1643160"/>
          </a:xfrm>
          <a:prstGeom prst="rect">
            <a:avLst/>
          </a:prstGeom>
        </p:spPr>
      </p:pic>
      <p:pic>
        <p:nvPicPr>
          <p:cNvPr id="6" name="Picture 5"/>
          <p:cNvPicPr>
            <a:picLocks noChangeAspect="1"/>
          </p:cNvPicPr>
          <p:nvPr/>
        </p:nvPicPr>
        <p:blipFill>
          <a:blip r:embed="rId9"/>
          <a:stretch>
            <a:fillRect/>
          </a:stretch>
        </p:blipFill>
        <p:spPr>
          <a:xfrm>
            <a:off x="0" y="5805264"/>
            <a:ext cx="9144000" cy="332336"/>
          </a:xfrm>
          <a:prstGeom prst="rect">
            <a:avLst/>
          </a:prstGeom>
        </p:spPr>
      </p:pic>
    </p:spTree>
    <p:extLst>
      <p:ext uri="{BB962C8B-B14F-4D97-AF65-F5344CB8AC3E}">
        <p14:creationId xmlns:p14="http://schemas.microsoft.com/office/powerpoint/2010/main" val="93686882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Key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How can we accelerate important applications if we use         </a:t>
            </a:r>
            <a:r>
              <a:rPr lang="en-US" dirty="0">
                <a:solidFill>
                  <a:srgbClr val="0000FF"/>
                </a:solidFill>
              </a:rPr>
              <a:t>3D-stacked memory as a coarse-grained accelerator</a:t>
            </a:r>
            <a:r>
              <a:rPr lang="en-US" dirty="0"/>
              <a:t>?</a:t>
            </a:r>
          </a:p>
          <a:p>
            <a:pPr lvl="1"/>
            <a:r>
              <a:rPr lang="en-US" dirty="0"/>
              <a:t>what is the architecture and programming model?</a:t>
            </a:r>
          </a:p>
          <a:p>
            <a:pPr lvl="1"/>
            <a:r>
              <a:rPr lang="en-US" dirty="0"/>
              <a:t>what are the mechanisms for acceleration?</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without changing the system significantly</a:t>
            </a:r>
          </a:p>
          <a:p>
            <a:pPr lvl="1"/>
            <a:r>
              <a:rPr lang="en-US" dirty="0"/>
              <a:t>while achieving significant benefits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539552" y="3645024"/>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993026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PIM-Enabled Instructions</a:t>
            </a:r>
          </a:p>
        </p:txBody>
      </p:sp>
      <p:sp>
        <p:nvSpPr>
          <p:cNvPr id="3" name="Content Placeholder 2"/>
          <p:cNvSpPr>
            <a:spLocks noGrp="1"/>
          </p:cNvSpPr>
          <p:nvPr>
            <p:ph idx="1"/>
          </p:nvPr>
        </p:nvSpPr>
        <p:spPr>
          <a:xfrm>
            <a:off x="228600" y="1052736"/>
            <a:ext cx="8610600" cy="5195664"/>
          </a:xfrm>
        </p:spPr>
        <p:txBody>
          <a:bodyPr/>
          <a:lstStyle/>
          <a:p>
            <a:r>
              <a:rPr lang="en-US" dirty="0" err="1"/>
              <a:t>Junwhan</a:t>
            </a:r>
            <a:r>
              <a:rPr lang="en-US" dirty="0"/>
              <a:t> </a:t>
            </a:r>
            <a:r>
              <a:rPr lang="en-US" dirty="0" err="1"/>
              <a:t>Ahn</a:t>
            </a:r>
            <a:r>
              <a:rPr lang="en-US" dirty="0"/>
              <a:t>,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"PIM-Enabled Instructions: A Low-Overhead, Locality-Aware Processing-in-Memory Architecture"</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  </a:t>
            </a:r>
          </a:p>
          <a:p>
            <a:endParaRPr lang="en-US" dirty="0"/>
          </a:p>
          <a:p>
            <a:endParaRPr lang="en-US" dirty="0"/>
          </a:p>
        </p:txBody>
      </p:sp>
      <p:pic>
        <p:nvPicPr>
          <p:cNvPr id="5" name="Picture 4"/>
          <p:cNvPicPr>
            <a:picLocks noChangeAspect="1"/>
          </p:cNvPicPr>
          <p:nvPr/>
        </p:nvPicPr>
        <p:blipFill>
          <a:blip r:embed="rId6"/>
          <a:stretch>
            <a:fillRect/>
          </a:stretch>
        </p:blipFill>
        <p:spPr>
          <a:xfrm>
            <a:off x="0" y="4177496"/>
            <a:ext cx="9144000" cy="2275840"/>
          </a:xfrm>
          <a:prstGeom prst="rect">
            <a:avLst/>
          </a:prstGeom>
        </p:spPr>
      </p:pic>
    </p:spTree>
    <p:extLst>
      <p:ext uri="{BB962C8B-B14F-4D97-AF65-F5344CB8AC3E}">
        <p14:creationId xmlns:p14="http://schemas.microsoft.com/office/powerpoint/2010/main" val="60142816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PIM-Enabled Instructions (Ideas)</a:t>
            </a:r>
          </a:p>
        </p:txBody>
      </p:sp>
      <p:sp>
        <p:nvSpPr>
          <p:cNvPr id="3" name="Content Placeholder 2"/>
          <p:cNvSpPr>
            <a:spLocks noGrp="1"/>
          </p:cNvSpPr>
          <p:nvPr>
            <p:ph idx="1"/>
          </p:nvPr>
        </p:nvSpPr>
        <p:spPr>
          <a:xfrm>
            <a:off x="228600" y="908720"/>
            <a:ext cx="8915400" cy="5339680"/>
          </a:xfrm>
        </p:spPr>
        <p:txBody>
          <a:bodyPr/>
          <a:lstStyle/>
          <a:p>
            <a:r>
              <a:rPr lang="en-US" sz="2200" dirty="0">
                <a:solidFill>
                  <a:srgbClr val="0000FF"/>
                </a:solidFill>
              </a:rPr>
              <a:t>Goal: </a:t>
            </a:r>
            <a:r>
              <a:rPr lang="en-US" sz="2200" dirty="0"/>
              <a:t>Develop mechanisms to get the most out of near-data processing with </a:t>
            </a:r>
            <a:r>
              <a:rPr lang="en-US" sz="2200" dirty="0">
                <a:solidFill>
                  <a:schemeClr val="accent2">
                    <a:lumMod val="75000"/>
                  </a:schemeClr>
                </a:solidFill>
              </a:rPr>
              <a:t>minimal cost</a:t>
            </a:r>
            <a:r>
              <a:rPr lang="en-US" sz="2200" dirty="0"/>
              <a:t>, </a:t>
            </a:r>
            <a:r>
              <a:rPr lang="en-US" sz="2200" dirty="0">
                <a:solidFill>
                  <a:srgbClr val="2C6123"/>
                </a:solidFill>
              </a:rPr>
              <a:t>minimal changes to the system</a:t>
            </a:r>
            <a:r>
              <a:rPr lang="en-US" sz="2200" dirty="0"/>
              <a:t>, </a:t>
            </a:r>
            <a:r>
              <a:rPr lang="en-US" sz="2200" dirty="0">
                <a:solidFill>
                  <a:srgbClr val="2C6123"/>
                </a:solidFill>
              </a:rPr>
              <a:t>no changes to the programming model</a:t>
            </a:r>
          </a:p>
          <a:p>
            <a:endParaRPr lang="en-US" sz="700" dirty="0"/>
          </a:p>
          <a:p>
            <a:r>
              <a:rPr lang="en-US" sz="2200" dirty="0">
                <a:solidFill>
                  <a:srgbClr val="0000FF"/>
                </a:solidFill>
              </a:rPr>
              <a:t>Key Idea 1: </a:t>
            </a:r>
            <a:r>
              <a:rPr lang="en-US" altLang="ko-KR" sz="2200" dirty="0"/>
              <a:t>Expose each PIM operation as a </a:t>
            </a:r>
            <a:r>
              <a:rPr lang="en-US" altLang="ko-KR" sz="2200" dirty="0">
                <a:solidFill>
                  <a:srgbClr val="FF0000"/>
                </a:solidFill>
              </a:rPr>
              <a:t>cache-coherent, virtually-addressed host processor instruction </a:t>
            </a:r>
            <a:r>
              <a:rPr lang="en-US" altLang="ko-KR" sz="2200" dirty="0">
                <a:solidFill>
                  <a:srgbClr val="000000"/>
                </a:solidFill>
              </a:rPr>
              <a:t>(called PEI) </a:t>
            </a:r>
            <a:r>
              <a:rPr lang="en-US" altLang="ko-KR" sz="2200" dirty="0"/>
              <a:t>that operates on </a:t>
            </a:r>
            <a:r>
              <a:rPr lang="en-US" altLang="ko-KR" sz="2200" dirty="0">
                <a:solidFill>
                  <a:srgbClr val="FF0000"/>
                </a:solidFill>
              </a:rPr>
              <a:t>only a single cache block</a:t>
            </a:r>
          </a:p>
          <a:p>
            <a:pPr lvl="1"/>
            <a:r>
              <a:rPr lang="en-US" altLang="ko-KR" sz="1800" dirty="0">
                <a:solidFill>
                  <a:srgbClr val="000000"/>
                </a:solidFill>
              </a:rPr>
              <a:t>e.g., </a:t>
            </a:r>
            <a:r>
              <a:rPr lang="en-US" altLang="ko-KR" sz="1800" dirty="0">
                <a:solidFill>
                  <a:srgbClr val="000000"/>
                </a:solidFill>
                <a:latin typeface="Calibri"/>
                <a:ea typeface="나눔고딕"/>
              </a:rPr>
              <a:t>__</a:t>
            </a:r>
            <a:r>
              <a:rPr lang="en-US" altLang="ko-KR" sz="1800" dirty="0" err="1">
                <a:solidFill>
                  <a:srgbClr val="000000"/>
                </a:solidFill>
                <a:latin typeface="Calibri"/>
                <a:ea typeface="나눔고딕"/>
              </a:rPr>
              <a:t>pim_add</a:t>
            </a:r>
            <a:r>
              <a:rPr lang="en-US" altLang="ko-KR" sz="1800" dirty="0">
                <a:solidFill>
                  <a:srgbClr val="000000"/>
                </a:solidFill>
                <a:latin typeface="Calibri"/>
                <a:ea typeface="나눔고딕"/>
              </a:rPr>
              <a:t>(&amp;</a:t>
            </a:r>
            <a:r>
              <a:rPr lang="en-US" altLang="ko-KR" sz="1800" dirty="0" err="1">
                <a:solidFill>
                  <a:srgbClr val="000000"/>
                </a:solidFill>
                <a:latin typeface="Calibri"/>
                <a:ea typeface="나눔고딕"/>
              </a:rPr>
              <a:t>w.next_rank</a:t>
            </a:r>
            <a:r>
              <a:rPr lang="en-US" altLang="ko-KR" sz="1800" dirty="0">
                <a:solidFill>
                  <a:srgbClr val="000000"/>
                </a:solidFill>
                <a:latin typeface="Calibri"/>
                <a:ea typeface="나눔고딕"/>
              </a:rPr>
              <a:t>, value) </a:t>
            </a:r>
            <a:r>
              <a:rPr lang="en-US" altLang="ko-KR" sz="1800" dirty="0">
                <a:solidFill>
                  <a:srgbClr val="000000"/>
                </a:solidFill>
                <a:latin typeface="Calibri"/>
                <a:ea typeface="나눔고딕"/>
                <a:sym typeface="Wingdings"/>
              </a:rPr>
              <a:t> </a:t>
            </a:r>
            <a:r>
              <a:rPr lang="en-US" altLang="ko-KR" sz="1800" dirty="0" err="1">
                <a:solidFill>
                  <a:srgbClr val="000000"/>
                </a:solidFill>
                <a:latin typeface="Calibri"/>
                <a:ea typeface="나눔고딕"/>
              </a:rPr>
              <a:t>pim.add</a:t>
            </a:r>
            <a:r>
              <a:rPr lang="en-US" altLang="ko-KR" sz="1800" dirty="0">
                <a:solidFill>
                  <a:srgbClr val="000000"/>
                </a:solidFill>
                <a:latin typeface="Calibri"/>
                <a:ea typeface="나눔고딕"/>
              </a:rPr>
              <a:t> r1, (r2)</a:t>
            </a:r>
            <a:endParaRPr lang="ko-KR" altLang="en-US" sz="1800" dirty="0">
              <a:solidFill>
                <a:srgbClr val="000000"/>
              </a:solidFill>
              <a:latin typeface="Calibri"/>
              <a:ea typeface="나눔고딕"/>
            </a:endParaRPr>
          </a:p>
          <a:p>
            <a:pPr lvl="1"/>
            <a:r>
              <a:rPr lang="en-US" altLang="ko-KR" sz="1800" dirty="0">
                <a:solidFill>
                  <a:srgbClr val="000000"/>
                </a:solidFill>
              </a:rPr>
              <a:t>No changes sequential execution/programming model</a:t>
            </a:r>
          </a:p>
          <a:p>
            <a:pPr lvl="1"/>
            <a:r>
              <a:rPr lang="en-US" altLang="ko-KR" sz="1800" dirty="0">
                <a:solidFill>
                  <a:srgbClr val="000000"/>
                </a:solidFill>
              </a:rPr>
              <a:t>No changes to virtual memory</a:t>
            </a:r>
          </a:p>
          <a:p>
            <a:pPr lvl="1"/>
            <a:r>
              <a:rPr lang="en-US" altLang="ko-KR" sz="1800" dirty="0">
                <a:solidFill>
                  <a:srgbClr val="000000"/>
                </a:solidFill>
              </a:rPr>
              <a:t>Minimal changes to cache coherence</a:t>
            </a:r>
          </a:p>
          <a:p>
            <a:pPr lvl="1"/>
            <a:r>
              <a:rPr lang="en-US" altLang="ko-KR" sz="1800" dirty="0">
                <a:solidFill>
                  <a:srgbClr val="000000"/>
                </a:solidFill>
              </a:rPr>
              <a:t>No need for data mapping: Each PEI restricted to a single memory module</a:t>
            </a:r>
          </a:p>
          <a:p>
            <a:pPr lvl="1"/>
            <a:endParaRPr lang="en-US" altLang="ko-KR" sz="700" dirty="0">
              <a:solidFill>
                <a:srgbClr val="FF0000"/>
              </a:solidFill>
            </a:endParaRPr>
          </a:p>
          <a:p>
            <a:r>
              <a:rPr lang="en-US" altLang="ko-KR" sz="2200" dirty="0">
                <a:solidFill>
                  <a:srgbClr val="0000FF"/>
                </a:solidFill>
              </a:rPr>
              <a:t>Key Idea 2: </a:t>
            </a:r>
            <a:r>
              <a:rPr lang="en-US" altLang="ko-KR" sz="2200" dirty="0">
                <a:solidFill>
                  <a:srgbClr val="FF0000"/>
                </a:solidFill>
              </a:rPr>
              <a:t>Dynamically decide where to execute a PEI </a:t>
            </a:r>
            <a:r>
              <a:rPr lang="en-US" altLang="ko-KR" sz="2200" dirty="0"/>
              <a:t>(i.e., the host processor or PIM accelerator) based on simple locality characteristics and simple hardware predictors</a:t>
            </a:r>
          </a:p>
          <a:p>
            <a:pPr lvl="1"/>
            <a:r>
              <a:rPr lang="en-US" altLang="ko-KR" sz="1800" dirty="0"/>
              <a:t>Execute each operation at the location that provides the best performance</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588607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Simple PIM Operations as ISA Extensions (II)</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204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pSp>
        <p:nvGrpSpPr>
          <p:cNvPr id="21" name="그룹 55"/>
          <p:cNvGrpSpPr/>
          <p:nvPr/>
        </p:nvGrpSpPr>
        <p:grpSpPr>
          <a:xfrm>
            <a:off x="5506690" y="3428803"/>
            <a:ext cx="2379092" cy="2016422"/>
            <a:chOff x="5506690" y="4004867"/>
            <a:chExt cx="2379092" cy="2016422"/>
          </a:xfrm>
        </p:grpSpPr>
        <p:pic>
          <p:nvPicPr>
            <p:cNvPr id="22" name="Picture 2" descr="http://m.eet.com/media/1041402/DC1491_UTH_2_PG_3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6690" y="4457035"/>
              <a:ext cx="2379092" cy="1564254"/>
            </a:xfrm>
            <a:prstGeom prst="rect">
              <a:avLst/>
            </a:prstGeom>
            <a:noFill/>
            <a:extLst>
              <a:ext uri="{909E8E84-426E-40dd-AFC4-6F175D3DCCD1}">
                <a14:hiddenFill xmlns="" xmlns:a14="http://schemas.microsoft.com/office/drawing/2010/main">
                  <a:solidFill>
                    <a:srgbClr val="FFFFFF"/>
                  </a:solidFill>
                </a14:hiddenFill>
              </a:ext>
            </a:extLst>
          </p:spPr>
        </p:pic>
        <p:sp>
          <p:nvSpPr>
            <p:cNvPr id="23" name="TextBox 22"/>
            <p:cNvSpPr txBox="1"/>
            <p:nvPr/>
          </p:nvSpPr>
          <p:spPr>
            <a:xfrm>
              <a:off x="5859471" y="4004867"/>
              <a:ext cx="1673536" cy="400110"/>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Main Memory</a:t>
              </a:r>
              <a:endParaRPr kumimoji="0" lang="ko-KR" altLang="en-US" sz="2000" b="0" i="0" u="none" strike="noStrike" kern="1200" cap="none" spc="0" normalizeH="0" baseline="0" noProof="0" dirty="0">
                <a:ln>
                  <a:noFill/>
                </a:ln>
                <a:solidFill>
                  <a:prstClr val="black"/>
                </a:solidFill>
                <a:effectLst/>
                <a:uLnTx/>
                <a:uFillTx/>
                <a:latin typeface="Calibri"/>
                <a:ea typeface="나눔고딕"/>
                <a:cs typeface="+mn-cs"/>
              </a:endParaRPr>
            </a:p>
          </p:txBody>
        </p:sp>
      </p:grpSp>
      <p:sp>
        <p:nvSpPr>
          <p:cNvPr id="24" name="직사각형 53"/>
          <p:cNvSpPr/>
          <p:nvPr/>
        </p:nvSpPr>
        <p:spPr>
          <a:xfrm>
            <a:off x="6004472" y="4265934"/>
            <a:ext cx="1383416" cy="291591"/>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sp>
        <p:nvSpPr>
          <p:cNvPr id="25" name="직사각형 67"/>
          <p:cNvSpPr/>
          <p:nvPr/>
        </p:nvSpPr>
        <p:spPr>
          <a:xfrm>
            <a:off x="6004471" y="4265934"/>
            <a:ext cx="1383417" cy="29159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sp>
        <p:nvSpPr>
          <p:cNvPr id="26" name="직사각형 4"/>
          <p:cNvSpPr/>
          <p:nvPr/>
        </p:nvSpPr>
        <p:spPr>
          <a:xfrm>
            <a:off x="1331640" y="2321188"/>
            <a:ext cx="2926595" cy="395409"/>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black"/>
              </a:solidFill>
              <a:effectLst/>
              <a:uLnTx/>
              <a:uFillTx/>
              <a:latin typeface="Calibri"/>
              <a:ea typeface="나눔고딕"/>
              <a:cs typeface="+mn-cs"/>
            </a:endParaRPr>
          </a:p>
        </p:txBody>
      </p:sp>
      <p:sp>
        <p:nvSpPr>
          <p:cNvPr id="27" name="내용 개체 틀 4"/>
          <p:cNvSpPr txBox="1">
            <a:spLocks/>
          </p:cNvSpPr>
          <p:nvPr/>
        </p:nvSpPr>
        <p:spPr>
          <a:xfrm>
            <a:off x="810380" y="1052736"/>
            <a:ext cx="7578044" cy="2529923"/>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prstClr val="black"/>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value = weight *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prstClr val="black"/>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 value;</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a:t>
            </a:r>
          </a:p>
        </p:txBody>
      </p:sp>
      <p:grpSp>
        <p:nvGrpSpPr>
          <p:cNvPr id="28" name="그룹 38"/>
          <p:cNvGrpSpPr/>
          <p:nvPr/>
        </p:nvGrpSpPr>
        <p:grpSpPr>
          <a:xfrm>
            <a:off x="1344376" y="3447126"/>
            <a:ext cx="2158320" cy="2358138"/>
            <a:chOff x="3611086" y="1847573"/>
            <a:chExt cx="1825010" cy="1993970"/>
          </a:xfrm>
        </p:grpSpPr>
        <p:pic>
          <p:nvPicPr>
            <p:cNvPr id="29" name="Picture 6" descr="http://www.digicortex.net/sites/default/files/styles/medium/public/field/image/IvyTownCor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200000">
              <a:off x="3709662" y="2115109"/>
              <a:ext cx="1627858" cy="1825010"/>
            </a:xfrm>
            <a:prstGeom prst="rect">
              <a:avLst/>
            </a:prstGeom>
            <a:noFill/>
            <a:extLst>
              <a:ext uri="{909E8E84-426E-40dd-AFC4-6F175D3DCCD1}">
                <a14:hiddenFill xmlns="" xmlns:a14="http://schemas.microsoft.com/office/drawing/2010/main">
                  <a:solidFill>
                    <a:srgbClr val="FFFFFF"/>
                  </a:solidFill>
                </a14:hiddenFill>
              </a:ext>
            </a:extLst>
          </p:spPr>
        </p:pic>
        <p:sp>
          <p:nvSpPr>
            <p:cNvPr id="30" name="TextBox 29"/>
            <p:cNvSpPr txBox="1"/>
            <p:nvPr/>
          </p:nvSpPr>
          <p:spPr>
            <a:xfrm>
              <a:off x="3788367" y="1847573"/>
              <a:ext cx="1470447" cy="338321"/>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Host Processor</a:t>
              </a:r>
              <a:endParaRPr kumimoji="0" lang="ko-KR" altLang="en-US" sz="2000" b="0" i="0" u="none" strike="noStrike" kern="1200" cap="none" spc="0" normalizeH="0" baseline="0" noProof="0" dirty="0">
                <a:ln>
                  <a:noFill/>
                </a:ln>
                <a:solidFill>
                  <a:prstClr val="black"/>
                </a:solidFill>
                <a:effectLst/>
                <a:uLnTx/>
                <a:uFillTx/>
                <a:latin typeface="Calibri"/>
                <a:ea typeface="나눔고딕"/>
                <a:cs typeface="+mn-cs"/>
              </a:endParaRPr>
            </a:p>
          </p:txBody>
        </p:sp>
      </p:grpSp>
      <p:sp>
        <p:nvSpPr>
          <p:cNvPr id="31" name="직사각형 56"/>
          <p:cNvSpPr/>
          <p:nvPr/>
        </p:nvSpPr>
        <p:spPr>
          <a:xfrm>
            <a:off x="1735488" y="4265934"/>
            <a:ext cx="1376095" cy="291591"/>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cxnSp>
        <p:nvCxnSpPr>
          <p:cNvPr id="32" name="직선 화살표 연결선 58"/>
          <p:cNvCxnSpPr>
            <a:stCxn id="24" idx="1"/>
            <a:endCxn id="31" idx="3"/>
          </p:cNvCxnSpPr>
          <p:nvPr/>
        </p:nvCxnSpPr>
        <p:spPr>
          <a:xfrm flipH="1">
            <a:off x="3111583" y="4411730"/>
            <a:ext cx="2892889" cy="0"/>
          </a:xfrm>
          <a:prstGeom prst="straightConnector1">
            <a:avLst/>
          </a:prstGeom>
          <a:noFill/>
          <a:ln w="9525" cap="flat" cmpd="sng" algn="ctr">
            <a:solidFill>
              <a:sysClr val="windowText" lastClr="000000">
                <a:shade val="95000"/>
                <a:satMod val="105000"/>
              </a:sysClr>
            </a:solidFill>
            <a:prstDash val="solid"/>
            <a:tailEnd type="triangle"/>
          </a:ln>
          <a:effectLst/>
        </p:spPr>
      </p:cxnSp>
      <p:cxnSp>
        <p:nvCxnSpPr>
          <p:cNvPr id="33" name="직선 화살표 연결선 62"/>
          <p:cNvCxnSpPr>
            <a:stCxn id="31" idx="3"/>
            <a:endCxn id="24" idx="1"/>
          </p:cNvCxnSpPr>
          <p:nvPr/>
        </p:nvCxnSpPr>
        <p:spPr>
          <a:xfrm>
            <a:off x="3111583" y="4411730"/>
            <a:ext cx="2892889" cy="0"/>
          </a:xfrm>
          <a:prstGeom prst="straightConnector1">
            <a:avLst/>
          </a:prstGeom>
          <a:noFill/>
          <a:ln w="9525" cap="flat" cmpd="sng" algn="ctr">
            <a:solidFill>
              <a:sysClr val="windowText" lastClr="000000">
                <a:shade val="95000"/>
                <a:satMod val="105000"/>
              </a:sysClr>
            </a:solidFill>
            <a:prstDash val="solid"/>
            <a:tailEnd type="triangle"/>
          </a:ln>
          <a:effectLst/>
        </p:spPr>
      </p:cxnSp>
      <p:sp>
        <p:nvSpPr>
          <p:cNvPr id="34" name="직사각형 66"/>
          <p:cNvSpPr/>
          <p:nvPr/>
        </p:nvSpPr>
        <p:spPr>
          <a:xfrm>
            <a:off x="1735487" y="4265934"/>
            <a:ext cx="1376096" cy="29159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sp>
        <p:nvSpPr>
          <p:cNvPr id="35" name="TextBox 34"/>
          <p:cNvSpPr txBox="1"/>
          <p:nvPr/>
        </p:nvSpPr>
        <p:spPr>
          <a:xfrm>
            <a:off x="3761316" y="4488741"/>
            <a:ext cx="1486754" cy="707886"/>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64 bytes </a:t>
            </a: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in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64 bytes </a:t>
            </a: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out</a:t>
            </a:r>
            <a:endParaRPr kumimoji="0" lang="ko-KR" altLang="en-US" sz="2000" b="1" i="0" u="none" strike="noStrike" kern="1200" cap="none" spc="0" normalizeH="0" baseline="0" noProof="0" dirty="0">
              <a:ln>
                <a:noFill/>
              </a:ln>
              <a:solidFill>
                <a:prstClr val="black"/>
              </a:solidFill>
              <a:effectLst/>
              <a:uLnTx/>
              <a:uFillTx/>
              <a:latin typeface="Calibri"/>
              <a:ea typeface="나눔고딕"/>
              <a:cs typeface="+mn-cs"/>
            </a:endParaRPr>
          </a:p>
        </p:txBody>
      </p:sp>
      <p:sp>
        <p:nvSpPr>
          <p:cNvPr id="36" name="TextBox 35"/>
          <p:cNvSpPr txBox="1"/>
          <p:nvPr/>
        </p:nvSpPr>
        <p:spPr>
          <a:xfrm>
            <a:off x="3087685" y="5909210"/>
            <a:ext cx="2968633" cy="400110"/>
          </a:xfrm>
          <a:prstGeom prst="rect">
            <a:avLst/>
          </a:prstGeom>
          <a:noFill/>
        </p:spPr>
        <p:txBody>
          <a:bodyPr wrap="none" rtlCol="0">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Conventional Architecture</a:t>
            </a:r>
            <a:endParaRPr kumimoji="0" lang="ko-KR" altLang="en-US" sz="2000" b="1" i="0" u="none" strike="noStrike" kern="1200" cap="none" spc="0" normalizeH="0" baseline="0" noProof="0" dirty="0">
              <a:ln>
                <a:noFill/>
              </a:ln>
              <a:solidFill>
                <a:prstClr val="black"/>
              </a:solidFill>
              <a:effectLst/>
              <a:uLnTx/>
              <a:uFillTx/>
              <a:latin typeface="Calibri"/>
              <a:ea typeface="나눔고딕"/>
              <a:cs typeface="+mn-cs"/>
            </a:endParaRPr>
          </a:p>
        </p:txBody>
      </p:sp>
    </p:spTree>
    <p:extLst>
      <p:ext uri="{BB962C8B-B14F-4D97-AF65-F5344CB8AC3E}">
        <p14:creationId xmlns:p14="http://schemas.microsoft.com/office/powerpoint/2010/main" val="36739716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2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wipe(right)">
                                      <p:cBhvr>
                                        <p:cTn id="12" dur="500"/>
                                        <p:tgtEl>
                                          <p:spTgt spid="32"/>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fade">
                                      <p:cBhvr>
                                        <p:cTn id="16" dur="200"/>
                                        <p:tgtEl>
                                          <p:spTgt spid="31"/>
                                        </p:tgtEl>
                                      </p:cBhvr>
                                    </p:animEffect>
                                  </p:childTnLst>
                                </p:cTn>
                              </p:par>
                            </p:childTnLst>
                          </p:cTn>
                        </p:par>
                        <p:par>
                          <p:cTn id="17" fill="hold">
                            <p:stCondLst>
                              <p:cond delay="700"/>
                            </p:stCondLst>
                            <p:childTnLst>
                              <p:par>
                                <p:cTn id="18" presetID="22" presetClass="exit" presetSubtype="2" fill="hold" nodeType="afterEffect">
                                  <p:stCondLst>
                                    <p:cond delay="0"/>
                                  </p:stCondLst>
                                  <p:childTnLst>
                                    <p:animEffect transition="out" filter="wipe(right)">
                                      <p:cBhvr>
                                        <p:cTn id="19" dur="500"/>
                                        <p:tgtEl>
                                          <p:spTgt spid="32"/>
                                        </p:tgtEl>
                                      </p:cBhvr>
                                    </p:animEffect>
                                    <p:set>
                                      <p:cBhvr>
                                        <p:cTn id="20" dur="1" fill="hold">
                                          <p:stCondLst>
                                            <p:cond delay="499"/>
                                          </p:stCondLst>
                                        </p:cTn>
                                        <p:tgtEl>
                                          <p:spTgt spid="32"/>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fade">
                                      <p:cBhvr>
                                        <p:cTn id="25" dur="200"/>
                                        <p:tgtEl>
                                          <p:spTgt spid="34"/>
                                        </p:tgtEl>
                                      </p:cBhvr>
                                    </p:animEffect>
                                  </p:childTnLst>
                                </p:cTn>
                              </p:par>
                            </p:childTnLst>
                          </p:cTn>
                        </p:par>
                        <p:par>
                          <p:cTn id="26" fill="hold">
                            <p:stCondLst>
                              <p:cond delay="200"/>
                            </p:stCondLst>
                            <p:childTnLst>
                              <p:par>
                                <p:cTn id="27" presetID="1" presetClass="exit" presetSubtype="0" fill="hold" grpId="1" nodeType="afterEffect">
                                  <p:stCondLst>
                                    <p:cond delay="0"/>
                                  </p:stCondLst>
                                  <p:childTnLst>
                                    <p:set>
                                      <p:cBhvr>
                                        <p:cTn id="28" dur="1" fill="hold">
                                          <p:stCondLst>
                                            <p:cond delay="0"/>
                                          </p:stCondLst>
                                        </p:cTn>
                                        <p:tgtEl>
                                          <p:spTgt spid="31"/>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wipe(left)">
                                      <p:cBhvr>
                                        <p:cTn id="33" dur="500"/>
                                        <p:tgtEl>
                                          <p:spTgt spid="33"/>
                                        </p:tgtEl>
                                      </p:cBhvr>
                                    </p:animEffect>
                                  </p:childTnLst>
                                </p:cTn>
                              </p:par>
                            </p:childTnLst>
                          </p:cTn>
                        </p:par>
                        <p:par>
                          <p:cTn id="34" fill="hold">
                            <p:stCondLst>
                              <p:cond delay="500"/>
                            </p:stCondLst>
                            <p:childTnLst>
                              <p:par>
                                <p:cTn id="35" presetID="10" presetClass="entr" presetSubtype="0" fill="hold" grpId="0"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200"/>
                                        <p:tgtEl>
                                          <p:spTgt spid="25"/>
                                        </p:tgtEl>
                                      </p:cBhvr>
                                    </p:animEffect>
                                  </p:childTnLst>
                                </p:cTn>
                              </p:par>
                            </p:childTnLst>
                          </p:cTn>
                        </p:par>
                        <p:par>
                          <p:cTn id="38" fill="hold">
                            <p:stCondLst>
                              <p:cond delay="700"/>
                            </p:stCondLst>
                            <p:childTnLst>
                              <p:par>
                                <p:cTn id="39" presetID="22" presetClass="exit" presetSubtype="8" fill="hold" nodeType="afterEffect">
                                  <p:stCondLst>
                                    <p:cond delay="0"/>
                                  </p:stCondLst>
                                  <p:childTnLst>
                                    <p:animEffect transition="out" filter="wipe(left)">
                                      <p:cBhvr>
                                        <p:cTn id="40" dur="500"/>
                                        <p:tgtEl>
                                          <p:spTgt spid="33"/>
                                        </p:tgtEl>
                                      </p:cBhvr>
                                    </p:animEffect>
                                    <p:set>
                                      <p:cBhvr>
                                        <p:cTn id="41" dur="1" fill="hold">
                                          <p:stCondLst>
                                            <p:cond delay="499"/>
                                          </p:stCondLst>
                                        </p:cTn>
                                        <p:tgtEl>
                                          <p:spTgt spid="33"/>
                                        </p:tgtEl>
                                        <p:attrNameLst>
                                          <p:attrName>style.visibility</p:attrName>
                                        </p:attrNameLst>
                                      </p:cBhvr>
                                      <p:to>
                                        <p:strVal val="hidden"/>
                                      </p:to>
                                    </p:set>
                                  </p:childTnLst>
                                </p:cTn>
                              </p:par>
                            </p:childTnLst>
                          </p:cTn>
                        </p:par>
                        <p:par>
                          <p:cTn id="42" fill="hold">
                            <p:stCondLst>
                              <p:cond delay="1200"/>
                            </p:stCondLst>
                            <p:childTnLst>
                              <p:par>
                                <p:cTn id="43" presetID="10" presetClass="exit" presetSubtype="0" fill="hold" grpId="1" nodeType="afterEffect">
                                  <p:stCondLst>
                                    <p:cond delay="0"/>
                                  </p:stCondLst>
                                  <p:childTnLst>
                                    <p:animEffect transition="out" filter="fade">
                                      <p:cBhvr>
                                        <p:cTn id="44" dur="200"/>
                                        <p:tgtEl>
                                          <p:spTgt spid="34"/>
                                        </p:tgtEl>
                                      </p:cBhvr>
                                    </p:animEffect>
                                    <p:set>
                                      <p:cBhvr>
                                        <p:cTn id="45" dur="1" fill="hold">
                                          <p:stCondLst>
                                            <p:cond delay="199"/>
                                          </p:stCondLst>
                                        </p:cTn>
                                        <p:tgtEl>
                                          <p:spTgt spid="34"/>
                                        </p:tgtEl>
                                        <p:attrNameLst>
                                          <p:attrName>style.visibility</p:attrName>
                                        </p:attrNameLst>
                                      </p:cBhvr>
                                      <p:to>
                                        <p:strVal val="hidden"/>
                                      </p:to>
                                    </p:se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35"/>
                                        </p:tgtEl>
                                        <p:attrNameLst>
                                          <p:attrName>style.visibility</p:attrName>
                                        </p:attrNameLst>
                                      </p:cBhvr>
                                      <p:to>
                                        <p:strVal val="visible"/>
                                      </p:to>
                                    </p:set>
                                    <p:animEffect transition="in" filter="fade">
                                      <p:cBhvr>
                                        <p:cTn id="50" dur="2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31" grpId="0" animBg="1"/>
      <p:bldP spid="31" grpId="1" animBg="1"/>
      <p:bldP spid="34" grpId="0" animBg="1"/>
      <p:bldP spid="34" grpId="1" animBg="1"/>
      <p:bldP spid="35" grpId="0"/>
    </p:bld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Simple PIM Operations as ISA Extensions (III)</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205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pSp>
        <p:nvGrpSpPr>
          <p:cNvPr id="21" name="그룹 20"/>
          <p:cNvGrpSpPr/>
          <p:nvPr/>
        </p:nvGrpSpPr>
        <p:grpSpPr>
          <a:xfrm>
            <a:off x="5506690" y="3428803"/>
            <a:ext cx="2379092" cy="2016422"/>
            <a:chOff x="5506690" y="4004867"/>
            <a:chExt cx="2379092" cy="2016422"/>
          </a:xfrm>
        </p:grpSpPr>
        <p:pic>
          <p:nvPicPr>
            <p:cNvPr id="22" name="Picture 2" descr="http://m.eet.com/media/1041402/DC1491_UTH_2_PG_3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6690" y="4457035"/>
              <a:ext cx="2379092" cy="1564254"/>
            </a:xfrm>
            <a:prstGeom prst="rect">
              <a:avLst/>
            </a:prstGeom>
            <a:noFill/>
            <a:extLst>
              <a:ext uri="{909E8E84-426E-40dd-AFC4-6F175D3DCCD1}">
                <a14:hiddenFill xmlns="" xmlns:a14="http://schemas.microsoft.com/office/drawing/2010/main">
                  <a:solidFill>
                    <a:srgbClr val="FFFFFF"/>
                  </a:solidFill>
                </a14:hiddenFill>
              </a:ext>
            </a:extLst>
          </p:spPr>
        </p:pic>
        <p:sp>
          <p:nvSpPr>
            <p:cNvPr id="23" name="TextBox 22"/>
            <p:cNvSpPr txBox="1"/>
            <p:nvPr/>
          </p:nvSpPr>
          <p:spPr>
            <a:xfrm>
              <a:off x="5859471" y="4004867"/>
              <a:ext cx="1673536" cy="400110"/>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Main Memory</a:t>
              </a:r>
              <a:endParaRPr kumimoji="0" lang="ko-KR" altLang="en-US" sz="2000" b="0" i="0" u="none" strike="noStrike" kern="1200" cap="none" spc="0" normalizeH="0" baseline="0" noProof="0" dirty="0">
                <a:ln>
                  <a:noFill/>
                </a:ln>
                <a:solidFill>
                  <a:prstClr val="black"/>
                </a:solidFill>
                <a:effectLst/>
                <a:uLnTx/>
                <a:uFillTx/>
                <a:latin typeface="Calibri"/>
                <a:ea typeface="나눔고딕"/>
                <a:cs typeface="+mn-cs"/>
              </a:endParaRPr>
            </a:p>
          </p:txBody>
        </p:sp>
      </p:grpSp>
      <p:sp>
        <p:nvSpPr>
          <p:cNvPr id="24" name="직사각형 23"/>
          <p:cNvSpPr/>
          <p:nvPr/>
        </p:nvSpPr>
        <p:spPr>
          <a:xfrm>
            <a:off x="6004472" y="4265934"/>
            <a:ext cx="1383416" cy="291591"/>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sp>
        <p:nvSpPr>
          <p:cNvPr id="25" name="직사각형 24"/>
          <p:cNvSpPr/>
          <p:nvPr/>
        </p:nvSpPr>
        <p:spPr>
          <a:xfrm>
            <a:off x="6004471" y="4265934"/>
            <a:ext cx="1383417" cy="29159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grpSp>
        <p:nvGrpSpPr>
          <p:cNvPr id="26" name="그룹 25"/>
          <p:cNvGrpSpPr/>
          <p:nvPr/>
        </p:nvGrpSpPr>
        <p:grpSpPr>
          <a:xfrm>
            <a:off x="1344376" y="3447126"/>
            <a:ext cx="2158320" cy="2358138"/>
            <a:chOff x="3611086" y="1847573"/>
            <a:chExt cx="1825010" cy="1993970"/>
          </a:xfrm>
        </p:grpSpPr>
        <p:pic>
          <p:nvPicPr>
            <p:cNvPr id="27" name="Picture 6" descr="http://www.digicortex.net/sites/default/files/styles/medium/public/field/image/IvyTownCor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200000">
              <a:off x="3709662" y="2115109"/>
              <a:ext cx="1627858" cy="1825010"/>
            </a:xfrm>
            <a:prstGeom prst="rect">
              <a:avLst/>
            </a:prstGeom>
            <a:noFill/>
            <a:extLst>
              <a:ext uri="{909E8E84-426E-40dd-AFC4-6F175D3DCCD1}">
                <a14:hiddenFill xmlns="" xmlns:a14="http://schemas.microsoft.com/office/drawing/2010/main">
                  <a:solidFill>
                    <a:srgbClr val="FFFFFF"/>
                  </a:solidFill>
                </a14:hiddenFill>
              </a:ext>
            </a:extLst>
          </p:spPr>
        </p:pic>
        <p:sp>
          <p:nvSpPr>
            <p:cNvPr id="28" name="TextBox 27"/>
            <p:cNvSpPr txBox="1"/>
            <p:nvPr/>
          </p:nvSpPr>
          <p:spPr>
            <a:xfrm>
              <a:off x="3788367" y="1847573"/>
              <a:ext cx="1470447" cy="338321"/>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Host Processor</a:t>
              </a:r>
              <a:endParaRPr kumimoji="0" lang="ko-KR" altLang="en-US" sz="2000" b="0" i="0" u="none" strike="noStrike" kern="1200" cap="none" spc="0" normalizeH="0" baseline="0" noProof="0" dirty="0">
                <a:ln>
                  <a:noFill/>
                </a:ln>
                <a:solidFill>
                  <a:prstClr val="black"/>
                </a:solidFill>
                <a:effectLst/>
                <a:uLnTx/>
                <a:uFillTx/>
                <a:latin typeface="Calibri"/>
                <a:ea typeface="나눔고딕"/>
                <a:cs typeface="+mn-cs"/>
              </a:endParaRPr>
            </a:p>
          </p:txBody>
        </p:sp>
      </p:grpSp>
      <p:sp>
        <p:nvSpPr>
          <p:cNvPr id="29" name="직사각형 28"/>
          <p:cNvSpPr/>
          <p:nvPr/>
        </p:nvSpPr>
        <p:spPr>
          <a:xfrm>
            <a:off x="2051721" y="4265934"/>
            <a:ext cx="743628" cy="291591"/>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prstClr val="black"/>
                </a:solidFill>
                <a:effectLst/>
                <a:uLnTx/>
                <a:uFillTx/>
                <a:latin typeface="Calibri"/>
                <a:ea typeface="나눔고딕"/>
                <a:cs typeface="+mn-cs"/>
              </a:rPr>
              <a:t>value</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sp>
        <p:nvSpPr>
          <p:cNvPr id="30" name="TextBox 29"/>
          <p:cNvSpPr txBox="1"/>
          <p:nvPr/>
        </p:nvSpPr>
        <p:spPr>
          <a:xfrm>
            <a:off x="3826238" y="4488741"/>
            <a:ext cx="1356910" cy="707886"/>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8 bytes </a:t>
            </a: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in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0 bytes </a:t>
            </a: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out</a:t>
            </a:r>
            <a:endParaRPr kumimoji="0" lang="ko-KR" altLang="en-US" sz="2000" b="1" i="0" u="none" strike="noStrike" kern="1200" cap="none" spc="0" normalizeH="0" baseline="0" noProof="0" dirty="0">
              <a:ln>
                <a:noFill/>
              </a:ln>
              <a:solidFill>
                <a:prstClr val="black"/>
              </a:solidFill>
              <a:effectLst/>
              <a:uLnTx/>
              <a:uFillTx/>
              <a:latin typeface="Calibri"/>
              <a:ea typeface="나눔고딕"/>
              <a:cs typeface="+mn-cs"/>
            </a:endParaRPr>
          </a:p>
        </p:txBody>
      </p:sp>
      <p:cxnSp>
        <p:nvCxnSpPr>
          <p:cNvPr id="31" name="직선 화살표 연결선 30"/>
          <p:cNvCxnSpPr>
            <a:stCxn id="29" idx="3"/>
            <a:endCxn id="24" idx="1"/>
          </p:cNvCxnSpPr>
          <p:nvPr/>
        </p:nvCxnSpPr>
        <p:spPr>
          <a:xfrm>
            <a:off x="2795349" y="4411730"/>
            <a:ext cx="3209123" cy="0"/>
          </a:xfrm>
          <a:prstGeom prst="straightConnector1">
            <a:avLst/>
          </a:prstGeom>
          <a:noFill/>
          <a:ln w="9525" cap="flat" cmpd="sng" algn="ctr">
            <a:solidFill>
              <a:sysClr val="windowText" lastClr="000000">
                <a:shade val="95000"/>
                <a:satMod val="105000"/>
              </a:sysClr>
            </a:solidFill>
            <a:prstDash val="solid"/>
            <a:tailEnd type="triangle"/>
          </a:ln>
          <a:effectLst/>
        </p:spPr>
      </p:cxnSp>
      <p:sp>
        <p:nvSpPr>
          <p:cNvPr id="32" name="TextBox 31"/>
          <p:cNvSpPr txBox="1"/>
          <p:nvPr/>
        </p:nvSpPr>
        <p:spPr>
          <a:xfrm>
            <a:off x="3390659" y="5909210"/>
            <a:ext cx="2362699" cy="400110"/>
          </a:xfrm>
          <a:prstGeom prst="rect">
            <a:avLst/>
          </a:prstGeom>
          <a:noFill/>
        </p:spPr>
        <p:txBody>
          <a:bodyPr wrap="none" rtlCol="0">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In-Memory Addition</a:t>
            </a:r>
            <a:endParaRPr kumimoji="0" lang="ko-KR" altLang="en-US" sz="2000" b="1" i="0" u="none" strike="noStrike" kern="1200" cap="none" spc="0" normalizeH="0" baseline="0" noProof="0" dirty="0">
              <a:ln>
                <a:noFill/>
              </a:ln>
              <a:solidFill>
                <a:prstClr val="black"/>
              </a:solidFill>
              <a:effectLst/>
              <a:uLnTx/>
              <a:uFillTx/>
              <a:latin typeface="Calibri"/>
              <a:ea typeface="나눔고딕"/>
              <a:cs typeface="+mn-cs"/>
            </a:endParaRPr>
          </a:p>
        </p:txBody>
      </p:sp>
      <p:sp>
        <p:nvSpPr>
          <p:cNvPr id="33" name="직사각형 42"/>
          <p:cNvSpPr/>
          <p:nvPr/>
        </p:nvSpPr>
        <p:spPr>
          <a:xfrm>
            <a:off x="1331640" y="2322042"/>
            <a:ext cx="4405772" cy="39540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black"/>
              </a:solidFill>
              <a:effectLst/>
              <a:uLnTx/>
              <a:uFillTx/>
              <a:latin typeface="Calibri"/>
              <a:ea typeface="나눔고딕"/>
              <a:cs typeface="+mn-cs"/>
            </a:endParaRPr>
          </a:p>
        </p:txBody>
      </p:sp>
      <p:sp>
        <p:nvSpPr>
          <p:cNvPr id="34" name="내용 개체 틀 4"/>
          <p:cNvSpPr txBox="1">
            <a:spLocks/>
          </p:cNvSpPr>
          <p:nvPr/>
        </p:nvSpPr>
        <p:spPr>
          <a:xfrm>
            <a:off x="810380" y="1052736"/>
            <a:ext cx="7578044" cy="2529923"/>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prstClr val="black"/>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value = weight *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prstClr val="black"/>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__</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pim_add</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(&amp;</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value);</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a:t>
            </a:r>
          </a:p>
        </p:txBody>
      </p:sp>
      <p:sp>
        <p:nvSpPr>
          <p:cNvPr id="35" name="직사각형 16"/>
          <p:cNvSpPr/>
          <p:nvPr/>
        </p:nvSpPr>
        <p:spPr>
          <a:xfrm>
            <a:off x="6310536" y="1647408"/>
            <a:ext cx="2005880" cy="383032"/>
          </a:xfrm>
          <a:prstGeom prst="rect">
            <a:avLst/>
          </a:prstGeom>
          <a:solidFill>
            <a:sysClr val="window" lastClr="FFFFFF"/>
          </a:solidFill>
          <a:ln w="25400" cap="flat" cmpd="sng" algn="ctr">
            <a:solidFill>
              <a:srgbClr val="FAA43A"/>
            </a:solidFill>
            <a:prstDash val="dash"/>
          </a:ln>
          <a:effectLst/>
        </p:spPr>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pim.add</a:t>
            </a:r>
            <a:r>
              <a:rPr kumimoji="0" lang="en-US" altLang="ko-KR" sz="1800" b="0" i="0" u="none" strike="noStrike" kern="0" cap="none" spc="0" normalizeH="0" baseline="0" noProof="0" dirty="0">
                <a:ln>
                  <a:noFill/>
                </a:ln>
                <a:solidFill>
                  <a:prstClr val="black"/>
                </a:solidFill>
                <a:effectLst/>
                <a:uLnTx/>
                <a:uFillTx/>
                <a:latin typeface="Calibri"/>
                <a:ea typeface="나눔고딕"/>
                <a:cs typeface="+mn-cs"/>
              </a:rPr>
              <a:t> r1, (r2)</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cxnSp>
        <p:nvCxnSpPr>
          <p:cNvPr id="36" name="구부러진 연결선 17"/>
          <p:cNvCxnSpPr>
            <a:stCxn id="33" idx="3"/>
            <a:endCxn id="35" idx="1"/>
          </p:cNvCxnSpPr>
          <p:nvPr/>
        </p:nvCxnSpPr>
        <p:spPr>
          <a:xfrm flipV="1">
            <a:off x="5737412" y="1838924"/>
            <a:ext cx="573124" cy="680823"/>
          </a:xfrm>
          <a:prstGeom prst="curvedConnector3">
            <a:avLst>
              <a:gd name="adj1" fmla="val 50000"/>
            </a:avLst>
          </a:prstGeom>
          <a:noFill/>
          <a:ln w="9525" cap="flat" cmpd="sng" algn="ctr">
            <a:solidFill>
              <a:srgbClr val="FAA43A">
                <a:shade val="95000"/>
                <a:satMod val="105000"/>
              </a:srgbClr>
            </a:solidFill>
            <a:prstDash val="solid"/>
            <a:tailEnd type="triangle"/>
          </a:ln>
          <a:effectLst/>
        </p:spPr>
      </p:cxnSp>
    </p:spTree>
    <p:extLst>
      <p:ext uri="{BB962C8B-B14F-4D97-AF65-F5344CB8AC3E}">
        <p14:creationId xmlns:p14="http://schemas.microsoft.com/office/powerpoint/2010/main" val="13015488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left)">
                                      <p:cBhvr>
                                        <p:cTn id="7" dur="500"/>
                                        <p:tgtEl>
                                          <p:spTgt spid="3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fade">
                                      <p:cBhvr>
                                        <p:cTn id="11" dur="200"/>
                                        <p:tgtEl>
                                          <p:spTgt spid="3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200"/>
                                        <p:tgtEl>
                                          <p:spTgt spid="29"/>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wipe(left)">
                                      <p:cBhvr>
                                        <p:cTn id="21" dur="500"/>
                                        <p:tgtEl>
                                          <p:spTgt spid="31"/>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200"/>
                                        <p:tgtEl>
                                          <p:spTgt spid="25"/>
                                        </p:tgtEl>
                                      </p:cBhvr>
                                    </p:animEffect>
                                  </p:childTnLst>
                                </p:cTn>
                              </p:par>
                            </p:childTnLst>
                          </p:cTn>
                        </p:par>
                        <p:par>
                          <p:cTn id="26" fill="hold">
                            <p:stCondLst>
                              <p:cond delay="700"/>
                            </p:stCondLst>
                            <p:childTnLst>
                              <p:par>
                                <p:cTn id="27" presetID="22" presetClass="exit" presetSubtype="8" fill="hold" nodeType="afterEffect">
                                  <p:stCondLst>
                                    <p:cond delay="0"/>
                                  </p:stCondLst>
                                  <p:childTnLst>
                                    <p:animEffect transition="out" filter="wipe(left)">
                                      <p:cBhvr>
                                        <p:cTn id="28" dur="500"/>
                                        <p:tgtEl>
                                          <p:spTgt spid="31"/>
                                        </p:tgtEl>
                                      </p:cBhvr>
                                    </p:animEffect>
                                    <p:set>
                                      <p:cBhvr>
                                        <p:cTn id="29" dur="1" fill="hold">
                                          <p:stCondLst>
                                            <p:cond delay="499"/>
                                          </p:stCondLst>
                                        </p:cTn>
                                        <p:tgtEl>
                                          <p:spTgt spid="31"/>
                                        </p:tgtEl>
                                        <p:attrNameLst>
                                          <p:attrName>style.visibility</p:attrName>
                                        </p:attrNameLst>
                                      </p:cBhvr>
                                      <p:to>
                                        <p:strVal val="hidden"/>
                                      </p:to>
                                    </p:set>
                                  </p:childTnLst>
                                </p:cTn>
                              </p:par>
                            </p:childTnLst>
                          </p:cTn>
                        </p:par>
                        <p:par>
                          <p:cTn id="30" fill="hold">
                            <p:stCondLst>
                              <p:cond delay="1200"/>
                            </p:stCondLst>
                            <p:childTnLst>
                              <p:par>
                                <p:cTn id="31" presetID="10" presetClass="exit" presetSubtype="0" fill="hold" grpId="1" nodeType="afterEffect">
                                  <p:stCondLst>
                                    <p:cond delay="0"/>
                                  </p:stCondLst>
                                  <p:childTnLst>
                                    <p:animEffect transition="out" filter="fade">
                                      <p:cBhvr>
                                        <p:cTn id="32" dur="200"/>
                                        <p:tgtEl>
                                          <p:spTgt spid="29"/>
                                        </p:tgtEl>
                                      </p:cBhvr>
                                    </p:animEffect>
                                    <p:set>
                                      <p:cBhvr>
                                        <p:cTn id="33" dur="1" fill="hold">
                                          <p:stCondLst>
                                            <p:cond delay="199"/>
                                          </p:stCondLst>
                                        </p:cTn>
                                        <p:tgtEl>
                                          <p:spTgt spid="29"/>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fade">
                                      <p:cBhvr>
                                        <p:cTn id="38" dur="2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9" grpId="0" animBg="1"/>
      <p:bldP spid="29" grpId="1" animBg="1"/>
      <p:bldP spid="30" grpId="0"/>
      <p:bldP spid="35" grpId="0" animBg="1"/>
    </p:bld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PIM-Enabled Instructions (Example)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13" name="내용 개체 틀 5"/>
          <p:cNvSpPr>
            <a:spLocks noGrp="1"/>
          </p:cNvSpPr>
          <p:nvPr>
            <p:ph idx="1"/>
          </p:nvPr>
        </p:nvSpPr>
        <p:spPr>
          <a:xfrm>
            <a:off x="107504" y="4405920"/>
            <a:ext cx="9036496" cy="2029198"/>
          </a:xfrm>
        </p:spPr>
        <p:txBody>
          <a:bodyPr>
            <a:normAutofit fontScale="92500"/>
          </a:bodyPr>
          <a:lstStyle/>
          <a:p>
            <a:r>
              <a:rPr lang="en-US" altLang="ko-KR" dirty="0"/>
              <a:t>Executed either in memory or in the processor: dynamic decision</a:t>
            </a:r>
          </a:p>
          <a:p>
            <a:pPr lvl="1"/>
            <a:r>
              <a:rPr lang="en-US" altLang="ko-KR" dirty="0"/>
              <a:t>Low-cost locality monitoring for a single instruction</a:t>
            </a:r>
          </a:p>
          <a:p>
            <a:r>
              <a:rPr lang="en-US" altLang="ko-KR" dirty="0"/>
              <a:t>Cache-coherent, virtually-addressed, single cache block only</a:t>
            </a:r>
          </a:p>
          <a:p>
            <a:r>
              <a:rPr lang="en-US" altLang="ko-KR" dirty="0"/>
              <a:t>Atomic between different PEIs</a:t>
            </a:r>
          </a:p>
          <a:p>
            <a:r>
              <a:rPr lang="en-US" altLang="ko-KR" i="1" dirty="0"/>
              <a:t>Not</a:t>
            </a:r>
            <a:r>
              <a:rPr lang="en-US" altLang="ko-KR" dirty="0"/>
              <a:t> atomic with normal instructions (use </a:t>
            </a:r>
            <a:r>
              <a:rPr lang="en-US" altLang="ko-KR" i="1" dirty="0" err="1"/>
              <a:t>pfence</a:t>
            </a:r>
            <a:r>
              <a:rPr lang="en-US" altLang="ko-KR" i="1" dirty="0"/>
              <a:t> </a:t>
            </a:r>
            <a:r>
              <a:rPr lang="en-US" altLang="ko-KR" dirty="0"/>
              <a:t>for ordering)</a:t>
            </a:r>
          </a:p>
        </p:txBody>
      </p:sp>
      <p:sp>
        <p:nvSpPr>
          <p:cNvPr id="27" name="직사각형 6"/>
          <p:cNvSpPr/>
          <p:nvPr/>
        </p:nvSpPr>
        <p:spPr>
          <a:xfrm>
            <a:off x="35496" y="3266043"/>
            <a:ext cx="1265058" cy="39540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 name="직사각형 3"/>
          <p:cNvSpPr/>
          <p:nvPr/>
        </p:nvSpPr>
        <p:spPr>
          <a:xfrm>
            <a:off x="570312" y="2050872"/>
            <a:ext cx="4423701" cy="39540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9" name="내용 개체 틀 4"/>
          <p:cNvSpPr txBox="1">
            <a:spLocks/>
          </p:cNvSpPr>
          <p:nvPr/>
        </p:nvSpPr>
        <p:spPr>
          <a:xfrm>
            <a:off x="49052" y="780844"/>
            <a:ext cx="7578044" cy="293618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value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__</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pim_add</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(&amp;</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value);</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pfence</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sp>
        <p:nvSpPr>
          <p:cNvPr id="30" name="직사각형 2"/>
          <p:cNvSpPr/>
          <p:nvPr/>
        </p:nvSpPr>
        <p:spPr>
          <a:xfrm>
            <a:off x="5549208" y="1375516"/>
            <a:ext cx="2005880" cy="383032"/>
          </a:xfrm>
          <a:prstGeom prst="rect">
            <a:avLst/>
          </a:prstGeom>
          <a:solidFill>
            <a:sysClr val="window" lastClr="FFFFFF"/>
          </a:solidFill>
          <a:ln w="25400" cap="flat" cmpd="sng" algn="ctr">
            <a:solidFill>
              <a:srgbClr val="FAA43A"/>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sysClr val="windowText" lastClr="000000"/>
                </a:solidFill>
                <a:effectLst/>
                <a:uLnTx/>
                <a:uFillTx/>
                <a:latin typeface="Calibri"/>
                <a:ea typeface="나눔고딕"/>
                <a:cs typeface="+mn-cs"/>
              </a:rPr>
              <a:t>pim.add</a:t>
            </a: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 r1, (r2)</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 name="구부러진 연결선 8"/>
          <p:cNvCxnSpPr>
            <a:stCxn id="28" idx="3"/>
            <a:endCxn id="30" idx="1"/>
          </p:cNvCxnSpPr>
          <p:nvPr/>
        </p:nvCxnSpPr>
        <p:spPr>
          <a:xfrm flipV="1">
            <a:off x="4994013" y="1567032"/>
            <a:ext cx="555195" cy="681545"/>
          </a:xfrm>
          <a:prstGeom prst="curvedConnector3">
            <a:avLst>
              <a:gd name="adj1" fmla="val 50000"/>
            </a:avLst>
          </a:prstGeom>
          <a:noFill/>
          <a:ln w="9525" cap="flat" cmpd="sng" algn="ctr">
            <a:solidFill>
              <a:srgbClr val="FAA43A">
                <a:shade val="95000"/>
                <a:satMod val="105000"/>
              </a:srgbClr>
            </a:solidFill>
            <a:prstDash val="solid"/>
            <a:tailEnd type="triangle"/>
          </a:ln>
          <a:effectLst/>
        </p:spPr>
      </p:cxnSp>
      <p:sp>
        <p:nvSpPr>
          <p:cNvPr id="32" name="직사각형 11"/>
          <p:cNvSpPr/>
          <p:nvPr/>
        </p:nvSpPr>
        <p:spPr>
          <a:xfrm>
            <a:off x="1866456" y="2927345"/>
            <a:ext cx="1080120" cy="383032"/>
          </a:xfrm>
          <a:prstGeom prst="rect">
            <a:avLst/>
          </a:prstGeom>
          <a:solidFill>
            <a:sysClr val="window" lastClr="FFFFFF"/>
          </a:solidFill>
          <a:ln w="25400" cap="flat" cmpd="sng" algn="ctr">
            <a:solidFill>
              <a:srgbClr val="FAA43A"/>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sysClr val="windowText" lastClr="000000"/>
                </a:solidFill>
                <a:effectLst/>
                <a:uLnTx/>
                <a:uFillTx/>
                <a:latin typeface="Calibri"/>
                <a:ea typeface="나눔고딕"/>
                <a:cs typeface="+mn-cs"/>
              </a:rPr>
              <a:t>pfence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3" name="구부러진 연결선 12"/>
          <p:cNvCxnSpPr>
            <a:stCxn id="27" idx="3"/>
            <a:endCxn id="32" idx="1"/>
          </p:cNvCxnSpPr>
          <p:nvPr/>
        </p:nvCxnSpPr>
        <p:spPr>
          <a:xfrm flipV="1">
            <a:off x="1300554" y="3118861"/>
            <a:ext cx="565902" cy="344887"/>
          </a:xfrm>
          <a:prstGeom prst="curvedConnector3">
            <a:avLst>
              <a:gd name="adj1" fmla="val 50000"/>
            </a:avLst>
          </a:prstGeom>
          <a:noFill/>
          <a:ln w="9525" cap="flat" cmpd="sng" algn="ctr">
            <a:solidFill>
              <a:srgbClr val="FAA43A">
                <a:shade val="95000"/>
                <a:satMod val="105000"/>
              </a:srgbClr>
            </a:solidFill>
            <a:prstDash val="solid"/>
            <a:tailEnd type="triangle"/>
          </a:ln>
          <a:effectLst/>
        </p:spPr>
      </p:cxnSp>
      <p:pic>
        <p:nvPicPr>
          <p:cNvPr id="3" name="Picture 2"/>
          <p:cNvPicPr>
            <a:picLocks noChangeAspect="1"/>
          </p:cNvPicPr>
          <p:nvPr/>
        </p:nvPicPr>
        <p:blipFill>
          <a:blip r:embed="rId2"/>
          <a:stretch>
            <a:fillRect/>
          </a:stretch>
        </p:blipFill>
        <p:spPr>
          <a:xfrm>
            <a:off x="4788024" y="2494084"/>
            <a:ext cx="4176464" cy="2015036"/>
          </a:xfrm>
          <a:prstGeom prst="rect">
            <a:avLst/>
          </a:prstGeom>
        </p:spPr>
      </p:pic>
    </p:spTree>
    <p:extLst>
      <p:ext uri="{BB962C8B-B14F-4D97-AF65-F5344CB8AC3E}">
        <p14:creationId xmlns:p14="http://schemas.microsoft.com/office/powerpoint/2010/main" val="1995526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p:tgtEl>
                                          <p:spTgt spid="31"/>
                                        </p:tgtEl>
                                        <p:attrNameLst>
                                          <p:attrName>ppt_y</p:attrName>
                                        </p:attrNameLst>
                                      </p:cBhvr>
                                      <p:tavLst>
                                        <p:tav tm="0">
                                          <p:val>
                                            <p:strVal val="#ppt_y+#ppt_h*1.125000"/>
                                          </p:val>
                                        </p:tav>
                                        <p:tav tm="100000">
                                          <p:val>
                                            <p:strVal val="#ppt_y"/>
                                          </p:val>
                                        </p:tav>
                                      </p:tavLst>
                                    </p:anim>
                                    <p:animEffect transition="in" filter="wipe(up)">
                                      <p:cBhvr>
                                        <p:cTn id="8" dur="500"/>
                                        <p:tgtEl>
                                          <p:spTgt spid="31"/>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p:tgtEl>
                                          <p:spTgt spid="30"/>
                                        </p:tgtEl>
                                        <p:attrNameLst>
                                          <p:attrName>ppt_y</p:attrName>
                                        </p:attrNameLst>
                                      </p:cBhvr>
                                      <p:tavLst>
                                        <p:tav tm="0">
                                          <p:val>
                                            <p:strVal val="#ppt_y+#ppt_h*1.125000"/>
                                          </p:val>
                                        </p:tav>
                                        <p:tav tm="100000">
                                          <p:val>
                                            <p:strVal val="#ppt_y"/>
                                          </p:val>
                                        </p:tav>
                                      </p:tavLst>
                                    </p:anim>
                                    <p:animEffect transition="in" filter="wipe(up)">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wipe(left)">
                                      <p:cBhvr>
                                        <p:cTn id="17" dur="500"/>
                                        <p:tgtEl>
                                          <p:spTgt spid="33"/>
                                        </p:tgtEl>
                                      </p:cBhvr>
                                    </p:animEffec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fade">
                                      <p:cBhvr>
                                        <p:cTn id="21" dur="200"/>
                                        <p:tgtEl>
                                          <p:spTgt spid="32"/>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13">
                                            <p:txEl>
                                              <p:pRg st="0" end="0"/>
                                            </p:txEl>
                                          </p:spTgt>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2" grpId="0" animBg="1"/>
    </p:bld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Initial Evaluation Results</a:t>
            </a:r>
          </a:p>
        </p:txBody>
      </p:sp>
      <p:sp>
        <p:nvSpPr>
          <p:cNvPr id="3" name="Content Placeholder 2"/>
          <p:cNvSpPr>
            <a:spLocks noGrp="1"/>
          </p:cNvSpPr>
          <p:nvPr>
            <p:ph idx="1"/>
          </p:nvPr>
        </p:nvSpPr>
        <p:spPr>
          <a:xfrm>
            <a:off x="107504" y="980728"/>
            <a:ext cx="9036496" cy="5051648"/>
          </a:xfrm>
        </p:spPr>
        <p:txBody>
          <a:bodyPr/>
          <a:lstStyle/>
          <a:p>
            <a:r>
              <a:rPr lang="en-US" altLang="ko-KR" dirty="0"/>
              <a:t>Initial evaluations with </a:t>
            </a:r>
            <a:r>
              <a:rPr lang="en-US" altLang="ko-KR" dirty="0">
                <a:solidFill>
                  <a:srgbClr val="FF0000"/>
                </a:solidFill>
              </a:rPr>
              <a:t>10 emerging data-intensive workloads</a:t>
            </a:r>
          </a:p>
          <a:p>
            <a:pPr lvl="1"/>
            <a:r>
              <a:rPr lang="en-US" altLang="ko-KR" sz="2000" dirty="0">
                <a:solidFill>
                  <a:srgbClr val="0000FF"/>
                </a:solidFill>
              </a:rPr>
              <a:t>Large-scale graph processing</a:t>
            </a:r>
          </a:p>
          <a:p>
            <a:pPr lvl="1"/>
            <a:r>
              <a:rPr lang="en-US" altLang="ko-KR" sz="2000" dirty="0">
                <a:solidFill>
                  <a:srgbClr val="0000FF"/>
                </a:solidFill>
              </a:rPr>
              <a:t>In-memory data analytics</a:t>
            </a:r>
          </a:p>
          <a:p>
            <a:pPr lvl="1"/>
            <a:r>
              <a:rPr lang="en-US" altLang="ko-KR" sz="2000" dirty="0">
                <a:solidFill>
                  <a:srgbClr val="0000FF"/>
                </a:solidFill>
              </a:rPr>
              <a:t>Machine learning and data mining</a:t>
            </a:r>
          </a:p>
          <a:p>
            <a:pPr lvl="1"/>
            <a:r>
              <a:rPr lang="en-US" altLang="ko-KR" sz="2000" dirty="0"/>
              <a:t>Three input sets (small, medium, large)                                                  for each workload</a:t>
            </a:r>
            <a:r>
              <a:rPr lang="ko-KR" altLang="en-US" sz="2000" dirty="0"/>
              <a:t> </a:t>
            </a:r>
            <a:r>
              <a:rPr lang="en-US" altLang="ko-KR" sz="2000" dirty="0"/>
              <a:t>to analyze the impact                                            of data locality</a:t>
            </a:r>
          </a:p>
          <a:p>
            <a:pPr lvl="1"/>
            <a:endParaRPr lang="en-US" altLang="ko-KR" dirty="0"/>
          </a:p>
          <a:p>
            <a:r>
              <a:rPr lang="en-US" altLang="ko-KR" dirty="0"/>
              <a:t>Pin-based cycle-level x86-64 simulation</a:t>
            </a:r>
            <a:endParaRPr lang="ko-KR" altLang="en-US" dirty="0"/>
          </a:p>
          <a:p>
            <a:pPr marL="344487" lvl="1" indent="0">
              <a:buNone/>
            </a:pPr>
            <a:endParaRPr lang="en-US" altLang="ko-KR" dirty="0">
              <a:solidFill>
                <a:srgbClr val="FF0000"/>
              </a:solidFill>
            </a:endParaRPr>
          </a:p>
          <a:p>
            <a:pPr marL="342900" lvl="1" indent="-342900">
              <a:buClr>
                <a:schemeClr val="accent1"/>
              </a:buClr>
              <a:buSzPct val="65000"/>
              <a:buFont typeface="Wingdings" pitchFamily="2" charset="2"/>
              <a:buChar char="n"/>
            </a:pPr>
            <a:r>
              <a:rPr lang="en-US" altLang="ko-KR" sz="2400" b="1" dirty="0">
                <a:solidFill>
                  <a:srgbClr val="2C6123"/>
                </a:solidFill>
              </a:rPr>
              <a:t>Performance Improvement and Energy Reduction: </a:t>
            </a:r>
          </a:p>
          <a:p>
            <a:pPr marL="695325" lvl="2" indent="-342900"/>
            <a:r>
              <a:rPr lang="en-US" altLang="ko-KR" dirty="0">
                <a:solidFill>
                  <a:srgbClr val="0000FF"/>
                </a:solidFill>
              </a:rPr>
              <a:t>47% average speedup with large input data sets</a:t>
            </a:r>
          </a:p>
          <a:p>
            <a:pPr marL="695325" lvl="2" indent="-342900"/>
            <a:r>
              <a:rPr lang="en-US" altLang="ko-KR" dirty="0"/>
              <a:t>32% speedup with small input data sets</a:t>
            </a:r>
          </a:p>
          <a:p>
            <a:pPr marL="695325" lvl="2" indent="-342900"/>
            <a:r>
              <a:rPr lang="en-US" altLang="ko-KR" dirty="0">
                <a:solidFill>
                  <a:srgbClr val="0000FF"/>
                </a:solidFill>
              </a:rPr>
              <a:t>25% avg. energy reduction in a single node with large input data sets</a:t>
            </a:r>
          </a:p>
          <a:p>
            <a:pPr lvl="1"/>
            <a:endParaRPr lang="en-US" altLang="ko-KR"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5475560" y="1899397"/>
            <a:ext cx="3632944" cy="2033659"/>
          </a:xfrm>
          <a:prstGeom prst="rect">
            <a:avLst/>
          </a:prstGeom>
        </p:spPr>
      </p:pic>
    </p:spTree>
    <p:extLst>
      <p:ext uri="{BB962C8B-B14F-4D97-AF65-F5344CB8AC3E}">
        <p14:creationId xmlns:p14="http://schemas.microsoft.com/office/powerpoint/2010/main" val="1779280944"/>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Automatic Code and Data Mapping</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hlinkClick r:id="rId2"/>
              </a:rPr>
              <a:t>"Transparent Offloading and Mapping (TOM): Enabling Programmer-Transparent Near-Data Processing in GPU Systems"</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a:stretch>
            <a:fillRect/>
          </a:stretch>
        </p:blipFill>
        <p:spPr>
          <a:xfrm>
            <a:off x="0" y="4883385"/>
            <a:ext cx="9144000" cy="1857983"/>
          </a:xfrm>
          <a:prstGeom prst="rect">
            <a:avLst/>
          </a:prstGeom>
        </p:spPr>
      </p:pic>
    </p:spTree>
    <p:extLst>
      <p:ext uri="{BB962C8B-B14F-4D97-AF65-F5344CB8AC3E}">
        <p14:creationId xmlns:p14="http://schemas.microsoft.com/office/powerpoint/2010/main" val="298860154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Automatic Offloading of Critical Code</a:t>
            </a:r>
          </a:p>
        </p:txBody>
      </p:sp>
      <p:sp>
        <p:nvSpPr>
          <p:cNvPr id="3" name="Content Placeholder 2"/>
          <p:cNvSpPr>
            <a:spLocks noGrp="1"/>
          </p:cNvSpPr>
          <p:nvPr>
            <p:ph idx="1"/>
          </p:nvPr>
        </p:nvSpPr>
        <p:spPr>
          <a:xfrm>
            <a:off x="228600" y="1052736"/>
            <a:ext cx="8807896" cy="5195664"/>
          </a:xfrm>
        </p:spPr>
        <p:txBody>
          <a:bodyPr/>
          <a:lstStyle/>
          <a:p>
            <a:r>
              <a:rPr lang="en-US" sz="2000" dirty="0" err="1"/>
              <a:t>Milad</a:t>
            </a:r>
            <a:r>
              <a:rPr lang="en-US" sz="2000" dirty="0"/>
              <a:t> Hashemi, </a:t>
            </a:r>
            <a:r>
              <a:rPr lang="en-US" sz="2000" dirty="0" err="1"/>
              <a:t>Khubaib</a:t>
            </a:r>
            <a:r>
              <a:rPr lang="en-US" sz="2000" dirty="0"/>
              <a:t>, </a:t>
            </a:r>
            <a:r>
              <a:rPr lang="en-US" sz="2000" dirty="0" err="1"/>
              <a:t>Eiman</a:t>
            </a:r>
            <a:r>
              <a:rPr lang="en-US" sz="2000" dirty="0"/>
              <a:t> </a:t>
            </a:r>
            <a:r>
              <a:rPr lang="en-US" sz="2000" dirty="0" err="1"/>
              <a:t>Ebrahimi</a:t>
            </a:r>
            <a:r>
              <a:rPr lang="en-US" sz="2000" dirty="0"/>
              <a:t>, Onur Mutlu, and Yale N. </a:t>
            </a:r>
            <a:r>
              <a:rPr lang="en-US" sz="2000" dirty="0" err="1"/>
              <a:t>Patt</a:t>
            </a:r>
            <a:r>
              <a:rPr lang="en-US" sz="2000" dirty="0"/>
              <a:t>,</a:t>
            </a:r>
            <a:br>
              <a:rPr lang="en-US" sz="2000" dirty="0"/>
            </a:br>
            <a:r>
              <a:rPr lang="en-US" sz="2000" b="1" dirty="0">
                <a:hlinkClick r:id="rId2"/>
              </a:rPr>
              <a:t>"Accelerating Dependent Cache Misses with an Enhanced Memory Controller"</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018088"/>
            <a:ext cx="9144000" cy="1643160"/>
          </a:xfrm>
          <a:prstGeom prst="rect">
            <a:avLst/>
          </a:prstGeom>
        </p:spPr>
      </p:pic>
      <p:pic>
        <p:nvPicPr>
          <p:cNvPr id="6" name="Picture 5"/>
          <p:cNvPicPr>
            <a:picLocks noChangeAspect="1"/>
          </p:cNvPicPr>
          <p:nvPr/>
        </p:nvPicPr>
        <p:blipFill>
          <a:blip r:embed="rId9"/>
          <a:stretch>
            <a:fillRect/>
          </a:stretch>
        </p:blipFill>
        <p:spPr>
          <a:xfrm>
            <a:off x="0" y="5805264"/>
            <a:ext cx="9144000" cy="332336"/>
          </a:xfrm>
          <a:prstGeom prst="rect">
            <a:avLst/>
          </a:prstGeom>
        </p:spPr>
      </p:pic>
    </p:spTree>
    <p:extLst>
      <p:ext uri="{BB962C8B-B14F-4D97-AF65-F5344CB8AC3E}">
        <p14:creationId xmlns:p14="http://schemas.microsoft.com/office/powerpoint/2010/main" val="351172434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800" dirty="0"/>
              <a:t>Automatic Offloading of Prefetch Mechanisms</a:t>
            </a:r>
          </a:p>
        </p:txBody>
      </p:sp>
      <p:sp>
        <p:nvSpPr>
          <p:cNvPr id="3" name="Content Placeholder 2"/>
          <p:cNvSpPr>
            <a:spLocks noGrp="1"/>
          </p:cNvSpPr>
          <p:nvPr>
            <p:ph idx="1"/>
          </p:nvPr>
        </p:nvSpPr>
        <p:spPr>
          <a:xfrm>
            <a:off x="228600" y="1052736"/>
            <a:ext cx="8807896" cy="5195664"/>
          </a:xfrm>
        </p:spPr>
        <p:txBody>
          <a:bodyPr/>
          <a:lstStyle/>
          <a:p>
            <a:r>
              <a:rPr lang="en-US" sz="2000" dirty="0"/>
              <a:t>Milad Hashemi, Onur Mutlu, and Yale N. </a:t>
            </a:r>
            <a:r>
              <a:rPr lang="en-US" sz="2000" dirty="0" err="1"/>
              <a:t>Patt</a:t>
            </a:r>
            <a:r>
              <a:rPr lang="en-US" sz="2000" dirty="0"/>
              <a:t>,</a:t>
            </a:r>
            <a:br>
              <a:rPr lang="en-US" sz="2000" dirty="0"/>
            </a:br>
            <a:r>
              <a:rPr lang="en-US" sz="2000" b="1" dirty="0">
                <a:hlinkClick r:id="rId2"/>
              </a:rPr>
              <a:t>"Continuous Runahead: Transparent Hardware Acceleration for Memory Intensive Workloads"</a:t>
            </a:r>
            <a:br>
              <a:rPr lang="en-US" sz="2000" dirty="0"/>
            </a:br>
            <a:r>
              <a:rPr lang="en-US" sz="2000" i="1" dirty="0"/>
              <a:t>Proceedings of the </a:t>
            </a:r>
            <a:r>
              <a:rPr lang="en-US" sz="2000" i="1" dirty="0">
                <a:hlinkClick r:id="rId3"/>
              </a:rPr>
              <a:t>49th International Symposium on Microarchitecture</a:t>
            </a:r>
            <a:r>
              <a:rPr lang="en-US" sz="2000" i="1" dirty="0"/>
              <a:t> (</a:t>
            </a:r>
            <a:r>
              <a:rPr lang="en-US" sz="2000" b="1" i="1" dirty="0"/>
              <a:t>MICRO</a:t>
            </a:r>
            <a:r>
              <a:rPr lang="en-US" sz="2000" i="1" dirty="0"/>
              <a:t>)</a:t>
            </a:r>
            <a:r>
              <a:rPr lang="en-US" sz="2000" dirty="0"/>
              <a:t>, Taipei, Taiwan, October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Lightning Session Slides (pdf)</a:t>
            </a:r>
            <a:r>
              <a:rPr lang="en-US" sz="2000" dirty="0"/>
              <a:t>] [</a:t>
            </a:r>
            <a:r>
              <a:rPr lang="en-US" sz="2000" dirty="0">
                <a:hlinkClick r:id="rId7"/>
              </a:rPr>
              <a:t>Poster (pptx)</a:t>
            </a:r>
            <a:r>
              <a:rPr lang="en-US" sz="2000" dirty="0"/>
              <a:t> </a:t>
            </a:r>
            <a:r>
              <a:rPr lang="en-US" sz="2000" dirty="0">
                <a:hlinkClick r:id="rId8"/>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BAAF175-9725-C44D-8341-3876DE686CCD}"/>
              </a:ext>
            </a:extLst>
          </p:cNvPr>
          <p:cNvPicPr>
            <a:picLocks noChangeAspect="1"/>
          </p:cNvPicPr>
          <p:nvPr/>
        </p:nvPicPr>
        <p:blipFill>
          <a:blip r:embed="rId9"/>
          <a:stretch>
            <a:fillRect/>
          </a:stretch>
        </p:blipFill>
        <p:spPr>
          <a:xfrm>
            <a:off x="0" y="4027286"/>
            <a:ext cx="9144000" cy="1705970"/>
          </a:xfrm>
          <a:prstGeom prst="rect">
            <a:avLst/>
          </a:prstGeom>
        </p:spPr>
      </p:pic>
    </p:spTree>
    <p:extLst>
      <p:ext uri="{BB962C8B-B14F-4D97-AF65-F5344CB8AC3E}">
        <p14:creationId xmlns:p14="http://schemas.microsoft.com/office/powerpoint/2010/main" val="33107275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12" y="152400"/>
            <a:ext cx="9167936" cy="1066800"/>
          </a:xfrm>
        </p:spPr>
        <p:txBody>
          <a:bodyPr/>
          <a:lstStyle/>
          <a:p>
            <a:r>
              <a:rPr lang="en-US" dirty="0"/>
              <a:t>Efficient Automatic Data Coherence Support</a:t>
            </a:r>
          </a:p>
        </p:txBody>
      </p:sp>
      <p:sp>
        <p:nvSpPr>
          <p:cNvPr id="3" name="Content Placeholder 2"/>
          <p:cNvSpPr>
            <a:spLocks noGrp="1"/>
          </p:cNvSpPr>
          <p:nvPr>
            <p:ph idx="1"/>
          </p:nvPr>
        </p:nvSpPr>
        <p:spPr/>
        <p:txBody>
          <a:bodyPr/>
          <a:lstStyle/>
          <a:p>
            <a:r>
              <a:rPr lang="en-US" dirty="0" err="1"/>
              <a:t>Amirali</a:t>
            </a:r>
            <a:r>
              <a:rPr lang="en-US" dirty="0"/>
              <a:t> Boroumand, </a:t>
            </a:r>
            <a:r>
              <a:rPr lang="en-US" dirty="0" err="1"/>
              <a:t>Saugata</a:t>
            </a:r>
            <a:r>
              <a:rPr lang="en-US" dirty="0"/>
              <a:t> </a:t>
            </a:r>
            <a:r>
              <a:rPr lang="en-US" dirty="0" err="1"/>
              <a:t>Ghose</a:t>
            </a:r>
            <a:r>
              <a:rPr lang="en-US" dirty="0"/>
              <a:t>, </a:t>
            </a:r>
            <a:r>
              <a:rPr lang="en-US" dirty="0" err="1"/>
              <a:t>Minesh</a:t>
            </a:r>
            <a:r>
              <a:rPr lang="en-US" dirty="0"/>
              <a:t> Patel, </a:t>
            </a:r>
            <a:r>
              <a:rPr lang="en-US" dirty="0" err="1"/>
              <a:t>Hasan</a:t>
            </a:r>
            <a:r>
              <a:rPr lang="en-US" dirty="0"/>
              <a:t> Hassan, Brandon Lucia, Kevin Hsieh, Krishna T. </a:t>
            </a:r>
            <a:r>
              <a:rPr lang="en-US" dirty="0" err="1"/>
              <a:t>Malladi</a:t>
            </a:r>
            <a:r>
              <a:rPr lang="en-US" dirty="0"/>
              <a:t>, </a:t>
            </a:r>
            <a:r>
              <a:rPr lang="en-US" dirty="0" err="1"/>
              <a:t>Hongzhong</a:t>
            </a:r>
            <a:r>
              <a:rPr lang="en-US" dirty="0"/>
              <a:t> </a:t>
            </a:r>
            <a:r>
              <a:rPr lang="en-US" dirty="0" err="1"/>
              <a:t>Zheng</a:t>
            </a:r>
            <a:r>
              <a:rPr lang="en-US" dirty="0"/>
              <a:t>, and Onur Mutlu,</a:t>
            </a:r>
            <a:br>
              <a:rPr lang="en-US" dirty="0"/>
            </a:br>
            <a:r>
              <a:rPr lang="en-US" b="1" dirty="0">
                <a:hlinkClick r:id="rId2"/>
              </a:rPr>
              <a:t>"LazyPIM: An Efficient Cache Coherence Mechanism for Processing-in-Memory"</a:t>
            </a:r>
            <a:br>
              <a:rPr lang="en-US" dirty="0"/>
            </a:br>
            <a:r>
              <a:rPr lang="en-US" i="1" dirty="0">
                <a:hlinkClick r:id="rId3"/>
              </a:rPr>
              <a:t>IEEE Computer Architecture Letters</a:t>
            </a:r>
            <a:r>
              <a:rPr lang="en-US" i="1" dirty="0"/>
              <a:t> (</a:t>
            </a:r>
            <a:r>
              <a:rPr lang="en-US" b="1" i="1" dirty="0"/>
              <a:t>CAL</a:t>
            </a:r>
            <a:r>
              <a:rPr lang="en-US" i="1" dirty="0"/>
              <a:t>)</a:t>
            </a:r>
            <a:r>
              <a:rPr lang="en-US" dirty="0"/>
              <a:t>, June 2016.</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0" y="4581128"/>
            <a:ext cx="9144000" cy="1080655"/>
          </a:xfrm>
          <a:prstGeom prst="rect">
            <a:avLst/>
          </a:prstGeom>
        </p:spPr>
      </p:pic>
    </p:spTree>
    <p:extLst>
      <p:ext uri="{BB962C8B-B14F-4D97-AF65-F5344CB8AC3E}">
        <p14:creationId xmlns:p14="http://schemas.microsoft.com/office/powerpoint/2010/main" val="42162993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Energy-Efficient</a:t>
            </a:r>
          </a:p>
          <a:p>
            <a:pPr marL="0" indent="0" algn="ctr">
              <a:buNone/>
            </a:pPr>
            <a:r>
              <a:rPr lang="en-US" sz="6400"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solidFill>
                  <a:srgbClr val="000000"/>
                </a:solidFill>
              </a:rPr>
              <a:pPr>
                <a:defRPr/>
              </a:pPr>
              <a:t>212</a:t>
            </a:fld>
            <a:endParaRPr lang="en-US">
              <a:solidFill>
                <a:srgbClr val="000000"/>
              </a:solidFill>
            </a:endParaRPr>
          </a:p>
        </p:txBody>
      </p:sp>
    </p:spTree>
    <p:extLst>
      <p:ext uri="{BB962C8B-B14F-4D97-AF65-F5344CB8AC3E}">
        <p14:creationId xmlns:p14="http://schemas.microsoft.com/office/powerpoint/2010/main" val="387844936"/>
      </p:ext>
    </p:extLst>
  </p:cSld>
  <p:clrMapOvr>
    <a:masterClrMapping/>
  </p:clrMapOvr>
  <p:transition/>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6968"/>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High-Performance</a:t>
            </a:r>
          </a:p>
          <a:p>
            <a:pPr marL="0" indent="0" algn="ctr">
              <a:buNone/>
            </a:pPr>
            <a:r>
              <a:rPr lang="en-US" sz="6400"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solidFill>
                  <a:srgbClr val="000000"/>
                </a:solidFill>
              </a:rPr>
              <a:pPr>
                <a:defRPr/>
              </a:pPr>
              <a:t>213</a:t>
            </a:fld>
            <a:endParaRPr lang="en-US">
              <a:solidFill>
                <a:srgbClr val="000000"/>
              </a:solidFill>
            </a:endParaRPr>
          </a:p>
        </p:txBody>
      </p:sp>
    </p:spTree>
    <p:extLst>
      <p:ext uri="{BB962C8B-B14F-4D97-AF65-F5344CB8AC3E}">
        <p14:creationId xmlns:p14="http://schemas.microsoft.com/office/powerpoint/2010/main" val="1624227068"/>
      </p:ext>
    </p:extLst>
  </p:cSld>
  <p:clrMapOvr>
    <a:masterClrMapping/>
  </p:clrMapOvr>
  <p:transition/>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41079539"/>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44780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How to Enable Adoption of </a:t>
            </a:r>
            <a:r>
              <a:rPr lang="en-US" sz="6000" dirty="0">
                <a:solidFill>
                  <a:srgbClr val="FF0000"/>
                </a:solidFill>
                <a:latin typeface="Tahoma" charset="0"/>
                <a:ea typeface="ＭＳ Ｐゴシック" charset="0"/>
                <a:cs typeface="ＭＳ Ｐゴシック" charset="0"/>
              </a:rPr>
              <a:t>Processing in Memory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215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213272128"/>
      </p:ext>
    </p:extLst>
  </p:cSld>
  <p:clrMapOvr>
    <a:masterClrMapping/>
  </p:clrMapOvr>
  <p:transition/>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Barriers to Adoption of PIM</a:t>
            </a:r>
          </a:p>
        </p:txBody>
      </p:sp>
      <p:sp>
        <p:nvSpPr>
          <p:cNvPr id="3" name="Content Placeholder 2"/>
          <p:cNvSpPr>
            <a:spLocks noGrp="1"/>
          </p:cNvSpPr>
          <p:nvPr>
            <p:ph idx="1"/>
          </p:nvPr>
        </p:nvSpPr>
        <p:spPr/>
        <p:txBody>
          <a:bodyPr/>
          <a:lstStyle/>
          <a:p>
            <a:pPr marL="0" indent="0">
              <a:buNone/>
            </a:pPr>
            <a:r>
              <a:rPr lang="en-US" dirty="0"/>
              <a:t>1. Functionality of and applications for PIM</a:t>
            </a:r>
          </a:p>
          <a:p>
            <a:pPr marL="0" indent="0">
              <a:buNone/>
            </a:pPr>
            <a:endParaRPr lang="en-US" dirty="0"/>
          </a:p>
          <a:p>
            <a:pPr marL="0" indent="0">
              <a:buNone/>
            </a:pPr>
            <a:r>
              <a:rPr lang="en-US" dirty="0"/>
              <a:t>2. Ease of programming (interfaces and compiler/HW support)</a:t>
            </a:r>
          </a:p>
          <a:p>
            <a:pPr marL="0" indent="0">
              <a:buNone/>
            </a:pPr>
            <a:endParaRPr lang="en-US" dirty="0"/>
          </a:p>
          <a:p>
            <a:pPr marL="0" indent="0">
              <a:buNone/>
            </a:pPr>
            <a:r>
              <a:rPr lang="en-US" dirty="0"/>
              <a:t>3. System support: coherence &amp; virtual memory</a:t>
            </a:r>
          </a:p>
          <a:p>
            <a:pPr marL="0" indent="0">
              <a:buNone/>
            </a:pPr>
            <a:endParaRPr lang="en-US" dirty="0"/>
          </a:p>
          <a:p>
            <a:pPr marL="0" indent="0">
              <a:buNone/>
            </a:pPr>
            <a:r>
              <a:rPr lang="en-US" dirty="0"/>
              <a:t>4. Runtime systems for adaptive scheduling, data mapping, access/sharing control</a:t>
            </a:r>
          </a:p>
          <a:p>
            <a:pPr marL="0" indent="0">
              <a:buNone/>
            </a:pPr>
            <a:endParaRPr lang="en-US" dirty="0"/>
          </a:p>
          <a:p>
            <a:pPr marL="0" indent="0">
              <a:buNone/>
            </a:pPr>
            <a:r>
              <a:rPr lang="en-US" dirty="0"/>
              <a:t>5. Infrastructures to assess benefits and feasibility</a:t>
            </a:r>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01261249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1761843624"/>
      </p:ext>
    </p:extLst>
  </p:cSld>
  <p:clrMapOvr>
    <a:masterClrMapping/>
  </p:clrMapOvr>
  <p:transition/>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Open Problems: PIM Adoption</a:t>
            </a:r>
          </a:p>
        </p:txBody>
      </p:sp>
      <p:sp>
        <p:nvSpPr>
          <p:cNvPr id="3" name="Content Placeholder 2"/>
          <p:cNvSpPr>
            <a:spLocks noGrp="1"/>
          </p:cNvSpPr>
          <p:nvPr>
            <p:ph idx="1"/>
          </p:nvPr>
        </p:nvSpPr>
        <p:spPr>
          <a:xfrm>
            <a:off x="228600" y="1052736"/>
            <a:ext cx="8735888"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lgn="ctr">
              <a:buNone/>
            </a:pPr>
            <a:r>
              <a:rPr lang="en-US" sz="2000" b="1" dirty="0">
                <a:hlinkClick r:id="rId2"/>
              </a:rPr>
              <a:t>https://arxiv.org/pdf/1802.00320.pdf</a:t>
            </a:r>
            <a:r>
              <a:rPr lang="en-US" sz="2000"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3AD2022-F9DE-D14F-A45A-D41DA60EB21E}"/>
              </a:ext>
            </a:extLst>
          </p:cNvPr>
          <p:cNvPicPr>
            <a:picLocks noChangeAspect="1"/>
          </p:cNvPicPr>
          <p:nvPr/>
        </p:nvPicPr>
        <p:blipFill>
          <a:blip r:embed="rId3"/>
          <a:stretch>
            <a:fillRect/>
          </a:stretch>
        </p:blipFill>
        <p:spPr>
          <a:xfrm>
            <a:off x="337560" y="1286211"/>
            <a:ext cx="8589976" cy="3366925"/>
          </a:xfrm>
          <a:prstGeom prst="rect">
            <a:avLst/>
          </a:prstGeom>
        </p:spPr>
      </p:pic>
    </p:spTree>
    <p:extLst>
      <p:ext uri="{BB962C8B-B14F-4D97-AF65-F5344CB8AC3E}">
        <p14:creationId xmlns:p14="http://schemas.microsoft.com/office/powerpoint/2010/main" val="20455022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Challenge </a:t>
            </a:r>
            <a:r>
              <a:rPr lang="en-US" dirty="0">
                <a:latin typeface="+mn-lt"/>
              </a:rPr>
              <a:t>1: Code Mapping</a:t>
            </a: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60" name="Rectangle 59"/>
          <p:cNvSpPr/>
          <p:nvPr/>
        </p:nvSpPr>
        <p:spPr>
          <a:xfrm>
            <a:off x="4820948" y="1813082"/>
            <a:ext cx="530169"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C00000"/>
                </a:solidFill>
                <a:effectLst/>
                <a:uLnTx/>
                <a:uFillTx/>
                <a:latin typeface="Calibri"/>
                <a:ea typeface="Times New Roman" charset="0"/>
                <a:cs typeface="Times New Roman" charset="0"/>
              </a:rPr>
              <a:t>?</a:t>
            </a:r>
          </a:p>
        </p:txBody>
      </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a:extLst>
              <a:ext uri="{28A0092B-C50C-407E-A947-70E740481C1C}">
                <a14:useLocalDpi xmlns:a14="http://schemas.microsoft.com/office/drawing/2010/main" val="0"/>
              </a:ext>
            </a:extLst>
          </a:blip>
          <a:srcRect r="24238" b="31908"/>
          <a:stretch/>
        </p:blipFill>
        <p:spPr bwMode="auto">
          <a:xfrm>
            <a:off x="5757822" y="1768993"/>
            <a:ext cx="3245771" cy="1653413"/>
          </a:xfrm>
          <a:prstGeom prst="rect">
            <a:avLst/>
          </a:prstGeom>
          <a:noFill/>
          <a:extLst>
            <a:ext uri="{909E8E84-426E-40dd-AFC4-6F175D3DCCD1}">
              <a14:hiddenFill xmlns="" xmlns:a14="http://schemas.microsoft.com/office/drawing/2010/main">
                <a:solidFill>
                  <a:srgbClr val="FFFFFF"/>
                </a:solidFill>
              </a14:hiddenFill>
            </a:ext>
          </a:extLst>
        </p:spPr>
      </p:pic>
      <p:cxnSp>
        <p:nvCxnSpPr>
          <p:cNvPr id="65" name="Straight Arrow Connector 64"/>
          <p:cNvCxnSpPr/>
          <p:nvPr/>
        </p:nvCxnSpPr>
        <p:spPr>
          <a:xfrm>
            <a:off x="7910782" y="3507815"/>
            <a:ext cx="34338" cy="1338505"/>
          </a:xfrm>
          <a:prstGeom prst="straightConnector1">
            <a:avLst/>
          </a:prstGeom>
          <a:ln w="76200">
            <a:solidFill>
              <a:srgbClr val="C0000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143"/>
          <p:cNvCxnSpPr>
            <a:endCxn id="50" idx="1"/>
          </p:cNvCxnSpPr>
          <p:nvPr/>
        </p:nvCxnSpPr>
        <p:spPr>
          <a:xfrm rot="5400000">
            <a:off x="3823168" y="2815999"/>
            <a:ext cx="2189702" cy="1483929"/>
          </a:xfrm>
          <a:prstGeom prst="bentConnector3">
            <a:avLst>
              <a:gd name="adj1" fmla="val -1039"/>
            </a:avLst>
          </a:prstGeom>
          <a:ln w="76200">
            <a:solidFill>
              <a:srgbClr val="C00000"/>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68" name="Content Placeholder 2"/>
          <p:cNvSpPr>
            <a:spLocks noGrp="1"/>
          </p:cNvSpPr>
          <p:nvPr>
            <p:ph idx="1"/>
          </p:nvPr>
        </p:nvSpPr>
        <p:spPr>
          <a:xfrm>
            <a:off x="610146" y="1123094"/>
            <a:ext cx="8300174" cy="909876"/>
          </a:xfrm>
        </p:spPr>
        <p:txBody>
          <a:bodyPr>
            <a:normAutofit/>
          </a:bodyPr>
          <a:lstStyle/>
          <a:p>
            <a:r>
              <a:rPr lang="en-US" b="1" dirty="0">
                <a:solidFill>
                  <a:srgbClr val="0070C0"/>
                </a:solidFill>
              </a:rPr>
              <a:t>Challenge </a:t>
            </a:r>
            <a:r>
              <a:rPr lang="en-US" b="1" dirty="0">
                <a:solidFill>
                  <a:srgbClr val="0070C0"/>
                </a:solidFill>
                <a:latin typeface="+mn-lt"/>
              </a:rPr>
              <a:t>1</a:t>
            </a:r>
            <a:r>
              <a:rPr lang="en-US" b="1" dirty="0">
                <a:solidFill>
                  <a:srgbClr val="0070C0"/>
                </a:solidFill>
              </a:rPr>
              <a:t>:</a:t>
            </a:r>
            <a:r>
              <a:rPr lang="en-US" dirty="0">
                <a:solidFill>
                  <a:srgbClr val="0070C0"/>
                </a:solidFill>
              </a:rPr>
              <a:t> Which operations should be executed in memory vs. in CPU?</a:t>
            </a:r>
          </a:p>
          <a:p>
            <a:pPr lvl="1"/>
            <a:endParaRPr lang="en-US" dirty="0">
              <a:solidFill>
                <a:srgbClr val="0070C0"/>
              </a:solidFill>
            </a:endParaRPr>
          </a:p>
        </p:txBody>
      </p:sp>
      <p:sp>
        <p:nvSpPr>
          <p:cNvPr id="69" name="Rectangle 68"/>
          <p:cNvSpPr/>
          <p:nvPr/>
        </p:nvSpPr>
        <p:spPr>
          <a:xfrm>
            <a:off x="7992481" y="3532975"/>
            <a:ext cx="530169"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C00000"/>
                </a:solidFill>
                <a:effectLst/>
                <a:uLnTx/>
                <a:uFillTx/>
                <a:latin typeface="Calibri"/>
                <a:ea typeface="Times New Roman" charset="0"/>
                <a:cs typeface="Times New Roman" charset="0"/>
              </a:rPr>
              <a:t>?</a:t>
            </a:r>
          </a:p>
        </p:txBody>
      </p:sp>
      <p:sp>
        <p:nvSpPr>
          <p:cNvPr id="74" name="Rectangle 73"/>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396658339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Challenge 2: Data Mapping</a:t>
            </a: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sp>
        <p:nvSpPr>
          <p:cNvPr id="69" name="Content Placeholder 2"/>
          <p:cNvSpPr txBox="1">
            <a:spLocks/>
          </p:cNvSpPr>
          <p:nvPr/>
        </p:nvSpPr>
        <p:spPr>
          <a:xfrm>
            <a:off x="700063" y="1386295"/>
            <a:ext cx="7799174" cy="107998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srgbClr val="0070C0"/>
                </a:solidFill>
                <a:effectLst/>
                <a:uLnTx/>
                <a:uFillTx/>
                <a:latin typeface="Gill Sans MT" panose="020B0502020104020203" pitchFamily="34" charset="0"/>
                <a:ea typeface="+mn-ea"/>
                <a:cs typeface="+mn-cs"/>
              </a:rPr>
              <a:t>Challenge 2:</a:t>
            </a:r>
            <a:r>
              <a:rPr kumimoji="0" lang="en-US" sz="2800" b="0" i="0" u="none" strike="noStrike" kern="1200" cap="none" spc="0" normalizeH="0" baseline="0" noProof="0" dirty="0">
                <a:ln>
                  <a:noFill/>
                </a:ln>
                <a:solidFill>
                  <a:srgbClr val="0070C0"/>
                </a:solidFill>
                <a:effectLst/>
                <a:uLnTx/>
                <a:uFillTx/>
                <a:latin typeface="Gill Sans MT" panose="020B0502020104020203" pitchFamily="34" charset="0"/>
                <a:ea typeface="+mn-ea"/>
                <a:cs typeface="+mn-cs"/>
              </a:rPr>
              <a:t> How should data be mapped to different 3D memory stacks?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0070C0"/>
              </a:solidFill>
              <a:effectLst/>
              <a:uLnTx/>
              <a:uFillTx/>
              <a:latin typeface="Gill Sans MT" panose="020B0502020104020203" pitchFamily="34" charset="0"/>
              <a:ea typeface="+mn-ea"/>
              <a:cs typeface="+mn-cs"/>
            </a:endParaRPr>
          </a:p>
        </p:txBody>
      </p:sp>
      <p:sp>
        <p:nvSpPr>
          <p:cNvPr id="67" name="Oval 66"/>
          <p:cNvSpPr/>
          <p:nvPr/>
        </p:nvSpPr>
        <p:spPr>
          <a:xfrm>
            <a:off x="1390900" y="3668380"/>
            <a:ext cx="1953938" cy="1169679"/>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0" name="Oval 69"/>
          <p:cNvSpPr/>
          <p:nvPr/>
        </p:nvSpPr>
        <p:spPr>
          <a:xfrm>
            <a:off x="1054333" y="4885098"/>
            <a:ext cx="1774621" cy="1163905"/>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1" name="Oval 70"/>
          <p:cNvSpPr/>
          <p:nvPr/>
        </p:nvSpPr>
        <p:spPr>
          <a:xfrm>
            <a:off x="4476313" y="4842578"/>
            <a:ext cx="1889711" cy="1191383"/>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2" name="Oval 71"/>
          <p:cNvSpPr/>
          <p:nvPr/>
        </p:nvSpPr>
        <p:spPr>
          <a:xfrm>
            <a:off x="4974267" y="3668380"/>
            <a:ext cx="1870825" cy="1084829"/>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4" name="Rectangle 73"/>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408580849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Do the Code and Data Mapping?</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hlinkClick r:id="rId2"/>
              </a:rPr>
              <a:t>"Transparent Offloading and Mapping (TOM): Enabling Programmer-Transparent Near-Data Processing in GPU Systems"</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a:stretch>
            <a:fillRect/>
          </a:stretch>
        </p:blipFill>
        <p:spPr>
          <a:xfrm>
            <a:off x="0" y="4883385"/>
            <a:ext cx="9144000" cy="1857983"/>
          </a:xfrm>
          <a:prstGeom prst="rect">
            <a:avLst/>
          </a:prstGeom>
        </p:spPr>
      </p:pic>
    </p:spTree>
    <p:extLst>
      <p:ext uri="{BB962C8B-B14F-4D97-AF65-F5344CB8AC3E}">
        <p14:creationId xmlns:p14="http://schemas.microsoft.com/office/powerpoint/2010/main" val="96541640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How to Schedule Code?</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a:t>
            </a:r>
            <a:r>
              <a:rPr lang="en-US" sz="2000" u="sng" dirty="0"/>
              <a:t>Onur Mutlu</a:t>
            </a:r>
            <a:r>
              <a:rPr lang="en-US" sz="2000" dirty="0"/>
              <a:t>, and Chita R. Das,</a:t>
            </a:r>
            <a:br>
              <a:rPr lang="en-US" sz="2000" dirty="0"/>
            </a:br>
            <a:r>
              <a:rPr lang="en-US" sz="2000" b="1" dirty="0">
                <a:hlinkClick r:id="rId2"/>
              </a:rPr>
              <a:t>"Scheduling Techniques for GPU Architectures with Processing-In-Memory Capabilities"</a:t>
            </a:r>
            <a:br>
              <a:rPr lang="en-US" sz="2000" dirty="0"/>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3944066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878" y="167703"/>
            <a:ext cx="9036496" cy="1066800"/>
          </a:xfrm>
        </p:spPr>
        <p:txBody>
          <a:bodyPr/>
          <a:lstStyle/>
          <a:p>
            <a:r>
              <a:rPr lang="en-US" sz="3550" dirty="0">
                <a:solidFill>
                  <a:srgbClr val="006633"/>
                </a:solidFill>
              </a:rPr>
              <a:t>Challenge: Coherence for Hybrid CPU-PIM Apps</a:t>
            </a:r>
            <a:endParaRPr lang="en-US" sz="355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0" y="1844825"/>
            <a:ext cx="9144000" cy="3638067"/>
          </a:xfrm>
          <a:prstGeom prst="rect">
            <a:avLst/>
          </a:prstGeom>
        </p:spPr>
      </p:pic>
      <p:sp>
        <p:nvSpPr>
          <p:cNvPr id="6" name="Rectangle 38"/>
          <p:cNvSpPr>
            <a:spLocks noChangeArrowheads="1"/>
          </p:cNvSpPr>
          <p:nvPr/>
        </p:nvSpPr>
        <p:spPr bwMode="auto">
          <a:xfrm>
            <a:off x="7828192" y="2924944"/>
            <a:ext cx="690736" cy="1080120"/>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7" name="Text Box 22"/>
          <p:cNvSpPr txBox="1">
            <a:spLocks noChangeArrowheads="1"/>
          </p:cNvSpPr>
          <p:nvPr/>
        </p:nvSpPr>
        <p:spPr bwMode="auto">
          <a:xfrm>
            <a:off x="7870500" y="1484784"/>
            <a:ext cx="1142861"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FF"/>
                </a:solidFill>
                <a:effectLst/>
                <a:uLnTx/>
                <a:uFillTx/>
                <a:latin typeface="Arial" charset="0"/>
                <a:ea typeface="MS PGothic" charset="0"/>
              </a:rPr>
              <a:t>Traditional</a:t>
            </a:r>
          </a:p>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FF"/>
                </a:solidFill>
                <a:effectLst/>
                <a:uLnTx/>
                <a:uFillTx/>
                <a:latin typeface="Arial" charset="0"/>
                <a:ea typeface="MS PGothic" charset="0"/>
              </a:rPr>
              <a:t>coherence</a:t>
            </a:r>
          </a:p>
        </p:txBody>
      </p:sp>
      <p:sp>
        <p:nvSpPr>
          <p:cNvPr id="8" name="Line 23"/>
          <p:cNvSpPr>
            <a:spLocks noChangeShapeType="1"/>
          </p:cNvSpPr>
          <p:nvPr/>
        </p:nvSpPr>
        <p:spPr bwMode="auto">
          <a:xfrm flipH="1">
            <a:off x="8388424" y="2060848"/>
            <a:ext cx="249560" cy="129614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9" name="Rectangle 38"/>
          <p:cNvSpPr>
            <a:spLocks noChangeArrowheads="1"/>
          </p:cNvSpPr>
          <p:nvPr/>
        </p:nvSpPr>
        <p:spPr bwMode="auto">
          <a:xfrm>
            <a:off x="7812360" y="4338084"/>
            <a:ext cx="1224136" cy="360040"/>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10" name="Line 23"/>
          <p:cNvSpPr>
            <a:spLocks noChangeShapeType="1"/>
          </p:cNvSpPr>
          <p:nvPr/>
        </p:nvSpPr>
        <p:spPr bwMode="auto">
          <a:xfrm flipV="1">
            <a:off x="8316416" y="4653136"/>
            <a:ext cx="110480" cy="288032"/>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11" name="Text Box 22"/>
          <p:cNvSpPr txBox="1">
            <a:spLocks noChangeArrowheads="1"/>
          </p:cNvSpPr>
          <p:nvPr/>
        </p:nvSpPr>
        <p:spPr bwMode="auto">
          <a:xfrm>
            <a:off x="7718627" y="4869160"/>
            <a:ext cx="1462159"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FF"/>
                </a:solidFill>
                <a:effectLst/>
                <a:uLnTx/>
                <a:uFillTx/>
                <a:latin typeface="Arial" charset="0"/>
                <a:ea typeface="MS PGothic" charset="0"/>
              </a:rPr>
              <a:t>No coherence</a:t>
            </a:r>
          </a:p>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FF"/>
                </a:solidFill>
                <a:effectLst/>
                <a:uLnTx/>
                <a:uFillTx/>
                <a:latin typeface="Arial" charset="0"/>
                <a:ea typeface="MS PGothic" charset="0"/>
              </a:rPr>
              <a:t>overhead</a:t>
            </a:r>
          </a:p>
        </p:txBody>
      </p:sp>
    </p:spTree>
    <p:extLst>
      <p:ext uri="{BB962C8B-B14F-4D97-AF65-F5344CB8AC3E}">
        <p14:creationId xmlns:p14="http://schemas.microsoft.com/office/powerpoint/2010/main" val="1414668508"/>
      </p:ext>
    </p:extLst>
  </p:cSld>
  <p:clrMapOvr>
    <a:masterClrMapping/>
  </p:clrMapOvr>
  <p:transition/>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How to Maintain Coherence?</a:t>
            </a:r>
          </a:p>
        </p:txBody>
      </p:sp>
      <p:sp>
        <p:nvSpPr>
          <p:cNvPr id="3" name="Content Placeholder 2"/>
          <p:cNvSpPr>
            <a:spLocks noGrp="1"/>
          </p:cNvSpPr>
          <p:nvPr>
            <p:ph idx="1"/>
          </p:nvPr>
        </p:nvSpPr>
        <p:spPr/>
        <p:txBody>
          <a:bodyPr/>
          <a:lstStyle/>
          <a:p>
            <a:r>
              <a:rPr lang="en-US" dirty="0" err="1"/>
              <a:t>Amirali</a:t>
            </a:r>
            <a:r>
              <a:rPr lang="en-US" dirty="0"/>
              <a:t> Boroumand, </a:t>
            </a:r>
            <a:r>
              <a:rPr lang="en-US" dirty="0" err="1"/>
              <a:t>Saugata</a:t>
            </a:r>
            <a:r>
              <a:rPr lang="en-US" dirty="0"/>
              <a:t> </a:t>
            </a:r>
            <a:r>
              <a:rPr lang="en-US" dirty="0" err="1"/>
              <a:t>Ghose</a:t>
            </a:r>
            <a:r>
              <a:rPr lang="en-US" dirty="0"/>
              <a:t>, </a:t>
            </a:r>
            <a:r>
              <a:rPr lang="en-US" dirty="0" err="1"/>
              <a:t>Minesh</a:t>
            </a:r>
            <a:r>
              <a:rPr lang="en-US" dirty="0"/>
              <a:t> Patel, </a:t>
            </a:r>
            <a:r>
              <a:rPr lang="en-US" dirty="0" err="1"/>
              <a:t>Hasan</a:t>
            </a:r>
            <a:r>
              <a:rPr lang="en-US" dirty="0"/>
              <a:t> Hassan, Brandon Lucia, Kevin Hsieh, Krishna T. </a:t>
            </a:r>
            <a:r>
              <a:rPr lang="en-US" dirty="0" err="1"/>
              <a:t>Malladi</a:t>
            </a:r>
            <a:r>
              <a:rPr lang="en-US" dirty="0"/>
              <a:t>, </a:t>
            </a:r>
            <a:r>
              <a:rPr lang="en-US" dirty="0" err="1"/>
              <a:t>Hongzhong</a:t>
            </a:r>
            <a:r>
              <a:rPr lang="en-US" dirty="0"/>
              <a:t> </a:t>
            </a:r>
            <a:r>
              <a:rPr lang="en-US" dirty="0" err="1"/>
              <a:t>Zheng</a:t>
            </a:r>
            <a:r>
              <a:rPr lang="en-US" dirty="0"/>
              <a:t>, and Onur Mutlu,</a:t>
            </a:r>
            <a:br>
              <a:rPr lang="en-US" dirty="0"/>
            </a:br>
            <a:r>
              <a:rPr lang="en-US" b="1" dirty="0">
                <a:hlinkClick r:id="rId2"/>
              </a:rPr>
              <a:t>"LazyPIM: An Efficient Cache Coherence Mechanism for Processing-in-Memory"</a:t>
            </a:r>
            <a:br>
              <a:rPr lang="en-US" dirty="0"/>
            </a:br>
            <a:r>
              <a:rPr lang="en-US" i="1" dirty="0">
                <a:hlinkClick r:id="rId3"/>
              </a:rPr>
              <a:t>IEEE Computer Architecture Letters</a:t>
            </a:r>
            <a:r>
              <a:rPr lang="en-US" i="1" dirty="0"/>
              <a:t> (</a:t>
            </a:r>
            <a:r>
              <a:rPr lang="en-US" b="1" i="1" dirty="0"/>
              <a:t>CAL</a:t>
            </a:r>
            <a:r>
              <a:rPr lang="en-US" i="1" dirty="0"/>
              <a:t>)</a:t>
            </a:r>
            <a:r>
              <a:rPr lang="en-US" dirty="0"/>
              <a:t>, June 2016.</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0" y="4581128"/>
            <a:ext cx="9144000" cy="1080655"/>
          </a:xfrm>
          <a:prstGeom prst="rect">
            <a:avLst/>
          </a:prstGeom>
        </p:spPr>
      </p:pic>
    </p:spTree>
    <p:extLst>
      <p:ext uri="{BB962C8B-B14F-4D97-AF65-F5344CB8AC3E}">
        <p14:creationId xmlns:p14="http://schemas.microsoft.com/office/powerpoint/2010/main" val="41046350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How to Support Virtual Memory?</a:t>
            </a:r>
            <a:endParaRPr lang="en-US" dirty="0"/>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hlinkClick r:id="rId2"/>
              </a:rPr>
              <a:t>"Accelerating Pointer Chasing in 3D-Stacked Memory: Challenges, Mechanisms, Evaluation"</a:t>
            </a:r>
            <a:br>
              <a:rPr lang="en-US" sz="2000" dirty="0"/>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0" y="3861048"/>
            <a:ext cx="9144000" cy="2260728"/>
          </a:xfrm>
          <a:prstGeom prst="rect">
            <a:avLst/>
          </a:prstGeom>
        </p:spPr>
      </p:pic>
    </p:spTree>
    <p:extLst>
      <p:ext uri="{BB962C8B-B14F-4D97-AF65-F5344CB8AC3E}">
        <p14:creationId xmlns:p14="http://schemas.microsoft.com/office/powerpoint/2010/main" val="371141341"/>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How to Design Data Structures for PIM?</a:t>
            </a:r>
          </a:p>
        </p:txBody>
      </p:sp>
      <p:sp>
        <p:nvSpPr>
          <p:cNvPr id="3" name="Content Placeholder 2"/>
          <p:cNvSpPr>
            <a:spLocks noGrp="1"/>
          </p:cNvSpPr>
          <p:nvPr>
            <p:ph idx="1"/>
          </p:nvPr>
        </p:nvSpPr>
        <p:spPr>
          <a:xfrm>
            <a:off x="228600" y="1144488"/>
            <a:ext cx="8735888" cy="4876800"/>
          </a:xfrm>
        </p:spPr>
        <p:txBody>
          <a:bodyPr/>
          <a:lstStyle/>
          <a:p>
            <a:r>
              <a:rPr lang="en-US" sz="2100" dirty="0" err="1"/>
              <a:t>Zhiyu</a:t>
            </a:r>
            <a:r>
              <a:rPr lang="en-US" sz="2100" dirty="0"/>
              <a:t> Liu, Irina </a:t>
            </a:r>
            <a:r>
              <a:rPr lang="en-US" sz="2100" dirty="0" err="1"/>
              <a:t>Calciu</a:t>
            </a:r>
            <a:r>
              <a:rPr lang="en-US" sz="2100" dirty="0"/>
              <a:t>, Maurice </a:t>
            </a:r>
            <a:r>
              <a:rPr lang="en-US" sz="2100" dirty="0" err="1"/>
              <a:t>Herlihy</a:t>
            </a:r>
            <a:r>
              <a:rPr lang="en-US" sz="2100" dirty="0"/>
              <a:t>, and Onur Mutlu,</a:t>
            </a:r>
            <a:br>
              <a:rPr lang="en-US" sz="2100" dirty="0"/>
            </a:br>
            <a:r>
              <a:rPr lang="en-US" sz="2100" b="1" dirty="0">
                <a:hlinkClick r:id="rId2"/>
              </a:rPr>
              <a:t>"Concurrent Data Structures for Near-Memory Computing"</a:t>
            </a:r>
            <a:br>
              <a:rPr lang="en-US" sz="2100" dirty="0"/>
            </a:br>
            <a:r>
              <a:rPr lang="en-US" sz="2100" i="1" dirty="0"/>
              <a:t>Proceedings of the </a:t>
            </a:r>
            <a:r>
              <a:rPr lang="en-US" sz="2100" i="1" dirty="0">
                <a:hlinkClick r:id="rId3"/>
              </a:rPr>
              <a:t>29th ACM Symposium on Parallelism in Algorithms and Architectures</a:t>
            </a:r>
            <a:r>
              <a:rPr lang="en-US" sz="2100" i="1" dirty="0"/>
              <a:t> (</a:t>
            </a:r>
            <a:r>
              <a:rPr lang="en-US" sz="2100" b="1" i="1" dirty="0"/>
              <a:t>SPAA</a:t>
            </a:r>
            <a:r>
              <a:rPr lang="en-US" sz="2100" i="1" dirty="0"/>
              <a:t>)</a:t>
            </a:r>
            <a:r>
              <a:rPr lang="en-US" sz="2100" dirty="0"/>
              <a:t>, Washington, DC, USA, July 2017.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6"/>
          <a:stretch>
            <a:fillRect/>
          </a:stretch>
        </p:blipFill>
        <p:spPr>
          <a:xfrm>
            <a:off x="0" y="3429000"/>
            <a:ext cx="9144000" cy="2854424"/>
          </a:xfrm>
          <a:prstGeom prst="rect">
            <a:avLst/>
          </a:prstGeom>
        </p:spPr>
      </p:pic>
    </p:spTree>
    <p:extLst>
      <p:ext uri="{BB962C8B-B14F-4D97-AF65-F5344CB8AC3E}">
        <p14:creationId xmlns:p14="http://schemas.microsoft.com/office/powerpoint/2010/main" val="355841805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Simulation Infrastructures for PIM</a:t>
            </a:r>
          </a:p>
        </p:txBody>
      </p:sp>
      <p:sp>
        <p:nvSpPr>
          <p:cNvPr id="3" name="Content Placeholder 2"/>
          <p:cNvSpPr>
            <a:spLocks noGrp="1"/>
          </p:cNvSpPr>
          <p:nvPr>
            <p:ph idx="1"/>
          </p:nvPr>
        </p:nvSpPr>
        <p:spPr>
          <a:xfrm>
            <a:off x="228600" y="1216496"/>
            <a:ext cx="8610600" cy="4876800"/>
          </a:xfrm>
        </p:spPr>
        <p:txBody>
          <a:bodyPr/>
          <a:lstStyle/>
          <a:p>
            <a:r>
              <a:rPr lang="en-US" dirty="0">
                <a:solidFill>
                  <a:srgbClr val="0000FF"/>
                </a:solidFill>
              </a:rPr>
              <a:t>Ramulator</a:t>
            </a:r>
            <a:r>
              <a:rPr lang="en-US" dirty="0"/>
              <a:t> extended for PIM</a:t>
            </a:r>
          </a:p>
          <a:p>
            <a:pPr lvl="1"/>
            <a:r>
              <a:rPr lang="en-US" dirty="0"/>
              <a:t>Flexible and extensible DRAM simulator</a:t>
            </a:r>
          </a:p>
          <a:p>
            <a:pPr lvl="1"/>
            <a:r>
              <a:rPr lang="en-US" dirty="0"/>
              <a:t>Can model many different memory standards and proposals</a:t>
            </a:r>
          </a:p>
          <a:p>
            <a:pPr lvl="1"/>
            <a:r>
              <a:rPr lang="en-US" dirty="0"/>
              <a:t>Kim+, “</a:t>
            </a:r>
            <a:r>
              <a:rPr lang="en-US" b="1" dirty="0"/>
              <a:t>Ramulator: A Flexible and Extensible DRAM Simulator</a:t>
            </a:r>
            <a:r>
              <a:rPr lang="en-US" dirty="0"/>
              <a:t>”, IEEE CAL 2015.</a:t>
            </a:r>
          </a:p>
          <a:p>
            <a:pPr lvl="1"/>
            <a:r>
              <a:rPr lang="en-US" dirty="0">
                <a:hlinkClick r:id="rId2"/>
              </a:rPr>
              <a:t>https://github.com/CMU-SAFARI/ramulator</a:t>
            </a:r>
            <a:r>
              <a:rPr lang="en-US" dirty="0"/>
              <a:t> </a:t>
            </a:r>
          </a:p>
          <a:p>
            <a:pPr lvl="1"/>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3"/>
          <a:stretch>
            <a:fillRect/>
          </a:stretch>
        </p:blipFill>
        <p:spPr>
          <a:xfrm>
            <a:off x="0" y="4365104"/>
            <a:ext cx="9144000" cy="1190231"/>
          </a:xfrm>
          <a:prstGeom prst="rect">
            <a:avLst/>
          </a:prstGeom>
        </p:spPr>
      </p:pic>
    </p:spTree>
    <p:extLst>
      <p:ext uri="{BB962C8B-B14F-4D97-AF65-F5344CB8AC3E}">
        <p14:creationId xmlns:p14="http://schemas.microsoft.com/office/powerpoint/2010/main" val="3397720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FPGA-based Test-bed for PIM?</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48" y="1232759"/>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48"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2651613509"/>
      </p:ext>
    </p:extLst>
  </p:cSld>
  <p:clrMapOvr>
    <a:masterClrMapping/>
  </p:clrMapOvr>
  <p:transition/>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839BB-43D8-424C-8CAF-5A2A72DCF48E}"/>
              </a:ext>
            </a:extLst>
          </p:cNvPr>
          <p:cNvSpPr>
            <a:spLocks noGrp="1"/>
          </p:cNvSpPr>
          <p:nvPr>
            <p:ph type="title"/>
          </p:nvPr>
        </p:nvSpPr>
        <p:spPr>
          <a:xfrm>
            <a:off x="36512" y="152400"/>
            <a:ext cx="9107488" cy="1066800"/>
          </a:xfrm>
        </p:spPr>
        <p:txBody>
          <a:bodyPr/>
          <a:lstStyle/>
          <a:p>
            <a:r>
              <a:rPr lang="en-US" dirty="0"/>
              <a:t>Simulation Infrastructures for PIM (in SSDs) </a:t>
            </a:r>
          </a:p>
        </p:txBody>
      </p:sp>
      <p:sp>
        <p:nvSpPr>
          <p:cNvPr id="3" name="Content Placeholder 2">
            <a:extLst>
              <a:ext uri="{FF2B5EF4-FFF2-40B4-BE49-F238E27FC236}">
                <a16:creationId xmlns:a16="http://schemas.microsoft.com/office/drawing/2014/main" id="{5C712F74-6B28-D841-B533-58900DCB16AC}"/>
              </a:ext>
            </a:extLst>
          </p:cNvPr>
          <p:cNvSpPr>
            <a:spLocks noGrp="1"/>
          </p:cNvSpPr>
          <p:nvPr>
            <p:ph idx="1"/>
          </p:nvPr>
        </p:nvSpPr>
        <p:spPr>
          <a:xfrm>
            <a:off x="228600" y="1052736"/>
            <a:ext cx="8735888" cy="5195664"/>
          </a:xfrm>
        </p:spPr>
        <p:txBody>
          <a:bodyPr/>
          <a:lstStyle/>
          <a:p>
            <a:r>
              <a:rPr lang="en-US" sz="2200" dirty="0" err="1"/>
              <a:t>Arash</a:t>
            </a:r>
            <a:r>
              <a:rPr lang="en-US" sz="2200" dirty="0"/>
              <a:t> </a:t>
            </a:r>
            <a:r>
              <a:rPr lang="en-US" sz="2200" dirty="0" err="1"/>
              <a:t>Tavakkol</a:t>
            </a:r>
            <a:r>
              <a:rPr lang="en-US" sz="2200" dirty="0"/>
              <a:t>, Juan Gomez-Luna, Mohammad </a:t>
            </a:r>
            <a:r>
              <a:rPr lang="en-US" sz="2200" dirty="0" err="1"/>
              <a:t>Sadrosadati</a:t>
            </a:r>
            <a:r>
              <a:rPr lang="en-US" sz="2200" dirty="0"/>
              <a:t>, Saugata Ghose, and </a:t>
            </a:r>
            <a:r>
              <a:rPr lang="en-US" sz="2200" u="sng" dirty="0"/>
              <a:t>Onur Mutlu</a:t>
            </a:r>
            <a:r>
              <a:rPr lang="en-US" sz="2200" dirty="0"/>
              <a:t>,</a:t>
            </a:r>
            <a:br>
              <a:rPr lang="en-US" sz="2200" dirty="0"/>
            </a:br>
            <a:r>
              <a:rPr lang="en-US" sz="2200" b="1" dirty="0">
                <a:hlinkClick r:id="rId2"/>
              </a:rPr>
              <a:t>"MQSim: A Framework for Enabling Realistic Studies of Modern Multi-Queue SSD Devices"</a:t>
            </a:r>
            <a:r>
              <a:rPr lang="en-US" sz="2200" dirty="0"/>
              <a:t> </a:t>
            </a:r>
            <a:br>
              <a:rPr lang="en-US" sz="2200" dirty="0"/>
            </a:br>
            <a:r>
              <a:rPr lang="en-US" sz="2200" i="1" dirty="0"/>
              <a:t>Proceedings of the </a:t>
            </a:r>
            <a:r>
              <a:rPr lang="en-US" sz="2200" i="1" dirty="0">
                <a:hlinkClick r:id="rId3"/>
              </a:rPr>
              <a:t>16th USENIX Conference on File and Storage Technologies</a:t>
            </a:r>
            <a:r>
              <a:rPr lang="en-US" sz="2200" i="1" dirty="0"/>
              <a:t> (</a:t>
            </a:r>
            <a:r>
              <a:rPr lang="en-US" sz="2200" b="1" i="1" dirty="0"/>
              <a:t>FAST</a:t>
            </a:r>
            <a:r>
              <a:rPr lang="en-US" sz="2200" i="1" dirty="0"/>
              <a:t>)</a:t>
            </a:r>
            <a:r>
              <a:rPr lang="en-US" sz="2200" dirty="0"/>
              <a:t>, Oakland, CA, USA, February 2018. </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 </a:t>
            </a:r>
            <a:br>
              <a:rPr lang="en-US" sz="2200" dirty="0"/>
            </a:br>
            <a:r>
              <a:rPr lang="en-US" sz="2200" dirty="0"/>
              <a:t>[</a:t>
            </a:r>
            <a:r>
              <a:rPr lang="en-US" sz="2200" dirty="0">
                <a:hlinkClick r:id="rId6"/>
              </a:rPr>
              <a:t>Source Code</a:t>
            </a:r>
            <a:r>
              <a:rPr lang="en-US" sz="2200" dirty="0"/>
              <a:t>]</a:t>
            </a:r>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FF20A0E3-30D2-7348-A4A3-B62A6A532B34}"/>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229</a:t>
            </a:fld>
            <a:endParaRPr lang="en-US" altLang="en-US">
              <a:solidFill>
                <a:srgbClr val="000000"/>
              </a:solidFill>
            </a:endParaRPr>
          </a:p>
        </p:txBody>
      </p:sp>
      <p:pic>
        <p:nvPicPr>
          <p:cNvPr id="5" name="Picture 4">
            <a:extLst>
              <a:ext uri="{FF2B5EF4-FFF2-40B4-BE49-F238E27FC236}">
                <a16:creationId xmlns:a16="http://schemas.microsoft.com/office/drawing/2014/main" id="{4B63E2A7-3F04-604C-BE9D-519B84F4A2C1}"/>
              </a:ext>
            </a:extLst>
          </p:cNvPr>
          <p:cNvPicPr>
            <a:picLocks noChangeAspect="1"/>
          </p:cNvPicPr>
          <p:nvPr/>
        </p:nvPicPr>
        <p:blipFill>
          <a:blip r:embed="rId7"/>
          <a:stretch>
            <a:fillRect/>
          </a:stretch>
        </p:blipFill>
        <p:spPr>
          <a:xfrm>
            <a:off x="36512" y="4526013"/>
            <a:ext cx="9144000" cy="1423267"/>
          </a:xfrm>
          <a:prstGeom prst="rect">
            <a:avLst/>
          </a:prstGeom>
        </p:spPr>
      </p:pic>
    </p:spTree>
    <p:extLst>
      <p:ext uri="{BB962C8B-B14F-4D97-AF65-F5344CB8AC3E}">
        <p14:creationId xmlns:p14="http://schemas.microsoft.com/office/powerpoint/2010/main" val="1963170263"/>
      </p:ext>
    </p:extLst>
  </p:cSld>
  <p:clrMapOvr>
    <a:masterClrMapping/>
  </p:clrMapOvr>
  <p:transition/>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solidFill>
                  <a:srgbClr val="006633"/>
                </a:solidFill>
              </a:rPr>
              <a:t>New Applications and Use Cases for PIM</a:t>
            </a:r>
            <a:endParaRPr lang="en-US" dirty="0"/>
          </a:p>
        </p:txBody>
      </p:sp>
      <p:sp>
        <p:nvSpPr>
          <p:cNvPr id="3" name="Content Placeholder 2"/>
          <p:cNvSpPr>
            <a:spLocks noGrp="1"/>
          </p:cNvSpPr>
          <p:nvPr>
            <p:ph idx="1"/>
          </p:nvPr>
        </p:nvSpPr>
        <p:spPr>
          <a:xfrm>
            <a:off x="228600" y="1052736"/>
            <a:ext cx="8735888" cy="4876800"/>
          </a:xfrm>
        </p:spPr>
        <p:txBody>
          <a:bodyPr/>
          <a:lstStyle/>
          <a:p>
            <a:r>
              <a:rPr lang="en-US" sz="1800" dirty="0" err="1"/>
              <a:t>Jeremie</a:t>
            </a:r>
            <a:r>
              <a:rPr lang="en-US" sz="1800" dirty="0"/>
              <a:t> S. Kim, </a:t>
            </a:r>
            <a:r>
              <a:rPr lang="en-US" sz="1800" dirty="0" err="1"/>
              <a:t>Damla</a:t>
            </a:r>
            <a:r>
              <a:rPr lang="en-US" sz="1800" dirty="0"/>
              <a:t> </a:t>
            </a:r>
            <a:r>
              <a:rPr lang="en-US" sz="1800" dirty="0" err="1"/>
              <a:t>Senol</a:t>
            </a:r>
            <a:r>
              <a:rPr lang="en-US" sz="1800" dirty="0"/>
              <a:t> Cali, </a:t>
            </a:r>
            <a:r>
              <a:rPr lang="en-US" sz="1800" dirty="0" err="1"/>
              <a:t>Hongyi</a:t>
            </a:r>
            <a:r>
              <a:rPr lang="en-US" sz="1800" dirty="0"/>
              <a:t> Xin, </a:t>
            </a:r>
            <a:r>
              <a:rPr lang="en-US" sz="1800" dirty="0" err="1"/>
              <a:t>Donghyuk</a:t>
            </a:r>
            <a:r>
              <a:rPr lang="en-US" sz="1800" dirty="0"/>
              <a:t> Lee, Saugata Ghose, Mohammed </a:t>
            </a:r>
            <a:r>
              <a:rPr lang="en-US" sz="1800" dirty="0" err="1"/>
              <a:t>Alser</a:t>
            </a:r>
            <a:r>
              <a:rPr lang="en-US" sz="1800" dirty="0"/>
              <a:t>, Hasan Hassan, </a:t>
            </a:r>
            <a:r>
              <a:rPr lang="en-US" sz="1800" dirty="0" err="1"/>
              <a:t>Oguz</a:t>
            </a:r>
            <a:r>
              <a:rPr lang="en-US" sz="1800" dirty="0"/>
              <a:t> </a:t>
            </a:r>
            <a:r>
              <a:rPr lang="en-US" sz="1800" dirty="0" err="1"/>
              <a:t>Ergin</a:t>
            </a:r>
            <a:r>
              <a:rPr lang="en-US" sz="1800" dirty="0"/>
              <a:t>, Can Alkan, and Onur Mutlu,</a:t>
            </a:r>
            <a:br>
              <a:rPr lang="en-US" sz="1800" dirty="0"/>
            </a:br>
            <a:r>
              <a:rPr lang="en-US" sz="1800" b="1" dirty="0"/>
              <a:t>"GRIM-Filter: Fast Seed Location Filtering in DNA Read Mapping Using Processing-in-Memory Technologies"</a:t>
            </a:r>
            <a:br>
              <a:rPr lang="en-US" sz="1800" dirty="0"/>
            </a:br>
            <a:r>
              <a:rPr lang="en-US" sz="1800" b="1" i="1" dirty="0">
                <a:hlinkClick r:id="rId2"/>
              </a:rPr>
              <a:t>BMC Genomics</a:t>
            </a:r>
            <a:r>
              <a:rPr lang="en-US" sz="1800" dirty="0"/>
              <a:t>, 2018. </a:t>
            </a:r>
            <a:br>
              <a:rPr lang="en-US" sz="1800" dirty="0"/>
            </a:br>
            <a:r>
              <a:rPr lang="en-US" sz="1800" i="1" dirty="0"/>
              <a:t>Proceedings of the </a:t>
            </a:r>
            <a:r>
              <a:rPr lang="en-US" sz="1800" i="1" dirty="0">
                <a:hlinkClick r:id="rId3"/>
              </a:rPr>
              <a:t>16th Asia Pacific Bioinformatics Conference</a:t>
            </a:r>
            <a:r>
              <a:rPr lang="en-US" sz="1800" i="1" dirty="0"/>
              <a:t> (</a:t>
            </a:r>
            <a:r>
              <a:rPr lang="en-US" sz="1800" b="1" i="1" dirty="0"/>
              <a:t>APBC</a:t>
            </a:r>
            <a:r>
              <a:rPr lang="en-US" sz="1800" i="1" dirty="0"/>
              <a:t>)</a:t>
            </a:r>
            <a:r>
              <a:rPr lang="en-US" sz="1800" dirty="0"/>
              <a:t>, Yokohama, Japan, January 2018. </a:t>
            </a:r>
            <a:br>
              <a:rPr lang="en-US" sz="1800" dirty="0"/>
            </a:br>
            <a:r>
              <a:rPr lang="en-US" sz="1800" dirty="0">
                <a:hlinkClick r:id="rId4"/>
              </a:rPr>
              <a:t>arxiv.org Version (pdf)</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0D6DD92-3E99-804F-B2F4-271398E18684}"/>
              </a:ext>
            </a:extLst>
          </p:cNvPr>
          <p:cNvPicPr>
            <a:picLocks noChangeAspect="1"/>
          </p:cNvPicPr>
          <p:nvPr/>
        </p:nvPicPr>
        <p:blipFill>
          <a:blip r:embed="rId5"/>
          <a:stretch>
            <a:fillRect/>
          </a:stretch>
        </p:blipFill>
        <p:spPr>
          <a:xfrm>
            <a:off x="611560" y="3489290"/>
            <a:ext cx="7956376" cy="2892354"/>
          </a:xfrm>
          <a:prstGeom prst="rect">
            <a:avLst/>
          </a:prstGeom>
        </p:spPr>
      </p:pic>
    </p:spTree>
    <p:extLst>
      <p:ext uri="{BB962C8B-B14F-4D97-AF65-F5344CB8AC3E}">
        <p14:creationId xmlns:p14="http://schemas.microsoft.com/office/powerpoint/2010/main" val="34070539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8979" y="1540839"/>
            <a:ext cx="8260644" cy="1314450"/>
          </a:xfrm>
        </p:spPr>
        <p:txBody>
          <a:bodyPr/>
          <a:lstStyle/>
          <a:p>
            <a:pPr algn="ctr"/>
            <a:r>
              <a:rPr lang="en-US" b="1" dirty="0"/>
              <a:t>Genome Read In-Memory (GRIM) Filter: </a:t>
            </a:r>
            <a:br>
              <a:rPr lang="en-US" dirty="0"/>
            </a:br>
            <a:r>
              <a:rPr lang="en-US" sz="2800" dirty="0">
                <a:solidFill>
                  <a:srgbClr val="FF0000"/>
                </a:solidFill>
              </a:rPr>
              <a:t>Fast Seed Location Filtering in DNA Read Mapping </a:t>
            </a:r>
            <a:br>
              <a:rPr lang="en-US" sz="2800" dirty="0">
                <a:solidFill>
                  <a:srgbClr val="FF0000"/>
                </a:solidFill>
              </a:rPr>
            </a:br>
            <a:r>
              <a:rPr lang="en-US" sz="2800" dirty="0">
                <a:solidFill>
                  <a:srgbClr val="FF0000"/>
                </a:solidFill>
              </a:rPr>
              <a:t>using Processing-in-Memory Technologies</a:t>
            </a:r>
          </a:p>
        </p:txBody>
      </p:sp>
      <p:sp>
        <p:nvSpPr>
          <p:cNvPr id="3" name="Subtitle 2"/>
          <p:cNvSpPr>
            <a:spLocks noGrp="1"/>
          </p:cNvSpPr>
          <p:nvPr>
            <p:ph type="subTitle" idx="1"/>
          </p:nvPr>
        </p:nvSpPr>
        <p:spPr>
          <a:xfrm>
            <a:off x="685800" y="3835530"/>
            <a:ext cx="7848600" cy="1314450"/>
          </a:xfrm>
        </p:spPr>
        <p:txBody>
          <a:bodyPr/>
          <a:lstStyle/>
          <a:p>
            <a:r>
              <a:rPr lang="en-US" sz="2000" b="1" dirty="0" err="1"/>
              <a:t>Jeremie</a:t>
            </a:r>
            <a:r>
              <a:rPr lang="en-US" sz="2000" b="1" dirty="0"/>
              <a:t> Kim</a:t>
            </a:r>
            <a:r>
              <a:rPr lang="en-US" sz="2000" dirty="0"/>
              <a:t>, </a:t>
            </a:r>
          </a:p>
          <a:p>
            <a:r>
              <a:rPr lang="en-US" dirty="0" err="1"/>
              <a:t>Damla</a:t>
            </a:r>
            <a:r>
              <a:rPr lang="en-US" dirty="0"/>
              <a:t> </a:t>
            </a:r>
            <a:r>
              <a:rPr lang="en-US" dirty="0" err="1"/>
              <a:t>Senol</a:t>
            </a:r>
            <a:r>
              <a:rPr lang="en-US" dirty="0"/>
              <a:t>, </a:t>
            </a:r>
            <a:r>
              <a:rPr lang="en-US" dirty="0" err="1"/>
              <a:t>Hongyi</a:t>
            </a:r>
            <a:r>
              <a:rPr lang="en-US" dirty="0"/>
              <a:t> Xin, </a:t>
            </a:r>
            <a:r>
              <a:rPr lang="en-US" dirty="0" err="1"/>
              <a:t>Donghyuk</a:t>
            </a:r>
            <a:r>
              <a:rPr lang="en-US" dirty="0"/>
              <a:t> Lee, </a:t>
            </a:r>
          </a:p>
          <a:p>
            <a:r>
              <a:rPr lang="en-US" dirty="0" err="1"/>
              <a:t>Saugata</a:t>
            </a:r>
            <a:r>
              <a:rPr lang="en-US" dirty="0"/>
              <a:t> </a:t>
            </a:r>
            <a:r>
              <a:rPr lang="en-US" dirty="0" err="1"/>
              <a:t>Ghose</a:t>
            </a:r>
            <a:r>
              <a:rPr lang="en-US" dirty="0"/>
              <a:t>, Mohammed </a:t>
            </a:r>
            <a:r>
              <a:rPr lang="en-US" dirty="0" err="1"/>
              <a:t>Alser</a:t>
            </a:r>
            <a:r>
              <a:rPr lang="en-US" dirty="0"/>
              <a:t>, Hasan Hassan, </a:t>
            </a:r>
          </a:p>
          <a:p>
            <a:r>
              <a:rPr lang="en-US" dirty="0" err="1"/>
              <a:t>Oguz</a:t>
            </a:r>
            <a:r>
              <a:rPr lang="en-US" dirty="0"/>
              <a:t> </a:t>
            </a:r>
            <a:r>
              <a:rPr lang="en-US" dirty="0" err="1"/>
              <a:t>Ergin</a:t>
            </a:r>
            <a:r>
              <a:rPr lang="en-US" dirty="0"/>
              <a:t>, Can </a:t>
            </a:r>
            <a:r>
              <a:rPr lang="en-US" dirty="0" err="1"/>
              <a:t>Alkan</a:t>
            </a:r>
            <a:r>
              <a:rPr lang="en-US" dirty="0"/>
              <a:t>, and </a:t>
            </a:r>
            <a:r>
              <a:rPr lang="en-US" dirty="0" err="1"/>
              <a:t>Onur</a:t>
            </a:r>
            <a:r>
              <a:rPr lang="en-US" dirty="0"/>
              <a:t> </a:t>
            </a:r>
            <a:r>
              <a:rPr lang="en-US" dirty="0" err="1"/>
              <a:t>Mutlu</a:t>
            </a:r>
            <a:endParaRPr lang="en-US" dirty="0"/>
          </a:p>
        </p:txBody>
      </p:sp>
      <p:pic>
        <p:nvPicPr>
          <p:cNvPr id="5" name="Picture 4" descr="Burgundy_CMU_JPG_Logo.jpg"/>
          <p:cNvPicPr>
            <a:picLocks noChangeAspect="1"/>
          </p:cNvPicPr>
          <p:nvPr/>
        </p:nvPicPr>
        <p:blipFill>
          <a:blip r:embed="rId3" cstate="print"/>
          <a:stretch>
            <a:fillRect/>
          </a:stretch>
        </p:blipFill>
        <p:spPr>
          <a:xfrm>
            <a:off x="268167" y="5613477"/>
            <a:ext cx="2532185" cy="914400"/>
          </a:xfrm>
          <a:prstGeom prst="rect">
            <a:avLst/>
          </a:prstGeom>
        </p:spPr>
      </p:pic>
      <p:pic>
        <p:nvPicPr>
          <p:cNvPr id="6" name="Picture 5" descr="safari.png"/>
          <p:cNvPicPr>
            <a:picLocks noChangeAspect="1"/>
          </p:cNvPicPr>
          <p:nvPr/>
        </p:nvPicPr>
        <p:blipFill>
          <a:blip r:embed="rId4" cstate="print"/>
          <a:stretch>
            <a:fillRect/>
          </a:stretch>
        </p:blipFill>
        <p:spPr>
          <a:xfrm>
            <a:off x="7496045" y="183407"/>
            <a:ext cx="1543049" cy="446466"/>
          </a:xfrm>
          <a:prstGeom prst="rect">
            <a:avLst/>
          </a:prstGeom>
        </p:spPr>
      </p:pic>
      <p:pic>
        <p:nvPicPr>
          <p:cNvPr id="7" name="Picture 6"/>
          <p:cNvPicPr>
            <a:picLocks noChangeAspect="1"/>
          </p:cNvPicPr>
          <p:nvPr/>
        </p:nvPicPr>
        <p:blipFill>
          <a:blip r:embed="rId5"/>
          <a:stretch>
            <a:fillRect/>
          </a:stretch>
        </p:blipFill>
        <p:spPr>
          <a:xfrm>
            <a:off x="4626851" y="5469344"/>
            <a:ext cx="1719262" cy="1371111"/>
          </a:xfrm>
          <a:prstGeom prst="rect">
            <a:avLst/>
          </a:prstGeom>
        </p:spPr>
      </p:pic>
      <p:pic>
        <p:nvPicPr>
          <p:cNvPr id="8" name="Picture 7"/>
          <p:cNvPicPr>
            <a:picLocks noChangeAspect="1"/>
          </p:cNvPicPr>
          <p:nvPr/>
        </p:nvPicPr>
        <p:blipFill>
          <a:blip r:embed="rId6"/>
          <a:stretch>
            <a:fillRect/>
          </a:stretch>
        </p:blipFill>
        <p:spPr>
          <a:xfrm>
            <a:off x="3214426" y="5465246"/>
            <a:ext cx="1210865" cy="1210865"/>
          </a:xfrm>
          <a:prstGeom prst="rect">
            <a:avLst/>
          </a:prstGeom>
        </p:spPr>
      </p:pic>
      <p:pic>
        <p:nvPicPr>
          <p:cNvPr id="10" name="Pictur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44087" y="5829114"/>
            <a:ext cx="2369002" cy="483124"/>
          </a:xfrm>
          <a:prstGeom prst="rect">
            <a:avLst/>
          </a:prstGeom>
        </p:spPr>
      </p:pic>
    </p:spTree>
    <p:extLst>
      <p:ext uri="{BB962C8B-B14F-4D97-AF65-F5344CB8AC3E}">
        <p14:creationId xmlns:p14="http://schemas.microsoft.com/office/powerpoint/2010/main" val="4126029684"/>
      </p:ext>
    </p:extLst>
  </p:cSld>
  <p:clrMapOvr>
    <a:masterClrMapping/>
  </p:clrMapOvr>
  <p:transition/>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Executive Summary</a:t>
            </a:r>
          </a:p>
        </p:txBody>
      </p:sp>
      <p:sp>
        <p:nvSpPr>
          <p:cNvPr id="3" name="Content Placeholder 2"/>
          <p:cNvSpPr>
            <a:spLocks noGrp="1"/>
          </p:cNvSpPr>
          <p:nvPr>
            <p:ph idx="1"/>
          </p:nvPr>
        </p:nvSpPr>
        <p:spPr>
          <a:xfrm>
            <a:off x="228599" y="1126189"/>
            <a:ext cx="8786813" cy="5122211"/>
          </a:xfrm>
        </p:spPr>
        <p:txBody>
          <a:bodyPr/>
          <a:lstStyle/>
          <a:p>
            <a:r>
              <a:rPr lang="en-US" sz="2000" b="1" dirty="0">
                <a:solidFill>
                  <a:srgbClr val="0070C0"/>
                </a:solidFill>
              </a:rPr>
              <a:t>Genome Read Mapping </a:t>
            </a:r>
            <a:r>
              <a:rPr lang="en-US" sz="2000" dirty="0"/>
              <a:t>is a very important problem and is the first step in many types of genomic analysis</a:t>
            </a:r>
          </a:p>
          <a:p>
            <a:pPr lvl="1"/>
            <a:r>
              <a:rPr lang="en-US" sz="1800" dirty="0"/>
              <a:t>Could lead to improved health care, medicine, quality of life</a:t>
            </a:r>
          </a:p>
          <a:p>
            <a:pPr lvl="1"/>
            <a:endParaRPr lang="en-US" sz="2000" dirty="0"/>
          </a:p>
          <a:p>
            <a:r>
              <a:rPr lang="en-US" sz="2000" dirty="0"/>
              <a:t>Read mapping is an </a:t>
            </a:r>
            <a:r>
              <a:rPr lang="en-US" sz="2000" b="1" dirty="0">
                <a:solidFill>
                  <a:srgbClr val="0070C0"/>
                </a:solidFill>
              </a:rPr>
              <a:t>approximate string matching </a:t>
            </a:r>
            <a:r>
              <a:rPr lang="en-US" sz="2000" dirty="0"/>
              <a:t>problem</a:t>
            </a:r>
          </a:p>
          <a:p>
            <a:pPr lvl="1"/>
            <a:r>
              <a:rPr lang="en-US" sz="1800" dirty="0"/>
              <a:t>Find the best fit of 100 character strings into a 3 billion character dictionary</a:t>
            </a:r>
          </a:p>
          <a:p>
            <a:pPr lvl="1"/>
            <a:r>
              <a:rPr lang="en-US" sz="1800" b="1" dirty="0">
                <a:solidFill>
                  <a:srgbClr val="0070C0"/>
                </a:solidFill>
              </a:rPr>
              <a:t>Alignment</a:t>
            </a:r>
            <a:r>
              <a:rPr lang="en-US" sz="1800" dirty="0">
                <a:solidFill>
                  <a:srgbClr val="0070C0"/>
                </a:solidFill>
              </a:rPr>
              <a:t> </a:t>
            </a:r>
            <a:r>
              <a:rPr lang="en-US" sz="1800" dirty="0"/>
              <a:t>is currently the best method for determining the similarity between two strings, but is </a:t>
            </a:r>
            <a:r>
              <a:rPr lang="en-US" sz="1800" b="1" dirty="0">
                <a:solidFill>
                  <a:srgbClr val="FF0000"/>
                </a:solidFill>
              </a:rPr>
              <a:t>very expensive</a:t>
            </a:r>
          </a:p>
          <a:p>
            <a:pPr lvl="1"/>
            <a:endParaRPr lang="en-US" sz="2000" dirty="0"/>
          </a:p>
          <a:p>
            <a:r>
              <a:rPr lang="en-US" sz="2000" dirty="0"/>
              <a:t>We propose an in-memory processing algorithm </a:t>
            </a:r>
            <a:r>
              <a:rPr lang="en-US" sz="2000" b="1" dirty="0">
                <a:solidFill>
                  <a:srgbClr val="0070C0"/>
                </a:solidFill>
              </a:rPr>
              <a:t>GRIM-Filter</a:t>
            </a:r>
            <a:r>
              <a:rPr lang="en-US" sz="2000" dirty="0"/>
              <a:t> for accelerating read mapping, by reducing the number of required alignments</a:t>
            </a:r>
          </a:p>
          <a:p>
            <a:endParaRPr lang="en-US" sz="2000" dirty="0"/>
          </a:p>
          <a:p>
            <a:r>
              <a:rPr lang="en-US" sz="2000" dirty="0"/>
              <a:t>We implement GRIM-Filter using </a:t>
            </a:r>
            <a:r>
              <a:rPr lang="en-US" sz="2000" b="1" dirty="0">
                <a:solidFill>
                  <a:schemeClr val="tx2"/>
                </a:solidFill>
              </a:rPr>
              <a:t>in-memory processing</a:t>
            </a:r>
            <a:r>
              <a:rPr lang="en-US" sz="2000" dirty="0"/>
              <a:t> within </a:t>
            </a:r>
            <a:r>
              <a:rPr lang="en-US" sz="2000" b="1" dirty="0">
                <a:solidFill>
                  <a:schemeClr val="tx2"/>
                </a:solidFill>
              </a:rPr>
              <a:t>3D-stacked memory</a:t>
            </a:r>
            <a:r>
              <a:rPr lang="en-US" sz="2000" b="1" dirty="0"/>
              <a:t> </a:t>
            </a:r>
            <a:r>
              <a:rPr lang="en-US" sz="2000" dirty="0"/>
              <a:t>and show up to </a:t>
            </a:r>
            <a:r>
              <a:rPr lang="en-US" sz="2000" b="1" dirty="0">
                <a:solidFill>
                  <a:schemeClr val="tx2"/>
                </a:solidFill>
              </a:rPr>
              <a:t>3.7x speedup</a:t>
            </a:r>
            <a:r>
              <a:rPr lang="en-US" sz="2000"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232</a:t>
            </a:fld>
            <a:endParaRPr kumimoji="0" lang="en-US" sz="12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0941493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8194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378337" y="3480376"/>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13" name="Picture 12"/>
          <p:cNvPicPr>
            <a:picLocks noChangeAspect="1"/>
          </p:cNvPicPr>
          <p:nvPr/>
        </p:nvPicPr>
        <p:blipFill rotWithShape="1">
          <a:blip r:embed="rId2"/>
          <a:srcRect t="27272" b="29091"/>
          <a:stretch/>
        </p:blipFill>
        <p:spPr>
          <a:xfrm>
            <a:off x="506982" y="6050611"/>
            <a:ext cx="1828800" cy="798022"/>
          </a:xfrm>
          <a:prstGeom prst="rect">
            <a:avLst/>
          </a:prstGeom>
        </p:spPr>
      </p:pic>
      <p:pic>
        <p:nvPicPr>
          <p:cNvPr id="14" name="Picture 13"/>
          <p:cNvPicPr>
            <a:picLocks noChangeAspect="1"/>
          </p:cNvPicPr>
          <p:nvPr/>
        </p:nvPicPr>
        <p:blipFill>
          <a:blip r:embed="rId3"/>
          <a:stretch>
            <a:fillRect/>
          </a:stretch>
        </p:blipFill>
        <p:spPr>
          <a:xfrm>
            <a:off x="6981825" y="4724400"/>
            <a:ext cx="1682084" cy="1657706"/>
          </a:xfrm>
          <a:prstGeom prst="rect">
            <a:avLst/>
          </a:prstGeom>
        </p:spPr>
      </p:pic>
      <p:pic>
        <p:nvPicPr>
          <p:cNvPr id="15" name="Picture 14"/>
          <p:cNvPicPr>
            <a:picLocks noChangeAspect="1"/>
          </p:cNvPicPr>
          <p:nvPr/>
        </p:nvPicPr>
        <p:blipFill rotWithShape="1">
          <a:blip r:embed="rId4"/>
          <a:srcRect t="30096" b="30046"/>
          <a:stretch/>
        </p:blipFill>
        <p:spPr>
          <a:xfrm>
            <a:off x="6632242" y="6179521"/>
            <a:ext cx="2381250" cy="533400"/>
          </a:xfrm>
          <a:prstGeom prst="rect">
            <a:avLst/>
          </a:prstGeom>
        </p:spPr>
      </p:pic>
      <p:pic>
        <p:nvPicPr>
          <p:cNvPr id="16" name="Picture 15" descr="safari.png"/>
          <p:cNvPicPr>
            <a:picLocks noChangeAspect="1"/>
          </p:cNvPicPr>
          <p:nvPr/>
        </p:nvPicPr>
        <p:blipFill rotWithShape="1">
          <a:blip r:embed="rId5" cstate="print"/>
          <a:srcRect r="1519"/>
          <a:stretch/>
        </p:blipFill>
        <p:spPr>
          <a:xfrm>
            <a:off x="476188" y="5294713"/>
            <a:ext cx="1890388" cy="555400"/>
          </a:xfrm>
          <a:prstGeom prst="rect">
            <a:avLst/>
          </a:prstGeom>
        </p:spPr>
      </p:pic>
      <p:pic>
        <p:nvPicPr>
          <p:cNvPr id="17" name="Picture 16"/>
          <p:cNvPicPr>
            <a:picLocks noChangeAspect="1"/>
          </p:cNvPicPr>
          <p:nvPr/>
        </p:nvPicPr>
        <p:blipFill>
          <a:blip r:embed="rId6"/>
          <a:stretch>
            <a:fillRect/>
          </a:stretch>
        </p:blipFill>
        <p:spPr>
          <a:xfrm>
            <a:off x="3015517" y="5030786"/>
            <a:ext cx="3112967" cy="1124128"/>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37919546"/>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Open Problems: PIM Adoption</a:t>
            </a:r>
          </a:p>
        </p:txBody>
      </p:sp>
      <p:sp>
        <p:nvSpPr>
          <p:cNvPr id="3" name="Content Placeholder 2"/>
          <p:cNvSpPr>
            <a:spLocks noGrp="1"/>
          </p:cNvSpPr>
          <p:nvPr>
            <p:ph idx="1"/>
          </p:nvPr>
        </p:nvSpPr>
        <p:spPr>
          <a:xfrm>
            <a:off x="228600" y="1052736"/>
            <a:ext cx="8735888"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lgn="ctr">
              <a:buNone/>
            </a:pPr>
            <a:r>
              <a:rPr lang="en-US" sz="2000" b="1" dirty="0">
                <a:hlinkClick r:id="rId2"/>
              </a:rPr>
              <a:t>https://arxiv.org/pdf/1802.00320.pdf</a:t>
            </a:r>
            <a:r>
              <a:rPr lang="en-US" sz="2000"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3AD2022-F9DE-D14F-A45A-D41DA60EB21E}"/>
              </a:ext>
            </a:extLst>
          </p:cNvPr>
          <p:cNvPicPr>
            <a:picLocks noChangeAspect="1"/>
          </p:cNvPicPr>
          <p:nvPr/>
        </p:nvPicPr>
        <p:blipFill>
          <a:blip r:embed="rId3"/>
          <a:stretch>
            <a:fillRect/>
          </a:stretch>
        </p:blipFill>
        <p:spPr>
          <a:xfrm>
            <a:off x="337560" y="1286211"/>
            <a:ext cx="8589976" cy="3366925"/>
          </a:xfrm>
          <a:prstGeom prst="rect">
            <a:avLst/>
          </a:prstGeom>
        </p:spPr>
      </p:pic>
    </p:spTree>
    <p:extLst>
      <p:ext uri="{BB962C8B-B14F-4D97-AF65-F5344CB8AC3E}">
        <p14:creationId xmlns:p14="http://schemas.microsoft.com/office/powerpoint/2010/main" val="319415700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4"/>
          <p:cNvSpPr>
            <a:spLocks noGrp="1" noChangeArrowheads="1"/>
          </p:cNvSpPr>
          <p:nvPr>
            <p:ph type="ctrTitle"/>
          </p:nvPr>
        </p:nvSpPr>
        <p:spPr>
          <a:xfrm>
            <a:off x="1" y="1814587"/>
            <a:ext cx="8794750" cy="822325"/>
          </a:xfrm>
        </p:spPr>
        <p:txBody>
          <a:bodyPr/>
          <a:lstStyle/>
          <a:p>
            <a:pPr algn="ctr" eaLnBrk="1" hangingPunct="1"/>
            <a:r>
              <a:rPr lang="en-US" dirty="0">
                <a:latin typeface="Garamond" charset="0"/>
              </a:rPr>
              <a:t>Enabling the Paradigm Shift</a:t>
            </a:r>
          </a:p>
        </p:txBody>
      </p:sp>
      <p:sp>
        <p:nvSpPr>
          <p:cNvPr id="11571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912310102"/>
      </p:ext>
    </p:extLst>
  </p:cSld>
  <p:clrMapOvr>
    <a:masterClrMapping/>
  </p:clrMapOvr>
  <p:transition/>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Title 1">
            <a:extLst>
              <a:ext uri="{FF2B5EF4-FFF2-40B4-BE49-F238E27FC236}">
                <a16:creationId xmlns:a16="http://schemas.microsoft.com/office/drawing/2014/main" id="{D372D6BD-00C3-AE42-A425-0171EA615E4C}"/>
              </a:ext>
            </a:extLst>
          </p:cNvPr>
          <p:cNvSpPr>
            <a:spLocks noGrp="1"/>
          </p:cNvSpPr>
          <p:nvPr>
            <p:ph type="title"/>
          </p:nvPr>
        </p:nvSpPr>
        <p:spPr/>
        <p:txBody>
          <a:bodyPr/>
          <a:lstStyle/>
          <a:p>
            <a:r>
              <a:rPr lang="en-US" altLang="en-US" dirty="0">
                <a:ea typeface="ＭＳ Ｐゴシック" panose="020B0600070205080204" pitchFamily="34" charset="-128"/>
              </a:rPr>
              <a:t>Computer Architecture Today</a:t>
            </a:r>
          </a:p>
        </p:txBody>
      </p:sp>
      <p:sp>
        <p:nvSpPr>
          <p:cNvPr id="3" name="Content Placeholder 2">
            <a:extLst>
              <a:ext uri="{FF2B5EF4-FFF2-40B4-BE49-F238E27FC236}">
                <a16:creationId xmlns:a16="http://schemas.microsoft.com/office/drawing/2014/main" id="{9F7A138C-3CD5-CC4B-9922-ACD95237B4F4}"/>
              </a:ext>
            </a:extLst>
          </p:cNvPr>
          <p:cNvSpPr>
            <a:spLocks noGrp="1"/>
          </p:cNvSpPr>
          <p:nvPr>
            <p:ph idx="1"/>
          </p:nvPr>
        </p:nvSpPr>
        <p:spPr>
          <a:xfrm>
            <a:off x="228600" y="996950"/>
            <a:ext cx="8763000" cy="5194300"/>
          </a:xfrm>
        </p:spPr>
        <p:txBody>
          <a:bodyPr/>
          <a:lstStyle/>
          <a:p>
            <a:r>
              <a:rPr lang="en-US" altLang="en-US">
                <a:ea typeface="ＭＳ Ｐゴシック" panose="020B0600070205080204" pitchFamily="34" charset="-128"/>
              </a:rPr>
              <a:t>You can revolutionize the way computers are built, if you understand both the hardware and the software (and change each accordingly)</a:t>
            </a:r>
          </a:p>
          <a:p>
            <a:endParaRPr lang="en-US" altLang="en-US">
              <a:ea typeface="ＭＳ Ｐゴシック" panose="020B0600070205080204" pitchFamily="34" charset="-128"/>
            </a:endParaRPr>
          </a:p>
          <a:p>
            <a:r>
              <a:rPr lang="en-US" altLang="en-US">
                <a:ea typeface="ＭＳ Ｐゴシック" panose="020B0600070205080204" pitchFamily="34" charset="-128"/>
              </a:rPr>
              <a:t>You can invent new paradigms for computation, communication, and storage</a:t>
            </a:r>
          </a:p>
          <a:p>
            <a:pPr lvl="1"/>
            <a:endParaRPr lang="en-US" altLang="en-US">
              <a:ea typeface="ＭＳ Ｐゴシック" panose="020B0600070205080204" pitchFamily="34" charset="-128"/>
            </a:endParaRPr>
          </a:p>
          <a:p>
            <a:r>
              <a:rPr lang="en-US" altLang="en-US">
                <a:ea typeface="ＭＳ Ｐゴシック" panose="020B0600070205080204" pitchFamily="34" charset="-128"/>
              </a:rPr>
              <a:t>Recommended book: Thomas Kuhn, “</a:t>
            </a:r>
            <a:r>
              <a:rPr lang="en-US" altLang="ja-JP">
                <a:solidFill>
                  <a:srgbClr val="0000FF"/>
                </a:solidFill>
                <a:ea typeface="ＭＳ Ｐゴシック" panose="020B0600070205080204" pitchFamily="34" charset="-128"/>
              </a:rPr>
              <a:t>The Structure of Scientific Revolutions</a:t>
            </a:r>
            <a:r>
              <a:rPr lang="en-US" altLang="en-US">
                <a:ea typeface="ＭＳ Ｐゴシック" panose="020B0600070205080204" pitchFamily="34" charset="-128"/>
              </a:rPr>
              <a:t>”</a:t>
            </a:r>
            <a:r>
              <a:rPr lang="en-US" altLang="ja-JP">
                <a:ea typeface="ＭＳ Ｐゴシック" panose="020B0600070205080204" pitchFamily="34" charset="-128"/>
              </a:rPr>
              <a:t> (1962)</a:t>
            </a:r>
          </a:p>
          <a:p>
            <a:pPr lvl="1"/>
            <a:r>
              <a:rPr lang="en-US" altLang="en-US">
                <a:ea typeface="ＭＳ Ｐゴシック" panose="020B0600070205080204" pitchFamily="34" charset="-128"/>
              </a:rPr>
              <a:t>Pre-paradigm science: no clear consensus in the field</a:t>
            </a:r>
          </a:p>
          <a:p>
            <a:pPr lvl="1"/>
            <a:r>
              <a:rPr lang="en-US" altLang="en-US">
                <a:ea typeface="ＭＳ Ｐゴシック" panose="020B0600070205080204" pitchFamily="34" charset="-128"/>
              </a:rPr>
              <a:t>Normal science: dominant theory used to explain/improve things (business as usual); exceptions considered anomalies</a:t>
            </a:r>
          </a:p>
          <a:p>
            <a:pPr lvl="1"/>
            <a:r>
              <a:rPr lang="en-US" altLang="en-US">
                <a:ea typeface="ＭＳ Ｐゴシック" panose="020B0600070205080204" pitchFamily="34" charset="-128"/>
              </a:rPr>
              <a:t>Revolutionary science: underlying assumptions re-examined</a:t>
            </a:r>
          </a:p>
        </p:txBody>
      </p:sp>
      <p:sp>
        <p:nvSpPr>
          <p:cNvPr id="122883" name="Slide Number Placeholder 3">
            <a:extLst>
              <a:ext uri="{FF2B5EF4-FFF2-40B4-BE49-F238E27FC236}">
                <a16:creationId xmlns:a16="http://schemas.microsoft.com/office/drawing/2014/main" id="{9E2F704F-D6F8-AB41-A9C9-454271828B2A}"/>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95161B3-87D8-CA4C-A0A1-DD872946786D}"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236</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32504770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Title 1">
            <a:extLst>
              <a:ext uri="{FF2B5EF4-FFF2-40B4-BE49-F238E27FC236}">
                <a16:creationId xmlns:a16="http://schemas.microsoft.com/office/drawing/2014/main" id="{06F111BE-F8FF-814C-B96E-F2A2D1D06ECA}"/>
              </a:ext>
            </a:extLst>
          </p:cNvPr>
          <p:cNvSpPr>
            <a:spLocks noGrp="1"/>
          </p:cNvSpPr>
          <p:nvPr>
            <p:ph type="title"/>
          </p:nvPr>
        </p:nvSpPr>
        <p:spPr/>
        <p:txBody>
          <a:bodyPr/>
          <a:lstStyle/>
          <a:p>
            <a:r>
              <a:rPr lang="en-US" altLang="en-US" dirty="0">
                <a:ea typeface="ＭＳ Ｐゴシック" panose="020B0600070205080204" pitchFamily="34" charset="-128"/>
              </a:rPr>
              <a:t>Computer Architecture Today</a:t>
            </a:r>
          </a:p>
        </p:txBody>
      </p:sp>
      <p:sp>
        <p:nvSpPr>
          <p:cNvPr id="123906" name="Content Placeholder 2">
            <a:extLst>
              <a:ext uri="{FF2B5EF4-FFF2-40B4-BE49-F238E27FC236}">
                <a16:creationId xmlns:a16="http://schemas.microsoft.com/office/drawing/2014/main" id="{035196A7-91D5-9A49-9E10-1ED55CBF77A9}"/>
              </a:ext>
            </a:extLst>
          </p:cNvPr>
          <p:cNvSpPr>
            <a:spLocks noGrp="1"/>
          </p:cNvSpPr>
          <p:nvPr>
            <p:ph idx="1"/>
          </p:nvPr>
        </p:nvSpPr>
        <p:spPr>
          <a:xfrm>
            <a:off x="228600" y="996950"/>
            <a:ext cx="8763000" cy="5194300"/>
          </a:xfrm>
        </p:spPr>
        <p:txBody>
          <a:bodyPr/>
          <a:lstStyle/>
          <a:p>
            <a:r>
              <a:rPr lang="en-US" altLang="en-US">
                <a:ea typeface="ＭＳ Ｐゴシック" panose="020B0600070205080204" pitchFamily="34" charset="-128"/>
              </a:rPr>
              <a:t>You can revolutionize the way computers are built, if you understand both the hardware and the software (and change each accordingly)</a:t>
            </a:r>
          </a:p>
          <a:p>
            <a:endParaRPr lang="en-US" altLang="en-US">
              <a:ea typeface="ＭＳ Ｐゴシック" panose="020B0600070205080204" pitchFamily="34" charset="-128"/>
            </a:endParaRPr>
          </a:p>
          <a:p>
            <a:r>
              <a:rPr lang="en-US" altLang="en-US">
                <a:ea typeface="ＭＳ Ｐゴシック" panose="020B0600070205080204" pitchFamily="34" charset="-128"/>
              </a:rPr>
              <a:t>You can invent new paradigms for computation, communication, and storage</a:t>
            </a:r>
          </a:p>
          <a:p>
            <a:pPr lvl="1"/>
            <a:endParaRPr lang="en-US" altLang="en-US">
              <a:ea typeface="ＭＳ Ｐゴシック" panose="020B0600070205080204" pitchFamily="34" charset="-128"/>
            </a:endParaRPr>
          </a:p>
          <a:p>
            <a:r>
              <a:rPr lang="en-US" altLang="en-US">
                <a:ea typeface="ＭＳ Ｐゴシック" panose="020B0600070205080204" pitchFamily="34" charset="-128"/>
              </a:rPr>
              <a:t>Recommended book: Thomas Kuhn, “</a:t>
            </a:r>
            <a:r>
              <a:rPr lang="en-US" altLang="ja-JP">
                <a:solidFill>
                  <a:srgbClr val="0000FF"/>
                </a:solidFill>
                <a:ea typeface="ＭＳ Ｐゴシック" panose="020B0600070205080204" pitchFamily="34" charset="-128"/>
              </a:rPr>
              <a:t>The Structure of Scientific Revolutions</a:t>
            </a:r>
            <a:r>
              <a:rPr lang="en-US" altLang="en-US">
                <a:ea typeface="ＭＳ Ｐゴシック" panose="020B0600070205080204" pitchFamily="34" charset="-128"/>
              </a:rPr>
              <a:t>”</a:t>
            </a:r>
            <a:r>
              <a:rPr lang="en-US" altLang="ja-JP">
                <a:ea typeface="ＭＳ Ｐゴシック" panose="020B0600070205080204" pitchFamily="34" charset="-128"/>
              </a:rPr>
              <a:t> (1962)</a:t>
            </a:r>
          </a:p>
          <a:p>
            <a:pPr lvl="1"/>
            <a:r>
              <a:rPr lang="en-US" altLang="en-US">
                <a:ea typeface="ＭＳ Ｐゴシック" panose="020B0600070205080204" pitchFamily="34" charset="-128"/>
              </a:rPr>
              <a:t>Pre-paradigm science: no clear consensus in the field</a:t>
            </a:r>
          </a:p>
          <a:p>
            <a:pPr lvl="1"/>
            <a:r>
              <a:rPr lang="en-US" altLang="en-US">
                <a:ea typeface="ＭＳ Ｐゴシック" panose="020B0600070205080204" pitchFamily="34" charset="-128"/>
              </a:rPr>
              <a:t>Normal science: dominant theory used to explain/improve things (business as usual); exceptions considered anomalies</a:t>
            </a:r>
          </a:p>
          <a:p>
            <a:pPr lvl="1"/>
            <a:r>
              <a:rPr lang="en-US" altLang="en-US">
                <a:ea typeface="ＭＳ Ｐゴシック" panose="020B0600070205080204" pitchFamily="34" charset="-128"/>
              </a:rPr>
              <a:t>Revolutionary science: underlying assumptions re-examined</a:t>
            </a:r>
          </a:p>
        </p:txBody>
      </p:sp>
      <p:sp>
        <p:nvSpPr>
          <p:cNvPr id="123907" name="Slide Number Placeholder 3">
            <a:extLst>
              <a:ext uri="{FF2B5EF4-FFF2-40B4-BE49-F238E27FC236}">
                <a16:creationId xmlns:a16="http://schemas.microsoft.com/office/drawing/2014/main" id="{CE876F6F-B198-B14D-984D-83B52A8D68F5}"/>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08E9771-DD44-0F4E-A01B-3281F2677222}"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237</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123908" name="Picture 1">
            <a:extLst>
              <a:ext uri="{FF2B5EF4-FFF2-40B4-BE49-F238E27FC236}">
                <a16:creationId xmlns:a16="http://schemas.microsoft.com/office/drawing/2014/main" id="{9DA51FDA-8CDC-2647-AF9E-6D4CD75EFB8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391400" y="1981200"/>
            <a:ext cx="1447800" cy="177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2DADE28D-1258-6A45-A56E-4627A016C55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99000" y="2590800"/>
            <a:ext cx="2463800" cy="374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9CD75145-F3EF-534C-8CA2-A54F9C2228D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97075" y="2590800"/>
            <a:ext cx="2460625" cy="378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8A1083F5-F69C-4F46-9507-88DF57FA77E2}"/>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743200" y="1524000"/>
            <a:ext cx="3397250" cy="501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905050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Energy-Efficient</a:t>
            </a:r>
          </a:p>
          <a:p>
            <a:pPr marL="0" indent="0" algn="ctr">
              <a:buNone/>
            </a:pPr>
            <a:r>
              <a:rPr lang="en-US" sz="6400"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solidFill>
                  <a:srgbClr val="000000"/>
                </a:solidFill>
              </a:rPr>
              <a:pPr>
                <a:defRPr/>
              </a:pPr>
              <a:t>238</a:t>
            </a:fld>
            <a:endParaRPr lang="en-US">
              <a:solidFill>
                <a:srgbClr val="000000"/>
              </a:solidFill>
            </a:endParaRPr>
          </a:p>
        </p:txBody>
      </p:sp>
    </p:spTree>
    <p:extLst>
      <p:ext uri="{BB962C8B-B14F-4D97-AF65-F5344CB8AC3E}">
        <p14:creationId xmlns:p14="http://schemas.microsoft.com/office/powerpoint/2010/main" val="362777776"/>
      </p:ext>
    </p:extLst>
  </p:cSld>
  <p:clrMapOvr>
    <a:masterClrMapping/>
  </p:clrMapOvr>
  <p:transition/>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High-Performance</a:t>
            </a:r>
          </a:p>
          <a:p>
            <a:pPr marL="0" indent="0" algn="ctr">
              <a:buNone/>
            </a:pPr>
            <a:r>
              <a:rPr lang="en-US" sz="6400"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457752033"/>
      </p:ext>
    </p:extLst>
  </p:cSld>
  <p:clrMapOvr>
    <a:masterClrMapping/>
  </p:clrMapOvr>
  <p:transition/>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434033592"/>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One Important Takeaway</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590779304"/>
      </p:ext>
    </p:extLst>
  </p:cSld>
  <p:clrMapOvr>
    <a:masterClrMapping/>
  </p:clrMapOvr>
  <p:transition/>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latin typeface="Tahoma" charset="0"/>
                <a:ea typeface="ＭＳ Ｐゴシック" charset="0"/>
                <a:cs typeface="ＭＳ Ｐゴシック" charset="0"/>
              </a:rPr>
              <a:t>Major Trends Affecting Main Memory</a:t>
            </a:r>
          </a:p>
          <a:p>
            <a:pPr eaLnBrk="1" hangingPunct="1"/>
            <a:r>
              <a:rPr lang="en-US" dirty="0">
                <a:solidFill>
                  <a:srgbClr val="0000FF"/>
                </a:solidFill>
                <a:latin typeface="Tahoma" charset="0"/>
                <a:ea typeface="ＭＳ Ｐゴシック" charset="0"/>
                <a:cs typeface="ＭＳ Ｐゴシック" charset="0"/>
              </a:rPr>
              <a:t>Key Challenges and Solution Directions</a:t>
            </a:r>
          </a:p>
          <a:p>
            <a:pPr lvl="1" eaLnBrk="1" hangingPunct="1"/>
            <a:r>
              <a:rPr lang="en-US" dirty="0">
                <a:latin typeface="Tahoma" charset="0"/>
                <a:ea typeface="ＭＳ Ｐゴシック" charset="0"/>
                <a:cs typeface="ＭＳ Ｐゴシック" charset="0"/>
              </a:rPr>
              <a:t>Robustness: Reliability and Security</a:t>
            </a:r>
          </a:p>
          <a:p>
            <a:pPr lvl="1" eaLnBrk="1" hangingPunct="1"/>
            <a:r>
              <a:rPr lang="en-US" dirty="0">
                <a:latin typeface="Tahoma" charset="0"/>
                <a:ea typeface="ＭＳ Ｐゴシック" charset="0"/>
                <a:cs typeface="ＭＳ Ｐゴシック" charset="0"/>
              </a:rPr>
              <a:t>Energy and Performance: In-Memory Computation</a:t>
            </a:r>
          </a:p>
          <a:p>
            <a:pPr lvl="1" eaLnBrk="1" hangingPunct="1"/>
            <a:r>
              <a:rPr lang="en-US" dirty="0">
                <a:solidFill>
                  <a:srgbClr val="0000FF"/>
                </a:solidFill>
                <a:latin typeface="Tahoma" charset="0"/>
                <a:ea typeface="ＭＳ Ｐゴシック" charset="0"/>
                <a:cs typeface="ＭＳ Ｐゴシック" charset="0"/>
              </a:rPr>
              <a:t>Low Latency/Energy and Latency/Energy/Reliability Tradeoffs</a:t>
            </a:r>
          </a:p>
          <a:p>
            <a:pPr lvl="1" eaLnBrk="1" hangingPunct="1"/>
            <a:r>
              <a:rPr lang="en-US" dirty="0">
                <a:latin typeface="Tahoma" charset="0"/>
                <a:ea typeface="ＭＳ Ｐゴシック" charset="0"/>
                <a:cs typeface="ＭＳ Ｐゴシック" charset="0"/>
              </a:rPr>
              <a:t>Scalability and More: Enabling Emerging Technologies</a:t>
            </a:r>
          </a:p>
          <a:p>
            <a:pPr eaLnBrk="1" hangingPunct="1"/>
            <a:r>
              <a:rPr lang="en-US" dirty="0">
                <a:latin typeface="Tahoma" charset="0"/>
                <a:ea typeface="ＭＳ Ｐゴシック" charset="0"/>
                <a:cs typeface="ＭＳ Ｐゴシック" charset="0"/>
              </a:rPr>
              <a:t>Solution Principles</a:t>
            </a:r>
          </a:p>
          <a:p>
            <a:pPr eaLnBrk="1" hangingPunct="1"/>
            <a:r>
              <a:rPr lang="en-US" dirty="0">
                <a:latin typeface="Tahoma" charset="0"/>
                <a:ea typeface="ＭＳ Ｐゴシック" charset="0"/>
                <a:cs typeface="ＭＳ Ｐゴシック" charset="0"/>
              </a:rPr>
              <a:t>Concluding Remarks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242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873210140"/>
      </p:ext>
    </p:extLst>
  </p:cSld>
  <p:clrMapOvr>
    <a:masterClrMapping/>
  </p:clrMapOvr>
  <p:transition/>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Issues in Future Platforms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t>
            </a:r>
            <a:r>
              <a:rPr lang="en-US" dirty="0"/>
              <a:t>Architectures</a:t>
            </a:r>
          </a:p>
          <a:p>
            <a:endParaRPr lang="en-US" dirty="0"/>
          </a:p>
          <a:p>
            <a:endParaRPr lang="en-US" dirty="0"/>
          </a:p>
          <a:p>
            <a:r>
              <a:rPr lang="en-US" dirty="0"/>
              <a:t>Architectures for </a:t>
            </a:r>
            <a:r>
              <a:rPr lang="en-US" dirty="0">
                <a:solidFill>
                  <a:srgbClr val="0000FF"/>
                </a:solidFill>
              </a:rPr>
              <a:t>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Rectangle 6">
            <a:extLst>
              <a:ext uri="{FF2B5EF4-FFF2-40B4-BE49-F238E27FC236}">
                <a16:creationId xmlns:a16="http://schemas.microsoft.com/office/drawing/2014/main" id="{493F53A1-D239-B74E-A57F-3C633430314E}"/>
              </a:ext>
            </a:extLst>
          </p:cNvPr>
          <p:cNvSpPr/>
          <p:nvPr/>
        </p:nvSpPr>
        <p:spPr>
          <a:xfrm>
            <a:off x="514406" y="4077072"/>
            <a:ext cx="5929802"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1670636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764704"/>
            <a:ext cx="7416824" cy="5562618"/>
          </a:xfrm>
          <a:prstGeom prst="rect">
            <a:avLst/>
          </a:prstGeom>
        </p:spPr>
      </p:pic>
      <p:sp>
        <p:nvSpPr>
          <p:cNvPr id="6" name="Rectangle 5"/>
          <p:cNvSpPr/>
          <p:nvPr/>
        </p:nvSpPr>
        <p:spPr>
          <a:xfrm>
            <a:off x="2160240"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2068177948"/>
      </p:ext>
    </p:extLst>
  </p:cSld>
  <p:clrMapOvr>
    <a:masterClrMapping/>
  </p:clrMapOvr>
  <p:transition/>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500" dirty="0"/>
              <a:t>Maslow’s Hierarchy of Needs, A Third Time</a:t>
            </a:r>
          </a:p>
        </p:txBody>
      </p:sp>
      <p:sp>
        <p:nvSpPr>
          <p:cNvPr id="3" name="Content Placeholder 2"/>
          <p:cNvSpPr>
            <a:spLocks noGrp="1"/>
          </p:cNvSpPr>
          <p:nvPr>
            <p:ph idx="1"/>
          </p:nvPr>
        </p:nvSpPr>
        <p:spPr/>
        <p:txBody>
          <a:bodyPr/>
          <a:lstStyle/>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maslow-pyrami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1357" y="931384"/>
            <a:ext cx="6336704" cy="4657856"/>
          </a:xfrm>
          <a:prstGeom prst="rect">
            <a:avLst/>
          </a:prstGeom>
        </p:spPr>
      </p:pic>
      <p:sp>
        <p:nvSpPr>
          <p:cNvPr id="7" name="TextBox 6"/>
          <p:cNvSpPr txBox="1"/>
          <p:nvPr/>
        </p:nvSpPr>
        <p:spPr>
          <a:xfrm>
            <a:off x="5076056" y="2196152"/>
            <a:ext cx="1448433" cy="58477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Speed</a:t>
            </a:r>
          </a:p>
        </p:txBody>
      </p:sp>
      <p:sp>
        <p:nvSpPr>
          <p:cNvPr id="8" name="TextBox 7"/>
          <p:cNvSpPr txBox="1"/>
          <p:nvPr/>
        </p:nvSpPr>
        <p:spPr>
          <a:xfrm>
            <a:off x="5076056" y="2988240"/>
            <a:ext cx="1448433" cy="58477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Speed</a:t>
            </a:r>
          </a:p>
        </p:txBody>
      </p:sp>
      <p:sp>
        <p:nvSpPr>
          <p:cNvPr id="9" name="TextBox 8"/>
          <p:cNvSpPr txBox="1"/>
          <p:nvPr/>
        </p:nvSpPr>
        <p:spPr>
          <a:xfrm>
            <a:off x="5076056" y="3636312"/>
            <a:ext cx="1448433" cy="58477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Speed</a:t>
            </a:r>
          </a:p>
        </p:txBody>
      </p:sp>
      <p:sp>
        <p:nvSpPr>
          <p:cNvPr id="10" name="TextBox 9"/>
          <p:cNvSpPr txBox="1"/>
          <p:nvPr/>
        </p:nvSpPr>
        <p:spPr>
          <a:xfrm>
            <a:off x="5067783" y="4242258"/>
            <a:ext cx="1448433" cy="58477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Speed</a:t>
            </a:r>
          </a:p>
        </p:txBody>
      </p:sp>
      <p:sp>
        <p:nvSpPr>
          <p:cNvPr id="11" name="TextBox 10"/>
          <p:cNvSpPr txBox="1"/>
          <p:nvPr/>
        </p:nvSpPr>
        <p:spPr>
          <a:xfrm>
            <a:off x="5067783" y="4860448"/>
            <a:ext cx="1448433" cy="58477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Speed</a:t>
            </a:r>
          </a:p>
        </p:txBody>
      </p:sp>
      <p:sp>
        <p:nvSpPr>
          <p:cNvPr id="12" name="TextBox 11"/>
          <p:cNvSpPr txBox="1"/>
          <p:nvPr/>
        </p:nvSpPr>
        <p:spPr>
          <a:xfrm>
            <a:off x="1780551" y="6512454"/>
            <a:ext cx="3160741"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www.simplypsychology.org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maslow.html</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
        <p:nvSpPr>
          <p:cNvPr id="14" name="TextBox 13"/>
          <p:cNvSpPr txBox="1"/>
          <p:nvPr/>
        </p:nvSpPr>
        <p:spPr>
          <a:xfrm>
            <a:off x="227414" y="1052736"/>
            <a:ext cx="4477380"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Motivation and Personality</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Book, 1954-1970.</a:t>
            </a:r>
          </a:p>
        </p:txBody>
      </p:sp>
      <p:pic>
        <p:nvPicPr>
          <p:cNvPr id="13" name="Picture 12">
            <a:extLst>
              <a:ext uri="{FF2B5EF4-FFF2-40B4-BE49-F238E27FC236}">
                <a16:creationId xmlns:a16="http://schemas.microsoft.com/office/drawing/2014/main" id="{E67A7A6E-BA9A-BA49-A06E-6C7352EF77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2864053"/>
            <a:ext cx="2046334" cy="2581171"/>
          </a:xfrm>
          <a:prstGeom prst="rect">
            <a:avLst/>
          </a:prstGeom>
        </p:spPr>
      </p:pic>
    </p:spTree>
    <p:extLst>
      <p:ext uri="{BB962C8B-B14F-4D97-AF65-F5344CB8AC3E}">
        <p14:creationId xmlns:p14="http://schemas.microsoft.com/office/powerpoint/2010/main" val="40568778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Low-Latency</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92198328"/>
      </p:ext>
    </p:extLst>
  </p:cSld>
  <p:clrMapOvr>
    <a:masterClrMapping/>
  </p:clrMapOvr>
  <p:transition/>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p:cNvGraphicFramePr>
            <a:graphicFrameLocks/>
          </p:cNvGraphicFramePr>
          <p:nvPr>
            <p:extLst/>
          </p:nvPr>
        </p:nvGraphicFramePr>
        <p:xfrm>
          <a:off x="74706" y="1204631"/>
          <a:ext cx="8994588" cy="4647529"/>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normAutofit/>
          </a:bodyPr>
          <a:lstStyle/>
          <a:p>
            <a:r>
              <a:rPr lang="en-US" dirty="0"/>
              <a:t>Main Memory Latency Lags Behind</a:t>
            </a:r>
          </a:p>
        </p:txBody>
      </p:sp>
      <p:sp>
        <p:nvSpPr>
          <p:cNvPr id="9" name="TextBox 8"/>
          <p:cNvSpPr txBox="1"/>
          <p:nvPr/>
        </p:nvSpPr>
        <p:spPr>
          <a:xfrm>
            <a:off x="7744727" y="1230673"/>
            <a:ext cx="100540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4D3B62"/>
                </a:solidFill>
                <a:effectLst/>
                <a:uLnTx/>
                <a:uFillTx/>
                <a:latin typeface="Tahoma"/>
                <a:ea typeface="+mn-ea"/>
                <a:cs typeface="+mn-cs"/>
              </a:rPr>
              <a:t>128x</a:t>
            </a:r>
          </a:p>
        </p:txBody>
      </p:sp>
      <p:sp>
        <p:nvSpPr>
          <p:cNvPr id="10" name="TextBox 9"/>
          <p:cNvSpPr txBox="1"/>
          <p:nvPr/>
        </p:nvSpPr>
        <p:spPr>
          <a:xfrm>
            <a:off x="7949911" y="2556978"/>
            <a:ext cx="800219"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35742A"/>
                </a:solidFill>
                <a:effectLst/>
                <a:uLnTx/>
                <a:uFillTx/>
                <a:latin typeface="Tahoma"/>
                <a:ea typeface="+mn-ea"/>
                <a:cs typeface="+mn-cs"/>
              </a:rPr>
              <a:t>20x</a:t>
            </a:r>
          </a:p>
        </p:txBody>
      </p:sp>
      <p:sp>
        <p:nvSpPr>
          <p:cNvPr id="11" name="TextBox 10"/>
          <p:cNvSpPr txBox="1"/>
          <p:nvPr/>
        </p:nvSpPr>
        <p:spPr>
          <a:xfrm>
            <a:off x="7860143" y="4202002"/>
            <a:ext cx="88998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FF4136"/>
                </a:solidFill>
                <a:effectLst/>
                <a:uLnTx/>
                <a:uFillTx/>
                <a:latin typeface="Tahoma"/>
                <a:ea typeface="+mn-ea"/>
                <a:cs typeface="+mn-cs"/>
              </a:rPr>
              <a:t>1.3x</a:t>
            </a:r>
            <a:endParaRPr kumimoji="0" lang="en-US" sz="3200" b="0" i="0" u="none" strike="noStrike" kern="1200" cap="none" spc="0" normalizeH="0" baseline="0" noProof="0" dirty="0">
              <a:ln>
                <a:noFill/>
              </a:ln>
              <a:solidFill>
                <a:srgbClr val="FF4136"/>
              </a:solidFill>
              <a:effectLst/>
              <a:uLnTx/>
              <a:uFillTx/>
              <a:latin typeface="Tahoma"/>
              <a:ea typeface="+mn-ea"/>
              <a:cs typeface="+mn-cs"/>
            </a:endParaRPr>
          </a:p>
        </p:txBody>
      </p:sp>
      <p:sp>
        <p:nvSpPr>
          <p:cNvPr id="12" name="TextBox 11"/>
          <p:cNvSpPr txBox="1"/>
          <p:nvPr/>
        </p:nvSpPr>
        <p:spPr>
          <a:xfrm>
            <a:off x="0" y="5723778"/>
            <a:ext cx="9144000" cy="615553"/>
          </a:xfrm>
          <a:prstGeom prst="rect">
            <a:avLst/>
          </a:prstGeom>
          <a:solidFill>
            <a:srgbClr val="FF4136"/>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400" b="0" i="0" u="none" strike="noStrike" kern="1200" cap="none" spc="0" normalizeH="0" baseline="0" noProof="0" dirty="0">
                <a:ln>
                  <a:noFill/>
                </a:ln>
                <a:solidFill>
                  <a:srgbClr val="FFFFFF"/>
                </a:solidFill>
                <a:effectLst/>
                <a:uLnTx/>
                <a:uFillTx/>
                <a:latin typeface="Tahoma"/>
                <a:ea typeface="+mn-ea"/>
                <a:cs typeface="+mn-cs"/>
              </a:rPr>
              <a:t>Memory latency remains almost constant</a:t>
            </a:r>
          </a:p>
        </p:txBody>
      </p:sp>
    </p:spTree>
    <p:extLst>
      <p:ext uri="{BB962C8B-B14F-4D97-AF65-F5344CB8AC3E}">
        <p14:creationId xmlns:p14="http://schemas.microsoft.com/office/powerpoint/2010/main" val="257887643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graphicEl>
                                              <a:chart seriesIdx="0" categoryIdx="-4" bldStep="series"/>
                                            </p:graphicEl>
                                          </p:spTgt>
                                        </p:tgtEl>
                                        <p:attrNameLst>
                                          <p:attrName>style.visibility</p:attrName>
                                        </p:attrNameLst>
                                      </p:cBhvr>
                                      <p:to>
                                        <p:strVal val="visible"/>
                                      </p:to>
                                    </p:set>
                                  </p:childTnLst>
                                </p:cTn>
                              </p:par>
                            </p:childTnLst>
                          </p:cTn>
                        </p:par>
                        <p:par>
                          <p:cTn id="11" fill="hold">
                            <p:stCondLst>
                              <p:cond delay="0"/>
                            </p:stCondLst>
                            <p:childTnLst>
                              <p:par>
                                <p:cTn id="12" presetID="5" presetClass="entr" presetSubtype="1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checkerboard(across)">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5">
                                            <p:graphicEl>
                                              <a:chart seriesIdx="1" categoryIdx="-4" bldStep="series"/>
                                            </p:graphicEl>
                                          </p:spTgt>
                                        </p:tgtEl>
                                        <p:attrNameLst>
                                          <p:attrName>style.visibility</p:attrName>
                                        </p:attrNameLst>
                                      </p:cBhvr>
                                      <p:to>
                                        <p:strVal val="visible"/>
                                      </p:to>
                                    </p:set>
                                    <p:animEffect transition="in" filter="wipe(left)">
                                      <p:cBhvr>
                                        <p:cTn id="19" dur="500"/>
                                        <p:tgtEl>
                                          <p:spTgt spid="15">
                                            <p:graphicEl>
                                              <a:chart seriesIdx="1" categoryIdx="-4" bldStep="series"/>
                                            </p:graphicEl>
                                          </p:spTgt>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5">
                                            <p:graphicEl>
                                              <a:chart seriesIdx="2" categoryIdx="-4" bldStep="series"/>
                                            </p:graphicEl>
                                          </p:spTgt>
                                        </p:tgtEl>
                                        <p:attrNameLst>
                                          <p:attrName>style.visibility</p:attrName>
                                        </p:attrNameLst>
                                      </p:cBhvr>
                                      <p:to>
                                        <p:strVal val="visible"/>
                                      </p:to>
                                    </p:set>
                                    <p:animEffect transition="in" filter="wipe(left)">
                                      <p:cBhvr>
                                        <p:cTn id="28" dur="2000"/>
                                        <p:tgtEl>
                                          <p:spTgt spid="15">
                                            <p:graphicEl>
                                              <a:chart seriesIdx="2" categoryIdx="-4" bldStep="series"/>
                                            </p:graphicEl>
                                          </p:spTgt>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Sub>
          <a:bldChart bld="series"/>
        </p:bldSub>
      </p:bldGraphic>
      <p:bldP spid="9" grpId="0"/>
      <p:bldP spid="10" grpId="0"/>
      <p:bldP spid="11" grpId="0"/>
      <p:bldP spid="12" grpId="0" animBg="1"/>
    </p:bldLst>
  </p:timing>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Closer Look </a:t>
            </a:r>
            <a:r>
              <a:rPr lang="is-IS" dirty="0"/>
              <a:t>…</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116943" y="1196752"/>
            <a:ext cx="8937289" cy="4176464"/>
          </a:xfrm>
          <a:prstGeom prst="rect">
            <a:avLst/>
          </a:prstGeom>
        </p:spPr>
      </p:pic>
      <p:sp>
        <p:nvSpPr>
          <p:cNvPr id="7" name="TextBox 6"/>
          <p:cNvSpPr txBox="1"/>
          <p:nvPr/>
        </p:nvSpPr>
        <p:spPr>
          <a:xfrm>
            <a:off x="180084" y="5733256"/>
            <a:ext cx="8928420" cy="61555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Chang+, “</a:t>
            </a:r>
            <a:r>
              <a:rPr kumimoji="0" lang="en-US" sz="1700" b="1" i="0" u="none" strike="noStrike" kern="1200" cap="none" spc="0" normalizeH="0" baseline="0" noProof="0" dirty="0">
                <a:ln>
                  <a:noFill/>
                </a:ln>
                <a:solidFill>
                  <a:srgbClr val="000000"/>
                </a:solidFill>
                <a:effectLst/>
                <a:uLnTx/>
                <a:uFillTx/>
                <a:latin typeface="Tahoma"/>
                <a:ea typeface="+mn-ea"/>
                <a:cs typeface="+mn-cs"/>
                <a:hlinkClick r:id="rId3"/>
              </a:rPr>
              <a:t>Understanding Latency Variation in Modern DRAM Chips: Experimental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00000"/>
                </a:solidFill>
                <a:effectLst/>
                <a:uLnTx/>
                <a:uFillTx/>
                <a:latin typeface="Tahoma"/>
                <a:ea typeface="+mn-ea"/>
                <a:cs typeface="+mn-cs"/>
                <a:hlinkClick r:id="rId3"/>
              </a:rPr>
              <a:t>Characterization, Analysis, and Optimization"</a:t>
            </a:r>
            <a:r>
              <a:rPr kumimoji="0" lang="en-US" sz="1700" b="0" i="0" u="none" strike="noStrike" kern="1200" cap="none" spc="0" normalizeH="0" baseline="0" noProof="0" dirty="0">
                <a:ln>
                  <a:noFill/>
                </a:ln>
                <a:solidFill>
                  <a:srgbClr val="000000"/>
                </a:solidFill>
                <a:effectLst/>
                <a:uLnTx/>
                <a:uFillTx/>
                <a:latin typeface="Tahoma"/>
                <a:ea typeface="+mn-ea"/>
                <a:cs typeface="+mn-cs"/>
              </a:rPr>
              <a:t>,” SIGMETRICS 2016.</a:t>
            </a:r>
          </a:p>
        </p:txBody>
      </p:sp>
    </p:spTree>
    <p:extLst>
      <p:ext uri="{BB962C8B-B14F-4D97-AF65-F5344CB8AC3E}">
        <p14:creationId xmlns:p14="http://schemas.microsoft.com/office/powerpoint/2010/main" val="3254899284"/>
      </p:ext>
    </p:extLst>
  </p:cSld>
  <p:clrMapOvr>
    <a:masterClrMapping/>
  </p:clrMapOvr>
  <p:transition/>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DRAM Latency Is Critical for Performance</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4127209265"/>
      </p:ext>
    </p:extLst>
  </p:cSld>
  <p:clrMapOvr>
    <a:masterClrMapping/>
  </p:clrMapOvr>
  <p:transition/>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DRAM Latency Is Critical for Performance</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Long memory </a:t>
            </a:r>
            <a:r>
              <a:rPr kumimoji="0" lang="en-US" sz="3200" b="0" i="0" u="none" strike="noStrike" kern="1200" cap="none" spc="0" normalizeH="0" baseline="0" noProof="0">
                <a:ln>
                  <a:noFill/>
                </a:ln>
                <a:solidFill>
                  <a:prstClr val="white"/>
                </a:solidFill>
                <a:effectLst/>
                <a:uLnTx/>
                <a:uFillTx/>
                <a:latin typeface="Futura Medium" charset="0"/>
                <a:ea typeface="Futura Medium" charset="0"/>
                <a:cs typeface="Futura Medium" charset="0"/>
              </a:rPr>
              <a:t>latency </a:t>
            </a:r>
            <a:r>
              <a:rPr kumimoji="0" lang="en-US" sz="3200" b="0" i="0" u="none" strike="noStrike" kern="1200" cap="none" spc="0" normalizeH="0" baseline="0" noProof="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a:ln>
                  <a:noFill/>
                </a:ln>
                <a:solidFill>
                  <a:prstClr val="white"/>
                </a:solidFill>
                <a:effectLst/>
                <a:uLnTx/>
                <a:uFillTx/>
                <a:latin typeface="Gill Sans MT"/>
                <a:ea typeface="+mn-ea"/>
                <a:cs typeface="+mn-cs"/>
              </a:rPr>
              <a:t> </a:t>
            </a:r>
            <a:r>
              <a:rPr kumimoji="0" lang="en-US" sz="3200" b="0" i="0" u="none" strike="noStrike" kern="1200" cap="none" spc="0" normalizeH="0" baseline="0" noProof="0">
                <a:ln>
                  <a:noFill/>
                </a:ln>
                <a:solidFill>
                  <a:prstClr val="white"/>
                </a:solidFill>
                <a:effectLst/>
                <a:uLnTx/>
                <a:uFillTx/>
                <a:latin typeface="Futura Medium" charset="0"/>
                <a:ea typeface="Futura Medium" charset="0"/>
                <a:cs typeface="Futura Medium" charset="0"/>
              </a:rPr>
              <a:t>performance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bottleneck</a:t>
            </a:r>
          </a:p>
        </p:txBody>
      </p:sp>
    </p:spTree>
    <p:extLst>
      <p:ext uri="{BB962C8B-B14F-4D97-AF65-F5344CB8AC3E}">
        <p14:creationId xmlns:p14="http://schemas.microsoft.com/office/powerpoint/2010/main" val="1314110304"/>
      </p:ext>
    </p:extLst>
  </p:cSld>
  <p:clrMapOvr>
    <a:masterClrMapping/>
  </p:clrMapOvr>
  <p:transition/>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Memory Latency Problem</a:t>
            </a:r>
          </a:p>
        </p:txBody>
      </p:sp>
      <p:sp>
        <p:nvSpPr>
          <p:cNvPr id="3" name="Content Placeholder 2"/>
          <p:cNvSpPr>
            <a:spLocks noGrp="1"/>
          </p:cNvSpPr>
          <p:nvPr>
            <p:ph idx="1"/>
          </p:nvPr>
        </p:nvSpPr>
        <p:spPr>
          <a:xfrm>
            <a:off x="228600" y="1124744"/>
            <a:ext cx="8610600" cy="5123656"/>
          </a:xfrm>
        </p:spPr>
        <p:txBody>
          <a:bodyPr/>
          <a:lstStyle/>
          <a:p>
            <a:r>
              <a:rPr lang="en-US" dirty="0"/>
              <a:t>High memory latency is a significant </a:t>
            </a:r>
            <a:r>
              <a:rPr lang="en-US" dirty="0">
                <a:solidFill>
                  <a:srgbClr val="0000FF"/>
                </a:solidFill>
              </a:rPr>
              <a:t>limiter of system performance and energy-efficiency</a:t>
            </a:r>
          </a:p>
          <a:p>
            <a:endParaRPr lang="en-US" dirty="0"/>
          </a:p>
          <a:p>
            <a:r>
              <a:rPr lang="en-US" dirty="0"/>
              <a:t>It is becoming increasingly so with </a:t>
            </a:r>
            <a:r>
              <a:rPr lang="en-US" dirty="0">
                <a:solidFill>
                  <a:srgbClr val="0000FF"/>
                </a:solidFill>
              </a:rPr>
              <a:t>higher memory contention</a:t>
            </a:r>
            <a:r>
              <a:rPr lang="en-US" dirty="0"/>
              <a:t> in multi-core and heterogeneous architectures</a:t>
            </a:r>
          </a:p>
          <a:p>
            <a:pPr lvl="1"/>
            <a:r>
              <a:rPr lang="en-US" dirty="0"/>
              <a:t>Exacerbating the bandwidth need</a:t>
            </a:r>
          </a:p>
          <a:p>
            <a:pPr lvl="1"/>
            <a:r>
              <a:rPr lang="en-US" dirty="0"/>
              <a:t>Exacerbating the QoS problem</a:t>
            </a:r>
          </a:p>
          <a:p>
            <a:endParaRPr lang="en-US" dirty="0"/>
          </a:p>
          <a:p>
            <a:r>
              <a:rPr lang="en-US" dirty="0"/>
              <a:t>It increases </a:t>
            </a:r>
            <a:r>
              <a:rPr lang="en-US" dirty="0">
                <a:solidFill>
                  <a:srgbClr val="0000FF"/>
                </a:solidFill>
              </a:rPr>
              <a:t>processor design complexity </a:t>
            </a:r>
            <a:r>
              <a:rPr lang="en-US" dirty="0"/>
              <a:t>due to the mechanisms incorporated to tolerate memory latency</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25878459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355204-1CE8-8F43-A7B0-4AE8F61D449A}" type="slidenum">
              <a:rPr kumimoji="0" lang="en-US" sz="1600" b="0" i="0" u="none" strike="noStrike" kern="1200" cap="none" spc="0" normalizeH="0" baseline="0" noProof="0">
                <a:ln>
                  <a:noFill/>
                </a:ln>
                <a:solidFill>
                  <a:srgbClr val="000000"/>
                </a:solidFill>
                <a:effectLst/>
                <a:uLnTx/>
                <a:uFillTx/>
                <a:latin typeface="Garamond"/>
                <a:ea typeface="ＭＳ Ｐゴシック"/>
                <a:cs typeface="+mn-cs"/>
              </a:rPr>
              <a:pPr marL="0" marR="0" lvl="0" indent="0" algn="r" defTabSz="914400" rtl="0" eaLnBrk="1" fontAlgn="auto" latinLnBrk="0" hangingPunct="1">
                <a:lnSpc>
                  <a:spcPct val="100000"/>
                </a:lnSpc>
                <a:spcBef>
                  <a:spcPts val="0"/>
                </a:spcBef>
                <a:spcAft>
                  <a:spcPts val="0"/>
                </a:spcAft>
                <a:buClrTx/>
                <a:buSzTx/>
                <a:buFontTx/>
                <a:buNone/>
                <a:tabLst/>
                <a:defRPr/>
              </a:pPr>
              <a:t>252</a:t>
            </a:fld>
            <a:endParaRPr kumimoji="0" lang="en-US" sz="1600" b="0" i="0" u="none" strike="noStrike" kern="1200" cap="none" spc="0" normalizeH="0" baseline="0" noProof="0">
              <a:ln>
                <a:noFill/>
              </a:ln>
              <a:solidFill>
                <a:srgbClr val="000000"/>
              </a:solidFill>
              <a:effectLst/>
              <a:uLnTx/>
              <a:uFillTx/>
              <a:latin typeface="Garamond"/>
              <a:ea typeface="ＭＳ Ｐゴシック"/>
              <a:cs typeface="+mn-cs"/>
            </a:endParaRPr>
          </a:p>
        </p:txBody>
      </p:sp>
      <p:sp>
        <p:nvSpPr>
          <p:cNvPr id="335874" name="Rectangle 2"/>
          <p:cNvSpPr>
            <a:spLocks noGrp="1" noChangeArrowheads="1"/>
          </p:cNvSpPr>
          <p:nvPr>
            <p:ph type="title"/>
          </p:nvPr>
        </p:nvSpPr>
        <p:spPr>
          <a:xfrm>
            <a:off x="228600" y="152400"/>
            <a:ext cx="8915400" cy="1066800"/>
          </a:xfrm>
        </p:spPr>
        <p:txBody>
          <a:bodyPr/>
          <a:lstStyle/>
          <a:p>
            <a:r>
              <a:rPr lang="en-US" sz="2900" dirty="0"/>
              <a:t>Retrospective: Conventional Latency Tolerance Techniques</a:t>
            </a:r>
          </a:p>
        </p:txBody>
      </p:sp>
      <p:sp>
        <p:nvSpPr>
          <p:cNvPr id="335875" name="Rectangle 3"/>
          <p:cNvSpPr>
            <a:spLocks noGrp="1" noChangeArrowheads="1"/>
          </p:cNvSpPr>
          <p:nvPr>
            <p:ph type="body" idx="1"/>
          </p:nvPr>
        </p:nvSpPr>
        <p:spPr>
          <a:xfrm>
            <a:off x="228600" y="1219200"/>
            <a:ext cx="8610600" cy="5029200"/>
          </a:xfrm>
        </p:spPr>
        <p:txBody>
          <a:bodyPr/>
          <a:lstStyle/>
          <a:p>
            <a:pPr>
              <a:lnSpc>
                <a:spcPct val="80000"/>
              </a:lnSpc>
            </a:pPr>
            <a:r>
              <a:rPr lang="en-US" sz="1800" dirty="0"/>
              <a:t>Caching [initially by Wilkes, 1965]</a:t>
            </a:r>
          </a:p>
          <a:p>
            <a:pPr lvl="1">
              <a:lnSpc>
                <a:spcPct val="80000"/>
              </a:lnSpc>
            </a:pPr>
            <a:r>
              <a:rPr lang="en-US" sz="1800" dirty="0"/>
              <a:t>Widely used, simple, effective, but inefficient, passive</a:t>
            </a:r>
          </a:p>
          <a:p>
            <a:pPr lvl="1">
              <a:lnSpc>
                <a:spcPct val="80000"/>
              </a:lnSpc>
            </a:pPr>
            <a:r>
              <a:rPr lang="en-US" sz="1800" dirty="0"/>
              <a:t>Not all applications/phases exhibit temporal or spatial locality</a:t>
            </a:r>
          </a:p>
          <a:p>
            <a:pPr lvl="1">
              <a:lnSpc>
                <a:spcPct val="80000"/>
              </a:lnSpc>
            </a:pPr>
            <a:endParaRPr lang="en-US" sz="1800" dirty="0"/>
          </a:p>
          <a:p>
            <a:pPr>
              <a:lnSpc>
                <a:spcPct val="80000"/>
              </a:lnSpc>
            </a:pPr>
            <a:r>
              <a:rPr lang="en-US" sz="1800" dirty="0"/>
              <a:t>Prefetching [initially in IBM 360/91, 1967]</a:t>
            </a:r>
          </a:p>
          <a:p>
            <a:pPr lvl="1">
              <a:lnSpc>
                <a:spcPct val="80000"/>
              </a:lnSpc>
            </a:pPr>
            <a:r>
              <a:rPr lang="en-US" sz="1800" dirty="0"/>
              <a:t>Works well for regular memory access patterns</a:t>
            </a:r>
          </a:p>
          <a:p>
            <a:pPr lvl="1">
              <a:lnSpc>
                <a:spcPct val="80000"/>
              </a:lnSpc>
            </a:pPr>
            <a:r>
              <a:rPr lang="en-US" sz="1800" dirty="0"/>
              <a:t>Prefetching irregular access patterns is difficult, inaccurate, and hardware-intensive</a:t>
            </a:r>
          </a:p>
          <a:p>
            <a:pPr>
              <a:lnSpc>
                <a:spcPct val="80000"/>
              </a:lnSpc>
            </a:pPr>
            <a:endParaRPr lang="en-US" sz="1800" dirty="0"/>
          </a:p>
          <a:p>
            <a:pPr>
              <a:lnSpc>
                <a:spcPct val="80000"/>
              </a:lnSpc>
            </a:pPr>
            <a:r>
              <a:rPr lang="en-US" sz="1800" dirty="0"/>
              <a:t>Multithreading [initially in CDC 6600, 1964]</a:t>
            </a:r>
          </a:p>
          <a:p>
            <a:pPr lvl="1">
              <a:lnSpc>
                <a:spcPct val="80000"/>
              </a:lnSpc>
            </a:pPr>
            <a:r>
              <a:rPr lang="en-US" sz="1800" dirty="0"/>
              <a:t>Works well if there are multiple threads</a:t>
            </a:r>
          </a:p>
          <a:p>
            <a:pPr lvl="1">
              <a:lnSpc>
                <a:spcPct val="80000"/>
              </a:lnSpc>
            </a:pPr>
            <a:r>
              <a:rPr lang="en-US" sz="1800" dirty="0"/>
              <a:t>Improving single thread performance using multithreading hardware is an ongoing research effort</a:t>
            </a:r>
          </a:p>
          <a:p>
            <a:pPr lvl="1">
              <a:lnSpc>
                <a:spcPct val="80000"/>
              </a:lnSpc>
            </a:pPr>
            <a:endParaRPr lang="en-US" sz="1800" dirty="0"/>
          </a:p>
          <a:p>
            <a:pPr>
              <a:lnSpc>
                <a:spcPct val="80000"/>
              </a:lnSpc>
            </a:pPr>
            <a:r>
              <a:rPr lang="en-US" sz="1800" dirty="0"/>
              <a:t>Out-of-order execution [initially by </a:t>
            </a:r>
            <a:r>
              <a:rPr lang="en-US" sz="1800" dirty="0" err="1"/>
              <a:t>Tomasulo</a:t>
            </a:r>
            <a:r>
              <a:rPr lang="en-US" sz="1800" dirty="0"/>
              <a:t>, 1967]</a:t>
            </a:r>
          </a:p>
          <a:p>
            <a:pPr lvl="1">
              <a:lnSpc>
                <a:spcPct val="80000"/>
              </a:lnSpc>
            </a:pPr>
            <a:r>
              <a:rPr lang="en-US" sz="1800" dirty="0">
                <a:solidFill>
                  <a:srgbClr val="CC0000"/>
                </a:solidFill>
              </a:rPr>
              <a:t>Tolerates cache misses that cannot be prefetched</a:t>
            </a:r>
          </a:p>
          <a:p>
            <a:pPr lvl="1">
              <a:lnSpc>
                <a:spcPct val="80000"/>
              </a:lnSpc>
            </a:pPr>
            <a:r>
              <a:rPr lang="en-US" sz="1800" dirty="0"/>
              <a:t>Requires extensive hardware resources for tolerating long latencies</a:t>
            </a:r>
          </a:p>
          <a:p>
            <a:pPr lvl="1">
              <a:lnSpc>
                <a:spcPct val="80000"/>
              </a:lnSpc>
            </a:pPr>
            <a:endParaRPr lang="en-US" sz="1800" dirty="0">
              <a:solidFill>
                <a:srgbClr val="CC0000"/>
              </a:solidFill>
            </a:endParaRPr>
          </a:p>
        </p:txBody>
      </p:sp>
      <p:sp>
        <p:nvSpPr>
          <p:cNvPr id="5" name="Rounded Rectangle 4"/>
          <p:cNvSpPr/>
          <p:nvPr/>
        </p:nvSpPr>
        <p:spPr>
          <a:xfrm rot="21340188">
            <a:off x="349867" y="2487140"/>
            <a:ext cx="8046720" cy="1936242"/>
          </a:xfrm>
          <a:prstGeom prst="roundRect">
            <a:avLst/>
          </a:prstGeom>
          <a:solidFill>
            <a:sysClr val="window" lastClr="FFFFFF"/>
          </a:solidFill>
          <a:ln w="12700" cap="flat" cmpd="sng" algn="ctr">
            <a:solidFill>
              <a:sysClr val="windowText" lastClr="000000"/>
            </a:solidFill>
            <a:prstDash val="solid"/>
          </a:ln>
          <a:effectLst/>
          <a:scene3d>
            <a:camera prst="orthographicFront">
              <a:rot lat="0" lon="0" rev="21360000"/>
            </a:camera>
            <a:lightRig rig="threePt" dir="t"/>
          </a:scene3d>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None of These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Fundamentally Reduce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Memory Latency</a:t>
            </a:r>
          </a:p>
        </p:txBody>
      </p:sp>
    </p:spTree>
    <p:extLst>
      <p:ext uri="{BB962C8B-B14F-4D97-AF65-F5344CB8AC3E}">
        <p14:creationId xmlns:p14="http://schemas.microsoft.com/office/powerpoint/2010/main" val="36722985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Title 1"/>
          <p:cNvSpPr>
            <a:spLocks noGrp="1"/>
          </p:cNvSpPr>
          <p:nvPr>
            <p:ph type="ctrTitle"/>
          </p:nvPr>
        </p:nvSpPr>
        <p:spPr>
          <a:xfrm>
            <a:off x="685800" y="1676400"/>
            <a:ext cx="8062664" cy="1752600"/>
          </a:xfrm>
        </p:spPr>
        <p:txBody>
          <a:bodyPr/>
          <a:lstStyle/>
          <a:p>
            <a:r>
              <a:rPr lang="en-US" dirty="0">
                <a:latin typeface="Garamond" charset="0"/>
              </a:rPr>
              <a:t>Truly Reducing Memory Latency</a:t>
            </a:r>
          </a:p>
        </p:txBody>
      </p:sp>
      <p:sp>
        <p:nvSpPr>
          <p:cNvPr id="150530" name="Subtitle 2"/>
          <p:cNvSpPr>
            <a:spLocks noGrp="1"/>
          </p:cNvSpPr>
          <p:nvPr>
            <p:ph type="subTitle" idx="1"/>
          </p:nvPr>
        </p:nvSpPr>
        <p:spPr/>
        <p:txBody>
          <a:bodyPr/>
          <a:lstStyle/>
          <a:p>
            <a:pPr>
              <a:buFont typeface="Wingdings" charset="0"/>
              <a:buNone/>
            </a:pPr>
            <a:endParaRPr lang="en-US">
              <a:latin typeface="Tahoma" charset="0"/>
            </a:endParaRPr>
          </a:p>
        </p:txBody>
      </p:sp>
      <p:sp>
        <p:nvSpPr>
          <p:cNvPr id="150531"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E342A0-F66A-8349-9DE5-CDF9A06A5894}" type="slidenum">
              <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253</a:t>
            </a:fld>
            <a:endPar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2525052361"/>
      </p:ext>
    </p:extLst>
  </p:cSld>
  <p:clrMapOvr>
    <a:masterClrMapping/>
  </p:clrMapOvr>
  <p:transition/>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Two Major Sources of Latency Inefficiency</a:t>
            </a:r>
          </a:p>
        </p:txBody>
      </p:sp>
      <p:sp>
        <p:nvSpPr>
          <p:cNvPr id="3" name="Content Placeholder 2"/>
          <p:cNvSpPr>
            <a:spLocks noGrp="1"/>
          </p:cNvSpPr>
          <p:nvPr>
            <p:ph idx="1"/>
          </p:nvPr>
        </p:nvSpPr>
        <p:spPr/>
        <p:txBody>
          <a:bodyPr/>
          <a:lstStyle/>
          <a:p>
            <a:r>
              <a:rPr lang="en-US" dirty="0">
                <a:solidFill>
                  <a:srgbClr val="FF0000"/>
                </a:solidFill>
              </a:rPr>
              <a:t>Modern DRAM is </a:t>
            </a:r>
            <a:r>
              <a:rPr lang="en-US" b="1" dirty="0">
                <a:solidFill>
                  <a:srgbClr val="FF0000"/>
                </a:solidFill>
              </a:rPr>
              <a:t>not</a:t>
            </a:r>
            <a:r>
              <a:rPr lang="en-US" dirty="0">
                <a:solidFill>
                  <a:srgbClr val="FF0000"/>
                </a:solidFill>
              </a:rPr>
              <a:t> designed for low latency</a:t>
            </a:r>
          </a:p>
          <a:p>
            <a:pPr lvl="1"/>
            <a:r>
              <a:rPr lang="en-US" dirty="0"/>
              <a:t>Main focus is cost-per-bit (capacity)</a:t>
            </a:r>
          </a:p>
          <a:p>
            <a:endParaRPr lang="en-US" dirty="0"/>
          </a:p>
          <a:p>
            <a:r>
              <a:rPr lang="en-US" dirty="0">
                <a:solidFill>
                  <a:srgbClr val="FF0000"/>
                </a:solidFill>
              </a:rPr>
              <a:t>Modern DRAM latency is determined by </a:t>
            </a:r>
            <a:r>
              <a:rPr lang="en-US" b="1" dirty="0">
                <a:solidFill>
                  <a:srgbClr val="FF0000"/>
                </a:solidFill>
              </a:rPr>
              <a:t>worst case </a:t>
            </a:r>
            <a:r>
              <a:rPr lang="en-US" dirty="0">
                <a:solidFill>
                  <a:srgbClr val="FF0000"/>
                </a:solidFill>
              </a:rPr>
              <a:t>conditions and </a:t>
            </a:r>
            <a:r>
              <a:rPr lang="en-US" b="1" dirty="0">
                <a:solidFill>
                  <a:srgbClr val="FF0000"/>
                </a:solidFill>
              </a:rPr>
              <a:t>worst case </a:t>
            </a:r>
            <a:r>
              <a:rPr lang="en-US" dirty="0">
                <a:solidFill>
                  <a:srgbClr val="FF0000"/>
                </a:solidFill>
              </a:rPr>
              <a:t>devices</a:t>
            </a:r>
          </a:p>
          <a:p>
            <a:pPr lvl="1"/>
            <a:r>
              <a:rPr lang="en-US" dirty="0"/>
              <a:t>Much of memory latency is unnecessary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254</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5" name="Rounded Rectangle 4"/>
          <p:cNvSpPr/>
          <p:nvPr/>
        </p:nvSpPr>
        <p:spPr>
          <a:xfrm rot="21340188">
            <a:off x="349867" y="4306082"/>
            <a:ext cx="8046720" cy="1936242"/>
          </a:xfrm>
          <a:prstGeom prst="roundRect">
            <a:avLst/>
          </a:prstGeom>
          <a:solidFill>
            <a:sysClr val="window" lastClr="FFFFFF"/>
          </a:solidFill>
          <a:ln w="12700" cap="flat" cmpd="sng" algn="ctr">
            <a:solidFill>
              <a:sysClr val="windowText" lastClr="000000"/>
            </a:solidFill>
            <a:prstDash val="solid"/>
          </a:ln>
          <a:effectLst/>
          <a:scene3d>
            <a:camera prst="orthographicFront">
              <a:rot lat="0" lon="0" rev="21360000"/>
            </a:camera>
            <a:lightRig rig="threePt" dir="t"/>
          </a:scene3d>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mn-ea"/>
                <a:cs typeface="+mn-cs"/>
              </a:rPr>
              <a:t>Our Goal: Reduce Memory Latency at the Source of the Problem</a:t>
            </a:r>
          </a:p>
        </p:txBody>
      </p:sp>
    </p:spTree>
    <p:extLst>
      <p:ext uri="{BB962C8B-B14F-4D97-AF65-F5344CB8AC3E}">
        <p14:creationId xmlns:p14="http://schemas.microsoft.com/office/powerpoint/2010/main" val="387548674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the Long Memory Latency?</a:t>
            </a:r>
          </a:p>
        </p:txBody>
      </p:sp>
      <p:sp>
        <p:nvSpPr>
          <p:cNvPr id="3" name="Content Placeholder 2"/>
          <p:cNvSpPr>
            <a:spLocks noGrp="1"/>
          </p:cNvSpPr>
          <p:nvPr>
            <p:ph idx="1"/>
          </p:nvPr>
        </p:nvSpPr>
        <p:spPr>
          <a:xfrm>
            <a:off x="228600" y="1371600"/>
            <a:ext cx="8763000" cy="4876800"/>
          </a:xfrm>
        </p:spPr>
        <p:txBody>
          <a:bodyPr/>
          <a:lstStyle/>
          <a:p>
            <a:r>
              <a:rPr lang="en-US" dirty="0">
                <a:solidFill>
                  <a:srgbClr val="0000FF"/>
                </a:solidFill>
              </a:rPr>
              <a:t>Reason 1: Design of DRAM Micro-architecture</a:t>
            </a:r>
          </a:p>
          <a:p>
            <a:pPr lvl="1"/>
            <a:r>
              <a:rPr lang="en-US" dirty="0"/>
              <a:t>Goal: Maximize capacity/area, not minimize latency</a:t>
            </a:r>
          </a:p>
          <a:p>
            <a:pPr lvl="1"/>
            <a:endParaRPr lang="en-US" dirty="0"/>
          </a:p>
          <a:p>
            <a:r>
              <a:rPr lang="en-US" dirty="0">
                <a:solidFill>
                  <a:srgbClr val="0000FF"/>
                </a:solidFill>
              </a:rPr>
              <a:t>Reason 2: “One size fits all” approach to latency specification</a:t>
            </a:r>
          </a:p>
          <a:p>
            <a:pPr lvl="1"/>
            <a:r>
              <a:rPr lang="en-US" dirty="0"/>
              <a:t>Same latency parameters for all </a:t>
            </a:r>
            <a:r>
              <a:rPr lang="en-US" dirty="0">
                <a:solidFill>
                  <a:srgbClr val="FF0000"/>
                </a:solidFill>
              </a:rPr>
              <a:t>temperatures</a:t>
            </a:r>
          </a:p>
          <a:p>
            <a:pPr lvl="1"/>
            <a:r>
              <a:rPr lang="en-US" dirty="0"/>
              <a:t>Same latency parameters for all </a:t>
            </a:r>
            <a:r>
              <a:rPr lang="en-US" dirty="0">
                <a:solidFill>
                  <a:srgbClr val="FF0000"/>
                </a:solidFill>
              </a:rPr>
              <a:t>DRAM chips (e.g., rows)</a:t>
            </a:r>
          </a:p>
          <a:p>
            <a:pPr lvl="1"/>
            <a:r>
              <a:rPr lang="en-US" dirty="0"/>
              <a:t>Same latency parameters for all </a:t>
            </a:r>
            <a:r>
              <a:rPr lang="en-US" dirty="0">
                <a:solidFill>
                  <a:srgbClr val="FF0000"/>
                </a:solidFill>
              </a:rPr>
              <a:t>parts of a DRAM chip</a:t>
            </a:r>
          </a:p>
          <a:p>
            <a:pPr lvl="1"/>
            <a:r>
              <a:rPr lang="en-US" dirty="0"/>
              <a:t>Same latency parameters for all </a:t>
            </a:r>
            <a:r>
              <a:rPr lang="en-US" dirty="0">
                <a:solidFill>
                  <a:srgbClr val="FF0000"/>
                </a:solidFill>
              </a:rPr>
              <a:t>supply voltage levels</a:t>
            </a:r>
          </a:p>
          <a:p>
            <a:pPr lvl="1"/>
            <a:r>
              <a:rPr lang="en-US" dirty="0"/>
              <a:t>Same latency parameters for all </a:t>
            </a:r>
            <a:r>
              <a:rPr lang="en-US" dirty="0">
                <a:solidFill>
                  <a:srgbClr val="FF0000"/>
                </a:solidFill>
              </a:rPr>
              <a:t>application data </a:t>
            </a:r>
            <a:endParaRPr lang="en-US" dirty="0"/>
          </a:p>
          <a:p>
            <a:pPr lvl="1"/>
            <a:r>
              <a:rPr lang="is-IS" dirty="0"/>
              <a:t>…</a:t>
            </a:r>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255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
        <p:nvSpPr>
          <p:cNvPr id="5" name="Rectangle 4">
            <a:extLst>
              <a:ext uri="{FF2B5EF4-FFF2-40B4-BE49-F238E27FC236}">
                <a16:creationId xmlns:a16="http://schemas.microsoft.com/office/drawing/2014/main" id="{8DE3BB5A-059F-AC4E-BEB4-C34C6BF576BB}"/>
              </a:ext>
            </a:extLst>
          </p:cNvPr>
          <p:cNvSpPr/>
          <p:nvPr/>
        </p:nvSpPr>
        <p:spPr>
          <a:xfrm>
            <a:off x="539552" y="2564904"/>
            <a:ext cx="8452048" cy="295232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1898867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Tackling the Fixed Latency Mindset</a:t>
            </a:r>
          </a:p>
        </p:txBody>
      </p:sp>
      <p:sp>
        <p:nvSpPr>
          <p:cNvPr id="3" name="Content Placeholder 2"/>
          <p:cNvSpPr>
            <a:spLocks noGrp="1"/>
          </p:cNvSpPr>
          <p:nvPr>
            <p:ph idx="1"/>
          </p:nvPr>
        </p:nvSpPr>
        <p:spPr>
          <a:xfrm>
            <a:off x="228600" y="836712"/>
            <a:ext cx="8610600" cy="4876800"/>
          </a:xfrm>
        </p:spPr>
        <p:txBody>
          <a:bodyPr/>
          <a:lstStyle/>
          <a:p>
            <a:r>
              <a:rPr lang="en-US" dirty="0"/>
              <a:t>Reliable operation latency is actually very heterogeneous</a:t>
            </a:r>
          </a:p>
          <a:p>
            <a:pPr lvl="1"/>
            <a:r>
              <a:rPr lang="en-US" dirty="0"/>
              <a:t>Across temperatures, chips, parts of a chip, voltage levels, </a:t>
            </a:r>
            <a:r>
              <a:rPr lang="is-IS" dirty="0"/>
              <a:t>…</a:t>
            </a:r>
          </a:p>
          <a:p>
            <a:pPr lvl="1"/>
            <a:endParaRPr lang="is-IS" sz="1600" dirty="0"/>
          </a:p>
          <a:p>
            <a:r>
              <a:rPr lang="is-IS" dirty="0"/>
              <a:t>Idea: </a:t>
            </a:r>
            <a:r>
              <a:rPr lang="is-IS" dirty="0">
                <a:solidFill>
                  <a:srgbClr val="0000FF"/>
                </a:solidFill>
              </a:rPr>
              <a:t>Dynamically find out and use the lowest latency one can reliably access a memory location with</a:t>
            </a:r>
          </a:p>
          <a:p>
            <a:pPr lvl="1"/>
            <a:r>
              <a:rPr lang="is-IS" dirty="0"/>
              <a:t>Adaptive-Latency DRAM [HPCA 2015]</a:t>
            </a:r>
          </a:p>
          <a:p>
            <a:pPr lvl="1"/>
            <a:r>
              <a:rPr lang="is-IS" dirty="0"/>
              <a:t>Flexible-Latency DRAM [SIGMETRICS 2016]</a:t>
            </a:r>
          </a:p>
          <a:p>
            <a:pPr lvl="1"/>
            <a:r>
              <a:rPr lang="is-IS" dirty="0"/>
              <a:t>Design-Induced Variation-Aware DRAM [SIGMETRICS 2017]</a:t>
            </a:r>
          </a:p>
          <a:p>
            <a:pPr lvl="1"/>
            <a:r>
              <a:rPr lang="is-IS" dirty="0"/>
              <a:t>Voltron [SIGMETRICS 2017]</a:t>
            </a:r>
          </a:p>
          <a:p>
            <a:pPr lvl="1"/>
            <a:r>
              <a:rPr lang="is-IS" dirty="0"/>
              <a:t>DRAM Latency PUF [HPCA 2018]</a:t>
            </a:r>
          </a:p>
          <a:p>
            <a:pPr lvl="1"/>
            <a:r>
              <a:rPr lang="is-IS" dirty="0"/>
              <a:t>...</a:t>
            </a:r>
          </a:p>
          <a:p>
            <a:pPr lvl="1"/>
            <a:endParaRPr lang="is-IS" sz="1800" dirty="0"/>
          </a:p>
          <a:p>
            <a:r>
              <a:rPr lang="is-IS" dirty="0">
                <a:solidFill>
                  <a:srgbClr val="FF0000"/>
                </a:solidFill>
              </a:rPr>
              <a:t>We would like to find sources of latency heterogeneity and exploit them to minimize latency</a:t>
            </a:r>
          </a:p>
          <a:p>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188358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Latency Variation in Memory Chips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55" name="Group 54"/>
          <p:cNvGrpSpPr/>
          <p:nvPr/>
        </p:nvGrpSpPr>
        <p:grpSpPr>
          <a:xfrm>
            <a:off x="741777" y="4953000"/>
            <a:ext cx="8040641" cy="992612"/>
            <a:chOff x="224591" y="5243899"/>
            <a:chExt cx="8510476" cy="992613"/>
          </a:xfrm>
        </p:grpSpPr>
        <p:grpSp>
          <p:nvGrpSpPr>
            <p:cNvPr id="56" name="Group 55"/>
            <p:cNvGrpSpPr/>
            <p:nvPr/>
          </p:nvGrpSpPr>
          <p:grpSpPr>
            <a:xfrm>
              <a:off x="224591" y="5243899"/>
              <a:ext cx="8510476" cy="523229"/>
              <a:chOff x="352625" y="3223796"/>
              <a:chExt cx="8510476" cy="523229"/>
            </a:xfrm>
          </p:grpSpPr>
          <p:cxnSp>
            <p:nvCxnSpPr>
              <p:cNvPr id="58" name="Straight Arrow Connector 57"/>
              <p:cNvCxnSpPr/>
              <p:nvPr/>
            </p:nvCxnSpPr>
            <p:spPr>
              <a:xfrm>
                <a:off x="1161179" y="3511042"/>
                <a:ext cx="6781800" cy="0"/>
              </a:xfrm>
              <a:prstGeom prst="straightConnector1">
                <a:avLst/>
              </a:prstGeom>
              <a:noFill/>
              <a:ln w="44450" cap="rnd" cmpd="sng" algn="ctr">
                <a:solidFill>
                  <a:sysClr val="windowText" lastClr="000000">
                    <a:lumMod val="65000"/>
                    <a:lumOff val="35000"/>
                  </a:sysClr>
                </a:solidFill>
                <a:prstDash val="solid"/>
                <a:miter lim="800000"/>
                <a:headEnd type="arrow" w="lg" len="lg"/>
                <a:tailEnd type="arrow" w="lg" len="lg"/>
              </a:ln>
              <a:effectLst/>
            </p:spPr>
          </p:cxnSp>
          <p:sp>
            <p:nvSpPr>
              <p:cNvPr id="59" name="TextBox 58"/>
              <p:cNvSpPr txBox="1"/>
              <p:nvPr/>
            </p:nvSpPr>
            <p:spPr>
              <a:xfrm>
                <a:off x="7871906" y="3223804"/>
                <a:ext cx="991195"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0" cap="none" spc="0" normalizeH="0" baseline="0" noProof="0" dirty="0">
                    <a:ln>
                      <a:noFill/>
                    </a:ln>
                    <a:solidFill>
                      <a:prstClr val="black">
                        <a:lumMod val="65000"/>
                        <a:lumOff val="35000"/>
                      </a:prstClr>
                    </a:solidFill>
                    <a:effectLst/>
                    <a:uLnTx/>
                    <a:uFillTx/>
                    <a:latin typeface="Gill Sans MT"/>
                    <a:ea typeface="+mn-ea"/>
                    <a:cs typeface="+mn-cs"/>
                  </a:rPr>
                  <a:t>High</a:t>
                </a:r>
              </a:p>
            </p:txBody>
          </p:sp>
          <p:sp>
            <p:nvSpPr>
              <p:cNvPr id="60" name="TextBox 59"/>
              <p:cNvSpPr txBox="1"/>
              <p:nvPr/>
            </p:nvSpPr>
            <p:spPr>
              <a:xfrm>
                <a:off x="352625" y="3223796"/>
                <a:ext cx="876704"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0" cap="none" spc="0" normalizeH="0" baseline="0" noProof="0" dirty="0">
                    <a:ln>
                      <a:noFill/>
                    </a:ln>
                    <a:solidFill>
                      <a:prstClr val="black">
                        <a:lumMod val="65000"/>
                        <a:lumOff val="35000"/>
                      </a:prstClr>
                    </a:solidFill>
                    <a:effectLst/>
                    <a:uLnTx/>
                    <a:uFillTx/>
                    <a:latin typeface="Gill Sans MT"/>
                    <a:ea typeface="+mn-ea"/>
                    <a:cs typeface="+mn-cs"/>
                  </a:rPr>
                  <a:t>Low</a:t>
                </a:r>
              </a:p>
            </p:txBody>
          </p:sp>
        </p:grpSp>
        <p:sp>
          <p:nvSpPr>
            <p:cNvPr id="57" name="TextBox 56"/>
            <p:cNvSpPr txBox="1"/>
            <p:nvPr/>
          </p:nvSpPr>
          <p:spPr>
            <a:xfrm>
              <a:off x="2964359" y="5713292"/>
              <a:ext cx="2927841"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0" cap="none" spc="0" normalizeH="0" baseline="0" noProof="0" dirty="0">
                  <a:ln>
                    <a:noFill/>
                  </a:ln>
                  <a:solidFill>
                    <a:prstClr val="black">
                      <a:lumMod val="65000"/>
                      <a:lumOff val="35000"/>
                    </a:prstClr>
                  </a:solidFill>
                  <a:effectLst/>
                  <a:uLnTx/>
                  <a:uFillTx/>
                  <a:latin typeface="Gill Sans MT"/>
                  <a:ea typeface="+mn-ea"/>
                  <a:cs typeface="+mn-cs"/>
                </a:rPr>
                <a:t>DRAM Latency</a:t>
              </a:r>
            </a:p>
          </p:txBody>
        </p:sp>
      </p:grpSp>
      <p:grpSp>
        <p:nvGrpSpPr>
          <p:cNvPr id="61" name="Group 60"/>
          <p:cNvGrpSpPr/>
          <p:nvPr/>
        </p:nvGrpSpPr>
        <p:grpSpPr>
          <a:xfrm>
            <a:off x="4138538" y="2878490"/>
            <a:ext cx="1202573" cy="1358640"/>
            <a:chOff x="2373000" y="3289560"/>
            <a:chExt cx="1202573" cy="1358640"/>
          </a:xfrm>
        </p:grpSpPr>
        <p:pic>
          <p:nvPicPr>
            <p:cNvPr id="62" name="Content Placeholder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63" name="TextBox 62"/>
            <p:cNvSpPr txBox="1"/>
            <p:nvPr/>
          </p:nvSpPr>
          <p:spPr>
            <a:xfrm>
              <a:off x="2373000" y="3289560"/>
              <a:ext cx="120257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a:ea typeface="+mn-ea"/>
                  <a:cs typeface="+mn-cs"/>
                </a:rPr>
                <a:t>DRAM B</a:t>
              </a:r>
            </a:p>
          </p:txBody>
        </p:sp>
      </p:grpSp>
      <p:grpSp>
        <p:nvGrpSpPr>
          <p:cNvPr id="64" name="Group 63"/>
          <p:cNvGrpSpPr/>
          <p:nvPr/>
        </p:nvGrpSpPr>
        <p:grpSpPr>
          <a:xfrm>
            <a:off x="2019300" y="2878490"/>
            <a:ext cx="4856042" cy="2578172"/>
            <a:chOff x="2019300" y="2878490"/>
            <a:chExt cx="4856042" cy="2578172"/>
          </a:xfrm>
        </p:grpSpPr>
        <p:grpSp>
          <p:nvGrpSpPr>
            <p:cNvPr id="65" name="dram a"/>
            <p:cNvGrpSpPr/>
            <p:nvPr/>
          </p:nvGrpSpPr>
          <p:grpSpPr>
            <a:xfrm>
              <a:off x="2286832" y="2878490"/>
              <a:ext cx="1181157" cy="2578172"/>
              <a:chOff x="2445298" y="3289228"/>
              <a:chExt cx="1181157" cy="2578172"/>
            </a:xfrm>
          </p:grpSpPr>
          <p:cxnSp>
            <p:nvCxnSpPr>
              <p:cNvPr id="84" name="Straight Connector 83"/>
              <p:cNvCxnSpPr/>
              <p:nvPr/>
            </p:nvCxnSpPr>
            <p:spPr>
              <a:xfrm flipH="1" flipV="1">
                <a:off x="3035877" y="4647868"/>
                <a:ext cx="1" cy="794441"/>
              </a:xfrm>
              <a:prstGeom prst="line">
                <a:avLst/>
              </a:prstGeom>
              <a:noFill/>
              <a:ln w="31750" cap="rnd" cmpd="sng" algn="ctr">
                <a:solidFill>
                  <a:sysClr val="window" lastClr="FFFFFF">
                    <a:lumMod val="75000"/>
                  </a:sysClr>
                </a:solidFill>
                <a:prstDash val="sysDot"/>
                <a:miter lim="800000"/>
                <a:headEnd type="none"/>
                <a:tailEnd type="none" w="lg" len="lg"/>
              </a:ln>
              <a:effectLst/>
            </p:spPr>
          </p:cxnSp>
          <p:sp>
            <p:nvSpPr>
              <p:cNvPr id="85" name="Oval 84"/>
              <p:cNvSpPr>
                <a:spLocks noChangeAspect="1"/>
              </p:cNvSpPr>
              <p:nvPr/>
            </p:nvSpPr>
            <p:spPr>
              <a:xfrm>
                <a:off x="2821185" y="5442309"/>
                <a:ext cx="429385" cy="425091"/>
              </a:xfrm>
              <a:prstGeom prst="ellipse">
                <a:avLst/>
              </a:prstGeom>
              <a:solidFill>
                <a:srgbClr val="C0504D">
                  <a:lumMod val="40000"/>
                  <a:lumOff val="6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grpSp>
            <p:nvGrpSpPr>
              <p:cNvPr id="86" name="Group 85"/>
              <p:cNvGrpSpPr/>
              <p:nvPr/>
            </p:nvGrpSpPr>
            <p:grpSpPr>
              <a:xfrm>
                <a:off x="2445298" y="3289228"/>
                <a:ext cx="1181157" cy="1358640"/>
                <a:chOff x="2373000" y="3289560"/>
                <a:chExt cx="1181157" cy="1358640"/>
              </a:xfrm>
            </p:grpSpPr>
            <p:pic>
              <p:nvPicPr>
                <p:cNvPr id="87" name="Content Placeholder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88" name="TextBox 87"/>
                <p:cNvSpPr txBox="1"/>
                <p:nvPr/>
              </p:nvSpPr>
              <p:spPr>
                <a:xfrm>
                  <a:off x="2373000" y="3289560"/>
                  <a:ext cx="118115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a:ln>
                        <a:noFill/>
                      </a:ln>
                      <a:solidFill>
                        <a:prstClr val="black">
                          <a:lumMod val="65000"/>
                          <a:lumOff val="35000"/>
                        </a:prstClr>
                      </a:solidFill>
                      <a:effectLst/>
                      <a:uLnTx/>
                      <a:uFillTx/>
                      <a:latin typeface="Gill Sans MT"/>
                      <a:ea typeface="+mn-ea"/>
                      <a:cs typeface="+mn-cs"/>
                    </a:rPr>
                    <a:t>DRAM A</a:t>
                  </a:r>
                </a:p>
              </p:txBody>
            </p:sp>
          </p:grpSp>
        </p:grpSp>
        <p:cxnSp>
          <p:nvCxnSpPr>
            <p:cNvPr id="66" name="Straight Connector 65"/>
            <p:cNvCxnSpPr/>
            <p:nvPr/>
          </p:nvCxnSpPr>
          <p:spPr>
            <a:xfrm flipH="1" flipV="1">
              <a:off x="4729117" y="4237130"/>
              <a:ext cx="1" cy="794441"/>
            </a:xfrm>
            <a:prstGeom prst="line">
              <a:avLst/>
            </a:prstGeom>
            <a:noFill/>
            <a:ln w="31750" cap="rnd" cmpd="sng" algn="ctr">
              <a:solidFill>
                <a:sysClr val="window" lastClr="FFFFFF">
                  <a:lumMod val="75000"/>
                </a:sysClr>
              </a:solidFill>
              <a:prstDash val="sysDot"/>
              <a:miter lim="800000"/>
              <a:headEnd type="none"/>
              <a:tailEnd type="none" w="lg" len="lg"/>
            </a:ln>
            <a:effectLst/>
          </p:spPr>
        </p:cxnSp>
        <p:sp>
          <p:nvSpPr>
            <p:cNvPr id="67" name="Oval 66"/>
            <p:cNvSpPr>
              <a:spLocks noChangeAspect="1"/>
            </p:cNvSpPr>
            <p:nvPr/>
          </p:nvSpPr>
          <p:spPr>
            <a:xfrm>
              <a:off x="4514425" y="5031571"/>
              <a:ext cx="429385" cy="425091"/>
            </a:xfrm>
            <a:prstGeom prst="ellipse">
              <a:avLst/>
            </a:prstGeom>
            <a:solidFill>
              <a:srgbClr val="C0504D">
                <a:lumMod val="40000"/>
                <a:lumOff val="6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grpSp>
          <p:nvGrpSpPr>
            <p:cNvPr id="68" name="dram c"/>
            <p:cNvGrpSpPr/>
            <p:nvPr/>
          </p:nvGrpSpPr>
          <p:grpSpPr>
            <a:xfrm>
              <a:off x="5372100" y="2878490"/>
              <a:ext cx="1215397" cy="2578172"/>
              <a:chOff x="2445298" y="3289228"/>
              <a:chExt cx="1215397" cy="2578172"/>
            </a:xfrm>
          </p:grpSpPr>
          <p:cxnSp>
            <p:nvCxnSpPr>
              <p:cNvPr id="79" name="Straight Connector 78"/>
              <p:cNvCxnSpPr/>
              <p:nvPr/>
            </p:nvCxnSpPr>
            <p:spPr>
              <a:xfrm flipH="1" flipV="1">
                <a:off x="3035877" y="4647868"/>
                <a:ext cx="1" cy="794441"/>
              </a:xfrm>
              <a:prstGeom prst="line">
                <a:avLst/>
              </a:prstGeom>
              <a:noFill/>
              <a:ln w="31750" cap="rnd" cmpd="sng" algn="ctr">
                <a:solidFill>
                  <a:sysClr val="window" lastClr="FFFFFF">
                    <a:lumMod val="75000"/>
                  </a:sysClr>
                </a:solidFill>
                <a:prstDash val="sysDot"/>
                <a:miter lim="800000"/>
                <a:headEnd type="none"/>
                <a:tailEnd type="none" w="lg" len="lg"/>
              </a:ln>
              <a:effectLst/>
            </p:spPr>
          </p:cxnSp>
          <p:sp>
            <p:nvSpPr>
              <p:cNvPr id="80" name="Oval 79"/>
              <p:cNvSpPr>
                <a:spLocks noChangeAspect="1"/>
              </p:cNvSpPr>
              <p:nvPr/>
            </p:nvSpPr>
            <p:spPr>
              <a:xfrm>
                <a:off x="2821185" y="5442309"/>
                <a:ext cx="429385" cy="425091"/>
              </a:xfrm>
              <a:prstGeom prst="ellipse">
                <a:avLst/>
              </a:prstGeom>
              <a:solidFill>
                <a:srgbClr val="C0504D">
                  <a:lumMod val="40000"/>
                  <a:lumOff val="6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grpSp>
            <p:nvGrpSpPr>
              <p:cNvPr id="81" name="Group 80"/>
              <p:cNvGrpSpPr/>
              <p:nvPr/>
            </p:nvGrpSpPr>
            <p:grpSpPr>
              <a:xfrm>
                <a:off x="2445298" y="3289228"/>
                <a:ext cx="1215397" cy="1358640"/>
                <a:chOff x="2373000" y="3289560"/>
                <a:chExt cx="1215397" cy="1358640"/>
              </a:xfrm>
            </p:grpSpPr>
            <p:pic>
              <p:nvPicPr>
                <p:cNvPr id="82" name="Content Placeholder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83" name="TextBox 82"/>
                <p:cNvSpPr txBox="1"/>
                <p:nvPr/>
              </p:nvSpPr>
              <p:spPr>
                <a:xfrm>
                  <a:off x="2373000" y="3289560"/>
                  <a:ext cx="121539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a:ln>
                        <a:noFill/>
                      </a:ln>
                      <a:solidFill>
                        <a:prstClr val="black">
                          <a:lumMod val="65000"/>
                          <a:lumOff val="35000"/>
                        </a:prstClr>
                      </a:solidFill>
                      <a:effectLst/>
                      <a:uLnTx/>
                      <a:uFillTx/>
                      <a:latin typeface="Gill Sans MT"/>
                      <a:ea typeface="+mn-ea"/>
                      <a:cs typeface="+mn-cs"/>
                    </a:rPr>
                    <a:t>DRAM C</a:t>
                  </a:r>
                </a:p>
              </p:txBody>
            </p:sp>
          </p:grpSp>
        </p:grpSp>
        <p:grpSp>
          <p:nvGrpSpPr>
            <p:cNvPr id="69" name="fab var"/>
            <p:cNvGrpSpPr/>
            <p:nvPr/>
          </p:nvGrpSpPr>
          <p:grpSpPr>
            <a:xfrm>
              <a:off x="2019300" y="4338029"/>
              <a:ext cx="4856042" cy="857215"/>
              <a:chOff x="2057400" y="4748767"/>
              <a:chExt cx="4856042" cy="857215"/>
            </a:xfrm>
          </p:grpSpPr>
          <p:grpSp>
            <p:nvGrpSpPr>
              <p:cNvPr id="70" name="Group 69"/>
              <p:cNvGrpSpPr>
                <a:grpSpLocks noChangeAspect="1"/>
              </p:cNvGrpSpPr>
              <p:nvPr/>
            </p:nvGrpSpPr>
            <p:grpSpPr>
              <a:xfrm>
                <a:off x="2057400" y="4748767"/>
                <a:ext cx="1735529" cy="857215"/>
                <a:chOff x="1905000" y="3429000"/>
                <a:chExt cx="4800600" cy="1905000"/>
              </a:xfrm>
            </p:grpSpPr>
            <p:sp>
              <p:nvSpPr>
                <p:cNvPr id="77"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Gill Sans MT"/>
                    <a:ea typeface="+mn-ea"/>
                    <a:cs typeface="+mn-cs"/>
                  </a:endParaRPr>
                </a:p>
              </p:txBody>
            </p:sp>
            <p:sp>
              <p:nvSpPr>
                <p:cNvPr id="78"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Gill Sans MT"/>
                    <a:ea typeface="+mn-ea"/>
                    <a:cs typeface="+mn-cs"/>
                  </a:endParaRPr>
                </a:p>
              </p:txBody>
            </p:sp>
          </p:grpSp>
          <p:grpSp>
            <p:nvGrpSpPr>
              <p:cNvPr id="71" name="Group 70"/>
              <p:cNvGrpSpPr>
                <a:grpSpLocks noChangeAspect="1"/>
              </p:cNvGrpSpPr>
              <p:nvPr/>
            </p:nvGrpSpPr>
            <p:grpSpPr>
              <a:xfrm>
                <a:off x="3919607" y="4748767"/>
                <a:ext cx="1735529" cy="857215"/>
                <a:chOff x="1905000" y="3429000"/>
                <a:chExt cx="4800600" cy="1905000"/>
              </a:xfrm>
            </p:grpSpPr>
            <p:sp>
              <p:nvSpPr>
                <p:cNvPr id="75"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Gill Sans MT"/>
                    <a:ea typeface="+mn-ea"/>
                    <a:cs typeface="+mn-cs"/>
                  </a:endParaRPr>
                </a:p>
              </p:txBody>
            </p:sp>
            <p:sp>
              <p:nvSpPr>
                <p:cNvPr id="76"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Gill Sans MT"/>
                    <a:ea typeface="+mn-ea"/>
                    <a:cs typeface="+mn-cs"/>
                  </a:endParaRPr>
                </a:p>
              </p:txBody>
            </p:sp>
          </p:grpSp>
          <p:grpSp>
            <p:nvGrpSpPr>
              <p:cNvPr id="72" name="Group 71"/>
              <p:cNvGrpSpPr>
                <a:grpSpLocks noChangeAspect="1"/>
              </p:cNvGrpSpPr>
              <p:nvPr/>
            </p:nvGrpSpPr>
            <p:grpSpPr>
              <a:xfrm>
                <a:off x="5177913" y="4748767"/>
                <a:ext cx="1735529" cy="857215"/>
                <a:chOff x="1905000" y="3429000"/>
                <a:chExt cx="4800600" cy="1905000"/>
              </a:xfrm>
            </p:grpSpPr>
            <p:sp>
              <p:nvSpPr>
                <p:cNvPr id="73"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Gill Sans MT"/>
                    <a:ea typeface="+mn-ea"/>
                    <a:cs typeface="+mn-cs"/>
                  </a:endParaRPr>
                </a:p>
              </p:txBody>
            </p:sp>
            <p:sp>
              <p:nvSpPr>
                <p:cNvPr id="74"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Gill Sans MT"/>
                    <a:ea typeface="+mn-ea"/>
                    <a:cs typeface="+mn-cs"/>
                  </a:endParaRPr>
                </a:p>
              </p:txBody>
            </p:sp>
          </p:grpSp>
        </p:grpSp>
      </p:grpSp>
      <p:grpSp>
        <p:nvGrpSpPr>
          <p:cNvPr id="89" name="Group 88"/>
          <p:cNvGrpSpPr/>
          <p:nvPr/>
        </p:nvGrpSpPr>
        <p:grpSpPr>
          <a:xfrm>
            <a:off x="3647581" y="4237130"/>
            <a:ext cx="2030017" cy="1219532"/>
            <a:chOff x="3647581" y="4237130"/>
            <a:chExt cx="2030017" cy="1219532"/>
          </a:xfrm>
        </p:grpSpPr>
        <p:sp>
          <p:nvSpPr>
            <p:cNvPr id="90" name="Oval 89"/>
            <p:cNvSpPr>
              <a:spLocks noChangeAspect="1"/>
            </p:cNvSpPr>
            <p:nvPr/>
          </p:nvSpPr>
          <p:spPr>
            <a:xfrm>
              <a:off x="5248213" y="5031571"/>
              <a:ext cx="429385" cy="425091"/>
            </a:xfrm>
            <a:prstGeom prst="ellipse">
              <a:avLst/>
            </a:prstGeom>
            <a:solidFill>
              <a:srgbClr val="C0504D">
                <a:lumMod val="5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sp>
          <p:nvSpPr>
            <p:cNvPr id="91" name="Oval 90"/>
            <p:cNvSpPr>
              <a:spLocks noChangeAspect="1"/>
            </p:cNvSpPr>
            <p:nvPr/>
          </p:nvSpPr>
          <p:spPr>
            <a:xfrm>
              <a:off x="4181125" y="5031571"/>
              <a:ext cx="429385" cy="425091"/>
            </a:xfrm>
            <a:prstGeom prst="ellipse">
              <a:avLst/>
            </a:prstGeom>
            <a:solidFill>
              <a:srgbClr val="C0504D">
                <a:lumMod val="40000"/>
                <a:lumOff val="6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sp>
          <p:nvSpPr>
            <p:cNvPr id="92" name="Oval 91"/>
            <p:cNvSpPr>
              <a:spLocks noChangeAspect="1"/>
            </p:cNvSpPr>
            <p:nvPr/>
          </p:nvSpPr>
          <p:spPr>
            <a:xfrm>
              <a:off x="3647581" y="5031571"/>
              <a:ext cx="429385" cy="425091"/>
            </a:xfrm>
            <a:prstGeom prst="ellipse">
              <a:avLst/>
            </a:prstGeom>
            <a:solidFill>
              <a:srgbClr val="C0504D">
                <a:lumMod val="20000"/>
                <a:lumOff val="8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sp>
          <p:nvSpPr>
            <p:cNvPr id="93" name="Oval 92"/>
            <p:cNvSpPr>
              <a:spLocks noChangeAspect="1"/>
            </p:cNvSpPr>
            <p:nvPr/>
          </p:nvSpPr>
          <p:spPr>
            <a:xfrm>
              <a:off x="4451347" y="5031571"/>
              <a:ext cx="429385" cy="425091"/>
            </a:xfrm>
            <a:prstGeom prst="ellipse">
              <a:avLst/>
            </a:prstGeom>
            <a:solidFill>
              <a:srgbClr val="C0504D">
                <a:lumMod val="60000"/>
                <a:lumOff val="4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sp>
          <p:nvSpPr>
            <p:cNvPr id="94" name="Oval 93"/>
            <p:cNvSpPr>
              <a:spLocks noChangeAspect="1"/>
            </p:cNvSpPr>
            <p:nvPr/>
          </p:nvSpPr>
          <p:spPr>
            <a:xfrm>
              <a:off x="4714669" y="5031571"/>
              <a:ext cx="429385" cy="425091"/>
            </a:xfrm>
            <a:prstGeom prst="ellipse">
              <a:avLst/>
            </a:prstGeom>
            <a:solidFill>
              <a:srgbClr val="C0504D">
                <a:lumMod val="75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cxnSp>
          <p:nvCxnSpPr>
            <p:cNvPr id="95" name="Straight Connector 94"/>
            <p:cNvCxnSpPr>
              <a:stCxn id="90" idx="0"/>
            </p:cNvCxnSpPr>
            <p:nvPr/>
          </p:nvCxnSpPr>
          <p:spPr>
            <a:xfrm flipH="1" flipV="1">
              <a:off x="4943811" y="4237131"/>
              <a:ext cx="519095" cy="794440"/>
            </a:xfrm>
            <a:prstGeom prst="line">
              <a:avLst/>
            </a:prstGeom>
            <a:noFill/>
            <a:ln w="31750" cap="rnd" cmpd="sng" algn="ctr">
              <a:solidFill>
                <a:sysClr val="window" lastClr="FFFFFF">
                  <a:lumMod val="75000"/>
                </a:sysClr>
              </a:solidFill>
              <a:prstDash val="sysDot"/>
              <a:miter lim="800000"/>
              <a:headEnd type="none"/>
              <a:tailEnd type="none" w="lg" len="lg"/>
            </a:ln>
            <a:effectLst/>
          </p:spPr>
        </p:cxnSp>
        <p:cxnSp>
          <p:nvCxnSpPr>
            <p:cNvPr id="96" name="Straight Connector 95"/>
            <p:cNvCxnSpPr>
              <a:stCxn id="92" idx="0"/>
            </p:cNvCxnSpPr>
            <p:nvPr/>
          </p:nvCxnSpPr>
          <p:spPr>
            <a:xfrm flipV="1">
              <a:off x="3862274" y="4249027"/>
              <a:ext cx="650052" cy="782544"/>
            </a:xfrm>
            <a:prstGeom prst="line">
              <a:avLst/>
            </a:prstGeom>
            <a:noFill/>
            <a:ln w="31750" cap="rnd" cmpd="sng" algn="ctr">
              <a:solidFill>
                <a:sysClr val="window" lastClr="FFFFFF">
                  <a:lumMod val="75000"/>
                </a:sysClr>
              </a:solidFill>
              <a:prstDash val="sysDot"/>
              <a:miter lim="800000"/>
              <a:headEnd type="none"/>
              <a:tailEnd type="none" w="lg" len="lg"/>
            </a:ln>
            <a:effectLst/>
          </p:spPr>
        </p:cxnSp>
        <p:cxnSp>
          <p:nvCxnSpPr>
            <p:cNvPr id="97" name="Straight Connector 96"/>
            <p:cNvCxnSpPr>
              <a:stCxn id="94" idx="0"/>
            </p:cNvCxnSpPr>
            <p:nvPr/>
          </p:nvCxnSpPr>
          <p:spPr>
            <a:xfrm flipH="1" flipV="1">
              <a:off x="4845377" y="4242062"/>
              <a:ext cx="83985" cy="789509"/>
            </a:xfrm>
            <a:prstGeom prst="line">
              <a:avLst/>
            </a:prstGeom>
            <a:noFill/>
            <a:ln w="31750" cap="rnd" cmpd="sng" algn="ctr">
              <a:solidFill>
                <a:sysClr val="window" lastClr="FFFFFF">
                  <a:lumMod val="75000"/>
                </a:sysClr>
              </a:solidFill>
              <a:prstDash val="sysDot"/>
              <a:miter lim="800000"/>
              <a:headEnd type="none"/>
              <a:tailEnd type="none" w="lg" len="lg"/>
            </a:ln>
            <a:effectLst/>
          </p:spPr>
        </p:cxnSp>
        <p:cxnSp>
          <p:nvCxnSpPr>
            <p:cNvPr id="98" name="Straight Connector 97"/>
            <p:cNvCxnSpPr>
              <a:stCxn id="93" idx="0"/>
              <a:endCxn id="62" idx="2"/>
            </p:cNvCxnSpPr>
            <p:nvPr/>
          </p:nvCxnSpPr>
          <p:spPr>
            <a:xfrm flipV="1">
              <a:off x="4666040" y="4237130"/>
              <a:ext cx="63077" cy="794441"/>
            </a:xfrm>
            <a:prstGeom prst="line">
              <a:avLst/>
            </a:prstGeom>
            <a:noFill/>
            <a:ln w="31750" cap="rnd" cmpd="sng" algn="ctr">
              <a:solidFill>
                <a:sysClr val="window" lastClr="FFFFFF">
                  <a:lumMod val="75000"/>
                </a:sysClr>
              </a:solidFill>
              <a:prstDash val="sysDot"/>
              <a:miter lim="800000"/>
              <a:headEnd type="none"/>
              <a:tailEnd type="none" w="lg" len="lg"/>
            </a:ln>
            <a:effectLst/>
          </p:spPr>
        </p:cxnSp>
        <p:cxnSp>
          <p:nvCxnSpPr>
            <p:cNvPr id="99" name="Straight Connector 98"/>
            <p:cNvCxnSpPr>
              <a:stCxn id="91" idx="0"/>
            </p:cNvCxnSpPr>
            <p:nvPr/>
          </p:nvCxnSpPr>
          <p:spPr>
            <a:xfrm flipV="1">
              <a:off x="4395818" y="4237130"/>
              <a:ext cx="207144" cy="794441"/>
            </a:xfrm>
            <a:prstGeom prst="line">
              <a:avLst/>
            </a:prstGeom>
            <a:noFill/>
            <a:ln w="31750" cap="rnd" cmpd="sng" algn="ctr">
              <a:solidFill>
                <a:sysClr val="window" lastClr="FFFFFF">
                  <a:lumMod val="75000"/>
                </a:sysClr>
              </a:solidFill>
              <a:prstDash val="sysDot"/>
              <a:miter lim="800000"/>
              <a:headEnd type="none"/>
              <a:tailEnd type="none" w="lg" len="lg"/>
            </a:ln>
            <a:effectLst/>
          </p:spPr>
        </p:cxnSp>
      </p:grpSp>
      <p:grpSp>
        <p:nvGrpSpPr>
          <p:cNvPr id="100" name="Group 99"/>
          <p:cNvGrpSpPr/>
          <p:nvPr/>
        </p:nvGrpSpPr>
        <p:grpSpPr>
          <a:xfrm>
            <a:off x="5245076" y="4042855"/>
            <a:ext cx="3281668" cy="1133852"/>
            <a:chOff x="5245076" y="4042855"/>
            <a:chExt cx="3281668" cy="1133852"/>
          </a:xfrm>
        </p:grpSpPr>
        <p:cxnSp>
          <p:nvCxnSpPr>
            <p:cNvPr id="101" name="Straight Arrow Connector 100"/>
            <p:cNvCxnSpPr/>
            <p:nvPr/>
          </p:nvCxnSpPr>
          <p:spPr>
            <a:xfrm flipH="1">
              <a:off x="5529975" y="4445804"/>
              <a:ext cx="707587" cy="730903"/>
            </a:xfrm>
            <a:prstGeom prst="straightConnector1">
              <a:avLst/>
            </a:prstGeom>
            <a:noFill/>
            <a:ln w="31750" cap="rnd" cmpd="sng" algn="ctr">
              <a:solidFill>
                <a:sysClr val="windowText" lastClr="000000">
                  <a:lumMod val="50000"/>
                  <a:lumOff val="50000"/>
                </a:sysClr>
              </a:solidFill>
              <a:prstDash val="sysDash"/>
              <a:miter lim="800000"/>
              <a:tailEnd type="arrow" w="lg" len="lg"/>
            </a:ln>
            <a:effectLst/>
          </p:spPr>
        </p:cxnSp>
        <p:sp>
          <p:nvSpPr>
            <p:cNvPr id="102" name="label: dram cell"/>
            <p:cNvSpPr txBox="1"/>
            <p:nvPr/>
          </p:nvSpPr>
          <p:spPr>
            <a:xfrm>
              <a:off x="5245076" y="4042855"/>
              <a:ext cx="3281668"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black"/>
                  </a:solidFill>
                  <a:effectLst/>
                  <a:uLnTx/>
                  <a:uFillTx/>
                  <a:latin typeface="Gill Sans MT"/>
                  <a:ea typeface="+mn-ea"/>
                  <a:cs typeface="+mn-cs"/>
                </a:rPr>
                <a:t>Slow cells</a:t>
              </a:r>
            </a:p>
          </p:txBody>
        </p:sp>
      </p:grpSp>
      <p:sp>
        <p:nvSpPr>
          <p:cNvPr id="103" name="TextBox 102"/>
          <p:cNvSpPr txBox="1"/>
          <p:nvPr/>
        </p:nvSpPr>
        <p:spPr>
          <a:xfrm>
            <a:off x="304800" y="1282205"/>
            <a:ext cx="8686800"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Gill Sans MT"/>
                <a:ea typeface="+mn-ea"/>
                <a:cs typeface="+mn-cs"/>
              </a:rPr>
              <a:t>Heterogeneous manufacturing &amp; operating conditions</a:t>
            </a: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 → </a:t>
            </a:r>
            <a:b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b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	</a:t>
            </a:r>
            <a:r>
              <a:rPr kumimoji="0" lang="en-US" sz="2800" b="0" i="0" u="none" strike="noStrike" kern="1200" cap="none" spc="0" normalizeH="0" baseline="0" noProof="0" dirty="0">
                <a:ln>
                  <a:noFill/>
                </a:ln>
                <a:solidFill>
                  <a:srgbClr val="C0504D"/>
                </a:solidFill>
                <a:effectLst/>
                <a:uLnTx/>
                <a:uFillTx/>
                <a:latin typeface="Gill Sans MT"/>
                <a:ea typeface="+mn-ea"/>
                <a:cs typeface="+mn-cs"/>
              </a:rPr>
              <a:t>latency variation in timing parameters</a:t>
            </a:r>
          </a:p>
        </p:txBody>
      </p:sp>
    </p:spTree>
    <p:extLst>
      <p:ext uri="{BB962C8B-B14F-4D97-AF65-F5344CB8AC3E}">
        <p14:creationId xmlns:p14="http://schemas.microsoft.com/office/powerpoint/2010/main" val="12462847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64"/>
                                        </p:tgtEl>
                                        <p:attrNameLst>
                                          <p:attrName>style.visibility</p:attrName>
                                        </p:attrNameLst>
                                      </p:cBhvr>
                                      <p:to>
                                        <p:strVal val="hidden"/>
                                      </p:to>
                                    </p:set>
                                  </p:childTnLst>
                                </p:cTn>
                              </p:par>
                              <p:par>
                                <p:cTn id="7" presetID="55" presetClass="entr" presetSubtype="0" fill="hold" nodeType="withEffect">
                                  <p:stCondLst>
                                    <p:cond delay="0"/>
                                  </p:stCondLst>
                                  <p:childTnLst>
                                    <p:set>
                                      <p:cBhvr>
                                        <p:cTn id="8" dur="1" fill="hold">
                                          <p:stCondLst>
                                            <p:cond delay="0"/>
                                          </p:stCondLst>
                                        </p:cTn>
                                        <p:tgtEl>
                                          <p:spTgt spid="89"/>
                                        </p:tgtEl>
                                        <p:attrNameLst>
                                          <p:attrName>style.visibility</p:attrName>
                                        </p:attrNameLst>
                                      </p:cBhvr>
                                      <p:to>
                                        <p:strVal val="visible"/>
                                      </p:to>
                                    </p:set>
                                    <p:anim calcmode="lin" valueType="num">
                                      <p:cBhvr>
                                        <p:cTn id="9" dur="1000" fill="hold"/>
                                        <p:tgtEl>
                                          <p:spTgt spid="89"/>
                                        </p:tgtEl>
                                        <p:attrNameLst>
                                          <p:attrName>ppt_w</p:attrName>
                                        </p:attrNameLst>
                                      </p:cBhvr>
                                      <p:tavLst>
                                        <p:tav tm="0">
                                          <p:val>
                                            <p:strVal val="#ppt_w*0.70"/>
                                          </p:val>
                                        </p:tav>
                                        <p:tav tm="100000">
                                          <p:val>
                                            <p:strVal val="#ppt_w"/>
                                          </p:val>
                                        </p:tav>
                                      </p:tavLst>
                                    </p:anim>
                                    <p:anim calcmode="lin" valueType="num">
                                      <p:cBhvr>
                                        <p:cTn id="10" dur="1000" fill="hold"/>
                                        <p:tgtEl>
                                          <p:spTgt spid="89"/>
                                        </p:tgtEl>
                                        <p:attrNameLst>
                                          <p:attrName>ppt_h</p:attrName>
                                        </p:attrNameLst>
                                      </p:cBhvr>
                                      <p:tavLst>
                                        <p:tav tm="0">
                                          <p:val>
                                            <p:strVal val="#ppt_h"/>
                                          </p:val>
                                        </p:tav>
                                        <p:tav tm="100000">
                                          <p:val>
                                            <p:strVal val="#ppt_h"/>
                                          </p:val>
                                        </p:tav>
                                      </p:tavLst>
                                    </p:anim>
                                    <p:animEffect transition="in" filter="fade">
                                      <p:cBhvr>
                                        <p:cTn id="11" dur="1000"/>
                                        <p:tgtEl>
                                          <p:spTgt spid="89"/>
                                        </p:tgtEl>
                                      </p:cBhvr>
                                    </p:animEffect>
                                  </p:childTnLst>
                                </p:cTn>
                              </p:par>
                              <p:par>
                                <p:cTn id="12" presetID="10" presetClass="entr" presetSubtype="0" fill="hold" nodeType="withEffect">
                                  <p:stCondLst>
                                    <p:cond delay="0"/>
                                  </p:stCondLst>
                                  <p:childTnLst>
                                    <p:set>
                                      <p:cBhvr>
                                        <p:cTn id="13" dur="1" fill="hold">
                                          <p:stCondLst>
                                            <p:cond delay="0"/>
                                          </p:stCondLst>
                                        </p:cTn>
                                        <p:tgtEl>
                                          <p:spTgt spid="100"/>
                                        </p:tgtEl>
                                        <p:attrNameLst>
                                          <p:attrName>style.visibility</p:attrName>
                                        </p:attrNameLst>
                                      </p:cBhvr>
                                      <p:to>
                                        <p:strVal val="visible"/>
                                      </p:to>
                                    </p:set>
                                    <p:animEffect transition="in" filter="fade">
                                      <p:cBhvr>
                                        <p:cTn id="14"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is Latency High?</a:t>
            </a: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13F32364-6BA0-48AA-B029-3ED2192016FC}" type="slidenum">
              <a:rPr kumimoji="0" lang="en-US" sz="1400" b="0" i="0" u="none" strike="noStrike" kern="1200" cap="none" spc="0" normalizeH="0" baseline="0" noProof="0" smtClean="0">
                <a:ln>
                  <a:noFill/>
                </a:ln>
                <a:solidFill>
                  <a:prstClr val="black"/>
                </a:solidFill>
                <a:effectLst/>
                <a:uLnTx/>
                <a:uFillTx/>
                <a:latin typeface="Gill Sans MT" panose="020B0502020104020203"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258</a:t>
            </a:fld>
            <a:endParaRPr kumimoji="0" lang="en-US" sz="1400" b="0" i="0" u="none" strike="noStrike" kern="1200" cap="none" spc="0" normalizeH="0" baseline="0" noProof="0" dirty="0">
              <a:ln>
                <a:noFill/>
              </a:ln>
              <a:solidFill>
                <a:prstClr val="black"/>
              </a:solidFill>
              <a:effectLst/>
              <a:uLnTx/>
              <a:uFillTx/>
              <a:latin typeface="Gill Sans MT" panose="020B0502020104020203" pitchFamily="34" charset="0"/>
              <a:ea typeface="ＭＳ Ｐゴシック" charset="-128"/>
              <a:cs typeface="+mn-cs"/>
            </a:endParaRPr>
          </a:p>
        </p:txBody>
      </p:sp>
      <p:sp>
        <p:nvSpPr>
          <p:cNvPr id="3" name="Content Placeholder 2"/>
          <p:cNvSpPr>
            <a:spLocks noGrp="1"/>
          </p:cNvSpPr>
          <p:nvPr>
            <p:ph idx="1"/>
          </p:nvPr>
        </p:nvSpPr>
        <p:spPr/>
        <p:txBody>
          <a:bodyPr>
            <a:normAutofit/>
          </a:bodyPr>
          <a:lstStyle/>
          <a:p>
            <a:r>
              <a:rPr lang="en-US" dirty="0">
                <a:solidFill>
                  <a:srgbClr val="0070C0"/>
                </a:solidFill>
              </a:rPr>
              <a:t>DRAM latency: Delay as specified in DRAM standards</a:t>
            </a:r>
          </a:p>
          <a:p>
            <a:pPr lvl="1"/>
            <a:r>
              <a:rPr lang="en-US" dirty="0"/>
              <a:t>Doesn’t reflect true DRAM device latency</a:t>
            </a:r>
          </a:p>
          <a:p>
            <a:r>
              <a:rPr lang="en-US" dirty="0"/>
              <a:t>Imperfect manufacturing process </a:t>
            </a:r>
            <a:r>
              <a:rPr lang="en-US" dirty="0">
                <a:latin typeface="Cambria Math" panose="02040503050406030204" pitchFamily="18" charset="0"/>
                <a:ea typeface="Cambria Math" panose="02040503050406030204" pitchFamily="18" charset="0"/>
              </a:rPr>
              <a:t>→ </a:t>
            </a:r>
            <a:r>
              <a:rPr lang="en-US" dirty="0"/>
              <a:t>latency variation</a:t>
            </a:r>
          </a:p>
          <a:p>
            <a:r>
              <a:rPr lang="en-US" b="1" dirty="0"/>
              <a:t>High standard latency </a:t>
            </a:r>
            <a:r>
              <a:rPr lang="en-US" dirty="0"/>
              <a:t>chosen to increase yield</a:t>
            </a:r>
          </a:p>
          <a:p>
            <a:endParaRPr lang="en-US" b="1" dirty="0"/>
          </a:p>
          <a:p>
            <a:endParaRPr lang="en-US" b="1" dirty="0"/>
          </a:p>
          <a:p>
            <a:endParaRPr lang="en-US" b="1" dirty="0"/>
          </a:p>
          <a:p>
            <a:pPr marL="0" indent="0">
              <a:buNone/>
            </a:pPr>
            <a:endParaRPr lang="en-US" dirty="0"/>
          </a:p>
        </p:txBody>
      </p:sp>
      <p:grpSp>
        <p:nvGrpSpPr>
          <p:cNvPr id="6" name="Group 5"/>
          <p:cNvGrpSpPr/>
          <p:nvPr/>
        </p:nvGrpSpPr>
        <p:grpSpPr>
          <a:xfrm>
            <a:off x="692768" y="5363738"/>
            <a:ext cx="8040641" cy="992612"/>
            <a:chOff x="224591" y="5243899"/>
            <a:chExt cx="8510476" cy="992613"/>
          </a:xfrm>
        </p:grpSpPr>
        <p:grpSp>
          <p:nvGrpSpPr>
            <p:cNvPr id="52" name="Group 51"/>
            <p:cNvGrpSpPr/>
            <p:nvPr/>
          </p:nvGrpSpPr>
          <p:grpSpPr>
            <a:xfrm>
              <a:off x="224591" y="5243899"/>
              <a:ext cx="8510476" cy="523229"/>
              <a:chOff x="352625" y="3223796"/>
              <a:chExt cx="8510476" cy="523229"/>
            </a:xfrm>
          </p:grpSpPr>
          <p:cxnSp>
            <p:nvCxnSpPr>
              <p:cNvPr id="57" name="Straight Arrow Connector 56"/>
              <p:cNvCxnSpPr/>
              <p:nvPr/>
            </p:nvCxnSpPr>
            <p:spPr>
              <a:xfrm>
                <a:off x="1161179" y="3511042"/>
                <a:ext cx="6781800" cy="0"/>
              </a:xfrm>
              <a:prstGeom prst="straightConnector1">
                <a:avLst/>
              </a:prstGeom>
              <a:ln w="44450" cap="rnd">
                <a:solidFill>
                  <a:schemeClr val="tx1">
                    <a:lumMod val="65000"/>
                    <a:lumOff val="35000"/>
                  </a:schemeClr>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7871907" y="3223804"/>
                <a:ext cx="991194"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High</a:t>
                </a:r>
              </a:p>
            </p:txBody>
          </p:sp>
          <p:sp>
            <p:nvSpPr>
              <p:cNvPr id="63" name="TextBox 62"/>
              <p:cNvSpPr txBox="1"/>
              <p:nvPr/>
            </p:nvSpPr>
            <p:spPr>
              <a:xfrm>
                <a:off x="352625" y="3223796"/>
                <a:ext cx="876704"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Low</a:t>
                </a:r>
              </a:p>
            </p:txBody>
          </p:sp>
        </p:grpSp>
        <p:sp>
          <p:nvSpPr>
            <p:cNvPr id="65" name="TextBox 64"/>
            <p:cNvSpPr txBox="1"/>
            <p:nvPr/>
          </p:nvSpPr>
          <p:spPr>
            <a:xfrm>
              <a:off x="2900472" y="5713292"/>
              <a:ext cx="2991727"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Latency</a:t>
              </a:r>
            </a:p>
          </p:txBody>
        </p:sp>
      </p:grpSp>
      <p:grpSp>
        <p:nvGrpSpPr>
          <p:cNvPr id="27" name="dram a"/>
          <p:cNvGrpSpPr/>
          <p:nvPr/>
        </p:nvGrpSpPr>
        <p:grpSpPr>
          <a:xfrm>
            <a:off x="2237823" y="3289228"/>
            <a:ext cx="1181157" cy="2578172"/>
            <a:chOff x="2445298" y="3289228"/>
            <a:chExt cx="1181157" cy="2578172"/>
          </a:xfrm>
        </p:grpSpPr>
        <p:cxnSp>
          <p:nvCxnSpPr>
            <p:cNvPr id="16" name="Straight Connector 15"/>
            <p:cNvCxnSpPr>
              <a:stCxn id="68" idx="0"/>
              <a:endCxn id="64" idx="2"/>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68" name="Oval 67"/>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14" name="Group 13"/>
            <p:cNvGrpSpPr/>
            <p:nvPr/>
          </p:nvGrpSpPr>
          <p:grpSpPr>
            <a:xfrm>
              <a:off x="2445298" y="3289228"/>
              <a:ext cx="1181157" cy="1358640"/>
              <a:chOff x="2373000" y="3289560"/>
              <a:chExt cx="1181157" cy="1358640"/>
            </a:xfrm>
          </p:grpSpPr>
          <p:pic>
            <p:nvPicPr>
              <p:cNvPr id="64" name="Content Placehold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10" name="TextBox 9"/>
              <p:cNvSpPr txBox="1"/>
              <p:nvPr/>
            </p:nvSpPr>
            <p:spPr>
              <a:xfrm>
                <a:off x="2373000" y="3289560"/>
                <a:ext cx="118115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A</a:t>
                </a:r>
              </a:p>
            </p:txBody>
          </p:sp>
        </p:grpSp>
      </p:grpSp>
      <p:grpSp>
        <p:nvGrpSpPr>
          <p:cNvPr id="74" name="dram b"/>
          <p:cNvGrpSpPr/>
          <p:nvPr/>
        </p:nvGrpSpPr>
        <p:grpSpPr>
          <a:xfrm>
            <a:off x="4089529" y="3289228"/>
            <a:ext cx="1202573" cy="2578172"/>
            <a:chOff x="2445298" y="3289228"/>
            <a:chExt cx="1202573" cy="2578172"/>
          </a:xfrm>
        </p:grpSpPr>
        <p:cxnSp>
          <p:nvCxnSpPr>
            <p:cNvPr id="75" name="Straight Connector 74"/>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76" name="Oval 75"/>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77" name="Group 76"/>
            <p:cNvGrpSpPr/>
            <p:nvPr/>
          </p:nvGrpSpPr>
          <p:grpSpPr>
            <a:xfrm>
              <a:off x="2445298" y="3289228"/>
              <a:ext cx="1202573" cy="1358640"/>
              <a:chOff x="2373000" y="3289560"/>
              <a:chExt cx="1202573" cy="1358640"/>
            </a:xfrm>
          </p:grpSpPr>
          <p:pic>
            <p:nvPicPr>
              <p:cNvPr id="78" name="Content Placehold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79" name="TextBox 78"/>
              <p:cNvSpPr txBox="1"/>
              <p:nvPr/>
            </p:nvSpPr>
            <p:spPr>
              <a:xfrm>
                <a:off x="2373000" y="3289560"/>
                <a:ext cx="120257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B</a:t>
                </a:r>
              </a:p>
            </p:txBody>
          </p:sp>
        </p:grpSp>
      </p:grpSp>
      <p:grpSp>
        <p:nvGrpSpPr>
          <p:cNvPr id="80" name="dram c"/>
          <p:cNvGrpSpPr/>
          <p:nvPr/>
        </p:nvGrpSpPr>
        <p:grpSpPr>
          <a:xfrm>
            <a:off x="5323091" y="3289228"/>
            <a:ext cx="1215397" cy="2578172"/>
            <a:chOff x="2445298" y="3289228"/>
            <a:chExt cx="1215397" cy="2578172"/>
          </a:xfrm>
        </p:grpSpPr>
        <p:cxnSp>
          <p:nvCxnSpPr>
            <p:cNvPr id="81" name="Straight Connector 80"/>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82" name="Oval 81"/>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83" name="Group 82"/>
            <p:cNvGrpSpPr/>
            <p:nvPr/>
          </p:nvGrpSpPr>
          <p:grpSpPr>
            <a:xfrm>
              <a:off x="2445298" y="3289228"/>
              <a:ext cx="1215397" cy="1358640"/>
              <a:chOff x="2373000" y="3289560"/>
              <a:chExt cx="1215397" cy="1358640"/>
            </a:xfrm>
          </p:grpSpPr>
          <p:pic>
            <p:nvPicPr>
              <p:cNvPr id="84" name="Content Placehold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85" name="TextBox 84"/>
              <p:cNvSpPr txBox="1"/>
              <p:nvPr/>
            </p:nvSpPr>
            <p:spPr>
              <a:xfrm>
                <a:off x="2373000" y="3289560"/>
                <a:ext cx="121539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C</a:t>
                </a:r>
              </a:p>
            </p:txBody>
          </p:sp>
        </p:grpSp>
      </p:grpSp>
      <p:sp>
        <p:nvSpPr>
          <p:cNvPr id="92" name="TextBox 91"/>
          <p:cNvSpPr txBox="1"/>
          <p:nvPr/>
        </p:nvSpPr>
        <p:spPr>
          <a:xfrm>
            <a:off x="126972" y="4461942"/>
            <a:ext cx="2158155" cy="95410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t>Manufacturing</a:t>
            </a:r>
            <a:b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br>
            <a: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t>Variation</a:t>
            </a:r>
          </a:p>
        </p:txBody>
      </p:sp>
      <p:cxnSp>
        <p:nvCxnSpPr>
          <p:cNvPr id="37" name="fab line 1"/>
          <p:cNvCxnSpPr/>
          <p:nvPr/>
        </p:nvCxnSpPr>
        <p:spPr>
          <a:xfrm>
            <a:off x="2832524" y="5045088"/>
            <a:ext cx="1847517" cy="0"/>
          </a:xfrm>
          <a:prstGeom prst="straightConnector1">
            <a:avLst/>
          </a:prstGeom>
          <a:ln w="47625" cap="rnd">
            <a:solidFill>
              <a:schemeClr val="accent2"/>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cxnSp>
        <p:nvCxnSpPr>
          <p:cNvPr id="94" name="fab line 2"/>
          <p:cNvCxnSpPr/>
          <p:nvPr/>
        </p:nvCxnSpPr>
        <p:spPr>
          <a:xfrm>
            <a:off x="4713491" y="5045088"/>
            <a:ext cx="1224991" cy="0"/>
          </a:xfrm>
          <a:prstGeom prst="straightConnector1">
            <a:avLst/>
          </a:prstGeom>
          <a:ln w="47625" cap="rnd">
            <a:solidFill>
              <a:schemeClr val="accent2"/>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grpSp>
        <p:nvGrpSpPr>
          <p:cNvPr id="31" name="fab var"/>
          <p:cNvGrpSpPr/>
          <p:nvPr/>
        </p:nvGrpSpPr>
        <p:grpSpPr>
          <a:xfrm>
            <a:off x="1970291" y="4748767"/>
            <a:ext cx="4856042" cy="857215"/>
            <a:chOff x="2057400" y="4748767"/>
            <a:chExt cx="4856042" cy="857215"/>
          </a:xfrm>
        </p:grpSpPr>
        <p:grpSp>
          <p:nvGrpSpPr>
            <p:cNvPr id="8" name="Group 7"/>
            <p:cNvGrpSpPr>
              <a:grpSpLocks noChangeAspect="1"/>
            </p:cNvGrpSpPr>
            <p:nvPr/>
          </p:nvGrpSpPr>
          <p:grpSpPr>
            <a:xfrm>
              <a:off x="2057400" y="4748767"/>
              <a:ext cx="1735529" cy="857215"/>
              <a:chOff x="1905000" y="3429000"/>
              <a:chExt cx="4800600" cy="1905000"/>
            </a:xfrm>
          </p:grpSpPr>
          <p:sp>
            <p:nvSpPr>
              <p:cNvPr id="66"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67"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nvGrpSpPr>
            <p:cNvPr id="86" name="Group 85"/>
            <p:cNvGrpSpPr>
              <a:grpSpLocks noChangeAspect="1"/>
            </p:cNvGrpSpPr>
            <p:nvPr/>
          </p:nvGrpSpPr>
          <p:grpSpPr>
            <a:xfrm>
              <a:off x="3919607" y="4748767"/>
              <a:ext cx="1735529" cy="857215"/>
              <a:chOff x="1905000" y="3429000"/>
              <a:chExt cx="4800600" cy="1905000"/>
            </a:xfrm>
          </p:grpSpPr>
          <p:sp>
            <p:nvSpPr>
              <p:cNvPr id="87"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88"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nvGrpSpPr>
            <p:cNvPr id="89" name="Group 88"/>
            <p:cNvGrpSpPr>
              <a:grpSpLocks noChangeAspect="1"/>
            </p:cNvGrpSpPr>
            <p:nvPr/>
          </p:nvGrpSpPr>
          <p:grpSpPr>
            <a:xfrm>
              <a:off x="5177913" y="4748767"/>
              <a:ext cx="1735529" cy="857215"/>
              <a:chOff x="1905000" y="3429000"/>
              <a:chExt cx="4800600" cy="1905000"/>
            </a:xfrm>
          </p:grpSpPr>
          <p:sp>
            <p:nvSpPr>
              <p:cNvPr id="90"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91"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grpSp>
        <p:nvGrpSpPr>
          <p:cNvPr id="102" name="Group 101"/>
          <p:cNvGrpSpPr/>
          <p:nvPr/>
        </p:nvGrpSpPr>
        <p:grpSpPr>
          <a:xfrm>
            <a:off x="6453811" y="3296340"/>
            <a:ext cx="1460080" cy="2567188"/>
            <a:chOff x="6413080" y="3296340"/>
            <a:chExt cx="1460080" cy="2567188"/>
          </a:xfrm>
        </p:grpSpPr>
        <p:grpSp>
          <p:nvGrpSpPr>
            <p:cNvPr id="96" name="standard latency"/>
            <p:cNvGrpSpPr/>
            <p:nvPr/>
          </p:nvGrpSpPr>
          <p:grpSpPr>
            <a:xfrm>
              <a:off x="6413080" y="3296340"/>
              <a:ext cx="1460080" cy="2354643"/>
              <a:chOff x="5817951" y="3264492"/>
              <a:chExt cx="1460080" cy="2354643"/>
            </a:xfrm>
          </p:grpSpPr>
          <p:sp>
            <p:nvSpPr>
              <p:cNvPr id="97" name="TextBox 96"/>
              <p:cNvSpPr txBox="1"/>
              <p:nvPr/>
            </p:nvSpPr>
            <p:spPr>
              <a:xfrm>
                <a:off x="5817951" y="3264492"/>
                <a:ext cx="1460080" cy="95410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70C0"/>
                    </a:solidFill>
                    <a:effectLst/>
                    <a:uLnTx/>
                    <a:uFillTx/>
                    <a:latin typeface="Gill Sans MT" panose="020B0502020104020203"/>
                    <a:ea typeface=""/>
                    <a:cs typeface="+mn-cs"/>
                  </a:rPr>
                  <a:t>Standard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70C0"/>
                    </a:solidFill>
                    <a:effectLst/>
                    <a:uLnTx/>
                    <a:uFillTx/>
                    <a:latin typeface="Gill Sans MT" panose="020B0502020104020203"/>
                    <a:ea typeface=""/>
                    <a:cs typeface="+mn-cs"/>
                  </a:rPr>
                  <a:t>Latency</a:t>
                </a:r>
              </a:p>
            </p:txBody>
          </p:sp>
          <p:cxnSp>
            <p:nvCxnSpPr>
              <p:cNvPr id="98" name="Straight Connector 97"/>
              <p:cNvCxnSpPr/>
              <p:nvPr/>
            </p:nvCxnSpPr>
            <p:spPr>
              <a:xfrm flipV="1">
                <a:off x="6552912" y="4235352"/>
                <a:ext cx="0" cy="1383783"/>
              </a:xfrm>
              <a:prstGeom prst="line">
                <a:avLst/>
              </a:prstGeom>
              <a:ln w="44450" cap="rnd">
                <a:solidFill>
                  <a:srgbClr val="0070C0"/>
                </a:solidFill>
                <a:prstDash val="solid"/>
                <a:headEnd type="oval" w="lg" len="lg"/>
                <a:tailEnd type="none" w="lg" len="lg"/>
              </a:ln>
            </p:spPr>
            <p:style>
              <a:lnRef idx="1">
                <a:schemeClr val="accent1"/>
              </a:lnRef>
              <a:fillRef idx="0">
                <a:schemeClr val="accent1"/>
              </a:fillRef>
              <a:effectRef idx="0">
                <a:schemeClr val="accent1"/>
              </a:effectRef>
              <a:fontRef idx="minor">
                <a:schemeClr val="tx1"/>
              </a:fontRef>
            </p:style>
          </p:cxnSp>
        </p:grpSp>
        <p:sp>
          <p:nvSpPr>
            <p:cNvPr id="101" name="Oval 100"/>
            <p:cNvSpPr>
              <a:spLocks noChangeAspect="1"/>
            </p:cNvSpPr>
            <p:nvPr/>
          </p:nvSpPr>
          <p:spPr>
            <a:xfrm>
              <a:off x="6927314" y="5438437"/>
              <a:ext cx="429385" cy="425091"/>
            </a:xfrm>
            <a:prstGeom prst="ellipse">
              <a:avLst/>
            </a:prstGeom>
            <a:solidFill>
              <a:srgbClr val="0070C0"/>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spTree>
    <p:extLst>
      <p:ext uri="{BB962C8B-B14F-4D97-AF65-F5344CB8AC3E}">
        <p14:creationId xmlns:p14="http://schemas.microsoft.com/office/powerpoint/2010/main" val="1488023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7" presetClass="entr" presetSubtype="10" fill="hold" nodeType="withEffect">
                                  <p:stCondLst>
                                    <p:cond delay="500"/>
                                  </p:stCondLst>
                                  <p:childTnLst>
                                    <p:set>
                                      <p:cBhvr>
                                        <p:cTn id="18" dur="1" fill="hold">
                                          <p:stCondLst>
                                            <p:cond delay="0"/>
                                          </p:stCondLst>
                                        </p:cTn>
                                        <p:tgtEl>
                                          <p:spTgt spid="80"/>
                                        </p:tgtEl>
                                        <p:attrNameLst>
                                          <p:attrName>style.visibility</p:attrName>
                                        </p:attrNameLst>
                                      </p:cBhvr>
                                      <p:to>
                                        <p:strVal val="visible"/>
                                      </p:to>
                                    </p:set>
                                    <p:anim calcmode="lin" valueType="num">
                                      <p:cBhvr>
                                        <p:cTn id="19" dur="500" fill="hold"/>
                                        <p:tgtEl>
                                          <p:spTgt spid="80"/>
                                        </p:tgtEl>
                                        <p:attrNameLst>
                                          <p:attrName>ppt_w</p:attrName>
                                        </p:attrNameLst>
                                      </p:cBhvr>
                                      <p:tavLst>
                                        <p:tav tm="0">
                                          <p:val>
                                            <p:fltVal val="0"/>
                                          </p:val>
                                        </p:tav>
                                        <p:tav tm="100000">
                                          <p:val>
                                            <p:strVal val="#ppt_w"/>
                                          </p:val>
                                        </p:tav>
                                      </p:tavLst>
                                    </p:anim>
                                    <p:anim calcmode="lin" valueType="num">
                                      <p:cBhvr>
                                        <p:cTn id="20" dur="500" fill="hold"/>
                                        <p:tgtEl>
                                          <p:spTgt spid="80"/>
                                        </p:tgtEl>
                                        <p:attrNameLst>
                                          <p:attrName>ppt_h</p:attrName>
                                        </p:attrNameLst>
                                      </p:cBhvr>
                                      <p:tavLst>
                                        <p:tav tm="0">
                                          <p:val>
                                            <p:strVal val="#ppt_h"/>
                                          </p:val>
                                        </p:tav>
                                        <p:tav tm="100000">
                                          <p:val>
                                            <p:strVal val="#ppt_h"/>
                                          </p:val>
                                        </p:tav>
                                      </p:tavLst>
                                    </p:anim>
                                  </p:childTnLst>
                                </p:cTn>
                              </p:par>
                              <p:par>
                                <p:cTn id="21" presetID="17" presetClass="entr" presetSubtype="10" fill="hold" nodeType="withEffect">
                                  <p:stCondLst>
                                    <p:cond delay="500"/>
                                  </p:stCondLst>
                                  <p:childTnLst>
                                    <p:set>
                                      <p:cBhvr>
                                        <p:cTn id="22" dur="1" fill="hold">
                                          <p:stCondLst>
                                            <p:cond delay="0"/>
                                          </p:stCondLst>
                                        </p:cTn>
                                        <p:tgtEl>
                                          <p:spTgt spid="74"/>
                                        </p:tgtEl>
                                        <p:attrNameLst>
                                          <p:attrName>style.visibility</p:attrName>
                                        </p:attrNameLst>
                                      </p:cBhvr>
                                      <p:to>
                                        <p:strVal val="visible"/>
                                      </p:to>
                                    </p:set>
                                    <p:anim calcmode="lin" valueType="num">
                                      <p:cBhvr>
                                        <p:cTn id="23" dur="500" fill="hold"/>
                                        <p:tgtEl>
                                          <p:spTgt spid="74"/>
                                        </p:tgtEl>
                                        <p:attrNameLst>
                                          <p:attrName>ppt_w</p:attrName>
                                        </p:attrNameLst>
                                      </p:cBhvr>
                                      <p:tavLst>
                                        <p:tav tm="0">
                                          <p:val>
                                            <p:fltVal val="0"/>
                                          </p:val>
                                        </p:tav>
                                        <p:tav tm="100000">
                                          <p:val>
                                            <p:strVal val="#ppt_w"/>
                                          </p:val>
                                        </p:tav>
                                      </p:tavLst>
                                    </p:anim>
                                    <p:anim calcmode="lin" valueType="num">
                                      <p:cBhvr>
                                        <p:cTn id="24" dur="500" fill="hold"/>
                                        <p:tgtEl>
                                          <p:spTgt spid="74"/>
                                        </p:tgtEl>
                                        <p:attrNameLst>
                                          <p:attrName>ppt_h</p:attrName>
                                        </p:attrNameLst>
                                      </p:cBhvr>
                                      <p:tavLst>
                                        <p:tav tm="0">
                                          <p:val>
                                            <p:strVal val="#ppt_h"/>
                                          </p:val>
                                        </p:tav>
                                        <p:tav tm="100000">
                                          <p:val>
                                            <p:strVal val="#ppt_h"/>
                                          </p:val>
                                        </p:tav>
                                      </p:tavLst>
                                    </p:anim>
                                  </p:childTnLst>
                                </p:cTn>
                              </p:par>
                              <p:par>
                                <p:cTn id="25" presetID="17" presetClass="entr" presetSubtype="10" fill="hold" nodeType="withEffect">
                                  <p:stCondLst>
                                    <p:cond delay="50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strVal val="#ppt_h"/>
                                          </p:val>
                                        </p:tav>
                                        <p:tav tm="100000">
                                          <p:val>
                                            <p:strVal val="#ppt_h"/>
                                          </p:val>
                                        </p:tav>
                                      </p:tavLst>
                                    </p:anim>
                                  </p:childTnLst>
                                </p:cTn>
                              </p:par>
                              <p:par>
                                <p:cTn id="29" presetID="16" presetClass="entr" presetSubtype="37" fill="hold" nodeType="withEffect">
                                  <p:stCondLst>
                                    <p:cond delay="3000"/>
                                  </p:stCondLst>
                                  <p:childTnLst>
                                    <p:set>
                                      <p:cBhvr>
                                        <p:cTn id="30" dur="1" fill="hold">
                                          <p:stCondLst>
                                            <p:cond delay="0"/>
                                          </p:stCondLst>
                                        </p:cTn>
                                        <p:tgtEl>
                                          <p:spTgt spid="37"/>
                                        </p:tgtEl>
                                        <p:attrNameLst>
                                          <p:attrName>style.visibility</p:attrName>
                                        </p:attrNameLst>
                                      </p:cBhvr>
                                      <p:to>
                                        <p:strVal val="visible"/>
                                      </p:to>
                                    </p:set>
                                    <p:animEffect transition="in" filter="barn(outVertical)">
                                      <p:cBhvr>
                                        <p:cTn id="31" dur="500"/>
                                        <p:tgtEl>
                                          <p:spTgt spid="37"/>
                                        </p:tgtEl>
                                      </p:cBhvr>
                                    </p:animEffect>
                                  </p:childTnLst>
                                </p:cTn>
                              </p:par>
                              <p:par>
                                <p:cTn id="32" presetID="16" presetClass="entr" presetSubtype="37" fill="hold" nodeType="withEffect">
                                  <p:stCondLst>
                                    <p:cond delay="3000"/>
                                  </p:stCondLst>
                                  <p:childTnLst>
                                    <p:set>
                                      <p:cBhvr>
                                        <p:cTn id="33" dur="1" fill="hold">
                                          <p:stCondLst>
                                            <p:cond delay="0"/>
                                          </p:stCondLst>
                                        </p:cTn>
                                        <p:tgtEl>
                                          <p:spTgt spid="94"/>
                                        </p:tgtEl>
                                        <p:attrNameLst>
                                          <p:attrName>style.visibility</p:attrName>
                                        </p:attrNameLst>
                                      </p:cBhvr>
                                      <p:to>
                                        <p:strVal val="visible"/>
                                      </p:to>
                                    </p:set>
                                    <p:animEffect transition="in" filter="barn(outVertical)">
                                      <p:cBhvr>
                                        <p:cTn id="34" dur="500"/>
                                        <p:tgtEl>
                                          <p:spTgt spid="94"/>
                                        </p:tgtEl>
                                      </p:cBhvr>
                                    </p:animEffect>
                                  </p:childTnLst>
                                </p:cTn>
                              </p:par>
                              <p:par>
                                <p:cTn id="35" presetID="1" presetClass="entr" presetSubtype="0" fill="hold" grpId="0" nodeType="withEffect">
                                  <p:stCondLst>
                                    <p:cond delay="3000"/>
                                  </p:stCondLst>
                                  <p:childTnLst>
                                    <p:set>
                                      <p:cBhvr>
                                        <p:cTn id="36" dur="1" fill="hold">
                                          <p:stCondLst>
                                            <p:cond delay="0"/>
                                          </p:stCondLst>
                                        </p:cTn>
                                        <p:tgtEl>
                                          <p:spTgt spid="9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wipe(left)">
                                      <p:cBhvr>
                                        <p:cTn id="41" dur="2000"/>
                                        <p:tgtEl>
                                          <p:spTgt spid="31"/>
                                        </p:tgtEl>
                                      </p:cBhvr>
                                    </p:animEffec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3">
                                            <p:txEl>
                                              <p:pRg st="3" end="3"/>
                                            </p:txEl>
                                          </p:spTgt>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1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92" grpId="0"/>
    </p:bldLst>
  </p:timing>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DRAM Characterization Infrastructure</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979712"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238"/>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4"/>
            <a:ext cx="1447800" cy="255161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7"/>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7"/>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2600984651"/>
      </p:ext>
    </p:extLst>
  </p:cSld>
  <p:clrMapOvr>
    <a:masterClrMapping/>
  </p:clrMapOvr>
  <p:transition/>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DRAM Characterization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48" y="1232759"/>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48"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3396476372"/>
      </p:ext>
    </p:extLst>
  </p:cSld>
  <p:clrMapOvr>
    <a:masterClrMapping/>
  </p:clrMapOvr>
  <p:transition/>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642" y="152400"/>
            <a:ext cx="9144000" cy="1066800"/>
          </a:xfrm>
        </p:spPr>
        <p:txBody>
          <a:bodyPr/>
          <a:lstStyle/>
          <a:p>
            <a:r>
              <a:rPr lang="en-US" dirty="0"/>
              <a:t>SoftMC: Open Source DRAM Infrastructure</a:t>
            </a:r>
          </a:p>
        </p:txBody>
      </p:sp>
      <p:sp>
        <p:nvSpPr>
          <p:cNvPr id="3" name="Content Placeholder 2"/>
          <p:cNvSpPr>
            <a:spLocks noGrp="1"/>
          </p:cNvSpPr>
          <p:nvPr>
            <p:ph idx="1"/>
          </p:nvPr>
        </p:nvSpPr>
        <p:spPr/>
        <p:txBody>
          <a:bodyPr/>
          <a:lstStyle/>
          <a:p>
            <a:r>
              <a:rPr lang="en-US" dirty="0">
                <a:hlinkClick r:id="rId2"/>
              </a:rPr>
              <a:t>https://github.com/CMU-SAFARI/SoftMC</a:t>
            </a:r>
            <a:r>
              <a:rPr lang="en-US" dirty="0"/>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23666583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b="0" dirty="0">
                <a:latin typeface="+mn-lt"/>
              </a:rPr>
              <a:t>Adaptive-Latency DRAM</a:t>
            </a:r>
          </a:p>
        </p:txBody>
      </p:sp>
      <p:sp>
        <p:nvSpPr>
          <p:cNvPr id="3" name="Content Placeholder 2"/>
          <p:cNvSpPr>
            <a:spLocks noGrp="1"/>
          </p:cNvSpPr>
          <p:nvPr>
            <p:ph idx="1"/>
          </p:nvPr>
        </p:nvSpPr>
        <p:spPr>
          <a:xfrm>
            <a:off x="0" y="1219200"/>
            <a:ext cx="9144000" cy="4648200"/>
          </a:xfrm>
        </p:spPr>
        <p:txBody>
          <a:bodyPr/>
          <a:lstStyle/>
          <a:p>
            <a:pPr marL="457200" indent="-457200">
              <a:lnSpc>
                <a:spcPct val="100000"/>
              </a:lnSpc>
              <a:spcBef>
                <a:spcPts val="0"/>
              </a:spcBef>
            </a:pPr>
            <a:r>
              <a:rPr lang="en-US" i="1" dirty="0">
                <a:solidFill>
                  <a:srgbClr val="000000"/>
                </a:solidFill>
              </a:rPr>
              <a:t>Key idea</a:t>
            </a:r>
          </a:p>
          <a:p>
            <a:pPr marL="914400" lvl="1" indent="-457200">
              <a:lnSpc>
                <a:spcPct val="100000"/>
              </a:lnSpc>
              <a:spcBef>
                <a:spcPts val="0"/>
              </a:spcBef>
            </a:pPr>
            <a:r>
              <a:rPr lang="en-US" b="1" dirty="0">
                <a:solidFill>
                  <a:srgbClr val="000000"/>
                </a:solidFill>
              </a:rPr>
              <a:t>Optimize DRAM timing parameters online</a:t>
            </a:r>
          </a:p>
          <a:p>
            <a:pPr marL="914400" lvl="1" indent="-457200">
              <a:lnSpc>
                <a:spcPct val="100000"/>
              </a:lnSpc>
              <a:spcBef>
                <a:spcPts val="0"/>
              </a:spcBef>
            </a:pPr>
            <a:endParaRPr lang="en-US" sz="2000" i="1" dirty="0">
              <a:solidFill>
                <a:srgbClr val="000000"/>
              </a:solidFill>
            </a:endParaRPr>
          </a:p>
          <a:p>
            <a:pPr marL="457200" indent="-457200">
              <a:lnSpc>
                <a:spcPct val="100000"/>
              </a:lnSpc>
              <a:spcBef>
                <a:spcPts val="0"/>
              </a:spcBef>
            </a:pPr>
            <a:r>
              <a:rPr lang="en-US" i="1" dirty="0">
                <a:solidFill>
                  <a:srgbClr val="000000"/>
                </a:solidFill>
              </a:rPr>
              <a:t>Two components</a:t>
            </a:r>
            <a:endParaRPr lang="en-US" sz="3200" i="1" dirty="0">
              <a:solidFill>
                <a:srgbClr val="000000"/>
              </a:solidFill>
            </a:endParaRPr>
          </a:p>
          <a:p>
            <a:pPr lvl="1">
              <a:lnSpc>
                <a:spcPct val="100000"/>
              </a:lnSpc>
              <a:spcBef>
                <a:spcPts val="0"/>
              </a:spcBef>
            </a:pPr>
            <a:r>
              <a:rPr lang="en-US" dirty="0">
                <a:solidFill>
                  <a:srgbClr val="000000"/>
                </a:solidFill>
                <a:ea typeface="Cambria Math" panose="02040503050406030204" pitchFamily="18" charset="0"/>
              </a:rPr>
              <a:t>DRAM manufacturer provides multiple sets of reliable DRAM timing parameters at different temperatures for each DIMM</a:t>
            </a:r>
          </a:p>
          <a:p>
            <a:pPr lvl="1">
              <a:lnSpc>
                <a:spcPct val="100000"/>
              </a:lnSpc>
              <a:spcBef>
                <a:spcPts val="0"/>
              </a:spcBef>
            </a:pPr>
            <a:r>
              <a:rPr lang="en-US" dirty="0">
                <a:solidFill>
                  <a:srgbClr val="000000"/>
                </a:solidFill>
              </a:rPr>
              <a:t>System monitors DRAM temperature &amp; uses appropriate DRAM timing parameters</a:t>
            </a:r>
            <a:endParaRPr lang="en-US" sz="4000" dirty="0">
              <a:solidFill>
                <a:srgbClr val="000000"/>
              </a:solidFill>
            </a:endParaRPr>
          </a:p>
        </p:txBody>
      </p:sp>
      <p:sp>
        <p:nvSpPr>
          <p:cNvPr id="6" name="Content Placeholder 2"/>
          <p:cNvSpPr txBox="1">
            <a:spLocks/>
          </p:cNvSpPr>
          <p:nvPr/>
        </p:nvSpPr>
        <p:spPr>
          <a:xfrm>
            <a:off x="685800" y="3657600"/>
            <a:ext cx="5638800" cy="548640"/>
          </a:xfrm>
          <a:prstGeom prst="rect">
            <a:avLst/>
          </a:prstGeom>
          <a:solidFill>
            <a:srgbClr val="0000FF"/>
          </a:solidFill>
          <a:effectLst>
            <a:softEdge rad="50800"/>
          </a:effectLst>
        </p:spPr>
        <p:txBody>
          <a:bodyPr vert="horz" wrap="none" lIns="0" tIns="0" rIns="0" bIns="91440" rtlCol="0" anchor="ctr">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reliable DRAM timing parameters</a:t>
            </a:r>
            <a:endParaRPr kumimoji="0" lang="en-US" sz="32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7" name="Content Placeholder 2"/>
          <p:cNvSpPr txBox="1">
            <a:spLocks/>
          </p:cNvSpPr>
          <p:nvPr/>
        </p:nvSpPr>
        <p:spPr>
          <a:xfrm>
            <a:off x="3581400" y="4648200"/>
            <a:ext cx="3352800" cy="548640"/>
          </a:xfrm>
          <a:prstGeom prst="rect">
            <a:avLst/>
          </a:prstGeom>
          <a:solidFill>
            <a:srgbClr val="0000FF"/>
          </a:solidFill>
          <a:effectLst>
            <a:softEdge rad="50800"/>
          </a:effectLst>
        </p:spPr>
        <p:txBody>
          <a:bodyPr vert="horz" lIns="0" tIns="0" rIns="0" bIns="91440" rtlCol="0" anchor="ctr">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DRAM temperature</a:t>
            </a:r>
            <a:endParaRPr kumimoji="0" lang="en-US" sz="32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8" name="Rectangle 7"/>
          <p:cNvSpPr/>
          <p:nvPr/>
        </p:nvSpPr>
        <p:spPr>
          <a:xfrm>
            <a:off x="1403648" y="6309320"/>
            <a:ext cx="7056784" cy="5539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a:ea typeface="+mn-ea"/>
                <a:cs typeface="+mn-cs"/>
              </a:rPr>
              <a:t>Lee+, “</a:t>
            </a:r>
            <a:r>
              <a:rPr kumimoji="0" lang="en-US" sz="1500" b="0" i="0" u="none" strike="noStrike" kern="1200" cap="none" spc="0" normalizeH="0" baseline="0" noProof="0" dirty="0">
                <a:ln>
                  <a:noFill/>
                </a:ln>
                <a:solidFill>
                  <a:srgbClr val="0000FF"/>
                </a:solidFill>
                <a:effectLst/>
                <a:uLnTx/>
                <a:uFillTx/>
                <a:latin typeface="Calibri"/>
                <a:ea typeface="+mn-ea"/>
                <a:cs typeface="+mn-cs"/>
              </a:rPr>
              <a:t>Adaptive-Latency DRAM: Optimizing DRAM Timing for the Common-Case</a:t>
            </a:r>
            <a:r>
              <a:rPr kumimoji="0" lang="en-US" sz="1500" b="0" i="0" u="none" strike="noStrike" kern="1200" cap="none" spc="0" normalizeH="0" baseline="0" noProof="0" dirty="0">
                <a:ln>
                  <a:noFill/>
                </a:ln>
                <a:solidFill>
                  <a:prstClr val="black"/>
                </a:solidFill>
                <a:effectLst/>
                <a:uLnTx/>
                <a:uFillTx/>
                <a:latin typeface="Calibri"/>
                <a:ea typeface="+mn-ea"/>
                <a:cs typeface="+mn-cs"/>
              </a:rPr>
              <a:t>,” HPCA 2015.</a:t>
            </a:r>
          </a:p>
        </p:txBody>
      </p:sp>
    </p:spTree>
    <p:extLst>
      <p:ext uri="{BB962C8B-B14F-4D97-AF65-F5344CB8AC3E}">
        <p14:creationId xmlns:p14="http://schemas.microsoft.com/office/powerpoint/2010/main" val="3499282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a:ea typeface="+mj-ea"/>
                <a:cs typeface="+mj-cs"/>
              </a:rPr>
              <a:t>Latency Reduction Summary of 115 DIMMs</a:t>
            </a:r>
          </a:p>
        </p:txBody>
      </p:sp>
      <p:sp>
        <p:nvSpPr>
          <p:cNvPr id="8" name="Content Placeholder 2"/>
          <p:cNvSpPr txBox="1">
            <a:spLocks/>
          </p:cNvSpPr>
          <p:nvPr/>
        </p:nvSpPr>
        <p:spPr>
          <a:xfrm>
            <a:off x="381000" y="1066800"/>
            <a:ext cx="8382000" cy="510540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srgbClr val="000000"/>
                </a:solidFill>
                <a:effectLst/>
                <a:uLnTx/>
                <a:uFillTx/>
                <a:latin typeface="Calibri Light"/>
                <a:ea typeface="+mn-ea"/>
                <a:cs typeface="+mn-cs"/>
              </a:rPr>
              <a:t>Latency reduction for read &amp; write (55°C)</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Read Latency: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32.7%</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Write Latency: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55.1%</a:t>
            </a:r>
          </a:p>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srgbClr val="000000"/>
                </a:solidFill>
                <a:effectLst/>
                <a:uLnTx/>
                <a:uFillTx/>
                <a:latin typeface="Calibri Light"/>
                <a:ea typeface="+mn-ea"/>
                <a:cs typeface="+mn-cs"/>
              </a:rPr>
              <a:t>Latency reduction for each timing parameter (55°C) </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Sensing: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17.3%</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Restore: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37.3%</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(read),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54.8%</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(write)</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err="1">
                <a:ln>
                  <a:noFill/>
                </a:ln>
                <a:solidFill>
                  <a:srgbClr val="000000"/>
                </a:solidFill>
                <a:effectLst/>
                <a:uLnTx/>
                <a:uFillTx/>
                <a:latin typeface="Calibri Light"/>
                <a:ea typeface="+mn-ea"/>
                <a:cs typeface="+mn-cs"/>
              </a:rPr>
              <a:t>Precharge</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35.2%</a:t>
            </a:r>
            <a:r>
              <a:rPr kumimoji="0" lang="en-US" sz="3200" b="0" i="1" u="none" strike="noStrike" kern="1200" cap="none" spc="0" normalizeH="0" baseline="0" noProof="0" dirty="0">
                <a:ln>
                  <a:noFill/>
                </a:ln>
                <a:solidFill>
                  <a:srgbClr val="0000FF"/>
                </a:solidFill>
                <a:effectLst/>
                <a:uLnTx/>
                <a:uFillTx/>
                <a:latin typeface="Calibri Light"/>
                <a:ea typeface="+mn-ea"/>
                <a:cs typeface="+mn-cs"/>
              </a:rPr>
              <a:t> </a:t>
            </a:r>
          </a:p>
        </p:txBody>
      </p:sp>
      <p:sp>
        <p:nvSpPr>
          <p:cNvPr id="4" name="Rectangle 3"/>
          <p:cNvSpPr/>
          <p:nvPr/>
        </p:nvSpPr>
        <p:spPr>
          <a:xfrm>
            <a:off x="1403648" y="6344604"/>
            <a:ext cx="7056784" cy="5539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a:ea typeface="+mn-ea"/>
                <a:cs typeface="+mn-cs"/>
              </a:rPr>
              <a:t>Lee+, “</a:t>
            </a:r>
            <a:r>
              <a:rPr kumimoji="0" lang="en-US" sz="1500" b="0" i="0" u="none" strike="noStrike" kern="1200" cap="none" spc="0" normalizeH="0" baseline="0" noProof="0" dirty="0">
                <a:ln>
                  <a:noFill/>
                </a:ln>
                <a:solidFill>
                  <a:srgbClr val="0000FF"/>
                </a:solidFill>
                <a:effectLst/>
                <a:uLnTx/>
                <a:uFillTx/>
                <a:latin typeface="Calibri"/>
                <a:ea typeface="+mn-ea"/>
                <a:cs typeface="+mn-cs"/>
              </a:rPr>
              <a:t>Adaptive-Latency DRAM: Optimizing DRAM Timing for the Common-Case</a:t>
            </a:r>
            <a:r>
              <a:rPr kumimoji="0" lang="en-US" sz="1500" b="0" i="0" u="none" strike="noStrike" kern="1200" cap="none" spc="0" normalizeH="0" baseline="0" noProof="0" dirty="0">
                <a:ln>
                  <a:noFill/>
                </a:ln>
                <a:solidFill>
                  <a:prstClr val="black"/>
                </a:solidFill>
                <a:effectLst/>
                <a:uLnTx/>
                <a:uFillTx/>
                <a:latin typeface="Calibri"/>
                <a:ea typeface="+mn-ea"/>
                <a:cs typeface="+mn-cs"/>
              </a:rPr>
              <a:t>,” HPCA 2015.</a:t>
            </a:r>
          </a:p>
        </p:txBody>
      </p:sp>
    </p:spTree>
    <p:extLst>
      <p:ext uri="{BB962C8B-B14F-4D97-AF65-F5344CB8AC3E}">
        <p14:creationId xmlns:p14="http://schemas.microsoft.com/office/powerpoint/2010/main" val="2237719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76200" y="152401"/>
            <a:ext cx="92964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Calibri"/>
                <a:ea typeface="+mj-ea"/>
                <a:cs typeface="+mj-cs"/>
              </a:rPr>
              <a:t>AL-DRAM: Real System Evaluation</a:t>
            </a:r>
          </a:p>
        </p:txBody>
      </p:sp>
      <p:sp>
        <p:nvSpPr>
          <p:cNvPr id="8" name="Content Placeholder 2"/>
          <p:cNvSpPr txBox="1">
            <a:spLocks/>
          </p:cNvSpPr>
          <p:nvPr/>
        </p:nvSpPr>
        <p:spPr>
          <a:xfrm>
            <a:off x="381000" y="1066800"/>
            <a:ext cx="8382000" cy="510540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prstClr val="black"/>
                </a:solidFill>
                <a:effectLst/>
                <a:uLnTx/>
                <a:uFillTx/>
                <a:latin typeface="Calibri Light"/>
                <a:ea typeface="+mn-ea"/>
                <a:cs typeface="+mn-cs"/>
              </a:rPr>
              <a:t>System</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prstClr val="black"/>
                </a:solidFill>
                <a:effectLst/>
                <a:uLnTx/>
                <a:uFillTx/>
                <a:latin typeface="Calibri Light"/>
                <a:ea typeface="+mn-ea"/>
                <a:cs typeface="+mn-cs"/>
              </a:rPr>
              <a:t>CPU: AMD 4386 ( 8 Cores, 3.1GHz, 8MB LLC)</a:t>
            </a:r>
            <a:endParaRPr kumimoji="0" lang="en-US" sz="3200" b="1" i="1" u="none" strike="noStrike" kern="1200" cap="none" spc="0" normalizeH="0" baseline="0" noProof="0" dirty="0">
              <a:ln>
                <a:noFill/>
              </a:ln>
              <a:solidFill>
                <a:prstClr val="black"/>
              </a:solidFill>
              <a:effectLst/>
              <a:uLnTx/>
              <a:uFillTx/>
              <a:latin typeface="Calibri Light"/>
              <a:ea typeface="+mn-ea"/>
              <a:cs typeface="+mn-cs"/>
            </a:endParaRP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DRAM: 4GByte DDR3-1600 (800Mhz Clock)</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OS: Linux</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Storage: 128GByte SSD</a:t>
            </a:r>
          </a:p>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prstClr val="black"/>
                </a:solidFill>
                <a:effectLst/>
                <a:uLnTx/>
                <a:uFillTx/>
                <a:latin typeface="Calibri Light"/>
                <a:ea typeface="+mn-ea"/>
                <a:cs typeface="+mn-cs"/>
              </a:rPr>
              <a:t>Workload</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prstClr val="black"/>
                </a:solidFill>
                <a:effectLst/>
                <a:uLnTx/>
                <a:uFillTx/>
                <a:latin typeface="Calibri Light"/>
                <a:ea typeface="+mn-ea"/>
                <a:cs typeface="+mn-cs"/>
              </a:rPr>
              <a:t>35 applications from SPEC, STREAM, Parsec, </a:t>
            </a:r>
            <a:r>
              <a:rPr kumimoji="0" lang="en-US" sz="3200" b="0" i="1" u="none" strike="noStrike" kern="1200" cap="none" spc="0" normalizeH="0" baseline="0" noProof="0" dirty="0" err="1">
                <a:ln>
                  <a:noFill/>
                </a:ln>
                <a:solidFill>
                  <a:prstClr val="black"/>
                </a:solidFill>
                <a:effectLst/>
                <a:uLnTx/>
                <a:uFillTx/>
                <a:latin typeface="Calibri Light"/>
                <a:ea typeface="+mn-ea"/>
                <a:cs typeface="+mn-cs"/>
              </a:rPr>
              <a:t>Memcached</a:t>
            </a:r>
            <a:r>
              <a:rPr kumimoji="0" lang="en-US" sz="3200" b="0" i="1" u="none" strike="noStrike" kern="1200" cap="none" spc="0" normalizeH="0" baseline="0" noProof="0" dirty="0">
                <a:ln>
                  <a:noFill/>
                </a:ln>
                <a:solidFill>
                  <a:prstClr val="black"/>
                </a:solidFill>
                <a:effectLst/>
                <a:uLnTx/>
                <a:uFillTx/>
                <a:latin typeface="Calibri Light"/>
                <a:ea typeface="+mn-ea"/>
                <a:cs typeface="+mn-cs"/>
              </a:rPr>
              <a:t>, Apache, GUPS</a:t>
            </a:r>
          </a:p>
        </p:txBody>
      </p:sp>
      <p:pic>
        <p:nvPicPr>
          <p:cNvPr id="5" name="Picture 4"/>
          <p:cNvPicPr>
            <a:picLocks noChangeAspect="1"/>
          </p:cNvPicPr>
          <p:nvPr/>
        </p:nvPicPr>
        <p:blipFill>
          <a:blip r:embed="rId2"/>
          <a:stretch>
            <a:fillRect/>
          </a:stretch>
        </p:blipFill>
        <p:spPr>
          <a:xfrm>
            <a:off x="5095374" y="2743200"/>
            <a:ext cx="4048626" cy="2057400"/>
          </a:xfrm>
          <a:prstGeom prst="rect">
            <a:avLst/>
          </a:prstGeom>
        </p:spPr>
      </p:pic>
      <p:sp>
        <p:nvSpPr>
          <p:cNvPr id="3" name="Oval 2"/>
          <p:cNvSpPr/>
          <p:nvPr/>
        </p:nvSpPr>
        <p:spPr>
          <a:xfrm>
            <a:off x="7031736" y="4151376"/>
            <a:ext cx="182880" cy="182880"/>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2" name="Picture 1"/>
          <p:cNvPicPr>
            <a:picLocks noChangeAspect="1"/>
          </p:cNvPicPr>
          <p:nvPr/>
        </p:nvPicPr>
        <p:blipFill>
          <a:blip r:embed="rId3"/>
          <a:stretch>
            <a:fillRect/>
          </a:stretch>
        </p:blipFill>
        <p:spPr>
          <a:xfrm>
            <a:off x="76200" y="2286000"/>
            <a:ext cx="8943975" cy="4410075"/>
          </a:xfrm>
          <a:prstGeom prst="rect">
            <a:avLst/>
          </a:prstGeom>
          <a:ln w="50800">
            <a:solidFill>
              <a:schemeClr val="tx1"/>
            </a:solidFill>
          </a:ln>
        </p:spPr>
      </p:pic>
    </p:spTree>
    <p:extLst>
      <p:ext uri="{BB962C8B-B14F-4D97-AF65-F5344CB8AC3E}">
        <p14:creationId xmlns:p14="http://schemas.microsoft.com/office/powerpoint/2010/main" val="2080857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xit" presetSubtype="0" fill="hold" nodeType="clickEffect">
                                  <p:stCondLst>
                                    <p:cond delay="0"/>
                                  </p:stCondLst>
                                  <p:childTnLst>
                                    <p:animEffect transition="out" filter="fade">
                                      <p:cBhvr>
                                        <p:cTn id="18" dur="500"/>
                                        <p:tgtEl>
                                          <p:spTgt spid="2"/>
                                        </p:tgtEl>
                                      </p:cBhvr>
                                    </p:animEffect>
                                    <p:anim calcmode="lin" valueType="num">
                                      <p:cBhvr>
                                        <p:cTn id="19" dur="500"/>
                                        <p:tgtEl>
                                          <p:spTgt spid="2"/>
                                        </p:tgtEl>
                                        <p:attrNameLst>
                                          <p:attrName>ppt_x</p:attrName>
                                        </p:attrNameLst>
                                      </p:cBhvr>
                                      <p:tavLst>
                                        <p:tav tm="0">
                                          <p:val>
                                            <p:strVal val="ppt_x"/>
                                          </p:val>
                                        </p:tav>
                                        <p:tav tm="100000">
                                          <p:val>
                                            <p:strVal val="ppt_x"/>
                                          </p:val>
                                        </p:tav>
                                      </p:tavLst>
                                    </p:anim>
                                    <p:anim calcmode="lin" valueType="num">
                                      <p:cBhvr>
                                        <p:cTn id="20" dur="500"/>
                                        <p:tgtEl>
                                          <p:spTgt spid="2"/>
                                        </p:tgtEl>
                                        <p:attrNameLst>
                                          <p:attrName>ppt_y</p:attrName>
                                        </p:attrNameLst>
                                      </p:cBhvr>
                                      <p:tavLst>
                                        <p:tav tm="0">
                                          <p:val>
                                            <p:strVal val="ppt_y"/>
                                          </p:val>
                                        </p:tav>
                                        <p:tav tm="100000">
                                          <p:val>
                                            <p:strVal val="ppt_y+.1"/>
                                          </p:val>
                                        </p:tav>
                                      </p:tavLst>
                                    </p:anim>
                                    <p:set>
                                      <p:cBhvr>
                                        <p:cTn id="21" dur="1" fill="hold">
                                          <p:stCondLst>
                                            <p:cond delay="499"/>
                                          </p:stCondLst>
                                        </p:cTn>
                                        <p:tgtEl>
                                          <p:spTgt spid="2"/>
                                        </p:tgtEl>
                                        <p:attrNameLst>
                                          <p:attrName>style.visibility</p:attrName>
                                        </p:attrNameLst>
                                      </p:cBhvr>
                                      <p:to>
                                        <p:strVal val="hidden"/>
                                      </p:to>
                                    </p:set>
                                  </p:childTnLst>
                                </p:cTn>
                              </p:par>
                            </p:childTnLst>
                          </p:cTn>
                        </p:par>
                        <p:par>
                          <p:cTn id="22" fill="hold">
                            <p:stCondLst>
                              <p:cond delay="500"/>
                            </p:stCondLst>
                            <p:childTnLst>
                              <p:par>
                                <p:cTn id="23" presetID="1" presetClass="entr" presetSubtype="0" fill="hold" nodeType="afterEffect">
                                  <p:stCondLst>
                                    <p:cond delay="0"/>
                                  </p:stCondLst>
                                  <p:childTnLst>
                                    <p:set>
                                      <p:cBhvr>
                                        <p:cTn id="24" dur="1" fill="hold">
                                          <p:stCondLst>
                                            <p:cond delay="0"/>
                                          </p:stCondLst>
                                        </p:cTn>
                                        <p:tgtEl>
                                          <p:spTgt spid="8">
                                            <p:txEl>
                                              <p:pRg st="2" end="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
                                            <p:txEl>
                                              <p:pRg st="3" end="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8">
                                            <p:txEl>
                                              <p:pRg st="5" end="5"/>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p:cNvGraphicFramePr>
            <a:graphicFrameLocks/>
          </p:cNvGraphicFramePr>
          <p:nvPr>
            <p:extLst/>
          </p:nvPr>
        </p:nvGraphicFramePr>
        <p:xfrm>
          <a:off x="461666" y="990601"/>
          <a:ext cx="8458200" cy="4267199"/>
        </p:xfrm>
        <a:graphic>
          <a:graphicData uri="http://schemas.openxmlformats.org/drawingml/2006/chart">
            <c:chart xmlns:c="http://schemas.openxmlformats.org/drawingml/2006/chart" xmlns:r="http://schemas.openxmlformats.org/officeDocument/2006/relationships" r:id="rId2"/>
          </a:graphicData>
        </a:graphic>
      </p:graphicFrame>
      <p:grpSp>
        <p:nvGrpSpPr>
          <p:cNvPr id="21" name="Group 20"/>
          <p:cNvGrpSpPr/>
          <p:nvPr/>
        </p:nvGrpSpPr>
        <p:grpSpPr>
          <a:xfrm>
            <a:off x="461666" y="990600"/>
            <a:ext cx="8458200" cy="4267199"/>
            <a:chOff x="461666" y="1143000"/>
            <a:chExt cx="8458200" cy="4267199"/>
          </a:xfrm>
        </p:grpSpPr>
        <p:graphicFrame>
          <p:nvGraphicFramePr>
            <p:cNvPr id="8" name="Chart 7"/>
            <p:cNvGraphicFramePr>
              <a:graphicFrameLocks/>
            </p:cNvGraphicFramePr>
            <p:nvPr>
              <p:extLst/>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3"/>
            </a:graphicData>
          </a:graphic>
        </p:graphicFrame>
        <p:sp>
          <p:nvSpPr>
            <p:cNvPr id="19" name="TextBox 54"/>
            <p:cNvSpPr txBox="1"/>
            <p:nvPr/>
          </p:nvSpPr>
          <p:spPr>
            <a:xfrm>
              <a:off x="6977768" y="3010335"/>
              <a:ext cx="990624" cy="43090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1.4%</a:t>
              </a:r>
            </a:p>
          </p:txBody>
        </p:sp>
        <p:sp>
          <p:nvSpPr>
            <p:cNvPr id="20" name="TextBox 54"/>
            <p:cNvSpPr txBox="1"/>
            <p:nvPr/>
          </p:nvSpPr>
          <p:spPr>
            <a:xfrm>
              <a:off x="7606889" y="2624282"/>
              <a:ext cx="990624" cy="430859"/>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6.7%</a:t>
              </a:r>
            </a:p>
          </p:txBody>
        </p:sp>
      </p:grpSp>
      <p:grpSp>
        <p:nvGrpSpPr>
          <p:cNvPr id="18" name="Group 17"/>
          <p:cNvGrpSpPr/>
          <p:nvPr/>
        </p:nvGrpSpPr>
        <p:grpSpPr>
          <a:xfrm>
            <a:off x="461666" y="990600"/>
            <a:ext cx="8458200" cy="4267199"/>
            <a:chOff x="461666" y="1143000"/>
            <a:chExt cx="8458200" cy="4267199"/>
          </a:xfrm>
        </p:grpSpPr>
        <p:graphicFrame>
          <p:nvGraphicFramePr>
            <p:cNvPr id="11" name="Chart 10"/>
            <p:cNvGraphicFramePr>
              <a:graphicFrameLocks/>
            </p:cNvGraphicFramePr>
            <p:nvPr>
              <p:extLst/>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4"/>
            </a:graphicData>
          </a:graphic>
        </p:graphicFrame>
        <p:sp>
          <p:nvSpPr>
            <p:cNvPr id="17" name="TextBox 54"/>
            <p:cNvSpPr txBox="1"/>
            <p:nvPr/>
          </p:nvSpPr>
          <p:spPr>
            <a:xfrm>
              <a:off x="7924800" y="2723778"/>
              <a:ext cx="914416" cy="430901"/>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5.0%</a:t>
              </a:r>
            </a:p>
          </p:txBody>
        </p:sp>
      </p:grpSp>
      <p:sp>
        <p:nvSpPr>
          <p:cNvPr id="7"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Calibri"/>
                <a:ea typeface="+mj-ea"/>
                <a:cs typeface="+mj-cs"/>
              </a:rPr>
              <a:t>AL-DRAM: Single-Core Evaluation</a:t>
            </a:r>
          </a:p>
        </p:txBody>
      </p:sp>
      <p:sp>
        <p:nvSpPr>
          <p:cNvPr id="4" name="TextBox 54"/>
          <p:cNvSpPr txBox="1"/>
          <p:nvPr/>
        </p:nvSpPr>
        <p:spPr>
          <a:xfrm>
            <a:off x="3585866" y="1567190"/>
            <a:ext cx="1524000" cy="261610"/>
          </a:xfrm>
          <a:prstGeom prst="rect">
            <a:avLst/>
          </a:prstGeom>
          <a:solidFill>
            <a:schemeClr val="bg1"/>
          </a:solid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1" u="none" strike="noStrike" kern="1200" cap="none" spc="0" normalizeH="0" baseline="0" noProof="0" dirty="0">
              <a:ln>
                <a:noFill/>
              </a:ln>
              <a:solidFill>
                <a:srgbClr val="0000FF"/>
              </a:solidFill>
              <a:effectLst/>
              <a:uLnTx/>
              <a:uFillTx/>
              <a:latin typeface="Calibri Light"/>
              <a:ea typeface="+mn-ea"/>
              <a:cs typeface="+mn-cs"/>
            </a:endParaRPr>
          </a:p>
        </p:txBody>
      </p:sp>
      <p:sp>
        <p:nvSpPr>
          <p:cNvPr id="12" name="TextBox 54"/>
          <p:cNvSpPr txBox="1"/>
          <p:nvPr/>
        </p:nvSpPr>
        <p:spPr>
          <a:xfrm>
            <a:off x="3357266" y="1524000"/>
            <a:ext cx="2057400" cy="261610"/>
          </a:xfrm>
          <a:prstGeom prst="rect">
            <a:avLst/>
          </a:prstGeom>
          <a:solidFill>
            <a:schemeClr val="bg1"/>
          </a:solid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1" u="none" strike="noStrike" kern="1200" cap="none" spc="0" normalizeH="0" baseline="0" noProof="0" dirty="0">
              <a:ln>
                <a:noFill/>
              </a:ln>
              <a:solidFill>
                <a:srgbClr val="0000FF"/>
              </a:solidFill>
              <a:effectLst/>
              <a:uLnTx/>
              <a:uFillTx/>
              <a:latin typeface="Calibri Light"/>
              <a:ea typeface="+mn-ea"/>
              <a:cs typeface="+mn-cs"/>
            </a:endParaRPr>
          </a:p>
        </p:txBody>
      </p:sp>
      <p:sp>
        <p:nvSpPr>
          <p:cNvPr id="13" name="Punchline"/>
          <p:cNvSpPr txBox="1"/>
          <p:nvPr/>
        </p:nvSpPr>
        <p:spPr>
          <a:xfrm>
            <a:off x="-152400" y="5566750"/>
            <a:ext cx="9448800" cy="670562"/>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0000FF"/>
                </a:solidFill>
                <a:effectLst/>
                <a:uLnTx/>
                <a:uFillTx/>
                <a:latin typeface="Calibri Light"/>
                <a:ea typeface="+mn-ea"/>
                <a:cs typeface="+mn-cs"/>
              </a:rPr>
              <a:t>AL-DRAM </a:t>
            </a:r>
            <a:r>
              <a:rPr kumimoji="0" lang="en-US" sz="3600" b="1" i="1" u="none" strike="noStrike" kern="1200" cap="none" spc="0" normalizeH="0" baseline="0" noProof="0" dirty="0">
                <a:ln>
                  <a:noFill/>
                </a:ln>
                <a:solidFill>
                  <a:srgbClr val="0000FF"/>
                </a:solidFill>
                <a:effectLst/>
                <a:uLnTx/>
                <a:uFillTx/>
                <a:latin typeface="Calibri Light"/>
                <a:ea typeface="+mn-ea"/>
                <a:cs typeface="+mn-cs"/>
              </a:rPr>
              <a:t>improves single-core performance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0000FF"/>
                </a:solidFill>
                <a:effectLst/>
                <a:uLnTx/>
                <a:uFillTx/>
                <a:latin typeface="Calibri Light"/>
                <a:ea typeface="+mn-ea"/>
                <a:cs typeface="+mn-cs"/>
              </a:rPr>
              <a:t>on a real system</a:t>
            </a:r>
          </a:p>
        </p:txBody>
      </p:sp>
      <p:sp>
        <p:nvSpPr>
          <p:cNvPr id="9" name="TextBox 8"/>
          <p:cNvSpPr txBox="1"/>
          <p:nvPr/>
        </p:nvSpPr>
        <p:spPr>
          <a:xfrm rot="16200000">
            <a:off x="-1559868" y="2626666"/>
            <a:ext cx="358140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Light"/>
                <a:ea typeface="+mn-ea"/>
                <a:cs typeface="+mn-cs"/>
              </a:rPr>
              <a:t>Performance Improvement</a:t>
            </a:r>
          </a:p>
        </p:txBody>
      </p:sp>
      <p:cxnSp>
        <p:nvCxnSpPr>
          <p:cNvPr id="3" name="Straight Connector 2"/>
          <p:cNvCxnSpPr/>
          <p:nvPr/>
        </p:nvCxnSpPr>
        <p:spPr>
          <a:xfrm>
            <a:off x="6858000" y="838200"/>
            <a:ext cx="0" cy="4343400"/>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6858000" y="914400"/>
            <a:ext cx="2286000" cy="13849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Light"/>
                <a:ea typeface="+mn-ea"/>
                <a:cs typeface="+mn-cs"/>
              </a:rPr>
              <a:t>Average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Light"/>
                <a:ea typeface="+mn-ea"/>
                <a:cs typeface="+mn-cs"/>
              </a:rPr>
              <a:t>Improvement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000000"/>
              </a:solidFill>
              <a:effectLst/>
              <a:uLnTx/>
              <a:uFillTx/>
              <a:latin typeface="Calibri Light"/>
              <a:ea typeface="+mn-ea"/>
              <a:cs typeface="+mn-cs"/>
            </a:endParaRPr>
          </a:p>
        </p:txBody>
      </p:sp>
      <p:sp>
        <p:nvSpPr>
          <p:cNvPr id="23" name="TextBox 22"/>
          <p:cNvSpPr txBox="1"/>
          <p:nvPr/>
        </p:nvSpPr>
        <p:spPr>
          <a:xfrm rot="16200000">
            <a:off x="7622234" y="4188768"/>
            <a:ext cx="2133599" cy="461665"/>
          </a:xfrm>
          <a:prstGeom prst="rect">
            <a:avLst/>
          </a:prstGeom>
          <a:solidFill>
            <a:schemeClr val="bg1"/>
          </a:soli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Light"/>
                <a:ea typeface="+mn-ea"/>
                <a:cs typeface="+mn-cs"/>
              </a:rPr>
              <a:t>all-35-workload</a:t>
            </a:r>
          </a:p>
        </p:txBody>
      </p:sp>
    </p:spTree>
    <p:extLst>
      <p:ext uri="{BB962C8B-B14F-4D97-AF65-F5344CB8AC3E}">
        <p14:creationId xmlns:p14="http://schemas.microsoft.com/office/powerpoint/2010/main" val="3353961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a:graphicFrameLocks/>
          </p:cNvGraphicFramePr>
          <p:nvPr>
            <p:extLst/>
          </p:nvPr>
        </p:nvGraphicFramePr>
        <p:xfrm>
          <a:off x="461666" y="990600"/>
          <a:ext cx="8458200" cy="4267199"/>
        </p:xfrm>
        <a:graphic>
          <a:graphicData uri="http://schemas.openxmlformats.org/drawingml/2006/chart">
            <c:chart xmlns:c="http://schemas.openxmlformats.org/drawingml/2006/chart" xmlns:r="http://schemas.openxmlformats.org/officeDocument/2006/relationships" r:id="rId3"/>
          </a:graphicData>
        </a:graphic>
      </p:graphicFrame>
      <p:sp>
        <p:nvSpPr>
          <p:cNvPr id="22" name="TextBox 54"/>
          <p:cNvSpPr txBox="1"/>
          <p:nvPr/>
        </p:nvSpPr>
        <p:spPr>
          <a:xfrm>
            <a:off x="3357266" y="1567190"/>
            <a:ext cx="1752600" cy="261610"/>
          </a:xfrm>
          <a:prstGeom prst="rect">
            <a:avLst/>
          </a:prstGeom>
          <a:solidFill>
            <a:schemeClr val="bg1"/>
          </a:solid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1" u="none" strike="noStrike" kern="1200" cap="none" spc="0" normalizeH="0" baseline="0" noProof="0" dirty="0">
              <a:ln>
                <a:noFill/>
              </a:ln>
              <a:solidFill>
                <a:srgbClr val="0000FF"/>
              </a:solidFill>
              <a:effectLst/>
              <a:uLnTx/>
              <a:uFillTx/>
              <a:latin typeface="Calibri Light"/>
              <a:ea typeface="+mn-ea"/>
              <a:cs typeface="+mn-cs"/>
            </a:endParaRPr>
          </a:p>
        </p:txBody>
      </p:sp>
      <p:graphicFrame>
        <p:nvGraphicFramePr>
          <p:cNvPr id="13" name="Chart 12"/>
          <p:cNvGraphicFramePr>
            <a:graphicFrameLocks/>
          </p:cNvGraphicFramePr>
          <p:nvPr>
            <p:extLst/>
          </p:nvPr>
        </p:nvGraphicFramePr>
        <p:xfrm>
          <a:off x="461666" y="990601"/>
          <a:ext cx="8458200" cy="4267199"/>
        </p:xfrm>
        <a:graphic>
          <a:graphicData uri="http://schemas.openxmlformats.org/drawingml/2006/chart">
            <c:chart xmlns:c="http://schemas.openxmlformats.org/drawingml/2006/chart" xmlns:r="http://schemas.openxmlformats.org/officeDocument/2006/relationships" r:id="rId4"/>
          </a:graphicData>
        </a:graphic>
      </p:graphicFrame>
      <p:grpSp>
        <p:nvGrpSpPr>
          <p:cNvPr id="2" name="Group 1"/>
          <p:cNvGrpSpPr/>
          <p:nvPr/>
        </p:nvGrpSpPr>
        <p:grpSpPr>
          <a:xfrm>
            <a:off x="461666" y="990600"/>
            <a:ext cx="8458200" cy="4267199"/>
            <a:chOff x="461666" y="1143000"/>
            <a:chExt cx="8458200" cy="4267199"/>
          </a:xfrm>
        </p:grpSpPr>
        <p:graphicFrame>
          <p:nvGraphicFramePr>
            <p:cNvPr id="14" name="Chart 13"/>
            <p:cNvGraphicFramePr>
              <a:graphicFrameLocks/>
            </p:cNvGraphicFramePr>
            <p:nvPr>
              <p:extLst/>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5"/>
            </a:graphicData>
          </a:graphic>
        </p:graphicFrame>
        <p:sp>
          <p:nvSpPr>
            <p:cNvPr id="20" name="TextBox 54"/>
            <p:cNvSpPr txBox="1"/>
            <p:nvPr/>
          </p:nvSpPr>
          <p:spPr>
            <a:xfrm>
              <a:off x="7548251" y="2020897"/>
              <a:ext cx="914416" cy="430902"/>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14.0%</a:t>
              </a:r>
            </a:p>
          </p:txBody>
        </p:sp>
        <p:sp>
          <p:nvSpPr>
            <p:cNvPr id="21" name="TextBox 54"/>
            <p:cNvSpPr txBox="1"/>
            <p:nvPr/>
          </p:nvSpPr>
          <p:spPr>
            <a:xfrm>
              <a:off x="6858000" y="2884992"/>
              <a:ext cx="914416" cy="430902"/>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2.9%</a:t>
              </a:r>
            </a:p>
          </p:txBody>
        </p:sp>
      </p:grpSp>
      <p:grpSp>
        <p:nvGrpSpPr>
          <p:cNvPr id="5" name="Group 4"/>
          <p:cNvGrpSpPr/>
          <p:nvPr/>
        </p:nvGrpSpPr>
        <p:grpSpPr>
          <a:xfrm>
            <a:off x="461666" y="990600"/>
            <a:ext cx="8610617" cy="4267199"/>
            <a:chOff x="461666" y="1143000"/>
            <a:chExt cx="8610617" cy="4267199"/>
          </a:xfrm>
        </p:grpSpPr>
        <p:graphicFrame>
          <p:nvGraphicFramePr>
            <p:cNvPr id="15" name="Chart 14"/>
            <p:cNvGraphicFramePr>
              <a:graphicFrameLocks/>
            </p:cNvGraphicFramePr>
            <p:nvPr>
              <p:extLst/>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6"/>
            </a:graphicData>
          </a:graphic>
        </p:graphicFrame>
        <p:sp>
          <p:nvSpPr>
            <p:cNvPr id="19" name="TextBox 54"/>
            <p:cNvSpPr txBox="1"/>
            <p:nvPr/>
          </p:nvSpPr>
          <p:spPr>
            <a:xfrm>
              <a:off x="8157867" y="2312299"/>
              <a:ext cx="914416" cy="430901"/>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10.4%</a:t>
              </a:r>
            </a:p>
          </p:txBody>
        </p:sp>
      </p:grpSp>
      <p:sp>
        <p:nvSpPr>
          <p:cNvPr id="7"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Calibri"/>
                <a:ea typeface="+mj-ea"/>
                <a:cs typeface="+mj-cs"/>
              </a:rPr>
              <a:t>AL-DRAM: Multi-Core Evaluation</a:t>
            </a:r>
          </a:p>
        </p:txBody>
      </p:sp>
      <p:sp>
        <p:nvSpPr>
          <p:cNvPr id="16" name="Punchline"/>
          <p:cNvSpPr txBox="1"/>
          <p:nvPr/>
        </p:nvSpPr>
        <p:spPr>
          <a:xfrm>
            <a:off x="0" y="5229200"/>
            <a:ext cx="9144000" cy="1066802"/>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0000FF"/>
                </a:solidFill>
                <a:effectLst/>
                <a:uLnTx/>
                <a:uFillTx/>
                <a:latin typeface="Calibri Light"/>
                <a:ea typeface="+mn-ea"/>
                <a:cs typeface="+mn-cs"/>
              </a:rPr>
              <a:t>AL-DRAM provides higher performance 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1" u="none" strike="noStrike" kern="1200" cap="none" spc="0" normalizeH="0" baseline="0" noProof="0" dirty="0">
                <a:ln>
                  <a:noFill/>
                </a:ln>
                <a:solidFill>
                  <a:srgbClr val="0000FF"/>
                </a:solidFill>
                <a:effectLst/>
                <a:uLnTx/>
                <a:uFillTx/>
                <a:latin typeface="Calibri Light"/>
                <a:ea typeface="+mn-ea"/>
                <a:cs typeface="+mn-cs"/>
              </a:rPr>
              <a:t>multi-programmed &amp; multi-threaded workloads</a:t>
            </a:r>
          </a:p>
        </p:txBody>
      </p:sp>
      <p:sp>
        <p:nvSpPr>
          <p:cNvPr id="10" name="TextBox 9"/>
          <p:cNvSpPr txBox="1"/>
          <p:nvPr/>
        </p:nvSpPr>
        <p:spPr>
          <a:xfrm rot="16200000">
            <a:off x="-1559868" y="2626666"/>
            <a:ext cx="358140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Light"/>
                <a:ea typeface="+mn-ea"/>
                <a:cs typeface="+mn-cs"/>
              </a:rPr>
              <a:t>Performance Improvement</a:t>
            </a:r>
          </a:p>
        </p:txBody>
      </p:sp>
      <p:cxnSp>
        <p:nvCxnSpPr>
          <p:cNvPr id="11" name="Straight Connector 10"/>
          <p:cNvCxnSpPr/>
          <p:nvPr/>
        </p:nvCxnSpPr>
        <p:spPr>
          <a:xfrm>
            <a:off x="6858000" y="838200"/>
            <a:ext cx="0" cy="4343400"/>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6858000" y="914400"/>
            <a:ext cx="2286000"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mn-cs"/>
              </a:rPr>
              <a:t>Average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mn-cs"/>
              </a:rPr>
              <a:t>Improvement</a:t>
            </a:r>
          </a:p>
        </p:txBody>
      </p:sp>
      <p:sp>
        <p:nvSpPr>
          <p:cNvPr id="18" name="TextBox 17"/>
          <p:cNvSpPr txBox="1"/>
          <p:nvPr/>
        </p:nvSpPr>
        <p:spPr>
          <a:xfrm rot="16200000">
            <a:off x="7431733" y="4379268"/>
            <a:ext cx="2514600" cy="461665"/>
          </a:xfrm>
          <a:prstGeom prst="rect">
            <a:avLst/>
          </a:prstGeom>
          <a:solidFill>
            <a:schemeClr val="bg1"/>
          </a:soli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Light"/>
                <a:ea typeface="+mn-ea"/>
                <a:cs typeface="+mn-cs"/>
              </a:rPr>
              <a:t>all-35-workload</a:t>
            </a:r>
          </a:p>
        </p:txBody>
      </p:sp>
    </p:spTree>
    <p:extLst>
      <p:ext uri="{BB962C8B-B14F-4D97-AF65-F5344CB8AC3E}">
        <p14:creationId xmlns:p14="http://schemas.microsoft.com/office/powerpoint/2010/main" val="1696876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p:bldAsOne/>
      </p:bldGraphic>
      <p:bldP spid="16" grpId="0"/>
    </p:bldLst>
  </p:timing>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Reducing Latency Also Reduces Energy</a:t>
            </a:r>
          </a:p>
        </p:txBody>
      </p:sp>
      <p:sp>
        <p:nvSpPr>
          <p:cNvPr id="3" name="Content Placeholder 2"/>
          <p:cNvSpPr>
            <a:spLocks noGrp="1"/>
          </p:cNvSpPr>
          <p:nvPr>
            <p:ph idx="1"/>
          </p:nvPr>
        </p:nvSpPr>
        <p:spPr>
          <a:xfrm>
            <a:off x="228600" y="1216496"/>
            <a:ext cx="8610600" cy="4876800"/>
          </a:xfrm>
        </p:spPr>
        <p:txBody>
          <a:bodyPr/>
          <a:lstStyle/>
          <a:p>
            <a:r>
              <a:rPr lang="en-US" dirty="0"/>
              <a:t>AL-DRAM reduces DRAM power consumption by 5.8%</a:t>
            </a:r>
          </a:p>
          <a:p>
            <a:endParaRPr lang="en-US" dirty="0"/>
          </a:p>
          <a:p>
            <a:r>
              <a:rPr lang="en-US" dirty="0"/>
              <a:t>Major reason: reduction in row activation time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010573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Adaptive-Latency DRAM</a:t>
            </a:r>
          </a:p>
        </p:txBody>
      </p:sp>
      <p:sp>
        <p:nvSpPr>
          <p:cNvPr id="3" name="Content Placeholder 2"/>
          <p:cNvSpPr>
            <a:spLocks noGrp="1"/>
          </p:cNvSpPr>
          <p:nvPr>
            <p:ph idx="1"/>
          </p:nvPr>
        </p:nvSpPr>
        <p:spPr>
          <a:xfrm>
            <a:off x="228600" y="1000472"/>
            <a:ext cx="8610600" cy="4876800"/>
          </a:xfrm>
        </p:spPr>
        <p:txBody>
          <a:bodyPr/>
          <a:lstStyle/>
          <a:p>
            <a:r>
              <a:rPr lang="en-US" sz="2200" dirty="0"/>
              <a:t>Donghyuk Lee, Yoongu Kim, Gennady </a:t>
            </a:r>
            <a:r>
              <a:rPr lang="en-US" sz="2200" dirty="0" err="1"/>
              <a:t>Pekhimenko</a:t>
            </a:r>
            <a:r>
              <a:rPr lang="en-US" sz="2200" dirty="0"/>
              <a:t>, Samira Khan, Vivek Seshadri, Kevin Chang, and Onur Mutlu,</a:t>
            </a:r>
            <a:br>
              <a:rPr lang="en-US" sz="2200" dirty="0"/>
            </a:br>
            <a:r>
              <a:rPr lang="en-US" sz="2200" b="1" dirty="0">
                <a:hlinkClick r:id="rId2"/>
              </a:rPr>
              <a:t>"Adaptive-Latency DRAM: Optimizing DRAM Timing for the Common-Case"</a:t>
            </a:r>
            <a:r>
              <a:rPr lang="en-US" sz="2200" dirty="0"/>
              <a:t> </a:t>
            </a:r>
            <a:br>
              <a:rPr lang="en-US" sz="2200" dirty="0"/>
            </a:br>
            <a:r>
              <a:rPr lang="en-US" sz="2200" i="1" dirty="0"/>
              <a:t>Proceedings of the </a:t>
            </a:r>
            <a:r>
              <a:rPr lang="en-US" sz="2200" i="1" dirty="0">
                <a:hlinkClick r:id="rId3"/>
              </a:rPr>
              <a:t>21st International Symposium on High-Performance Computer Architecture</a:t>
            </a:r>
            <a:r>
              <a:rPr lang="en-US" sz="2200" i="1" dirty="0"/>
              <a:t> (</a:t>
            </a:r>
            <a:r>
              <a:rPr lang="en-US" sz="2200" b="1" i="1" dirty="0"/>
              <a:t>HPCA</a:t>
            </a:r>
            <a:r>
              <a:rPr lang="en-US" sz="2200" i="1" dirty="0"/>
              <a:t>)</a:t>
            </a:r>
            <a:r>
              <a:rPr lang="en-US" sz="2200" dirty="0"/>
              <a:t>, Bay Area, CA, February 2015. </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 [</a:t>
            </a:r>
            <a:r>
              <a:rPr lang="en-US" sz="2200" dirty="0">
                <a:hlinkClick r:id="rId6"/>
              </a:rPr>
              <a:t>Full data sets</a:t>
            </a:r>
            <a:r>
              <a:rPr lang="en-US" sz="22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7"/>
          <a:stretch>
            <a:fillRect/>
          </a:stretch>
        </p:blipFill>
        <p:spPr>
          <a:xfrm>
            <a:off x="0" y="4451880"/>
            <a:ext cx="9144000" cy="1713424"/>
          </a:xfrm>
          <a:prstGeom prst="rect">
            <a:avLst/>
          </a:prstGeom>
        </p:spPr>
      </p:pic>
    </p:spTree>
    <p:extLst>
      <p:ext uri="{BB962C8B-B14F-4D97-AF65-F5344CB8AC3E}">
        <p14:creationId xmlns:p14="http://schemas.microsoft.com/office/powerpoint/2010/main" val="41770380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Different Types of Latency Variation</a:t>
            </a:r>
          </a:p>
        </p:txBody>
      </p:sp>
      <p:sp>
        <p:nvSpPr>
          <p:cNvPr id="3" name="Content Placeholder 2"/>
          <p:cNvSpPr>
            <a:spLocks noGrp="1"/>
          </p:cNvSpPr>
          <p:nvPr>
            <p:ph idx="1"/>
          </p:nvPr>
        </p:nvSpPr>
        <p:spPr/>
        <p:txBody>
          <a:bodyPr/>
          <a:lstStyle/>
          <a:p>
            <a:r>
              <a:rPr lang="en-US" dirty="0"/>
              <a:t>AL-DRAM exploits latency variation</a:t>
            </a:r>
          </a:p>
          <a:p>
            <a:pPr lvl="1"/>
            <a:r>
              <a:rPr lang="en-US" dirty="0"/>
              <a:t>Across time (different temperatures)</a:t>
            </a:r>
          </a:p>
          <a:p>
            <a:pPr lvl="1"/>
            <a:r>
              <a:rPr lang="en-US" dirty="0"/>
              <a:t>Across chips</a:t>
            </a:r>
          </a:p>
          <a:p>
            <a:pPr lvl="1"/>
            <a:endParaRPr lang="en-US" dirty="0"/>
          </a:p>
          <a:p>
            <a:pPr lvl="1"/>
            <a:endParaRPr lang="en-US" dirty="0"/>
          </a:p>
          <a:p>
            <a:pPr lvl="1"/>
            <a:endParaRPr lang="en-US" dirty="0"/>
          </a:p>
          <a:p>
            <a:r>
              <a:rPr lang="en-US" dirty="0"/>
              <a:t>Is there also latency variation within a chip?</a:t>
            </a:r>
          </a:p>
          <a:p>
            <a:pPr lvl="1"/>
            <a:r>
              <a:rPr lang="en-US" dirty="0"/>
              <a:t>Across different parts of a chip</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269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Tree>
    <p:extLst>
      <p:ext uri="{BB962C8B-B14F-4D97-AF65-F5344CB8AC3E}">
        <p14:creationId xmlns:p14="http://schemas.microsoft.com/office/powerpoint/2010/main" val="22460562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839200" cy="1143000"/>
          </a:xfrm>
        </p:spPr>
        <p:txBody>
          <a:bodyPr>
            <a:normAutofit/>
          </a:bodyPr>
          <a:lstStyle/>
          <a:p>
            <a:r>
              <a:rPr lang="en-US" dirty="0"/>
              <a:t>Heterogeneous Latency within A Chip</a:t>
            </a:r>
          </a:p>
        </p:txBody>
      </p:sp>
      <p:sp>
        <p:nvSpPr>
          <p:cNvPr id="3" name="Content Placeholder 2"/>
          <p:cNvSpPr>
            <a:spLocks noGrp="1"/>
          </p:cNvSpPr>
          <p:nvPr>
            <p:ph idx="1"/>
          </p:nvPr>
        </p:nvSpPr>
        <p:spPr/>
        <p:txBody>
          <a:bodyPr>
            <a:noAutofit/>
          </a:bodyPr>
          <a:lstStyle/>
          <a:p>
            <a:pPr>
              <a:lnSpc>
                <a:spcPct val="110000"/>
              </a:lnSpc>
            </a:pPr>
            <a:r>
              <a:rPr lang="en-US" b="1" dirty="0"/>
              <a:t>Observation: </a:t>
            </a:r>
            <a:r>
              <a:rPr lang="en-US" dirty="0"/>
              <a:t>DRAM timing errors (slow DRAM cells) are concentrated on certain regions</a:t>
            </a:r>
          </a:p>
          <a:p>
            <a:pPr lvl="1">
              <a:lnSpc>
                <a:spcPct val="110000"/>
              </a:lnSpc>
            </a:pPr>
            <a:endParaRPr lang="en-US" sz="1000" dirty="0"/>
          </a:p>
          <a:p>
            <a:pPr>
              <a:lnSpc>
                <a:spcPct val="110000"/>
              </a:lnSpc>
            </a:pPr>
            <a:r>
              <a:rPr lang="en-US" b="1" dirty="0">
                <a:solidFill>
                  <a:schemeClr val="accent3">
                    <a:lumMod val="75000"/>
                  </a:schemeClr>
                </a:solidFill>
              </a:rPr>
              <a:t>Flexible-</a:t>
            </a:r>
            <a:r>
              <a:rPr lang="en-US" b="1" dirty="0" err="1">
                <a:solidFill>
                  <a:schemeClr val="accent3">
                    <a:lumMod val="75000"/>
                  </a:schemeClr>
                </a:solidFill>
              </a:rPr>
              <a:t>LatencY</a:t>
            </a:r>
            <a:r>
              <a:rPr lang="en-US" b="1" dirty="0">
                <a:solidFill>
                  <a:schemeClr val="accent3">
                    <a:lumMod val="75000"/>
                  </a:schemeClr>
                </a:solidFill>
              </a:rPr>
              <a:t> (FLY) DRAM</a:t>
            </a:r>
          </a:p>
          <a:p>
            <a:pPr lvl="1">
              <a:lnSpc>
                <a:spcPct val="110000"/>
              </a:lnSpc>
            </a:pPr>
            <a:r>
              <a:rPr lang="en-US" dirty="0"/>
              <a:t>A software-transparent design that reduces latency</a:t>
            </a:r>
            <a:r>
              <a:rPr lang="en-US" dirty="0">
                <a:solidFill>
                  <a:schemeClr val="accent1"/>
                </a:solidFill>
              </a:rPr>
              <a:t> </a:t>
            </a:r>
          </a:p>
          <a:p>
            <a:pPr lvl="1">
              <a:lnSpc>
                <a:spcPct val="110000"/>
              </a:lnSpc>
            </a:pPr>
            <a:endParaRPr lang="en-US" sz="1000" dirty="0"/>
          </a:p>
          <a:p>
            <a:pPr>
              <a:lnSpc>
                <a:spcPct val="110000"/>
              </a:lnSpc>
            </a:pPr>
            <a:r>
              <a:rPr lang="en-US" b="1" dirty="0"/>
              <a:t>Key idea</a:t>
            </a:r>
            <a:r>
              <a:rPr lang="en-US" dirty="0"/>
              <a:t>:</a:t>
            </a:r>
          </a:p>
          <a:p>
            <a:pPr marL="457200" lvl="1" indent="0">
              <a:lnSpc>
                <a:spcPct val="110000"/>
              </a:lnSpc>
              <a:buNone/>
            </a:pPr>
            <a:r>
              <a:rPr lang="en-US" dirty="0"/>
              <a:t>1) Divide memory into regions of different latencies</a:t>
            </a:r>
          </a:p>
          <a:p>
            <a:pPr marL="747713" lvl="1" indent="-290513">
              <a:lnSpc>
                <a:spcPct val="110000"/>
              </a:lnSpc>
              <a:buNone/>
              <a:tabLst>
                <a:tab pos="676275" algn="l"/>
                <a:tab pos="741363" algn="l"/>
                <a:tab pos="788988" algn="l"/>
                <a:tab pos="3311525" algn="l"/>
              </a:tabLst>
            </a:pPr>
            <a:r>
              <a:rPr lang="en-US" dirty="0"/>
              <a:t>2) </a:t>
            </a:r>
            <a:r>
              <a:rPr lang="en-US" i="1" dirty="0"/>
              <a:t>Memory controller: </a:t>
            </a:r>
            <a:r>
              <a:rPr lang="en-US" dirty="0">
                <a:solidFill>
                  <a:srgbClr val="0070C0"/>
                </a:solidFill>
              </a:rPr>
              <a:t>Use</a:t>
            </a:r>
            <a:r>
              <a:rPr lang="en-US" i="1" dirty="0">
                <a:solidFill>
                  <a:srgbClr val="0070C0"/>
                </a:solidFill>
              </a:rPr>
              <a:t> </a:t>
            </a:r>
            <a:r>
              <a:rPr lang="en-US" dirty="0">
                <a:solidFill>
                  <a:srgbClr val="0070C0"/>
                </a:solidFill>
              </a:rPr>
              <a:t>lower latency for regions without slow cells; higher latency for other regions</a:t>
            </a:r>
          </a:p>
        </p:txBody>
      </p:sp>
      <p:sp>
        <p:nvSpPr>
          <p:cNvPr id="5" name="TextBox 4"/>
          <p:cNvSpPr txBox="1"/>
          <p:nvPr/>
        </p:nvSpPr>
        <p:spPr>
          <a:xfrm>
            <a:off x="152400" y="6248400"/>
            <a:ext cx="8928420" cy="61555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
                <a:cs typeface="+mn-cs"/>
              </a:rPr>
              <a:t>Chang+, “</a:t>
            </a:r>
            <a:r>
              <a:rPr kumimoji="0" lang="en-US" sz="1700" b="1" i="0" u="none" strike="noStrike" kern="1200" cap="none" spc="0" normalizeH="0" baseline="0" noProof="0" dirty="0">
                <a:ln>
                  <a:noFill/>
                </a:ln>
                <a:solidFill>
                  <a:srgbClr val="000000"/>
                </a:solidFill>
                <a:effectLst/>
                <a:uLnTx/>
                <a:uFillTx/>
                <a:latin typeface="Tahoma"/>
                <a:ea typeface=""/>
                <a:cs typeface="+mn-cs"/>
                <a:hlinkClick r:id="rId3"/>
              </a:rPr>
              <a:t>Understanding Latency Variation in Modern DRAM Chips: Experimental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00000"/>
                </a:solidFill>
                <a:effectLst/>
                <a:uLnTx/>
                <a:uFillTx/>
                <a:latin typeface="Tahoma"/>
                <a:ea typeface=""/>
                <a:cs typeface="+mn-cs"/>
                <a:hlinkClick r:id="rId3"/>
              </a:rPr>
              <a:t>Characterization, Analysis, and Optimization"</a:t>
            </a:r>
            <a:r>
              <a:rPr kumimoji="0" lang="en-US" sz="1700" b="0" i="0" u="none" strike="noStrike" kern="1200" cap="none" spc="0" normalizeH="0" baseline="0" noProof="0" dirty="0">
                <a:ln>
                  <a:noFill/>
                </a:ln>
                <a:solidFill>
                  <a:srgbClr val="000000"/>
                </a:solidFill>
                <a:effectLst/>
                <a:uLnTx/>
                <a:uFillTx/>
                <a:latin typeface="Tahoma"/>
                <a:ea typeface=""/>
                <a:cs typeface="+mn-cs"/>
              </a:rPr>
              <a:t>,” SIGMETRICS 2016.</a:t>
            </a:r>
          </a:p>
        </p:txBody>
      </p:sp>
    </p:spTree>
    <p:extLst>
      <p:ext uri="{BB962C8B-B14F-4D97-AF65-F5344CB8AC3E}">
        <p14:creationId xmlns:p14="http://schemas.microsoft.com/office/powerpoint/2010/main" val="1674054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Heterogeneous Latency within A Chip</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12" name="Chart 11"/>
          <p:cNvGraphicFramePr>
            <a:graphicFrameLocks/>
          </p:cNvGraphicFramePr>
          <p:nvPr>
            <p:extLst/>
          </p:nvPr>
        </p:nvGraphicFramePr>
        <p:xfrm>
          <a:off x="762000" y="816322"/>
          <a:ext cx="7391400" cy="5060950"/>
        </p:xfrm>
        <a:graphic>
          <a:graphicData uri="http://schemas.openxmlformats.org/drawingml/2006/chart">
            <c:chart xmlns:c="http://schemas.openxmlformats.org/drawingml/2006/chart" xmlns:r="http://schemas.openxmlformats.org/officeDocument/2006/relationships" r:id="rId2"/>
          </a:graphicData>
        </a:graphic>
      </p:graphicFrame>
      <p:cxnSp>
        <p:nvCxnSpPr>
          <p:cNvPr id="13" name="Straight Connector 12"/>
          <p:cNvCxnSpPr/>
          <p:nvPr/>
        </p:nvCxnSpPr>
        <p:spPr>
          <a:xfrm>
            <a:off x="2171699" y="3924648"/>
            <a:ext cx="3505200" cy="0"/>
          </a:xfrm>
          <a:prstGeom prst="line">
            <a:avLst/>
          </a:prstGeom>
          <a:noFill/>
          <a:ln w="34925" cap="rnd" cmpd="sng" algn="ctr">
            <a:solidFill>
              <a:sysClr val="windowText" lastClr="000000"/>
            </a:solidFill>
            <a:prstDash val="solid"/>
            <a:miter lim="800000"/>
            <a:tailEnd type="none" w="lg" len="lg"/>
          </a:ln>
          <a:effectLst/>
        </p:spPr>
      </p:cxnSp>
      <p:sp>
        <p:nvSpPr>
          <p:cNvPr id="14" name="TextBox 13"/>
          <p:cNvSpPr txBox="1"/>
          <p:nvPr/>
        </p:nvSpPr>
        <p:spPr>
          <a:xfrm>
            <a:off x="3449532" y="1571541"/>
            <a:ext cx="798617"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Text" lastClr="000000"/>
                </a:solidFill>
                <a:effectLst/>
                <a:uLnTx/>
                <a:uFillTx/>
                <a:latin typeface="Tahoma"/>
                <a:ea typeface="+mn-ea"/>
                <a:cs typeface="+mn-cs"/>
              </a:rPr>
              <a:t>17.6%</a:t>
            </a:r>
          </a:p>
        </p:txBody>
      </p:sp>
      <p:sp>
        <p:nvSpPr>
          <p:cNvPr id="15" name="TextBox 14"/>
          <p:cNvSpPr txBox="1"/>
          <p:nvPr/>
        </p:nvSpPr>
        <p:spPr>
          <a:xfrm>
            <a:off x="3924299" y="1330997"/>
            <a:ext cx="798617"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Text" lastClr="000000"/>
                </a:solidFill>
                <a:effectLst/>
                <a:uLnTx/>
                <a:uFillTx/>
                <a:latin typeface="Tahoma"/>
                <a:ea typeface="+mn-ea"/>
                <a:cs typeface="+mn-cs"/>
              </a:rPr>
              <a:t>19.5%</a:t>
            </a:r>
          </a:p>
        </p:txBody>
      </p:sp>
      <p:sp>
        <p:nvSpPr>
          <p:cNvPr id="16" name="TextBox 15"/>
          <p:cNvSpPr txBox="1"/>
          <p:nvPr/>
        </p:nvSpPr>
        <p:spPr>
          <a:xfrm>
            <a:off x="4572000" y="1171431"/>
            <a:ext cx="798617"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Text" lastClr="000000"/>
                </a:solidFill>
                <a:effectLst/>
                <a:uLnTx/>
                <a:uFillTx/>
                <a:latin typeface="Tahoma"/>
                <a:ea typeface="+mn-ea"/>
                <a:cs typeface="+mn-cs"/>
              </a:rPr>
              <a:t>19.7%</a:t>
            </a:r>
          </a:p>
        </p:txBody>
      </p:sp>
      <p:sp>
        <p:nvSpPr>
          <p:cNvPr id="17" name="TextBox 16"/>
          <p:cNvSpPr txBox="1"/>
          <p:nvPr/>
        </p:nvSpPr>
        <p:spPr>
          <a:xfrm>
            <a:off x="2895600" y="2062837"/>
            <a:ext cx="798617"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Text" lastClr="000000"/>
                </a:solidFill>
                <a:effectLst/>
                <a:uLnTx/>
                <a:uFillTx/>
                <a:latin typeface="Tahoma"/>
                <a:ea typeface="+mn-ea"/>
                <a:cs typeface="+mn-cs"/>
              </a:rPr>
              <a:t>13.3%</a:t>
            </a:r>
          </a:p>
        </p:txBody>
      </p:sp>
      <p:sp>
        <p:nvSpPr>
          <p:cNvPr id="19" name="TextBox 18"/>
          <p:cNvSpPr txBox="1"/>
          <p:nvPr/>
        </p:nvSpPr>
        <p:spPr>
          <a:xfrm>
            <a:off x="180084" y="5733256"/>
            <a:ext cx="8928420" cy="61555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Chang+, “</a:t>
            </a:r>
            <a:r>
              <a:rPr kumimoji="0" lang="en-US" sz="1700" b="1" i="0" u="none" strike="noStrike" kern="1200" cap="none" spc="0" normalizeH="0" baseline="0" noProof="0" dirty="0">
                <a:ln>
                  <a:noFill/>
                </a:ln>
                <a:solidFill>
                  <a:srgbClr val="000000"/>
                </a:solidFill>
                <a:effectLst/>
                <a:uLnTx/>
                <a:uFillTx/>
                <a:latin typeface="Tahoma"/>
                <a:ea typeface="+mn-ea"/>
                <a:cs typeface="+mn-cs"/>
                <a:hlinkClick r:id="rId3"/>
              </a:rPr>
              <a:t>Understanding Latency Variation in Modern DRAM Chips: Experimental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00000"/>
                </a:solidFill>
                <a:effectLst/>
                <a:uLnTx/>
                <a:uFillTx/>
                <a:latin typeface="Tahoma"/>
                <a:ea typeface="+mn-ea"/>
                <a:cs typeface="+mn-cs"/>
                <a:hlinkClick r:id="rId3"/>
              </a:rPr>
              <a:t>Characterization, Analysis, and Optimization"</a:t>
            </a:r>
            <a:r>
              <a:rPr kumimoji="0" lang="en-US" sz="1700" b="0" i="0" u="none" strike="noStrike" kern="1200" cap="none" spc="0" normalizeH="0" baseline="0" noProof="0" dirty="0">
                <a:ln>
                  <a:noFill/>
                </a:ln>
                <a:solidFill>
                  <a:srgbClr val="000000"/>
                </a:solidFill>
                <a:effectLst/>
                <a:uLnTx/>
                <a:uFillTx/>
                <a:latin typeface="Tahoma"/>
                <a:ea typeface="+mn-ea"/>
                <a:cs typeface="+mn-cs"/>
              </a:rPr>
              <a:t>,” SIGMETRICS 2016.</a:t>
            </a:r>
          </a:p>
        </p:txBody>
      </p:sp>
    </p:spTree>
    <p:extLst>
      <p:ext uri="{BB962C8B-B14F-4D97-AF65-F5344CB8AC3E}">
        <p14:creationId xmlns:p14="http://schemas.microsoft.com/office/powerpoint/2010/main" val="3386069541"/>
      </p:ext>
    </p:extLst>
  </p:cSld>
  <p:clrMapOvr>
    <a:masterClrMapping/>
  </p:clrMapOvr>
  <p:transition/>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Analysis of Latency Variation in DRAM Chips</a:t>
            </a:r>
          </a:p>
        </p:txBody>
      </p:sp>
      <p:sp>
        <p:nvSpPr>
          <p:cNvPr id="3" name="Content Placeholder 2"/>
          <p:cNvSpPr>
            <a:spLocks noGrp="1"/>
          </p:cNvSpPr>
          <p:nvPr>
            <p:ph idx="1"/>
          </p:nvPr>
        </p:nvSpPr>
        <p:spPr>
          <a:xfrm>
            <a:off x="228600" y="980728"/>
            <a:ext cx="8915400" cy="5193723"/>
          </a:xfrm>
        </p:spPr>
        <p:txBody>
          <a:bodyPr/>
          <a:lstStyle/>
          <a:p>
            <a:r>
              <a:rPr lang="en-US" sz="2000" dirty="0"/>
              <a:t>Kevin Chang, </a:t>
            </a:r>
            <a:r>
              <a:rPr lang="en-US" sz="2000" dirty="0" err="1"/>
              <a:t>Abhijith</a:t>
            </a:r>
            <a:r>
              <a:rPr lang="en-US" sz="2000" dirty="0"/>
              <a:t> </a:t>
            </a:r>
            <a:r>
              <a:rPr lang="en-US" sz="2000" dirty="0" err="1"/>
              <a:t>Kashyap</a:t>
            </a:r>
            <a:r>
              <a:rPr lang="en-US" sz="2000" dirty="0"/>
              <a:t>, </a:t>
            </a:r>
            <a:r>
              <a:rPr lang="en-US" sz="2000" dirty="0" err="1"/>
              <a:t>Hasan</a:t>
            </a:r>
            <a:r>
              <a:rPr lang="en-US" sz="2000" dirty="0"/>
              <a:t> Hassan, Samira Khan, Kevin Hsieh, </a:t>
            </a:r>
            <a:r>
              <a:rPr lang="en-US" sz="2000" dirty="0" err="1"/>
              <a:t>Donghyuk</a:t>
            </a:r>
            <a:r>
              <a:rPr lang="en-US" sz="2000" dirty="0"/>
              <a:t> Lee, </a:t>
            </a:r>
            <a:r>
              <a:rPr lang="en-US" sz="2000" dirty="0" err="1"/>
              <a:t>Saugata</a:t>
            </a:r>
            <a:r>
              <a:rPr lang="en-US" sz="2000" dirty="0"/>
              <a:t> </a:t>
            </a:r>
            <a:r>
              <a:rPr lang="en-US" sz="2000" dirty="0" err="1"/>
              <a:t>Ghose</a:t>
            </a:r>
            <a:r>
              <a:rPr lang="en-US" sz="2000" dirty="0"/>
              <a:t>, Gennady Pekhimenko, </a:t>
            </a:r>
            <a:r>
              <a:rPr lang="en-US" sz="2000" dirty="0" err="1"/>
              <a:t>Tianshi</a:t>
            </a:r>
            <a:r>
              <a:rPr lang="en-US" sz="2000" dirty="0"/>
              <a:t> Li, and Onur Mutlu,</a:t>
            </a:r>
            <a:br>
              <a:rPr lang="en-US" sz="2000" dirty="0"/>
            </a:br>
            <a:r>
              <a:rPr lang="en-US" sz="2000" b="1" dirty="0">
                <a:hlinkClick r:id="rId2"/>
              </a:rPr>
              <a:t>"Understanding Latency Variation in Modern DRAM Chips: Experimental Characterization, Analysis, and Optimization"</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Antibes Juan-Les-Pins, France,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Source Code</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7"/>
          <a:stretch>
            <a:fillRect/>
          </a:stretch>
        </p:blipFill>
        <p:spPr>
          <a:xfrm>
            <a:off x="-16234" y="4365104"/>
            <a:ext cx="9144000" cy="818866"/>
          </a:xfrm>
          <a:prstGeom prst="rect">
            <a:avLst/>
          </a:prstGeom>
        </p:spPr>
      </p:pic>
      <p:pic>
        <p:nvPicPr>
          <p:cNvPr id="6" name="Picture 5"/>
          <p:cNvPicPr>
            <a:picLocks noChangeAspect="1"/>
          </p:cNvPicPr>
          <p:nvPr/>
        </p:nvPicPr>
        <p:blipFill>
          <a:blip r:embed="rId8"/>
          <a:stretch>
            <a:fillRect/>
          </a:stretch>
        </p:blipFill>
        <p:spPr>
          <a:xfrm>
            <a:off x="-36512" y="5229200"/>
            <a:ext cx="9144000" cy="1278739"/>
          </a:xfrm>
          <a:prstGeom prst="rect">
            <a:avLst/>
          </a:prstGeom>
        </p:spPr>
      </p:pic>
    </p:spTree>
    <p:extLst>
      <p:ext uri="{BB962C8B-B14F-4D97-AF65-F5344CB8AC3E}">
        <p14:creationId xmlns:p14="http://schemas.microsoft.com/office/powerpoint/2010/main" val="31214310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1066800"/>
            <a:ext cx="7924800" cy="1752600"/>
          </a:xfrm>
        </p:spPr>
        <p:txBody>
          <a:bodyPr/>
          <a:lstStyle/>
          <a:p>
            <a:r>
              <a:rPr lang="en-US"/>
              <a:t>Why Is There </a:t>
            </a:r>
            <a:br>
              <a:rPr lang="en-US"/>
            </a:br>
            <a:r>
              <a:rPr lang="en-US"/>
              <a:t>	Spatial Latency Variation </a:t>
            </a:r>
            <a:br>
              <a:rPr lang="en-US"/>
            </a:br>
            <a:r>
              <a:rPr lang="en-US"/>
              <a:t>				Within a Chip?</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273</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Tree>
    <p:extLst>
      <p:ext uri="{BB962C8B-B14F-4D97-AF65-F5344CB8AC3E}">
        <p14:creationId xmlns:p14="http://schemas.microsoft.com/office/powerpoint/2010/main" val="1694906463"/>
      </p:ext>
    </p:extLst>
  </p:cSld>
  <p:clrMapOvr>
    <a:masterClrMapping/>
  </p:clrMapOvr>
  <p:transition/>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p:cNvGrpSpPr/>
          <p:nvPr/>
        </p:nvGrpSpPr>
        <p:grpSpPr>
          <a:xfrm>
            <a:off x="152400" y="3276600"/>
            <a:ext cx="4038600" cy="1575815"/>
            <a:chOff x="152400" y="3581400"/>
            <a:chExt cx="4038600" cy="1575815"/>
          </a:xfrm>
        </p:grpSpPr>
        <p:sp>
          <p:nvSpPr>
            <p:cNvPr id="160" name="Rounded Rectangle 159"/>
            <p:cNvSpPr/>
            <p:nvPr/>
          </p:nvSpPr>
          <p:spPr>
            <a:xfrm>
              <a:off x="3197351" y="3581400"/>
              <a:ext cx="993649" cy="990600"/>
            </a:xfrm>
            <a:prstGeom prst="roundRect">
              <a:avLst/>
            </a:prstGeom>
            <a:solidFill>
              <a:schemeClr val="accent5">
                <a:lumMod val="60000"/>
                <a:lumOff val="40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prstClr val="white"/>
                </a:solidFill>
                <a:effectLst/>
                <a:uLnTx/>
                <a:uFillTx/>
                <a:latin typeface="Calibri"/>
                <a:ea typeface="+mn-ea"/>
                <a:cs typeface="+mn-cs"/>
              </a:endParaRPr>
            </a:p>
          </p:txBody>
        </p:sp>
        <p:sp>
          <p:nvSpPr>
            <p:cNvPr id="162" name="Freeform 161"/>
            <p:cNvSpPr/>
            <p:nvPr/>
          </p:nvSpPr>
          <p:spPr>
            <a:xfrm rot="10800000">
              <a:off x="2343151" y="4495799"/>
              <a:ext cx="936500" cy="509016"/>
            </a:xfrm>
            <a:custGeom>
              <a:avLst/>
              <a:gdLst>
                <a:gd name="connsiteX0" fmla="*/ 0 w 1066800"/>
                <a:gd name="connsiteY0" fmla="*/ 472660 h 472660"/>
                <a:gd name="connsiteX1" fmla="*/ 402336 w 1066800"/>
                <a:gd name="connsiteY1" fmla="*/ 58132 h 472660"/>
                <a:gd name="connsiteX2" fmla="*/ 1066800 w 1066800"/>
                <a:gd name="connsiteY2" fmla="*/ 3268 h 472660"/>
              </a:gdLst>
              <a:ahLst/>
              <a:cxnLst>
                <a:cxn ang="0">
                  <a:pos x="connsiteX0" y="connsiteY0"/>
                </a:cxn>
                <a:cxn ang="0">
                  <a:pos x="connsiteX1" y="connsiteY1"/>
                </a:cxn>
                <a:cxn ang="0">
                  <a:pos x="connsiteX2" y="connsiteY2"/>
                </a:cxn>
              </a:cxnLst>
              <a:rect l="l" t="t" r="r" b="b"/>
              <a:pathLst>
                <a:path w="1066800" h="472660">
                  <a:moveTo>
                    <a:pt x="0" y="472660"/>
                  </a:moveTo>
                  <a:cubicBezTo>
                    <a:pt x="112268" y="304512"/>
                    <a:pt x="224536" y="136364"/>
                    <a:pt x="402336" y="58132"/>
                  </a:cubicBezTo>
                  <a:cubicBezTo>
                    <a:pt x="580136" y="-20100"/>
                    <a:pt x="1066800" y="3268"/>
                    <a:pt x="1066800" y="3268"/>
                  </a:cubicBezTo>
                </a:path>
              </a:pathLst>
            </a:custGeom>
            <a:noFill/>
            <a:ln w="25400">
              <a:solidFill>
                <a:schemeClr val="accent5">
                  <a:lumMod val="75000"/>
                </a:schemeClr>
              </a:solidFill>
              <a:headEnd type="none"/>
              <a:tailEnd type="arrow" w="lg"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3" name="TextBox 162"/>
            <p:cNvSpPr txBox="1"/>
            <p:nvPr/>
          </p:nvSpPr>
          <p:spPr>
            <a:xfrm>
              <a:off x="152400" y="4852415"/>
              <a:ext cx="2244856" cy="3048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50" normalizeH="0" baseline="0" noProof="0" dirty="0">
                  <a:ln>
                    <a:noFill/>
                  </a:ln>
                  <a:solidFill>
                    <a:srgbClr val="4472C4">
                      <a:lumMod val="75000"/>
                    </a:srgbClr>
                  </a:solidFill>
                  <a:effectLst/>
                  <a:uLnTx/>
                  <a:uFillTx/>
                  <a:latin typeface="Calibri Light"/>
                  <a:ea typeface="+mn-ea"/>
                  <a:cs typeface="+mn-cs"/>
                </a:rPr>
                <a:t>Inherently fast</a:t>
              </a:r>
            </a:p>
          </p:txBody>
        </p:sp>
      </p:grpSp>
      <p:grpSp>
        <p:nvGrpSpPr>
          <p:cNvPr id="12" name="Group 11"/>
          <p:cNvGrpSpPr/>
          <p:nvPr/>
        </p:nvGrpSpPr>
        <p:grpSpPr>
          <a:xfrm>
            <a:off x="5026151" y="1066800"/>
            <a:ext cx="4117849" cy="1371600"/>
            <a:chOff x="5026151" y="1371600"/>
            <a:chExt cx="4117849" cy="1371600"/>
          </a:xfrm>
        </p:grpSpPr>
        <p:sp>
          <p:nvSpPr>
            <p:cNvPr id="7" name="Rounded Rectangle 6"/>
            <p:cNvSpPr/>
            <p:nvPr/>
          </p:nvSpPr>
          <p:spPr>
            <a:xfrm>
              <a:off x="5026151" y="1752600"/>
              <a:ext cx="993649" cy="990600"/>
            </a:xfrm>
            <a:prstGeom prst="roundRect">
              <a:avLst/>
            </a:prstGeom>
            <a:solidFill>
              <a:schemeClr val="accent2">
                <a:lumMod val="60000"/>
                <a:lumOff val="40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prstClr val="white"/>
                </a:solidFill>
                <a:effectLst/>
                <a:uLnTx/>
                <a:uFillTx/>
                <a:latin typeface="Calibri"/>
                <a:ea typeface="+mn-ea"/>
                <a:cs typeface="+mn-cs"/>
              </a:endParaRPr>
            </a:p>
          </p:txBody>
        </p:sp>
        <p:sp>
          <p:nvSpPr>
            <p:cNvPr id="11" name="Freeform 10"/>
            <p:cNvSpPr/>
            <p:nvPr/>
          </p:nvSpPr>
          <p:spPr>
            <a:xfrm>
              <a:off x="5949696" y="1562100"/>
              <a:ext cx="908304" cy="266700"/>
            </a:xfrm>
            <a:custGeom>
              <a:avLst/>
              <a:gdLst>
                <a:gd name="connsiteX0" fmla="*/ 0 w 1066800"/>
                <a:gd name="connsiteY0" fmla="*/ 472660 h 472660"/>
                <a:gd name="connsiteX1" fmla="*/ 402336 w 1066800"/>
                <a:gd name="connsiteY1" fmla="*/ 58132 h 472660"/>
                <a:gd name="connsiteX2" fmla="*/ 1066800 w 1066800"/>
                <a:gd name="connsiteY2" fmla="*/ 3268 h 472660"/>
              </a:gdLst>
              <a:ahLst/>
              <a:cxnLst>
                <a:cxn ang="0">
                  <a:pos x="connsiteX0" y="connsiteY0"/>
                </a:cxn>
                <a:cxn ang="0">
                  <a:pos x="connsiteX1" y="connsiteY1"/>
                </a:cxn>
                <a:cxn ang="0">
                  <a:pos x="connsiteX2" y="connsiteY2"/>
                </a:cxn>
              </a:cxnLst>
              <a:rect l="l" t="t" r="r" b="b"/>
              <a:pathLst>
                <a:path w="1066800" h="472660">
                  <a:moveTo>
                    <a:pt x="0" y="472660"/>
                  </a:moveTo>
                  <a:cubicBezTo>
                    <a:pt x="112268" y="304512"/>
                    <a:pt x="224536" y="136364"/>
                    <a:pt x="402336" y="58132"/>
                  </a:cubicBezTo>
                  <a:cubicBezTo>
                    <a:pt x="580136" y="-20100"/>
                    <a:pt x="1066800" y="3268"/>
                    <a:pt x="1066800" y="3268"/>
                  </a:cubicBezTo>
                </a:path>
              </a:pathLst>
            </a:custGeom>
            <a:noFill/>
            <a:ln w="25400">
              <a:solidFill>
                <a:schemeClr val="accent2">
                  <a:lumMod val="75000"/>
                </a:schemeClr>
              </a:solidFill>
              <a:headEnd type="none"/>
              <a:tailEnd type="arrow" w="lg"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1" name="TextBox 160"/>
            <p:cNvSpPr txBox="1"/>
            <p:nvPr/>
          </p:nvSpPr>
          <p:spPr>
            <a:xfrm>
              <a:off x="6749793" y="1371600"/>
              <a:ext cx="2394207" cy="3048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50" normalizeH="0" baseline="0" noProof="0" dirty="0">
                  <a:ln>
                    <a:noFill/>
                  </a:ln>
                  <a:solidFill>
                    <a:srgbClr val="ED7D31">
                      <a:lumMod val="75000"/>
                    </a:srgbClr>
                  </a:solidFill>
                  <a:effectLst/>
                  <a:uLnTx/>
                  <a:uFillTx/>
                  <a:latin typeface="Calibri Light"/>
                  <a:ea typeface="+mn-ea"/>
                  <a:cs typeface="+mn-cs"/>
                </a:rPr>
                <a:t>inherently slow</a:t>
              </a:r>
            </a:p>
          </p:txBody>
        </p:sp>
      </p:grpSp>
      <p:sp>
        <p:nvSpPr>
          <p:cNvPr id="55" name="Title 1"/>
          <p:cNvSpPr txBox="1">
            <a:spLocks/>
          </p:cNvSpPr>
          <p:nvPr/>
        </p:nvSpPr>
        <p:spPr>
          <a:xfrm>
            <a:off x="0" y="152401"/>
            <a:ext cx="9144000" cy="761999"/>
          </a:xfrm>
          <a:prstGeom prst="rect">
            <a:avLst/>
          </a:prstGeom>
        </p:spPr>
        <p:txBody>
          <a:bodyPr vert="horz" lIns="0" tIns="45720" rIns="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5400" b="0" i="0" u="none" strike="noStrike" kern="1200" cap="none" spc="-150" normalizeH="0" baseline="0" noProof="0" dirty="0">
                <a:ln>
                  <a:noFill/>
                </a:ln>
                <a:solidFill>
                  <a:prstClr val="black"/>
                </a:solidFill>
                <a:effectLst/>
                <a:uLnTx/>
                <a:uFillTx/>
                <a:latin typeface="Calibri Light"/>
                <a:ea typeface="+mj-ea"/>
                <a:cs typeface="+mj-cs"/>
              </a:rPr>
              <a:t>What Is Design-Induced Variation?</a:t>
            </a:r>
          </a:p>
        </p:txBody>
      </p:sp>
      <p:sp>
        <p:nvSpPr>
          <p:cNvPr id="58" name="DRAM"/>
          <p:cNvSpPr/>
          <p:nvPr/>
        </p:nvSpPr>
        <p:spPr>
          <a:xfrm>
            <a:off x="3276601" y="43434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59" name="DRAM"/>
          <p:cNvSpPr/>
          <p:nvPr/>
        </p:nvSpPr>
        <p:spPr>
          <a:xfrm>
            <a:off x="3733801" y="43434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60" name="DRAM"/>
          <p:cNvSpPr/>
          <p:nvPr/>
        </p:nvSpPr>
        <p:spPr>
          <a:xfrm>
            <a:off x="4191001" y="43434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61" name="DRAM"/>
          <p:cNvSpPr/>
          <p:nvPr/>
        </p:nvSpPr>
        <p:spPr>
          <a:xfrm>
            <a:off x="4648201" y="43434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62" name="DRAM"/>
          <p:cNvSpPr/>
          <p:nvPr/>
        </p:nvSpPr>
        <p:spPr>
          <a:xfrm>
            <a:off x="5105401" y="43434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63" name="DRAM"/>
          <p:cNvSpPr/>
          <p:nvPr/>
        </p:nvSpPr>
        <p:spPr>
          <a:xfrm>
            <a:off x="5562601" y="43434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64" name="DRAM"/>
          <p:cNvSpPr/>
          <p:nvPr/>
        </p:nvSpPr>
        <p:spPr>
          <a:xfrm rot="5400000">
            <a:off x="2705101" y="14859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65" name="DRAM"/>
          <p:cNvSpPr/>
          <p:nvPr/>
        </p:nvSpPr>
        <p:spPr>
          <a:xfrm rot="5400000">
            <a:off x="2705101" y="19431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66" name="DRAM"/>
          <p:cNvSpPr/>
          <p:nvPr/>
        </p:nvSpPr>
        <p:spPr>
          <a:xfrm rot="5400000">
            <a:off x="2705101" y="24003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67" name="DRAM"/>
          <p:cNvSpPr/>
          <p:nvPr/>
        </p:nvSpPr>
        <p:spPr>
          <a:xfrm rot="5400000">
            <a:off x="2705101" y="28575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68" name="DRAM"/>
          <p:cNvSpPr/>
          <p:nvPr/>
        </p:nvSpPr>
        <p:spPr>
          <a:xfrm rot="5400000">
            <a:off x="2705101" y="33147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69" name="DRAM"/>
          <p:cNvSpPr/>
          <p:nvPr/>
        </p:nvSpPr>
        <p:spPr>
          <a:xfrm rot="5400000">
            <a:off x="2705101" y="37719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cxnSp>
        <p:nvCxnSpPr>
          <p:cNvPr id="70" name="Straight Connector 69"/>
          <p:cNvCxnSpPr>
            <a:endCxn id="58" idx="0"/>
          </p:cNvCxnSpPr>
          <p:nvPr/>
        </p:nvCxnSpPr>
        <p:spPr>
          <a:xfrm>
            <a:off x="3467101" y="13716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a:endCxn id="60" idx="0"/>
          </p:cNvCxnSpPr>
          <p:nvPr/>
        </p:nvCxnSpPr>
        <p:spPr>
          <a:xfrm>
            <a:off x="4381501" y="13716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a:endCxn id="61" idx="0"/>
          </p:cNvCxnSpPr>
          <p:nvPr/>
        </p:nvCxnSpPr>
        <p:spPr>
          <a:xfrm>
            <a:off x="4838701" y="13716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a:endCxn id="62" idx="0"/>
          </p:cNvCxnSpPr>
          <p:nvPr/>
        </p:nvCxnSpPr>
        <p:spPr>
          <a:xfrm>
            <a:off x="5295901" y="13716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a:endCxn id="63" idx="0"/>
          </p:cNvCxnSpPr>
          <p:nvPr/>
        </p:nvCxnSpPr>
        <p:spPr>
          <a:xfrm>
            <a:off x="5753101" y="13716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a:endCxn id="59" idx="0"/>
          </p:cNvCxnSpPr>
          <p:nvPr/>
        </p:nvCxnSpPr>
        <p:spPr>
          <a:xfrm>
            <a:off x="3924301" y="13716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a:endCxn id="64" idx="0"/>
          </p:cNvCxnSpPr>
          <p:nvPr/>
        </p:nvCxnSpPr>
        <p:spPr>
          <a:xfrm flipH="1">
            <a:off x="3124201" y="17145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a:endCxn id="65" idx="0"/>
          </p:cNvCxnSpPr>
          <p:nvPr/>
        </p:nvCxnSpPr>
        <p:spPr>
          <a:xfrm flipH="1">
            <a:off x="3124201" y="21717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a:endCxn id="66" idx="0"/>
          </p:cNvCxnSpPr>
          <p:nvPr/>
        </p:nvCxnSpPr>
        <p:spPr>
          <a:xfrm flipH="1">
            <a:off x="3124201" y="26289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a:endCxn id="67" idx="0"/>
          </p:cNvCxnSpPr>
          <p:nvPr/>
        </p:nvCxnSpPr>
        <p:spPr>
          <a:xfrm flipH="1">
            <a:off x="3124201" y="30861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a:endCxn id="68" idx="0"/>
          </p:cNvCxnSpPr>
          <p:nvPr/>
        </p:nvCxnSpPr>
        <p:spPr>
          <a:xfrm flipH="1">
            <a:off x="3124201" y="35433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a:endCxn id="69" idx="0"/>
          </p:cNvCxnSpPr>
          <p:nvPr/>
        </p:nvCxnSpPr>
        <p:spPr>
          <a:xfrm flipH="1">
            <a:off x="3124201" y="40005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nvGrpSpPr>
          <p:cNvPr id="6" name="Group 5"/>
          <p:cNvGrpSpPr/>
          <p:nvPr/>
        </p:nvGrpSpPr>
        <p:grpSpPr>
          <a:xfrm>
            <a:off x="3276601" y="1524000"/>
            <a:ext cx="2667000" cy="2667000"/>
            <a:chOff x="3276601" y="1828800"/>
            <a:chExt cx="2667000" cy="2667000"/>
          </a:xfrm>
        </p:grpSpPr>
        <p:sp>
          <p:nvSpPr>
            <p:cNvPr id="82" name="Oval 81"/>
            <p:cNvSpPr/>
            <p:nvPr/>
          </p:nvSpPr>
          <p:spPr>
            <a:xfrm>
              <a:off x="3276601" y="1828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83" name="Oval 82"/>
            <p:cNvSpPr/>
            <p:nvPr/>
          </p:nvSpPr>
          <p:spPr>
            <a:xfrm>
              <a:off x="3733801" y="1828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84" name="Oval 83"/>
            <p:cNvSpPr/>
            <p:nvPr/>
          </p:nvSpPr>
          <p:spPr>
            <a:xfrm>
              <a:off x="4191001" y="1828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85" name="Oval 84"/>
            <p:cNvSpPr/>
            <p:nvPr/>
          </p:nvSpPr>
          <p:spPr>
            <a:xfrm>
              <a:off x="4648201" y="1828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86" name="Oval 85"/>
            <p:cNvSpPr/>
            <p:nvPr/>
          </p:nvSpPr>
          <p:spPr>
            <a:xfrm>
              <a:off x="5105401" y="1828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87" name="Oval 86"/>
            <p:cNvSpPr/>
            <p:nvPr/>
          </p:nvSpPr>
          <p:spPr>
            <a:xfrm>
              <a:off x="5562601" y="1828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88" name="Oval 87"/>
            <p:cNvSpPr/>
            <p:nvPr/>
          </p:nvSpPr>
          <p:spPr>
            <a:xfrm>
              <a:off x="3276601" y="22860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89" name="Oval 88"/>
            <p:cNvSpPr/>
            <p:nvPr/>
          </p:nvSpPr>
          <p:spPr>
            <a:xfrm>
              <a:off x="3733801" y="22860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90" name="Oval 89"/>
            <p:cNvSpPr/>
            <p:nvPr/>
          </p:nvSpPr>
          <p:spPr>
            <a:xfrm>
              <a:off x="4191001" y="22860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91" name="Oval 90"/>
            <p:cNvSpPr/>
            <p:nvPr/>
          </p:nvSpPr>
          <p:spPr>
            <a:xfrm>
              <a:off x="4648201" y="22860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92" name="Oval 91"/>
            <p:cNvSpPr/>
            <p:nvPr/>
          </p:nvSpPr>
          <p:spPr>
            <a:xfrm>
              <a:off x="5105401" y="22860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93" name="Oval 92"/>
            <p:cNvSpPr/>
            <p:nvPr/>
          </p:nvSpPr>
          <p:spPr>
            <a:xfrm>
              <a:off x="5562601" y="22860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94" name="Oval 93"/>
            <p:cNvSpPr/>
            <p:nvPr/>
          </p:nvSpPr>
          <p:spPr>
            <a:xfrm>
              <a:off x="3276601" y="27432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95" name="Oval 94"/>
            <p:cNvSpPr/>
            <p:nvPr/>
          </p:nvSpPr>
          <p:spPr>
            <a:xfrm>
              <a:off x="3733801" y="27432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96" name="Oval 95"/>
            <p:cNvSpPr/>
            <p:nvPr/>
          </p:nvSpPr>
          <p:spPr>
            <a:xfrm>
              <a:off x="4191001" y="27432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97" name="Oval 96"/>
            <p:cNvSpPr/>
            <p:nvPr/>
          </p:nvSpPr>
          <p:spPr>
            <a:xfrm>
              <a:off x="4648201" y="27432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98" name="Oval 97"/>
            <p:cNvSpPr/>
            <p:nvPr/>
          </p:nvSpPr>
          <p:spPr>
            <a:xfrm>
              <a:off x="5105401" y="27432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99" name="Oval 98"/>
            <p:cNvSpPr/>
            <p:nvPr/>
          </p:nvSpPr>
          <p:spPr>
            <a:xfrm>
              <a:off x="5562601" y="27432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00" name="Oval 99"/>
            <p:cNvSpPr/>
            <p:nvPr/>
          </p:nvSpPr>
          <p:spPr>
            <a:xfrm>
              <a:off x="3276601" y="32004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01" name="Oval 100"/>
            <p:cNvSpPr/>
            <p:nvPr/>
          </p:nvSpPr>
          <p:spPr>
            <a:xfrm>
              <a:off x="3733801" y="32004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02" name="Oval 101"/>
            <p:cNvSpPr/>
            <p:nvPr/>
          </p:nvSpPr>
          <p:spPr>
            <a:xfrm>
              <a:off x="4191001" y="32004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03" name="Oval 102"/>
            <p:cNvSpPr/>
            <p:nvPr/>
          </p:nvSpPr>
          <p:spPr>
            <a:xfrm>
              <a:off x="4648201" y="32004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04" name="Oval 103"/>
            <p:cNvSpPr/>
            <p:nvPr/>
          </p:nvSpPr>
          <p:spPr>
            <a:xfrm>
              <a:off x="5105401" y="32004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05" name="Oval 104"/>
            <p:cNvSpPr/>
            <p:nvPr/>
          </p:nvSpPr>
          <p:spPr>
            <a:xfrm>
              <a:off x="5562601" y="32004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06" name="Oval 105"/>
            <p:cNvSpPr/>
            <p:nvPr/>
          </p:nvSpPr>
          <p:spPr>
            <a:xfrm>
              <a:off x="3276601" y="36576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07" name="Oval 106"/>
            <p:cNvSpPr/>
            <p:nvPr/>
          </p:nvSpPr>
          <p:spPr>
            <a:xfrm>
              <a:off x="3733801" y="36576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08" name="Oval 107"/>
            <p:cNvSpPr/>
            <p:nvPr/>
          </p:nvSpPr>
          <p:spPr>
            <a:xfrm>
              <a:off x="4191001" y="36576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09" name="Oval 108"/>
            <p:cNvSpPr/>
            <p:nvPr/>
          </p:nvSpPr>
          <p:spPr>
            <a:xfrm>
              <a:off x="4648201" y="36576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0" name="Oval 109"/>
            <p:cNvSpPr/>
            <p:nvPr/>
          </p:nvSpPr>
          <p:spPr>
            <a:xfrm>
              <a:off x="5105401" y="36576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1" name="Oval 110"/>
            <p:cNvSpPr/>
            <p:nvPr/>
          </p:nvSpPr>
          <p:spPr>
            <a:xfrm>
              <a:off x="5562601" y="36576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2" name="Oval 111"/>
            <p:cNvSpPr/>
            <p:nvPr/>
          </p:nvSpPr>
          <p:spPr>
            <a:xfrm>
              <a:off x="3276601" y="4114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3" name="Oval 112"/>
            <p:cNvSpPr/>
            <p:nvPr/>
          </p:nvSpPr>
          <p:spPr>
            <a:xfrm>
              <a:off x="3733801" y="4114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4" name="Oval 113"/>
            <p:cNvSpPr/>
            <p:nvPr/>
          </p:nvSpPr>
          <p:spPr>
            <a:xfrm>
              <a:off x="4191001" y="4114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5" name="Oval 114"/>
            <p:cNvSpPr/>
            <p:nvPr/>
          </p:nvSpPr>
          <p:spPr>
            <a:xfrm>
              <a:off x="4648201" y="4114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6" name="Oval 115"/>
            <p:cNvSpPr/>
            <p:nvPr/>
          </p:nvSpPr>
          <p:spPr>
            <a:xfrm>
              <a:off x="5105401" y="4114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7" name="Oval 116"/>
            <p:cNvSpPr/>
            <p:nvPr/>
          </p:nvSpPr>
          <p:spPr>
            <a:xfrm>
              <a:off x="5562601" y="4114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grpSp>
      <p:sp>
        <p:nvSpPr>
          <p:cNvPr id="118" name="Down Arrow 117"/>
          <p:cNvSpPr/>
          <p:nvPr/>
        </p:nvSpPr>
        <p:spPr>
          <a:xfrm rot="16200000">
            <a:off x="4499999" y="-224403"/>
            <a:ext cx="296405" cy="2895600"/>
          </a:xfrm>
          <a:prstGeom prst="downArrow">
            <a:avLst>
              <a:gd name="adj1" fmla="val 50000"/>
              <a:gd name="adj2" fmla="val 58517"/>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9" name="Down Arrow 118"/>
          <p:cNvSpPr/>
          <p:nvPr/>
        </p:nvSpPr>
        <p:spPr>
          <a:xfrm rot="10800000">
            <a:off x="6096001" y="1356360"/>
            <a:ext cx="296405" cy="2895600"/>
          </a:xfrm>
          <a:prstGeom prst="downArrow">
            <a:avLst>
              <a:gd name="adj1" fmla="val 50000"/>
              <a:gd name="adj2" fmla="val 58517"/>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grpSp>
        <p:nvGrpSpPr>
          <p:cNvPr id="5" name="Group 4"/>
          <p:cNvGrpSpPr/>
          <p:nvPr/>
        </p:nvGrpSpPr>
        <p:grpSpPr>
          <a:xfrm rot="16200000">
            <a:off x="3273552" y="1524000"/>
            <a:ext cx="2667000" cy="2667000"/>
            <a:chOff x="7255014" y="1897380"/>
            <a:chExt cx="2667000" cy="2667000"/>
          </a:xfrm>
        </p:grpSpPr>
        <p:sp>
          <p:nvSpPr>
            <p:cNvPr id="120" name="Oval 119"/>
            <p:cNvSpPr/>
            <p:nvPr/>
          </p:nvSpPr>
          <p:spPr>
            <a:xfrm>
              <a:off x="7255014" y="189738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21" name="Oval 120"/>
            <p:cNvSpPr/>
            <p:nvPr/>
          </p:nvSpPr>
          <p:spPr>
            <a:xfrm>
              <a:off x="7712214" y="189738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22" name="Oval 121"/>
            <p:cNvSpPr/>
            <p:nvPr/>
          </p:nvSpPr>
          <p:spPr>
            <a:xfrm>
              <a:off x="8169414" y="189738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23" name="Oval 122"/>
            <p:cNvSpPr/>
            <p:nvPr/>
          </p:nvSpPr>
          <p:spPr>
            <a:xfrm>
              <a:off x="8626614" y="189738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24" name="Oval 123"/>
            <p:cNvSpPr/>
            <p:nvPr/>
          </p:nvSpPr>
          <p:spPr>
            <a:xfrm>
              <a:off x="9083814" y="189738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25" name="Oval 124"/>
            <p:cNvSpPr/>
            <p:nvPr/>
          </p:nvSpPr>
          <p:spPr>
            <a:xfrm>
              <a:off x="9541014" y="189738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26" name="Oval 125"/>
            <p:cNvSpPr/>
            <p:nvPr/>
          </p:nvSpPr>
          <p:spPr>
            <a:xfrm>
              <a:off x="7255014" y="235458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27" name="Oval 126"/>
            <p:cNvSpPr/>
            <p:nvPr/>
          </p:nvSpPr>
          <p:spPr>
            <a:xfrm>
              <a:off x="7712214" y="235458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28" name="Oval 127"/>
            <p:cNvSpPr/>
            <p:nvPr/>
          </p:nvSpPr>
          <p:spPr>
            <a:xfrm>
              <a:off x="8169414" y="235458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29" name="Oval 128"/>
            <p:cNvSpPr/>
            <p:nvPr/>
          </p:nvSpPr>
          <p:spPr>
            <a:xfrm>
              <a:off x="8626614" y="235458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30" name="Oval 129"/>
            <p:cNvSpPr/>
            <p:nvPr/>
          </p:nvSpPr>
          <p:spPr>
            <a:xfrm>
              <a:off x="9083814" y="235458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31" name="Oval 130"/>
            <p:cNvSpPr/>
            <p:nvPr/>
          </p:nvSpPr>
          <p:spPr>
            <a:xfrm>
              <a:off x="9541014" y="235458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32" name="Oval 131"/>
            <p:cNvSpPr/>
            <p:nvPr/>
          </p:nvSpPr>
          <p:spPr>
            <a:xfrm>
              <a:off x="7255014" y="281178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33" name="Oval 132"/>
            <p:cNvSpPr/>
            <p:nvPr/>
          </p:nvSpPr>
          <p:spPr>
            <a:xfrm>
              <a:off x="7712214" y="281178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34" name="Oval 133"/>
            <p:cNvSpPr/>
            <p:nvPr/>
          </p:nvSpPr>
          <p:spPr>
            <a:xfrm>
              <a:off x="8169414" y="281178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35" name="Oval 134"/>
            <p:cNvSpPr/>
            <p:nvPr/>
          </p:nvSpPr>
          <p:spPr>
            <a:xfrm>
              <a:off x="8626614" y="281178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36" name="Oval 135"/>
            <p:cNvSpPr/>
            <p:nvPr/>
          </p:nvSpPr>
          <p:spPr>
            <a:xfrm>
              <a:off x="9083814" y="281178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37" name="Oval 136"/>
            <p:cNvSpPr/>
            <p:nvPr/>
          </p:nvSpPr>
          <p:spPr>
            <a:xfrm>
              <a:off x="9541014" y="281178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38" name="Oval 137"/>
            <p:cNvSpPr/>
            <p:nvPr/>
          </p:nvSpPr>
          <p:spPr>
            <a:xfrm>
              <a:off x="7255014" y="326898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39" name="Oval 138"/>
            <p:cNvSpPr/>
            <p:nvPr/>
          </p:nvSpPr>
          <p:spPr>
            <a:xfrm>
              <a:off x="7712214" y="326898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0" name="Oval 139"/>
            <p:cNvSpPr/>
            <p:nvPr/>
          </p:nvSpPr>
          <p:spPr>
            <a:xfrm>
              <a:off x="8169414" y="326898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1" name="Oval 140"/>
            <p:cNvSpPr/>
            <p:nvPr/>
          </p:nvSpPr>
          <p:spPr>
            <a:xfrm>
              <a:off x="8626614" y="326898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2" name="Oval 141"/>
            <p:cNvSpPr/>
            <p:nvPr/>
          </p:nvSpPr>
          <p:spPr>
            <a:xfrm>
              <a:off x="9083814" y="326898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3" name="Oval 142"/>
            <p:cNvSpPr/>
            <p:nvPr/>
          </p:nvSpPr>
          <p:spPr>
            <a:xfrm>
              <a:off x="9541014" y="326898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4" name="Oval 143"/>
            <p:cNvSpPr/>
            <p:nvPr/>
          </p:nvSpPr>
          <p:spPr>
            <a:xfrm>
              <a:off x="7255014" y="372618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5" name="Oval 144"/>
            <p:cNvSpPr/>
            <p:nvPr/>
          </p:nvSpPr>
          <p:spPr>
            <a:xfrm>
              <a:off x="7712214" y="372618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6" name="Oval 145"/>
            <p:cNvSpPr/>
            <p:nvPr/>
          </p:nvSpPr>
          <p:spPr>
            <a:xfrm>
              <a:off x="8169414" y="372618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7" name="Oval 146"/>
            <p:cNvSpPr/>
            <p:nvPr/>
          </p:nvSpPr>
          <p:spPr>
            <a:xfrm>
              <a:off x="8626614" y="372618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8" name="Oval 147"/>
            <p:cNvSpPr/>
            <p:nvPr/>
          </p:nvSpPr>
          <p:spPr>
            <a:xfrm>
              <a:off x="9083814" y="372618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9" name="Oval 148"/>
            <p:cNvSpPr/>
            <p:nvPr/>
          </p:nvSpPr>
          <p:spPr>
            <a:xfrm>
              <a:off x="9541014" y="372618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0" name="Oval 149"/>
            <p:cNvSpPr/>
            <p:nvPr/>
          </p:nvSpPr>
          <p:spPr>
            <a:xfrm>
              <a:off x="7255014" y="418338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1" name="Oval 150"/>
            <p:cNvSpPr/>
            <p:nvPr/>
          </p:nvSpPr>
          <p:spPr>
            <a:xfrm>
              <a:off x="7712214" y="418338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2" name="Oval 151"/>
            <p:cNvSpPr/>
            <p:nvPr/>
          </p:nvSpPr>
          <p:spPr>
            <a:xfrm>
              <a:off x="8169414" y="418338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3" name="Oval 152"/>
            <p:cNvSpPr/>
            <p:nvPr/>
          </p:nvSpPr>
          <p:spPr>
            <a:xfrm>
              <a:off x="8626614" y="418338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4" name="Oval 153"/>
            <p:cNvSpPr/>
            <p:nvPr/>
          </p:nvSpPr>
          <p:spPr>
            <a:xfrm>
              <a:off x="9083814" y="418338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5" name="Oval 154"/>
            <p:cNvSpPr/>
            <p:nvPr/>
          </p:nvSpPr>
          <p:spPr>
            <a:xfrm>
              <a:off x="9541014" y="418338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grpSp>
      <p:grpSp>
        <p:nvGrpSpPr>
          <p:cNvPr id="4" name="Group 3"/>
          <p:cNvGrpSpPr/>
          <p:nvPr/>
        </p:nvGrpSpPr>
        <p:grpSpPr>
          <a:xfrm>
            <a:off x="3276600" y="1524000"/>
            <a:ext cx="2667000" cy="2667000"/>
            <a:chOff x="3657601" y="5295900"/>
            <a:chExt cx="2667000" cy="2667000"/>
          </a:xfrm>
        </p:grpSpPr>
        <p:sp>
          <p:nvSpPr>
            <p:cNvPr id="194" name="Oval 193"/>
            <p:cNvSpPr/>
            <p:nvPr/>
          </p:nvSpPr>
          <p:spPr>
            <a:xfrm>
              <a:off x="3657601" y="52959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95" name="Oval 194"/>
            <p:cNvSpPr/>
            <p:nvPr/>
          </p:nvSpPr>
          <p:spPr>
            <a:xfrm>
              <a:off x="4114801" y="52959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96" name="Oval 195"/>
            <p:cNvSpPr/>
            <p:nvPr/>
          </p:nvSpPr>
          <p:spPr>
            <a:xfrm>
              <a:off x="4572001" y="52959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97" name="Oval 196"/>
            <p:cNvSpPr/>
            <p:nvPr/>
          </p:nvSpPr>
          <p:spPr>
            <a:xfrm>
              <a:off x="5029201" y="529590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98" name="Oval 197"/>
            <p:cNvSpPr/>
            <p:nvPr/>
          </p:nvSpPr>
          <p:spPr>
            <a:xfrm>
              <a:off x="5486401" y="529590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99" name="Oval 198"/>
            <p:cNvSpPr/>
            <p:nvPr/>
          </p:nvSpPr>
          <p:spPr>
            <a:xfrm>
              <a:off x="5943601" y="529590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00" name="Oval 199"/>
            <p:cNvSpPr/>
            <p:nvPr/>
          </p:nvSpPr>
          <p:spPr>
            <a:xfrm>
              <a:off x="3657601" y="57531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01" name="Oval 200"/>
            <p:cNvSpPr/>
            <p:nvPr/>
          </p:nvSpPr>
          <p:spPr>
            <a:xfrm>
              <a:off x="4114801" y="57531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02" name="Oval 201"/>
            <p:cNvSpPr/>
            <p:nvPr/>
          </p:nvSpPr>
          <p:spPr>
            <a:xfrm>
              <a:off x="4572001" y="57531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03" name="Oval 202"/>
            <p:cNvSpPr/>
            <p:nvPr/>
          </p:nvSpPr>
          <p:spPr>
            <a:xfrm>
              <a:off x="5029201" y="57531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04" name="Oval 203"/>
            <p:cNvSpPr/>
            <p:nvPr/>
          </p:nvSpPr>
          <p:spPr>
            <a:xfrm>
              <a:off x="5486401" y="575310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05" name="Oval 204"/>
            <p:cNvSpPr/>
            <p:nvPr/>
          </p:nvSpPr>
          <p:spPr>
            <a:xfrm>
              <a:off x="5943601" y="575310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06" name="Oval 205"/>
            <p:cNvSpPr/>
            <p:nvPr/>
          </p:nvSpPr>
          <p:spPr>
            <a:xfrm>
              <a:off x="3657601" y="62103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07" name="Oval 206"/>
            <p:cNvSpPr/>
            <p:nvPr/>
          </p:nvSpPr>
          <p:spPr>
            <a:xfrm>
              <a:off x="4114801" y="62103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08" name="Oval 207"/>
            <p:cNvSpPr/>
            <p:nvPr/>
          </p:nvSpPr>
          <p:spPr>
            <a:xfrm>
              <a:off x="4572001" y="62103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09" name="Oval 208"/>
            <p:cNvSpPr/>
            <p:nvPr/>
          </p:nvSpPr>
          <p:spPr>
            <a:xfrm>
              <a:off x="5029201" y="62103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10" name="Oval 209"/>
            <p:cNvSpPr/>
            <p:nvPr/>
          </p:nvSpPr>
          <p:spPr>
            <a:xfrm>
              <a:off x="5486401" y="62103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11" name="Oval 210"/>
            <p:cNvSpPr/>
            <p:nvPr/>
          </p:nvSpPr>
          <p:spPr>
            <a:xfrm>
              <a:off x="5943601" y="621030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12" name="Oval 211"/>
            <p:cNvSpPr/>
            <p:nvPr/>
          </p:nvSpPr>
          <p:spPr>
            <a:xfrm>
              <a:off x="3657601" y="66675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13" name="Oval 212"/>
            <p:cNvSpPr/>
            <p:nvPr/>
          </p:nvSpPr>
          <p:spPr>
            <a:xfrm>
              <a:off x="4114801" y="66675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14" name="Oval 213"/>
            <p:cNvSpPr/>
            <p:nvPr/>
          </p:nvSpPr>
          <p:spPr>
            <a:xfrm>
              <a:off x="4572001" y="66675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15" name="Oval 214"/>
            <p:cNvSpPr/>
            <p:nvPr/>
          </p:nvSpPr>
          <p:spPr>
            <a:xfrm>
              <a:off x="5029201" y="66675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16" name="Oval 215"/>
            <p:cNvSpPr/>
            <p:nvPr/>
          </p:nvSpPr>
          <p:spPr>
            <a:xfrm>
              <a:off x="5486401" y="66675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17" name="Oval 216"/>
            <p:cNvSpPr/>
            <p:nvPr/>
          </p:nvSpPr>
          <p:spPr>
            <a:xfrm>
              <a:off x="5943601" y="66675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18" name="Oval 217"/>
            <p:cNvSpPr/>
            <p:nvPr/>
          </p:nvSpPr>
          <p:spPr>
            <a:xfrm>
              <a:off x="3657601" y="712470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19" name="Oval 218"/>
            <p:cNvSpPr/>
            <p:nvPr/>
          </p:nvSpPr>
          <p:spPr>
            <a:xfrm>
              <a:off x="4114801" y="71247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20" name="Oval 219"/>
            <p:cNvSpPr/>
            <p:nvPr/>
          </p:nvSpPr>
          <p:spPr>
            <a:xfrm>
              <a:off x="4572001" y="71247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21" name="Oval 220"/>
            <p:cNvSpPr/>
            <p:nvPr/>
          </p:nvSpPr>
          <p:spPr>
            <a:xfrm>
              <a:off x="5029201" y="71247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22" name="Oval 221"/>
            <p:cNvSpPr/>
            <p:nvPr/>
          </p:nvSpPr>
          <p:spPr>
            <a:xfrm>
              <a:off x="5486401" y="71247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23" name="Oval 222"/>
            <p:cNvSpPr/>
            <p:nvPr/>
          </p:nvSpPr>
          <p:spPr>
            <a:xfrm>
              <a:off x="5943601" y="71247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24" name="Oval 223"/>
            <p:cNvSpPr/>
            <p:nvPr/>
          </p:nvSpPr>
          <p:spPr>
            <a:xfrm>
              <a:off x="3657601" y="758190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25" name="Oval 224"/>
            <p:cNvSpPr/>
            <p:nvPr/>
          </p:nvSpPr>
          <p:spPr>
            <a:xfrm>
              <a:off x="4114801" y="758190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26" name="Oval 225"/>
            <p:cNvSpPr/>
            <p:nvPr/>
          </p:nvSpPr>
          <p:spPr>
            <a:xfrm>
              <a:off x="4572001" y="75819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27" name="Oval 226"/>
            <p:cNvSpPr/>
            <p:nvPr/>
          </p:nvSpPr>
          <p:spPr>
            <a:xfrm>
              <a:off x="5029201" y="75819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28" name="Oval 227"/>
            <p:cNvSpPr/>
            <p:nvPr/>
          </p:nvSpPr>
          <p:spPr>
            <a:xfrm>
              <a:off x="5486401" y="75819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29" name="Oval 228"/>
            <p:cNvSpPr/>
            <p:nvPr/>
          </p:nvSpPr>
          <p:spPr>
            <a:xfrm>
              <a:off x="5943601" y="75819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grpSp>
      <p:grpSp>
        <p:nvGrpSpPr>
          <p:cNvPr id="2" name="Group 1"/>
          <p:cNvGrpSpPr/>
          <p:nvPr/>
        </p:nvGrpSpPr>
        <p:grpSpPr>
          <a:xfrm>
            <a:off x="2895600" y="838200"/>
            <a:ext cx="3200399" cy="304800"/>
            <a:chOff x="2895600" y="990600"/>
            <a:chExt cx="3200399" cy="304800"/>
          </a:xfrm>
        </p:grpSpPr>
        <p:sp>
          <p:nvSpPr>
            <p:cNvPr id="156" name="TextBox 155"/>
            <p:cNvSpPr txBox="1"/>
            <p:nvPr/>
          </p:nvSpPr>
          <p:spPr>
            <a:xfrm>
              <a:off x="4838700" y="990600"/>
              <a:ext cx="1257299" cy="3048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Light"/>
                  <a:ea typeface="+mn-ea"/>
                  <a:cs typeface="+mn-cs"/>
                </a:rPr>
                <a:t>slow</a:t>
              </a:r>
            </a:p>
          </p:txBody>
        </p:sp>
        <p:sp>
          <p:nvSpPr>
            <p:cNvPr id="157" name="TextBox 156"/>
            <p:cNvSpPr txBox="1"/>
            <p:nvPr/>
          </p:nvSpPr>
          <p:spPr>
            <a:xfrm>
              <a:off x="2895600" y="990600"/>
              <a:ext cx="1257299" cy="3048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Light"/>
                  <a:ea typeface="+mn-ea"/>
                  <a:cs typeface="+mn-cs"/>
                </a:rPr>
                <a:t>fast</a:t>
              </a:r>
            </a:p>
          </p:txBody>
        </p:sp>
      </p:grpSp>
      <p:grpSp>
        <p:nvGrpSpPr>
          <p:cNvPr id="3" name="Group 2"/>
          <p:cNvGrpSpPr/>
          <p:nvPr/>
        </p:nvGrpSpPr>
        <p:grpSpPr>
          <a:xfrm>
            <a:off x="6400800" y="1295400"/>
            <a:ext cx="304800" cy="2971799"/>
            <a:chOff x="6553200" y="1600200"/>
            <a:chExt cx="304800" cy="2971799"/>
          </a:xfrm>
        </p:grpSpPr>
        <p:sp>
          <p:nvSpPr>
            <p:cNvPr id="158" name="TextBox 157"/>
            <p:cNvSpPr txBox="1"/>
            <p:nvPr/>
          </p:nvSpPr>
          <p:spPr>
            <a:xfrm rot="5400000">
              <a:off x="6076950" y="2076450"/>
              <a:ext cx="1257299" cy="3048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Light"/>
                  <a:ea typeface="+mn-ea"/>
                  <a:cs typeface="+mn-cs"/>
                </a:rPr>
                <a:t>slow</a:t>
              </a:r>
            </a:p>
          </p:txBody>
        </p:sp>
        <p:sp>
          <p:nvSpPr>
            <p:cNvPr id="159" name="TextBox 158"/>
            <p:cNvSpPr txBox="1"/>
            <p:nvPr/>
          </p:nvSpPr>
          <p:spPr>
            <a:xfrm rot="5400000">
              <a:off x="6076950" y="3790950"/>
              <a:ext cx="1257299" cy="304800"/>
            </a:xfrm>
            <a:prstGeom prst="rect">
              <a:avLst/>
            </a:prstGeom>
            <a:noFill/>
          </p:spPr>
          <p:txBody>
            <a:bodyPr wrap="square"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Light"/>
                  <a:ea typeface="+mn-ea"/>
                  <a:cs typeface="+mn-cs"/>
                </a:rPr>
                <a:t>fast</a:t>
              </a:r>
            </a:p>
          </p:txBody>
        </p:sp>
      </p:grpSp>
      <p:sp>
        <p:nvSpPr>
          <p:cNvPr id="164" name="Punchline"/>
          <p:cNvSpPr txBox="1"/>
          <p:nvPr/>
        </p:nvSpPr>
        <p:spPr>
          <a:xfrm>
            <a:off x="0" y="5204460"/>
            <a:ext cx="9144000" cy="1196340"/>
          </a:xfrm>
          <a:prstGeom prst="rect">
            <a:avLst/>
          </a:prstGeom>
          <a:solidFill>
            <a:schemeClr val="accent1">
              <a:lumMod val="75000"/>
            </a:schemeClr>
          </a:solid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1" u="none" strike="noStrike" kern="1200" cap="none" spc="0" normalizeH="0" baseline="0" noProof="0" dirty="0">
                <a:ln>
                  <a:noFill/>
                </a:ln>
                <a:solidFill>
                  <a:prstClr val="white"/>
                </a:solidFill>
                <a:effectLst/>
                <a:uLnTx/>
                <a:uFillTx/>
                <a:latin typeface="Calibri"/>
                <a:ea typeface="+mn-ea"/>
                <a:cs typeface="+mn-cs"/>
              </a:rPr>
              <a:t>Systematic variation</a:t>
            </a:r>
            <a:r>
              <a:rPr kumimoji="0" lang="en-US" sz="3600" b="0" i="0" u="none" strike="noStrike" kern="1200" cap="none" spc="0" normalizeH="0" baseline="0" noProof="0" dirty="0">
                <a:ln>
                  <a:noFill/>
                </a:ln>
                <a:solidFill>
                  <a:prstClr val="white"/>
                </a:solidFill>
                <a:effectLst/>
                <a:uLnTx/>
                <a:uFillTx/>
                <a:latin typeface="Calibri Light"/>
                <a:ea typeface="+mn-ea"/>
                <a:cs typeface="+mn-cs"/>
              </a:rPr>
              <a:t> in cell access times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Calibri Light"/>
                <a:ea typeface="+mn-ea"/>
                <a:cs typeface="+mn-cs"/>
              </a:rPr>
              <a:t>caused by the </a:t>
            </a:r>
            <a:r>
              <a:rPr kumimoji="0" lang="en-US" sz="3600" b="1" i="1" u="none" strike="noStrike" kern="1200" cap="none" spc="0" normalizeH="0" baseline="0" noProof="0" dirty="0">
                <a:ln>
                  <a:noFill/>
                </a:ln>
                <a:solidFill>
                  <a:prstClr val="white"/>
                </a:solidFill>
                <a:effectLst/>
                <a:uLnTx/>
                <a:uFillTx/>
                <a:latin typeface="Calibri"/>
                <a:ea typeface="+mn-ea"/>
                <a:cs typeface="+mn-cs"/>
              </a:rPr>
              <a:t>physical organization</a:t>
            </a:r>
            <a:r>
              <a:rPr kumimoji="0" lang="en-US" sz="3600" b="1" i="1" u="none" strike="noStrike" kern="1200" cap="none" spc="0" normalizeH="0" baseline="0" noProof="0" dirty="0">
                <a:ln>
                  <a:noFill/>
                </a:ln>
                <a:solidFill>
                  <a:prstClr val="white"/>
                </a:solidFill>
                <a:effectLst/>
                <a:uLnTx/>
                <a:uFillTx/>
                <a:latin typeface="Calibri Light"/>
                <a:ea typeface="+mn-ea"/>
                <a:cs typeface="+mn-cs"/>
              </a:rPr>
              <a:t> </a:t>
            </a:r>
            <a:r>
              <a:rPr kumimoji="0" lang="en-US" sz="3600" b="0" i="0" u="none" strike="noStrike" kern="1200" cap="none" spc="0" normalizeH="0" baseline="0" noProof="0" dirty="0">
                <a:ln>
                  <a:noFill/>
                </a:ln>
                <a:solidFill>
                  <a:prstClr val="white"/>
                </a:solidFill>
                <a:effectLst/>
                <a:uLnTx/>
                <a:uFillTx/>
                <a:latin typeface="Calibri Light"/>
                <a:ea typeface="+mn-ea"/>
                <a:cs typeface="+mn-cs"/>
              </a:rPr>
              <a:t>of DRAM</a:t>
            </a:r>
          </a:p>
        </p:txBody>
      </p:sp>
      <p:sp>
        <p:nvSpPr>
          <p:cNvPr id="165" name="TextBox 164"/>
          <p:cNvSpPr txBox="1"/>
          <p:nvPr/>
        </p:nvSpPr>
        <p:spPr>
          <a:xfrm>
            <a:off x="3276600" y="4800600"/>
            <a:ext cx="2663952" cy="4572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Light"/>
                <a:ea typeface="+mn-ea"/>
                <a:cs typeface="+mn-cs"/>
              </a:rPr>
              <a:t>sense amplifiers</a:t>
            </a:r>
          </a:p>
        </p:txBody>
      </p:sp>
      <p:sp>
        <p:nvSpPr>
          <p:cNvPr id="166" name="TextBox 165"/>
          <p:cNvSpPr txBox="1"/>
          <p:nvPr/>
        </p:nvSpPr>
        <p:spPr>
          <a:xfrm rot="5400000">
            <a:off x="1066801" y="2590801"/>
            <a:ext cx="2743198" cy="4572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srgbClr val="000000"/>
                </a:solidFill>
                <a:effectLst/>
                <a:uLnTx/>
                <a:uFillTx/>
                <a:latin typeface="Calibri Light"/>
                <a:ea typeface="+mn-ea"/>
                <a:cs typeface="+mn-cs"/>
              </a:rPr>
              <a:t>wordline</a:t>
            </a:r>
            <a:r>
              <a:rPr kumimoji="0" lang="en-US" sz="2800" b="0" i="0" u="none" strike="noStrike" kern="1200" cap="none" spc="0" normalizeH="0" baseline="0" noProof="0" dirty="0">
                <a:ln>
                  <a:noFill/>
                </a:ln>
                <a:solidFill>
                  <a:srgbClr val="000000"/>
                </a:solidFill>
                <a:effectLst/>
                <a:uLnTx/>
                <a:uFillTx/>
                <a:latin typeface="Calibri Light"/>
                <a:ea typeface="+mn-ea"/>
                <a:cs typeface="+mn-cs"/>
              </a:rPr>
              <a:t> drivers</a:t>
            </a:r>
          </a:p>
        </p:txBody>
      </p:sp>
      <p:grpSp>
        <p:nvGrpSpPr>
          <p:cNvPr id="8" name="Group 7"/>
          <p:cNvGrpSpPr/>
          <p:nvPr/>
        </p:nvGrpSpPr>
        <p:grpSpPr>
          <a:xfrm>
            <a:off x="6781800" y="2324100"/>
            <a:ext cx="2362200" cy="1257300"/>
            <a:chOff x="6781800" y="2324100"/>
            <a:chExt cx="2362200" cy="1257300"/>
          </a:xfrm>
        </p:grpSpPr>
        <p:sp>
          <p:nvSpPr>
            <p:cNvPr id="167" name="TextBox 166"/>
            <p:cNvSpPr txBox="1"/>
            <p:nvPr/>
          </p:nvSpPr>
          <p:spPr>
            <a:xfrm>
              <a:off x="6781800" y="2324100"/>
              <a:ext cx="2362200" cy="419100"/>
            </a:xfrm>
            <a:prstGeom prst="rect">
              <a:avLst/>
            </a:prstGeom>
            <a:noFill/>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ED7D31">
                      <a:lumMod val="75000"/>
                    </a:srgbClr>
                  </a:solidFill>
                  <a:effectLst/>
                  <a:uLnTx/>
                  <a:uFillTx/>
                  <a:latin typeface="Calibri Light"/>
                  <a:ea typeface="+mn-ea"/>
                  <a:cs typeface="+mn-cs"/>
                </a:rPr>
                <a:t>across row</a:t>
              </a:r>
            </a:p>
          </p:txBody>
        </p:sp>
        <p:sp>
          <p:nvSpPr>
            <p:cNvPr id="168" name="TextBox 167"/>
            <p:cNvSpPr txBox="1"/>
            <p:nvPr/>
          </p:nvSpPr>
          <p:spPr>
            <a:xfrm>
              <a:off x="6781800" y="2895600"/>
              <a:ext cx="2362200" cy="685800"/>
            </a:xfrm>
            <a:prstGeom prst="rect">
              <a:avLst/>
            </a:prstGeom>
            <a:noFill/>
          </p:spPr>
          <p:txBody>
            <a:bodyPr wrap="square" rtlCol="0" anchor="ctr">
              <a:noAutofit/>
            </a:bodyPr>
            <a:lstStyle/>
            <a:p>
              <a:pPr marL="0" marR="0" lvl="0" indent="0" algn="l" defTabSz="914400" rtl="0" eaLnBrk="1" fontAlgn="auto" latinLnBrk="0" hangingPunct="1">
                <a:lnSpc>
                  <a:spcPts val="25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ED7D31">
                      <a:lumMod val="75000"/>
                    </a:srgbClr>
                  </a:solidFill>
                  <a:effectLst/>
                  <a:uLnTx/>
                  <a:uFillTx/>
                  <a:latin typeface="Calibri Light"/>
                  <a:ea typeface="+mn-ea"/>
                  <a:cs typeface="+mn-cs"/>
                </a:rPr>
                <a:t>distance from sense amplifier</a:t>
              </a:r>
            </a:p>
          </p:txBody>
        </p:sp>
      </p:grpSp>
      <p:grpSp>
        <p:nvGrpSpPr>
          <p:cNvPr id="9" name="Group 8"/>
          <p:cNvGrpSpPr/>
          <p:nvPr/>
        </p:nvGrpSpPr>
        <p:grpSpPr>
          <a:xfrm>
            <a:off x="0" y="990600"/>
            <a:ext cx="2470407" cy="1295400"/>
            <a:chOff x="0" y="990600"/>
            <a:chExt cx="2470407" cy="1295400"/>
          </a:xfrm>
        </p:grpSpPr>
        <p:sp>
          <p:nvSpPr>
            <p:cNvPr id="169" name="TextBox 168"/>
            <p:cNvSpPr txBox="1"/>
            <p:nvPr/>
          </p:nvSpPr>
          <p:spPr>
            <a:xfrm>
              <a:off x="0" y="990600"/>
              <a:ext cx="2470407" cy="419100"/>
            </a:xfrm>
            <a:prstGeom prst="rect">
              <a:avLst/>
            </a:prstGeom>
            <a:noFill/>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ED7D31">
                      <a:lumMod val="75000"/>
                    </a:srgbClr>
                  </a:solidFill>
                  <a:effectLst/>
                  <a:uLnTx/>
                  <a:uFillTx/>
                  <a:latin typeface="Calibri Light"/>
                  <a:ea typeface="+mn-ea"/>
                  <a:cs typeface="+mn-cs"/>
                </a:rPr>
                <a:t>across column</a:t>
              </a:r>
            </a:p>
          </p:txBody>
        </p:sp>
        <p:sp>
          <p:nvSpPr>
            <p:cNvPr id="170" name="TextBox 169"/>
            <p:cNvSpPr txBox="1"/>
            <p:nvPr/>
          </p:nvSpPr>
          <p:spPr>
            <a:xfrm>
              <a:off x="0" y="1600200"/>
              <a:ext cx="2470407" cy="685800"/>
            </a:xfrm>
            <a:prstGeom prst="rect">
              <a:avLst/>
            </a:prstGeom>
            <a:noFill/>
          </p:spPr>
          <p:txBody>
            <a:bodyPr wrap="square" rtlCol="0" anchor="ctr">
              <a:noAutofit/>
            </a:bodyPr>
            <a:lstStyle/>
            <a:p>
              <a:pPr marL="0" marR="0" lvl="0" indent="0" algn="l" defTabSz="914400" rtl="0" eaLnBrk="1" fontAlgn="auto" latinLnBrk="0" hangingPunct="1">
                <a:lnSpc>
                  <a:spcPts val="25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ED7D31">
                      <a:lumMod val="75000"/>
                    </a:srgbClr>
                  </a:solidFill>
                  <a:effectLst/>
                  <a:uLnTx/>
                  <a:uFillTx/>
                  <a:latin typeface="Calibri Light"/>
                  <a:ea typeface="+mn-ea"/>
                  <a:cs typeface="+mn-cs"/>
                </a:rPr>
                <a:t>distance from </a:t>
              </a:r>
              <a:r>
                <a:rPr kumimoji="0" lang="en-US" sz="2800" b="0" i="0" u="none" strike="noStrike" kern="1200" cap="none" spc="0" normalizeH="0" baseline="0" noProof="0" dirty="0" err="1">
                  <a:ln>
                    <a:noFill/>
                  </a:ln>
                  <a:solidFill>
                    <a:srgbClr val="ED7D31">
                      <a:lumMod val="75000"/>
                    </a:srgbClr>
                  </a:solidFill>
                  <a:effectLst/>
                  <a:uLnTx/>
                  <a:uFillTx/>
                  <a:latin typeface="Calibri Light"/>
                  <a:ea typeface="+mn-ea"/>
                  <a:cs typeface="+mn-cs"/>
                </a:rPr>
                <a:t>wordline</a:t>
              </a:r>
              <a:r>
                <a:rPr kumimoji="0" lang="en-US" sz="2800" b="0" i="0" u="none" strike="noStrike" kern="1200" cap="none" spc="0" normalizeH="0" baseline="0" noProof="0" dirty="0">
                  <a:ln>
                    <a:noFill/>
                  </a:ln>
                  <a:solidFill>
                    <a:srgbClr val="ED7D31">
                      <a:lumMod val="75000"/>
                    </a:srgbClr>
                  </a:solidFill>
                  <a:effectLst/>
                  <a:uLnTx/>
                  <a:uFillTx/>
                  <a:latin typeface="Calibri Light"/>
                  <a:ea typeface="+mn-ea"/>
                  <a:cs typeface="+mn-cs"/>
                </a:rPr>
                <a:t> driver</a:t>
              </a:r>
            </a:p>
          </p:txBody>
        </p:sp>
      </p:grpSp>
    </p:spTree>
    <p:extLst>
      <p:ext uri="{BB962C8B-B14F-4D97-AF65-F5344CB8AC3E}">
        <p14:creationId xmlns:p14="http://schemas.microsoft.com/office/powerpoint/2010/main" val="3166542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19"/>
                                        </p:tgtEl>
                                        <p:attrNameLst>
                                          <p:attrName>style.visibility</p:attrName>
                                        </p:attrNameLst>
                                      </p:cBhvr>
                                      <p:to>
                                        <p:strVal val="visible"/>
                                      </p:to>
                                    </p:set>
                                    <p:animEffect transition="in" filter="wipe(down)">
                                      <p:cBhvr>
                                        <p:cTn id="11" dur="500"/>
                                        <p:tgtEl>
                                          <p:spTgt spid="119"/>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par>
                                <p:cTn id="16" presetID="10" presetClass="entr" presetSubtype="0" fill="hold"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par>
                          <p:cTn id="24" fill="hold">
                            <p:stCondLst>
                              <p:cond delay="500"/>
                            </p:stCondLst>
                            <p:childTnLst>
                              <p:par>
                                <p:cTn id="25" presetID="22" presetClass="entr" presetSubtype="8" fill="hold" grpId="0" nodeType="afterEffect">
                                  <p:stCondLst>
                                    <p:cond delay="0"/>
                                  </p:stCondLst>
                                  <p:childTnLst>
                                    <p:set>
                                      <p:cBhvr>
                                        <p:cTn id="26" dur="1" fill="hold">
                                          <p:stCondLst>
                                            <p:cond delay="0"/>
                                          </p:stCondLst>
                                        </p:cTn>
                                        <p:tgtEl>
                                          <p:spTgt spid="118"/>
                                        </p:tgtEl>
                                        <p:attrNameLst>
                                          <p:attrName>style.visibility</p:attrName>
                                        </p:attrNameLst>
                                      </p:cBhvr>
                                      <p:to>
                                        <p:strVal val="visible"/>
                                      </p:to>
                                    </p:set>
                                    <p:animEffect transition="in" filter="wipe(left)">
                                      <p:cBhvr>
                                        <p:cTn id="27" dur="500"/>
                                        <p:tgtEl>
                                          <p:spTgt spid="118"/>
                                        </p:tgtEl>
                                      </p:cBhvr>
                                    </p:animEffect>
                                  </p:childTnLst>
                                </p:cTn>
                              </p:par>
                            </p:childTnLst>
                          </p:cTn>
                        </p:par>
                        <p:par>
                          <p:cTn id="28" fill="hold">
                            <p:stCondLst>
                              <p:cond delay="1000"/>
                            </p:stCondLst>
                            <p:childTnLst>
                              <p:par>
                                <p:cTn id="29" presetID="22" presetClass="entr" presetSubtype="8"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left)">
                                      <p:cBhvr>
                                        <p:cTn id="31" dur="500"/>
                                        <p:tgtEl>
                                          <p:spTgt spid="4"/>
                                        </p:tgtEl>
                                      </p:cBhvr>
                                    </p:animEffect>
                                  </p:childTnLst>
                                </p:cTn>
                              </p:par>
                              <p:par>
                                <p:cTn id="32" presetID="10" presetClass="entr" presetSubtype="0" fill="hold" nodeType="with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fade">
                                      <p:cBhvr>
                                        <p:cTn id="34" dur="500"/>
                                        <p:tgtEl>
                                          <p:spTgt spid="2"/>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500"/>
                                        <p:tgtEl>
                                          <p:spTgt spid="13"/>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fade">
                                      <p:cBhvr>
                                        <p:cTn id="44" dur="500"/>
                                        <p:tgtEl>
                                          <p:spTgt spid="12"/>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164"/>
                                        </p:tgtEl>
                                        <p:attrNameLst>
                                          <p:attrName>style.visibility</p:attrName>
                                        </p:attrNameLst>
                                      </p:cBhvr>
                                      <p:to>
                                        <p:strVal val="visible"/>
                                      </p:to>
                                    </p:set>
                                    <p:animEffect transition="in" filter="fade">
                                      <p:cBhvr>
                                        <p:cTn id="49" dur="500"/>
                                        <p:tgtEl>
                                          <p:spTgt spid="1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 grpId="0" animBg="1"/>
      <p:bldP spid="119" grpId="0" animBg="1"/>
      <p:bldP spid="164" grpId="0" animBg="1"/>
    </p:bldLst>
  </p:timing>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Title 1"/>
          <p:cNvSpPr txBox="1">
            <a:spLocks/>
          </p:cNvSpPr>
          <p:nvPr/>
        </p:nvSpPr>
        <p:spPr>
          <a:xfrm>
            <a:off x="-76200" y="152400"/>
            <a:ext cx="92964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5400" b="1" i="0" u="sng" strike="noStrike" kern="1200" cap="none" spc="-60" normalizeH="0" baseline="0" noProof="0" dirty="0">
                <a:ln>
                  <a:noFill/>
                </a:ln>
                <a:solidFill>
                  <a:prstClr val="black"/>
                </a:solidFill>
                <a:effectLst/>
                <a:uLnTx/>
                <a:uFillTx/>
                <a:latin typeface="Calibri"/>
                <a:ea typeface="+mj-ea"/>
                <a:cs typeface="+mj-cs"/>
              </a:rPr>
              <a:t>DIVA</a:t>
            </a:r>
            <a:r>
              <a:rPr kumimoji="0" lang="en-US" sz="5400" b="0" i="0" u="none" strike="noStrike" kern="1200" cap="none" spc="-60" normalizeH="0" baseline="0" noProof="0" dirty="0">
                <a:ln>
                  <a:noFill/>
                </a:ln>
                <a:solidFill>
                  <a:prstClr val="black"/>
                </a:solidFill>
                <a:effectLst/>
                <a:uLnTx/>
                <a:uFillTx/>
                <a:latin typeface="Calibri Light"/>
                <a:ea typeface="+mj-ea"/>
                <a:cs typeface="+mj-cs"/>
              </a:rPr>
              <a:t> Online </a:t>
            </a:r>
            <a:r>
              <a:rPr kumimoji="0" lang="en-US" sz="5400" b="1" i="0" u="none" strike="noStrike" kern="1200" cap="none" spc="-60" normalizeH="0" baseline="0" noProof="0" dirty="0">
                <a:ln>
                  <a:noFill/>
                </a:ln>
                <a:solidFill>
                  <a:prstClr val="black"/>
                </a:solidFill>
                <a:effectLst/>
                <a:uLnTx/>
                <a:uFillTx/>
                <a:latin typeface="Calibri"/>
                <a:ea typeface="+mj-ea"/>
                <a:cs typeface="+mj-cs"/>
              </a:rPr>
              <a:t>Profiling</a:t>
            </a:r>
          </a:p>
        </p:txBody>
      </p:sp>
      <p:grpSp>
        <p:nvGrpSpPr>
          <p:cNvPr id="240" name="Group 239"/>
          <p:cNvGrpSpPr/>
          <p:nvPr/>
        </p:nvGrpSpPr>
        <p:grpSpPr>
          <a:xfrm>
            <a:off x="5181601" y="1371600"/>
            <a:ext cx="4038598" cy="990600"/>
            <a:chOff x="5181601" y="1524000"/>
            <a:chExt cx="4038598" cy="990600"/>
          </a:xfrm>
        </p:grpSpPr>
        <p:grpSp>
          <p:nvGrpSpPr>
            <p:cNvPr id="241" name="Group 240"/>
            <p:cNvGrpSpPr/>
            <p:nvPr/>
          </p:nvGrpSpPr>
          <p:grpSpPr>
            <a:xfrm>
              <a:off x="5181601" y="1524000"/>
              <a:ext cx="4038598" cy="990600"/>
              <a:chOff x="5026151" y="1752600"/>
              <a:chExt cx="4038598" cy="990600"/>
            </a:xfrm>
          </p:grpSpPr>
          <p:sp>
            <p:nvSpPr>
              <p:cNvPr id="243" name="Rounded Rectangle 242"/>
              <p:cNvSpPr/>
              <p:nvPr/>
            </p:nvSpPr>
            <p:spPr>
              <a:xfrm>
                <a:off x="5026151" y="1752600"/>
                <a:ext cx="993649" cy="990600"/>
              </a:xfrm>
              <a:prstGeom prst="roundRect">
                <a:avLst/>
              </a:prstGeom>
              <a:solidFill>
                <a:schemeClr val="accent2">
                  <a:lumMod val="60000"/>
                  <a:lumOff val="40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prstClr val="white"/>
                  </a:solidFill>
                  <a:effectLst/>
                  <a:uLnTx/>
                  <a:uFillTx/>
                  <a:latin typeface="Calibri"/>
                  <a:ea typeface="+mn-ea"/>
                  <a:cs typeface="+mn-cs"/>
                </a:endParaRPr>
              </a:p>
            </p:txBody>
          </p:sp>
          <p:sp>
            <p:nvSpPr>
              <p:cNvPr id="244" name="TextBox 243"/>
              <p:cNvSpPr txBox="1"/>
              <p:nvPr/>
            </p:nvSpPr>
            <p:spPr>
              <a:xfrm>
                <a:off x="6476998" y="1828800"/>
                <a:ext cx="2587751" cy="3810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50" normalizeH="0" baseline="0" noProof="0" dirty="0">
                    <a:ln>
                      <a:noFill/>
                    </a:ln>
                    <a:solidFill>
                      <a:srgbClr val="ED7D31">
                        <a:lumMod val="75000"/>
                      </a:srgbClr>
                    </a:solidFill>
                    <a:effectLst/>
                    <a:uLnTx/>
                    <a:uFillTx/>
                    <a:latin typeface="Calibri Light"/>
                    <a:ea typeface="+mn-ea"/>
                    <a:cs typeface="+mn-cs"/>
                  </a:rPr>
                  <a:t>inherently slow</a:t>
                </a:r>
              </a:p>
            </p:txBody>
          </p:sp>
        </p:grpSp>
        <p:sp>
          <p:nvSpPr>
            <p:cNvPr id="242" name="Freeform 241"/>
            <p:cNvSpPr/>
            <p:nvPr/>
          </p:nvSpPr>
          <p:spPr>
            <a:xfrm>
              <a:off x="6096000" y="1600200"/>
              <a:ext cx="603380" cy="163286"/>
            </a:xfrm>
            <a:custGeom>
              <a:avLst/>
              <a:gdLst>
                <a:gd name="connsiteX0" fmla="*/ 0 w 615821"/>
                <a:gd name="connsiteY0" fmla="*/ 8457 h 167078"/>
                <a:gd name="connsiteX1" fmla="*/ 363894 w 615821"/>
                <a:gd name="connsiteY1" fmla="*/ 17788 h 167078"/>
                <a:gd name="connsiteX2" fmla="*/ 615821 w 615821"/>
                <a:gd name="connsiteY2" fmla="*/ 167078 h 167078"/>
              </a:gdLst>
              <a:ahLst/>
              <a:cxnLst>
                <a:cxn ang="0">
                  <a:pos x="connsiteX0" y="connsiteY0"/>
                </a:cxn>
                <a:cxn ang="0">
                  <a:pos x="connsiteX1" y="connsiteY1"/>
                </a:cxn>
                <a:cxn ang="0">
                  <a:pos x="connsiteX2" y="connsiteY2"/>
                </a:cxn>
              </a:cxnLst>
              <a:rect l="l" t="t" r="r" b="b"/>
              <a:pathLst>
                <a:path w="615821" h="167078">
                  <a:moveTo>
                    <a:pt x="0" y="8457"/>
                  </a:moveTo>
                  <a:cubicBezTo>
                    <a:pt x="130628" y="-96"/>
                    <a:pt x="261257" y="-8649"/>
                    <a:pt x="363894" y="17788"/>
                  </a:cubicBezTo>
                  <a:cubicBezTo>
                    <a:pt x="466531" y="44225"/>
                    <a:pt x="541176" y="105651"/>
                    <a:pt x="615821" y="167078"/>
                  </a:cubicBezTo>
                </a:path>
              </a:pathLst>
            </a:custGeom>
            <a:noFill/>
            <a:ln w="25400" cap="rnd">
              <a:solidFill>
                <a:schemeClr val="accent2">
                  <a:lumMod val="60000"/>
                  <a:lumOff val="40000"/>
                </a:schemeClr>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11" name="Group 110"/>
          <p:cNvGrpSpPr/>
          <p:nvPr/>
        </p:nvGrpSpPr>
        <p:grpSpPr>
          <a:xfrm>
            <a:off x="2819401" y="1295400"/>
            <a:ext cx="3428999" cy="3429000"/>
            <a:chOff x="2667001" y="1524000"/>
            <a:chExt cx="3428999" cy="3429000"/>
          </a:xfrm>
        </p:grpSpPr>
        <p:sp>
          <p:nvSpPr>
            <p:cNvPr id="112" name="DRAM"/>
            <p:cNvSpPr/>
            <p:nvPr/>
          </p:nvSpPr>
          <p:spPr>
            <a:xfrm>
              <a:off x="32766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3" name="DRAM"/>
            <p:cNvSpPr/>
            <p:nvPr/>
          </p:nvSpPr>
          <p:spPr>
            <a:xfrm>
              <a:off x="37338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4" name="DRAM"/>
            <p:cNvSpPr/>
            <p:nvPr/>
          </p:nvSpPr>
          <p:spPr>
            <a:xfrm>
              <a:off x="41910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5" name="DRAM"/>
            <p:cNvSpPr/>
            <p:nvPr/>
          </p:nvSpPr>
          <p:spPr>
            <a:xfrm>
              <a:off x="46482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6" name="DRAM"/>
            <p:cNvSpPr/>
            <p:nvPr/>
          </p:nvSpPr>
          <p:spPr>
            <a:xfrm>
              <a:off x="51054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7" name="DRAM"/>
            <p:cNvSpPr/>
            <p:nvPr/>
          </p:nvSpPr>
          <p:spPr>
            <a:xfrm>
              <a:off x="55626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8" name="DRAM"/>
            <p:cNvSpPr/>
            <p:nvPr/>
          </p:nvSpPr>
          <p:spPr>
            <a:xfrm rot="5400000">
              <a:off x="2705101" y="16383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9" name="DRAM"/>
            <p:cNvSpPr/>
            <p:nvPr/>
          </p:nvSpPr>
          <p:spPr>
            <a:xfrm rot="5400000">
              <a:off x="2705101" y="20955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20" name="DRAM"/>
            <p:cNvSpPr/>
            <p:nvPr/>
          </p:nvSpPr>
          <p:spPr>
            <a:xfrm rot="5400000">
              <a:off x="2705101" y="25527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21" name="DRAM"/>
            <p:cNvSpPr/>
            <p:nvPr/>
          </p:nvSpPr>
          <p:spPr>
            <a:xfrm rot="5400000">
              <a:off x="2705101" y="30099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22" name="DRAM"/>
            <p:cNvSpPr/>
            <p:nvPr/>
          </p:nvSpPr>
          <p:spPr>
            <a:xfrm rot="5400000">
              <a:off x="2705101" y="34671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23" name="DRAM"/>
            <p:cNvSpPr/>
            <p:nvPr/>
          </p:nvSpPr>
          <p:spPr>
            <a:xfrm rot="5400000">
              <a:off x="2705101" y="39243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cxnSp>
          <p:nvCxnSpPr>
            <p:cNvPr id="124" name="Straight Connector 123"/>
            <p:cNvCxnSpPr>
              <a:endCxn id="112" idx="0"/>
            </p:cNvCxnSpPr>
            <p:nvPr/>
          </p:nvCxnSpPr>
          <p:spPr>
            <a:xfrm>
              <a:off x="34671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a:endCxn id="114" idx="0"/>
            </p:cNvCxnSpPr>
            <p:nvPr/>
          </p:nvCxnSpPr>
          <p:spPr>
            <a:xfrm>
              <a:off x="43815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a:endCxn id="115" idx="0"/>
            </p:cNvCxnSpPr>
            <p:nvPr/>
          </p:nvCxnSpPr>
          <p:spPr>
            <a:xfrm>
              <a:off x="48387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a:endCxn id="116" idx="0"/>
            </p:cNvCxnSpPr>
            <p:nvPr/>
          </p:nvCxnSpPr>
          <p:spPr>
            <a:xfrm>
              <a:off x="52959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a:endCxn id="117" idx="0"/>
            </p:cNvCxnSpPr>
            <p:nvPr/>
          </p:nvCxnSpPr>
          <p:spPr>
            <a:xfrm>
              <a:off x="57531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a:endCxn id="113" idx="0"/>
            </p:cNvCxnSpPr>
            <p:nvPr/>
          </p:nvCxnSpPr>
          <p:spPr>
            <a:xfrm>
              <a:off x="39243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a:endCxn id="118" idx="0"/>
            </p:cNvCxnSpPr>
            <p:nvPr/>
          </p:nvCxnSpPr>
          <p:spPr>
            <a:xfrm flipH="1">
              <a:off x="3124201" y="18669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1" name="Straight Connector 130"/>
            <p:cNvCxnSpPr>
              <a:endCxn id="119" idx="0"/>
            </p:cNvCxnSpPr>
            <p:nvPr/>
          </p:nvCxnSpPr>
          <p:spPr>
            <a:xfrm flipH="1">
              <a:off x="3124201" y="23241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a:endCxn id="120" idx="0"/>
            </p:cNvCxnSpPr>
            <p:nvPr/>
          </p:nvCxnSpPr>
          <p:spPr>
            <a:xfrm flipH="1">
              <a:off x="3124201" y="27813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a:endCxn id="121" idx="0"/>
            </p:cNvCxnSpPr>
            <p:nvPr/>
          </p:nvCxnSpPr>
          <p:spPr>
            <a:xfrm flipH="1">
              <a:off x="3124201" y="32385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a:endCxn id="122" idx="0"/>
            </p:cNvCxnSpPr>
            <p:nvPr/>
          </p:nvCxnSpPr>
          <p:spPr>
            <a:xfrm flipH="1">
              <a:off x="3124201" y="36957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a:endCxn id="123" idx="0"/>
            </p:cNvCxnSpPr>
            <p:nvPr/>
          </p:nvCxnSpPr>
          <p:spPr>
            <a:xfrm flipH="1">
              <a:off x="3124201" y="41529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a:xfrm>
              <a:off x="3273552" y="1676400"/>
              <a:ext cx="2667000" cy="2667000"/>
              <a:chOff x="3657601" y="5295900"/>
              <a:chExt cx="2667000" cy="2667000"/>
            </a:xfrm>
          </p:grpSpPr>
          <p:sp>
            <p:nvSpPr>
              <p:cNvPr id="137" name="Oval 136"/>
              <p:cNvSpPr/>
              <p:nvPr/>
            </p:nvSpPr>
            <p:spPr>
              <a:xfrm>
                <a:off x="3657601" y="52959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38" name="Oval 137"/>
              <p:cNvSpPr/>
              <p:nvPr/>
            </p:nvSpPr>
            <p:spPr>
              <a:xfrm>
                <a:off x="4114801" y="52959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39" name="Oval 138"/>
              <p:cNvSpPr/>
              <p:nvPr/>
            </p:nvSpPr>
            <p:spPr>
              <a:xfrm>
                <a:off x="4572001" y="52959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0" name="Oval 139"/>
              <p:cNvSpPr/>
              <p:nvPr/>
            </p:nvSpPr>
            <p:spPr>
              <a:xfrm>
                <a:off x="5029201" y="529590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1" name="Oval 140"/>
              <p:cNvSpPr/>
              <p:nvPr/>
            </p:nvSpPr>
            <p:spPr>
              <a:xfrm>
                <a:off x="5486401" y="529590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2" name="Oval 141"/>
              <p:cNvSpPr/>
              <p:nvPr/>
            </p:nvSpPr>
            <p:spPr>
              <a:xfrm>
                <a:off x="5943601" y="529590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3" name="Oval 142"/>
              <p:cNvSpPr/>
              <p:nvPr/>
            </p:nvSpPr>
            <p:spPr>
              <a:xfrm>
                <a:off x="3657601" y="57531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4" name="Oval 143"/>
              <p:cNvSpPr/>
              <p:nvPr/>
            </p:nvSpPr>
            <p:spPr>
              <a:xfrm>
                <a:off x="4114801" y="57531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5" name="Oval 144"/>
              <p:cNvSpPr/>
              <p:nvPr/>
            </p:nvSpPr>
            <p:spPr>
              <a:xfrm>
                <a:off x="4572001" y="57531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6" name="Oval 145"/>
              <p:cNvSpPr/>
              <p:nvPr/>
            </p:nvSpPr>
            <p:spPr>
              <a:xfrm>
                <a:off x="5029201" y="57531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7" name="Oval 146"/>
              <p:cNvSpPr/>
              <p:nvPr/>
            </p:nvSpPr>
            <p:spPr>
              <a:xfrm>
                <a:off x="5486401" y="575310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8" name="Oval 147"/>
              <p:cNvSpPr/>
              <p:nvPr/>
            </p:nvSpPr>
            <p:spPr>
              <a:xfrm>
                <a:off x="5943601" y="575310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9" name="Oval 148"/>
              <p:cNvSpPr/>
              <p:nvPr/>
            </p:nvSpPr>
            <p:spPr>
              <a:xfrm>
                <a:off x="3657601" y="62103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0" name="Oval 149"/>
              <p:cNvSpPr/>
              <p:nvPr/>
            </p:nvSpPr>
            <p:spPr>
              <a:xfrm>
                <a:off x="4114801" y="62103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1" name="Oval 150"/>
              <p:cNvSpPr/>
              <p:nvPr/>
            </p:nvSpPr>
            <p:spPr>
              <a:xfrm>
                <a:off x="4572001" y="62103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2" name="Oval 151"/>
              <p:cNvSpPr/>
              <p:nvPr/>
            </p:nvSpPr>
            <p:spPr>
              <a:xfrm>
                <a:off x="5029201" y="62103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3" name="Oval 152"/>
              <p:cNvSpPr/>
              <p:nvPr/>
            </p:nvSpPr>
            <p:spPr>
              <a:xfrm>
                <a:off x="5486401" y="62103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4" name="Oval 153"/>
              <p:cNvSpPr/>
              <p:nvPr/>
            </p:nvSpPr>
            <p:spPr>
              <a:xfrm>
                <a:off x="5943601" y="621030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5" name="Oval 154"/>
              <p:cNvSpPr/>
              <p:nvPr/>
            </p:nvSpPr>
            <p:spPr>
              <a:xfrm>
                <a:off x="3657601" y="66675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6" name="Oval 155"/>
              <p:cNvSpPr/>
              <p:nvPr/>
            </p:nvSpPr>
            <p:spPr>
              <a:xfrm>
                <a:off x="4114801" y="66675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7" name="Oval 156"/>
              <p:cNvSpPr/>
              <p:nvPr/>
            </p:nvSpPr>
            <p:spPr>
              <a:xfrm>
                <a:off x="4572001" y="66675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8" name="Oval 157"/>
              <p:cNvSpPr/>
              <p:nvPr/>
            </p:nvSpPr>
            <p:spPr>
              <a:xfrm>
                <a:off x="5029201" y="66675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9" name="Oval 158"/>
              <p:cNvSpPr/>
              <p:nvPr/>
            </p:nvSpPr>
            <p:spPr>
              <a:xfrm>
                <a:off x="5486401" y="66675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60" name="Oval 159"/>
              <p:cNvSpPr/>
              <p:nvPr/>
            </p:nvSpPr>
            <p:spPr>
              <a:xfrm>
                <a:off x="5943601" y="66675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61" name="Oval 160"/>
              <p:cNvSpPr/>
              <p:nvPr/>
            </p:nvSpPr>
            <p:spPr>
              <a:xfrm>
                <a:off x="3657601" y="712470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62" name="Oval 161"/>
              <p:cNvSpPr/>
              <p:nvPr/>
            </p:nvSpPr>
            <p:spPr>
              <a:xfrm>
                <a:off x="4114801" y="71247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63" name="Oval 162"/>
              <p:cNvSpPr/>
              <p:nvPr/>
            </p:nvSpPr>
            <p:spPr>
              <a:xfrm>
                <a:off x="4572001" y="71247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64" name="Oval 163"/>
              <p:cNvSpPr/>
              <p:nvPr/>
            </p:nvSpPr>
            <p:spPr>
              <a:xfrm>
                <a:off x="5029201" y="71247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65" name="Oval 164"/>
              <p:cNvSpPr/>
              <p:nvPr/>
            </p:nvSpPr>
            <p:spPr>
              <a:xfrm>
                <a:off x="5486401" y="71247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66" name="Oval 165"/>
              <p:cNvSpPr/>
              <p:nvPr/>
            </p:nvSpPr>
            <p:spPr>
              <a:xfrm>
                <a:off x="5943601" y="71247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67" name="Oval 166"/>
              <p:cNvSpPr/>
              <p:nvPr/>
            </p:nvSpPr>
            <p:spPr>
              <a:xfrm>
                <a:off x="3657601" y="758190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68" name="Oval 167"/>
              <p:cNvSpPr/>
              <p:nvPr/>
            </p:nvSpPr>
            <p:spPr>
              <a:xfrm>
                <a:off x="4114801" y="758190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69" name="Oval 168"/>
              <p:cNvSpPr/>
              <p:nvPr/>
            </p:nvSpPr>
            <p:spPr>
              <a:xfrm>
                <a:off x="4572001" y="75819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70" name="Oval 169"/>
              <p:cNvSpPr/>
              <p:nvPr/>
            </p:nvSpPr>
            <p:spPr>
              <a:xfrm>
                <a:off x="5029201" y="75819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71" name="Oval 170"/>
              <p:cNvSpPr/>
              <p:nvPr/>
            </p:nvSpPr>
            <p:spPr>
              <a:xfrm>
                <a:off x="5486401" y="75819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72" name="Oval 171"/>
              <p:cNvSpPr/>
              <p:nvPr/>
            </p:nvSpPr>
            <p:spPr>
              <a:xfrm>
                <a:off x="5943601" y="75819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grpSp>
      </p:grpSp>
      <p:sp>
        <p:nvSpPr>
          <p:cNvPr id="235" name="Punchline"/>
          <p:cNvSpPr txBox="1"/>
          <p:nvPr/>
        </p:nvSpPr>
        <p:spPr>
          <a:xfrm>
            <a:off x="0" y="5181600"/>
            <a:ext cx="9144000" cy="533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100" normalizeH="0" baseline="0" noProof="0" dirty="0">
                <a:ln>
                  <a:noFill/>
                </a:ln>
                <a:solidFill>
                  <a:prstClr val="black"/>
                </a:solidFill>
                <a:effectLst/>
                <a:uLnTx/>
                <a:uFillTx/>
                <a:latin typeface="Calibri Light"/>
                <a:ea typeface="+mn-ea"/>
                <a:cs typeface="+mn-cs"/>
              </a:rPr>
              <a:t>Profile </a:t>
            </a:r>
            <a:r>
              <a:rPr kumimoji="0" lang="en-US" sz="3600" b="1" i="1" u="none" strike="noStrike" kern="1200" cap="none" spc="-100" normalizeH="0" baseline="0" noProof="0" dirty="0">
                <a:ln>
                  <a:noFill/>
                </a:ln>
                <a:solidFill>
                  <a:srgbClr val="4472C4">
                    <a:lumMod val="75000"/>
                  </a:srgbClr>
                </a:solidFill>
                <a:effectLst/>
                <a:uLnTx/>
                <a:uFillTx/>
                <a:latin typeface="Calibri Light"/>
                <a:ea typeface="+mn-ea"/>
                <a:cs typeface="+mn-cs"/>
              </a:rPr>
              <a:t>only</a:t>
            </a:r>
            <a:r>
              <a:rPr kumimoji="0" lang="en-US" sz="3600" b="0" i="0" u="none" strike="noStrike" kern="1200" cap="none" spc="-100" normalizeH="0" baseline="0" noProof="0" dirty="0">
                <a:ln>
                  <a:noFill/>
                </a:ln>
                <a:solidFill>
                  <a:prstClr val="black"/>
                </a:solidFill>
                <a:effectLst/>
                <a:uLnTx/>
                <a:uFillTx/>
                <a:latin typeface="Calibri Light"/>
                <a:ea typeface="+mn-ea"/>
                <a:cs typeface="+mn-cs"/>
              </a:rPr>
              <a:t> </a:t>
            </a:r>
            <a:r>
              <a:rPr kumimoji="0" lang="en-US" sz="3600" b="1" i="1" u="none" strike="noStrike" kern="1200" cap="none" spc="-100" normalizeH="0" baseline="0" noProof="0" dirty="0">
                <a:ln>
                  <a:noFill/>
                </a:ln>
                <a:solidFill>
                  <a:srgbClr val="ED7D31">
                    <a:lumMod val="75000"/>
                  </a:srgbClr>
                </a:solidFill>
                <a:effectLst/>
                <a:uLnTx/>
                <a:uFillTx/>
                <a:latin typeface="Calibri Light"/>
                <a:ea typeface="+mn-ea"/>
                <a:cs typeface="+mn-cs"/>
              </a:rPr>
              <a:t>slow regions </a:t>
            </a:r>
            <a:r>
              <a:rPr kumimoji="0" lang="en-US" sz="3600" b="0" i="0" u="none" strike="noStrike" kern="1200" cap="none" spc="-100" normalizeH="0" baseline="0" noProof="0" dirty="0">
                <a:ln>
                  <a:noFill/>
                </a:ln>
                <a:solidFill>
                  <a:prstClr val="black"/>
                </a:solidFill>
                <a:effectLst/>
                <a:uLnTx/>
                <a:uFillTx/>
                <a:latin typeface="Calibri Light"/>
                <a:ea typeface="+mn-ea"/>
                <a:cs typeface="+mn-cs"/>
              </a:rPr>
              <a:t>to determine min. latency</a:t>
            </a:r>
          </a:p>
        </p:txBody>
      </p:sp>
      <p:sp>
        <p:nvSpPr>
          <p:cNvPr id="237" name="Punchline"/>
          <p:cNvSpPr txBox="1"/>
          <p:nvPr/>
        </p:nvSpPr>
        <p:spPr>
          <a:xfrm>
            <a:off x="0" y="5638800"/>
            <a:ext cx="9144000" cy="533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100" normalizeH="0" baseline="0" noProof="0" dirty="0">
                <a:ln>
                  <a:noFill/>
                </a:ln>
                <a:solidFill>
                  <a:prstClr val="black"/>
                </a:solidFill>
                <a:effectLst/>
                <a:uLnTx/>
                <a:uFillTx/>
                <a:latin typeface="Calibri Light"/>
                <a:ea typeface="+mn-ea"/>
                <a:cs typeface="+mn-cs"/>
                <a:sym typeface="Wingdings" panose="05000000000000000000" pitchFamily="2" charset="2"/>
              </a:rPr>
              <a:t> </a:t>
            </a:r>
            <a:r>
              <a:rPr kumimoji="0" lang="en-US" sz="3600" b="1" i="1" u="none" strike="noStrike" kern="1200" cap="none" spc="-100" normalizeH="0" baseline="0" noProof="0" dirty="0">
                <a:ln>
                  <a:noFill/>
                </a:ln>
                <a:solidFill>
                  <a:srgbClr val="4472C4">
                    <a:lumMod val="75000"/>
                  </a:srgbClr>
                </a:solidFill>
                <a:effectLst/>
                <a:uLnTx/>
                <a:uFillTx/>
                <a:latin typeface="Calibri Light"/>
                <a:ea typeface="+mn-ea"/>
                <a:cs typeface="+mn-cs"/>
                <a:sym typeface="Wingdings" panose="05000000000000000000" pitchFamily="2" charset="2"/>
              </a:rPr>
              <a:t>Dynamic</a:t>
            </a:r>
            <a:r>
              <a:rPr kumimoji="0" lang="en-US" sz="3600" b="0" i="0" u="none" strike="noStrike" kern="1200" cap="none" spc="-100" normalizeH="0" baseline="0" noProof="0" dirty="0">
                <a:ln>
                  <a:noFill/>
                </a:ln>
                <a:solidFill>
                  <a:prstClr val="black"/>
                </a:solidFill>
                <a:effectLst/>
                <a:uLnTx/>
                <a:uFillTx/>
                <a:latin typeface="Calibri Light"/>
                <a:ea typeface="+mn-ea"/>
                <a:cs typeface="+mn-cs"/>
                <a:sym typeface="Wingdings" panose="05000000000000000000" pitchFamily="2" charset="2"/>
              </a:rPr>
              <a:t> &amp; </a:t>
            </a:r>
            <a:r>
              <a:rPr kumimoji="0" lang="en-US" sz="3600" b="1" i="1" u="none" strike="noStrike" kern="1200" cap="none" spc="-100" normalizeH="0" baseline="0" noProof="0" dirty="0">
                <a:ln>
                  <a:noFill/>
                </a:ln>
                <a:solidFill>
                  <a:srgbClr val="4472C4">
                    <a:lumMod val="75000"/>
                  </a:srgbClr>
                </a:solidFill>
                <a:effectLst/>
                <a:uLnTx/>
                <a:uFillTx/>
                <a:latin typeface="Calibri Light"/>
                <a:ea typeface="+mn-ea"/>
                <a:cs typeface="+mn-cs"/>
                <a:sym typeface="Wingdings" panose="05000000000000000000" pitchFamily="2" charset="2"/>
              </a:rPr>
              <a:t>low cost </a:t>
            </a:r>
            <a:r>
              <a:rPr kumimoji="0" lang="en-US" sz="3600" b="0" i="0" u="none" strike="noStrike" kern="1200" cap="none" spc="-100" normalizeH="0" baseline="0" noProof="0" dirty="0">
                <a:ln>
                  <a:noFill/>
                </a:ln>
                <a:solidFill>
                  <a:prstClr val="black"/>
                </a:solidFill>
                <a:effectLst/>
                <a:uLnTx/>
                <a:uFillTx/>
                <a:latin typeface="Calibri Light"/>
                <a:ea typeface="+mn-ea"/>
                <a:cs typeface="+mn-cs"/>
                <a:sym typeface="Wingdings" panose="05000000000000000000" pitchFamily="2" charset="2"/>
              </a:rPr>
              <a:t>latency optimization</a:t>
            </a:r>
            <a:endParaRPr kumimoji="0" lang="en-US" sz="3600" b="0" i="0" u="none" strike="noStrike" kern="1200" cap="none" spc="-100" normalizeH="0" baseline="0" noProof="0" dirty="0">
              <a:ln>
                <a:noFill/>
              </a:ln>
              <a:solidFill>
                <a:prstClr val="black"/>
              </a:solidFill>
              <a:effectLst/>
              <a:uLnTx/>
              <a:uFillTx/>
              <a:latin typeface="Calibri Light"/>
              <a:ea typeface="+mn-ea"/>
              <a:cs typeface="+mn-cs"/>
            </a:endParaRPr>
          </a:p>
        </p:txBody>
      </p:sp>
      <p:sp>
        <p:nvSpPr>
          <p:cNvPr id="74" name="TextBox 73"/>
          <p:cNvSpPr txBox="1"/>
          <p:nvPr/>
        </p:nvSpPr>
        <p:spPr>
          <a:xfrm>
            <a:off x="3432048" y="4724400"/>
            <a:ext cx="2663952" cy="4572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Light"/>
                <a:ea typeface="+mn-ea"/>
                <a:cs typeface="+mn-cs"/>
              </a:rPr>
              <a:t>sense amplifier</a:t>
            </a:r>
          </a:p>
        </p:txBody>
      </p:sp>
      <p:sp>
        <p:nvSpPr>
          <p:cNvPr id="75" name="TextBox 74"/>
          <p:cNvSpPr txBox="1"/>
          <p:nvPr/>
        </p:nvSpPr>
        <p:spPr>
          <a:xfrm rot="5400000">
            <a:off x="1260348" y="2552700"/>
            <a:ext cx="2667000" cy="4572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srgbClr val="000000"/>
                </a:solidFill>
                <a:effectLst/>
                <a:uLnTx/>
                <a:uFillTx/>
                <a:latin typeface="Calibri Light"/>
                <a:ea typeface="+mn-ea"/>
                <a:cs typeface="+mn-cs"/>
              </a:rPr>
              <a:t>wordline</a:t>
            </a:r>
            <a:r>
              <a:rPr kumimoji="0" lang="en-US" sz="2800" b="0" i="0" u="none" strike="noStrike" kern="1200" cap="none" spc="0" normalizeH="0" baseline="0" noProof="0" dirty="0">
                <a:ln>
                  <a:noFill/>
                </a:ln>
                <a:solidFill>
                  <a:srgbClr val="000000"/>
                </a:solidFill>
                <a:effectLst/>
                <a:uLnTx/>
                <a:uFillTx/>
                <a:latin typeface="Calibri Light"/>
                <a:ea typeface="+mn-ea"/>
                <a:cs typeface="+mn-cs"/>
              </a:rPr>
              <a:t> driver</a:t>
            </a:r>
          </a:p>
        </p:txBody>
      </p:sp>
      <p:sp>
        <p:nvSpPr>
          <p:cNvPr id="76" name="Punchline"/>
          <p:cNvSpPr txBox="1"/>
          <p:nvPr/>
        </p:nvSpPr>
        <p:spPr>
          <a:xfrm>
            <a:off x="0" y="762000"/>
            <a:ext cx="5635752" cy="533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prstClr val="black"/>
                </a:solidFill>
                <a:effectLst/>
                <a:uLnTx/>
                <a:uFillTx/>
                <a:latin typeface="Calibri"/>
                <a:ea typeface="+mn-ea"/>
                <a:cs typeface="+mn-cs"/>
              </a:rPr>
              <a:t>D</a:t>
            </a:r>
            <a:r>
              <a:rPr kumimoji="0" lang="en-US" sz="3200" b="0" i="0" u="none" strike="noStrike" kern="1200" cap="none" spc="-100" normalizeH="0" baseline="0" noProof="0" dirty="0">
                <a:ln>
                  <a:noFill/>
                </a:ln>
                <a:solidFill>
                  <a:prstClr val="black"/>
                </a:solidFill>
                <a:effectLst/>
                <a:uLnTx/>
                <a:uFillTx/>
                <a:latin typeface="Calibri"/>
                <a:ea typeface="+mn-ea"/>
                <a:cs typeface="+mn-cs"/>
              </a:rPr>
              <a:t>esign-</a:t>
            </a:r>
            <a:r>
              <a:rPr kumimoji="0" lang="en-US" sz="3200" b="1" i="0" u="none" strike="noStrike" kern="1200" cap="none" spc="-100" normalizeH="0" baseline="0" noProof="0" dirty="0">
                <a:ln>
                  <a:noFill/>
                </a:ln>
                <a:solidFill>
                  <a:prstClr val="black"/>
                </a:solidFill>
                <a:effectLst/>
                <a:uLnTx/>
                <a:uFillTx/>
                <a:latin typeface="Calibri"/>
                <a:ea typeface="+mn-ea"/>
                <a:cs typeface="+mn-cs"/>
              </a:rPr>
              <a:t>I</a:t>
            </a:r>
            <a:r>
              <a:rPr kumimoji="0" lang="en-US" sz="3200" b="0" i="0" u="none" strike="noStrike" kern="1200" cap="none" spc="-100" normalizeH="0" baseline="0" noProof="0" dirty="0">
                <a:ln>
                  <a:noFill/>
                </a:ln>
                <a:solidFill>
                  <a:prstClr val="black"/>
                </a:solidFill>
                <a:effectLst/>
                <a:uLnTx/>
                <a:uFillTx/>
                <a:latin typeface="Calibri"/>
                <a:ea typeface="+mn-ea"/>
                <a:cs typeface="+mn-cs"/>
              </a:rPr>
              <a:t>nduced</a:t>
            </a:r>
            <a:r>
              <a:rPr kumimoji="0" lang="en-US" sz="3200" b="0" i="0" u="none" strike="noStrike" kern="1200" cap="none" spc="-100" normalizeH="0" baseline="0" noProof="0" dirty="0">
                <a:ln>
                  <a:noFill/>
                </a:ln>
                <a:solidFill>
                  <a:prstClr val="black"/>
                </a:solidFill>
                <a:effectLst/>
                <a:uLnTx/>
                <a:uFillTx/>
                <a:latin typeface="Calibri Light"/>
                <a:ea typeface="+mn-ea"/>
                <a:cs typeface="+mn-cs"/>
              </a:rPr>
              <a:t>-</a:t>
            </a:r>
            <a:r>
              <a:rPr kumimoji="0" lang="en-US" sz="3200" b="1" i="0" u="none" strike="noStrike" kern="1200" cap="none" spc="-100" normalizeH="0" baseline="0" noProof="0" dirty="0">
                <a:ln>
                  <a:noFill/>
                </a:ln>
                <a:solidFill>
                  <a:prstClr val="black"/>
                </a:solidFill>
                <a:effectLst/>
                <a:uLnTx/>
                <a:uFillTx/>
                <a:latin typeface="Calibri"/>
                <a:ea typeface="+mn-ea"/>
                <a:cs typeface="+mn-cs"/>
              </a:rPr>
              <a:t>V</a:t>
            </a:r>
            <a:r>
              <a:rPr kumimoji="0" lang="en-US" sz="3200" b="0" i="0" u="none" strike="noStrike" kern="1200" cap="none" spc="-100" normalizeH="0" baseline="0" noProof="0" dirty="0">
                <a:ln>
                  <a:noFill/>
                </a:ln>
                <a:solidFill>
                  <a:prstClr val="black"/>
                </a:solidFill>
                <a:effectLst/>
                <a:uLnTx/>
                <a:uFillTx/>
                <a:latin typeface="Calibri Light"/>
                <a:ea typeface="+mn-ea"/>
                <a:cs typeface="+mn-cs"/>
              </a:rPr>
              <a:t>ariation-</a:t>
            </a:r>
            <a:r>
              <a:rPr kumimoji="0" lang="en-US" sz="3200" b="1" i="0" u="none" strike="noStrike" kern="1200" cap="none" spc="-100" normalizeH="0" baseline="0" noProof="0" dirty="0">
                <a:ln>
                  <a:noFill/>
                </a:ln>
                <a:solidFill>
                  <a:prstClr val="black"/>
                </a:solidFill>
                <a:effectLst/>
                <a:uLnTx/>
                <a:uFillTx/>
                <a:latin typeface="Calibri"/>
                <a:ea typeface="+mn-ea"/>
                <a:cs typeface="+mn-cs"/>
              </a:rPr>
              <a:t>A</a:t>
            </a:r>
            <a:r>
              <a:rPr kumimoji="0" lang="en-US" sz="3200" b="0" i="0" u="none" strike="noStrike" kern="1200" cap="none" spc="-100" normalizeH="0" baseline="0" noProof="0" dirty="0">
                <a:ln>
                  <a:noFill/>
                </a:ln>
                <a:solidFill>
                  <a:prstClr val="black"/>
                </a:solidFill>
                <a:effectLst/>
                <a:uLnTx/>
                <a:uFillTx/>
                <a:latin typeface="Calibri Light"/>
                <a:ea typeface="+mn-ea"/>
                <a:cs typeface="+mn-cs"/>
              </a:rPr>
              <a:t>ware</a:t>
            </a:r>
          </a:p>
        </p:txBody>
      </p:sp>
    </p:spTree>
    <p:extLst>
      <p:ext uri="{BB962C8B-B14F-4D97-AF65-F5344CB8AC3E}">
        <p14:creationId xmlns:p14="http://schemas.microsoft.com/office/powerpoint/2010/main" val="3044944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wipe(left)">
                                      <p:cBhvr>
                                        <p:cTn id="7" dur="500"/>
                                        <p:tgtEl>
                                          <p:spTgt spid="7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0"/>
                                        </p:tgtEl>
                                        <p:attrNameLst>
                                          <p:attrName>style.visibility</p:attrName>
                                        </p:attrNameLst>
                                      </p:cBhvr>
                                      <p:to>
                                        <p:strVal val="visible"/>
                                      </p:to>
                                    </p:set>
                                    <p:animEffect transition="in" filter="fade">
                                      <p:cBhvr>
                                        <p:cTn id="12" dur="500"/>
                                        <p:tgtEl>
                                          <p:spTgt spid="24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35"/>
                                        </p:tgtEl>
                                        <p:attrNameLst>
                                          <p:attrName>style.visibility</p:attrName>
                                        </p:attrNameLst>
                                      </p:cBhvr>
                                      <p:to>
                                        <p:strVal val="visible"/>
                                      </p:to>
                                    </p:set>
                                    <p:animEffect transition="in" filter="fade">
                                      <p:cBhvr>
                                        <p:cTn id="17" dur="500"/>
                                        <p:tgtEl>
                                          <p:spTgt spid="23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37"/>
                                        </p:tgtEl>
                                        <p:attrNameLst>
                                          <p:attrName>style.visibility</p:attrName>
                                        </p:attrNameLst>
                                      </p:cBhvr>
                                      <p:to>
                                        <p:strVal val="visible"/>
                                      </p:to>
                                    </p:set>
                                    <p:animEffect transition="in" filter="fade">
                                      <p:cBhvr>
                                        <p:cTn id="22" dur="500"/>
                                        <p:tgtEl>
                                          <p:spTgt spid="2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 grpId="0"/>
      <p:bldP spid="237" grpId="0"/>
      <p:bldP spid="76" grpId="0"/>
    </p:bldLst>
  </p:timing>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5181601" y="1371600"/>
            <a:ext cx="4038599" cy="990600"/>
            <a:chOff x="5181601" y="1524000"/>
            <a:chExt cx="4038599" cy="990600"/>
          </a:xfrm>
        </p:grpSpPr>
        <p:grpSp>
          <p:nvGrpSpPr>
            <p:cNvPr id="108" name="Group 107"/>
            <p:cNvGrpSpPr/>
            <p:nvPr/>
          </p:nvGrpSpPr>
          <p:grpSpPr>
            <a:xfrm>
              <a:off x="5181601" y="1524000"/>
              <a:ext cx="4038599" cy="990600"/>
              <a:chOff x="5026151" y="1752600"/>
              <a:chExt cx="4038599" cy="990600"/>
            </a:xfrm>
          </p:grpSpPr>
          <p:sp>
            <p:nvSpPr>
              <p:cNvPr id="109" name="Rounded Rectangle 108"/>
              <p:cNvSpPr/>
              <p:nvPr/>
            </p:nvSpPr>
            <p:spPr>
              <a:xfrm>
                <a:off x="5026151" y="1752600"/>
                <a:ext cx="993649" cy="990600"/>
              </a:xfrm>
              <a:prstGeom prst="roundRect">
                <a:avLst/>
              </a:prstGeom>
              <a:solidFill>
                <a:schemeClr val="accent2">
                  <a:lumMod val="60000"/>
                  <a:lumOff val="40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prstClr val="white"/>
                  </a:solidFill>
                  <a:effectLst/>
                  <a:uLnTx/>
                  <a:uFillTx/>
                  <a:latin typeface="Calibri"/>
                  <a:ea typeface="+mn-ea"/>
                  <a:cs typeface="+mn-cs"/>
                </a:endParaRPr>
              </a:p>
            </p:txBody>
          </p:sp>
          <p:sp>
            <p:nvSpPr>
              <p:cNvPr id="110" name="TextBox 109"/>
              <p:cNvSpPr txBox="1"/>
              <p:nvPr/>
            </p:nvSpPr>
            <p:spPr>
              <a:xfrm>
                <a:off x="6476998" y="1828800"/>
                <a:ext cx="2587752" cy="3810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50" normalizeH="0" baseline="0" noProof="0" dirty="0">
                    <a:ln>
                      <a:noFill/>
                    </a:ln>
                    <a:solidFill>
                      <a:srgbClr val="ED7D31">
                        <a:lumMod val="75000"/>
                      </a:srgbClr>
                    </a:solidFill>
                    <a:effectLst/>
                    <a:uLnTx/>
                    <a:uFillTx/>
                    <a:latin typeface="Calibri Light"/>
                    <a:ea typeface="+mn-ea"/>
                    <a:cs typeface="+mn-cs"/>
                  </a:rPr>
                  <a:t>inherently slow</a:t>
                </a:r>
              </a:p>
            </p:txBody>
          </p:sp>
        </p:grpSp>
        <p:sp>
          <p:nvSpPr>
            <p:cNvPr id="13" name="Freeform 12"/>
            <p:cNvSpPr/>
            <p:nvPr/>
          </p:nvSpPr>
          <p:spPr>
            <a:xfrm>
              <a:off x="6096000" y="1600200"/>
              <a:ext cx="603380" cy="163286"/>
            </a:xfrm>
            <a:custGeom>
              <a:avLst/>
              <a:gdLst>
                <a:gd name="connsiteX0" fmla="*/ 0 w 615821"/>
                <a:gd name="connsiteY0" fmla="*/ 8457 h 167078"/>
                <a:gd name="connsiteX1" fmla="*/ 363894 w 615821"/>
                <a:gd name="connsiteY1" fmla="*/ 17788 h 167078"/>
                <a:gd name="connsiteX2" fmla="*/ 615821 w 615821"/>
                <a:gd name="connsiteY2" fmla="*/ 167078 h 167078"/>
              </a:gdLst>
              <a:ahLst/>
              <a:cxnLst>
                <a:cxn ang="0">
                  <a:pos x="connsiteX0" y="connsiteY0"/>
                </a:cxn>
                <a:cxn ang="0">
                  <a:pos x="connsiteX1" y="connsiteY1"/>
                </a:cxn>
                <a:cxn ang="0">
                  <a:pos x="connsiteX2" y="connsiteY2"/>
                </a:cxn>
              </a:cxnLst>
              <a:rect l="l" t="t" r="r" b="b"/>
              <a:pathLst>
                <a:path w="615821" h="167078">
                  <a:moveTo>
                    <a:pt x="0" y="8457"/>
                  </a:moveTo>
                  <a:cubicBezTo>
                    <a:pt x="130628" y="-96"/>
                    <a:pt x="261257" y="-8649"/>
                    <a:pt x="363894" y="17788"/>
                  </a:cubicBezTo>
                  <a:cubicBezTo>
                    <a:pt x="466531" y="44225"/>
                    <a:pt x="541176" y="105651"/>
                    <a:pt x="615821" y="167078"/>
                  </a:cubicBezTo>
                </a:path>
              </a:pathLst>
            </a:custGeom>
            <a:noFill/>
            <a:ln w="25400" cap="rnd">
              <a:solidFill>
                <a:schemeClr val="accent2">
                  <a:lumMod val="60000"/>
                  <a:lumOff val="40000"/>
                </a:schemeClr>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76" name="Rounded Rectangle 75"/>
          <p:cNvSpPr/>
          <p:nvPr/>
        </p:nvSpPr>
        <p:spPr>
          <a:xfrm>
            <a:off x="3810000" y="2286000"/>
            <a:ext cx="527303" cy="533400"/>
          </a:xfrm>
          <a:prstGeom prst="roundRect">
            <a:avLst/>
          </a:prstGeom>
          <a:solidFill>
            <a:schemeClr val="accent2">
              <a:lumMod val="75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prstClr val="white"/>
              </a:solidFill>
              <a:effectLst/>
              <a:uLnTx/>
              <a:uFillTx/>
              <a:latin typeface="Calibri"/>
              <a:ea typeface="+mn-ea"/>
              <a:cs typeface="+mn-cs"/>
            </a:endParaRPr>
          </a:p>
        </p:txBody>
      </p:sp>
      <p:sp>
        <p:nvSpPr>
          <p:cNvPr id="77" name="Rounded Rectangle 76"/>
          <p:cNvSpPr/>
          <p:nvPr/>
        </p:nvSpPr>
        <p:spPr>
          <a:xfrm>
            <a:off x="4724400" y="3657600"/>
            <a:ext cx="527303" cy="533400"/>
          </a:xfrm>
          <a:prstGeom prst="roundRect">
            <a:avLst/>
          </a:prstGeom>
          <a:solidFill>
            <a:schemeClr val="accent2">
              <a:lumMod val="75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prstClr val="white"/>
              </a:solidFill>
              <a:effectLst/>
              <a:uLnTx/>
              <a:uFillTx/>
              <a:latin typeface="Calibri"/>
              <a:ea typeface="+mn-ea"/>
              <a:cs typeface="+mn-cs"/>
            </a:endParaRPr>
          </a:p>
        </p:txBody>
      </p:sp>
      <p:sp>
        <p:nvSpPr>
          <p:cNvPr id="78" name="Rounded Rectangle 77"/>
          <p:cNvSpPr/>
          <p:nvPr/>
        </p:nvSpPr>
        <p:spPr>
          <a:xfrm>
            <a:off x="3358897" y="3200400"/>
            <a:ext cx="527303" cy="533400"/>
          </a:xfrm>
          <a:prstGeom prst="roundRect">
            <a:avLst/>
          </a:prstGeom>
          <a:solidFill>
            <a:schemeClr val="accent2">
              <a:lumMod val="75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prstClr val="white"/>
              </a:solidFill>
              <a:effectLst/>
              <a:uLnTx/>
              <a:uFillTx/>
              <a:latin typeface="Calibri"/>
              <a:ea typeface="+mn-ea"/>
              <a:cs typeface="+mn-cs"/>
            </a:endParaRPr>
          </a:p>
        </p:txBody>
      </p:sp>
      <p:sp>
        <p:nvSpPr>
          <p:cNvPr id="328" name="Title 1"/>
          <p:cNvSpPr txBox="1">
            <a:spLocks/>
          </p:cNvSpPr>
          <p:nvPr/>
        </p:nvSpPr>
        <p:spPr>
          <a:xfrm>
            <a:off x="-76200" y="152401"/>
            <a:ext cx="92964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5400" b="1" i="0" u="sng" strike="noStrike" kern="1200" cap="none" spc="-60" normalizeH="0" baseline="0" noProof="0" dirty="0">
                <a:ln>
                  <a:noFill/>
                </a:ln>
                <a:solidFill>
                  <a:prstClr val="black"/>
                </a:solidFill>
                <a:effectLst/>
                <a:uLnTx/>
                <a:uFillTx/>
                <a:latin typeface="Calibri"/>
                <a:ea typeface="+mj-ea"/>
                <a:cs typeface="+mj-cs"/>
              </a:rPr>
              <a:t>DIVA</a:t>
            </a:r>
            <a:r>
              <a:rPr kumimoji="0" lang="en-US" sz="5400" b="0" i="0" u="none" strike="noStrike" kern="1200" cap="none" spc="-60" normalizeH="0" baseline="0" noProof="0" dirty="0">
                <a:ln>
                  <a:noFill/>
                </a:ln>
                <a:solidFill>
                  <a:prstClr val="black"/>
                </a:solidFill>
                <a:effectLst/>
                <a:uLnTx/>
                <a:uFillTx/>
                <a:latin typeface="Calibri Light"/>
                <a:ea typeface="+mj-ea"/>
                <a:cs typeface="+mj-cs"/>
              </a:rPr>
              <a:t> Online </a:t>
            </a:r>
            <a:r>
              <a:rPr kumimoji="0" lang="en-US" sz="5400" b="1" i="0" u="none" strike="noStrike" kern="1200" cap="none" spc="-60" normalizeH="0" baseline="0" noProof="0" dirty="0">
                <a:ln>
                  <a:noFill/>
                </a:ln>
                <a:solidFill>
                  <a:prstClr val="black"/>
                </a:solidFill>
                <a:effectLst/>
                <a:uLnTx/>
                <a:uFillTx/>
                <a:latin typeface="Calibri"/>
                <a:ea typeface="+mj-ea"/>
                <a:cs typeface="+mj-cs"/>
              </a:rPr>
              <a:t>Profiling</a:t>
            </a:r>
          </a:p>
        </p:txBody>
      </p:sp>
      <p:grpSp>
        <p:nvGrpSpPr>
          <p:cNvPr id="111" name="Group 110"/>
          <p:cNvGrpSpPr/>
          <p:nvPr/>
        </p:nvGrpSpPr>
        <p:grpSpPr>
          <a:xfrm>
            <a:off x="2819401" y="1295400"/>
            <a:ext cx="3428999" cy="3429000"/>
            <a:chOff x="2667001" y="1524000"/>
            <a:chExt cx="3428999" cy="3429000"/>
          </a:xfrm>
        </p:grpSpPr>
        <p:sp>
          <p:nvSpPr>
            <p:cNvPr id="112" name="DRAM"/>
            <p:cNvSpPr/>
            <p:nvPr/>
          </p:nvSpPr>
          <p:spPr>
            <a:xfrm>
              <a:off x="32766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3" name="DRAM"/>
            <p:cNvSpPr/>
            <p:nvPr/>
          </p:nvSpPr>
          <p:spPr>
            <a:xfrm>
              <a:off x="37338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4" name="DRAM"/>
            <p:cNvSpPr/>
            <p:nvPr/>
          </p:nvSpPr>
          <p:spPr>
            <a:xfrm>
              <a:off x="41910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5" name="DRAM"/>
            <p:cNvSpPr/>
            <p:nvPr/>
          </p:nvSpPr>
          <p:spPr>
            <a:xfrm>
              <a:off x="46482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6" name="DRAM"/>
            <p:cNvSpPr/>
            <p:nvPr/>
          </p:nvSpPr>
          <p:spPr>
            <a:xfrm>
              <a:off x="51054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7" name="DRAM"/>
            <p:cNvSpPr/>
            <p:nvPr/>
          </p:nvSpPr>
          <p:spPr>
            <a:xfrm>
              <a:off x="55626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8" name="DRAM"/>
            <p:cNvSpPr/>
            <p:nvPr/>
          </p:nvSpPr>
          <p:spPr>
            <a:xfrm rot="5400000">
              <a:off x="2705101" y="16383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9" name="DRAM"/>
            <p:cNvSpPr/>
            <p:nvPr/>
          </p:nvSpPr>
          <p:spPr>
            <a:xfrm rot="5400000">
              <a:off x="2705101" y="20955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20" name="DRAM"/>
            <p:cNvSpPr/>
            <p:nvPr/>
          </p:nvSpPr>
          <p:spPr>
            <a:xfrm rot="5400000">
              <a:off x="2705101" y="25527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21" name="DRAM"/>
            <p:cNvSpPr/>
            <p:nvPr/>
          </p:nvSpPr>
          <p:spPr>
            <a:xfrm rot="5400000">
              <a:off x="2705101" y="30099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22" name="DRAM"/>
            <p:cNvSpPr/>
            <p:nvPr/>
          </p:nvSpPr>
          <p:spPr>
            <a:xfrm rot="5400000">
              <a:off x="2705101" y="34671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23" name="DRAM"/>
            <p:cNvSpPr/>
            <p:nvPr/>
          </p:nvSpPr>
          <p:spPr>
            <a:xfrm rot="5400000">
              <a:off x="2705101" y="39243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cxnSp>
          <p:nvCxnSpPr>
            <p:cNvPr id="124" name="Straight Connector 123"/>
            <p:cNvCxnSpPr>
              <a:endCxn id="112" idx="0"/>
            </p:cNvCxnSpPr>
            <p:nvPr/>
          </p:nvCxnSpPr>
          <p:spPr>
            <a:xfrm>
              <a:off x="34671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a:endCxn id="114" idx="0"/>
            </p:cNvCxnSpPr>
            <p:nvPr/>
          </p:nvCxnSpPr>
          <p:spPr>
            <a:xfrm>
              <a:off x="43815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a:endCxn id="115" idx="0"/>
            </p:cNvCxnSpPr>
            <p:nvPr/>
          </p:nvCxnSpPr>
          <p:spPr>
            <a:xfrm>
              <a:off x="48387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a:endCxn id="116" idx="0"/>
            </p:cNvCxnSpPr>
            <p:nvPr/>
          </p:nvCxnSpPr>
          <p:spPr>
            <a:xfrm>
              <a:off x="52959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a:endCxn id="117" idx="0"/>
            </p:cNvCxnSpPr>
            <p:nvPr/>
          </p:nvCxnSpPr>
          <p:spPr>
            <a:xfrm>
              <a:off x="57531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a:endCxn id="113" idx="0"/>
            </p:cNvCxnSpPr>
            <p:nvPr/>
          </p:nvCxnSpPr>
          <p:spPr>
            <a:xfrm>
              <a:off x="39243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a:endCxn id="118" idx="0"/>
            </p:cNvCxnSpPr>
            <p:nvPr/>
          </p:nvCxnSpPr>
          <p:spPr>
            <a:xfrm flipH="1">
              <a:off x="3124201" y="18669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1" name="Straight Connector 130"/>
            <p:cNvCxnSpPr>
              <a:endCxn id="119" idx="0"/>
            </p:cNvCxnSpPr>
            <p:nvPr/>
          </p:nvCxnSpPr>
          <p:spPr>
            <a:xfrm flipH="1">
              <a:off x="3124201" y="23241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a:endCxn id="120" idx="0"/>
            </p:cNvCxnSpPr>
            <p:nvPr/>
          </p:nvCxnSpPr>
          <p:spPr>
            <a:xfrm flipH="1">
              <a:off x="3124201" y="27813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a:endCxn id="121" idx="0"/>
            </p:cNvCxnSpPr>
            <p:nvPr/>
          </p:nvCxnSpPr>
          <p:spPr>
            <a:xfrm flipH="1">
              <a:off x="3124201" y="32385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a:endCxn id="122" idx="0"/>
            </p:cNvCxnSpPr>
            <p:nvPr/>
          </p:nvCxnSpPr>
          <p:spPr>
            <a:xfrm flipH="1">
              <a:off x="3124201" y="36957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a:endCxn id="123" idx="0"/>
            </p:cNvCxnSpPr>
            <p:nvPr/>
          </p:nvCxnSpPr>
          <p:spPr>
            <a:xfrm flipH="1">
              <a:off x="3124201" y="41529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a:xfrm>
              <a:off x="3273552" y="1676400"/>
              <a:ext cx="2667000" cy="2667000"/>
              <a:chOff x="3657601" y="5295900"/>
              <a:chExt cx="2667000" cy="2667000"/>
            </a:xfrm>
          </p:grpSpPr>
          <p:sp>
            <p:nvSpPr>
              <p:cNvPr id="137" name="Oval 136"/>
              <p:cNvSpPr/>
              <p:nvPr/>
            </p:nvSpPr>
            <p:spPr>
              <a:xfrm>
                <a:off x="3657601" y="52959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38" name="Oval 137"/>
              <p:cNvSpPr/>
              <p:nvPr/>
            </p:nvSpPr>
            <p:spPr>
              <a:xfrm>
                <a:off x="4114801" y="52959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39" name="Oval 138"/>
              <p:cNvSpPr/>
              <p:nvPr/>
            </p:nvSpPr>
            <p:spPr>
              <a:xfrm>
                <a:off x="4572001" y="52959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0" name="Oval 139"/>
              <p:cNvSpPr/>
              <p:nvPr/>
            </p:nvSpPr>
            <p:spPr>
              <a:xfrm>
                <a:off x="5029201" y="529590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1" name="Oval 140"/>
              <p:cNvSpPr/>
              <p:nvPr/>
            </p:nvSpPr>
            <p:spPr>
              <a:xfrm>
                <a:off x="5486401" y="529590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2" name="Oval 141"/>
              <p:cNvSpPr/>
              <p:nvPr/>
            </p:nvSpPr>
            <p:spPr>
              <a:xfrm>
                <a:off x="5943601" y="529590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3" name="Oval 142"/>
              <p:cNvSpPr/>
              <p:nvPr/>
            </p:nvSpPr>
            <p:spPr>
              <a:xfrm>
                <a:off x="3657601" y="57531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4" name="Oval 143"/>
              <p:cNvSpPr/>
              <p:nvPr/>
            </p:nvSpPr>
            <p:spPr>
              <a:xfrm>
                <a:off x="4114801" y="57531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5" name="Oval 144"/>
              <p:cNvSpPr/>
              <p:nvPr/>
            </p:nvSpPr>
            <p:spPr>
              <a:xfrm>
                <a:off x="4572001" y="57531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6" name="Oval 145"/>
              <p:cNvSpPr/>
              <p:nvPr/>
            </p:nvSpPr>
            <p:spPr>
              <a:xfrm>
                <a:off x="5029201" y="57531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7" name="Oval 146"/>
              <p:cNvSpPr/>
              <p:nvPr/>
            </p:nvSpPr>
            <p:spPr>
              <a:xfrm>
                <a:off x="5486401" y="575310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8" name="Oval 147"/>
              <p:cNvSpPr/>
              <p:nvPr/>
            </p:nvSpPr>
            <p:spPr>
              <a:xfrm>
                <a:off x="5943601" y="575310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9" name="Oval 148"/>
              <p:cNvSpPr/>
              <p:nvPr/>
            </p:nvSpPr>
            <p:spPr>
              <a:xfrm>
                <a:off x="3657601" y="62103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1" name="Oval 150"/>
              <p:cNvSpPr/>
              <p:nvPr/>
            </p:nvSpPr>
            <p:spPr>
              <a:xfrm>
                <a:off x="4572001" y="62103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2" name="Oval 151"/>
              <p:cNvSpPr/>
              <p:nvPr/>
            </p:nvSpPr>
            <p:spPr>
              <a:xfrm>
                <a:off x="5029201" y="62103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3" name="Oval 152"/>
              <p:cNvSpPr/>
              <p:nvPr/>
            </p:nvSpPr>
            <p:spPr>
              <a:xfrm>
                <a:off x="5486401" y="62103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4" name="Oval 153"/>
              <p:cNvSpPr/>
              <p:nvPr/>
            </p:nvSpPr>
            <p:spPr>
              <a:xfrm>
                <a:off x="5943601" y="621030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5" name="Oval 154"/>
              <p:cNvSpPr/>
              <p:nvPr/>
            </p:nvSpPr>
            <p:spPr>
              <a:xfrm>
                <a:off x="3657601" y="66675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6" name="Oval 155"/>
              <p:cNvSpPr/>
              <p:nvPr/>
            </p:nvSpPr>
            <p:spPr>
              <a:xfrm>
                <a:off x="4114801" y="66675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7" name="Oval 156"/>
              <p:cNvSpPr/>
              <p:nvPr/>
            </p:nvSpPr>
            <p:spPr>
              <a:xfrm>
                <a:off x="4572001" y="66675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8" name="Oval 157"/>
              <p:cNvSpPr/>
              <p:nvPr/>
            </p:nvSpPr>
            <p:spPr>
              <a:xfrm>
                <a:off x="5029201" y="66675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9" name="Oval 158"/>
              <p:cNvSpPr/>
              <p:nvPr/>
            </p:nvSpPr>
            <p:spPr>
              <a:xfrm>
                <a:off x="5486401" y="66675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60" name="Oval 159"/>
              <p:cNvSpPr/>
              <p:nvPr/>
            </p:nvSpPr>
            <p:spPr>
              <a:xfrm>
                <a:off x="5943601" y="66675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62" name="Oval 161"/>
              <p:cNvSpPr/>
              <p:nvPr/>
            </p:nvSpPr>
            <p:spPr>
              <a:xfrm>
                <a:off x="4114801" y="71247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63" name="Oval 162"/>
              <p:cNvSpPr/>
              <p:nvPr/>
            </p:nvSpPr>
            <p:spPr>
              <a:xfrm>
                <a:off x="4572001" y="71247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64" name="Oval 163"/>
              <p:cNvSpPr/>
              <p:nvPr/>
            </p:nvSpPr>
            <p:spPr>
              <a:xfrm>
                <a:off x="5029201" y="71247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65" name="Oval 164"/>
              <p:cNvSpPr/>
              <p:nvPr/>
            </p:nvSpPr>
            <p:spPr>
              <a:xfrm>
                <a:off x="5486401" y="71247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66" name="Oval 165"/>
              <p:cNvSpPr/>
              <p:nvPr/>
            </p:nvSpPr>
            <p:spPr>
              <a:xfrm>
                <a:off x="5943601" y="71247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67" name="Oval 166"/>
              <p:cNvSpPr/>
              <p:nvPr/>
            </p:nvSpPr>
            <p:spPr>
              <a:xfrm>
                <a:off x="3657601" y="758190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68" name="Oval 167"/>
              <p:cNvSpPr/>
              <p:nvPr/>
            </p:nvSpPr>
            <p:spPr>
              <a:xfrm>
                <a:off x="4114801" y="758190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69" name="Oval 168"/>
              <p:cNvSpPr/>
              <p:nvPr/>
            </p:nvSpPr>
            <p:spPr>
              <a:xfrm>
                <a:off x="4572001" y="75819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71" name="Oval 170"/>
              <p:cNvSpPr/>
              <p:nvPr/>
            </p:nvSpPr>
            <p:spPr>
              <a:xfrm>
                <a:off x="5486401" y="75819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72" name="Oval 171"/>
              <p:cNvSpPr/>
              <p:nvPr/>
            </p:nvSpPr>
            <p:spPr>
              <a:xfrm>
                <a:off x="5943601" y="75819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grpSp>
      </p:grpSp>
      <p:sp>
        <p:nvSpPr>
          <p:cNvPr id="73" name="Oval 72"/>
          <p:cNvSpPr/>
          <p:nvPr/>
        </p:nvSpPr>
        <p:spPr>
          <a:xfrm>
            <a:off x="3962400" y="2438400"/>
            <a:ext cx="228600" cy="2286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74" name="Oval 73"/>
          <p:cNvSpPr/>
          <p:nvPr/>
        </p:nvSpPr>
        <p:spPr>
          <a:xfrm>
            <a:off x="3505200" y="3352800"/>
            <a:ext cx="222504" cy="2286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75" name="Oval 74"/>
          <p:cNvSpPr/>
          <p:nvPr/>
        </p:nvSpPr>
        <p:spPr>
          <a:xfrm>
            <a:off x="4876800" y="3810000"/>
            <a:ext cx="222504" cy="2286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70" name="Oval 69"/>
          <p:cNvSpPr/>
          <p:nvPr/>
        </p:nvSpPr>
        <p:spPr>
          <a:xfrm>
            <a:off x="3425952" y="327660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71" name="Oval 70"/>
          <p:cNvSpPr/>
          <p:nvPr/>
        </p:nvSpPr>
        <p:spPr>
          <a:xfrm>
            <a:off x="3883152" y="23622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72" name="Oval 71"/>
          <p:cNvSpPr/>
          <p:nvPr/>
        </p:nvSpPr>
        <p:spPr>
          <a:xfrm>
            <a:off x="4797552" y="3733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grpSp>
        <p:nvGrpSpPr>
          <p:cNvPr id="11" name="Group 10"/>
          <p:cNvGrpSpPr/>
          <p:nvPr/>
        </p:nvGrpSpPr>
        <p:grpSpPr>
          <a:xfrm>
            <a:off x="228600" y="1447800"/>
            <a:ext cx="4575810" cy="2293620"/>
            <a:chOff x="228600" y="1600200"/>
            <a:chExt cx="4575810" cy="2293620"/>
          </a:xfrm>
        </p:grpSpPr>
        <p:sp>
          <p:nvSpPr>
            <p:cNvPr id="83" name="TextBox 82"/>
            <p:cNvSpPr txBox="1"/>
            <p:nvPr/>
          </p:nvSpPr>
          <p:spPr>
            <a:xfrm>
              <a:off x="228600" y="1600200"/>
              <a:ext cx="2130551" cy="381000"/>
            </a:xfrm>
            <a:prstGeom prst="rect">
              <a:avLst/>
            </a:prstGeom>
            <a:noFill/>
          </p:spPr>
          <p:txBody>
            <a:bodyPr wrap="square" rtlCol="0" anchor="ctr">
              <a:noAutofit/>
            </a:bodyPr>
            <a:lstStyle/>
            <a:p>
              <a:pPr marL="0" marR="0" lvl="0" indent="0" algn="ctr" defTabSz="914400" rtl="0" eaLnBrk="1" fontAlgn="auto" latinLnBrk="0" hangingPunct="1">
                <a:lnSpc>
                  <a:spcPts val="2500"/>
                </a:lnSpc>
                <a:spcBef>
                  <a:spcPts val="0"/>
                </a:spcBef>
                <a:spcAft>
                  <a:spcPts val="0"/>
                </a:spcAft>
                <a:buClrTx/>
                <a:buSzTx/>
                <a:buFontTx/>
                <a:buNone/>
                <a:tabLst/>
                <a:defRPr/>
              </a:pPr>
              <a:r>
                <a:rPr kumimoji="0" lang="en-US" sz="3200" b="1" i="0" u="none" strike="noStrike" kern="1200" cap="none" spc="-50" normalizeH="0" baseline="0" noProof="0" dirty="0">
                  <a:ln>
                    <a:noFill/>
                  </a:ln>
                  <a:solidFill>
                    <a:srgbClr val="ED7D31">
                      <a:lumMod val="75000"/>
                    </a:srgbClr>
                  </a:solidFill>
                  <a:effectLst/>
                  <a:uLnTx/>
                  <a:uFillTx/>
                  <a:latin typeface="Calibri Light"/>
                  <a:ea typeface="+mn-ea"/>
                  <a:cs typeface="+mn-cs"/>
                </a:rPr>
                <a:t>slow cells  </a:t>
              </a:r>
            </a:p>
          </p:txBody>
        </p:sp>
        <p:grpSp>
          <p:nvGrpSpPr>
            <p:cNvPr id="10" name="Group 9"/>
            <p:cNvGrpSpPr/>
            <p:nvPr/>
          </p:nvGrpSpPr>
          <p:grpSpPr>
            <a:xfrm>
              <a:off x="2305050" y="1828797"/>
              <a:ext cx="2499360" cy="2065023"/>
              <a:chOff x="2305050" y="1828797"/>
              <a:chExt cx="2499360" cy="2065023"/>
            </a:xfrm>
          </p:grpSpPr>
          <p:sp>
            <p:nvSpPr>
              <p:cNvPr id="7" name="Freeform 6"/>
              <p:cNvSpPr/>
              <p:nvPr/>
            </p:nvSpPr>
            <p:spPr>
              <a:xfrm>
                <a:off x="2305050" y="1828798"/>
                <a:ext cx="1577340" cy="685801"/>
              </a:xfrm>
              <a:custGeom>
                <a:avLst/>
                <a:gdLst>
                  <a:gd name="connsiteX0" fmla="*/ 1577340 w 1577340"/>
                  <a:gd name="connsiteY0" fmla="*/ 727710 h 727710"/>
                  <a:gd name="connsiteX1" fmla="*/ 1080135 w 1577340"/>
                  <a:gd name="connsiteY1" fmla="*/ 137160 h 727710"/>
                  <a:gd name="connsiteX2" fmla="*/ 0 w 1577340"/>
                  <a:gd name="connsiteY2" fmla="*/ 0 h 727710"/>
                </a:gdLst>
                <a:ahLst/>
                <a:cxnLst>
                  <a:cxn ang="0">
                    <a:pos x="connsiteX0" y="connsiteY0"/>
                  </a:cxn>
                  <a:cxn ang="0">
                    <a:pos x="connsiteX1" y="connsiteY1"/>
                  </a:cxn>
                  <a:cxn ang="0">
                    <a:pos x="connsiteX2" y="connsiteY2"/>
                  </a:cxn>
                </a:cxnLst>
                <a:rect l="l" t="t" r="r" b="b"/>
                <a:pathLst>
                  <a:path w="1577340" h="727710">
                    <a:moveTo>
                      <a:pt x="1577340" y="727710"/>
                    </a:moveTo>
                    <a:cubicBezTo>
                      <a:pt x="1460182" y="493077"/>
                      <a:pt x="1343025" y="258445"/>
                      <a:pt x="1080135" y="137160"/>
                    </a:cubicBezTo>
                    <a:cubicBezTo>
                      <a:pt x="817245" y="15875"/>
                      <a:pt x="179705" y="24447"/>
                      <a:pt x="0" y="0"/>
                    </a:cubicBezTo>
                  </a:path>
                </a:pathLst>
              </a:custGeom>
              <a:noFill/>
              <a:ln w="25400">
                <a:solidFill>
                  <a:schemeClr val="accent2">
                    <a:lumMod val="75000"/>
                  </a:schemeClr>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Freeform 7"/>
              <p:cNvSpPr/>
              <p:nvPr/>
            </p:nvSpPr>
            <p:spPr>
              <a:xfrm>
                <a:off x="2362200" y="1828797"/>
                <a:ext cx="2442210" cy="2065023"/>
              </a:xfrm>
              <a:custGeom>
                <a:avLst/>
                <a:gdLst>
                  <a:gd name="connsiteX0" fmla="*/ 2487930 w 2487930"/>
                  <a:gd name="connsiteY0" fmla="*/ 2061210 h 2061210"/>
                  <a:gd name="connsiteX1" fmla="*/ 1581150 w 2487930"/>
                  <a:gd name="connsiteY1" fmla="*/ 1337310 h 2061210"/>
                  <a:gd name="connsiteX2" fmla="*/ 979170 w 2487930"/>
                  <a:gd name="connsiteY2" fmla="*/ 400050 h 2061210"/>
                  <a:gd name="connsiteX3" fmla="*/ 0 w 2487930"/>
                  <a:gd name="connsiteY3" fmla="*/ 0 h 2061210"/>
                </a:gdLst>
                <a:ahLst/>
                <a:cxnLst>
                  <a:cxn ang="0">
                    <a:pos x="connsiteX0" y="connsiteY0"/>
                  </a:cxn>
                  <a:cxn ang="0">
                    <a:pos x="connsiteX1" y="connsiteY1"/>
                  </a:cxn>
                  <a:cxn ang="0">
                    <a:pos x="connsiteX2" y="connsiteY2"/>
                  </a:cxn>
                  <a:cxn ang="0">
                    <a:pos x="connsiteX3" y="connsiteY3"/>
                  </a:cxn>
                </a:cxnLst>
                <a:rect l="l" t="t" r="r" b="b"/>
                <a:pathLst>
                  <a:path w="2487930" h="2061210">
                    <a:moveTo>
                      <a:pt x="2487930" y="2061210"/>
                    </a:moveTo>
                    <a:cubicBezTo>
                      <a:pt x="2160270" y="1837690"/>
                      <a:pt x="1832610" y="1614170"/>
                      <a:pt x="1581150" y="1337310"/>
                    </a:cubicBezTo>
                    <a:cubicBezTo>
                      <a:pt x="1329690" y="1060450"/>
                      <a:pt x="1242695" y="622935"/>
                      <a:pt x="979170" y="400050"/>
                    </a:cubicBezTo>
                    <a:cubicBezTo>
                      <a:pt x="715645" y="177165"/>
                      <a:pt x="160655" y="68580"/>
                      <a:pt x="0" y="0"/>
                    </a:cubicBezTo>
                  </a:path>
                </a:pathLst>
              </a:custGeom>
              <a:noFill/>
              <a:ln w="25400" cap="rnd">
                <a:solidFill>
                  <a:schemeClr val="accent2">
                    <a:lumMod val="75000"/>
                  </a:schemeClr>
                </a:solidFill>
                <a:headEnd type="none"/>
                <a:tailEnd type="none" w="lg"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Freeform 8"/>
              <p:cNvSpPr/>
              <p:nvPr/>
            </p:nvSpPr>
            <p:spPr>
              <a:xfrm>
                <a:off x="2362200" y="1828800"/>
                <a:ext cx="1066800" cy="1596390"/>
              </a:xfrm>
              <a:custGeom>
                <a:avLst/>
                <a:gdLst>
                  <a:gd name="connsiteX0" fmla="*/ 1108710 w 1108710"/>
                  <a:gd name="connsiteY0" fmla="*/ 1596390 h 1596390"/>
                  <a:gd name="connsiteX1" fmla="*/ 586740 w 1108710"/>
                  <a:gd name="connsiteY1" fmla="*/ 403860 h 1596390"/>
                  <a:gd name="connsiteX2" fmla="*/ 0 w 1108710"/>
                  <a:gd name="connsiteY2" fmla="*/ 0 h 1596390"/>
                </a:gdLst>
                <a:ahLst/>
                <a:cxnLst>
                  <a:cxn ang="0">
                    <a:pos x="connsiteX0" y="connsiteY0"/>
                  </a:cxn>
                  <a:cxn ang="0">
                    <a:pos x="connsiteX1" y="connsiteY1"/>
                  </a:cxn>
                  <a:cxn ang="0">
                    <a:pos x="connsiteX2" y="connsiteY2"/>
                  </a:cxn>
                </a:cxnLst>
                <a:rect l="l" t="t" r="r" b="b"/>
                <a:pathLst>
                  <a:path w="1108710" h="1596390">
                    <a:moveTo>
                      <a:pt x="1108710" y="1596390"/>
                    </a:moveTo>
                    <a:cubicBezTo>
                      <a:pt x="940117" y="1133157"/>
                      <a:pt x="771525" y="669925"/>
                      <a:pt x="586740" y="403860"/>
                    </a:cubicBezTo>
                    <a:cubicBezTo>
                      <a:pt x="401955" y="137795"/>
                      <a:pt x="200977" y="68897"/>
                      <a:pt x="0" y="0"/>
                    </a:cubicBezTo>
                  </a:path>
                </a:pathLst>
              </a:custGeom>
              <a:noFill/>
              <a:ln w="25400" cap="rnd">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sp>
        <p:nvSpPr>
          <p:cNvPr id="92" name="TextBox 91"/>
          <p:cNvSpPr txBox="1"/>
          <p:nvPr/>
        </p:nvSpPr>
        <p:spPr>
          <a:xfrm>
            <a:off x="6550151" y="1981200"/>
            <a:ext cx="2593849" cy="685800"/>
          </a:xfrm>
          <a:prstGeom prst="rect">
            <a:avLst/>
          </a:prstGeom>
          <a:noFill/>
        </p:spPr>
        <p:txBody>
          <a:bodyPr wrap="square" rtlCol="0" anchor="ctr">
            <a:noAutofit/>
          </a:bodyPr>
          <a:lstStyle/>
          <a:p>
            <a:pPr marL="0" marR="0" lvl="0" indent="0" algn="ctr" defTabSz="914400" rtl="0" eaLnBrk="1" fontAlgn="auto" latinLnBrk="0" hangingPunct="1">
              <a:lnSpc>
                <a:spcPts val="2500"/>
              </a:lnSpc>
              <a:spcBef>
                <a:spcPts val="0"/>
              </a:spcBef>
              <a:spcAft>
                <a:spcPts val="0"/>
              </a:spcAft>
              <a:buClrTx/>
              <a:buSzTx/>
              <a:buFontTx/>
              <a:buNone/>
              <a:tabLst/>
              <a:defRPr/>
            </a:pPr>
            <a:r>
              <a:rPr kumimoji="0" lang="en-US" sz="2800" b="0" i="0" u="none" strike="noStrike" kern="1200" cap="none" spc="-50" normalizeH="0" baseline="0" noProof="0" dirty="0">
                <a:ln>
                  <a:noFill/>
                </a:ln>
                <a:solidFill>
                  <a:prstClr val="black"/>
                </a:solidFill>
                <a:effectLst/>
                <a:uLnTx/>
                <a:uFillTx/>
                <a:latin typeface="Calibri Light"/>
                <a:ea typeface="+mn-ea"/>
                <a:cs typeface="+mn-cs"/>
              </a:rPr>
              <a:t>design-induced</a:t>
            </a:r>
          </a:p>
          <a:p>
            <a:pPr marL="0" marR="0" lvl="0" indent="0" algn="ctr" defTabSz="914400" rtl="0" eaLnBrk="1" fontAlgn="auto" latinLnBrk="0" hangingPunct="1">
              <a:lnSpc>
                <a:spcPts val="2500"/>
              </a:lnSpc>
              <a:spcBef>
                <a:spcPts val="0"/>
              </a:spcBef>
              <a:spcAft>
                <a:spcPts val="0"/>
              </a:spcAft>
              <a:buClrTx/>
              <a:buSzTx/>
              <a:buFontTx/>
              <a:buNone/>
              <a:tabLst/>
              <a:defRPr/>
            </a:pPr>
            <a:r>
              <a:rPr kumimoji="0" lang="en-US" sz="2800" b="0" i="0" u="none" strike="noStrike" kern="1200" cap="none" spc="-50" normalizeH="0" baseline="0" noProof="0" dirty="0">
                <a:ln>
                  <a:noFill/>
                </a:ln>
                <a:solidFill>
                  <a:prstClr val="black"/>
                </a:solidFill>
                <a:effectLst/>
                <a:uLnTx/>
                <a:uFillTx/>
                <a:latin typeface="Calibri Light"/>
                <a:ea typeface="+mn-ea"/>
                <a:cs typeface="+mn-cs"/>
              </a:rPr>
              <a:t>variation</a:t>
            </a:r>
          </a:p>
        </p:txBody>
      </p:sp>
      <p:sp>
        <p:nvSpPr>
          <p:cNvPr id="93" name="TextBox 92"/>
          <p:cNvSpPr txBox="1"/>
          <p:nvPr/>
        </p:nvSpPr>
        <p:spPr>
          <a:xfrm>
            <a:off x="-3049" y="1981200"/>
            <a:ext cx="2593849" cy="685800"/>
          </a:xfrm>
          <a:prstGeom prst="rect">
            <a:avLst/>
          </a:prstGeom>
          <a:noFill/>
        </p:spPr>
        <p:txBody>
          <a:bodyPr wrap="square" rtlCol="0" anchor="ctr">
            <a:noAutofit/>
          </a:bodyPr>
          <a:lstStyle/>
          <a:p>
            <a:pPr marL="0" marR="0" lvl="0" indent="0" algn="ctr" defTabSz="914400" rtl="0" eaLnBrk="1" fontAlgn="auto" latinLnBrk="0" hangingPunct="1">
              <a:lnSpc>
                <a:spcPts val="2500"/>
              </a:lnSpc>
              <a:spcBef>
                <a:spcPts val="0"/>
              </a:spcBef>
              <a:spcAft>
                <a:spcPts val="0"/>
              </a:spcAft>
              <a:buClrTx/>
              <a:buSzTx/>
              <a:buFontTx/>
              <a:buNone/>
              <a:tabLst/>
              <a:defRPr/>
            </a:pPr>
            <a:r>
              <a:rPr kumimoji="0" lang="en-US" sz="2800" b="0" i="0" u="none" strike="noStrike" kern="1200" cap="none" spc="-50" normalizeH="0" baseline="0" noProof="0" dirty="0">
                <a:ln>
                  <a:noFill/>
                </a:ln>
                <a:solidFill>
                  <a:prstClr val="black"/>
                </a:solidFill>
                <a:effectLst/>
                <a:uLnTx/>
                <a:uFillTx/>
                <a:latin typeface="Calibri Light"/>
                <a:ea typeface="+mn-ea"/>
                <a:cs typeface="+mn-cs"/>
              </a:rPr>
              <a:t>process</a:t>
            </a:r>
          </a:p>
          <a:p>
            <a:pPr marL="0" marR="0" lvl="0" indent="0" algn="ctr" defTabSz="914400" rtl="0" eaLnBrk="1" fontAlgn="auto" latinLnBrk="0" hangingPunct="1">
              <a:lnSpc>
                <a:spcPts val="2500"/>
              </a:lnSpc>
              <a:spcBef>
                <a:spcPts val="0"/>
              </a:spcBef>
              <a:spcAft>
                <a:spcPts val="0"/>
              </a:spcAft>
              <a:buClrTx/>
              <a:buSzTx/>
              <a:buFontTx/>
              <a:buNone/>
              <a:tabLst/>
              <a:defRPr/>
            </a:pPr>
            <a:r>
              <a:rPr kumimoji="0" lang="en-US" sz="2800" b="0" i="0" u="none" strike="noStrike" kern="1200" cap="none" spc="-50" normalizeH="0" baseline="0" noProof="0" dirty="0">
                <a:ln>
                  <a:noFill/>
                </a:ln>
                <a:solidFill>
                  <a:prstClr val="black"/>
                </a:solidFill>
                <a:effectLst/>
                <a:uLnTx/>
                <a:uFillTx/>
                <a:latin typeface="Calibri Light"/>
                <a:ea typeface="+mn-ea"/>
                <a:cs typeface="+mn-cs"/>
              </a:rPr>
              <a:t>variation</a:t>
            </a:r>
          </a:p>
        </p:txBody>
      </p:sp>
      <p:sp>
        <p:nvSpPr>
          <p:cNvPr id="94" name="TextBox 93"/>
          <p:cNvSpPr txBox="1"/>
          <p:nvPr/>
        </p:nvSpPr>
        <p:spPr>
          <a:xfrm>
            <a:off x="6553200" y="2590800"/>
            <a:ext cx="2593849" cy="685800"/>
          </a:xfrm>
          <a:prstGeom prst="rect">
            <a:avLst/>
          </a:prstGeom>
          <a:noFill/>
        </p:spPr>
        <p:txBody>
          <a:bodyPr wrap="square" rtlCol="0" anchor="ctr">
            <a:noAutofit/>
          </a:bodyPr>
          <a:lstStyle/>
          <a:p>
            <a:pPr marL="0" marR="0" lvl="0" indent="0" algn="ctr" defTabSz="914400" rtl="0" eaLnBrk="1" fontAlgn="auto" latinLnBrk="0" hangingPunct="1">
              <a:lnSpc>
                <a:spcPts val="2500"/>
              </a:lnSpc>
              <a:spcBef>
                <a:spcPts val="0"/>
              </a:spcBef>
              <a:spcAft>
                <a:spcPts val="0"/>
              </a:spcAft>
              <a:buClrTx/>
              <a:buSzTx/>
              <a:buFontTx/>
              <a:buNone/>
              <a:tabLst/>
              <a:defRPr/>
            </a:pPr>
            <a:r>
              <a:rPr kumimoji="0" lang="en-US" sz="2800" b="0" i="0" u="none" strike="noStrike" kern="1200" cap="none" spc="-50" normalizeH="0" baseline="0" noProof="0" dirty="0">
                <a:ln>
                  <a:noFill/>
                </a:ln>
                <a:solidFill>
                  <a:prstClr val="black"/>
                </a:solidFill>
                <a:effectLst/>
                <a:uLnTx/>
                <a:uFillTx/>
                <a:latin typeface="Calibri Light"/>
                <a:ea typeface="+mn-ea"/>
                <a:cs typeface="+mn-cs"/>
              </a:rPr>
              <a:t>localized error</a:t>
            </a:r>
          </a:p>
        </p:txBody>
      </p:sp>
      <p:sp>
        <p:nvSpPr>
          <p:cNvPr id="95" name="TextBox 94"/>
          <p:cNvSpPr txBox="1"/>
          <p:nvPr/>
        </p:nvSpPr>
        <p:spPr>
          <a:xfrm>
            <a:off x="0" y="2590800"/>
            <a:ext cx="2593849" cy="685800"/>
          </a:xfrm>
          <a:prstGeom prst="rect">
            <a:avLst/>
          </a:prstGeom>
          <a:noFill/>
        </p:spPr>
        <p:txBody>
          <a:bodyPr wrap="square" rtlCol="0" anchor="ctr">
            <a:noAutofit/>
          </a:bodyPr>
          <a:lstStyle/>
          <a:p>
            <a:pPr marL="0" marR="0" lvl="0" indent="0" algn="ctr" defTabSz="914400" rtl="0" eaLnBrk="1" fontAlgn="auto" latinLnBrk="0" hangingPunct="1">
              <a:lnSpc>
                <a:spcPts val="2500"/>
              </a:lnSpc>
              <a:spcBef>
                <a:spcPts val="0"/>
              </a:spcBef>
              <a:spcAft>
                <a:spcPts val="0"/>
              </a:spcAft>
              <a:buClrTx/>
              <a:buSzTx/>
              <a:buFontTx/>
              <a:buNone/>
              <a:tabLst/>
              <a:defRPr/>
            </a:pPr>
            <a:r>
              <a:rPr kumimoji="0" lang="en-US" sz="2800" b="0" i="0" u="none" strike="noStrike" kern="1200" cap="none" spc="-50" normalizeH="0" baseline="0" noProof="0" dirty="0">
                <a:ln>
                  <a:noFill/>
                </a:ln>
                <a:solidFill>
                  <a:prstClr val="black"/>
                </a:solidFill>
                <a:effectLst/>
                <a:uLnTx/>
                <a:uFillTx/>
                <a:latin typeface="Calibri Light"/>
                <a:ea typeface="+mn-ea"/>
                <a:cs typeface="+mn-cs"/>
              </a:rPr>
              <a:t>random error</a:t>
            </a:r>
          </a:p>
        </p:txBody>
      </p:sp>
      <p:sp>
        <p:nvSpPr>
          <p:cNvPr id="96" name="TextBox 95"/>
          <p:cNvSpPr txBox="1"/>
          <p:nvPr/>
        </p:nvSpPr>
        <p:spPr>
          <a:xfrm>
            <a:off x="6553200" y="4038600"/>
            <a:ext cx="2593849" cy="685800"/>
          </a:xfrm>
          <a:prstGeom prst="rect">
            <a:avLst/>
          </a:prstGeom>
          <a:noFill/>
        </p:spPr>
        <p:txBody>
          <a:bodyPr wrap="square" rtlCol="0" anchor="ctr">
            <a:noAutofit/>
          </a:bodyPr>
          <a:lstStyle/>
          <a:p>
            <a:pPr marL="0" marR="0" lvl="0" indent="0" algn="ctr" defTabSz="914400" rtl="0" eaLnBrk="1" fontAlgn="auto" latinLnBrk="0" hangingPunct="1">
              <a:lnSpc>
                <a:spcPts val="2500"/>
              </a:lnSpc>
              <a:spcBef>
                <a:spcPts val="0"/>
              </a:spcBef>
              <a:spcAft>
                <a:spcPts val="0"/>
              </a:spcAft>
              <a:buClrTx/>
              <a:buSzTx/>
              <a:buFontTx/>
              <a:buNone/>
              <a:tabLst/>
              <a:defRPr/>
            </a:pPr>
            <a:r>
              <a:rPr kumimoji="0" lang="en-US" sz="3200" b="1" i="0" u="none" strike="noStrike" kern="1200" cap="none" spc="-50" normalizeH="0" baseline="0" noProof="0" dirty="0">
                <a:ln>
                  <a:noFill/>
                </a:ln>
                <a:solidFill>
                  <a:prstClr val="black"/>
                </a:solidFill>
                <a:effectLst/>
                <a:uLnTx/>
                <a:uFillTx/>
                <a:latin typeface="Calibri Light"/>
                <a:ea typeface="+mn-ea"/>
                <a:cs typeface="+mn-cs"/>
              </a:rPr>
              <a:t>online profiling</a:t>
            </a:r>
          </a:p>
        </p:txBody>
      </p:sp>
      <p:sp>
        <p:nvSpPr>
          <p:cNvPr id="97" name="TextBox 96"/>
          <p:cNvSpPr txBox="1"/>
          <p:nvPr/>
        </p:nvSpPr>
        <p:spPr>
          <a:xfrm>
            <a:off x="-76200" y="4038600"/>
            <a:ext cx="2740153" cy="685800"/>
          </a:xfrm>
          <a:prstGeom prst="rect">
            <a:avLst/>
          </a:prstGeom>
          <a:noFill/>
        </p:spPr>
        <p:txBody>
          <a:bodyPr wrap="square" rtlCol="0" anchor="ctr">
            <a:noAutofit/>
          </a:bodyPr>
          <a:lstStyle/>
          <a:p>
            <a:pPr marL="0" marR="0" lvl="0" indent="0" algn="ctr" defTabSz="914400" rtl="0" eaLnBrk="1" fontAlgn="auto" latinLnBrk="0" hangingPunct="1">
              <a:lnSpc>
                <a:spcPts val="2500"/>
              </a:lnSpc>
              <a:spcBef>
                <a:spcPts val="0"/>
              </a:spcBef>
              <a:spcAft>
                <a:spcPts val="0"/>
              </a:spcAft>
              <a:buClrTx/>
              <a:buSzTx/>
              <a:buFontTx/>
              <a:buNone/>
              <a:tabLst/>
              <a:defRPr/>
            </a:pPr>
            <a:r>
              <a:rPr kumimoji="0" lang="en-US" sz="3200" b="1" i="0" u="none" strike="noStrike" kern="1200" cap="none" spc="-50" normalizeH="0" baseline="0" noProof="0" dirty="0">
                <a:ln>
                  <a:noFill/>
                </a:ln>
                <a:solidFill>
                  <a:prstClr val="black"/>
                </a:solidFill>
                <a:effectLst/>
                <a:uLnTx/>
                <a:uFillTx/>
                <a:latin typeface="Calibri Light"/>
                <a:ea typeface="+mn-ea"/>
                <a:cs typeface="+mn-cs"/>
              </a:rPr>
              <a:t>error-correcting code</a:t>
            </a:r>
          </a:p>
        </p:txBody>
      </p:sp>
      <p:sp>
        <p:nvSpPr>
          <p:cNvPr id="98" name="Down Arrow 97"/>
          <p:cNvSpPr/>
          <p:nvPr/>
        </p:nvSpPr>
        <p:spPr>
          <a:xfrm>
            <a:off x="914400" y="3272790"/>
            <a:ext cx="762000" cy="689610"/>
          </a:xfrm>
          <a:prstGeom prst="downArrow">
            <a:avLst>
              <a:gd name="adj1" fmla="val 50000"/>
              <a:gd name="adj2" fmla="val 31317"/>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99" name="Down Arrow 98"/>
          <p:cNvSpPr/>
          <p:nvPr/>
        </p:nvSpPr>
        <p:spPr>
          <a:xfrm>
            <a:off x="7467600" y="3276600"/>
            <a:ext cx="762000" cy="689610"/>
          </a:xfrm>
          <a:prstGeom prst="downArrow">
            <a:avLst>
              <a:gd name="adj1" fmla="val 50000"/>
              <a:gd name="adj2" fmla="val 31317"/>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01" name="Punchline"/>
          <p:cNvSpPr txBox="1"/>
          <p:nvPr/>
        </p:nvSpPr>
        <p:spPr>
          <a:xfrm>
            <a:off x="0" y="5181600"/>
            <a:ext cx="9144000" cy="533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100" normalizeH="0" baseline="0" noProof="0" dirty="0">
                <a:ln>
                  <a:noFill/>
                </a:ln>
                <a:solidFill>
                  <a:prstClr val="black"/>
                </a:solidFill>
                <a:effectLst/>
                <a:uLnTx/>
                <a:uFillTx/>
                <a:latin typeface="Calibri Light"/>
                <a:ea typeface="+mn-ea"/>
                <a:cs typeface="+mn-cs"/>
              </a:rPr>
              <a:t>Combine </a:t>
            </a:r>
            <a:r>
              <a:rPr kumimoji="0" lang="en-US" sz="3600" b="1" i="0" u="none" strike="noStrike" kern="1200" cap="none" spc="-100" normalizeH="0" baseline="0" noProof="0" dirty="0">
                <a:ln>
                  <a:noFill/>
                </a:ln>
                <a:solidFill>
                  <a:srgbClr val="4472C4">
                    <a:lumMod val="75000"/>
                  </a:srgbClr>
                </a:solidFill>
                <a:effectLst/>
                <a:uLnTx/>
                <a:uFillTx/>
                <a:latin typeface="Calibri Light"/>
                <a:ea typeface="+mn-ea"/>
                <a:cs typeface="+mn-cs"/>
              </a:rPr>
              <a:t>error-correcting codes </a:t>
            </a:r>
            <a:r>
              <a:rPr kumimoji="0" lang="en-US" sz="3600" b="0" i="0" u="none" strike="noStrike" kern="1200" cap="none" spc="-100" normalizeH="0" baseline="0" noProof="0" dirty="0">
                <a:ln>
                  <a:noFill/>
                </a:ln>
                <a:solidFill>
                  <a:prstClr val="black"/>
                </a:solidFill>
                <a:effectLst/>
                <a:uLnTx/>
                <a:uFillTx/>
                <a:latin typeface="Calibri Light"/>
                <a:ea typeface="+mn-ea"/>
                <a:cs typeface="+mn-cs"/>
              </a:rPr>
              <a:t>&amp;</a:t>
            </a:r>
            <a:r>
              <a:rPr kumimoji="0" lang="en-US" sz="3600" b="1" i="0" u="none" strike="noStrike" kern="1200" cap="none" spc="-100" normalizeH="0" baseline="0" noProof="0" dirty="0">
                <a:ln>
                  <a:noFill/>
                </a:ln>
                <a:solidFill>
                  <a:srgbClr val="4472C4">
                    <a:lumMod val="75000"/>
                  </a:srgbClr>
                </a:solidFill>
                <a:effectLst/>
                <a:uLnTx/>
                <a:uFillTx/>
                <a:latin typeface="Calibri Light"/>
                <a:ea typeface="+mn-ea"/>
                <a:cs typeface="+mn-cs"/>
              </a:rPr>
              <a:t> online profiling</a:t>
            </a:r>
          </a:p>
        </p:txBody>
      </p:sp>
      <p:sp>
        <p:nvSpPr>
          <p:cNvPr id="102" name="Punchline"/>
          <p:cNvSpPr txBox="1"/>
          <p:nvPr/>
        </p:nvSpPr>
        <p:spPr>
          <a:xfrm>
            <a:off x="0" y="5638800"/>
            <a:ext cx="9144000" cy="533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100" normalizeH="0" baseline="0" noProof="0" dirty="0">
                <a:ln>
                  <a:noFill/>
                </a:ln>
                <a:solidFill>
                  <a:prstClr val="black"/>
                </a:solidFill>
                <a:effectLst/>
                <a:uLnTx/>
                <a:uFillTx/>
                <a:latin typeface="Calibri Light"/>
                <a:ea typeface="+mn-ea"/>
                <a:cs typeface="+mn-cs"/>
                <a:sym typeface="Wingdings" panose="05000000000000000000" pitchFamily="2" charset="2"/>
              </a:rPr>
              <a:t> </a:t>
            </a:r>
            <a:r>
              <a:rPr kumimoji="0" lang="en-US" sz="3600" b="1" i="0" u="none" strike="noStrike" kern="1200" cap="none" spc="-100" normalizeH="0" baseline="0" noProof="0" dirty="0">
                <a:ln>
                  <a:noFill/>
                </a:ln>
                <a:solidFill>
                  <a:srgbClr val="4472C4">
                    <a:lumMod val="75000"/>
                  </a:srgbClr>
                </a:solidFill>
                <a:effectLst/>
                <a:uLnTx/>
                <a:uFillTx/>
                <a:latin typeface="Calibri Light"/>
                <a:ea typeface="+mn-ea"/>
                <a:cs typeface="+mn-cs"/>
                <a:sym typeface="Wingdings" panose="05000000000000000000" pitchFamily="2" charset="2"/>
              </a:rPr>
              <a:t>Reliably</a:t>
            </a:r>
            <a:r>
              <a:rPr kumimoji="0" lang="en-US" sz="3600" b="0" i="0" u="none" strike="noStrike" kern="1200" cap="none" spc="-100" normalizeH="0" baseline="0" noProof="0" dirty="0">
                <a:ln>
                  <a:noFill/>
                </a:ln>
                <a:solidFill>
                  <a:prstClr val="black"/>
                </a:solidFill>
                <a:effectLst/>
                <a:uLnTx/>
                <a:uFillTx/>
                <a:latin typeface="Calibri Light"/>
                <a:ea typeface="+mn-ea"/>
                <a:cs typeface="+mn-cs"/>
                <a:sym typeface="Wingdings" panose="05000000000000000000" pitchFamily="2" charset="2"/>
              </a:rPr>
              <a:t> reduce DRAM latency</a:t>
            </a:r>
            <a:endParaRPr kumimoji="0" lang="en-US" sz="3600" b="0" i="0" u="none" strike="noStrike" kern="1200" cap="none" spc="-100" normalizeH="0" baseline="0" noProof="0" dirty="0">
              <a:ln>
                <a:noFill/>
              </a:ln>
              <a:solidFill>
                <a:prstClr val="black"/>
              </a:solidFill>
              <a:effectLst/>
              <a:uLnTx/>
              <a:uFillTx/>
              <a:latin typeface="Calibri Light"/>
              <a:ea typeface="+mn-ea"/>
              <a:cs typeface="+mn-cs"/>
            </a:endParaRPr>
          </a:p>
        </p:txBody>
      </p:sp>
      <p:sp>
        <p:nvSpPr>
          <p:cNvPr id="100" name="TextBox 99"/>
          <p:cNvSpPr txBox="1"/>
          <p:nvPr/>
        </p:nvSpPr>
        <p:spPr>
          <a:xfrm>
            <a:off x="3432048" y="4724400"/>
            <a:ext cx="2663952" cy="4572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Light"/>
                <a:ea typeface="+mn-ea"/>
                <a:cs typeface="+mn-cs"/>
              </a:rPr>
              <a:t>sense amplifier</a:t>
            </a:r>
          </a:p>
        </p:txBody>
      </p:sp>
      <p:sp>
        <p:nvSpPr>
          <p:cNvPr id="105" name="TextBox 104"/>
          <p:cNvSpPr txBox="1"/>
          <p:nvPr/>
        </p:nvSpPr>
        <p:spPr>
          <a:xfrm rot="5400000">
            <a:off x="1260348" y="2552700"/>
            <a:ext cx="2667000" cy="4572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srgbClr val="000000"/>
                </a:solidFill>
                <a:effectLst/>
                <a:uLnTx/>
                <a:uFillTx/>
                <a:latin typeface="Calibri Light"/>
                <a:ea typeface="+mn-ea"/>
                <a:cs typeface="+mn-cs"/>
              </a:rPr>
              <a:t>wordline</a:t>
            </a:r>
            <a:r>
              <a:rPr kumimoji="0" lang="en-US" sz="2800" b="0" i="0" u="none" strike="noStrike" kern="1200" cap="none" spc="0" normalizeH="0" baseline="0" noProof="0" dirty="0">
                <a:ln>
                  <a:noFill/>
                </a:ln>
                <a:solidFill>
                  <a:srgbClr val="000000"/>
                </a:solidFill>
                <a:effectLst/>
                <a:uLnTx/>
                <a:uFillTx/>
                <a:latin typeface="Calibri Light"/>
                <a:ea typeface="+mn-ea"/>
                <a:cs typeface="+mn-cs"/>
              </a:rPr>
              <a:t> driver</a:t>
            </a:r>
          </a:p>
        </p:txBody>
      </p:sp>
      <p:sp>
        <p:nvSpPr>
          <p:cNvPr id="104" name="Punchline"/>
          <p:cNvSpPr txBox="1"/>
          <p:nvPr/>
        </p:nvSpPr>
        <p:spPr>
          <a:xfrm>
            <a:off x="0" y="762000"/>
            <a:ext cx="5635752" cy="533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prstClr val="black"/>
                </a:solidFill>
                <a:effectLst/>
                <a:uLnTx/>
                <a:uFillTx/>
                <a:latin typeface="Calibri"/>
                <a:ea typeface="+mn-ea"/>
                <a:cs typeface="+mn-cs"/>
              </a:rPr>
              <a:t>D</a:t>
            </a:r>
            <a:r>
              <a:rPr kumimoji="0" lang="en-US" sz="3200" b="0" i="0" u="none" strike="noStrike" kern="1200" cap="none" spc="-100" normalizeH="0" baseline="0" noProof="0" dirty="0">
                <a:ln>
                  <a:noFill/>
                </a:ln>
                <a:solidFill>
                  <a:prstClr val="black"/>
                </a:solidFill>
                <a:effectLst/>
                <a:uLnTx/>
                <a:uFillTx/>
                <a:latin typeface="Calibri"/>
                <a:ea typeface="+mn-ea"/>
                <a:cs typeface="+mn-cs"/>
              </a:rPr>
              <a:t>esign-</a:t>
            </a:r>
            <a:r>
              <a:rPr kumimoji="0" lang="en-US" sz="3200" b="1" i="0" u="none" strike="noStrike" kern="1200" cap="none" spc="-100" normalizeH="0" baseline="0" noProof="0" dirty="0">
                <a:ln>
                  <a:noFill/>
                </a:ln>
                <a:solidFill>
                  <a:prstClr val="black"/>
                </a:solidFill>
                <a:effectLst/>
                <a:uLnTx/>
                <a:uFillTx/>
                <a:latin typeface="Calibri"/>
                <a:ea typeface="+mn-ea"/>
                <a:cs typeface="+mn-cs"/>
              </a:rPr>
              <a:t>I</a:t>
            </a:r>
            <a:r>
              <a:rPr kumimoji="0" lang="en-US" sz="3200" b="0" i="0" u="none" strike="noStrike" kern="1200" cap="none" spc="-100" normalizeH="0" baseline="0" noProof="0" dirty="0">
                <a:ln>
                  <a:noFill/>
                </a:ln>
                <a:solidFill>
                  <a:prstClr val="black"/>
                </a:solidFill>
                <a:effectLst/>
                <a:uLnTx/>
                <a:uFillTx/>
                <a:latin typeface="Calibri"/>
                <a:ea typeface="+mn-ea"/>
                <a:cs typeface="+mn-cs"/>
              </a:rPr>
              <a:t>nduced</a:t>
            </a:r>
            <a:r>
              <a:rPr kumimoji="0" lang="en-US" sz="3200" b="0" i="0" u="none" strike="noStrike" kern="1200" cap="none" spc="-100" normalizeH="0" baseline="0" noProof="0" dirty="0">
                <a:ln>
                  <a:noFill/>
                </a:ln>
                <a:solidFill>
                  <a:prstClr val="black"/>
                </a:solidFill>
                <a:effectLst/>
                <a:uLnTx/>
                <a:uFillTx/>
                <a:latin typeface="Calibri Light"/>
                <a:ea typeface="+mn-ea"/>
                <a:cs typeface="+mn-cs"/>
              </a:rPr>
              <a:t>-</a:t>
            </a:r>
            <a:r>
              <a:rPr kumimoji="0" lang="en-US" sz="3200" b="1" i="0" u="none" strike="noStrike" kern="1200" cap="none" spc="-100" normalizeH="0" baseline="0" noProof="0" dirty="0">
                <a:ln>
                  <a:noFill/>
                </a:ln>
                <a:solidFill>
                  <a:prstClr val="black"/>
                </a:solidFill>
                <a:effectLst/>
                <a:uLnTx/>
                <a:uFillTx/>
                <a:latin typeface="Calibri"/>
                <a:ea typeface="+mn-ea"/>
                <a:cs typeface="+mn-cs"/>
              </a:rPr>
              <a:t>V</a:t>
            </a:r>
            <a:r>
              <a:rPr kumimoji="0" lang="en-US" sz="3200" b="0" i="0" u="none" strike="noStrike" kern="1200" cap="none" spc="-100" normalizeH="0" baseline="0" noProof="0" dirty="0">
                <a:ln>
                  <a:noFill/>
                </a:ln>
                <a:solidFill>
                  <a:prstClr val="black"/>
                </a:solidFill>
                <a:effectLst/>
                <a:uLnTx/>
                <a:uFillTx/>
                <a:latin typeface="Calibri Light"/>
                <a:ea typeface="+mn-ea"/>
                <a:cs typeface="+mn-cs"/>
              </a:rPr>
              <a:t>ariation-</a:t>
            </a:r>
            <a:r>
              <a:rPr kumimoji="0" lang="en-US" sz="3200" b="1" i="0" u="none" strike="noStrike" kern="1200" cap="none" spc="-100" normalizeH="0" baseline="0" noProof="0" dirty="0">
                <a:ln>
                  <a:noFill/>
                </a:ln>
                <a:solidFill>
                  <a:prstClr val="black"/>
                </a:solidFill>
                <a:effectLst/>
                <a:uLnTx/>
                <a:uFillTx/>
                <a:latin typeface="Calibri"/>
                <a:ea typeface="+mn-ea"/>
                <a:cs typeface="+mn-cs"/>
              </a:rPr>
              <a:t>A</a:t>
            </a:r>
            <a:r>
              <a:rPr kumimoji="0" lang="en-US" sz="3200" b="0" i="0" u="none" strike="noStrike" kern="1200" cap="none" spc="-100" normalizeH="0" baseline="0" noProof="0" dirty="0">
                <a:ln>
                  <a:noFill/>
                </a:ln>
                <a:solidFill>
                  <a:prstClr val="black"/>
                </a:solidFill>
                <a:effectLst/>
                <a:uLnTx/>
                <a:uFillTx/>
                <a:latin typeface="Calibri Light"/>
                <a:ea typeface="+mn-ea"/>
                <a:cs typeface="+mn-cs"/>
              </a:rPr>
              <a:t>ware</a:t>
            </a:r>
          </a:p>
        </p:txBody>
      </p:sp>
    </p:spTree>
    <p:extLst>
      <p:ext uri="{BB962C8B-B14F-4D97-AF65-F5344CB8AC3E}">
        <p14:creationId xmlns:p14="http://schemas.microsoft.com/office/powerpoint/2010/main" val="1441517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0"/>
                                  </p:stCondLst>
                                  <p:childTnLst>
                                    <p:animEffect transition="out" filter="fade">
                                      <p:cBhvr>
                                        <p:cTn id="6" dur="500"/>
                                        <p:tgtEl>
                                          <p:spTgt spid="71"/>
                                        </p:tgtEl>
                                      </p:cBhvr>
                                    </p:animEffect>
                                    <p:set>
                                      <p:cBhvr>
                                        <p:cTn id="7" dur="1" fill="hold">
                                          <p:stCondLst>
                                            <p:cond delay="499"/>
                                          </p:stCondLst>
                                        </p:cTn>
                                        <p:tgtEl>
                                          <p:spTgt spid="71"/>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70"/>
                                        </p:tgtEl>
                                      </p:cBhvr>
                                    </p:animEffect>
                                    <p:set>
                                      <p:cBhvr>
                                        <p:cTn id="10" dur="1" fill="hold">
                                          <p:stCondLst>
                                            <p:cond delay="499"/>
                                          </p:stCondLst>
                                        </p:cTn>
                                        <p:tgtEl>
                                          <p:spTgt spid="70"/>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500"/>
                                        <p:tgtEl>
                                          <p:spTgt spid="72"/>
                                        </p:tgtEl>
                                      </p:cBhvr>
                                    </p:animEffect>
                                    <p:set>
                                      <p:cBhvr>
                                        <p:cTn id="13" dur="1" fill="hold">
                                          <p:stCondLst>
                                            <p:cond delay="499"/>
                                          </p:stCondLst>
                                        </p:cTn>
                                        <p:tgtEl>
                                          <p:spTgt spid="72"/>
                                        </p:tgtEl>
                                        <p:attrNameLst>
                                          <p:attrName>style.visibility</p:attrName>
                                        </p:attrNameLst>
                                      </p:cBhvr>
                                      <p:to>
                                        <p:strVal val="hidden"/>
                                      </p:to>
                                    </p:se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78"/>
                                        </p:tgtEl>
                                        <p:attrNameLst>
                                          <p:attrName>style.visibility</p:attrName>
                                        </p:attrNameLst>
                                      </p:cBhvr>
                                      <p:to>
                                        <p:strVal val="visible"/>
                                      </p:to>
                                    </p:set>
                                    <p:animEffect transition="in" filter="fade">
                                      <p:cBhvr>
                                        <p:cTn id="17" dur="500"/>
                                        <p:tgtEl>
                                          <p:spTgt spid="78"/>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76"/>
                                        </p:tgtEl>
                                        <p:attrNameLst>
                                          <p:attrName>style.visibility</p:attrName>
                                        </p:attrNameLst>
                                      </p:cBhvr>
                                      <p:to>
                                        <p:strVal val="visible"/>
                                      </p:to>
                                    </p:set>
                                    <p:animEffect transition="in" filter="fade">
                                      <p:cBhvr>
                                        <p:cTn id="20" dur="500"/>
                                        <p:tgtEl>
                                          <p:spTgt spid="76"/>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77"/>
                                        </p:tgtEl>
                                        <p:attrNameLst>
                                          <p:attrName>style.visibility</p:attrName>
                                        </p:attrNameLst>
                                      </p:cBhvr>
                                      <p:to>
                                        <p:strVal val="visible"/>
                                      </p:to>
                                    </p:set>
                                    <p:animEffect transition="in" filter="fade">
                                      <p:cBhvr>
                                        <p:cTn id="23" dur="500"/>
                                        <p:tgtEl>
                                          <p:spTgt spid="77"/>
                                        </p:tgtEl>
                                      </p:cBhvr>
                                    </p:animEffect>
                                  </p:childTnLst>
                                </p:cTn>
                              </p:par>
                            </p:childTnLst>
                          </p:cTn>
                        </p:par>
                        <p:par>
                          <p:cTn id="24" fill="hold">
                            <p:stCondLst>
                              <p:cond delay="1000"/>
                            </p:stCondLst>
                            <p:childTnLst>
                              <p:par>
                                <p:cTn id="25" presetID="10" presetClass="entr" presetSubtype="0"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2"/>
                                        </p:tgtEl>
                                        <p:attrNameLst>
                                          <p:attrName>style.visibility</p:attrName>
                                        </p:attrNameLst>
                                      </p:cBhvr>
                                      <p:to>
                                        <p:strVal val="visible"/>
                                      </p:to>
                                    </p:set>
                                    <p:animEffect transition="in" filter="fade">
                                      <p:cBhvr>
                                        <p:cTn id="32" dur="500"/>
                                        <p:tgtEl>
                                          <p:spTgt spid="9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93"/>
                                        </p:tgtEl>
                                        <p:attrNameLst>
                                          <p:attrName>style.visibility</p:attrName>
                                        </p:attrNameLst>
                                      </p:cBhvr>
                                      <p:to>
                                        <p:strVal val="visible"/>
                                      </p:to>
                                    </p:set>
                                    <p:animEffect transition="in" filter="fade">
                                      <p:cBhvr>
                                        <p:cTn id="35" dur="500"/>
                                        <p:tgtEl>
                                          <p:spTgt spid="93"/>
                                        </p:tgtEl>
                                      </p:cBhvr>
                                    </p:animEffect>
                                  </p:childTnLst>
                                </p:cTn>
                              </p:par>
                            </p:childTnLst>
                          </p:cTn>
                        </p:par>
                        <p:par>
                          <p:cTn id="36" fill="hold">
                            <p:stCondLst>
                              <p:cond delay="500"/>
                            </p:stCondLst>
                            <p:childTnLst>
                              <p:par>
                                <p:cTn id="37" presetID="10" presetClass="entr" presetSubtype="0" fill="hold" grpId="0" nodeType="afterEffect">
                                  <p:stCondLst>
                                    <p:cond delay="0"/>
                                  </p:stCondLst>
                                  <p:childTnLst>
                                    <p:set>
                                      <p:cBhvr>
                                        <p:cTn id="38" dur="1" fill="hold">
                                          <p:stCondLst>
                                            <p:cond delay="0"/>
                                          </p:stCondLst>
                                        </p:cTn>
                                        <p:tgtEl>
                                          <p:spTgt spid="94"/>
                                        </p:tgtEl>
                                        <p:attrNameLst>
                                          <p:attrName>style.visibility</p:attrName>
                                        </p:attrNameLst>
                                      </p:cBhvr>
                                      <p:to>
                                        <p:strVal val="visible"/>
                                      </p:to>
                                    </p:set>
                                    <p:animEffect transition="in" filter="fade">
                                      <p:cBhvr>
                                        <p:cTn id="39" dur="500"/>
                                        <p:tgtEl>
                                          <p:spTgt spid="94"/>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95"/>
                                        </p:tgtEl>
                                        <p:attrNameLst>
                                          <p:attrName>style.visibility</p:attrName>
                                        </p:attrNameLst>
                                      </p:cBhvr>
                                      <p:to>
                                        <p:strVal val="visible"/>
                                      </p:to>
                                    </p:set>
                                    <p:animEffect transition="in" filter="fade">
                                      <p:cBhvr>
                                        <p:cTn id="42" dur="500"/>
                                        <p:tgtEl>
                                          <p:spTgt spid="95"/>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grpId="0" nodeType="clickEffect">
                                  <p:stCondLst>
                                    <p:cond delay="0"/>
                                  </p:stCondLst>
                                  <p:childTnLst>
                                    <p:set>
                                      <p:cBhvr>
                                        <p:cTn id="46" dur="1" fill="hold">
                                          <p:stCondLst>
                                            <p:cond delay="0"/>
                                          </p:stCondLst>
                                        </p:cTn>
                                        <p:tgtEl>
                                          <p:spTgt spid="98"/>
                                        </p:tgtEl>
                                        <p:attrNameLst>
                                          <p:attrName>style.visibility</p:attrName>
                                        </p:attrNameLst>
                                      </p:cBhvr>
                                      <p:to>
                                        <p:strVal val="visible"/>
                                      </p:to>
                                    </p:set>
                                    <p:animEffect transition="in" filter="wipe(up)">
                                      <p:cBhvr>
                                        <p:cTn id="47" dur="500"/>
                                        <p:tgtEl>
                                          <p:spTgt spid="98"/>
                                        </p:tgtEl>
                                      </p:cBhvr>
                                    </p:animEffect>
                                  </p:childTnLst>
                                </p:cTn>
                              </p:par>
                            </p:childTnLst>
                          </p:cTn>
                        </p:par>
                        <p:par>
                          <p:cTn id="48" fill="hold">
                            <p:stCondLst>
                              <p:cond delay="500"/>
                            </p:stCondLst>
                            <p:childTnLst>
                              <p:par>
                                <p:cTn id="49" presetID="22" presetClass="entr" presetSubtype="1" fill="hold" grpId="0" nodeType="afterEffect">
                                  <p:stCondLst>
                                    <p:cond delay="0"/>
                                  </p:stCondLst>
                                  <p:childTnLst>
                                    <p:set>
                                      <p:cBhvr>
                                        <p:cTn id="50" dur="1" fill="hold">
                                          <p:stCondLst>
                                            <p:cond delay="0"/>
                                          </p:stCondLst>
                                        </p:cTn>
                                        <p:tgtEl>
                                          <p:spTgt spid="97"/>
                                        </p:tgtEl>
                                        <p:attrNameLst>
                                          <p:attrName>style.visibility</p:attrName>
                                        </p:attrNameLst>
                                      </p:cBhvr>
                                      <p:to>
                                        <p:strVal val="visible"/>
                                      </p:to>
                                    </p:set>
                                    <p:animEffect transition="in" filter="wipe(up)">
                                      <p:cBhvr>
                                        <p:cTn id="51" dur="500"/>
                                        <p:tgtEl>
                                          <p:spTgt spid="97"/>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1" fill="hold" grpId="0" nodeType="clickEffect">
                                  <p:stCondLst>
                                    <p:cond delay="0"/>
                                  </p:stCondLst>
                                  <p:childTnLst>
                                    <p:set>
                                      <p:cBhvr>
                                        <p:cTn id="55" dur="1" fill="hold">
                                          <p:stCondLst>
                                            <p:cond delay="0"/>
                                          </p:stCondLst>
                                        </p:cTn>
                                        <p:tgtEl>
                                          <p:spTgt spid="99"/>
                                        </p:tgtEl>
                                        <p:attrNameLst>
                                          <p:attrName>style.visibility</p:attrName>
                                        </p:attrNameLst>
                                      </p:cBhvr>
                                      <p:to>
                                        <p:strVal val="visible"/>
                                      </p:to>
                                    </p:set>
                                    <p:animEffect transition="in" filter="wipe(up)">
                                      <p:cBhvr>
                                        <p:cTn id="56" dur="500"/>
                                        <p:tgtEl>
                                          <p:spTgt spid="99"/>
                                        </p:tgtEl>
                                      </p:cBhvr>
                                    </p:animEffect>
                                  </p:childTnLst>
                                </p:cTn>
                              </p:par>
                            </p:childTnLst>
                          </p:cTn>
                        </p:par>
                        <p:par>
                          <p:cTn id="57" fill="hold">
                            <p:stCondLst>
                              <p:cond delay="500"/>
                            </p:stCondLst>
                            <p:childTnLst>
                              <p:par>
                                <p:cTn id="58" presetID="22" presetClass="entr" presetSubtype="1" fill="hold" grpId="0" nodeType="afterEffect">
                                  <p:stCondLst>
                                    <p:cond delay="0"/>
                                  </p:stCondLst>
                                  <p:childTnLst>
                                    <p:set>
                                      <p:cBhvr>
                                        <p:cTn id="59" dur="1" fill="hold">
                                          <p:stCondLst>
                                            <p:cond delay="0"/>
                                          </p:stCondLst>
                                        </p:cTn>
                                        <p:tgtEl>
                                          <p:spTgt spid="96"/>
                                        </p:tgtEl>
                                        <p:attrNameLst>
                                          <p:attrName>style.visibility</p:attrName>
                                        </p:attrNameLst>
                                      </p:cBhvr>
                                      <p:to>
                                        <p:strVal val="visible"/>
                                      </p:to>
                                    </p:set>
                                    <p:animEffect transition="in" filter="wipe(up)">
                                      <p:cBhvr>
                                        <p:cTn id="60" dur="500"/>
                                        <p:tgtEl>
                                          <p:spTgt spid="96"/>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101"/>
                                        </p:tgtEl>
                                        <p:attrNameLst>
                                          <p:attrName>style.visibility</p:attrName>
                                        </p:attrNameLst>
                                      </p:cBhvr>
                                      <p:to>
                                        <p:strVal val="visible"/>
                                      </p:to>
                                    </p:set>
                                    <p:animEffect transition="in" filter="fade">
                                      <p:cBhvr>
                                        <p:cTn id="65" dur="500"/>
                                        <p:tgtEl>
                                          <p:spTgt spid="101"/>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102"/>
                                        </p:tgtEl>
                                        <p:attrNameLst>
                                          <p:attrName>style.visibility</p:attrName>
                                        </p:attrNameLst>
                                      </p:cBhvr>
                                      <p:to>
                                        <p:strVal val="visible"/>
                                      </p:to>
                                    </p:set>
                                    <p:animEffect transition="in" filter="fade">
                                      <p:cBhvr>
                                        <p:cTn id="70" dur="500"/>
                                        <p:tgtEl>
                                          <p:spTgt spid="102"/>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104"/>
                                        </p:tgtEl>
                                        <p:attrNameLst>
                                          <p:attrName>style.visibility</p:attrName>
                                        </p:attrNameLst>
                                      </p:cBhvr>
                                      <p:to>
                                        <p:strVal val="visible"/>
                                      </p:to>
                                    </p:set>
                                    <p:animEffect transition="in" filter="wipe(left)">
                                      <p:cBhvr>
                                        <p:cTn id="73"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77" grpId="0" animBg="1"/>
      <p:bldP spid="78" grpId="0" animBg="1"/>
      <p:bldP spid="70" grpId="0" animBg="1"/>
      <p:bldP spid="71" grpId="0" animBg="1"/>
      <p:bldP spid="72" grpId="0" animBg="1"/>
      <p:bldP spid="92" grpId="0"/>
      <p:bldP spid="93" grpId="0"/>
      <p:bldP spid="94" grpId="0"/>
      <p:bldP spid="95" grpId="0"/>
      <p:bldP spid="96" grpId="0"/>
      <p:bldP spid="97" grpId="0"/>
      <p:bldP spid="98" grpId="0" animBg="1"/>
      <p:bldP spid="99" grpId="0" animBg="1"/>
      <p:bldP spid="101" grpId="0"/>
      <p:bldP spid="102" grpId="0"/>
      <p:bldP spid="104" grpId="0"/>
    </p:bldLst>
  </p:timing>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 name="Title 1"/>
          <p:cNvSpPr txBox="1">
            <a:spLocks/>
          </p:cNvSpPr>
          <p:nvPr/>
        </p:nvSpPr>
        <p:spPr>
          <a:xfrm>
            <a:off x="-76200" y="152401"/>
            <a:ext cx="92964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5400" b="0" i="0" u="none" strike="noStrike" kern="1200" cap="none" spc="-60" normalizeH="0" baseline="0" noProof="0" dirty="0">
                <a:ln>
                  <a:noFill/>
                </a:ln>
                <a:solidFill>
                  <a:prstClr val="black"/>
                </a:solidFill>
                <a:effectLst/>
                <a:uLnTx/>
                <a:uFillTx/>
                <a:latin typeface="Calibri Light"/>
                <a:ea typeface="+mj-ea"/>
                <a:cs typeface="+mj-cs"/>
              </a:rPr>
              <a:t>DIVA-DRAM Reduces Latency</a:t>
            </a:r>
            <a:endParaRPr kumimoji="0" lang="en-US" sz="5400" b="1" i="0" u="none" strike="noStrike" kern="1200" cap="none" spc="-60" normalizeH="0" baseline="0" noProof="0" dirty="0">
              <a:ln>
                <a:noFill/>
              </a:ln>
              <a:solidFill>
                <a:prstClr val="black"/>
              </a:solidFill>
              <a:effectLst/>
              <a:uLnTx/>
              <a:uFillTx/>
              <a:latin typeface="Calibri Light"/>
              <a:ea typeface="+mj-ea"/>
              <a:cs typeface="+mj-cs"/>
            </a:endParaRPr>
          </a:p>
        </p:txBody>
      </p:sp>
      <p:sp>
        <p:nvSpPr>
          <p:cNvPr id="7" name="TextBox 6"/>
          <p:cNvSpPr txBox="1"/>
          <p:nvPr/>
        </p:nvSpPr>
        <p:spPr>
          <a:xfrm>
            <a:off x="1371599" y="990600"/>
            <a:ext cx="3228815" cy="457200"/>
          </a:xfrm>
          <a:prstGeom prst="rect">
            <a:avLst/>
          </a:prstGeom>
          <a:noFill/>
        </p:spPr>
        <p:txBody>
          <a:bodyPr wrap="square" rtlCol="0" anchor="ctr">
            <a:noAutofit/>
          </a:bodyPr>
          <a:lstStyle/>
          <a:p>
            <a:pPr marL="0" marR="0" lvl="0" indent="0" algn="ctr" defTabSz="914400" rtl="0" eaLnBrk="1" fontAlgn="auto" latinLnBrk="0" hangingPunct="1">
              <a:lnSpc>
                <a:spcPts val="28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Calibri Light"/>
                <a:ea typeface="+mn-ea"/>
                <a:cs typeface="+mn-cs"/>
              </a:rPr>
              <a:t>Read</a:t>
            </a:r>
          </a:p>
        </p:txBody>
      </p:sp>
      <p:sp>
        <p:nvSpPr>
          <p:cNvPr id="8" name="TextBox 7"/>
          <p:cNvSpPr txBox="1"/>
          <p:nvPr/>
        </p:nvSpPr>
        <p:spPr>
          <a:xfrm>
            <a:off x="5410200" y="990600"/>
            <a:ext cx="3228815" cy="457200"/>
          </a:xfrm>
          <a:prstGeom prst="rect">
            <a:avLst/>
          </a:prstGeom>
          <a:noFill/>
        </p:spPr>
        <p:txBody>
          <a:bodyPr wrap="square" rtlCol="0" anchor="ctr">
            <a:noAutofit/>
          </a:bodyPr>
          <a:lstStyle/>
          <a:p>
            <a:pPr marL="0" marR="0" lvl="0" indent="0" algn="ctr" defTabSz="914400" rtl="0" eaLnBrk="1" fontAlgn="auto" latinLnBrk="0" hangingPunct="1">
              <a:lnSpc>
                <a:spcPts val="28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Calibri Light"/>
                <a:ea typeface="+mn-ea"/>
                <a:cs typeface="+mn-cs"/>
              </a:rPr>
              <a:t>Write</a:t>
            </a:r>
          </a:p>
        </p:txBody>
      </p:sp>
      <p:graphicFrame>
        <p:nvGraphicFramePr>
          <p:cNvPr id="9" name="Chart 8"/>
          <p:cNvGraphicFramePr>
            <a:graphicFrameLocks/>
          </p:cNvGraphicFramePr>
          <p:nvPr>
            <p:extLst/>
          </p:nvPr>
        </p:nvGraphicFramePr>
        <p:xfrm>
          <a:off x="456116" y="1219200"/>
          <a:ext cx="4268283" cy="4191000"/>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p:cNvSpPr txBox="1"/>
          <p:nvPr/>
        </p:nvSpPr>
        <p:spPr>
          <a:xfrm rot="16200000">
            <a:off x="-800099" y="2628900"/>
            <a:ext cx="2743200" cy="381000"/>
          </a:xfrm>
          <a:prstGeom prst="rect">
            <a:avLst/>
          </a:prstGeom>
          <a:noFill/>
        </p:spPr>
        <p:txBody>
          <a:bodyPr wrap="square" rtlCol="0" anchor="ctr">
            <a:noAutofit/>
          </a:bodyPr>
          <a:lstStyle/>
          <a:p>
            <a:pPr marL="0" marR="0" lvl="0" indent="0" algn="ctr" defTabSz="914400" rtl="0" eaLnBrk="1" fontAlgn="auto" latinLnBrk="0" hangingPunct="1">
              <a:lnSpc>
                <a:spcPts val="28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libri Light"/>
                <a:ea typeface="+mn-ea"/>
                <a:cs typeface="+mn-cs"/>
              </a:rPr>
              <a:t>Latency Reduction</a:t>
            </a:r>
          </a:p>
        </p:txBody>
      </p:sp>
      <p:grpSp>
        <p:nvGrpSpPr>
          <p:cNvPr id="2" name="Group 1"/>
          <p:cNvGrpSpPr/>
          <p:nvPr/>
        </p:nvGrpSpPr>
        <p:grpSpPr>
          <a:xfrm>
            <a:off x="3534893" y="4370070"/>
            <a:ext cx="398932" cy="234696"/>
            <a:chOff x="3531083" y="4522470"/>
            <a:chExt cx="398932" cy="234696"/>
          </a:xfrm>
        </p:grpSpPr>
        <p:sp>
          <p:nvSpPr>
            <p:cNvPr id="13" name="Punchline"/>
            <p:cNvSpPr txBox="1"/>
            <p:nvPr/>
          </p:nvSpPr>
          <p:spPr>
            <a:xfrm>
              <a:off x="3555848" y="4522470"/>
              <a:ext cx="374167" cy="234696"/>
            </a:xfrm>
            <a:prstGeom prst="rect">
              <a:avLst/>
            </a:prstGeom>
            <a:solidFill>
              <a:schemeClr val="bg1"/>
            </a:solidFill>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100" normalizeH="0" baseline="0" noProof="0" dirty="0">
                <a:ln>
                  <a:noFill/>
                </a:ln>
                <a:solidFill>
                  <a:prstClr val="black"/>
                </a:solidFill>
                <a:effectLst/>
                <a:uLnTx/>
                <a:uFillTx/>
                <a:latin typeface="Calibri Light"/>
                <a:ea typeface="+mn-ea"/>
                <a:cs typeface="+mn-cs"/>
              </a:endParaRPr>
            </a:p>
          </p:txBody>
        </p:sp>
        <p:sp>
          <p:nvSpPr>
            <p:cNvPr id="14" name="Punchline"/>
            <p:cNvSpPr txBox="1"/>
            <p:nvPr/>
          </p:nvSpPr>
          <p:spPr>
            <a:xfrm>
              <a:off x="3531083" y="4522470"/>
              <a:ext cx="374167" cy="234696"/>
            </a:xfrm>
            <a:prstGeom prst="rect">
              <a:avLst/>
            </a:prstGeom>
            <a:noFill/>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100" normalizeH="0" baseline="0" noProof="0" dirty="0">
                  <a:ln>
                    <a:noFill/>
                  </a:ln>
                  <a:solidFill>
                    <a:prstClr val="black"/>
                  </a:solidFill>
                  <a:effectLst/>
                  <a:uLnTx/>
                  <a:uFillTx/>
                  <a:latin typeface="Calibri Light"/>
                  <a:ea typeface="+mn-ea"/>
                  <a:cs typeface="+mn-cs"/>
                </a:rPr>
                <a:t>DIVA</a:t>
              </a:r>
            </a:p>
          </p:txBody>
        </p:sp>
      </p:grpSp>
      <p:grpSp>
        <p:nvGrpSpPr>
          <p:cNvPr id="15" name="Group 14"/>
          <p:cNvGrpSpPr/>
          <p:nvPr/>
        </p:nvGrpSpPr>
        <p:grpSpPr>
          <a:xfrm>
            <a:off x="2514600" y="4370070"/>
            <a:ext cx="398932" cy="234696"/>
            <a:chOff x="3531083" y="4522470"/>
            <a:chExt cx="398932" cy="234696"/>
          </a:xfrm>
        </p:grpSpPr>
        <p:sp>
          <p:nvSpPr>
            <p:cNvPr id="16" name="Punchline"/>
            <p:cNvSpPr txBox="1"/>
            <p:nvPr/>
          </p:nvSpPr>
          <p:spPr>
            <a:xfrm>
              <a:off x="3555848" y="4522470"/>
              <a:ext cx="374167" cy="234696"/>
            </a:xfrm>
            <a:prstGeom prst="rect">
              <a:avLst/>
            </a:prstGeom>
            <a:solidFill>
              <a:schemeClr val="bg1"/>
            </a:solidFill>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100" normalizeH="0" baseline="0" noProof="0" dirty="0">
                <a:ln>
                  <a:noFill/>
                </a:ln>
                <a:solidFill>
                  <a:prstClr val="black"/>
                </a:solidFill>
                <a:effectLst/>
                <a:uLnTx/>
                <a:uFillTx/>
                <a:latin typeface="Calibri Light"/>
                <a:ea typeface="+mn-ea"/>
                <a:cs typeface="+mn-cs"/>
              </a:endParaRPr>
            </a:p>
          </p:txBody>
        </p:sp>
        <p:sp>
          <p:nvSpPr>
            <p:cNvPr id="17" name="Punchline"/>
            <p:cNvSpPr txBox="1"/>
            <p:nvPr/>
          </p:nvSpPr>
          <p:spPr>
            <a:xfrm>
              <a:off x="3531083" y="4522470"/>
              <a:ext cx="374167" cy="234696"/>
            </a:xfrm>
            <a:prstGeom prst="rect">
              <a:avLst/>
            </a:prstGeom>
            <a:noFill/>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100" normalizeH="0" baseline="0" noProof="0" dirty="0">
                  <a:ln>
                    <a:noFill/>
                  </a:ln>
                  <a:solidFill>
                    <a:prstClr val="black"/>
                  </a:solidFill>
                  <a:effectLst/>
                  <a:uLnTx/>
                  <a:uFillTx/>
                  <a:latin typeface="Calibri Light"/>
                  <a:ea typeface="+mn-ea"/>
                  <a:cs typeface="+mn-cs"/>
                </a:rPr>
                <a:t>DIVA</a:t>
              </a:r>
            </a:p>
          </p:txBody>
        </p:sp>
      </p:grpSp>
      <p:grpSp>
        <p:nvGrpSpPr>
          <p:cNvPr id="3" name="Group 2"/>
          <p:cNvGrpSpPr/>
          <p:nvPr/>
        </p:nvGrpSpPr>
        <p:grpSpPr>
          <a:xfrm>
            <a:off x="4509467" y="1219200"/>
            <a:ext cx="4114800" cy="4191000"/>
            <a:chOff x="4509467" y="1371600"/>
            <a:chExt cx="4114800" cy="4191000"/>
          </a:xfrm>
        </p:grpSpPr>
        <p:graphicFrame>
          <p:nvGraphicFramePr>
            <p:cNvPr id="10" name="Chart 9"/>
            <p:cNvGraphicFramePr>
              <a:graphicFrameLocks/>
            </p:cNvGraphicFramePr>
            <p:nvPr>
              <p:extLst/>
            </p:nvPr>
          </p:nvGraphicFramePr>
          <p:xfrm>
            <a:off x="4509467" y="1371600"/>
            <a:ext cx="4114800" cy="4191000"/>
          </p:xfrm>
          <a:graphic>
            <a:graphicData uri="http://schemas.openxmlformats.org/drawingml/2006/chart">
              <c:chart xmlns:c="http://schemas.openxmlformats.org/drawingml/2006/chart" xmlns:r="http://schemas.openxmlformats.org/officeDocument/2006/relationships" r:id="rId4"/>
            </a:graphicData>
          </a:graphic>
        </p:graphicFrame>
        <p:grpSp>
          <p:nvGrpSpPr>
            <p:cNvPr id="18" name="Group 17"/>
            <p:cNvGrpSpPr/>
            <p:nvPr/>
          </p:nvGrpSpPr>
          <p:grpSpPr>
            <a:xfrm>
              <a:off x="7525868" y="4511040"/>
              <a:ext cx="398932" cy="234696"/>
              <a:chOff x="3531083" y="4522470"/>
              <a:chExt cx="398932" cy="234696"/>
            </a:xfrm>
          </p:grpSpPr>
          <p:sp>
            <p:nvSpPr>
              <p:cNvPr id="19" name="Punchline"/>
              <p:cNvSpPr txBox="1"/>
              <p:nvPr/>
            </p:nvSpPr>
            <p:spPr>
              <a:xfrm>
                <a:off x="3555848" y="4522470"/>
                <a:ext cx="374167" cy="234696"/>
              </a:xfrm>
              <a:prstGeom prst="rect">
                <a:avLst/>
              </a:prstGeom>
              <a:solidFill>
                <a:schemeClr val="bg1"/>
              </a:solidFill>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100" normalizeH="0" baseline="0" noProof="0" dirty="0">
                  <a:ln>
                    <a:noFill/>
                  </a:ln>
                  <a:solidFill>
                    <a:prstClr val="black"/>
                  </a:solidFill>
                  <a:effectLst/>
                  <a:uLnTx/>
                  <a:uFillTx/>
                  <a:latin typeface="Calibri Light"/>
                  <a:ea typeface="+mn-ea"/>
                  <a:cs typeface="+mn-cs"/>
                </a:endParaRPr>
              </a:p>
            </p:txBody>
          </p:sp>
          <p:sp>
            <p:nvSpPr>
              <p:cNvPr id="20" name="Punchline"/>
              <p:cNvSpPr txBox="1"/>
              <p:nvPr/>
            </p:nvSpPr>
            <p:spPr>
              <a:xfrm>
                <a:off x="3531083" y="4522470"/>
                <a:ext cx="374167" cy="234696"/>
              </a:xfrm>
              <a:prstGeom prst="rect">
                <a:avLst/>
              </a:prstGeom>
              <a:noFill/>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100" normalizeH="0" baseline="0" noProof="0" dirty="0">
                    <a:ln>
                      <a:noFill/>
                    </a:ln>
                    <a:solidFill>
                      <a:prstClr val="black"/>
                    </a:solidFill>
                    <a:effectLst/>
                    <a:uLnTx/>
                    <a:uFillTx/>
                    <a:latin typeface="Calibri Light"/>
                    <a:ea typeface="+mn-ea"/>
                    <a:cs typeface="+mn-cs"/>
                  </a:rPr>
                  <a:t>DIVA</a:t>
                </a:r>
              </a:p>
            </p:txBody>
          </p:sp>
        </p:grpSp>
        <p:grpSp>
          <p:nvGrpSpPr>
            <p:cNvPr id="21" name="Group 20"/>
            <p:cNvGrpSpPr/>
            <p:nvPr/>
          </p:nvGrpSpPr>
          <p:grpSpPr>
            <a:xfrm>
              <a:off x="6505575" y="4511040"/>
              <a:ext cx="398932" cy="234696"/>
              <a:chOff x="3531083" y="4522470"/>
              <a:chExt cx="398932" cy="234696"/>
            </a:xfrm>
          </p:grpSpPr>
          <p:sp>
            <p:nvSpPr>
              <p:cNvPr id="22" name="Punchline"/>
              <p:cNvSpPr txBox="1"/>
              <p:nvPr/>
            </p:nvSpPr>
            <p:spPr>
              <a:xfrm>
                <a:off x="3555848" y="4522470"/>
                <a:ext cx="374167" cy="234696"/>
              </a:xfrm>
              <a:prstGeom prst="rect">
                <a:avLst/>
              </a:prstGeom>
              <a:solidFill>
                <a:schemeClr val="bg1"/>
              </a:solidFill>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100" normalizeH="0" baseline="0" noProof="0" dirty="0">
                  <a:ln>
                    <a:noFill/>
                  </a:ln>
                  <a:solidFill>
                    <a:prstClr val="black"/>
                  </a:solidFill>
                  <a:effectLst/>
                  <a:uLnTx/>
                  <a:uFillTx/>
                  <a:latin typeface="Calibri Light"/>
                  <a:ea typeface="+mn-ea"/>
                  <a:cs typeface="+mn-cs"/>
                </a:endParaRPr>
              </a:p>
            </p:txBody>
          </p:sp>
          <p:sp>
            <p:nvSpPr>
              <p:cNvPr id="23" name="Punchline"/>
              <p:cNvSpPr txBox="1"/>
              <p:nvPr/>
            </p:nvSpPr>
            <p:spPr>
              <a:xfrm>
                <a:off x="3531083" y="4522470"/>
                <a:ext cx="374167" cy="234696"/>
              </a:xfrm>
              <a:prstGeom prst="rect">
                <a:avLst/>
              </a:prstGeom>
              <a:noFill/>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100" normalizeH="0" baseline="0" noProof="0" dirty="0">
                    <a:ln>
                      <a:noFill/>
                    </a:ln>
                    <a:solidFill>
                      <a:prstClr val="black"/>
                    </a:solidFill>
                    <a:effectLst/>
                    <a:uLnTx/>
                    <a:uFillTx/>
                    <a:latin typeface="Calibri Light"/>
                    <a:ea typeface="+mn-ea"/>
                    <a:cs typeface="+mn-cs"/>
                  </a:rPr>
                  <a:t>DIVA</a:t>
                </a:r>
              </a:p>
            </p:txBody>
          </p:sp>
        </p:grpSp>
      </p:grpSp>
      <p:sp>
        <p:nvSpPr>
          <p:cNvPr id="24" name="Punchline"/>
          <p:cNvSpPr txBox="1"/>
          <p:nvPr/>
        </p:nvSpPr>
        <p:spPr>
          <a:xfrm>
            <a:off x="0" y="5166320"/>
            <a:ext cx="9144000" cy="1143000"/>
          </a:xfrm>
          <a:prstGeom prst="rect">
            <a:avLst/>
          </a:prstGeom>
          <a:solidFill>
            <a:schemeClr val="accent1">
              <a:lumMod val="75000"/>
            </a:schemeClr>
          </a:solidFill>
        </p:spPr>
        <p:txBody>
          <a:bodyPr wrap="square" rtlCol="0" anchor="ctr">
            <a:no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3600" b="0" i="0" u="none" strike="noStrike" kern="1200" cap="none" spc="-100" normalizeH="0" baseline="0" noProof="0" dirty="0">
                <a:ln>
                  <a:noFill/>
                </a:ln>
                <a:solidFill>
                  <a:prstClr val="white"/>
                </a:solidFill>
                <a:effectLst/>
                <a:uLnTx/>
                <a:uFillTx/>
                <a:latin typeface="Calibri Light"/>
                <a:ea typeface="+mn-ea"/>
                <a:cs typeface="+mn-cs"/>
              </a:rPr>
              <a:t>DIVA-DRAM </a:t>
            </a:r>
            <a:r>
              <a:rPr kumimoji="0" lang="en-US" sz="3600" b="1" i="1" u="none" strike="noStrike" kern="1200" cap="none" spc="-100" normalizeH="0" baseline="0" noProof="0" dirty="0">
                <a:ln>
                  <a:noFill/>
                </a:ln>
                <a:solidFill>
                  <a:prstClr val="white"/>
                </a:solidFill>
                <a:effectLst/>
                <a:uLnTx/>
                <a:uFillTx/>
                <a:latin typeface="Calibri"/>
                <a:ea typeface="+mn-ea"/>
                <a:cs typeface="+mn-cs"/>
              </a:rPr>
              <a:t>reduces latency more aggressively</a:t>
            </a:r>
            <a:br>
              <a:rPr kumimoji="0" lang="en-US" sz="3600" b="1" i="1" u="none" strike="noStrike" kern="1200" cap="none" spc="-100" normalizeH="0" baseline="0" noProof="0" dirty="0">
                <a:ln>
                  <a:noFill/>
                </a:ln>
                <a:solidFill>
                  <a:prstClr val="white"/>
                </a:solidFill>
                <a:effectLst/>
                <a:uLnTx/>
                <a:uFillTx/>
                <a:latin typeface="Calibri"/>
                <a:ea typeface="+mn-ea"/>
                <a:cs typeface="+mn-cs"/>
              </a:rPr>
            </a:br>
            <a:r>
              <a:rPr kumimoji="0" lang="en-US" sz="3600" b="0" i="0" u="none" strike="noStrike" kern="1200" cap="none" spc="-100" normalizeH="0" baseline="0" noProof="0" dirty="0">
                <a:ln>
                  <a:noFill/>
                </a:ln>
                <a:solidFill>
                  <a:prstClr val="white"/>
                </a:solidFill>
                <a:effectLst/>
                <a:uLnTx/>
                <a:uFillTx/>
                <a:latin typeface="Calibri Light"/>
                <a:ea typeface="+mn-ea"/>
                <a:cs typeface="+mn-cs"/>
              </a:rPr>
              <a:t>and uses ECC to correct random slow cells</a:t>
            </a:r>
          </a:p>
        </p:txBody>
      </p:sp>
    </p:spTree>
    <p:extLst>
      <p:ext uri="{BB962C8B-B14F-4D97-AF65-F5344CB8AC3E}">
        <p14:creationId xmlns:p14="http://schemas.microsoft.com/office/powerpoint/2010/main" val="974780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graphicEl>
                                              <a:chart seriesIdx="-4" categoryIdx="2" bldStep="category"/>
                                            </p:graphicEl>
                                          </p:spTgt>
                                        </p:tgtEl>
                                        <p:attrNameLst>
                                          <p:attrName>style.visibility</p:attrName>
                                        </p:attrNameLst>
                                      </p:cBhvr>
                                      <p:to>
                                        <p:strVal val="visible"/>
                                      </p:to>
                                    </p:set>
                                    <p:animEffect transition="in" filter="fade">
                                      <p:cBhvr>
                                        <p:cTn id="7" dur="500"/>
                                        <p:tgtEl>
                                          <p:spTgt spid="9">
                                            <p:graphicEl>
                                              <a:chart seriesIdx="-4" categoryIdx="2" bldStep="category"/>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graphicEl>
                                              <a:chart seriesIdx="-4" categoryIdx="3" bldStep="category"/>
                                            </p:graphicEl>
                                          </p:spTgt>
                                        </p:tgtEl>
                                        <p:attrNameLst>
                                          <p:attrName>style.visibility</p:attrName>
                                        </p:attrNameLst>
                                      </p:cBhvr>
                                      <p:to>
                                        <p:strVal val="visible"/>
                                      </p:to>
                                    </p:set>
                                    <p:animEffect transition="in" filter="fade">
                                      <p:cBhvr>
                                        <p:cTn id="10" dur="500"/>
                                        <p:tgtEl>
                                          <p:spTgt spid="9">
                                            <p:graphicEl>
                                              <a:chart seriesIdx="-4" categoryIdx="3" bldStep="category"/>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
                                            <p:graphicEl>
                                              <a:chart seriesIdx="-4" categoryIdx="4" bldStep="category"/>
                                            </p:graphicEl>
                                          </p:spTgt>
                                        </p:tgtEl>
                                        <p:attrNameLst>
                                          <p:attrName>style.visibility</p:attrName>
                                        </p:attrNameLst>
                                      </p:cBhvr>
                                      <p:to>
                                        <p:strVal val="visible"/>
                                      </p:to>
                                    </p:set>
                                    <p:animEffect transition="in" filter="fade">
                                      <p:cBhvr>
                                        <p:cTn id="15" dur="500"/>
                                        <p:tgtEl>
                                          <p:spTgt spid="9">
                                            <p:graphicEl>
                                              <a:chart seriesIdx="-4" categoryIdx="4" bldStep="category"/>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
                                            <p:graphicEl>
                                              <a:chart seriesIdx="-4" categoryIdx="5" bldStep="category"/>
                                            </p:graphicEl>
                                          </p:spTgt>
                                        </p:tgtEl>
                                        <p:attrNameLst>
                                          <p:attrName>style.visibility</p:attrName>
                                        </p:attrNameLst>
                                      </p:cBhvr>
                                      <p:to>
                                        <p:strVal val="visible"/>
                                      </p:to>
                                    </p:set>
                                    <p:animEffect transition="in" filter="fade">
                                      <p:cBhvr>
                                        <p:cTn id="18" dur="500"/>
                                        <p:tgtEl>
                                          <p:spTgt spid="9">
                                            <p:graphicEl>
                                              <a:chart seriesIdx="-4" categoryIdx="5" bldStep="category"/>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par>
                                <p:cTn id="24" presetID="1" presetClass="entr" presetSubtype="0" fill="hold" nodeType="withEffect">
                                  <p:stCondLst>
                                    <p:cond delay="0"/>
                                  </p:stCondLst>
                                  <p:childTnLst>
                                    <p:set>
                                      <p:cBhvr>
                                        <p:cTn id="25" dur="1" fill="hold">
                                          <p:stCondLst>
                                            <p:cond delay="0"/>
                                          </p:stCondLst>
                                        </p:cTn>
                                        <p:tgtEl>
                                          <p:spTgt spid="3"/>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fade">
                                      <p:cBhvr>
                                        <p:cTn id="3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Graphic spid="9" grpId="0">
        <p:bldSub>
          <a:bldChart bld="category"/>
        </p:bldSub>
      </p:bldGraphic>
      <p:bldP spid="24" grpId="0" animBg="1"/>
    </p:bldLst>
  </p:timing>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Design-Induced Latency Variation in DRAM</a:t>
            </a:r>
          </a:p>
        </p:txBody>
      </p:sp>
      <p:sp>
        <p:nvSpPr>
          <p:cNvPr id="3" name="Content Placeholder 2"/>
          <p:cNvSpPr>
            <a:spLocks noGrp="1"/>
          </p:cNvSpPr>
          <p:nvPr>
            <p:ph idx="1"/>
          </p:nvPr>
        </p:nvSpPr>
        <p:spPr>
          <a:xfrm>
            <a:off x="228600" y="980728"/>
            <a:ext cx="8915400" cy="5193723"/>
          </a:xfrm>
        </p:spPr>
        <p:txBody>
          <a:bodyPr/>
          <a:lstStyle/>
          <a:p>
            <a:r>
              <a:rPr lang="en-US" sz="2000" dirty="0" err="1"/>
              <a:t>Donghyuk</a:t>
            </a:r>
            <a:r>
              <a:rPr lang="en-US" sz="2000" dirty="0"/>
              <a:t> Lee, Samira Khan, Lavanya Subramanian, </a:t>
            </a:r>
            <a:r>
              <a:rPr lang="en-US" sz="2000" dirty="0" err="1"/>
              <a:t>Saugata</a:t>
            </a:r>
            <a:r>
              <a:rPr lang="en-US" sz="2000" dirty="0"/>
              <a:t> </a:t>
            </a:r>
            <a:r>
              <a:rPr lang="en-US" sz="2000" dirty="0" err="1"/>
              <a:t>Ghose</a:t>
            </a:r>
            <a:r>
              <a:rPr lang="en-US" sz="2000" dirty="0"/>
              <a:t>, </a:t>
            </a:r>
            <a:r>
              <a:rPr lang="en-US" sz="2000" dirty="0" err="1"/>
              <a:t>Rachata</a:t>
            </a:r>
            <a:r>
              <a:rPr lang="en-US" sz="2000" dirty="0"/>
              <a:t> </a:t>
            </a:r>
            <a:r>
              <a:rPr lang="en-US" sz="2000" dirty="0" err="1"/>
              <a:t>Ausavarungnirun</a:t>
            </a:r>
            <a:r>
              <a:rPr lang="en-US" sz="2000" dirty="0"/>
              <a:t>, Gennady Pekhimenko, </a:t>
            </a:r>
            <a:r>
              <a:rPr lang="en-US" sz="2000" dirty="0" err="1"/>
              <a:t>Vivek</a:t>
            </a:r>
            <a:r>
              <a:rPr lang="en-US" sz="2000" dirty="0"/>
              <a:t> Seshadri, and </a:t>
            </a:r>
            <a:r>
              <a:rPr lang="en-US" sz="2000" u="sng" dirty="0"/>
              <a:t>Onur Mutlu</a:t>
            </a:r>
            <a:r>
              <a:rPr lang="en-US" sz="2000" dirty="0"/>
              <a:t>,</a:t>
            </a:r>
            <a:br>
              <a:rPr lang="en-US" sz="2000" dirty="0"/>
            </a:br>
            <a:r>
              <a:rPr lang="en-US" sz="2000" b="1" dirty="0">
                <a:hlinkClick r:id="rId2"/>
              </a:rPr>
              <a:t>"Design-Induced Latency Variation in Modern DRAM Chips: Characterization, Analysis, and Latency Reduction Mechanisms"</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Urbana-Champaign, IL, USA, June 2017.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8" name="Picture 7"/>
          <p:cNvPicPr>
            <a:picLocks noChangeAspect="1"/>
          </p:cNvPicPr>
          <p:nvPr/>
        </p:nvPicPr>
        <p:blipFill>
          <a:blip r:embed="rId4"/>
          <a:stretch>
            <a:fillRect/>
          </a:stretch>
        </p:blipFill>
        <p:spPr>
          <a:xfrm>
            <a:off x="0" y="3837964"/>
            <a:ext cx="9144000" cy="2543364"/>
          </a:xfrm>
          <a:prstGeom prst="rect">
            <a:avLst/>
          </a:prstGeom>
        </p:spPr>
      </p:pic>
    </p:spTree>
    <p:extLst>
      <p:ext uri="{BB962C8B-B14F-4D97-AF65-F5344CB8AC3E}">
        <p14:creationId xmlns:p14="http://schemas.microsoft.com/office/powerpoint/2010/main" val="1216060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685800" y="1124744"/>
            <a:ext cx="7924800" cy="1752600"/>
          </a:xfrm>
        </p:spPr>
        <p:txBody>
          <a:bodyPr/>
          <a:lstStyle/>
          <a:p>
            <a:r>
              <a:rPr lang="en-US" dirty="0"/>
              <a:t>Voltron: Exploiting the </a:t>
            </a:r>
            <a:br>
              <a:rPr lang="en-US" dirty="0"/>
            </a:br>
            <a:r>
              <a:rPr lang="en-US" dirty="0"/>
              <a:t>	Voltage-Latency-Reliability 					Relationship</a:t>
            </a:r>
          </a:p>
        </p:txBody>
      </p:sp>
      <p:sp>
        <p:nvSpPr>
          <p:cNvPr id="6" name="Subtitle 5"/>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279</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12696850"/>
      </p:ext>
    </p:extLst>
  </p:cSld>
  <p:clrMapOvr>
    <a:masterClrMapping/>
  </p:clrMapOvr>
  <p:transition/>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Executive Summary</a:t>
            </a:r>
          </a:p>
        </p:txBody>
      </p:sp>
      <p:sp>
        <p:nvSpPr>
          <p:cNvPr id="3" name="Content Placeholder 2"/>
          <p:cNvSpPr>
            <a:spLocks noGrp="1"/>
          </p:cNvSpPr>
          <p:nvPr>
            <p:ph idx="1"/>
          </p:nvPr>
        </p:nvSpPr>
        <p:spPr/>
        <p:txBody>
          <a:bodyPr>
            <a:noAutofit/>
          </a:bodyPr>
          <a:lstStyle/>
          <a:p>
            <a:r>
              <a:rPr lang="en-US" sz="2300" spc="-20" dirty="0">
                <a:solidFill>
                  <a:srgbClr val="FF4136"/>
                </a:solidFill>
              </a:rPr>
              <a:t>DRAM (memory) power is significant in today’s systems</a:t>
            </a:r>
          </a:p>
          <a:p>
            <a:pPr lvl="1"/>
            <a:r>
              <a:rPr lang="en-US" sz="2000" dirty="0"/>
              <a:t>Existing low-voltage DRAM reduces voltage </a:t>
            </a:r>
            <a:r>
              <a:rPr lang="en-US" sz="2000" b="1" dirty="0"/>
              <a:t>conservatively</a:t>
            </a:r>
          </a:p>
          <a:p>
            <a:pPr lvl="1"/>
            <a:endParaRPr lang="en-US" sz="1000" b="1" dirty="0"/>
          </a:p>
          <a:p>
            <a:r>
              <a:rPr lang="en-US" sz="2300" u="sng" dirty="0"/>
              <a:t>Goal</a:t>
            </a:r>
            <a:r>
              <a:rPr lang="en-US" sz="2300" dirty="0"/>
              <a:t>: Understand and exploit the reliability and latency behavior of real DRAM chips under</a:t>
            </a:r>
            <a:r>
              <a:rPr lang="en-US" sz="2300" b="1" i="1" dirty="0"/>
              <a:t> aggressive reduced-voltage operation</a:t>
            </a:r>
          </a:p>
          <a:p>
            <a:endParaRPr lang="en-US" sz="1000" dirty="0"/>
          </a:p>
          <a:p>
            <a:r>
              <a:rPr lang="en-US" sz="2300" u="sng" dirty="0"/>
              <a:t>Key experimental observations</a:t>
            </a:r>
            <a:r>
              <a:rPr lang="en-US" sz="2300" dirty="0"/>
              <a:t>:</a:t>
            </a:r>
          </a:p>
          <a:p>
            <a:pPr lvl="1"/>
            <a:r>
              <a:rPr lang="en-US" sz="2000" dirty="0">
                <a:solidFill>
                  <a:srgbClr val="FF4136"/>
                </a:solidFill>
              </a:rPr>
              <a:t>Huge voltage margin -- Errors occur beyond some voltage</a:t>
            </a:r>
          </a:p>
          <a:p>
            <a:pPr lvl="1"/>
            <a:r>
              <a:rPr lang="en-US" sz="2000" dirty="0"/>
              <a:t>Errors exhibit </a:t>
            </a:r>
            <a:r>
              <a:rPr lang="en-US" sz="2000" dirty="0">
                <a:solidFill>
                  <a:srgbClr val="0070C0"/>
                </a:solidFill>
              </a:rPr>
              <a:t>spatial locality</a:t>
            </a:r>
          </a:p>
          <a:p>
            <a:pPr lvl="1"/>
            <a:r>
              <a:rPr lang="en-US" sz="2000" dirty="0">
                <a:solidFill>
                  <a:srgbClr val="0070C0"/>
                </a:solidFill>
              </a:rPr>
              <a:t>Higher operation latency mitigates voltage-induced errors</a:t>
            </a:r>
          </a:p>
          <a:p>
            <a:pPr lvl="1"/>
            <a:endParaRPr lang="en-US" sz="1000" dirty="0"/>
          </a:p>
          <a:p>
            <a:r>
              <a:rPr lang="en-US" sz="2300" b="1" u="sng" dirty="0">
                <a:solidFill>
                  <a:srgbClr val="0070C0"/>
                </a:solidFill>
              </a:rPr>
              <a:t>Voltron</a:t>
            </a:r>
            <a:r>
              <a:rPr lang="en-US" sz="2300" dirty="0"/>
              <a:t>: A new DRAM energy reduction mechanism </a:t>
            </a:r>
          </a:p>
          <a:p>
            <a:pPr lvl="1"/>
            <a:r>
              <a:rPr lang="en-US" sz="2000" dirty="0"/>
              <a:t>Reduce DRAM voltage </a:t>
            </a:r>
            <a:r>
              <a:rPr lang="en-US" sz="2000" b="1" dirty="0"/>
              <a:t>without introducing errors </a:t>
            </a:r>
          </a:p>
          <a:p>
            <a:pPr lvl="1"/>
            <a:r>
              <a:rPr lang="en-US" sz="2000" dirty="0"/>
              <a:t>Use a </a:t>
            </a:r>
            <a:r>
              <a:rPr lang="en-US" sz="2000" b="1" dirty="0"/>
              <a:t>regression model </a:t>
            </a:r>
            <a:r>
              <a:rPr lang="en-US" sz="2000" dirty="0"/>
              <a:t>to select voltage that does not degrade performance beyond a chosen target </a:t>
            </a:r>
            <a:r>
              <a:rPr lang="en-US" sz="2000" dirty="0">
                <a:sym typeface="Wingdings"/>
              </a:rPr>
              <a:t> </a:t>
            </a:r>
            <a:r>
              <a:rPr lang="en-US" sz="2000" dirty="0">
                <a:solidFill>
                  <a:schemeClr val="accent3">
                    <a:lumMod val="50000"/>
                  </a:schemeClr>
                </a:solidFill>
                <a:sym typeface="Wingdings"/>
              </a:rPr>
              <a:t>7.3% system energy reduction</a:t>
            </a:r>
            <a:endParaRPr lang="en-US" sz="2000" dirty="0">
              <a:solidFill>
                <a:schemeClr val="accent3">
                  <a:lumMod val="50000"/>
                </a:schemeClr>
              </a:solidFill>
            </a:endParaRPr>
          </a:p>
          <a:p>
            <a:endParaRPr lang="en-US" dirty="0"/>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F32364-6BA0-48AA-B029-3ED2192016FC}" type="slidenum">
              <a:rPr kumimoji="0" lang="en-US" sz="1400" b="0" i="0" u="none" strike="noStrike" kern="1200" cap="none" spc="0" normalizeH="0" baseline="0" noProof="0" smtClean="0">
                <a:ln>
                  <a:noFill/>
                </a:ln>
                <a:solidFill>
                  <a:prstClr val="black"/>
                </a:solidFill>
                <a:effectLst/>
                <a:uLnTx/>
                <a:uFillTx/>
                <a:latin typeface="Gill Sans MT" panose="020B050202010402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280</a:t>
            </a:fld>
            <a:endParaRPr kumimoji="0" lang="en-US" sz="14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endParaRPr>
          </a:p>
        </p:txBody>
      </p:sp>
    </p:spTree>
    <p:extLst>
      <p:ext uri="{BB962C8B-B14F-4D97-AF65-F5344CB8AC3E}">
        <p14:creationId xmlns:p14="http://schemas.microsoft.com/office/powerpoint/2010/main" val="1880879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DIMMs Operating at Higher Latency</a:t>
            </a: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13F32364-6BA0-48AA-B029-3ED2192016FC}" type="slidenum">
              <a:rPr kumimoji="0" lang="en-US" sz="1400" b="0" i="0" u="none" strike="noStrike" kern="1200" cap="none" spc="0" normalizeH="0" baseline="0" noProof="0" smtClean="0">
                <a:ln>
                  <a:noFill/>
                </a:ln>
                <a:solidFill>
                  <a:prstClr val="black"/>
                </a:solidFill>
                <a:effectLst/>
                <a:uLnTx/>
                <a:uFillTx/>
                <a:latin typeface="Gill Sans MT" panose="020B0502020104020203"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281</a:t>
            </a:fld>
            <a:endParaRPr kumimoji="0" lang="en-US" sz="1400" b="0" i="0" u="none" strike="noStrike" kern="1200" cap="none" spc="0" normalizeH="0" baseline="0" noProof="0" dirty="0">
              <a:ln>
                <a:noFill/>
              </a:ln>
              <a:solidFill>
                <a:prstClr val="black"/>
              </a:solidFill>
              <a:effectLst/>
              <a:uLnTx/>
              <a:uFillTx/>
              <a:latin typeface="Gill Sans MT" panose="020B0502020104020203" pitchFamily="34" charset="0"/>
              <a:ea typeface="ＭＳ Ｐゴシック" charset="-128"/>
              <a:cs typeface="+mn-cs"/>
            </a:endParaRPr>
          </a:p>
        </p:txBody>
      </p:sp>
      <p:sp>
        <p:nvSpPr>
          <p:cNvPr id="17" name="TextBox 16"/>
          <p:cNvSpPr txBox="1"/>
          <p:nvPr/>
        </p:nvSpPr>
        <p:spPr>
          <a:xfrm>
            <a:off x="253766" y="1219200"/>
            <a:ext cx="9025932"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0" i="0" u="none" strike="noStrike" kern="1200" cap="none" spc="0" normalizeH="0" baseline="0" noProof="0" dirty="0">
                <a:ln>
                  <a:noFill/>
                </a:ln>
                <a:solidFill>
                  <a:prstClr val="black"/>
                </a:solidFill>
                <a:effectLst/>
                <a:uLnTx/>
                <a:uFillTx/>
                <a:latin typeface="Gill Sans MT"/>
                <a:ea typeface=""/>
                <a:cs typeface="+mn-cs"/>
              </a:rPr>
              <a:t>Measured minimum latency that </a:t>
            </a:r>
            <a:r>
              <a:rPr kumimoji="0" lang="en-US" sz="2300" b="0" i="1" u="none" strike="noStrike" kern="1200" cap="none" spc="0" normalizeH="0" baseline="0" noProof="0" dirty="0">
                <a:ln>
                  <a:noFill/>
                </a:ln>
                <a:solidFill>
                  <a:prstClr val="black"/>
                </a:solidFill>
                <a:effectLst/>
                <a:uLnTx/>
                <a:uFillTx/>
                <a:latin typeface="Gill Sans MT"/>
                <a:ea typeface=""/>
                <a:cs typeface="+mn-cs"/>
              </a:rPr>
              <a:t>does </a:t>
            </a:r>
            <a:r>
              <a:rPr kumimoji="0" lang="en-US" sz="2300" b="1" i="1" u="none" strike="noStrike" kern="1200" cap="none" spc="0" normalizeH="0" baseline="0" noProof="0" dirty="0">
                <a:ln>
                  <a:noFill/>
                </a:ln>
                <a:solidFill>
                  <a:prstClr val="black"/>
                </a:solidFill>
                <a:effectLst/>
                <a:uLnTx/>
                <a:uFillTx/>
                <a:latin typeface="Gill Sans MT"/>
                <a:ea typeface=""/>
                <a:cs typeface="+mn-cs"/>
              </a:rPr>
              <a:t>not</a:t>
            </a:r>
            <a:r>
              <a:rPr kumimoji="0" lang="en-US" sz="2300" b="0" i="1" u="none" strike="noStrike" kern="1200" cap="none" spc="0" normalizeH="0" baseline="0" noProof="0" dirty="0">
                <a:ln>
                  <a:noFill/>
                </a:ln>
                <a:solidFill>
                  <a:prstClr val="black"/>
                </a:solidFill>
                <a:effectLst/>
                <a:uLnTx/>
                <a:uFillTx/>
                <a:latin typeface="Gill Sans MT"/>
                <a:ea typeface=""/>
                <a:cs typeface="+mn-cs"/>
              </a:rPr>
              <a:t> cause errors </a:t>
            </a:r>
            <a:r>
              <a:rPr kumimoji="0" lang="en-US" sz="2300" b="0" i="0" u="none" strike="noStrike" kern="1200" cap="none" spc="0" normalizeH="0" baseline="0" noProof="0" dirty="0">
                <a:ln>
                  <a:noFill/>
                </a:ln>
                <a:solidFill>
                  <a:prstClr val="black"/>
                </a:solidFill>
                <a:effectLst/>
                <a:uLnTx/>
                <a:uFillTx/>
                <a:latin typeface="Gill Sans MT"/>
                <a:ea typeface=""/>
                <a:cs typeface="+mn-cs"/>
              </a:rPr>
              <a:t>in DRAM modules</a:t>
            </a: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479549" y="2045109"/>
            <a:ext cx="6574367" cy="3604786"/>
          </a:xfrm>
        </p:spPr>
      </p:pic>
      <p:sp>
        <p:nvSpPr>
          <p:cNvPr id="8" name="Rectangle 7"/>
          <p:cNvSpPr/>
          <p:nvPr/>
        </p:nvSpPr>
        <p:spPr>
          <a:xfrm>
            <a:off x="3958426" y="1867741"/>
            <a:ext cx="1957468" cy="260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nvGrpSpPr>
          <p:cNvPr id="42" name="lowerbound"/>
          <p:cNvGrpSpPr/>
          <p:nvPr/>
        </p:nvGrpSpPr>
        <p:grpSpPr>
          <a:xfrm>
            <a:off x="968709" y="4521200"/>
            <a:ext cx="7452553" cy="1795621"/>
            <a:chOff x="968709" y="4521200"/>
            <a:chExt cx="7452553" cy="1795621"/>
          </a:xfrm>
        </p:grpSpPr>
        <p:sp>
          <p:nvSpPr>
            <p:cNvPr id="26" name="Freeform 25"/>
            <p:cNvSpPr/>
            <p:nvPr/>
          </p:nvSpPr>
          <p:spPr>
            <a:xfrm>
              <a:off x="2217182" y="4521200"/>
              <a:ext cx="272017" cy="1453699"/>
            </a:xfrm>
            <a:custGeom>
              <a:avLst/>
              <a:gdLst>
                <a:gd name="connsiteX0" fmla="*/ 356684 w 356684"/>
                <a:gd name="connsiteY0" fmla="*/ 1253067 h 1253067"/>
                <a:gd name="connsiteX1" fmla="*/ 1084 w 356684"/>
                <a:gd name="connsiteY1" fmla="*/ 880533 h 1253067"/>
                <a:gd name="connsiteX2" fmla="*/ 238150 w 356684"/>
                <a:gd name="connsiteY2" fmla="*/ 0 h 1253067"/>
              </a:gdLst>
              <a:ahLst/>
              <a:cxnLst>
                <a:cxn ang="0">
                  <a:pos x="connsiteX0" y="connsiteY0"/>
                </a:cxn>
                <a:cxn ang="0">
                  <a:pos x="connsiteX1" y="connsiteY1"/>
                </a:cxn>
                <a:cxn ang="0">
                  <a:pos x="connsiteX2" y="connsiteY2"/>
                </a:cxn>
              </a:cxnLst>
              <a:rect l="l" t="t" r="r" b="b"/>
              <a:pathLst>
                <a:path w="356684" h="1253067">
                  <a:moveTo>
                    <a:pt x="356684" y="1253067"/>
                  </a:moveTo>
                  <a:cubicBezTo>
                    <a:pt x="188762" y="1171222"/>
                    <a:pt x="20840" y="1089377"/>
                    <a:pt x="1084" y="880533"/>
                  </a:cubicBezTo>
                  <a:cubicBezTo>
                    <a:pt x="-18672" y="671689"/>
                    <a:pt x="238150" y="0"/>
                    <a:pt x="238150" y="0"/>
                  </a:cubicBezTo>
                </a:path>
              </a:pathLst>
            </a:custGeom>
            <a:noFill/>
            <a:ln w="22225">
              <a:solidFill>
                <a:srgbClr val="0070C0"/>
              </a:solidFill>
              <a:tailEnd type="arrow" w="lg"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7" name="TextBox 26"/>
            <p:cNvSpPr txBox="1"/>
            <p:nvPr/>
          </p:nvSpPr>
          <p:spPr>
            <a:xfrm>
              <a:off x="968709" y="5916711"/>
              <a:ext cx="745255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70C0"/>
                  </a:solidFill>
                  <a:effectLst/>
                  <a:uLnTx/>
                  <a:uFillTx/>
                  <a:latin typeface="Gill Sans MT"/>
                  <a:ea typeface=""/>
                  <a:cs typeface="+mn-cs"/>
                </a:rPr>
                <a:t>Lower bound of latency as our latency adjustment granularity is 2.5ns </a:t>
              </a:r>
            </a:p>
          </p:txBody>
        </p:sp>
      </p:grpSp>
      <p:grpSp>
        <p:nvGrpSpPr>
          <p:cNvPr id="10" name="y labels"/>
          <p:cNvGrpSpPr/>
          <p:nvPr/>
        </p:nvGrpSpPr>
        <p:grpSpPr>
          <a:xfrm>
            <a:off x="553211" y="1913195"/>
            <a:ext cx="1309679" cy="3126882"/>
            <a:chOff x="553211" y="1913195"/>
            <a:chExt cx="1309679" cy="3126882"/>
          </a:xfrm>
        </p:grpSpPr>
        <p:sp>
          <p:nvSpPr>
            <p:cNvPr id="11" name="TextBox 10"/>
            <p:cNvSpPr txBox="1"/>
            <p:nvPr/>
          </p:nvSpPr>
          <p:spPr>
            <a:xfrm rot="16200000">
              <a:off x="-594731" y="3061137"/>
              <a:ext cx="3126882"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Arial" charset="0"/>
                  <a:cs typeface="Arial" charset="0"/>
                </a:rPr>
                <a:t>Measured Minimum</a:t>
              </a:r>
              <a:br>
                <a:rPr kumimoji="0" lang="en-US" sz="2400" b="0" i="0" u="none" strike="noStrike" kern="1200" cap="none" spc="0" normalizeH="0" baseline="0" noProof="0" dirty="0">
                  <a:ln>
                    <a:noFill/>
                  </a:ln>
                  <a:solidFill>
                    <a:prstClr val="black"/>
                  </a:solidFill>
                  <a:effectLst/>
                  <a:uLnTx/>
                  <a:uFillTx/>
                  <a:latin typeface="Arial" charset="0"/>
                  <a:ea typeface="Arial" charset="0"/>
                  <a:cs typeface="Arial" charset="0"/>
                </a:rPr>
              </a:br>
              <a:r>
                <a:rPr kumimoji="0" lang="en-US" sz="2400" b="0" i="0" u="none" strike="noStrike" kern="1200" cap="none" spc="0" normalizeH="0" baseline="0" noProof="0" dirty="0">
                  <a:ln>
                    <a:noFill/>
                  </a:ln>
                  <a:solidFill>
                    <a:prstClr val="black"/>
                  </a:solidFill>
                  <a:effectLst/>
                  <a:uLnTx/>
                  <a:uFillTx/>
                  <a:latin typeface="Arial" charset="0"/>
                  <a:ea typeface="Arial" charset="0"/>
                  <a:cs typeface="Arial" charset="0"/>
                </a:rPr>
                <a:t> Activate Latency (ns)</a:t>
              </a:r>
            </a:p>
          </p:txBody>
        </p:sp>
        <p:sp>
          <p:nvSpPr>
            <p:cNvPr id="28" name="TextBox 27"/>
            <p:cNvSpPr txBox="1"/>
            <p:nvPr/>
          </p:nvSpPr>
          <p:spPr>
            <a:xfrm>
              <a:off x="1498687" y="4290367"/>
              <a:ext cx="356188"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Arial" charset="0"/>
                  <a:cs typeface="Arial" charset="0"/>
                </a:rPr>
                <a:t>8</a:t>
              </a:r>
            </a:p>
          </p:txBody>
        </p:sp>
        <p:sp>
          <p:nvSpPr>
            <p:cNvPr id="29" name="TextBox 28"/>
            <p:cNvSpPr txBox="1"/>
            <p:nvPr/>
          </p:nvSpPr>
          <p:spPr>
            <a:xfrm>
              <a:off x="1335181" y="3702446"/>
              <a:ext cx="52770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Arial" charset="0"/>
                  <a:cs typeface="Arial" charset="0"/>
                </a:rPr>
                <a:t>10</a:t>
              </a:r>
            </a:p>
          </p:txBody>
        </p:sp>
        <p:sp>
          <p:nvSpPr>
            <p:cNvPr id="30" name="TextBox 29"/>
            <p:cNvSpPr txBox="1"/>
            <p:nvPr/>
          </p:nvSpPr>
          <p:spPr>
            <a:xfrm>
              <a:off x="1335181" y="3110363"/>
              <a:ext cx="52770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Arial" charset="0"/>
                  <a:cs typeface="Arial" charset="0"/>
                </a:rPr>
                <a:t>12</a:t>
              </a:r>
            </a:p>
          </p:txBody>
        </p:sp>
        <p:sp>
          <p:nvSpPr>
            <p:cNvPr id="31" name="TextBox 30"/>
            <p:cNvSpPr txBox="1"/>
            <p:nvPr/>
          </p:nvSpPr>
          <p:spPr>
            <a:xfrm>
              <a:off x="1335181" y="2527061"/>
              <a:ext cx="52770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Arial" charset="0"/>
                  <a:cs typeface="Arial" charset="0"/>
                </a:rPr>
                <a:t>14</a:t>
              </a:r>
            </a:p>
          </p:txBody>
        </p:sp>
      </p:grpSp>
      <p:grpSp>
        <p:nvGrpSpPr>
          <p:cNvPr id="41" name="population"/>
          <p:cNvGrpSpPr/>
          <p:nvPr/>
        </p:nvGrpSpPr>
        <p:grpSpPr>
          <a:xfrm>
            <a:off x="3143404" y="1697941"/>
            <a:ext cx="5900866" cy="1994748"/>
            <a:chOff x="3143404" y="1697941"/>
            <a:chExt cx="5900866" cy="1994748"/>
          </a:xfrm>
        </p:grpSpPr>
        <p:grpSp>
          <p:nvGrpSpPr>
            <p:cNvPr id="35" name="Group 34"/>
            <p:cNvGrpSpPr/>
            <p:nvPr/>
          </p:nvGrpSpPr>
          <p:grpSpPr>
            <a:xfrm>
              <a:off x="7258204" y="2602468"/>
              <a:ext cx="1786066" cy="1090221"/>
              <a:chOff x="7258204" y="2602468"/>
              <a:chExt cx="1786066" cy="1090221"/>
            </a:xfrm>
          </p:grpSpPr>
          <p:sp>
            <p:nvSpPr>
              <p:cNvPr id="33" name="Freeform 32"/>
              <p:cNvSpPr/>
              <p:nvPr/>
            </p:nvSpPr>
            <p:spPr>
              <a:xfrm>
                <a:off x="7636043" y="2971800"/>
                <a:ext cx="256674" cy="720889"/>
              </a:xfrm>
              <a:custGeom>
                <a:avLst/>
                <a:gdLst>
                  <a:gd name="connsiteX0" fmla="*/ 433137 w 433137"/>
                  <a:gd name="connsiteY0" fmla="*/ 0 h 657726"/>
                  <a:gd name="connsiteX1" fmla="*/ 0 w 433137"/>
                  <a:gd name="connsiteY1" fmla="*/ 657726 h 657726"/>
                </a:gdLst>
                <a:ahLst/>
                <a:cxnLst>
                  <a:cxn ang="0">
                    <a:pos x="connsiteX0" y="connsiteY0"/>
                  </a:cxn>
                  <a:cxn ang="0">
                    <a:pos x="connsiteX1" y="connsiteY1"/>
                  </a:cxn>
                </a:cxnLst>
                <a:rect l="l" t="t" r="r" b="b"/>
                <a:pathLst>
                  <a:path w="433137" h="657726">
                    <a:moveTo>
                      <a:pt x="433137" y="0"/>
                    </a:moveTo>
                    <a:lnTo>
                      <a:pt x="0" y="657726"/>
                    </a:lnTo>
                  </a:path>
                </a:pathLst>
              </a:custGeom>
              <a:noFill/>
              <a:ln w="25400">
                <a:solidFill>
                  <a:schemeClr val="tx1"/>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34" name="TextBox 33"/>
              <p:cNvSpPr txBox="1"/>
              <p:nvPr/>
            </p:nvSpPr>
            <p:spPr>
              <a:xfrm>
                <a:off x="7258204" y="2602468"/>
                <a:ext cx="178606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ill Sans MT"/>
                    <a:ea typeface=""/>
                    <a:cs typeface="+mn-cs"/>
                  </a:rPr>
                  <a:t>100% of modules</a:t>
                </a:r>
              </a:p>
            </p:txBody>
          </p:sp>
        </p:grpSp>
        <p:grpSp>
          <p:nvGrpSpPr>
            <p:cNvPr id="36" name="Group 35"/>
            <p:cNvGrpSpPr/>
            <p:nvPr/>
          </p:nvGrpSpPr>
          <p:grpSpPr>
            <a:xfrm>
              <a:off x="3143404" y="1697941"/>
              <a:ext cx="1670650" cy="1089193"/>
              <a:chOff x="7551405" y="2603496"/>
              <a:chExt cx="1670650" cy="1089193"/>
            </a:xfrm>
          </p:grpSpPr>
          <p:sp>
            <p:nvSpPr>
              <p:cNvPr id="37" name="Freeform 36"/>
              <p:cNvSpPr/>
              <p:nvPr/>
            </p:nvSpPr>
            <p:spPr>
              <a:xfrm>
                <a:off x="7636043" y="2971800"/>
                <a:ext cx="256674" cy="720889"/>
              </a:xfrm>
              <a:custGeom>
                <a:avLst/>
                <a:gdLst>
                  <a:gd name="connsiteX0" fmla="*/ 433137 w 433137"/>
                  <a:gd name="connsiteY0" fmla="*/ 0 h 657726"/>
                  <a:gd name="connsiteX1" fmla="*/ 0 w 433137"/>
                  <a:gd name="connsiteY1" fmla="*/ 657726 h 657726"/>
                </a:gdLst>
                <a:ahLst/>
                <a:cxnLst>
                  <a:cxn ang="0">
                    <a:pos x="connsiteX0" y="connsiteY0"/>
                  </a:cxn>
                  <a:cxn ang="0">
                    <a:pos x="connsiteX1" y="connsiteY1"/>
                  </a:cxn>
                </a:cxnLst>
                <a:rect l="l" t="t" r="r" b="b"/>
                <a:pathLst>
                  <a:path w="433137" h="657726">
                    <a:moveTo>
                      <a:pt x="433137" y="0"/>
                    </a:moveTo>
                    <a:lnTo>
                      <a:pt x="0" y="657726"/>
                    </a:lnTo>
                  </a:path>
                </a:pathLst>
              </a:custGeom>
              <a:noFill/>
              <a:ln w="25400">
                <a:solidFill>
                  <a:schemeClr val="tx1"/>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38" name="TextBox 37"/>
              <p:cNvSpPr txBox="1"/>
              <p:nvPr/>
            </p:nvSpPr>
            <p:spPr>
              <a:xfrm>
                <a:off x="7551405" y="2603496"/>
                <a:ext cx="167065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ill Sans MT"/>
                    <a:ea typeface=""/>
                    <a:cs typeface="+mn-cs"/>
                  </a:rPr>
                  <a:t>40% of modules</a:t>
                </a:r>
              </a:p>
            </p:txBody>
          </p:sp>
        </p:grpSp>
      </p:grpSp>
      <p:sp>
        <p:nvSpPr>
          <p:cNvPr id="40" name="punch"/>
          <p:cNvSpPr/>
          <p:nvPr/>
        </p:nvSpPr>
        <p:spPr>
          <a:xfrm>
            <a:off x="0" y="5046343"/>
            <a:ext cx="9144000" cy="128016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prstClr val="white"/>
                </a:solidFill>
                <a:effectLst/>
                <a:uLnTx/>
                <a:uFillTx/>
                <a:latin typeface="Futura Medium" charset="0"/>
                <a:ea typeface="Futura Medium" charset="0"/>
                <a:cs typeface="Futura Medium" charset="0"/>
              </a:rPr>
              <a:t>DRAM requires longer latency to access data </a:t>
            </a:r>
            <a:r>
              <a:rPr kumimoji="0" lang="en-US" sz="3200" b="1" i="0" u="none" strike="noStrike" kern="0" cap="none" spc="0" normalizeH="0" baseline="0" noProof="0" dirty="0">
                <a:ln>
                  <a:noFill/>
                </a:ln>
                <a:solidFill>
                  <a:prstClr val="white"/>
                </a:solidFill>
                <a:effectLst/>
                <a:uLnTx/>
                <a:uFillTx/>
                <a:latin typeface="Futura Medium" charset="0"/>
                <a:ea typeface="Futura Medium" charset="0"/>
                <a:cs typeface="Futura Medium" charset="0"/>
              </a:rPr>
              <a:t>without errors</a:t>
            </a:r>
            <a:r>
              <a:rPr kumimoji="0" lang="en-US" sz="3200" b="0" i="0" u="none" strike="noStrike" kern="0" cap="none" spc="0" normalizeH="0" baseline="0" noProof="0" dirty="0">
                <a:ln>
                  <a:noFill/>
                </a:ln>
                <a:solidFill>
                  <a:prstClr val="white"/>
                </a:solidFill>
                <a:effectLst/>
                <a:uLnTx/>
                <a:uFillTx/>
                <a:latin typeface="Futura Medium" charset="0"/>
                <a:ea typeface="Futura Medium" charset="0"/>
                <a:cs typeface="Futura Medium" charset="0"/>
              </a:rPr>
              <a:t> at lower voltage</a:t>
            </a:r>
          </a:p>
        </p:txBody>
      </p:sp>
      <p:grpSp>
        <p:nvGrpSpPr>
          <p:cNvPr id="7" name="vertical selection"/>
          <p:cNvGrpSpPr/>
          <p:nvPr/>
        </p:nvGrpSpPr>
        <p:grpSpPr>
          <a:xfrm>
            <a:off x="3238407" y="2556638"/>
            <a:ext cx="2977733" cy="1733729"/>
            <a:chOff x="3238407" y="2556638"/>
            <a:chExt cx="2977733" cy="1733729"/>
          </a:xfrm>
        </p:grpSpPr>
        <p:sp>
          <p:nvSpPr>
            <p:cNvPr id="3" name="Rectangle 2"/>
            <p:cNvSpPr/>
            <p:nvPr/>
          </p:nvSpPr>
          <p:spPr>
            <a:xfrm>
              <a:off x="3238407" y="2779235"/>
              <a:ext cx="415270" cy="1511132"/>
            </a:xfrm>
            <a:prstGeom prst="rect">
              <a:avLst/>
            </a:prstGeom>
            <a:noFill/>
            <a:ln w="190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6" name="TextBox 5"/>
            <p:cNvSpPr txBox="1"/>
            <p:nvPr/>
          </p:nvSpPr>
          <p:spPr>
            <a:xfrm>
              <a:off x="3653677" y="2556638"/>
              <a:ext cx="2562463"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79646">
                      <a:lumMod val="75000"/>
                    </a:srgbClr>
                  </a:solidFill>
                  <a:effectLst/>
                  <a:uLnTx/>
                  <a:uFillTx/>
                  <a:latin typeface="Gill Sans MT"/>
                  <a:ea typeface=""/>
                  <a:cs typeface="+mn-cs"/>
                </a:rPr>
                <a:t>Distribution of latency in the total population</a:t>
              </a:r>
            </a:p>
          </p:txBody>
        </p:sp>
      </p:grpSp>
      <p:sp>
        <p:nvSpPr>
          <p:cNvPr id="12" name="growing arrow"/>
          <p:cNvSpPr/>
          <p:nvPr/>
        </p:nvSpPr>
        <p:spPr>
          <a:xfrm>
            <a:off x="2404170" y="2836121"/>
            <a:ext cx="4924926" cy="1267327"/>
          </a:xfrm>
          <a:custGeom>
            <a:avLst/>
            <a:gdLst>
              <a:gd name="connsiteX0" fmla="*/ 4924926 w 4924926"/>
              <a:gd name="connsiteY0" fmla="*/ 1267327 h 1267327"/>
              <a:gd name="connsiteX1" fmla="*/ 1106905 w 4924926"/>
              <a:gd name="connsiteY1" fmla="*/ 1026695 h 1267327"/>
              <a:gd name="connsiteX2" fmla="*/ 0 w 4924926"/>
              <a:gd name="connsiteY2" fmla="*/ 0 h 1267327"/>
            </a:gdLst>
            <a:ahLst/>
            <a:cxnLst>
              <a:cxn ang="0">
                <a:pos x="connsiteX0" y="connsiteY0"/>
              </a:cxn>
              <a:cxn ang="0">
                <a:pos x="connsiteX1" y="connsiteY1"/>
              </a:cxn>
              <a:cxn ang="0">
                <a:pos x="connsiteX2" y="connsiteY2"/>
              </a:cxn>
            </a:cxnLst>
            <a:rect l="l" t="t" r="r" b="b"/>
            <a:pathLst>
              <a:path w="4924926" h="1267327">
                <a:moveTo>
                  <a:pt x="4924926" y="1267327"/>
                </a:moveTo>
                <a:cubicBezTo>
                  <a:pt x="3426326" y="1252621"/>
                  <a:pt x="1927726" y="1237916"/>
                  <a:pt x="1106905" y="1026695"/>
                </a:cubicBezTo>
                <a:cubicBezTo>
                  <a:pt x="286084" y="815474"/>
                  <a:pt x="0" y="0"/>
                  <a:pt x="0" y="0"/>
                </a:cubicBezTo>
              </a:path>
            </a:pathLst>
          </a:custGeom>
          <a:noFill/>
          <a:ln w="146050">
            <a:solidFill>
              <a:srgbClr val="004DD6"/>
            </a:solidFill>
            <a:tailEnd type="stealth"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9" name="TextBox 8"/>
          <p:cNvSpPr txBox="1"/>
          <p:nvPr/>
        </p:nvSpPr>
        <p:spPr>
          <a:xfrm>
            <a:off x="9512968" y="5759116"/>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a:ea typeface=""/>
              <a:cs typeface="+mn-cs"/>
            </a:endParaRPr>
          </a:p>
        </p:txBody>
      </p:sp>
    </p:spTree>
    <p:extLst>
      <p:ext uri="{BB962C8B-B14F-4D97-AF65-F5344CB8AC3E}">
        <p14:creationId xmlns:p14="http://schemas.microsoft.com/office/powerpoint/2010/main" val="4115473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12" grpId="0" animBg="1"/>
    </p:bldLst>
  </p:timing>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Spatial Locality of Errors</a:t>
            </a: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90863" y="1987217"/>
            <a:ext cx="7318385" cy="3274014"/>
          </a:xfrm>
        </p:spPr>
      </p:pic>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13F32364-6BA0-48AA-B029-3ED2192016FC}" type="slidenum">
              <a:rPr kumimoji="0" lang="en-US" sz="1400" b="0" i="0" u="none" strike="noStrike" kern="1200" cap="none" spc="0" normalizeH="0" baseline="0" noProof="0" smtClean="0">
                <a:ln>
                  <a:noFill/>
                </a:ln>
                <a:solidFill>
                  <a:prstClr val="black"/>
                </a:solidFill>
                <a:effectLst/>
                <a:uLnTx/>
                <a:uFillTx/>
                <a:latin typeface="Gill Sans MT" panose="020B0502020104020203"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282</a:t>
            </a:fld>
            <a:endParaRPr kumimoji="0" lang="en-US" sz="1400" b="0" i="0" u="none" strike="noStrike" kern="1200" cap="none" spc="0" normalizeH="0" baseline="0" noProof="0" dirty="0">
              <a:ln>
                <a:noFill/>
              </a:ln>
              <a:solidFill>
                <a:prstClr val="black"/>
              </a:solidFill>
              <a:effectLst/>
              <a:uLnTx/>
              <a:uFillTx/>
              <a:latin typeface="Gill Sans MT" panose="020B0502020104020203" pitchFamily="34" charset="0"/>
              <a:ea typeface="ＭＳ Ｐゴシック" charset="-128"/>
              <a:cs typeface="+mn-cs"/>
            </a:endParaRPr>
          </a:p>
        </p:txBody>
      </p:sp>
      <p:sp>
        <p:nvSpPr>
          <p:cNvPr id="7" name="TextBox 6"/>
          <p:cNvSpPr txBox="1"/>
          <p:nvPr/>
        </p:nvSpPr>
        <p:spPr>
          <a:xfrm>
            <a:off x="1837879" y="1566704"/>
            <a:ext cx="5824351"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lumMod val="75000"/>
                    <a:lumOff val="25000"/>
                  </a:prstClr>
                </a:solidFill>
                <a:effectLst/>
                <a:uLnTx/>
                <a:uFillTx/>
                <a:latin typeface="Arial" charset="0"/>
                <a:ea typeface="Arial" charset="0"/>
                <a:cs typeface="Arial" charset="0"/>
              </a:rPr>
              <a:t>A module under 1.175V (</a:t>
            </a:r>
            <a:r>
              <a:rPr kumimoji="0" lang="en-US" sz="2000" b="1" i="0" u="none" strike="noStrike" kern="1200" cap="none" spc="0" normalizeH="0" baseline="0" noProof="0" dirty="0">
                <a:ln>
                  <a:noFill/>
                </a:ln>
                <a:solidFill>
                  <a:prstClr val="black">
                    <a:lumMod val="75000"/>
                    <a:lumOff val="25000"/>
                  </a:prstClr>
                </a:solidFill>
                <a:effectLst/>
                <a:uLnTx/>
                <a:uFillTx/>
                <a:latin typeface="Arial" charset="0"/>
                <a:ea typeface="Arial" charset="0"/>
                <a:cs typeface="Arial" charset="0"/>
              </a:rPr>
              <a:t>12% voltage reduction</a:t>
            </a:r>
            <a:r>
              <a:rPr kumimoji="0" lang="en-US" sz="2000" b="0" i="0" u="none" strike="noStrike" kern="1200" cap="none" spc="0" normalizeH="0" baseline="0" noProof="0" dirty="0">
                <a:ln>
                  <a:noFill/>
                </a:ln>
                <a:solidFill>
                  <a:prstClr val="black">
                    <a:lumMod val="75000"/>
                    <a:lumOff val="25000"/>
                  </a:prstClr>
                </a:solidFill>
                <a:effectLst/>
                <a:uLnTx/>
                <a:uFillTx/>
                <a:latin typeface="Arial" charset="0"/>
                <a:ea typeface="Arial" charset="0"/>
                <a:cs typeface="Arial" charset="0"/>
              </a:rPr>
              <a:t>)</a:t>
            </a:r>
          </a:p>
        </p:txBody>
      </p:sp>
      <p:sp>
        <p:nvSpPr>
          <p:cNvPr id="9" name="lip text"/>
          <p:cNvSpPr/>
          <p:nvPr/>
        </p:nvSpPr>
        <p:spPr>
          <a:xfrm>
            <a:off x="0" y="5372697"/>
            <a:ext cx="9144000" cy="872187"/>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a:ln>
                  <a:noFill/>
                </a:ln>
                <a:solidFill>
                  <a:prstClr val="white"/>
                </a:solidFill>
                <a:effectLst/>
                <a:uLnTx/>
                <a:uFillTx/>
                <a:latin typeface="Futura Medium" charset="0"/>
                <a:ea typeface="Futura Medium" charset="0"/>
                <a:cs typeface="Futura Medium" charset="0"/>
              </a:rPr>
              <a:t>Errors concentrate in certain regions</a:t>
            </a:r>
            <a:endParaRPr kumimoji="0" lang="en-US" sz="3200" b="0" i="0" u="none" strike="noStrike" kern="0" cap="none" spc="0" normalizeH="0" baseline="0" noProof="0" dirty="0">
              <a:ln>
                <a:noFill/>
              </a:ln>
              <a:solidFill>
                <a:prstClr val="white"/>
              </a:solidFill>
              <a:effectLst/>
              <a:uLnTx/>
              <a:uFillTx/>
              <a:latin typeface="Futura Medium" charset="0"/>
              <a:ea typeface="Futura Medium" charset="0"/>
              <a:cs typeface="Futura Medium" charset="0"/>
            </a:endParaRPr>
          </a:p>
        </p:txBody>
      </p:sp>
    </p:spTree>
    <p:extLst>
      <p:ext uri="{BB962C8B-B14F-4D97-AF65-F5344CB8AC3E}">
        <p14:creationId xmlns:p14="http://schemas.microsoft.com/office/powerpoint/2010/main" val="4163862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a:t>Energy Savings with Bounded Performance</a:t>
            </a: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13F32364-6BA0-48AA-B029-3ED2192016FC}" type="slidenum">
              <a:rPr kumimoji="0" lang="en-US" sz="1400" b="0" i="0" u="none" strike="noStrike" kern="1200" cap="none" spc="0" normalizeH="0" baseline="0" noProof="0" smtClean="0">
                <a:ln>
                  <a:noFill/>
                </a:ln>
                <a:solidFill>
                  <a:prstClr val="black"/>
                </a:solidFill>
                <a:effectLst/>
                <a:uLnTx/>
                <a:uFillTx/>
                <a:latin typeface="Gill Sans MT" panose="020B0502020104020203"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283</a:t>
            </a:fld>
            <a:endParaRPr kumimoji="0" lang="en-US" sz="1400" b="0" i="0" u="none" strike="noStrike" kern="1200" cap="none" spc="0" normalizeH="0" baseline="0" noProof="0" dirty="0">
              <a:ln>
                <a:noFill/>
              </a:ln>
              <a:solidFill>
                <a:prstClr val="black"/>
              </a:solidFill>
              <a:effectLst/>
              <a:uLnTx/>
              <a:uFillTx/>
              <a:latin typeface="Gill Sans MT" panose="020B0502020104020203" pitchFamily="34" charset="0"/>
              <a:ea typeface="ＭＳ Ｐゴシック" charset="-128"/>
              <a:cs typeface="+mn-cs"/>
            </a:endParaRPr>
          </a:p>
        </p:txBody>
      </p:sp>
      <p:graphicFrame>
        <p:nvGraphicFramePr>
          <p:cNvPr id="7" name="Chart 6"/>
          <p:cNvGraphicFramePr>
            <a:graphicFrameLocks/>
          </p:cNvGraphicFramePr>
          <p:nvPr>
            <p:extLst/>
          </p:nvPr>
        </p:nvGraphicFramePr>
        <p:xfrm>
          <a:off x="408654" y="1219200"/>
          <a:ext cx="4610100" cy="513715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Chart 14"/>
          <p:cNvGraphicFramePr>
            <a:graphicFrameLocks/>
          </p:cNvGraphicFramePr>
          <p:nvPr>
            <p:extLst/>
          </p:nvPr>
        </p:nvGraphicFramePr>
        <p:xfrm>
          <a:off x="5015901" y="1362105"/>
          <a:ext cx="3823299" cy="4994244"/>
        </p:xfrm>
        <a:graphic>
          <a:graphicData uri="http://schemas.openxmlformats.org/drawingml/2006/chart">
            <c:chart xmlns:c="http://schemas.openxmlformats.org/drawingml/2006/chart" xmlns:r="http://schemas.openxmlformats.org/officeDocument/2006/relationships" r:id="rId4"/>
          </a:graphicData>
        </a:graphic>
      </p:graphicFrame>
      <p:cxnSp>
        <p:nvCxnSpPr>
          <p:cNvPr id="13" name="Straight Connector 12"/>
          <p:cNvCxnSpPr/>
          <p:nvPr/>
        </p:nvCxnSpPr>
        <p:spPr>
          <a:xfrm>
            <a:off x="5957004" y="4727787"/>
            <a:ext cx="2729796" cy="0"/>
          </a:xfrm>
          <a:prstGeom prst="line">
            <a:avLst/>
          </a:prstGeom>
          <a:ln w="60325" cap="rnd">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6241588" y="4713757"/>
            <a:ext cx="2197589"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Gill Sans MT"/>
                <a:ea typeface=""/>
                <a:cs typeface="+mn-cs"/>
              </a:rPr>
              <a:t>Performance Target</a:t>
            </a:r>
          </a:p>
        </p:txBody>
      </p:sp>
      <p:sp>
        <p:nvSpPr>
          <p:cNvPr id="25" name="TextBox 24"/>
          <p:cNvSpPr txBox="1"/>
          <p:nvPr/>
        </p:nvSpPr>
        <p:spPr>
          <a:xfrm>
            <a:off x="1789028" y="1602800"/>
            <a:ext cx="172463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lumMod val="50000"/>
                  </a:prstClr>
                </a:solidFill>
                <a:effectLst/>
                <a:uLnTx/>
                <a:uFillTx/>
                <a:latin typeface="Gill Sans MT"/>
                <a:ea typeface=""/>
                <a:cs typeface="+mn-cs"/>
              </a:rPr>
              <a:t>[David+, ICAC’11]</a:t>
            </a:r>
          </a:p>
        </p:txBody>
      </p:sp>
      <p:cxnSp>
        <p:nvCxnSpPr>
          <p:cNvPr id="16" name="Straight Connector 15"/>
          <p:cNvCxnSpPr/>
          <p:nvPr/>
        </p:nvCxnSpPr>
        <p:spPr>
          <a:xfrm>
            <a:off x="6109404" y="2000353"/>
            <a:ext cx="2577396" cy="0"/>
          </a:xfrm>
          <a:prstGeom prst="line">
            <a:avLst/>
          </a:prstGeom>
          <a:ln w="15875" cap="rnd">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grpSp>
        <p:nvGrpSpPr>
          <p:cNvPr id="10" name="Group 9"/>
          <p:cNvGrpSpPr/>
          <p:nvPr/>
        </p:nvGrpSpPr>
        <p:grpSpPr>
          <a:xfrm>
            <a:off x="1825848" y="2427641"/>
            <a:ext cx="2746152" cy="2686226"/>
            <a:chOff x="1825848" y="2427641"/>
            <a:chExt cx="2746152" cy="2686226"/>
          </a:xfrm>
        </p:grpSpPr>
        <p:grpSp>
          <p:nvGrpSpPr>
            <p:cNvPr id="24" name="Group 23"/>
            <p:cNvGrpSpPr/>
            <p:nvPr/>
          </p:nvGrpSpPr>
          <p:grpSpPr>
            <a:xfrm>
              <a:off x="1825848" y="2448732"/>
              <a:ext cx="2450791" cy="2665135"/>
              <a:chOff x="1825848" y="2448732"/>
              <a:chExt cx="2450791" cy="2665135"/>
            </a:xfrm>
          </p:grpSpPr>
          <p:cxnSp>
            <p:nvCxnSpPr>
              <p:cNvPr id="17" name="Straight Arrow Connector 16"/>
              <p:cNvCxnSpPr/>
              <p:nvPr/>
            </p:nvCxnSpPr>
            <p:spPr>
              <a:xfrm>
                <a:off x="3855059" y="2448732"/>
                <a:ext cx="0" cy="2665135"/>
              </a:xfrm>
              <a:prstGeom prst="straightConnector1">
                <a:avLst/>
              </a:prstGeom>
              <a:ln w="34925" cap="rnd">
                <a:solidFill>
                  <a:schemeClr val="accent3">
                    <a:lumMod val="75000"/>
                  </a:schemeClr>
                </a:solidFill>
                <a:headEnd type="arrow" w="lg" len="lg"/>
                <a:tailEnd type="none"/>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1825848" y="2453256"/>
                <a:ext cx="245079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9BBB59">
                        <a:lumMod val="75000"/>
                      </a:srgbClr>
                    </a:solidFill>
                    <a:effectLst/>
                    <a:uLnTx/>
                    <a:uFillTx/>
                    <a:latin typeface="Gill Sans MT"/>
                    <a:ea typeface=""/>
                    <a:cs typeface="+mn-cs"/>
                  </a:rPr>
                  <a:t>More savings for </a:t>
                </a:r>
                <a:br>
                  <a:rPr kumimoji="0" lang="en-US" sz="2000" b="0" i="0" u="none" strike="noStrike" kern="1200" cap="none" spc="0" normalizeH="0" baseline="0" noProof="0" dirty="0">
                    <a:ln>
                      <a:noFill/>
                    </a:ln>
                    <a:solidFill>
                      <a:srgbClr val="9BBB59">
                        <a:lumMod val="75000"/>
                      </a:srgbClr>
                    </a:solidFill>
                    <a:effectLst/>
                    <a:uLnTx/>
                    <a:uFillTx/>
                    <a:latin typeface="Gill Sans MT"/>
                    <a:ea typeface=""/>
                    <a:cs typeface="+mn-cs"/>
                  </a:rPr>
                </a:br>
                <a:r>
                  <a:rPr kumimoji="0" lang="en-US" sz="2000" b="0" i="0" u="none" strike="noStrike" kern="1200" cap="none" spc="0" normalizeH="0" baseline="0" noProof="0" dirty="0">
                    <a:ln>
                      <a:noFill/>
                    </a:ln>
                    <a:solidFill>
                      <a:srgbClr val="9BBB59">
                        <a:lumMod val="75000"/>
                      </a:srgbClr>
                    </a:solidFill>
                    <a:effectLst/>
                    <a:uLnTx/>
                    <a:uFillTx/>
                    <a:latin typeface="Gill Sans MT"/>
                    <a:ea typeface=""/>
                    <a:cs typeface="+mn-cs"/>
                  </a:rPr>
                  <a:t>high bandwidth applications</a:t>
                </a:r>
              </a:p>
            </p:txBody>
          </p:sp>
        </p:grpSp>
        <p:cxnSp>
          <p:nvCxnSpPr>
            <p:cNvPr id="6" name="Straight Connector 5"/>
            <p:cNvCxnSpPr/>
            <p:nvPr/>
          </p:nvCxnSpPr>
          <p:spPr>
            <a:xfrm flipH="1">
              <a:off x="3610467" y="2427641"/>
              <a:ext cx="961533" cy="0"/>
            </a:xfrm>
            <a:prstGeom prst="line">
              <a:avLst/>
            </a:prstGeom>
            <a:ln w="34925" cap="rnd">
              <a:solidFill>
                <a:schemeClr val="accent3">
                  <a:lumMod val="75000"/>
                </a:schemeClr>
              </a:solidFill>
              <a:tailEnd type="none" w="lg" len="lg"/>
            </a:ln>
          </p:spPr>
          <p:style>
            <a:lnRef idx="1">
              <a:schemeClr val="accent1"/>
            </a:lnRef>
            <a:fillRef idx="0">
              <a:schemeClr val="accent1"/>
            </a:fillRef>
            <a:effectRef idx="0">
              <a:schemeClr val="accent1"/>
            </a:effectRef>
            <a:fontRef idx="minor">
              <a:schemeClr val="tx1"/>
            </a:fontRef>
          </p:style>
        </p:cxnSp>
      </p:grpSp>
      <p:sp>
        <p:nvSpPr>
          <p:cNvPr id="28" name="TextBox 27"/>
          <p:cNvSpPr txBox="1"/>
          <p:nvPr/>
        </p:nvSpPr>
        <p:spPr>
          <a:xfrm>
            <a:off x="5864240" y="1475809"/>
            <a:ext cx="3183835"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9BBB59">
                    <a:lumMod val="75000"/>
                  </a:srgbClr>
                </a:solidFill>
                <a:effectLst/>
                <a:uLnTx/>
                <a:uFillTx/>
                <a:latin typeface="Gill Sans MT"/>
                <a:ea typeface=""/>
                <a:cs typeface="+mn-cs"/>
              </a:rPr>
              <a:t>Meets performance target</a:t>
            </a:r>
            <a:endParaRPr kumimoji="0" lang="en-US" sz="2000" b="0" i="0" u="none" strike="noStrike" kern="1200" cap="none" spc="0" normalizeH="0" baseline="0" noProof="0" dirty="0">
              <a:ln>
                <a:noFill/>
              </a:ln>
              <a:solidFill>
                <a:srgbClr val="9BBB59">
                  <a:lumMod val="75000"/>
                </a:srgbClr>
              </a:solidFill>
              <a:effectLst/>
              <a:uLnTx/>
              <a:uFillTx/>
              <a:latin typeface="Gill Sans MT"/>
              <a:ea typeface=""/>
              <a:cs typeface="+mn-cs"/>
            </a:endParaRPr>
          </a:p>
        </p:txBody>
      </p:sp>
      <p:grpSp>
        <p:nvGrpSpPr>
          <p:cNvPr id="36" name="e savings"/>
          <p:cNvGrpSpPr/>
          <p:nvPr/>
        </p:nvGrpSpPr>
        <p:grpSpPr>
          <a:xfrm>
            <a:off x="2466536" y="1997484"/>
            <a:ext cx="2497438" cy="2028508"/>
            <a:chOff x="2466536" y="1997484"/>
            <a:chExt cx="2497438" cy="2028508"/>
          </a:xfrm>
        </p:grpSpPr>
        <p:sp>
          <p:nvSpPr>
            <p:cNvPr id="30" name="TextBox 29"/>
            <p:cNvSpPr txBox="1"/>
            <p:nvPr/>
          </p:nvSpPr>
          <p:spPr>
            <a:xfrm>
              <a:off x="4016411" y="1997484"/>
              <a:ext cx="94756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9BBB59">
                      <a:lumMod val="75000"/>
                    </a:srgbClr>
                  </a:solidFill>
                  <a:effectLst/>
                  <a:uLnTx/>
                  <a:uFillTx/>
                  <a:latin typeface="Gill Sans MT"/>
                  <a:ea typeface=""/>
                  <a:cs typeface="+mn-cs"/>
                </a:rPr>
                <a:t>7.3%</a:t>
              </a:r>
            </a:p>
          </p:txBody>
        </p:sp>
        <p:sp>
          <p:nvSpPr>
            <p:cNvPr id="31" name="TextBox 30"/>
            <p:cNvSpPr txBox="1"/>
            <p:nvPr/>
          </p:nvSpPr>
          <p:spPr>
            <a:xfrm>
              <a:off x="2466536" y="3564327"/>
              <a:ext cx="94756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9BBB59">
                      <a:lumMod val="75000"/>
                    </a:srgbClr>
                  </a:solidFill>
                  <a:effectLst/>
                  <a:uLnTx/>
                  <a:uFillTx/>
                  <a:latin typeface="Gill Sans MT"/>
                  <a:ea typeface=""/>
                  <a:cs typeface="+mn-cs"/>
                </a:rPr>
                <a:t>3.2%</a:t>
              </a:r>
            </a:p>
          </p:txBody>
        </p:sp>
      </p:grpSp>
      <p:grpSp>
        <p:nvGrpSpPr>
          <p:cNvPr id="37" name="perf loss"/>
          <p:cNvGrpSpPr/>
          <p:nvPr/>
        </p:nvGrpSpPr>
        <p:grpSpPr>
          <a:xfrm>
            <a:off x="6675971" y="2933039"/>
            <a:ext cx="2279324" cy="526375"/>
            <a:chOff x="6848120" y="3019028"/>
            <a:chExt cx="2279324" cy="526375"/>
          </a:xfrm>
        </p:grpSpPr>
        <p:sp>
          <p:nvSpPr>
            <p:cNvPr id="32" name="TextBox 31"/>
            <p:cNvSpPr txBox="1"/>
            <p:nvPr/>
          </p:nvSpPr>
          <p:spPr>
            <a:xfrm>
              <a:off x="6848120" y="3019028"/>
              <a:ext cx="94756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9BBB59">
                      <a:lumMod val="75000"/>
                    </a:srgbClr>
                  </a:solidFill>
                  <a:effectLst/>
                  <a:uLnTx/>
                  <a:uFillTx/>
                  <a:latin typeface="Gill Sans MT"/>
                  <a:ea typeface=""/>
                  <a:cs typeface="+mn-cs"/>
                </a:rPr>
                <a:t>-1.6%</a:t>
              </a:r>
            </a:p>
          </p:txBody>
        </p:sp>
        <p:sp>
          <p:nvSpPr>
            <p:cNvPr id="34" name="TextBox 33"/>
            <p:cNvSpPr txBox="1"/>
            <p:nvPr/>
          </p:nvSpPr>
          <p:spPr>
            <a:xfrm>
              <a:off x="8179881" y="3083738"/>
              <a:ext cx="94756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9BBB59">
                      <a:lumMod val="75000"/>
                    </a:srgbClr>
                  </a:solidFill>
                  <a:effectLst/>
                  <a:uLnTx/>
                  <a:uFillTx/>
                  <a:latin typeface="Gill Sans MT"/>
                  <a:ea typeface=""/>
                  <a:cs typeface="+mn-cs"/>
                </a:rPr>
                <a:t>-1.8%</a:t>
              </a:r>
            </a:p>
          </p:txBody>
        </p:sp>
      </p:grpSp>
    </p:spTree>
    <p:extLst>
      <p:ext uri="{BB962C8B-B14F-4D97-AF65-F5344CB8AC3E}">
        <p14:creationId xmlns:p14="http://schemas.microsoft.com/office/powerpoint/2010/main" val="2472617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P spid="14" grpId="0"/>
      <p:bldP spid="28" grpId="0"/>
    </p:bldLst>
  </p:timing>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Analysis of Latency-Voltage in DRAM Chips</a:t>
            </a:r>
          </a:p>
        </p:txBody>
      </p:sp>
      <p:sp>
        <p:nvSpPr>
          <p:cNvPr id="3" name="Content Placeholder 2"/>
          <p:cNvSpPr>
            <a:spLocks noGrp="1"/>
          </p:cNvSpPr>
          <p:nvPr>
            <p:ph idx="1"/>
          </p:nvPr>
        </p:nvSpPr>
        <p:spPr>
          <a:xfrm>
            <a:off x="228600" y="980728"/>
            <a:ext cx="8915400" cy="5193723"/>
          </a:xfrm>
        </p:spPr>
        <p:txBody>
          <a:bodyPr/>
          <a:lstStyle/>
          <a:p>
            <a:r>
              <a:rPr lang="en-US" sz="2000" dirty="0"/>
              <a:t>Kevin Chang, A. </a:t>
            </a:r>
            <a:r>
              <a:rPr lang="en-US" sz="2000" dirty="0" err="1"/>
              <a:t>Giray</a:t>
            </a:r>
            <a:r>
              <a:rPr lang="en-US" sz="2000" dirty="0"/>
              <a:t> </a:t>
            </a:r>
            <a:r>
              <a:rPr lang="en-US" sz="2000" dirty="0" err="1"/>
              <a:t>Yaglikci</a:t>
            </a:r>
            <a:r>
              <a:rPr lang="en-US" sz="2000" dirty="0"/>
              <a:t>, </a:t>
            </a:r>
            <a:r>
              <a:rPr lang="en-US" sz="2000" dirty="0" err="1"/>
              <a:t>Saugata</a:t>
            </a:r>
            <a:r>
              <a:rPr lang="en-US" sz="2000" dirty="0"/>
              <a:t> </a:t>
            </a:r>
            <a:r>
              <a:rPr lang="en-US" sz="2000" dirty="0" err="1"/>
              <a:t>Ghose</a:t>
            </a:r>
            <a:r>
              <a:rPr lang="en-US" sz="2000" dirty="0"/>
              <a:t>, </a:t>
            </a:r>
            <a:r>
              <a:rPr lang="en-US" sz="2000" dirty="0" err="1"/>
              <a:t>Aditya</a:t>
            </a:r>
            <a:r>
              <a:rPr lang="en-US" sz="2000" dirty="0"/>
              <a:t> </a:t>
            </a:r>
            <a:r>
              <a:rPr lang="en-US" sz="2000" dirty="0" err="1"/>
              <a:t>Agrawal</a:t>
            </a:r>
            <a:r>
              <a:rPr lang="en-US" sz="2000" dirty="0"/>
              <a:t>, </a:t>
            </a:r>
            <a:r>
              <a:rPr lang="en-US" sz="2000" dirty="0" err="1"/>
              <a:t>Niladrish</a:t>
            </a:r>
            <a:r>
              <a:rPr lang="en-US" sz="2000" dirty="0"/>
              <a:t> </a:t>
            </a:r>
            <a:r>
              <a:rPr lang="en-US" sz="2000" dirty="0" err="1"/>
              <a:t>Chatterjee</a:t>
            </a:r>
            <a:r>
              <a:rPr lang="en-US" sz="2000" dirty="0"/>
              <a:t>, </a:t>
            </a:r>
            <a:r>
              <a:rPr lang="en-US" sz="2000" dirty="0" err="1"/>
              <a:t>Abhijith</a:t>
            </a:r>
            <a:r>
              <a:rPr lang="en-US" sz="2000" dirty="0"/>
              <a:t> </a:t>
            </a:r>
            <a:r>
              <a:rPr lang="en-US" sz="2000" dirty="0" err="1"/>
              <a:t>Kashyap</a:t>
            </a:r>
            <a:r>
              <a:rPr lang="en-US" sz="2000" dirty="0"/>
              <a:t>, </a:t>
            </a:r>
            <a:r>
              <a:rPr lang="en-US" sz="2000" dirty="0" err="1"/>
              <a:t>Donghyuk</a:t>
            </a:r>
            <a:r>
              <a:rPr lang="en-US" sz="2000" dirty="0"/>
              <a:t> Lee, Mike O'Connor, Hasan Hassan, and </a:t>
            </a:r>
            <a:r>
              <a:rPr lang="en-US" sz="2000" u="sng" dirty="0"/>
              <a:t>Onur Mutlu</a:t>
            </a:r>
            <a:r>
              <a:rPr lang="en-US" sz="2000" dirty="0"/>
              <a:t>,</a:t>
            </a:r>
            <a:br>
              <a:rPr lang="en-US" sz="2000" dirty="0"/>
            </a:br>
            <a:r>
              <a:rPr lang="en-US" sz="2000" b="1" dirty="0">
                <a:hlinkClick r:id="rId2"/>
              </a:rPr>
              <a:t>"Understanding Reduced-Voltage Operation in Modern DRAM Devices: Experimental Characterization, Analysis, and Mechanisms"</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Urbana-Champaign, IL, USA, June 2017.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4"/>
          <a:stretch>
            <a:fillRect/>
          </a:stretch>
        </p:blipFill>
        <p:spPr>
          <a:xfrm>
            <a:off x="0" y="4372785"/>
            <a:ext cx="9144000" cy="1864527"/>
          </a:xfrm>
          <a:prstGeom prst="rect">
            <a:avLst/>
          </a:prstGeom>
        </p:spPr>
      </p:pic>
    </p:spTree>
    <p:extLst>
      <p:ext uri="{BB962C8B-B14F-4D97-AF65-F5344CB8AC3E}">
        <p14:creationId xmlns:p14="http://schemas.microsoft.com/office/powerpoint/2010/main" val="40150949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And, What If </a:t>
            </a:r>
            <a:r>
              <a:rPr lang="is-IS" dirty="0"/>
              <a:t>…</a:t>
            </a:r>
            <a:endParaRPr lang="en-US" dirty="0"/>
          </a:p>
        </p:txBody>
      </p:sp>
      <p:sp>
        <p:nvSpPr>
          <p:cNvPr id="3" name="Content Placeholder 2"/>
          <p:cNvSpPr>
            <a:spLocks noGrp="1"/>
          </p:cNvSpPr>
          <p:nvPr>
            <p:ph idx="1"/>
          </p:nvPr>
        </p:nvSpPr>
        <p:spPr/>
        <p:txBody>
          <a:bodyPr/>
          <a:lstStyle/>
          <a:p>
            <a:r>
              <a:rPr lang="is-IS" dirty="0">
                <a:solidFill>
                  <a:srgbClr val="FF0000"/>
                </a:solidFill>
              </a:rPr>
              <a:t>… we can sacrifice reliability of some data to access it with even lower latency?</a:t>
            </a: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49687320"/>
      </p:ext>
    </p:extLst>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387148"/>
            <a:ext cx="9144000" cy="2051158"/>
          </a:xfrm>
          <a:prstGeom prst="rect">
            <a:avLst/>
          </a:prstGeom>
          <a:noFill/>
        </p:spPr>
        <p:txBody>
          <a:bodyPr anchor="ctr">
            <a:noAutofit/>
          </a:bodyPr>
          <a:lstStyle/>
          <a:p>
            <a:pPr algn="ctr">
              <a:lnSpc>
                <a:spcPct val="100000"/>
              </a:lnSpc>
            </a:pPr>
            <a:r>
              <a:rPr lang="en-US" sz="5000" b="1" i="1" dirty="0">
                <a:solidFill>
                  <a:schemeClr val="bg1">
                    <a:lumMod val="95000"/>
                  </a:schemeClr>
                </a:solidFill>
                <a:latin typeface="Cambria"/>
                <a:cs typeface="Cambria"/>
              </a:rPr>
              <a:t>The DRAM Latency PUF: </a:t>
            </a:r>
            <a:br>
              <a:rPr lang="en-US" sz="5000" b="1" i="1" dirty="0">
                <a:solidFill>
                  <a:schemeClr val="bg1">
                    <a:lumMod val="95000"/>
                  </a:schemeClr>
                </a:solidFill>
                <a:latin typeface="Cambria"/>
                <a:cs typeface="Cambria"/>
              </a:rPr>
            </a:br>
            <a:br>
              <a:rPr lang="en-US" sz="1200" b="1" i="1" dirty="0">
                <a:solidFill>
                  <a:schemeClr val="bg1">
                    <a:lumMod val="95000"/>
                  </a:schemeClr>
                </a:solidFill>
                <a:latin typeface="Cambria"/>
                <a:cs typeface="Cambria"/>
              </a:rPr>
            </a:br>
            <a:r>
              <a:rPr lang="en-US" sz="2800" b="1" dirty="0">
                <a:solidFill>
                  <a:schemeClr val="bg1">
                    <a:lumMod val="95000"/>
                  </a:schemeClr>
                </a:solidFill>
                <a:latin typeface="Cambria"/>
                <a:cs typeface="Cambria"/>
              </a:rPr>
              <a:t>Quickly Evaluating Physical </a:t>
            </a:r>
            <a:r>
              <a:rPr lang="en-US" sz="2800" b="1" dirty="0" err="1">
                <a:solidFill>
                  <a:schemeClr val="bg1">
                    <a:lumMod val="95000"/>
                  </a:schemeClr>
                </a:solidFill>
                <a:latin typeface="Cambria"/>
                <a:cs typeface="Cambria"/>
              </a:rPr>
              <a:t>Unclonable</a:t>
            </a:r>
            <a:r>
              <a:rPr lang="en-US" sz="2800" b="1" dirty="0">
                <a:solidFill>
                  <a:schemeClr val="bg1">
                    <a:lumMod val="95000"/>
                  </a:schemeClr>
                </a:solidFill>
                <a:latin typeface="Cambria"/>
                <a:cs typeface="Cambria"/>
              </a:rPr>
              <a:t> Functions </a:t>
            </a:r>
            <a:br>
              <a:rPr lang="en-US" sz="2800" b="1" dirty="0">
                <a:solidFill>
                  <a:schemeClr val="bg1">
                    <a:lumMod val="95000"/>
                  </a:schemeClr>
                </a:solidFill>
                <a:latin typeface="Cambria"/>
                <a:cs typeface="Cambria"/>
              </a:rPr>
            </a:br>
            <a:r>
              <a:rPr lang="en-US" sz="2800" b="1" dirty="0">
                <a:solidFill>
                  <a:schemeClr val="bg1">
                    <a:lumMod val="95000"/>
                  </a:schemeClr>
                </a:solidFill>
                <a:latin typeface="Cambria"/>
                <a:cs typeface="Cambria"/>
              </a:rPr>
              <a:t>by Exploiting the Latency-Reliability Tradeoff </a:t>
            </a:r>
            <a:br>
              <a:rPr lang="en-US" sz="2800" b="1" dirty="0">
                <a:solidFill>
                  <a:schemeClr val="bg1">
                    <a:lumMod val="95000"/>
                  </a:schemeClr>
                </a:solidFill>
                <a:latin typeface="Cambria"/>
                <a:cs typeface="Cambria"/>
              </a:rPr>
            </a:br>
            <a:r>
              <a:rPr lang="en-US" sz="2800" b="1" dirty="0">
                <a:solidFill>
                  <a:schemeClr val="bg1">
                    <a:lumMod val="95000"/>
                  </a:schemeClr>
                </a:solidFill>
                <a:latin typeface="Cambria"/>
                <a:cs typeface="Cambria"/>
              </a:rPr>
              <a:t>in Modern Commodity DRAM Devices</a:t>
            </a:r>
            <a:endParaRPr lang="en-US" sz="1400" b="1" dirty="0">
              <a:solidFill>
                <a:schemeClr val="bg1">
                  <a:lumMod val="95000"/>
                </a:schemeClr>
              </a:solidFill>
              <a:latin typeface="Cambria"/>
              <a:cs typeface="Cambria"/>
            </a:endParaRPr>
          </a:p>
        </p:txBody>
      </p:sp>
      <p:sp>
        <p:nvSpPr>
          <p:cNvPr id="103" name="Subtitle 2"/>
          <p:cNvSpPr>
            <a:spLocks noGrp="1"/>
          </p:cNvSpPr>
          <p:nvPr>
            <p:ph type="subTitle" idx="4294967295"/>
          </p:nvPr>
        </p:nvSpPr>
        <p:spPr>
          <a:xfrm>
            <a:off x="228600" y="3381681"/>
            <a:ext cx="8686800" cy="724829"/>
          </a:xfrm>
          <a:prstGeom prst="rect">
            <a:avLst/>
          </a:prstGeom>
        </p:spPr>
        <p:txBody>
          <a:bodyPr anchor="ctr">
            <a:noAutofit/>
          </a:bodyPr>
          <a:lstStyle/>
          <a:p>
            <a:pPr marL="0" indent="0" algn="ctr">
              <a:buNone/>
            </a:pPr>
            <a:r>
              <a:rPr lang="en-US" sz="2800" b="1" u="sng" dirty="0" err="1">
                <a:latin typeface="Cambria"/>
                <a:cs typeface="Cambria"/>
              </a:rPr>
              <a:t>Jeremie</a:t>
            </a:r>
            <a:r>
              <a:rPr lang="en-US" sz="2800" b="1" u="sng" dirty="0">
                <a:latin typeface="Cambria"/>
                <a:cs typeface="Cambria"/>
              </a:rPr>
              <a:t> S. Kim</a:t>
            </a:r>
            <a:r>
              <a:rPr lang="en-US" sz="2800" b="1" dirty="0">
                <a:latin typeface="Cambria"/>
                <a:cs typeface="Cambria"/>
              </a:rPr>
              <a:t>    </a:t>
            </a:r>
            <a:r>
              <a:rPr lang="en-US" sz="2800" b="1" dirty="0" err="1">
                <a:latin typeface="Cambria"/>
                <a:cs typeface="Cambria"/>
              </a:rPr>
              <a:t>Minesh</a:t>
            </a:r>
            <a:r>
              <a:rPr lang="en-US" sz="2800" b="1" dirty="0">
                <a:latin typeface="Cambria"/>
                <a:cs typeface="Cambria"/>
              </a:rPr>
              <a:t> Patel  </a:t>
            </a:r>
          </a:p>
          <a:p>
            <a:pPr marL="0" indent="0" algn="ctr">
              <a:buNone/>
            </a:pPr>
            <a:r>
              <a:rPr lang="en-US" sz="2800" b="1" dirty="0">
                <a:latin typeface="Cambria"/>
                <a:cs typeface="Cambria"/>
              </a:rPr>
              <a:t>Hasan Hassan </a:t>
            </a:r>
            <a:r>
              <a:rPr lang="en-US" b="1" dirty="0">
                <a:latin typeface="Cambria"/>
                <a:cs typeface="Cambria"/>
              </a:rPr>
              <a:t>  </a:t>
            </a:r>
            <a:r>
              <a:rPr lang="en-US" sz="2800" b="1" dirty="0" err="1">
                <a:latin typeface="Cambria"/>
                <a:cs typeface="Cambria"/>
              </a:rPr>
              <a:t>Onur</a:t>
            </a:r>
            <a:r>
              <a:rPr lang="en-US" sz="2800" b="1" dirty="0">
                <a:latin typeface="Cambria"/>
                <a:cs typeface="Cambria"/>
              </a:rPr>
              <a:t> </a:t>
            </a:r>
            <a:r>
              <a:rPr lang="en-US" sz="2800" b="1" dirty="0" err="1">
                <a:latin typeface="Cambria"/>
                <a:cs typeface="Cambria"/>
              </a:rPr>
              <a:t>Mutlu</a:t>
            </a:r>
            <a:r>
              <a:rPr lang="en-US" sz="2800" b="1" dirty="0">
                <a:latin typeface="Cambria"/>
                <a:cs typeface="Cambria"/>
              </a:rPr>
              <a:t>  </a:t>
            </a:r>
            <a:endParaRPr lang="en-US" sz="28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6410" y="5893016"/>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seaphages.org/media/institutions/Burgundy_CMU_JPG_Logo.jpg"/>
          <p:cNvPicPr>
            <a:picLocks noChangeAspect="1" noChangeArrowheads="1"/>
          </p:cNvPicPr>
          <p:nvPr/>
        </p:nvPicPr>
        <p:blipFill rotWithShape="1">
          <a:blip r:embed="rId4">
            <a:extLst>
              <a:ext uri="{28A0092B-C50C-407E-A947-70E740481C1C}">
                <a14:useLocalDpi xmlns:a14="http://schemas.microsoft.com/office/drawing/2010/main" val="0"/>
              </a:ext>
            </a:extLst>
          </a:blip>
          <a:srcRect t="27653" b="26959"/>
          <a:stretch/>
        </p:blipFill>
        <p:spPr bwMode="auto">
          <a:xfrm>
            <a:off x="4716968" y="5909981"/>
            <a:ext cx="4085528" cy="66962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018133" y="4627207"/>
            <a:ext cx="2710200" cy="783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469942" y="4552981"/>
            <a:ext cx="1323444" cy="1123439"/>
          </a:xfrm>
          <a:prstGeom prst="rect">
            <a:avLst/>
          </a:prstGeom>
        </p:spPr>
      </p:pic>
    </p:spTree>
    <p:extLst>
      <p:ext uri="{BB962C8B-B14F-4D97-AF65-F5344CB8AC3E}">
        <p14:creationId xmlns:p14="http://schemas.microsoft.com/office/powerpoint/2010/main" val="3104087433"/>
      </p:ext>
    </p:extLst>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Motivation</a:t>
            </a:r>
          </a:p>
        </p:txBody>
      </p:sp>
      <p:sp>
        <p:nvSpPr>
          <p:cNvPr id="3" name="Content Placeholder 2"/>
          <p:cNvSpPr>
            <a:spLocks noGrp="1"/>
          </p:cNvSpPr>
          <p:nvPr>
            <p:ph idx="1"/>
          </p:nvPr>
        </p:nvSpPr>
        <p:spPr>
          <a:xfrm>
            <a:off x="75991" y="1094104"/>
            <a:ext cx="8987622" cy="5318753"/>
          </a:xfrm>
        </p:spPr>
        <p:txBody>
          <a:bodyPr/>
          <a:lstStyle/>
          <a:p>
            <a:r>
              <a:rPr lang="en-US" dirty="0"/>
              <a:t>A </a:t>
            </a:r>
            <a:r>
              <a:rPr lang="en-US" b="1" dirty="0">
                <a:solidFill>
                  <a:schemeClr val="accent5"/>
                </a:solidFill>
              </a:rPr>
              <a:t>PUF</a:t>
            </a:r>
            <a:r>
              <a:rPr lang="en-US" dirty="0">
                <a:solidFill>
                  <a:schemeClr val="accent5"/>
                </a:solidFill>
              </a:rPr>
              <a:t> </a:t>
            </a:r>
            <a:r>
              <a:rPr lang="en-US" dirty="0"/>
              <a:t>is function that generates a signature </a:t>
            </a:r>
            <a:r>
              <a:rPr lang="en-US" b="1" dirty="0">
                <a:solidFill>
                  <a:schemeClr val="accent6"/>
                </a:solidFill>
              </a:rPr>
              <a:t>unique</a:t>
            </a:r>
            <a:r>
              <a:rPr lang="en-US" dirty="0">
                <a:solidFill>
                  <a:schemeClr val="accent6"/>
                </a:solidFill>
              </a:rPr>
              <a:t> </a:t>
            </a:r>
            <a:r>
              <a:rPr lang="en-US" dirty="0"/>
              <a:t>to a given device </a:t>
            </a:r>
          </a:p>
          <a:p>
            <a:endParaRPr lang="en-US" dirty="0"/>
          </a:p>
          <a:p>
            <a:r>
              <a:rPr lang="en-US" dirty="0"/>
              <a:t>Used in a </a:t>
            </a:r>
            <a:r>
              <a:rPr lang="en-US" b="1" dirty="0">
                <a:solidFill>
                  <a:schemeClr val="accent5"/>
                </a:solidFill>
              </a:rPr>
              <a:t>Challenge-Response Protocol</a:t>
            </a:r>
            <a:r>
              <a:rPr lang="en-US" dirty="0"/>
              <a:t> </a:t>
            </a:r>
          </a:p>
          <a:p>
            <a:pPr lvl="1"/>
            <a:r>
              <a:rPr lang="en-US" sz="3200" dirty="0"/>
              <a:t>Each device generates a unique </a:t>
            </a:r>
            <a:r>
              <a:rPr lang="en-US" sz="3200" b="1" dirty="0">
                <a:solidFill>
                  <a:schemeClr val="accent5"/>
                </a:solidFill>
              </a:rPr>
              <a:t>PUF response </a:t>
            </a:r>
            <a:r>
              <a:rPr lang="en-US" sz="3200" dirty="0"/>
              <a:t>depending the inputs</a:t>
            </a:r>
          </a:p>
          <a:p>
            <a:pPr lvl="1"/>
            <a:endParaRPr lang="en-US" sz="1800" dirty="0"/>
          </a:p>
          <a:p>
            <a:pPr lvl="1"/>
            <a:r>
              <a:rPr lang="en-US" sz="3200" dirty="0"/>
              <a:t>A trusted server </a:t>
            </a:r>
            <a:r>
              <a:rPr lang="en-US" sz="3200" b="1" dirty="0">
                <a:solidFill>
                  <a:schemeClr val="accent6">
                    <a:lumMod val="75000"/>
                  </a:schemeClr>
                </a:solidFill>
              </a:rPr>
              <a:t>authenticates</a:t>
            </a:r>
            <a:r>
              <a:rPr lang="en-US" sz="3200" dirty="0">
                <a:solidFill>
                  <a:schemeClr val="accent6">
                    <a:lumMod val="75000"/>
                  </a:schemeClr>
                </a:solidFill>
              </a:rPr>
              <a:t> </a:t>
            </a:r>
            <a:r>
              <a:rPr lang="en-US" sz="3200" dirty="0"/>
              <a:t>a device if it generates the expected PUF response</a:t>
            </a:r>
          </a:p>
        </p:txBody>
      </p:sp>
    </p:spTree>
    <p:extLst>
      <p:ext uri="{BB962C8B-B14F-4D97-AF65-F5344CB8AC3E}">
        <p14:creationId xmlns:p14="http://schemas.microsoft.com/office/powerpoint/2010/main" val="1817356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400" b="1" dirty="0"/>
              <a:t>DRAM Latency Characterization of 223 LPDDR4 DRAM Devices</a:t>
            </a:r>
          </a:p>
        </p:txBody>
      </p:sp>
      <p:sp>
        <p:nvSpPr>
          <p:cNvPr id="3" name="Content Placeholder 2"/>
          <p:cNvSpPr>
            <a:spLocks noGrp="1"/>
          </p:cNvSpPr>
          <p:nvPr>
            <p:ph idx="1"/>
          </p:nvPr>
        </p:nvSpPr>
        <p:spPr>
          <a:xfrm>
            <a:off x="75991" y="1683657"/>
            <a:ext cx="8987622" cy="4546320"/>
          </a:xfrm>
        </p:spPr>
        <p:txBody>
          <a:bodyPr/>
          <a:lstStyle/>
          <a:p>
            <a:r>
              <a:rPr lang="en-US" dirty="0"/>
              <a:t>Latency failures come from accessing DRAM with </a:t>
            </a:r>
            <a:r>
              <a:rPr lang="en-US" b="1" dirty="0">
                <a:solidFill>
                  <a:srgbClr val="C00000"/>
                </a:solidFill>
              </a:rPr>
              <a:t>reduced</a:t>
            </a:r>
            <a:r>
              <a:rPr lang="en-US" dirty="0"/>
              <a:t> timing parameters.</a:t>
            </a:r>
          </a:p>
          <a:p>
            <a:endParaRPr lang="en-US" dirty="0"/>
          </a:p>
          <a:p>
            <a:r>
              <a:rPr lang="en-US" b="1" dirty="0"/>
              <a:t>Key Observations:</a:t>
            </a:r>
          </a:p>
          <a:p>
            <a:pPr marL="971550" lvl="1" indent="-514350">
              <a:buFont typeface="+mj-lt"/>
              <a:buAutoNum type="arabicPeriod"/>
            </a:pPr>
            <a:r>
              <a:rPr lang="en-US" sz="3200" dirty="0"/>
              <a:t>A cell’s </a:t>
            </a:r>
            <a:r>
              <a:rPr lang="en-US" sz="3200" b="1" dirty="0">
                <a:solidFill>
                  <a:schemeClr val="accent6">
                    <a:lumMod val="75000"/>
                  </a:schemeClr>
                </a:solidFill>
              </a:rPr>
              <a:t>latency failure</a:t>
            </a:r>
            <a:r>
              <a:rPr lang="en-US" sz="3200" dirty="0"/>
              <a:t> probability is determined by </a:t>
            </a:r>
            <a:r>
              <a:rPr lang="en-US" sz="3200" b="1" dirty="0">
                <a:solidFill>
                  <a:schemeClr val="accent5"/>
                </a:solidFill>
              </a:rPr>
              <a:t>random process variation</a:t>
            </a:r>
          </a:p>
          <a:p>
            <a:pPr marL="971550" lvl="1" indent="-514350">
              <a:buFont typeface="+mj-lt"/>
              <a:buAutoNum type="arabicPeriod"/>
            </a:pPr>
            <a:endParaRPr lang="en-US" sz="3200" dirty="0"/>
          </a:p>
          <a:p>
            <a:pPr marL="971550" lvl="1" indent="-514350">
              <a:buFont typeface="+mj-lt"/>
              <a:buAutoNum type="arabicPeriod"/>
            </a:pPr>
            <a:r>
              <a:rPr lang="en-US" sz="3200" dirty="0"/>
              <a:t>Latency failure patterns are </a:t>
            </a:r>
            <a:r>
              <a:rPr lang="en-US" sz="3200" b="1" dirty="0">
                <a:solidFill>
                  <a:schemeClr val="accent5"/>
                </a:solidFill>
              </a:rPr>
              <a:t>repeatable and unique to a device</a:t>
            </a:r>
            <a:endParaRPr lang="en-US" sz="3200" dirty="0"/>
          </a:p>
          <a:p>
            <a:endParaRPr lang="en-US" dirty="0"/>
          </a:p>
        </p:txBody>
      </p:sp>
    </p:spTree>
    <p:extLst>
      <p:ext uri="{BB962C8B-B14F-4D97-AF65-F5344CB8AC3E}">
        <p14:creationId xmlns:p14="http://schemas.microsoft.com/office/powerpoint/2010/main" val="293280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Rounded Rectangle 102"/>
          <p:cNvSpPr/>
          <p:nvPr/>
        </p:nvSpPr>
        <p:spPr>
          <a:xfrm>
            <a:off x="1242623" y="2938818"/>
            <a:ext cx="383855" cy="2265404"/>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Row Decoder</a:t>
            </a:r>
          </a:p>
        </p:txBody>
      </p:sp>
      <p:sp>
        <p:nvSpPr>
          <p:cNvPr id="2" name="Title 1"/>
          <p:cNvSpPr>
            <a:spLocks noGrp="1"/>
          </p:cNvSpPr>
          <p:nvPr>
            <p:ph type="title"/>
          </p:nvPr>
        </p:nvSpPr>
        <p:spPr/>
        <p:txBody>
          <a:bodyPr/>
          <a:lstStyle/>
          <a:p>
            <a:r>
              <a:rPr lang="en-US" b="1" dirty="0"/>
              <a:t>DRAM Latency PUF Key Idea</a:t>
            </a:r>
          </a:p>
        </p:txBody>
      </p:sp>
      <p:grpSp>
        <p:nvGrpSpPr>
          <p:cNvPr id="71" name="Group 70"/>
          <p:cNvGrpSpPr/>
          <p:nvPr/>
        </p:nvGrpSpPr>
        <p:grpSpPr>
          <a:xfrm>
            <a:off x="1624693" y="2661252"/>
            <a:ext cx="6756400" cy="2832850"/>
            <a:chOff x="1094298" y="3173501"/>
            <a:chExt cx="7281509" cy="3227302"/>
          </a:xfrm>
        </p:grpSpPr>
        <p:cxnSp>
          <p:nvCxnSpPr>
            <p:cNvPr id="59" name="Straight Connector 58"/>
            <p:cNvCxnSpPr/>
            <p:nvPr/>
          </p:nvCxnSpPr>
          <p:spPr>
            <a:xfrm>
              <a:off x="1107985" y="4740572"/>
              <a:ext cx="7267822" cy="0"/>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1096222" y="5677428"/>
              <a:ext cx="7276813" cy="6195"/>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094298" y="3778425"/>
              <a:ext cx="7278737" cy="4681"/>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V="1">
              <a:off x="2662517"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V="1">
              <a:off x="3603811"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4616822"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V="1">
              <a:off x="562983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V="1">
              <a:off x="6624916"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V="1">
              <a:off x="7584139"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170329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5120500" y="3301777"/>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Oval 24"/>
            <p:cNvSpPr/>
            <p:nvPr/>
          </p:nvSpPr>
          <p:spPr>
            <a:xfrm>
              <a:off x="6133523"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Oval 27"/>
            <p:cNvSpPr/>
            <p:nvPr/>
          </p:nvSpPr>
          <p:spPr>
            <a:xfrm>
              <a:off x="7109328" y="4252038"/>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Oval 30"/>
            <p:cNvSpPr/>
            <p:nvPr/>
          </p:nvSpPr>
          <p:spPr>
            <a:xfrm>
              <a:off x="3114717" y="3299015"/>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p:cNvSpPr/>
            <p:nvPr/>
          </p:nvSpPr>
          <p:spPr>
            <a:xfrm>
              <a:off x="2165817"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val 38"/>
            <p:cNvSpPr/>
            <p:nvPr/>
          </p:nvSpPr>
          <p:spPr>
            <a:xfrm>
              <a:off x="6181960" y="3343836"/>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Oval 39"/>
            <p:cNvSpPr/>
            <p:nvPr/>
          </p:nvSpPr>
          <p:spPr>
            <a:xfrm>
              <a:off x="3178840" y="4303065"/>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Oval 40"/>
            <p:cNvSpPr/>
            <p:nvPr/>
          </p:nvSpPr>
          <p:spPr>
            <a:xfrm>
              <a:off x="1265397" y="5256087"/>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Oval 41"/>
            <p:cNvSpPr/>
            <p:nvPr/>
          </p:nvSpPr>
          <p:spPr>
            <a:xfrm>
              <a:off x="5182973" y="5265051"/>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Oval 42"/>
            <p:cNvSpPr/>
            <p:nvPr/>
          </p:nvSpPr>
          <p:spPr>
            <a:xfrm>
              <a:off x="2233585" y="3355569"/>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Oval 44"/>
            <p:cNvSpPr/>
            <p:nvPr/>
          </p:nvSpPr>
          <p:spPr>
            <a:xfrm>
              <a:off x="4224086" y="436580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Oval 45"/>
            <p:cNvSpPr/>
            <p:nvPr/>
          </p:nvSpPr>
          <p:spPr>
            <a:xfrm>
              <a:off x="7215805" y="5318837"/>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Oval 46"/>
            <p:cNvSpPr/>
            <p:nvPr/>
          </p:nvSpPr>
          <p:spPr>
            <a:xfrm>
              <a:off x="1309942" y="341554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Oval 47"/>
            <p:cNvSpPr/>
            <p:nvPr/>
          </p:nvSpPr>
          <p:spPr>
            <a:xfrm>
              <a:off x="4247154" y="3433471"/>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val 48"/>
            <p:cNvSpPr/>
            <p:nvPr/>
          </p:nvSpPr>
          <p:spPr>
            <a:xfrm>
              <a:off x="6263068" y="437478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Oval 49"/>
            <p:cNvSpPr/>
            <p:nvPr/>
          </p:nvSpPr>
          <p:spPr>
            <a:xfrm>
              <a:off x="2295363" y="438373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Oval 50"/>
            <p:cNvSpPr/>
            <p:nvPr/>
          </p:nvSpPr>
          <p:spPr>
            <a:xfrm>
              <a:off x="5282129" y="441434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Oval 51"/>
            <p:cNvSpPr/>
            <p:nvPr/>
          </p:nvSpPr>
          <p:spPr>
            <a:xfrm>
              <a:off x="3271114" y="536460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Oval 52"/>
            <p:cNvSpPr/>
            <p:nvPr/>
          </p:nvSpPr>
          <p:spPr>
            <a:xfrm>
              <a:off x="7270956" y="3470274"/>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Oval 53"/>
            <p:cNvSpPr/>
            <p:nvPr/>
          </p:nvSpPr>
          <p:spPr>
            <a:xfrm>
              <a:off x="1404372" y="4446499"/>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Oval 54"/>
            <p:cNvSpPr/>
            <p:nvPr/>
          </p:nvSpPr>
          <p:spPr>
            <a:xfrm>
              <a:off x="4310449" y="5408484"/>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78" name="Group 77"/>
          <p:cNvGrpSpPr/>
          <p:nvPr/>
        </p:nvGrpSpPr>
        <p:grpSpPr>
          <a:xfrm>
            <a:off x="583621" y="1220766"/>
            <a:ext cx="3114951" cy="2629342"/>
            <a:chOff x="235278" y="2377403"/>
            <a:chExt cx="3114951" cy="2629342"/>
          </a:xfrm>
        </p:grpSpPr>
        <p:sp>
          <p:nvSpPr>
            <p:cNvPr id="72" name="TextBox 71"/>
            <p:cNvSpPr txBox="1"/>
            <p:nvPr/>
          </p:nvSpPr>
          <p:spPr>
            <a:xfrm>
              <a:off x="235278" y="2377403"/>
              <a:ext cx="311495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DD0303"/>
                  </a:solidFill>
                  <a:effectLst/>
                  <a:uLnTx/>
                  <a:uFillTx/>
                  <a:latin typeface="Cambria" charset="0"/>
                  <a:ea typeface="Cambria" charset="0"/>
                  <a:cs typeface="Cambria" charset="0"/>
                </a:rPr>
                <a:t>High % chance to fail with reduced </a:t>
              </a:r>
              <a:r>
                <a:rPr kumimoji="0" lang="en-US" sz="2400" b="1" i="0" u="none" strike="noStrike" kern="1200" cap="none" spc="0" normalizeH="0" baseline="0" noProof="0" dirty="0" err="1">
                  <a:ln>
                    <a:noFill/>
                  </a:ln>
                  <a:solidFill>
                    <a:srgbClr val="DD0303"/>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DD0303"/>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DD0303"/>
                </a:solidFill>
                <a:effectLst/>
                <a:uLnTx/>
                <a:uFillTx/>
                <a:latin typeface="Cambria" charset="0"/>
                <a:ea typeface="Cambria" charset="0"/>
                <a:cs typeface="Cambria" charset="0"/>
              </a:endParaRPr>
            </a:p>
          </p:txBody>
        </p:sp>
        <p:cxnSp>
          <p:nvCxnSpPr>
            <p:cNvPr id="75" name="Straight Arrow Connector 74"/>
            <p:cNvCxnSpPr>
              <a:endCxn id="54" idx="1"/>
            </p:cNvCxnSpPr>
            <p:nvPr/>
          </p:nvCxnSpPr>
          <p:spPr>
            <a:xfrm>
              <a:off x="945394" y="3357931"/>
              <a:ext cx="695202" cy="1648814"/>
            </a:xfrm>
            <a:prstGeom prst="straightConnector1">
              <a:avLst/>
            </a:prstGeom>
            <a:ln w="69850">
              <a:solidFill>
                <a:srgbClr val="DD0404"/>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2" name="Group 81"/>
          <p:cNvGrpSpPr/>
          <p:nvPr/>
        </p:nvGrpSpPr>
        <p:grpSpPr>
          <a:xfrm>
            <a:off x="5494809" y="1230285"/>
            <a:ext cx="3131937" cy="1483886"/>
            <a:chOff x="5146466" y="2386922"/>
            <a:chExt cx="3131937" cy="1483886"/>
          </a:xfrm>
        </p:grpSpPr>
        <p:sp>
          <p:nvSpPr>
            <p:cNvPr id="73" name="TextBox 72"/>
            <p:cNvSpPr txBox="1"/>
            <p:nvPr/>
          </p:nvSpPr>
          <p:spPr>
            <a:xfrm>
              <a:off x="5146466" y="2386922"/>
              <a:ext cx="313193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AD47">
                      <a:lumMod val="75000"/>
                    </a:srgbClr>
                  </a:solidFill>
                  <a:effectLst/>
                  <a:uLnTx/>
                  <a:uFillTx/>
                  <a:latin typeface="Cambria" charset="0"/>
                  <a:ea typeface="Cambria" charset="0"/>
                  <a:cs typeface="Cambria" charset="0"/>
                </a:rPr>
                <a:t>Low % chance to fail with reduced </a:t>
              </a:r>
              <a:r>
                <a:rPr kumimoji="0" lang="en-US" sz="2400" b="1" i="0" u="none" strike="noStrike" kern="1200" cap="none" spc="0" normalizeH="0" baseline="0" noProof="0" dirty="0" err="1">
                  <a:ln>
                    <a:noFill/>
                  </a:ln>
                  <a:solidFill>
                    <a:srgbClr val="70AD47">
                      <a:lumMod val="75000"/>
                    </a:srgbClr>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70AD47">
                      <a:lumMod val="75000"/>
                    </a:srgbClr>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70AD47">
                    <a:lumMod val="75000"/>
                  </a:srgbClr>
                </a:solidFill>
                <a:effectLst/>
                <a:uLnTx/>
                <a:uFillTx/>
                <a:latin typeface="Cambria" charset="0"/>
                <a:ea typeface="Cambria" charset="0"/>
                <a:cs typeface="Cambria" charset="0"/>
              </a:endParaRPr>
            </a:p>
          </p:txBody>
        </p:sp>
        <p:cxnSp>
          <p:nvCxnSpPr>
            <p:cNvPr id="79" name="Straight Arrow Connector 78"/>
            <p:cNvCxnSpPr>
              <a:stCxn id="73" idx="2"/>
            </p:cNvCxnSpPr>
            <p:nvPr/>
          </p:nvCxnSpPr>
          <p:spPr>
            <a:xfrm flipH="1">
              <a:off x="5675086" y="3217919"/>
              <a:ext cx="1037349" cy="652889"/>
            </a:xfrm>
            <a:prstGeom prst="straightConnector1">
              <a:avLst/>
            </a:prstGeom>
            <a:ln w="698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2" name="Group 101"/>
          <p:cNvGrpSpPr/>
          <p:nvPr/>
        </p:nvGrpSpPr>
        <p:grpSpPr>
          <a:xfrm>
            <a:off x="1698389" y="5393764"/>
            <a:ext cx="6388029" cy="329754"/>
            <a:chOff x="1350046" y="6424274"/>
            <a:chExt cx="6388029" cy="329754"/>
          </a:xfrm>
        </p:grpSpPr>
        <p:sp>
          <p:nvSpPr>
            <p:cNvPr id="95" name="Rounded Rectangle 94"/>
            <p:cNvSpPr/>
            <p:nvPr/>
          </p:nvSpPr>
          <p:spPr>
            <a:xfrm>
              <a:off x="6835928" y="6424274"/>
              <a:ext cx="90214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6" name="Rounded Rectangle 95"/>
            <p:cNvSpPr/>
            <p:nvPr/>
          </p:nvSpPr>
          <p:spPr>
            <a:xfrm>
              <a:off x="5908916" y="643014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7" name="Rounded Rectangle 96"/>
            <p:cNvSpPr/>
            <p:nvPr/>
          </p:nvSpPr>
          <p:spPr>
            <a:xfrm>
              <a:off x="4988210" y="6437525"/>
              <a:ext cx="92070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8" name="Rounded Rectangle 97"/>
            <p:cNvSpPr/>
            <p:nvPr/>
          </p:nvSpPr>
          <p:spPr>
            <a:xfrm>
              <a:off x="4055208" y="643752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9" name="Rounded Rectangle 98"/>
            <p:cNvSpPr/>
            <p:nvPr/>
          </p:nvSpPr>
          <p:spPr>
            <a:xfrm>
              <a:off x="3190941" y="6437525"/>
              <a:ext cx="87687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0" name="Rounded Rectangle 99"/>
            <p:cNvSpPr/>
            <p:nvPr/>
          </p:nvSpPr>
          <p:spPr>
            <a:xfrm>
              <a:off x="2256841" y="6437525"/>
              <a:ext cx="940181"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1" name="Rounded Rectangle 100"/>
            <p:cNvSpPr/>
            <p:nvPr/>
          </p:nvSpPr>
          <p:spPr>
            <a:xfrm>
              <a:off x="1350046" y="6437525"/>
              <a:ext cx="911892"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grpSp>
    </p:spTree>
    <p:extLst>
      <p:ext uri="{BB962C8B-B14F-4D97-AF65-F5344CB8AC3E}">
        <p14:creationId xmlns:p14="http://schemas.microsoft.com/office/powerpoint/2010/main" val="733961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DRAM Accesses and Failures</a:t>
            </a:r>
          </a:p>
        </p:txBody>
      </p:sp>
      <p:grpSp>
        <p:nvGrpSpPr>
          <p:cNvPr id="42" name="Group 41"/>
          <p:cNvGrpSpPr/>
          <p:nvPr/>
        </p:nvGrpSpPr>
        <p:grpSpPr>
          <a:xfrm>
            <a:off x="2832102" y="1392322"/>
            <a:ext cx="3577213" cy="3431477"/>
            <a:chOff x="6451817" y="73723"/>
            <a:chExt cx="2611796" cy="2369557"/>
          </a:xfrm>
        </p:grpSpPr>
        <p:grpSp>
          <p:nvGrpSpPr>
            <p:cNvPr id="32" name="Group 31"/>
            <p:cNvGrpSpPr/>
            <p:nvPr/>
          </p:nvGrpSpPr>
          <p:grpSpPr>
            <a:xfrm>
              <a:off x="6451817" y="73723"/>
              <a:ext cx="2611796" cy="2369557"/>
              <a:chOff x="-52931" y="1016557"/>
              <a:chExt cx="3471820" cy="2983179"/>
            </a:xfrm>
          </p:grpSpPr>
          <p:sp>
            <p:nvSpPr>
              <p:cNvPr id="5" name="Rectangle 4"/>
              <p:cNvSpPr/>
              <p:nvPr/>
            </p:nvSpPr>
            <p:spPr>
              <a:xfrm>
                <a:off x="-52931" y="1016557"/>
                <a:ext cx="1661221" cy="450157"/>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wordline</a:t>
                </a:r>
                <a:endPar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6" name="Straight Arrow Connector 5"/>
              <p:cNvCxnSpPr/>
              <p:nvPr/>
            </p:nvCxnSpPr>
            <p:spPr>
              <a:xfrm flipH="1">
                <a:off x="75991" y="1416479"/>
                <a:ext cx="3342898"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rot="5400000">
                <a:off x="-50765" y="3081226"/>
                <a:ext cx="1531246" cy="30577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capacitor</a:t>
                </a:r>
              </a:p>
            </p:txBody>
          </p:sp>
          <p:sp>
            <p:nvSpPr>
              <p:cNvPr id="8" name="Rectangle 7"/>
              <p:cNvSpPr/>
              <p:nvPr/>
            </p:nvSpPr>
            <p:spPr>
              <a:xfrm>
                <a:off x="606531" y="1493470"/>
                <a:ext cx="1470875" cy="426355"/>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access</a:t>
                </a:r>
              </a:p>
            </p:txBody>
          </p:sp>
          <p:sp>
            <p:nvSpPr>
              <p:cNvPr id="9" name="Rectangle 8"/>
              <p:cNvSpPr/>
              <p:nvPr/>
            </p:nvSpPr>
            <p:spPr>
              <a:xfrm>
                <a:off x="215331" y="1677138"/>
                <a:ext cx="2214319" cy="606443"/>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transistor</a:t>
                </a:r>
              </a:p>
            </p:txBody>
          </p:sp>
          <p:sp>
            <p:nvSpPr>
              <p:cNvPr id="10" name="Rectangle 9"/>
              <p:cNvSpPr/>
              <p:nvPr/>
            </p:nvSpPr>
            <p:spPr>
              <a:xfrm rot="5400000">
                <a:off x="2644744" y="2618138"/>
                <a:ext cx="1098348" cy="40611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bitline</a:t>
                </a:r>
                <a:endPar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11" name="Straight Arrow Connector 10"/>
              <p:cNvCxnSpPr/>
              <p:nvPr/>
            </p:nvCxnSpPr>
            <p:spPr>
              <a:xfrm flipV="1">
                <a:off x="2988122" y="1033736"/>
                <a:ext cx="12312" cy="2369502"/>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2180762" y="1713521"/>
                <a:ext cx="0" cy="155572"/>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1930379" y="1876304"/>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flipV="1">
                <a:off x="2429388" y="1987524"/>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1930379" y="1987524"/>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2429388" y="2247090"/>
                <a:ext cx="193166"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1737212" y="2247090"/>
                <a:ext cx="193167"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flipV="1">
                <a:off x="1930378" y="1987524"/>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2180762" y="1416479"/>
                <a:ext cx="1" cy="3212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2622554" y="2247090"/>
                <a:ext cx="37788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1" name="Elbow Connector 20"/>
              <p:cNvCxnSpPr/>
              <p:nvPr/>
            </p:nvCxnSpPr>
            <p:spPr>
              <a:xfrm rot="5400000">
                <a:off x="1090561" y="2377314"/>
                <a:ext cx="774172" cy="519135"/>
              </a:xfrm>
              <a:prstGeom prst="bentConnector3">
                <a:avLst>
                  <a:gd name="adj1" fmla="val -293"/>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1218079" y="3433619"/>
                <a:ext cx="0" cy="318185"/>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V="1">
                <a:off x="1218079" y="3018265"/>
                <a:ext cx="0" cy="151697"/>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H="1">
                <a:off x="958515" y="3435119"/>
                <a:ext cx="51913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a:off x="958515" y="3169962"/>
                <a:ext cx="51913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V="1">
                <a:off x="1218079" y="3435120"/>
                <a:ext cx="0" cy="13017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41" name="Rectangle 40"/>
            <p:cNvSpPr/>
            <p:nvPr/>
          </p:nvSpPr>
          <p:spPr>
            <a:xfrm>
              <a:off x="8005235" y="1868211"/>
              <a:ext cx="1041895" cy="3708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SA</a:t>
              </a:r>
            </a:p>
          </p:txBody>
        </p:sp>
      </p:grpSp>
      <p:cxnSp>
        <p:nvCxnSpPr>
          <p:cNvPr id="52" name="Straight Connector 51"/>
          <p:cNvCxnSpPr>
            <a:stCxn id="46" idx="3"/>
            <a:endCxn id="46" idx="3"/>
          </p:cNvCxnSpPr>
          <p:nvPr/>
        </p:nvCxnSpPr>
        <p:spPr>
          <a:xfrm>
            <a:off x="1028424" y="2191088"/>
            <a:ext cx="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76" name="Group 75"/>
          <p:cNvGrpSpPr/>
          <p:nvPr/>
        </p:nvGrpSpPr>
        <p:grpSpPr>
          <a:xfrm>
            <a:off x="23322" y="1960255"/>
            <a:ext cx="8458827" cy="3522955"/>
            <a:chOff x="124920" y="2084239"/>
            <a:chExt cx="8458827" cy="3522955"/>
          </a:xfrm>
        </p:grpSpPr>
        <p:grpSp>
          <p:nvGrpSpPr>
            <p:cNvPr id="75" name="Group 74"/>
            <p:cNvGrpSpPr/>
            <p:nvPr/>
          </p:nvGrpSpPr>
          <p:grpSpPr>
            <a:xfrm>
              <a:off x="124920" y="2084239"/>
              <a:ext cx="8458827" cy="3522955"/>
              <a:chOff x="124920" y="2084239"/>
              <a:chExt cx="8458827" cy="3522955"/>
            </a:xfrm>
          </p:grpSpPr>
          <p:cxnSp>
            <p:nvCxnSpPr>
              <p:cNvPr id="34" name="Straight Connector 33"/>
              <p:cNvCxnSpPr/>
              <p:nvPr/>
            </p:nvCxnSpPr>
            <p:spPr>
              <a:xfrm>
                <a:off x="1125415" y="2350939"/>
                <a:ext cx="0" cy="3153046"/>
              </a:xfrm>
              <a:prstGeom prst="line">
                <a:avLst/>
              </a:prstGeom>
              <a:ln>
                <a:solidFill>
                  <a:schemeClr val="tx1">
                    <a:lumMod val="50000"/>
                    <a:lumOff val="50000"/>
                  </a:schemeClr>
                </a:solidFill>
                <a:headEnd type="none"/>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flipV="1">
                <a:off x="1125415" y="5495194"/>
                <a:ext cx="7458332" cy="1979"/>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554928" y="2084239"/>
                <a:ext cx="57509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V</a:t>
                </a:r>
                <a:r>
                  <a:rPr kumimoji="0" lang="en-US" sz="2400" b="1" i="0" u="none" strike="noStrike" kern="1200" cap="none" spc="0" normalizeH="0" baseline="-25000" noProof="0" dirty="0" err="1">
                    <a:ln>
                      <a:noFill/>
                    </a:ln>
                    <a:solidFill>
                      <a:prstClr val="black"/>
                    </a:solidFill>
                    <a:effectLst/>
                    <a:uLnTx/>
                    <a:uFillTx/>
                    <a:latin typeface="Calibri" panose="020F0502020204030204"/>
                    <a:ea typeface="+mn-ea"/>
                    <a:cs typeface="+mn-cs"/>
                  </a:rPr>
                  <a:t>dd</a:t>
                </a:r>
                <a:endParaRPr kumimoji="0" lang="en-US" sz="1800" b="1"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48" name="TextBox 47"/>
              <p:cNvSpPr txBox="1"/>
              <p:nvPr/>
            </p:nvSpPr>
            <p:spPr>
              <a:xfrm>
                <a:off x="124920" y="5145529"/>
                <a:ext cx="103675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0.5 </a:t>
                </a: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V</a:t>
                </a:r>
                <a:r>
                  <a:rPr kumimoji="0" lang="en-US" sz="2400" b="1" i="0" u="none" strike="noStrike" kern="1200" cap="none" spc="0" normalizeH="0" baseline="-25000" noProof="0" dirty="0" err="1">
                    <a:ln>
                      <a:noFill/>
                    </a:ln>
                    <a:solidFill>
                      <a:prstClr val="black"/>
                    </a:solidFill>
                    <a:effectLst/>
                    <a:uLnTx/>
                    <a:uFillTx/>
                    <a:latin typeface="Calibri" panose="020F0502020204030204"/>
                    <a:ea typeface="+mn-ea"/>
                    <a:cs typeface="+mn-cs"/>
                  </a:rPr>
                  <a:t>dd</a:t>
                </a:r>
                <a:endParaRPr kumimoji="0" lang="en-US" sz="2400" b="1"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grpSp>
        <p:cxnSp>
          <p:nvCxnSpPr>
            <p:cNvPr id="54" name="Straight Connector 53"/>
            <p:cNvCxnSpPr/>
            <p:nvPr/>
          </p:nvCxnSpPr>
          <p:spPr>
            <a:xfrm flipH="1">
              <a:off x="1052944" y="2350939"/>
              <a:ext cx="136441"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57" name="Straight Connector 56"/>
          <p:cNvCxnSpPr/>
          <p:nvPr/>
        </p:nvCxnSpPr>
        <p:spPr>
          <a:xfrm flipH="1" flipV="1">
            <a:off x="1019567" y="5357328"/>
            <a:ext cx="832821" cy="1006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1" name="Group 70"/>
          <p:cNvGrpSpPr/>
          <p:nvPr/>
        </p:nvGrpSpPr>
        <p:grpSpPr>
          <a:xfrm>
            <a:off x="1841501" y="4766362"/>
            <a:ext cx="1992208" cy="621453"/>
            <a:chOff x="1943099" y="4890346"/>
            <a:chExt cx="1992208" cy="621453"/>
          </a:xfrm>
        </p:grpSpPr>
        <p:sp>
          <p:nvSpPr>
            <p:cNvPr id="61" name="Freeform 60"/>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68" name="Straight Connector 67"/>
            <p:cNvCxnSpPr/>
            <p:nvPr/>
          </p:nvCxnSpPr>
          <p:spPr>
            <a:xfrm flipV="1">
              <a:off x="3378200" y="4897121"/>
              <a:ext cx="557107" cy="14604"/>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2" name="Group 71"/>
          <p:cNvGrpSpPr/>
          <p:nvPr/>
        </p:nvGrpSpPr>
        <p:grpSpPr>
          <a:xfrm>
            <a:off x="3804255" y="2186281"/>
            <a:ext cx="4523252" cy="2600929"/>
            <a:chOff x="1943099" y="4890346"/>
            <a:chExt cx="1992208" cy="621453"/>
          </a:xfrm>
        </p:grpSpPr>
        <p:sp>
          <p:nvSpPr>
            <p:cNvPr id="73" name="Freeform 72"/>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74" name="Straight Connector 73"/>
            <p:cNvCxnSpPr/>
            <p:nvPr/>
          </p:nvCxnSpPr>
          <p:spPr>
            <a:xfrm flipV="1">
              <a:off x="3757941" y="4892441"/>
              <a:ext cx="177366" cy="3234"/>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5" name="Group 84"/>
          <p:cNvGrpSpPr/>
          <p:nvPr/>
        </p:nvGrpSpPr>
        <p:grpSpPr>
          <a:xfrm>
            <a:off x="1217789" y="5371413"/>
            <a:ext cx="1247423" cy="632961"/>
            <a:chOff x="1319387" y="5523973"/>
            <a:chExt cx="1247423" cy="632961"/>
          </a:xfrm>
        </p:grpSpPr>
        <p:sp>
          <p:nvSpPr>
            <p:cNvPr id="82" name="Rounded Rectangle 81"/>
            <p:cNvSpPr/>
            <p:nvPr/>
          </p:nvSpPr>
          <p:spPr>
            <a:xfrm>
              <a:off x="1319387" y="5748719"/>
              <a:ext cx="1247423"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84" name="Straight Arrow Connector 83"/>
            <p:cNvCxnSpPr>
              <a:stCxn id="82" idx="0"/>
            </p:cNvCxnSpPr>
            <p:nvPr/>
          </p:nvCxnSpPr>
          <p:spPr>
            <a:xfrm flipH="1" flipV="1">
              <a:off x="1943098" y="5523973"/>
              <a:ext cx="1" cy="22474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6" name="Group 85"/>
          <p:cNvGrpSpPr/>
          <p:nvPr/>
        </p:nvGrpSpPr>
        <p:grpSpPr>
          <a:xfrm>
            <a:off x="3187266" y="5369208"/>
            <a:ext cx="1247423" cy="629111"/>
            <a:chOff x="1319387" y="5492987"/>
            <a:chExt cx="1247423" cy="629111"/>
          </a:xfrm>
        </p:grpSpPr>
        <p:sp>
          <p:nvSpPr>
            <p:cNvPr id="87" name="Rounded Rectangle 86"/>
            <p:cNvSpPr/>
            <p:nvPr/>
          </p:nvSpPr>
          <p:spPr>
            <a:xfrm>
              <a:off x="1319387" y="5713883"/>
              <a:ext cx="1247423"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88" name="Straight Arrow Connector 87"/>
            <p:cNvCxnSpPr>
              <a:stCxn id="87" idx="0"/>
            </p:cNvCxnSpPr>
            <p:nvPr/>
          </p:nvCxnSpPr>
          <p:spPr>
            <a:xfrm flipH="1" flipV="1">
              <a:off x="1943098" y="5492987"/>
              <a:ext cx="1" cy="22089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9" name="Group 88"/>
          <p:cNvGrpSpPr/>
          <p:nvPr/>
        </p:nvGrpSpPr>
        <p:grpSpPr>
          <a:xfrm>
            <a:off x="7831197" y="5385225"/>
            <a:ext cx="913694" cy="632961"/>
            <a:chOff x="1217789" y="5523973"/>
            <a:chExt cx="1467950" cy="632961"/>
          </a:xfrm>
        </p:grpSpPr>
        <p:sp>
          <p:nvSpPr>
            <p:cNvPr id="90" name="Rounded Rectangle 89"/>
            <p:cNvSpPr/>
            <p:nvPr/>
          </p:nvSpPr>
          <p:spPr>
            <a:xfrm>
              <a:off x="1217789" y="5748719"/>
              <a:ext cx="1467950"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91" name="Straight Arrow Connector 90"/>
            <p:cNvCxnSpPr/>
            <p:nvPr/>
          </p:nvCxnSpPr>
          <p:spPr>
            <a:xfrm flipH="1" flipV="1">
              <a:off x="1943098" y="5523973"/>
              <a:ext cx="1" cy="22474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cxnSp>
        <p:nvCxnSpPr>
          <p:cNvPr id="93" name="Straight Connector 92"/>
          <p:cNvCxnSpPr/>
          <p:nvPr/>
        </p:nvCxnSpPr>
        <p:spPr>
          <a:xfrm>
            <a:off x="1028424" y="2772258"/>
            <a:ext cx="7299083" cy="0"/>
          </a:xfrm>
          <a:prstGeom prst="line">
            <a:avLst/>
          </a:prstGeom>
          <a:ln w="19050">
            <a:solidFill>
              <a:schemeClr val="bg1">
                <a:lumMod val="65000"/>
              </a:schemeClr>
            </a:solidFill>
            <a:prstDash val="lgDash"/>
          </a:ln>
        </p:spPr>
        <p:style>
          <a:lnRef idx="1">
            <a:schemeClr val="accent1"/>
          </a:lnRef>
          <a:fillRef idx="0">
            <a:schemeClr val="accent1"/>
          </a:fillRef>
          <a:effectRef idx="0">
            <a:schemeClr val="accent1"/>
          </a:effectRef>
          <a:fontRef idx="minor">
            <a:schemeClr val="tx1"/>
          </a:fontRef>
        </p:style>
      </p:cxnSp>
      <p:grpSp>
        <p:nvGrpSpPr>
          <p:cNvPr id="122" name="Group 121"/>
          <p:cNvGrpSpPr/>
          <p:nvPr/>
        </p:nvGrpSpPr>
        <p:grpSpPr>
          <a:xfrm>
            <a:off x="1841090" y="2012313"/>
            <a:ext cx="6477521" cy="3370363"/>
            <a:chOff x="1841090" y="2136297"/>
            <a:chExt cx="6477521" cy="3370363"/>
          </a:xfrm>
        </p:grpSpPr>
        <p:sp>
          <p:nvSpPr>
            <p:cNvPr id="99" name="Freeform 98"/>
            <p:cNvSpPr/>
            <p:nvPr/>
          </p:nvSpPr>
          <p:spPr>
            <a:xfrm>
              <a:off x="1841090" y="4736123"/>
              <a:ext cx="1984630" cy="770537"/>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10" name="Group 109"/>
            <p:cNvGrpSpPr/>
            <p:nvPr/>
          </p:nvGrpSpPr>
          <p:grpSpPr>
            <a:xfrm>
              <a:off x="3827782" y="2136297"/>
              <a:ext cx="4490829" cy="2615285"/>
              <a:chOff x="1943099" y="4890346"/>
              <a:chExt cx="1992208" cy="621453"/>
            </a:xfrm>
          </p:grpSpPr>
          <p:sp>
            <p:nvSpPr>
              <p:cNvPr id="111" name="Freeform 110"/>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2" name="Straight Connector 111"/>
              <p:cNvCxnSpPr/>
              <p:nvPr/>
            </p:nvCxnSpPr>
            <p:spPr>
              <a:xfrm flipV="1">
                <a:off x="3757941" y="4892441"/>
                <a:ext cx="177366" cy="3234"/>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grpSp>
      <p:grpSp>
        <p:nvGrpSpPr>
          <p:cNvPr id="123" name="Group 122"/>
          <p:cNvGrpSpPr/>
          <p:nvPr/>
        </p:nvGrpSpPr>
        <p:grpSpPr>
          <a:xfrm>
            <a:off x="1808155" y="2352180"/>
            <a:ext cx="6479962" cy="3041824"/>
            <a:chOff x="1808155" y="2476164"/>
            <a:chExt cx="6479962" cy="3041824"/>
          </a:xfrm>
        </p:grpSpPr>
        <p:sp>
          <p:nvSpPr>
            <p:cNvPr id="108" name="Freeform 107"/>
            <p:cNvSpPr/>
            <p:nvPr/>
          </p:nvSpPr>
          <p:spPr>
            <a:xfrm>
              <a:off x="1808155" y="5033682"/>
              <a:ext cx="2010493" cy="484306"/>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4" name="Freeform 113"/>
            <p:cNvSpPr/>
            <p:nvPr/>
          </p:nvSpPr>
          <p:spPr>
            <a:xfrm>
              <a:off x="3813717" y="2476164"/>
              <a:ext cx="4474400" cy="256418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24" name="Group 123"/>
          <p:cNvGrpSpPr/>
          <p:nvPr/>
        </p:nvGrpSpPr>
        <p:grpSpPr>
          <a:xfrm>
            <a:off x="1854349" y="2505928"/>
            <a:ext cx="6433695" cy="2849490"/>
            <a:chOff x="1854349" y="2629912"/>
            <a:chExt cx="6433695" cy="2849490"/>
          </a:xfrm>
        </p:grpSpPr>
        <p:sp>
          <p:nvSpPr>
            <p:cNvPr id="96" name="Freeform 95"/>
            <p:cNvSpPr/>
            <p:nvPr/>
          </p:nvSpPr>
          <p:spPr>
            <a:xfrm>
              <a:off x="1854349" y="5150224"/>
              <a:ext cx="1969064" cy="32917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7" name="Freeform 116"/>
            <p:cNvSpPr/>
            <p:nvPr/>
          </p:nvSpPr>
          <p:spPr>
            <a:xfrm>
              <a:off x="3823287" y="2629912"/>
              <a:ext cx="4464757" cy="2524734"/>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25" name="Group 124"/>
          <p:cNvGrpSpPr/>
          <p:nvPr/>
        </p:nvGrpSpPr>
        <p:grpSpPr>
          <a:xfrm>
            <a:off x="1847591" y="2683952"/>
            <a:ext cx="6440499" cy="2685256"/>
            <a:chOff x="1847591" y="2807936"/>
            <a:chExt cx="6440499" cy="2685256"/>
          </a:xfrm>
        </p:grpSpPr>
        <p:sp>
          <p:nvSpPr>
            <p:cNvPr id="105" name="Freeform 104"/>
            <p:cNvSpPr/>
            <p:nvPr/>
          </p:nvSpPr>
          <p:spPr>
            <a:xfrm>
              <a:off x="1847591" y="5252224"/>
              <a:ext cx="1988429" cy="24096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0" name="Freeform 119"/>
            <p:cNvSpPr/>
            <p:nvPr/>
          </p:nvSpPr>
          <p:spPr>
            <a:xfrm>
              <a:off x="3830037" y="2807936"/>
              <a:ext cx="4458053" cy="2450520"/>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26" name="TextBox 125"/>
          <p:cNvSpPr txBox="1"/>
          <p:nvPr/>
        </p:nvSpPr>
        <p:spPr>
          <a:xfrm rot="16200000">
            <a:off x="-768384" y="3545155"/>
            <a:ext cx="2113912"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Bitline</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 Voltage</a:t>
            </a:r>
          </a:p>
        </p:txBody>
      </p:sp>
      <p:sp>
        <p:nvSpPr>
          <p:cNvPr id="127" name="TextBox 126"/>
          <p:cNvSpPr txBox="1"/>
          <p:nvPr/>
        </p:nvSpPr>
        <p:spPr>
          <a:xfrm>
            <a:off x="4466691" y="5324737"/>
            <a:ext cx="81785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Time</a:t>
            </a:r>
          </a:p>
        </p:txBody>
      </p:sp>
      <p:sp>
        <p:nvSpPr>
          <p:cNvPr id="128" name="TextBox 127"/>
          <p:cNvSpPr txBox="1"/>
          <p:nvPr/>
        </p:nvSpPr>
        <p:spPr>
          <a:xfrm>
            <a:off x="1549195" y="2746288"/>
            <a:ext cx="1888850" cy="70788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Ready to Access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Voltage Level</a:t>
            </a:r>
          </a:p>
        </p:txBody>
      </p:sp>
      <p:cxnSp>
        <p:nvCxnSpPr>
          <p:cNvPr id="130" name="Straight Connector 129"/>
          <p:cNvCxnSpPr/>
          <p:nvPr/>
        </p:nvCxnSpPr>
        <p:spPr>
          <a:xfrm>
            <a:off x="1824205" y="6180963"/>
            <a:ext cx="64424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a:off x="8283457" y="6094196"/>
            <a:ext cx="5376" cy="182851"/>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36" name="TextBox 135"/>
          <p:cNvSpPr txBox="1"/>
          <p:nvPr/>
        </p:nvSpPr>
        <p:spPr>
          <a:xfrm>
            <a:off x="4666205" y="6196174"/>
            <a:ext cx="64492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5B9BD5">
                    <a:lumMod val="50000"/>
                  </a:srgbClr>
                </a:solidFill>
                <a:effectLst/>
                <a:uLnTx/>
                <a:uFillTx/>
                <a:latin typeface="Calibri" panose="020F0502020204030204"/>
                <a:ea typeface="+mn-ea"/>
                <a:cs typeface="+mn-cs"/>
              </a:rPr>
              <a:t>t</a:t>
            </a:r>
            <a:r>
              <a:rPr kumimoji="0" lang="en-US" sz="2400" b="1" i="0" u="none" strike="noStrike" kern="1200" cap="none" spc="0" normalizeH="0" baseline="-25000" noProof="0" dirty="0" err="1">
                <a:ln>
                  <a:noFill/>
                </a:ln>
                <a:solidFill>
                  <a:srgbClr val="5B9BD5">
                    <a:lumMod val="50000"/>
                  </a:srgbClr>
                </a:solidFill>
                <a:effectLst/>
                <a:uLnTx/>
                <a:uFillTx/>
                <a:latin typeface="Calibri" panose="020F0502020204030204"/>
                <a:ea typeface="+mn-ea"/>
                <a:cs typeface="+mn-cs"/>
              </a:rPr>
              <a:t>RCD</a:t>
            </a:r>
            <a:endParaRPr kumimoji="0" lang="en-US" sz="2400" b="1" i="0" u="none" strike="noStrike" kern="1200" cap="none" spc="0" normalizeH="0" baseline="-25000" noProof="0" dirty="0">
              <a:ln>
                <a:noFill/>
              </a:ln>
              <a:solidFill>
                <a:srgbClr val="5B9BD5">
                  <a:lumMod val="50000"/>
                </a:srgbClr>
              </a:solidFill>
              <a:effectLst/>
              <a:uLnTx/>
              <a:uFillTx/>
              <a:latin typeface="Calibri" panose="020F0502020204030204"/>
              <a:ea typeface="+mn-ea"/>
              <a:cs typeface="+mn-cs"/>
            </a:endParaRPr>
          </a:p>
        </p:txBody>
      </p:sp>
      <p:cxnSp>
        <p:nvCxnSpPr>
          <p:cNvPr id="140" name="Straight Connector 139"/>
          <p:cNvCxnSpPr/>
          <p:nvPr/>
        </p:nvCxnSpPr>
        <p:spPr>
          <a:xfrm>
            <a:off x="1845276" y="6096125"/>
            <a:ext cx="5376" cy="182851"/>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8" name="TextBox 147"/>
          <p:cNvSpPr txBox="1"/>
          <p:nvPr/>
        </p:nvSpPr>
        <p:spPr>
          <a:xfrm>
            <a:off x="5535668" y="3259198"/>
            <a:ext cx="3232977"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rgbClr val="4472C4"/>
                </a:solidFill>
                <a:effectLst/>
                <a:uLnTx/>
                <a:uFillTx/>
                <a:latin typeface="Calibri" panose="020F0502020204030204"/>
                <a:ea typeface="+mn-ea"/>
                <a:cs typeface="+mn-cs"/>
              </a:rPr>
              <a:t>Process variation </a:t>
            </a:r>
            <a:r>
              <a:rPr kumimoji="0" lang="en-US" sz="2400" b="1" i="1" u="none" strike="noStrike" kern="1200" cap="none" spc="0" normalizeH="0" baseline="0" noProof="0" dirty="0">
                <a:ln>
                  <a:noFill/>
                </a:ln>
                <a:solidFill>
                  <a:prstClr val="black"/>
                </a:solidFill>
                <a:effectLst/>
                <a:uLnTx/>
                <a:uFillTx/>
                <a:latin typeface="Calibri" panose="020F0502020204030204"/>
                <a:ea typeface="+mn-ea"/>
                <a:cs typeface="+mn-cs"/>
              </a:rPr>
              <a:t>during manufacturing leads to cells having </a:t>
            </a:r>
            <a:r>
              <a:rPr kumimoji="0" lang="en-US" sz="2400" b="1" i="1"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unique </a:t>
            </a:r>
            <a:r>
              <a:rPr kumimoji="0" lang="en-US" sz="2400" b="1" i="1" u="none" strike="noStrike" kern="1200" cap="none" spc="0" normalizeH="0" baseline="0" noProof="0" dirty="0">
                <a:ln>
                  <a:noFill/>
                </a:ln>
                <a:solidFill>
                  <a:prstClr val="black"/>
                </a:solidFill>
                <a:effectLst/>
                <a:uLnTx/>
                <a:uFillTx/>
                <a:latin typeface="Calibri" panose="020F0502020204030204"/>
                <a:ea typeface="+mn-ea"/>
                <a:cs typeface="+mn-cs"/>
              </a:rPr>
              <a:t>characteristics</a:t>
            </a:r>
          </a:p>
        </p:txBody>
      </p:sp>
      <p:sp>
        <p:nvSpPr>
          <p:cNvPr id="149" name="TextBox 148"/>
          <p:cNvSpPr txBox="1"/>
          <p:nvPr/>
        </p:nvSpPr>
        <p:spPr>
          <a:xfrm>
            <a:off x="382838" y="2515455"/>
            <a:ext cx="68582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Calibri" panose="020F0502020204030204"/>
                <a:ea typeface="+mn-ea"/>
                <a:cs typeface="+mn-cs"/>
              </a:rPr>
              <a:t>V</a:t>
            </a:r>
            <a:r>
              <a:rPr kumimoji="0" lang="en-US" sz="2400" b="1" i="0" u="none" strike="noStrike" kern="1200" cap="none" spc="0" normalizeH="0" baseline="-25000" noProof="0">
                <a:ln>
                  <a:noFill/>
                </a:ln>
                <a:solidFill>
                  <a:prstClr val="black"/>
                </a:solidFill>
                <a:effectLst/>
                <a:uLnTx/>
                <a:uFillTx/>
                <a:latin typeface="Calibri" panose="020F0502020204030204"/>
                <a:ea typeface="+mn-ea"/>
                <a:cs typeface="+mn-cs"/>
              </a:rPr>
              <a:t>min</a:t>
            </a:r>
            <a:endParaRPr kumimoji="0" lang="en-US" sz="1800" b="1"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150" name="Rectangle 149"/>
          <p:cNvSpPr/>
          <p:nvPr/>
        </p:nvSpPr>
        <p:spPr>
          <a:xfrm>
            <a:off x="1247792" y="5591792"/>
            <a:ext cx="1196033"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ACTIVATE</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1" name="Rectangle 150"/>
          <p:cNvSpPr/>
          <p:nvPr/>
        </p:nvSpPr>
        <p:spPr>
          <a:xfrm>
            <a:off x="3186072" y="5592664"/>
            <a:ext cx="1236365" cy="40011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SA Enable</a:t>
            </a:r>
          </a:p>
        </p:txBody>
      </p:sp>
      <p:sp>
        <p:nvSpPr>
          <p:cNvPr id="152" name="Rectangle 151"/>
          <p:cNvSpPr/>
          <p:nvPr/>
        </p:nvSpPr>
        <p:spPr>
          <a:xfrm>
            <a:off x="7898506" y="5618076"/>
            <a:ext cx="768287"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READ</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28" name="Group 27"/>
          <p:cNvGrpSpPr/>
          <p:nvPr/>
        </p:nvGrpSpPr>
        <p:grpSpPr>
          <a:xfrm>
            <a:off x="1196078" y="3889997"/>
            <a:ext cx="2284536" cy="720391"/>
            <a:chOff x="1196078" y="3889997"/>
            <a:chExt cx="2284536" cy="720391"/>
          </a:xfrm>
        </p:grpSpPr>
        <p:sp>
          <p:nvSpPr>
            <p:cNvPr id="3" name="TextBox 2"/>
            <p:cNvSpPr txBox="1"/>
            <p:nvPr/>
          </p:nvSpPr>
          <p:spPr>
            <a:xfrm>
              <a:off x="1196078" y="3889997"/>
              <a:ext cx="228453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err="1">
                  <a:ln>
                    <a:noFill/>
                  </a:ln>
                  <a:solidFill>
                    <a:srgbClr val="4472C4"/>
                  </a:solidFill>
                  <a:effectLst/>
                  <a:uLnTx/>
                  <a:uFillTx/>
                  <a:latin typeface="Calibri" panose="020F0502020204030204"/>
                  <a:ea typeface="+mn-ea"/>
                  <a:cs typeface="+mn-cs"/>
                </a:rPr>
                <a:t>Bitline</a:t>
              </a:r>
              <a:r>
                <a:rPr kumimoji="0" lang="en-US" sz="1800" b="0" i="1" u="none" strike="noStrike" kern="1200" cap="none" spc="0" normalizeH="0" baseline="0" noProof="0" dirty="0">
                  <a:ln>
                    <a:noFill/>
                  </a:ln>
                  <a:solidFill>
                    <a:srgbClr val="4472C4"/>
                  </a:solidFill>
                  <a:effectLst/>
                  <a:uLnTx/>
                  <a:uFillTx/>
                  <a:latin typeface="Calibri" panose="020F0502020204030204"/>
                  <a:ea typeface="+mn-ea"/>
                  <a:cs typeface="+mn-cs"/>
                </a:rPr>
                <a:t> Charge Sharing</a:t>
              </a:r>
            </a:p>
          </p:txBody>
        </p:sp>
        <p:cxnSp>
          <p:nvCxnSpPr>
            <p:cNvPr id="27" name="Straight Arrow Connector 26"/>
            <p:cNvCxnSpPr>
              <a:stCxn id="3" idx="2"/>
            </p:cNvCxnSpPr>
            <p:nvPr/>
          </p:nvCxnSpPr>
          <p:spPr>
            <a:xfrm>
              <a:off x="2338346" y="4259329"/>
              <a:ext cx="277475" cy="351059"/>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62515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nodeType="clickEffect">
                                  <p:stCondLst>
                                    <p:cond delay="0"/>
                                  </p:stCondLst>
                                  <p:childTnLst>
                                    <p:animMotion origin="layout" path="M 0.02795 -0.00671 L -0.23073 -0.19907 " pathEditMode="relative" rAng="0" ptsTypes="AA">
                                      <p:cBhvr>
                                        <p:cTn id="10" dur="1000" fill="hold"/>
                                        <p:tgtEl>
                                          <p:spTgt spid="42"/>
                                        </p:tgtEl>
                                        <p:attrNameLst>
                                          <p:attrName>ppt_x</p:attrName>
                                          <p:attrName>ppt_y</p:attrName>
                                        </p:attrNameLst>
                                      </p:cBhvr>
                                      <p:rCtr x="-12934" y="-9630"/>
                                    </p:animMotion>
                                  </p:childTnLst>
                                </p:cTn>
                              </p:par>
                              <p:par>
                                <p:cTn id="11" presetID="6" presetClass="emph" presetSubtype="0" fill="hold" nodeType="withEffect">
                                  <p:stCondLst>
                                    <p:cond delay="0"/>
                                  </p:stCondLst>
                                  <p:childTnLst>
                                    <p:animScale>
                                      <p:cBhvr>
                                        <p:cTn id="12" dur="1000" fill="hold"/>
                                        <p:tgtEl>
                                          <p:spTgt spid="42"/>
                                        </p:tgtEl>
                                      </p:cBhvr>
                                      <p:by x="60000" y="60000"/>
                                    </p:animScale>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57"/>
                                        </p:tgtEl>
                                        <p:attrNameLst>
                                          <p:attrName>style.visibility</p:attrName>
                                        </p:attrNameLst>
                                      </p:cBhvr>
                                      <p:to>
                                        <p:strVal val="visible"/>
                                      </p:to>
                                    </p:set>
                                    <p:animEffect transition="in" filter="wipe(left)">
                                      <p:cBhvr>
                                        <p:cTn id="25" dur="1000"/>
                                        <p:tgtEl>
                                          <p:spTgt spid="57"/>
                                        </p:tgtEl>
                                      </p:cBhvr>
                                    </p:animEffect>
                                  </p:childTnLst>
                                </p:cTn>
                              </p:par>
                            </p:childTnLst>
                          </p:cTn>
                        </p:par>
                        <p:par>
                          <p:cTn id="26" fill="hold">
                            <p:stCondLst>
                              <p:cond delay="1000"/>
                            </p:stCondLst>
                            <p:childTnLst>
                              <p:par>
                                <p:cTn id="27" presetID="1" presetClass="entr" presetSubtype="0" fill="hold" nodeType="afterEffect">
                                  <p:stCondLst>
                                    <p:cond delay="0"/>
                                  </p:stCondLst>
                                  <p:childTnLst>
                                    <p:set>
                                      <p:cBhvr>
                                        <p:cTn id="28" dur="1" fill="hold">
                                          <p:stCondLst>
                                            <p:cond delay="0"/>
                                          </p:stCondLst>
                                        </p:cTn>
                                        <p:tgtEl>
                                          <p:spTgt spid="8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71"/>
                                        </p:tgtEl>
                                        <p:attrNameLst>
                                          <p:attrName>style.visibility</p:attrName>
                                        </p:attrNameLst>
                                      </p:cBhvr>
                                      <p:to>
                                        <p:strVal val="visible"/>
                                      </p:to>
                                    </p:set>
                                    <p:animEffect transition="in" filter="wipe(left)">
                                      <p:cBhvr>
                                        <p:cTn id="35" dur="1000"/>
                                        <p:tgtEl>
                                          <p:spTgt spid="71"/>
                                        </p:tgtEl>
                                      </p:cBhvr>
                                    </p:animEffect>
                                  </p:childTnLst>
                                </p:cTn>
                              </p:par>
                              <p:par>
                                <p:cTn id="36" presetID="1" presetClass="entr" presetSubtype="0" fill="hold" nodeType="withEffect">
                                  <p:stCondLst>
                                    <p:cond delay="0"/>
                                  </p:stCondLst>
                                  <p:childTnLst>
                                    <p:set>
                                      <p:cBhvr>
                                        <p:cTn id="37" dur="1" fill="hold">
                                          <p:stCondLst>
                                            <p:cond delay="0"/>
                                          </p:stCondLst>
                                        </p:cTn>
                                        <p:tgtEl>
                                          <p:spTgt spid="28"/>
                                        </p:tgtEl>
                                        <p:attrNameLst>
                                          <p:attrName>style.visibility</p:attrName>
                                        </p:attrNameLst>
                                      </p:cBhvr>
                                      <p:to>
                                        <p:strVal val="visible"/>
                                      </p:to>
                                    </p:set>
                                  </p:childTnLst>
                                </p:cTn>
                              </p:par>
                            </p:childTnLst>
                          </p:cTn>
                        </p:par>
                        <p:par>
                          <p:cTn id="38" fill="hold">
                            <p:stCondLst>
                              <p:cond delay="1000"/>
                            </p:stCondLst>
                            <p:childTnLst>
                              <p:par>
                                <p:cTn id="39" presetID="1" presetClass="entr" presetSubtype="0" fill="hold" nodeType="afterEffect">
                                  <p:stCondLst>
                                    <p:cond delay="0"/>
                                  </p:stCondLst>
                                  <p:childTnLst>
                                    <p:set>
                                      <p:cBhvr>
                                        <p:cTn id="40" dur="1" fill="hold">
                                          <p:stCondLst>
                                            <p:cond delay="0"/>
                                          </p:stCondLst>
                                        </p:cTn>
                                        <p:tgtEl>
                                          <p:spTgt spid="8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5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72"/>
                                        </p:tgtEl>
                                        <p:attrNameLst>
                                          <p:attrName>style.visibility</p:attrName>
                                        </p:attrNameLst>
                                      </p:cBhvr>
                                      <p:to>
                                        <p:strVal val="visible"/>
                                      </p:to>
                                    </p:set>
                                    <p:animEffect transition="in" filter="wipe(left)">
                                      <p:cBhvr>
                                        <p:cTn id="47" dur="1000"/>
                                        <p:tgtEl>
                                          <p:spTgt spid="72"/>
                                        </p:tgtEl>
                                      </p:cBhvr>
                                    </p:animEffect>
                                  </p:childTnLst>
                                </p:cTn>
                              </p:par>
                            </p:childTnLst>
                          </p:cTn>
                        </p:par>
                        <p:par>
                          <p:cTn id="48" fill="hold">
                            <p:stCondLst>
                              <p:cond delay="1000"/>
                            </p:stCondLst>
                            <p:childTnLst>
                              <p:par>
                                <p:cTn id="49" presetID="1" presetClass="entr" presetSubtype="0" fill="hold" nodeType="afterEffect">
                                  <p:stCondLst>
                                    <p:cond delay="0"/>
                                  </p:stCondLst>
                                  <p:childTnLst>
                                    <p:set>
                                      <p:cBhvr>
                                        <p:cTn id="50" dur="1" fill="hold">
                                          <p:stCondLst>
                                            <p:cond delay="0"/>
                                          </p:stCondLst>
                                        </p:cTn>
                                        <p:tgtEl>
                                          <p:spTgt spid="8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52"/>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136"/>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30"/>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33"/>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140"/>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nodeType="clickEffect">
                                  <p:stCondLst>
                                    <p:cond delay="0"/>
                                  </p:stCondLst>
                                  <p:childTnLst>
                                    <p:set>
                                      <p:cBhvr>
                                        <p:cTn id="66" dur="1" fill="hold">
                                          <p:stCondLst>
                                            <p:cond delay="0"/>
                                          </p:stCondLst>
                                        </p:cTn>
                                        <p:tgtEl>
                                          <p:spTgt spid="93"/>
                                        </p:tgtEl>
                                        <p:attrNameLst>
                                          <p:attrName>style.visibility</p:attrName>
                                        </p:attrNameLst>
                                      </p:cBhvr>
                                      <p:to>
                                        <p:strVal val="visible"/>
                                      </p:to>
                                    </p:set>
                                    <p:animEffect transition="in" filter="wipe(left)">
                                      <p:cBhvr>
                                        <p:cTn id="67" dur="500"/>
                                        <p:tgtEl>
                                          <p:spTgt spid="93"/>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128"/>
                                        </p:tgtEl>
                                        <p:attrNameLst>
                                          <p:attrName>style.visibility</p:attrName>
                                        </p:attrNameLst>
                                      </p:cBhvr>
                                      <p:to>
                                        <p:strVal val="visible"/>
                                      </p:to>
                                    </p:set>
                                    <p:animEffect transition="in" filter="wipe(left)">
                                      <p:cBhvr>
                                        <p:cTn id="70" dur="500"/>
                                        <p:tgtEl>
                                          <p:spTgt spid="128"/>
                                        </p:tgtEl>
                                      </p:cBhvr>
                                    </p:animEffect>
                                  </p:childTnLst>
                                </p:cTn>
                              </p:par>
                              <p:par>
                                <p:cTn id="71" presetID="1" presetClass="entr" presetSubtype="0" fill="hold" grpId="0" nodeType="withEffect">
                                  <p:stCondLst>
                                    <p:cond delay="0"/>
                                  </p:stCondLst>
                                  <p:childTnLst>
                                    <p:set>
                                      <p:cBhvr>
                                        <p:cTn id="72" dur="1" fill="hold">
                                          <p:stCondLst>
                                            <p:cond delay="0"/>
                                          </p:stCondLst>
                                        </p:cTn>
                                        <p:tgtEl>
                                          <p:spTgt spid="149"/>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22" presetClass="entr" presetSubtype="8" fill="hold" nodeType="clickEffect">
                                  <p:stCondLst>
                                    <p:cond delay="0"/>
                                  </p:stCondLst>
                                  <p:childTnLst>
                                    <p:set>
                                      <p:cBhvr>
                                        <p:cTn id="76" dur="1" fill="hold">
                                          <p:stCondLst>
                                            <p:cond delay="0"/>
                                          </p:stCondLst>
                                        </p:cTn>
                                        <p:tgtEl>
                                          <p:spTgt spid="125"/>
                                        </p:tgtEl>
                                        <p:attrNameLst>
                                          <p:attrName>style.visibility</p:attrName>
                                        </p:attrNameLst>
                                      </p:cBhvr>
                                      <p:to>
                                        <p:strVal val="visible"/>
                                      </p:to>
                                    </p:set>
                                    <p:animEffect transition="in" filter="wipe(left)">
                                      <p:cBhvr>
                                        <p:cTn id="77" dur="2000"/>
                                        <p:tgtEl>
                                          <p:spTgt spid="125"/>
                                        </p:tgtEl>
                                      </p:cBhvr>
                                    </p:animEffect>
                                  </p:childTnLst>
                                </p:cTn>
                              </p:par>
                              <p:par>
                                <p:cTn id="78" presetID="22" presetClass="entr" presetSubtype="8" fill="hold" nodeType="withEffect">
                                  <p:stCondLst>
                                    <p:cond delay="2000"/>
                                  </p:stCondLst>
                                  <p:childTnLst>
                                    <p:set>
                                      <p:cBhvr>
                                        <p:cTn id="79" dur="1" fill="hold">
                                          <p:stCondLst>
                                            <p:cond delay="0"/>
                                          </p:stCondLst>
                                        </p:cTn>
                                        <p:tgtEl>
                                          <p:spTgt spid="124"/>
                                        </p:tgtEl>
                                        <p:attrNameLst>
                                          <p:attrName>style.visibility</p:attrName>
                                        </p:attrNameLst>
                                      </p:cBhvr>
                                      <p:to>
                                        <p:strVal val="visible"/>
                                      </p:to>
                                    </p:set>
                                    <p:animEffect transition="in" filter="wipe(left)">
                                      <p:cBhvr>
                                        <p:cTn id="80" dur="2000"/>
                                        <p:tgtEl>
                                          <p:spTgt spid="124"/>
                                        </p:tgtEl>
                                      </p:cBhvr>
                                    </p:animEffect>
                                  </p:childTnLst>
                                </p:cTn>
                              </p:par>
                              <p:par>
                                <p:cTn id="81" presetID="22" presetClass="entr" presetSubtype="8" fill="hold" nodeType="withEffect">
                                  <p:stCondLst>
                                    <p:cond delay="1000"/>
                                  </p:stCondLst>
                                  <p:childTnLst>
                                    <p:set>
                                      <p:cBhvr>
                                        <p:cTn id="82" dur="1" fill="hold">
                                          <p:stCondLst>
                                            <p:cond delay="0"/>
                                          </p:stCondLst>
                                        </p:cTn>
                                        <p:tgtEl>
                                          <p:spTgt spid="123"/>
                                        </p:tgtEl>
                                        <p:attrNameLst>
                                          <p:attrName>style.visibility</p:attrName>
                                        </p:attrNameLst>
                                      </p:cBhvr>
                                      <p:to>
                                        <p:strVal val="visible"/>
                                      </p:to>
                                    </p:set>
                                    <p:animEffect transition="in" filter="wipe(left)">
                                      <p:cBhvr>
                                        <p:cTn id="83" dur="2000"/>
                                        <p:tgtEl>
                                          <p:spTgt spid="123"/>
                                        </p:tgtEl>
                                      </p:cBhvr>
                                    </p:animEffect>
                                  </p:childTnLst>
                                </p:cTn>
                              </p:par>
                              <p:par>
                                <p:cTn id="84" presetID="22" presetClass="entr" presetSubtype="8" fill="hold" nodeType="withEffect">
                                  <p:stCondLst>
                                    <p:cond delay="500"/>
                                  </p:stCondLst>
                                  <p:childTnLst>
                                    <p:set>
                                      <p:cBhvr>
                                        <p:cTn id="85" dur="1" fill="hold">
                                          <p:stCondLst>
                                            <p:cond delay="0"/>
                                          </p:stCondLst>
                                        </p:cTn>
                                        <p:tgtEl>
                                          <p:spTgt spid="122"/>
                                        </p:tgtEl>
                                        <p:attrNameLst>
                                          <p:attrName>style.visibility</p:attrName>
                                        </p:attrNameLst>
                                      </p:cBhvr>
                                      <p:to>
                                        <p:strVal val="visible"/>
                                      </p:to>
                                    </p:set>
                                    <p:animEffect transition="in" filter="wipe(left)">
                                      <p:cBhvr>
                                        <p:cTn id="86" dur="2000"/>
                                        <p:tgtEl>
                                          <p:spTgt spid="122"/>
                                        </p:tgtEl>
                                      </p:cBhvr>
                                    </p:animEffect>
                                  </p:childTnLst>
                                </p:cTn>
                              </p:par>
                              <p:par>
                                <p:cTn id="87" presetID="1" presetClass="entr" presetSubtype="0" fill="hold" grpId="0" nodeType="withEffect">
                                  <p:stCondLst>
                                    <p:cond delay="0"/>
                                  </p:stCondLst>
                                  <p:childTnLst>
                                    <p:set>
                                      <p:cBhvr>
                                        <p:cTn id="88" dur="1" fill="hold">
                                          <p:stCondLst>
                                            <p:cond delay="0"/>
                                          </p:stCondLst>
                                        </p:cTn>
                                        <p:tgtEl>
                                          <p:spTgt spid="1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 grpId="0"/>
      <p:bldP spid="127" grpId="0"/>
      <p:bldP spid="128" grpId="0"/>
      <p:bldP spid="136" grpId="0"/>
      <p:bldP spid="148" grpId="0"/>
      <p:bldP spid="149" grpId="0"/>
      <p:bldP spid="150" grpId="0"/>
      <p:bldP spid="151" grpId="0"/>
      <p:bldP spid="152" grpId="0"/>
    </p:bldLst>
  </p:timing>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Group 41"/>
          <p:cNvGrpSpPr/>
          <p:nvPr/>
        </p:nvGrpSpPr>
        <p:grpSpPr>
          <a:xfrm>
            <a:off x="2832102" y="1392322"/>
            <a:ext cx="3577213" cy="3431477"/>
            <a:chOff x="6451817" y="73723"/>
            <a:chExt cx="2611796" cy="2369557"/>
          </a:xfrm>
        </p:grpSpPr>
        <p:grpSp>
          <p:nvGrpSpPr>
            <p:cNvPr id="32" name="Group 31"/>
            <p:cNvGrpSpPr/>
            <p:nvPr/>
          </p:nvGrpSpPr>
          <p:grpSpPr>
            <a:xfrm>
              <a:off x="6451817" y="73723"/>
              <a:ext cx="2611796" cy="2369557"/>
              <a:chOff x="-52931" y="1016557"/>
              <a:chExt cx="3471820" cy="2983179"/>
            </a:xfrm>
          </p:grpSpPr>
          <p:sp>
            <p:nvSpPr>
              <p:cNvPr id="5" name="Rectangle 4"/>
              <p:cNvSpPr/>
              <p:nvPr/>
            </p:nvSpPr>
            <p:spPr>
              <a:xfrm>
                <a:off x="-52931" y="1016557"/>
                <a:ext cx="1661221" cy="450157"/>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wordline</a:t>
                </a:r>
                <a:endPar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6" name="Straight Arrow Connector 5"/>
              <p:cNvCxnSpPr/>
              <p:nvPr/>
            </p:nvCxnSpPr>
            <p:spPr>
              <a:xfrm flipH="1">
                <a:off x="75991" y="1416479"/>
                <a:ext cx="3342898"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rot="5400000">
                <a:off x="-50765" y="3081226"/>
                <a:ext cx="1531246" cy="30577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capacitor</a:t>
                </a:r>
              </a:p>
            </p:txBody>
          </p:sp>
          <p:sp>
            <p:nvSpPr>
              <p:cNvPr id="8" name="Rectangle 7"/>
              <p:cNvSpPr/>
              <p:nvPr/>
            </p:nvSpPr>
            <p:spPr>
              <a:xfrm>
                <a:off x="606531" y="1493470"/>
                <a:ext cx="1470875" cy="426355"/>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access</a:t>
                </a:r>
              </a:p>
            </p:txBody>
          </p:sp>
          <p:sp>
            <p:nvSpPr>
              <p:cNvPr id="9" name="Rectangle 8"/>
              <p:cNvSpPr/>
              <p:nvPr/>
            </p:nvSpPr>
            <p:spPr>
              <a:xfrm>
                <a:off x="215331" y="1677138"/>
                <a:ext cx="2214319" cy="606443"/>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transistor</a:t>
                </a:r>
              </a:p>
            </p:txBody>
          </p:sp>
          <p:sp>
            <p:nvSpPr>
              <p:cNvPr id="10" name="Rectangle 9"/>
              <p:cNvSpPr/>
              <p:nvPr/>
            </p:nvSpPr>
            <p:spPr>
              <a:xfrm rot="5400000">
                <a:off x="2644744" y="2618138"/>
                <a:ext cx="1098348" cy="40611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bitline</a:t>
                </a:r>
                <a:endPar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11" name="Straight Arrow Connector 10"/>
              <p:cNvCxnSpPr/>
              <p:nvPr/>
            </p:nvCxnSpPr>
            <p:spPr>
              <a:xfrm flipV="1">
                <a:off x="2988122" y="1033736"/>
                <a:ext cx="12312" cy="2369502"/>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2180762" y="1713521"/>
                <a:ext cx="0" cy="155572"/>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1930379" y="1876304"/>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flipV="1">
                <a:off x="2429388" y="1987524"/>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1930379" y="1987524"/>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2429388" y="2247090"/>
                <a:ext cx="193166"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1737212" y="2247090"/>
                <a:ext cx="193167"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flipV="1">
                <a:off x="1930378" y="1987524"/>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2180762" y="1416479"/>
                <a:ext cx="1" cy="3212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2622554" y="2247090"/>
                <a:ext cx="37788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1" name="Elbow Connector 20"/>
              <p:cNvCxnSpPr/>
              <p:nvPr/>
            </p:nvCxnSpPr>
            <p:spPr>
              <a:xfrm rot="5400000">
                <a:off x="1090561" y="2377314"/>
                <a:ext cx="774172" cy="519135"/>
              </a:xfrm>
              <a:prstGeom prst="bentConnector3">
                <a:avLst>
                  <a:gd name="adj1" fmla="val -293"/>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1218079" y="3433619"/>
                <a:ext cx="0" cy="318185"/>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V="1">
                <a:off x="1218079" y="3018265"/>
                <a:ext cx="0" cy="151697"/>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H="1">
                <a:off x="958515" y="3435119"/>
                <a:ext cx="51913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a:off x="958515" y="3169962"/>
                <a:ext cx="51913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V="1">
                <a:off x="1218079" y="3435120"/>
                <a:ext cx="0" cy="13017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41" name="Rectangle 40"/>
            <p:cNvSpPr/>
            <p:nvPr/>
          </p:nvSpPr>
          <p:spPr>
            <a:xfrm>
              <a:off x="8005235" y="1868211"/>
              <a:ext cx="1041895" cy="3708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SA</a:t>
              </a:r>
            </a:p>
          </p:txBody>
        </p:sp>
      </p:grpSp>
      <p:sp>
        <p:nvSpPr>
          <p:cNvPr id="3" name="Rectangle 2"/>
          <p:cNvSpPr/>
          <p:nvPr/>
        </p:nvSpPr>
        <p:spPr>
          <a:xfrm>
            <a:off x="23322" y="0"/>
            <a:ext cx="9120678" cy="642551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DRAM Accesses and Failures</a:t>
            </a:r>
          </a:p>
        </p:txBody>
      </p:sp>
      <p:cxnSp>
        <p:nvCxnSpPr>
          <p:cNvPr id="52" name="Straight Connector 51"/>
          <p:cNvCxnSpPr>
            <a:stCxn id="46" idx="3"/>
            <a:endCxn id="46" idx="3"/>
          </p:cNvCxnSpPr>
          <p:nvPr/>
        </p:nvCxnSpPr>
        <p:spPr>
          <a:xfrm>
            <a:off x="1028424" y="2191088"/>
            <a:ext cx="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76" name="Group 75"/>
          <p:cNvGrpSpPr/>
          <p:nvPr/>
        </p:nvGrpSpPr>
        <p:grpSpPr>
          <a:xfrm>
            <a:off x="23322" y="1960255"/>
            <a:ext cx="8458827" cy="3522955"/>
            <a:chOff x="124920" y="2084239"/>
            <a:chExt cx="8458827" cy="3522955"/>
          </a:xfrm>
        </p:grpSpPr>
        <p:grpSp>
          <p:nvGrpSpPr>
            <p:cNvPr id="75" name="Group 74"/>
            <p:cNvGrpSpPr/>
            <p:nvPr/>
          </p:nvGrpSpPr>
          <p:grpSpPr>
            <a:xfrm>
              <a:off x="124920" y="2084239"/>
              <a:ext cx="8458827" cy="3522955"/>
              <a:chOff x="124920" y="2084239"/>
              <a:chExt cx="8458827" cy="3522955"/>
            </a:xfrm>
          </p:grpSpPr>
          <p:cxnSp>
            <p:nvCxnSpPr>
              <p:cNvPr id="34" name="Straight Connector 33"/>
              <p:cNvCxnSpPr/>
              <p:nvPr/>
            </p:nvCxnSpPr>
            <p:spPr>
              <a:xfrm>
                <a:off x="1125415" y="2350939"/>
                <a:ext cx="0" cy="3153046"/>
              </a:xfrm>
              <a:prstGeom prst="line">
                <a:avLst/>
              </a:prstGeom>
              <a:ln>
                <a:solidFill>
                  <a:schemeClr val="tx1">
                    <a:lumMod val="50000"/>
                    <a:lumOff val="50000"/>
                  </a:schemeClr>
                </a:solidFill>
                <a:headEnd type="none"/>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flipV="1">
                <a:off x="1125415" y="5495194"/>
                <a:ext cx="7458332" cy="1979"/>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554928" y="2084239"/>
                <a:ext cx="57509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V</a:t>
                </a:r>
                <a:r>
                  <a:rPr kumimoji="0" lang="en-US" sz="2400" b="1" i="0" u="none" strike="noStrike" kern="1200" cap="none" spc="0" normalizeH="0" baseline="-25000" noProof="0" dirty="0" err="1">
                    <a:ln>
                      <a:noFill/>
                    </a:ln>
                    <a:solidFill>
                      <a:prstClr val="black"/>
                    </a:solidFill>
                    <a:effectLst/>
                    <a:uLnTx/>
                    <a:uFillTx/>
                    <a:latin typeface="Calibri" panose="020F0502020204030204"/>
                    <a:ea typeface="+mn-ea"/>
                    <a:cs typeface="+mn-cs"/>
                  </a:rPr>
                  <a:t>dd</a:t>
                </a:r>
                <a:endParaRPr kumimoji="0" lang="en-US" sz="1800" b="1"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48" name="TextBox 47"/>
              <p:cNvSpPr txBox="1"/>
              <p:nvPr/>
            </p:nvSpPr>
            <p:spPr>
              <a:xfrm>
                <a:off x="124920" y="5145529"/>
                <a:ext cx="103675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0.5 </a:t>
                </a: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V</a:t>
                </a:r>
                <a:r>
                  <a:rPr kumimoji="0" lang="en-US" sz="2400" b="1" i="0" u="none" strike="noStrike" kern="1200" cap="none" spc="0" normalizeH="0" baseline="-25000" noProof="0" dirty="0" err="1">
                    <a:ln>
                      <a:noFill/>
                    </a:ln>
                    <a:solidFill>
                      <a:prstClr val="black"/>
                    </a:solidFill>
                    <a:effectLst/>
                    <a:uLnTx/>
                    <a:uFillTx/>
                    <a:latin typeface="Calibri" panose="020F0502020204030204"/>
                    <a:ea typeface="+mn-ea"/>
                    <a:cs typeface="+mn-cs"/>
                  </a:rPr>
                  <a:t>dd</a:t>
                </a:r>
                <a:endParaRPr kumimoji="0" lang="en-US" sz="2400" b="1"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grpSp>
        <p:cxnSp>
          <p:nvCxnSpPr>
            <p:cNvPr id="54" name="Straight Connector 53"/>
            <p:cNvCxnSpPr/>
            <p:nvPr/>
          </p:nvCxnSpPr>
          <p:spPr>
            <a:xfrm flipH="1">
              <a:off x="1052944" y="2350939"/>
              <a:ext cx="136441"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57" name="Straight Connector 56"/>
          <p:cNvCxnSpPr/>
          <p:nvPr/>
        </p:nvCxnSpPr>
        <p:spPr>
          <a:xfrm flipH="1" flipV="1">
            <a:off x="1019567" y="5357328"/>
            <a:ext cx="832821" cy="1006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1" name="Group 70"/>
          <p:cNvGrpSpPr/>
          <p:nvPr/>
        </p:nvGrpSpPr>
        <p:grpSpPr>
          <a:xfrm>
            <a:off x="1841501" y="4766362"/>
            <a:ext cx="1992208" cy="621453"/>
            <a:chOff x="1943099" y="4890346"/>
            <a:chExt cx="1992208" cy="621453"/>
          </a:xfrm>
        </p:grpSpPr>
        <p:sp>
          <p:nvSpPr>
            <p:cNvPr id="61" name="Freeform 60"/>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68" name="Straight Connector 67"/>
            <p:cNvCxnSpPr/>
            <p:nvPr/>
          </p:nvCxnSpPr>
          <p:spPr>
            <a:xfrm flipV="1">
              <a:off x="3378200" y="4897121"/>
              <a:ext cx="557107" cy="14604"/>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2" name="Group 71"/>
          <p:cNvGrpSpPr/>
          <p:nvPr/>
        </p:nvGrpSpPr>
        <p:grpSpPr>
          <a:xfrm>
            <a:off x="3804255" y="2186281"/>
            <a:ext cx="4523252" cy="2600929"/>
            <a:chOff x="1943099" y="4890346"/>
            <a:chExt cx="1992208" cy="621453"/>
          </a:xfrm>
        </p:grpSpPr>
        <p:sp>
          <p:nvSpPr>
            <p:cNvPr id="73" name="Freeform 72"/>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74" name="Straight Connector 73"/>
            <p:cNvCxnSpPr/>
            <p:nvPr/>
          </p:nvCxnSpPr>
          <p:spPr>
            <a:xfrm flipV="1">
              <a:off x="3757941" y="4892441"/>
              <a:ext cx="177366" cy="3234"/>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5" name="Group 84"/>
          <p:cNvGrpSpPr/>
          <p:nvPr/>
        </p:nvGrpSpPr>
        <p:grpSpPr>
          <a:xfrm>
            <a:off x="1217789" y="5371413"/>
            <a:ext cx="1247423" cy="632961"/>
            <a:chOff x="1319387" y="5523973"/>
            <a:chExt cx="1247423" cy="632961"/>
          </a:xfrm>
        </p:grpSpPr>
        <p:sp>
          <p:nvSpPr>
            <p:cNvPr id="82" name="Rounded Rectangle 81"/>
            <p:cNvSpPr/>
            <p:nvPr/>
          </p:nvSpPr>
          <p:spPr>
            <a:xfrm>
              <a:off x="1319387" y="5748719"/>
              <a:ext cx="1247423"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84" name="Straight Arrow Connector 83"/>
            <p:cNvCxnSpPr>
              <a:stCxn id="82" idx="0"/>
            </p:cNvCxnSpPr>
            <p:nvPr/>
          </p:nvCxnSpPr>
          <p:spPr>
            <a:xfrm flipH="1" flipV="1">
              <a:off x="1943098" y="5523973"/>
              <a:ext cx="1" cy="22474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6" name="Group 85"/>
          <p:cNvGrpSpPr/>
          <p:nvPr/>
        </p:nvGrpSpPr>
        <p:grpSpPr>
          <a:xfrm>
            <a:off x="3187266" y="5369208"/>
            <a:ext cx="1247423" cy="629111"/>
            <a:chOff x="1319387" y="5492987"/>
            <a:chExt cx="1247423" cy="629111"/>
          </a:xfrm>
        </p:grpSpPr>
        <p:sp>
          <p:nvSpPr>
            <p:cNvPr id="87" name="Rounded Rectangle 86"/>
            <p:cNvSpPr/>
            <p:nvPr/>
          </p:nvSpPr>
          <p:spPr>
            <a:xfrm>
              <a:off x="1319387" y="5713883"/>
              <a:ext cx="1247423"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88" name="Straight Arrow Connector 87"/>
            <p:cNvCxnSpPr>
              <a:stCxn id="87" idx="0"/>
            </p:cNvCxnSpPr>
            <p:nvPr/>
          </p:nvCxnSpPr>
          <p:spPr>
            <a:xfrm flipH="1" flipV="1">
              <a:off x="1943098" y="5492987"/>
              <a:ext cx="1" cy="22089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cxnSp>
        <p:nvCxnSpPr>
          <p:cNvPr id="93" name="Straight Connector 92"/>
          <p:cNvCxnSpPr/>
          <p:nvPr/>
        </p:nvCxnSpPr>
        <p:spPr>
          <a:xfrm>
            <a:off x="1028424" y="2772258"/>
            <a:ext cx="7299083" cy="0"/>
          </a:xfrm>
          <a:prstGeom prst="line">
            <a:avLst/>
          </a:prstGeom>
          <a:ln w="19050">
            <a:solidFill>
              <a:schemeClr val="bg1">
                <a:lumMod val="65000"/>
              </a:schemeClr>
            </a:solidFill>
            <a:prstDash val="lgDash"/>
          </a:ln>
        </p:spPr>
        <p:style>
          <a:lnRef idx="1">
            <a:schemeClr val="accent1"/>
          </a:lnRef>
          <a:fillRef idx="0">
            <a:schemeClr val="accent1"/>
          </a:fillRef>
          <a:effectRef idx="0">
            <a:schemeClr val="accent1"/>
          </a:effectRef>
          <a:fontRef idx="minor">
            <a:schemeClr val="tx1"/>
          </a:fontRef>
        </p:style>
      </p:cxnSp>
      <p:grpSp>
        <p:nvGrpSpPr>
          <p:cNvPr id="122" name="Group 121"/>
          <p:cNvGrpSpPr/>
          <p:nvPr/>
        </p:nvGrpSpPr>
        <p:grpSpPr>
          <a:xfrm>
            <a:off x="1841090" y="2012313"/>
            <a:ext cx="6477521" cy="3370363"/>
            <a:chOff x="1841090" y="2136297"/>
            <a:chExt cx="6477521" cy="3370363"/>
          </a:xfrm>
        </p:grpSpPr>
        <p:sp>
          <p:nvSpPr>
            <p:cNvPr id="99" name="Freeform 98"/>
            <p:cNvSpPr/>
            <p:nvPr/>
          </p:nvSpPr>
          <p:spPr>
            <a:xfrm>
              <a:off x="1841090" y="4736123"/>
              <a:ext cx="1984630" cy="770537"/>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10" name="Group 109"/>
            <p:cNvGrpSpPr/>
            <p:nvPr/>
          </p:nvGrpSpPr>
          <p:grpSpPr>
            <a:xfrm>
              <a:off x="3827782" y="2136297"/>
              <a:ext cx="4490829" cy="2615285"/>
              <a:chOff x="1943099" y="4890346"/>
              <a:chExt cx="1992208" cy="621453"/>
            </a:xfrm>
          </p:grpSpPr>
          <p:sp>
            <p:nvSpPr>
              <p:cNvPr id="111" name="Freeform 110"/>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2" name="Straight Connector 111"/>
              <p:cNvCxnSpPr/>
              <p:nvPr/>
            </p:nvCxnSpPr>
            <p:spPr>
              <a:xfrm flipV="1">
                <a:off x="3757941" y="4892441"/>
                <a:ext cx="177366" cy="3234"/>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grpSp>
      <p:grpSp>
        <p:nvGrpSpPr>
          <p:cNvPr id="123" name="Group 122"/>
          <p:cNvGrpSpPr/>
          <p:nvPr/>
        </p:nvGrpSpPr>
        <p:grpSpPr>
          <a:xfrm>
            <a:off x="1808155" y="2352180"/>
            <a:ext cx="6479962" cy="3041824"/>
            <a:chOff x="1808155" y="2476164"/>
            <a:chExt cx="6479962" cy="3041824"/>
          </a:xfrm>
        </p:grpSpPr>
        <p:sp>
          <p:nvSpPr>
            <p:cNvPr id="108" name="Freeform 107"/>
            <p:cNvSpPr/>
            <p:nvPr/>
          </p:nvSpPr>
          <p:spPr>
            <a:xfrm>
              <a:off x="1808155" y="5033682"/>
              <a:ext cx="2010493" cy="484306"/>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4" name="Freeform 113"/>
            <p:cNvSpPr/>
            <p:nvPr/>
          </p:nvSpPr>
          <p:spPr>
            <a:xfrm>
              <a:off x="3813717" y="2476164"/>
              <a:ext cx="4474400" cy="256418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24" name="Group 123"/>
          <p:cNvGrpSpPr/>
          <p:nvPr/>
        </p:nvGrpSpPr>
        <p:grpSpPr>
          <a:xfrm>
            <a:off x="1854349" y="2505928"/>
            <a:ext cx="6433695" cy="2849490"/>
            <a:chOff x="1854349" y="2629912"/>
            <a:chExt cx="6433695" cy="2849490"/>
          </a:xfrm>
        </p:grpSpPr>
        <p:sp>
          <p:nvSpPr>
            <p:cNvPr id="96" name="Freeform 95"/>
            <p:cNvSpPr/>
            <p:nvPr/>
          </p:nvSpPr>
          <p:spPr>
            <a:xfrm>
              <a:off x="1854349" y="5150224"/>
              <a:ext cx="1969064" cy="32917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7" name="Freeform 116"/>
            <p:cNvSpPr/>
            <p:nvPr/>
          </p:nvSpPr>
          <p:spPr>
            <a:xfrm>
              <a:off x="3823287" y="2629912"/>
              <a:ext cx="4464757" cy="2524734"/>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25" name="Group 124"/>
          <p:cNvGrpSpPr/>
          <p:nvPr/>
        </p:nvGrpSpPr>
        <p:grpSpPr>
          <a:xfrm>
            <a:off x="1847591" y="2683952"/>
            <a:ext cx="6440499" cy="2685256"/>
            <a:chOff x="1847591" y="2807936"/>
            <a:chExt cx="6440499" cy="2685256"/>
          </a:xfrm>
        </p:grpSpPr>
        <p:sp>
          <p:nvSpPr>
            <p:cNvPr id="105" name="Freeform 104"/>
            <p:cNvSpPr/>
            <p:nvPr/>
          </p:nvSpPr>
          <p:spPr>
            <a:xfrm>
              <a:off x="1847591" y="5252224"/>
              <a:ext cx="1988429" cy="24096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0" name="Freeform 119"/>
            <p:cNvSpPr/>
            <p:nvPr/>
          </p:nvSpPr>
          <p:spPr>
            <a:xfrm>
              <a:off x="3830037" y="2807936"/>
              <a:ext cx="4458053" cy="2450520"/>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26" name="TextBox 125"/>
          <p:cNvSpPr txBox="1"/>
          <p:nvPr/>
        </p:nvSpPr>
        <p:spPr>
          <a:xfrm rot="16200000">
            <a:off x="-768384" y="3545155"/>
            <a:ext cx="2113912"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Bitline</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 Voltage</a:t>
            </a:r>
          </a:p>
        </p:txBody>
      </p:sp>
      <p:sp>
        <p:nvSpPr>
          <p:cNvPr id="127" name="TextBox 126"/>
          <p:cNvSpPr txBox="1"/>
          <p:nvPr/>
        </p:nvSpPr>
        <p:spPr>
          <a:xfrm>
            <a:off x="4466691" y="5324737"/>
            <a:ext cx="81785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Time</a:t>
            </a:r>
          </a:p>
        </p:txBody>
      </p:sp>
      <p:sp>
        <p:nvSpPr>
          <p:cNvPr id="128" name="TextBox 127"/>
          <p:cNvSpPr txBox="1"/>
          <p:nvPr/>
        </p:nvSpPr>
        <p:spPr>
          <a:xfrm>
            <a:off x="1549195" y="2746288"/>
            <a:ext cx="1888850" cy="70788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Ready to Access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Voltage Level</a:t>
            </a:r>
          </a:p>
        </p:txBody>
      </p:sp>
      <p:sp>
        <p:nvSpPr>
          <p:cNvPr id="136" name="TextBox 135"/>
          <p:cNvSpPr txBox="1"/>
          <p:nvPr/>
        </p:nvSpPr>
        <p:spPr>
          <a:xfrm>
            <a:off x="4666205" y="6196174"/>
            <a:ext cx="64492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5B9BD5">
                    <a:lumMod val="50000"/>
                  </a:srgbClr>
                </a:solidFill>
                <a:effectLst/>
                <a:uLnTx/>
                <a:uFillTx/>
                <a:latin typeface="Calibri" panose="020F0502020204030204"/>
                <a:ea typeface="+mn-ea"/>
                <a:cs typeface="+mn-cs"/>
              </a:rPr>
              <a:t>t</a:t>
            </a:r>
            <a:r>
              <a:rPr kumimoji="0" lang="en-US" sz="2400" b="1" i="0" u="none" strike="noStrike" kern="1200" cap="none" spc="0" normalizeH="0" baseline="-25000" noProof="0" dirty="0" err="1">
                <a:ln>
                  <a:noFill/>
                </a:ln>
                <a:solidFill>
                  <a:srgbClr val="5B9BD5">
                    <a:lumMod val="50000"/>
                  </a:srgbClr>
                </a:solidFill>
                <a:effectLst/>
                <a:uLnTx/>
                <a:uFillTx/>
                <a:latin typeface="Calibri" panose="020F0502020204030204"/>
                <a:ea typeface="+mn-ea"/>
                <a:cs typeface="+mn-cs"/>
              </a:rPr>
              <a:t>RCD</a:t>
            </a:r>
            <a:endParaRPr kumimoji="0" lang="en-US" sz="2400" b="1" i="0" u="none" strike="noStrike" kern="1200" cap="none" spc="0" normalizeH="0" baseline="-25000" noProof="0" dirty="0">
              <a:ln>
                <a:noFill/>
              </a:ln>
              <a:solidFill>
                <a:srgbClr val="5B9BD5">
                  <a:lumMod val="50000"/>
                </a:srgbClr>
              </a:solidFill>
              <a:effectLst/>
              <a:uLnTx/>
              <a:uFillTx/>
              <a:latin typeface="Calibri" panose="020F0502020204030204"/>
              <a:ea typeface="+mn-ea"/>
              <a:cs typeface="+mn-cs"/>
            </a:endParaRPr>
          </a:p>
        </p:txBody>
      </p:sp>
      <p:grpSp>
        <p:nvGrpSpPr>
          <p:cNvPr id="31" name="Group 30"/>
          <p:cNvGrpSpPr/>
          <p:nvPr/>
        </p:nvGrpSpPr>
        <p:grpSpPr>
          <a:xfrm>
            <a:off x="1832047" y="6094196"/>
            <a:ext cx="6464628" cy="184780"/>
            <a:chOff x="1832047" y="6094196"/>
            <a:chExt cx="6464628" cy="184780"/>
          </a:xfrm>
        </p:grpSpPr>
        <p:cxnSp>
          <p:nvCxnSpPr>
            <p:cNvPr id="130" name="Straight Connector 129"/>
            <p:cNvCxnSpPr/>
            <p:nvPr/>
          </p:nvCxnSpPr>
          <p:spPr>
            <a:xfrm>
              <a:off x="1832047" y="6180963"/>
              <a:ext cx="64424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a:off x="8291299" y="6094196"/>
              <a:ext cx="5376" cy="182851"/>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a:xfrm>
              <a:off x="1845276" y="6096125"/>
              <a:ext cx="5376" cy="182851"/>
            </a:xfrm>
            <a:prstGeom prst="line">
              <a:avLst/>
            </a:prstGeom>
            <a:ln w="28575"/>
          </p:spPr>
          <p:style>
            <a:lnRef idx="1">
              <a:schemeClr val="accent1"/>
            </a:lnRef>
            <a:fillRef idx="0">
              <a:schemeClr val="accent1"/>
            </a:fillRef>
            <a:effectRef idx="0">
              <a:schemeClr val="accent1"/>
            </a:effectRef>
            <a:fontRef idx="minor">
              <a:schemeClr val="tx1"/>
            </a:fontRef>
          </p:style>
        </p:cxnSp>
      </p:grpSp>
      <p:sp>
        <p:nvSpPr>
          <p:cNvPr id="149" name="TextBox 148"/>
          <p:cNvSpPr txBox="1"/>
          <p:nvPr/>
        </p:nvSpPr>
        <p:spPr>
          <a:xfrm>
            <a:off x="382838" y="2515455"/>
            <a:ext cx="68582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Calibri" panose="020F0502020204030204"/>
                <a:ea typeface="+mn-ea"/>
                <a:cs typeface="+mn-cs"/>
              </a:rPr>
              <a:t>V</a:t>
            </a:r>
            <a:r>
              <a:rPr kumimoji="0" lang="en-US" sz="2400" b="1" i="0" u="none" strike="noStrike" kern="1200" cap="none" spc="0" normalizeH="0" baseline="-25000" noProof="0">
                <a:ln>
                  <a:noFill/>
                </a:ln>
                <a:solidFill>
                  <a:prstClr val="black"/>
                </a:solidFill>
                <a:effectLst/>
                <a:uLnTx/>
                <a:uFillTx/>
                <a:latin typeface="Calibri" panose="020F0502020204030204"/>
                <a:ea typeface="+mn-ea"/>
                <a:cs typeface="+mn-cs"/>
              </a:rPr>
              <a:t>min</a:t>
            </a:r>
            <a:endParaRPr kumimoji="0" lang="en-US" sz="1800" b="1"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150" name="Rectangle 149"/>
          <p:cNvSpPr/>
          <p:nvPr/>
        </p:nvSpPr>
        <p:spPr>
          <a:xfrm>
            <a:off x="1247792" y="5591792"/>
            <a:ext cx="1196033"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ACTIVATE</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1" name="Rectangle 150"/>
          <p:cNvSpPr/>
          <p:nvPr/>
        </p:nvSpPr>
        <p:spPr>
          <a:xfrm>
            <a:off x="3186072" y="5592664"/>
            <a:ext cx="1236365" cy="40011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SA Enable</a:t>
            </a:r>
          </a:p>
        </p:txBody>
      </p:sp>
      <p:grpSp>
        <p:nvGrpSpPr>
          <p:cNvPr id="39" name="Group 38"/>
          <p:cNvGrpSpPr/>
          <p:nvPr/>
        </p:nvGrpSpPr>
        <p:grpSpPr>
          <a:xfrm>
            <a:off x="7831197" y="1940903"/>
            <a:ext cx="4572638" cy="4349433"/>
            <a:chOff x="7831197" y="1940903"/>
            <a:chExt cx="4572638" cy="4349433"/>
          </a:xfrm>
        </p:grpSpPr>
        <p:grpSp>
          <p:nvGrpSpPr>
            <p:cNvPr id="89" name="Group 88"/>
            <p:cNvGrpSpPr/>
            <p:nvPr/>
          </p:nvGrpSpPr>
          <p:grpSpPr>
            <a:xfrm>
              <a:off x="7831197" y="5385225"/>
              <a:ext cx="913694" cy="632961"/>
              <a:chOff x="1217789" y="5523973"/>
              <a:chExt cx="1467950" cy="632961"/>
            </a:xfrm>
          </p:grpSpPr>
          <p:cxnSp>
            <p:nvCxnSpPr>
              <p:cNvPr id="91" name="Straight Arrow Connector 90"/>
              <p:cNvCxnSpPr/>
              <p:nvPr/>
            </p:nvCxnSpPr>
            <p:spPr>
              <a:xfrm flipH="1" flipV="1">
                <a:off x="1943098" y="5523973"/>
                <a:ext cx="1" cy="22474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90" name="Rounded Rectangle 89"/>
              <p:cNvSpPr/>
              <p:nvPr/>
            </p:nvSpPr>
            <p:spPr>
              <a:xfrm>
                <a:off x="1217789" y="5748719"/>
                <a:ext cx="1467950"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36" name="Group 35"/>
            <p:cNvGrpSpPr/>
            <p:nvPr/>
          </p:nvGrpSpPr>
          <p:grpSpPr>
            <a:xfrm>
              <a:off x="8283457" y="1940903"/>
              <a:ext cx="4120378" cy="4349433"/>
              <a:chOff x="8283457" y="1940903"/>
              <a:chExt cx="4120378" cy="4349433"/>
            </a:xfrm>
          </p:grpSpPr>
          <p:cxnSp>
            <p:nvCxnSpPr>
              <p:cNvPr id="27" name="Straight Connector 26"/>
              <p:cNvCxnSpPr/>
              <p:nvPr/>
            </p:nvCxnSpPr>
            <p:spPr>
              <a:xfrm flipV="1">
                <a:off x="8283964" y="1940903"/>
                <a:ext cx="0" cy="4240061"/>
              </a:xfrm>
              <a:prstGeom prst="line">
                <a:avLst/>
              </a:prstGeom>
              <a:ln w="34925">
                <a:solidFill>
                  <a:schemeClr val="accent2"/>
                </a:solidFill>
                <a:prstDash val="sysDash"/>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a:off x="8283457" y="6094196"/>
                <a:ext cx="118" cy="173254"/>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00" name="Rectangle 99"/>
              <p:cNvSpPr/>
              <p:nvPr/>
            </p:nvSpPr>
            <p:spPr>
              <a:xfrm>
                <a:off x="8312922" y="6057133"/>
                <a:ext cx="4090913" cy="23320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2" name="Rectangle 151"/>
            <p:cNvSpPr/>
            <p:nvPr/>
          </p:nvSpPr>
          <p:spPr>
            <a:xfrm>
              <a:off x="7898506" y="5618076"/>
              <a:ext cx="768287"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READ</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101" name="Group 100"/>
          <p:cNvGrpSpPr/>
          <p:nvPr/>
        </p:nvGrpSpPr>
        <p:grpSpPr>
          <a:xfrm>
            <a:off x="1856638" y="2507027"/>
            <a:ext cx="6433695" cy="2849490"/>
            <a:chOff x="1854349" y="2629912"/>
            <a:chExt cx="6433695" cy="2849490"/>
          </a:xfrm>
        </p:grpSpPr>
        <p:sp>
          <p:nvSpPr>
            <p:cNvPr id="102" name="Freeform 101"/>
            <p:cNvSpPr/>
            <p:nvPr/>
          </p:nvSpPr>
          <p:spPr>
            <a:xfrm>
              <a:off x="1854349" y="5150224"/>
              <a:ext cx="1969064" cy="32917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3" name="Freeform 102"/>
            <p:cNvSpPr/>
            <p:nvPr/>
          </p:nvSpPr>
          <p:spPr>
            <a:xfrm>
              <a:off x="3823287" y="2629912"/>
              <a:ext cx="4464757" cy="2524734"/>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04" name="Group 103"/>
          <p:cNvGrpSpPr/>
          <p:nvPr/>
        </p:nvGrpSpPr>
        <p:grpSpPr>
          <a:xfrm>
            <a:off x="1847591" y="2683964"/>
            <a:ext cx="6440499" cy="2685256"/>
            <a:chOff x="1847591" y="2807936"/>
            <a:chExt cx="6440499" cy="2685256"/>
          </a:xfrm>
        </p:grpSpPr>
        <p:sp>
          <p:nvSpPr>
            <p:cNvPr id="106" name="Freeform 105"/>
            <p:cNvSpPr/>
            <p:nvPr/>
          </p:nvSpPr>
          <p:spPr>
            <a:xfrm>
              <a:off x="1847591" y="5252224"/>
              <a:ext cx="1988429" cy="24096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Freeform 106"/>
            <p:cNvSpPr/>
            <p:nvPr/>
          </p:nvSpPr>
          <p:spPr>
            <a:xfrm>
              <a:off x="3830037" y="2807936"/>
              <a:ext cx="4458053" cy="2450520"/>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9" name="TextBox 108"/>
          <p:cNvSpPr txBox="1"/>
          <p:nvPr/>
        </p:nvSpPr>
        <p:spPr>
          <a:xfrm>
            <a:off x="5607856" y="3259198"/>
            <a:ext cx="338463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a:ln>
                  <a:noFill/>
                </a:ln>
                <a:solidFill>
                  <a:srgbClr val="C00000"/>
                </a:solidFill>
                <a:effectLst/>
                <a:uLnTx/>
                <a:uFillTx/>
                <a:latin typeface="Calibri" panose="020F0502020204030204"/>
                <a:ea typeface="+mn-ea"/>
                <a:cs typeface="+mn-cs"/>
              </a:rPr>
              <a:t>weaker </a:t>
            </a:r>
            <a:r>
              <a:rPr kumimoji="0" lang="en-US" sz="2400" b="1" i="1" u="none" strike="noStrike" kern="1200" cap="none" spc="0" normalizeH="0" baseline="0" noProof="0" dirty="0">
                <a:ln>
                  <a:noFill/>
                </a:ln>
                <a:solidFill>
                  <a:prstClr val="black"/>
                </a:solidFill>
                <a:effectLst/>
                <a:uLnTx/>
                <a:uFillTx/>
                <a:latin typeface="Calibri" panose="020F0502020204030204"/>
                <a:ea typeface="+mn-ea"/>
                <a:cs typeface="+mn-cs"/>
              </a:rPr>
              <a:t>cells have </a:t>
            </a:r>
            <a:r>
              <a:rPr kumimoji="0" lang="en-US" sz="2400" b="1" i="1" u="none" strike="noStrike" kern="1200" cap="none" spc="0" normalizeH="0" baseline="0" noProof="0">
                <a:ln>
                  <a:noFill/>
                </a:ln>
                <a:solidFill>
                  <a:prstClr val="black"/>
                </a:solidFill>
                <a:effectLst/>
                <a:uLnTx/>
                <a:uFillTx/>
                <a:latin typeface="Calibri" panose="020F0502020204030204"/>
                <a:ea typeface="+mn-ea"/>
                <a:cs typeface="+mn-cs"/>
              </a:rPr>
              <a:t>a </a:t>
            </a:r>
            <a:r>
              <a:rPr kumimoji="0" lang="en-US" sz="2400" b="1" i="1" u="none" strike="noStrike" kern="1200" cap="none" spc="0" normalizeH="0" baseline="0" noProof="0">
                <a:ln>
                  <a:noFill/>
                </a:ln>
                <a:solidFill>
                  <a:srgbClr val="C00000"/>
                </a:solidFill>
                <a:effectLst/>
                <a:uLnTx/>
                <a:uFillTx/>
                <a:latin typeface="Calibri" panose="020F0502020204030204"/>
                <a:ea typeface="+mn-ea"/>
                <a:cs typeface="+mn-cs"/>
              </a:rPr>
              <a:t>higher</a:t>
            </a:r>
            <a:r>
              <a:rPr kumimoji="0" lang="en-US" sz="2400" b="1" i="1" u="none" strike="noStrike" kern="1200" cap="none" spc="0" normalizeH="0" baseline="0" noProof="0" dirty="0">
                <a:ln>
                  <a:noFill/>
                </a:ln>
                <a:solidFill>
                  <a:srgbClr val="C00000"/>
                </a:solidFill>
                <a:effectLst/>
                <a:uLnTx/>
                <a:uFillTx/>
                <a:latin typeface="Calibri" panose="020F0502020204030204"/>
                <a:ea typeface="+mn-ea"/>
                <a:cs typeface="+mn-cs"/>
              </a:rPr>
              <a:t> </a:t>
            </a:r>
            <a:r>
              <a:rPr kumimoji="0" lang="en-US" sz="2400" b="1" i="1" u="none" strike="noStrike" kern="1200" cap="none" spc="0" normalizeH="0" baseline="0" noProof="0">
                <a:ln>
                  <a:noFill/>
                </a:ln>
                <a:solidFill>
                  <a:srgbClr val="C00000"/>
                </a:solidFill>
                <a:effectLst/>
                <a:uLnTx/>
                <a:uFillTx/>
                <a:latin typeface="Calibri" panose="020F0502020204030204"/>
                <a:ea typeface="+mn-ea"/>
                <a:cs typeface="+mn-cs"/>
              </a:rPr>
              <a:t>probability</a:t>
            </a:r>
            <a:r>
              <a:rPr kumimoji="0" lang="en-US" sz="2400" b="1" i="1" u="none" strike="noStrike" kern="1200" cap="none" spc="0" normalizeH="0" baseline="0" noProof="0">
                <a:ln>
                  <a:noFill/>
                </a:ln>
                <a:solidFill>
                  <a:prstClr val="black"/>
                </a:solidFill>
                <a:effectLst/>
                <a:uLnTx/>
                <a:uFillTx/>
                <a:latin typeface="Calibri" panose="020F0502020204030204"/>
                <a:ea typeface="+mn-ea"/>
                <a:cs typeface="+mn-cs"/>
              </a:rPr>
              <a:t> to fail</a:t>
            </a:r>
            <a:endParaRPr kumimoji="0" lang="en-US" sz="2400" b="1" i="1" u="none" strike="noStrike" kern="1200" cap="none" spc="0" normalizeH="0" baseline="0" noProof="0" dirty="0">
              <a:ln>
                <a:noFill/>
              </a:ln>
              <a:solidFill>
                <a:srgbClr val="C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7322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nodeType="withEffect">
                                  <p:stCondLst>
                                    <p:cond delay="0"/>
                                  </p:stCondLst>
                                  <p:childTnLst>
                                    <p:animMotion origin="layout" path="M 0.02795 -0.00671 L -0.23073 -0.19907 " pathEditMode="relative" rAng="0" ptsTypes="AA">
                                      <p:cBhvr>
                                        <p:cTn id="6" dur="10" fill="hold"/>
                                        <p:tgtEl>
                                          <p:spTgt spid="42"/>
                                        </p:tgtEl>
                                        <p:attrNameLst>
                                          <p:attrName>ppt_x</p:attrName>
                                          <p:attrName>ppt_y</p:attrName>
                                        </p:attrNameLst>
                                      </p:cBhvr>
                                      <p:rCtr x="-12934" y="-9630"/>
                                    </p:animMotion>
                                  </p:childTnLst>
                                </p:cTn>
                              </p:par>
                              <p:par>
                                <p:cTn id="7" presetID="6" presetClass="emph" presetSubtype="0" fill="hold" nodeType="withEffect">
                                  <p:stCondLst>
                                    <p:cond delay="0"/>
                                  </p:stCondLst>
                                  <p:childTnLst>
                                    <p:animScale>
                                      <p:cBhvr>
                                        <p:cTn id="8" dur="10" fill="hold"/>
                                        <p:tgtEl>
                                          <p:spTgt spid="42"/>
                                        </p:tgtEl>
                                      </p:cBhvr>
                                      <p:by x="60000" y="60000"/>
                                    </p:animScale>
                                  </p:childTnLst>
                                </p:cTn>
                              </p:par>
                              <p:par>
                                <p:cTn id="9" presetID="1" presetClass="exit" presetSubtype="0" fill="hold" grpId="0" nodeType="withEffect">
                                  <p:stCondLst>
                                    <p:cond delay="10"/>
                                  </p:stCondLst>
                                  <p:childTnLst>
                                    <p:set>
                                      <p:cBhvr>
                                        <p:cTn id="10" dur="1" fill="hold">
                                          <p:stCondLst>
                                            <p:cond delay="0"/>
                                          </p:stCondLst>
                                        </p:cTn>
                                        <p:tgtEl>
                                          <p:spTgt spid="3"/>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0" presetClass="path" presetSubtype="0" accel="50000" decel="50000" fill="hold" nodeType="clickEffect">
                                  <p:stCondLst>
                                    <p:cond delay="0"/>
                                  </p:stCondLst>
                                  <p:childTnLst>
                                    <p:animMotion origin="layout" path="M -8.33333E-7 2.59259E-6 L -0.28941 -0.00116 " pathEditMode="relative" rAng="0" ptsTypes="AA">
                                      <p:cBhvr>
                                        <p:cTn id="14" dur="2000" fill="hold"/>
                                        <p:tgtEl>
                                          <p:spTgt spid="39"/>
                                        </p:tgtEl>
                                        <p:attrNameLst>
                                          <p:attrName>ppt_x</p:attrName>
                                          <p:attrName>ppt_y</p:attrName>
                                        </p:attrNameLst>
                                      </p:cBhvr>
                                      <p:rCtr x="-14497" y="-116"/>
                                    </p:animMotion>
                                  </p:childTnLst>
                                </p:cTn>
                              </p:par>
                            </p:childTnLst>
                          </p:cTn>
                        </p:par>
                        <p:par>
                          <p:cTn id="15" fill="hold">
                            <p:stCondLst>
                              <p:cond delay="2000"/>
                            </p:stCondLst>
                            <p:childTnLst>
                              <p:par>
                                <p:cTn id="16" presetID="1" presetClass="entr" presetSubtype="0" fill="hold" nodeType="afterEffect">
                                  <p:stCondLst>
                                    <p:cond delay="0"/>
                                  </p:stCondLst>
                                  <p:childTnLst>
                                    <p:set>
                                      <p:cBhvr>
                                        <p:cTn id="17" dur="1" fill="hold">
                                          <p:stCondLst>
                                            <p:cond delay="0"/>
                                          </p:stCondLst>
                                        </p:cTn>
                                        <p:tgtEl>
                                          <p:spTgt spid="101"/>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104"/>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10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9" grpId="0"/>
    </p:bldLst>
  </p:timing>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t>The DRAM Latency PUF Evaluation</a:t>
            </a:r>
          </a:p>
        </p:txBody>
      </p:sp>
      <p:sp>
        <p:nvSpPr>
          <p:cNvPr id="3" name="Content Placeholder 2"/>
          <p:cNvSpPr>
            <a:spLocks noGrp="1"/>
          </p:cNvSpPr>
          <p:nvPr>
            <p:ph idx="1"/>
          </p:nvPr>
        </p:nvSpPr>
        <p:spPr>
          <a:xfrm>
            <a:off x="148564" y="1306621"/>
            <a:ext cx="8603552" cy="5318753"/>
          </a:xfrm>
        </p:spPr>
        <p:txBody>
          <a:bodyPr/>
          <a:lstStyle/>
          <a:p>
            <a:r>
              <a:rPr lang="en-US" dirty="0"/>
              <a:t>We generate PUF responses using </a:t>
            </a:r>
            <a:r>
              <a:rPr lang="en-US" b="1" dirty="0">
                <a:solidFill>
                  <a:srgbClr val="C00000"/>
                </a:solidFill>
              </a:rPr>
              <a:t>latency</a:t>
            </a:r>
            <a:r>
              <a:rPr lang="en-US" b="1" dirty="0"/>
              <a:t> </a:t>
            </a:r>
            <a:r>
              <a:rPr lang="en-US" b="1" dirty="0">
                <a:solidFill>
                  <a:srgbClr val="C00000"/>
                </a:solidFill>
              </a:rPr>
              <a:t>errors </a:t>
            </a:r>
            <a:r>
              <a:rPr lang="en-US" dirty="0"/>
              <a:t>in a region of DRAM</a:t>
            </a:r>
          </a:p>
          <a:p>
            <a:endParaRPr lang="en-US" dirty="0"/>
          </a:p>
          <a:p>
            <a:r>
              <a:rPr lang="en-US" dirty="0"/>
              <a:t>The latency error patterns </a:t>
            </a:r>
            <a:r>
              <a:rPr lang="en-US" b="1" dirty="0">
                <a:solidFill>
                  <a:srgbClr val="0070C0"/>
                </a:solidFill>
              </a:rPr>
              <a:t>satisfy PUF requirements</a:t>
            </a:r>
          </a:p>
          <a:p>
            <a:endParaRPr lang="en-US" b="1" dirty="0">
              <a:solidFill>
                <a:srgbClr val="0070C0"/>
              </a:solidFill>
            </a:endParaRPr>
          </a:p>
          <a:p>
            <a:r>
              <a:rPr lang="en-US" dirty="0"/>
              <a:t>The DRAM Latency PUF </a:t>
            </a:r>
            <a:r>
              <a:rPr lang="en-US" b="1" dirty="0">
                <a:solidFill>
                  <a:srgbClr val="7030A0"/>
                </a:solidFill>
              </a:rPr>
              <a:t>generates PUF responses in 88.2ms</a:t>
            </a:r>
          </a:p>
          <a:p>
            <a:endParaRPr lang="en-US" b="1" dirty="0">
              <a:solidFill>
                <a:srgbClr val="7030A0"/>
              </a:solidFill>
            </a:endParaRPr>
          </a:p>
        </p:txBody>
      </p:sp>
    </p:spTree>
    <p:extLst>
      <p:ext uri="{BB962C8B-B14F-4D97-AF65-F5344CB8AC3E}">
        <p14:creationId xmlns:p14="http://schemas.microsoft.com/office/powerpoint/2010/main" val="4023608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Results</a:t>
            </a:r>
          </a:p>
        </p:txBody>
      </p:sp>
      <p:sp>
        <p:nvSpPr>
          <p:cNvPr id="3" name="Content Placeholder 2"/>
          <p:cNvSpPr>
            <a:spLocks noGrp="1"/>
          </p:cNvSpPr>
          <p:nvPr>
            <p:ph idx="1"/>
          </p:nvPr>
        </p:nvSpPr>
        <p:spPr>
          <a:xfrm>
            <a:off x="75991" y="5283200"/>
            <a:ext cx="8987622" cy="1324148"/>
          </a:xfrm>
        </p:spPr>
        <p:txBody>
          <a:bodyPr/>
          <a:lstStyle/>
          <a:p>
            <a:r>
              <a:rPr lang="en-US" sz="3400" dirty="0"/>
              <a:t>DL-PUF is </a:t>
            </a:r>
            <a:r>
              <a:rPr lang="en-US" sz="3400" b="1" dirty="0">
                <a:solidFill>
                  <a:schemeClr val="accent6">
                    <a:lumMod val="75000"/>
                  </a:schemeClr>
                </a:solidFill>
              </a:rPr>
              <a:t>orders of magnitude faster </a:t>
            </a:r>
            <a:r>
              <a:rPr lang="en-US" sz="3400" dirty="0"/>
              <a:t>than prior DRAM PUFs &amp; temperature independent</a:t>
            </a:r>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5002" y="813916"/>
            <a:ext cx="8229600" cy="4273383"/>
          </a:xfrm>
          <a:prstGeom prst="rect">
            <a:avLst/>
          </a:prstGeom>
        </p:spPr>
      </p:pic>
    </p:spTree>
    <p:extLst>
      <p:ext uri="{BB962C8B-B14F-4D97-AF65-F5344CB8AC3E}">
        <p14:creationId xmlns:p14="http://schemas.microsoft.com/office/powerpoint/2010/main" val="424196247"/>
      </p:ext>
    </p:extLst>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650177"/>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256520"/>
            <a:ext cx="9144000" cy="2051158"/>
          </a:xfrm>
          <a:prstGeom prst="rect">
            <a:avLst/>
          </a:prstGeom>
          <a:noFill/>
        </p:spPr>
        <p:txBody>
          <a:bodyPr anchor="ctr">
            <a:noAutofit/>
          </a:bodyPr>
          <a:lstStyle/>
          <a:p>
            <a:pPr algn="ctr">
              <a:lnSpc>
                <a:spcPct val="100000"/>
              </a:lnSpc>
            </a:pPr>
            <a:r>
              <a:rPr lang="en-US" sz="5000" b="1" i="1" dirty="0">
                <a:solidFill>
                  <a:schemeClr val="bg1">
                    <a:lumMod val="95000"/>
                  </a:schemeClr>
                </a:solidFill>
                <a:latin typeface="Cambria"/>
                <a:cs typeface="Cambria"/>
              </a:rPr>
              <a:t>The DRAM Latency PUF: </a:t>
            </a:r>
            <a:br>
              <a:rPr lang="en-US" sz="5000" b="1" i="1" dirty="0">
                <a:solidFill>
                  <a:schemeClr val="bg1">
                    <a:lumMod val="95000"/>
                  </a:schemeClr>
                </a:solidFill>
                <a:latin typeface="Cambria"/>
                <a:cs typeface="Cambria"/>
              </a:rPr>
            </a:br>
            <a:br>
              <a:rPr lang="en-US" sz="1200" b="1" i="1" dirty="0">
                <a:solidFill>
                  <a:schemeClr val="bg1">
                    <a:lumMod val="95000"/>
                  </a:schemeClr>
                </a:solidFill>
                <a:latin typeface="Cambria"/>
                <a:cs typeface="Cambria"/>
              </a:rPr>
            </a:br>
            <a:r>
              <a:rPr lang="en-US" sz="2800" b="1" dirty="0">
                <a:solidFill>
                  <a:schemeClr val="bg1">
                    <a:lumMod val="95000"/>
                  </a:schemeClr>
                </a:solidFill>
                <a:latin typeface="Cambria"/>
                <a:cs typeface="Cambria"/>
              </a:rPr>
              <a:t>Quickly Evaluating Physical </a:t>
            </a:r>
            <a:r>
              <a:rPr lang="en-US" sz="2800" b="1" dirty="0" err="1">
                <a:solidFill>
                  <a:schemeClr val="bg1">
                    <a:lumMod val="95000"/>
                  </a:schemeClr>
                </a:solidFill>
                <a:latin typeface="Cambria"/>
                <a:cs typeface="Cambria"/>
              </a:rPr>
              <a:t>Unclonable</a:t>
            </a:r>
            <a:r>
              <a:rPr lang="en-US" sz="2800" b="1" dirty="0">
                <a:solidFill>
                  <a:schemeClr val="bg1">
                    <a:lumMod val="95000"/>
                  </a:schemeClr>
                </a:solidFill>
                <a:latin typeface="Cambria"/>
                <a:cs typeface="Cambria"/>
              </a:rPr>
              <a:t> Functions </a:t>
            </a:r>
            <a:br>
              <a:rPr lang="en-US" sz="2800" b="1" dirty="0">
                <a:solidFill>
                  <a:schemeClr val="bg1">
                    <a:lumMod val="95000"/>
                  </a:schemeClr>
                </a:solidFill>
                <a:latin typeface="Cambria"/>
                <a:cs typeface="Cambria"/>
              </a:rPr>
            </a:br>
            <a:r>
              <a:rPr lang="en-US" sz="2800" b="1" dirty="0">
                <a:solidFill>
                  <a:schemeClr val="bg1">
                    <a:lumMod val="95000"/>
                  </a:schemeClr>
                </a:solidFill>
                <a:latin typeface="Cambria"/>
                <a:cs typeface="Cambria"/>
              </a:rPr>
              <a:t>by Exploiting the Latency-Reliability Tradeoff </a:t>
            </a:r>
            <a:br>
              <a:rPr lang="en-US" sz="2800" b="1" dirty="0">
                <a:solidFill>
                  <a:schemeClr val="bg1">
                    <a:lumMod val="95000"/>
                  </a:schemeClr>
                </a:solidFill>
                <a:latin typeface="Cambria"/>
                <a:cs typeface="Cambria"/>
              </a:rPr>
            </a:br>
            <a:r>
              <a:rPr lang="en-US" sz="2800" b="1" dirty="0">
                <a:solidFill>
                  <a:schemeClr val="bg1">
                    <a:lumMod val="95000"/>
                  </a:schemeClr>
                </a:solidFill>
                <a:latin typeface="Cambria"/>
                <a:cs typeface="Cambria"/>
              </a:rPr>
              <a:t>in Modern Commodity DRAM Devices</a:t>
            </a:r>
            <a:endParaRPr lang="en-US" sz="1400" b="1" dirty="0">
              <a:solidFill>
                <a:schemeClr val="bg1">
                  <a:lumMod val="95000"/>
                </a:schemeClr>
              </a:solidFill>
              <a:latin typeface="Cambria"/>
              <a:cs typeface="Cambria"/>
            </a:endParaRPr>
          </a:p>
        </p:txBody>
      </p:sp>
      <p:sp>
        <p:nvSpPr>
          <p:cNvPr id="103" name="Subtitle 2"/>
          <p:cNvSpPr>
            <a:spLocks noGrp="1"/>
          </p:cNvSpPr>
          <p:nvPr>
            <p:ph type="subTitle" idx="4294967295"/>
          </p:nvPr>
        </p:nvSpPr>
        <p:spPr>
          <a:xfrm>
            <a:off x="228600" y="2801475"/>
            <a:ext cx="8686800" cy="724829"/>
          </a:xfrm>
          <a:prstGeom prst="rect">
            <a:avLst/>
          </a:prstGeom>
        </p:spPr>
        <p:txBody>
          <a:bodyPr anchor="ctr">
            <a:noAutofit/>
          </a:bodyPr>
          <a:lstStyle/>
          <a:p>
            <a:pPr marL="0" indent="0" algn="ctr">
              <a:buNone/>
            </a:pPr>
            <a:r>
              <a:rPr lang="en-US" sz="2400" b="1" u="sng" dirty="0" err="1">
                <a:latin typeface="Cambria"/>
                <a:cs typeface="Cambria"/>
              </a:rPr>
              <a:t>Jeremie</a:t>
            </a:r>
            <a:r>
              <a:rPr lang="en-US" sz="2400" b="1" u="sng" dirty="0">
                <a:latin typeface="Cambria"/>
                <a:cs typeface="Cambria"/>
              </a:rPr>
              <a:t> S. Kim</a:t>
            </a:r>
            <a:r>
              <a:rPr lang="en-US" sz="2400" b="1" dirty="0">
                <a:latin typeface="Cambria"/>
                <a:cs typeface="Cambria"/>
              </a:rPr>
              <a:t>    </a:t>
            </a:r>
            <a:r>
              <a:rPr lang="en-US" sz="2400" b="1" dirty="0" err="1">
                <a:latin typeface="Cambria"/>
                <a:cs typeface="Cambria"/>
              </a:rPr>
              <a:t>Minesh</a:t>
            </a:r>
            <a:r>
              <a:rPr lang="en-US" sz="2400" b="1" dirty="0">
                <a:latin typeface="Cambria"/>
                <a:cs typeface="Cambria"/>
              </a:rPr>
              <a:t> Patel  </a:t>
            </a:r>
          </a:p>
          <a:p>
            <a:pPr marL="0" indent="0" algn="ctr">
              <a:buNone/>
            </a:pPr>
            <a:r>
              <a:rPr lang="en-US" sz="2400" b="1" dirty="0">
                <a:latin typeface="Cambria"/>
                <a:cs typeface="Cambria"/>
              </a:rPr>
              <a:t>Hasan Hassan   </a:t>
            </a:r>
            <a:r>
              <a:rPr lang="en-US" sz="2400" b="1" dirty="0" err="1">
                <a:latin typeface="Cambria"/>
                <a:cs typeface="Cambria"/>
              </a:rPr>
              <a:t>Onur</a:t>
            </a:r>
            <a:r>
              <a:rPr lang="en-US" sz="2400" b="1" dirty="0">
                <a:latin typeface="Cambria"/>
                <a:cs typeface="Cambria"/>
              </a:rPr>
              <a:t> </a:t>
            </a:r>
            <a:r>
              <a:rPr lang="en-US" sz="2400" b="1" dirty="0" err="1">
                <a:latin typeface="Cambria"/>
                <a:cs typeface="Cambria"/>
              </a:rPr>
              <a:t>Mutlu</a:t>
            </a:r>
            <a:r>
              <a:rPr lang="en-US" sz="2400" b="1" dirty="0">
                <a:latin typeface="Cambria"/>
                <a:cs typeface="Cambria"/>
              </a:rPr>
              <a:t>  </a:t>
            </a:r>
            <a:endParaRPr lang="en-US" sz="24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4782" y="5997065"/>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seaphages.org/media/institutions/Burgundy_CMU_JPG_Logo.jpg"/>
          <p:cNvPicPr>
            <a:picLocks noChangeAspect="1" noChangeArrowheads="1"/>
          </p:cNvPicPr>
          <p:nvPr/>
        </p:nvPicPr>
        <p:blipFill rotWithShape="1">
          <a:blip r:embed="rId4">
            <a:extLst>
              <a:ext uri="{28A0092B-C50C-407E-A947-70E740481C1C}">
                <a14:useLocalDpi xmlns:a14="http://schemas.microsoft.com/office/drawing/2010/main" val="0"/>
              </a:ext>
            </a:extLst>
          </a:blip>
          <a:srcRect t="27653" b="26959"/>
          <a:stretch/>
        </p:blipFill>
        <p:spPr bwMode="auto">
          <a:xfrm>
            <a:off x="4911164" y="5997065"/>
            <a:ext cx="4085528" cy="66962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524146" y="4987127"/>
            <a:ext cx="2472546" cy="714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0094" y="4710650"/>
            <a:ext cx="1323444" cy="1123439"/>
          </a:xfrm>
          <a:prstGeom prst="rect">
            <a:avLst/>
          </a:prstGeom>
        </p:spPr>
      </p:pic>
      <p:pic>
        <p:nvPicPr>
          <p:cNvPr id="2" name="Picture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853892" y="3615592"/>
            <a:ext cx="1706059" cy="1706059"/>
          </a:xfrm>
          <a:prstGeom prst="rect">
            <a:avLst/>
          </a:prstGeom>
        </p:spPr>
      </p:pic>
      <p:sp>
        <p:nvSpPr>
          <p:cNvPr id="3" name="TextBox 2"/>
          <p:cNvSpPr txBox="1"/>
          <p:nvPr/>
        </p:nvSpPr>
        <p:spPr>
          <a:xfrm>
            <a:off x="2889695" y="5182362"/>
            <a:ext cx="3634451" cy="5078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QR Code for the paper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sng" strike="noStrike" kern="1200" cap="none" spc="0" normalizeH="0" baseline="0" noProof="0" dirty="0">
                <a:ln>
                  <a:noFill/>
                </a:ln>
                <a:solidFill>
                  <a:srgbClr val="00B0F0"/>
                </a:solidFill>
                <a:effectLst/>
                <a:uLnTx/>
                <a:uFillTx/>
                <a:latin typeface="Calibri" panose="020F0502020204030204"/>
                <a:ea typeface="+mn-ea"/>
                <a:cs typeface="+mn-cs"/>
              </a:rPr>
              <a:t>https://</a:t>
            </a:r>
            <a:r>
              <a:rPr kumimoji="0" lang="en-US" sz="900" b="0" i="0" u="sng" strike="noStrike" kern="1200" cap="none" spc="0" normalizeH="0" baseline="0" noProof="0" dirty="0" err="1">
                <a:ln>
                  <a:noFill/>
                </a:ln>
                <a:solidFill>
                  <a:srgbClr val="00B0F0"/>
                </a:solidFill>
                <a:effectLst/>
                <a:uLnTx/>
                <a:uFillTx/>
                <a:latin typeface="Calibri" panose="020F0502020204030204"/>
                <a:ea typeface="+mn-ea"/>
                <a:cs typeface="+mn-cs"/>
              </a:rPr>
              <a:t>people.inf.ethz.ch</a:t>
            </a:r>
            <a:r>
              <a:rPr kumimoji="0" lang="en-US" sz="900" b="0" i="0" u="sng" strike="noStrike" kern="1200" cap="none" spc="0" normalizeH="0" baseline="0" noProof="0" dirty="0">
                <a:ln>
                  <a:noFill/>
                </a:ln>
                <a:solidFill>
                  <a:srgbClr val="00B0F0"/>
                </a:solidFill>
                <a:effectLst/>
                <a:uLnTx/>
                <a:uFillTx/>
                <a:latin typeface="Calibri" panose="020F0502020204030204"/>
                <a:ea typeface="+mn-ea"/>
                <a:cs typeface="+mn-cs"/>
              </a:rPr>
              <a:t>/</a:t>
            </a:r>
            <a:r>
              <a:rPr kumimoji="0" lang="en-US" sz="900" b="0" i="0" u="sng" strike="noStrike" kern="1200" cap="none" spc="0" normalizeH="0" baseline="0" noProof="0" dirty="0" err="1">
                <a:ln>
                  <a:noFill/>
                </a:ln>
                <a:solidFill>
                  <a:srgbClr val="00B0F0"/>
                </a:solidFill>
                <a:effectLst/>
                <a:uLnTx/>
                <a:uFillTx/>
                <a:latin typeface="Calibri" panose="020F0502020204030204"/>
                <a:ea typeface="+mn-ea"/>
                <a:cs typeface="+mn-cs"/>
              </a:rPr>
              <a:t>omutlu</a:t>
            </a:r>
            <a:r>
              <a:rPr kumimoji="0" lang="en-US" sz="900" b="0" i="0" u="sng" strike="noStrike" kern="1200" cap="none" spc="0" normalizeH="0" baseline="0" noProof="0" dirty="0">
                <a:ln>
                  <a:noFill/>
                </a:ln>
                <a:solidFill>
                  <a:srgbClr val="00B0F0"/>
                </a:solidFill>
                <a:effectLst/>
                <a:uLnTx/>
                <a:uFillTx/>
                <a:latin typeface="Calibri" panose="020F0502020204030204"/>
                <a:ea typeface="+mn-ea"/>
                <a:cs typeface="+mn-cs"/>
              </a:rPr>
              <a:t>/pub/dram-latency-puf_hpca18.pdf</a:t>
            </a:r>
          </a:p>
        </p:txBody>
      </p:sp>
      <p:sp>
        <p:nvSpPr>
          <p:cNvPr id="11" name="Rectangle 10">
            <a:extLst>
              <a:ext uri="{FF2B5EF4-FFF2-40B4-BE49-F238E27FC236}">
                <a16:creationId xmlns:a16="http://schemas.microsoft.com/office/drawing/2014/main" id="{D0272797-7B19-6B45-B32C-06F620B40514}"/>
              </a:ext>
            </a:extLst>
          </p:cNvPr>
          <p:cNvSpPr/>
          <p:nvPr/>
        </p:nvSpPr>
        <p:spPr>
          <a:xfrm>
            <a:off x="6256258" y="3911355"/>
            <a:ext cx="2449710" cy="58477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FF"/>
                </a:solidFill>
                <a:effectLst/>
                <a:uLnTx/>
                <a:uFillTx/>
                <a:latin typeface="Gill Sans MT"/>
                <a:ea typeface="+mn-ea"/>
                <a:cs typeface="+mn-cs"/>
              </a:rPr>
              <a:t>HPCA 2018</a:t>
            </a:r>
          </a:p>
        </p:txBody>
      </p:sp>
    </p:spTree>
    <p:extLst>
      <p:ext uri="{BB962C8B-B14F-4D97-AF65-F5344CB8AC3E}">
        <p14:creationId xmlns:p14="http://schemas.microsoft.com/office/powerpoint/2010/main" val="2843864554"/>
      </p:ext>
    </p:extLst>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DRAM Latency PUFs</a:t>
            </a:r>
          </a:p>
        </p:txBody>
      </p:sp>
      <p:sp>
        <p:nvSpPr>
          <p:cNvPr id="3" name="Content Placeholder 2"/>
          <p:cNvSpPr>
            <a:spLocks noGrp="1"/>
          </p:cNvSpPr>
          <p:nvPr>
            <p:ph idx="1"/>
          </p:nvPr>
        </p:nvSpPr>
        <p:spPr>
          <a:xfrm>
            <a:off x="228600" y="980728"/>
            <a:ext cx="8915400" cy="5193723"/>
          </a:xfrm>
        </p:spPr>
        <p:txBody>
          <a:bodyPr/>
          <a:lstStyle/>
          <a:p>
            <a:r>
              <a:rPr lang="en-US" sz="2000" dirty="0" err="1"/>
              <a:t>Jeremie</a:t>
            </a:r>
            <a:r>
              <a:rPr lang="en-US" sz="2000" dirty="0"/>
              <a:t> S. Kim, Minesh Patel, Hasan Hassan, and </a:t>
            </a:r>
            <a:r>
              <a:rPr lang="en-US" sz="2000" u="sng" dirty="0"/>
              <a:t>Onur Mutlu</a:t>
            </a:r>
            <a:r>
              <a:rPr lang="en-US" sz="2000" dirty="0"/>
              <a:t>,</a:t>
            </a:r>
            <a:br>
              <a:rPr lang="en-US" sz="2000" dirty="0"/>
            </a:br>
            <a:r>
              <a:rPr lang="en-US" sz="2000" b="1" dirty="0">
                <a:hlinkClick r:id="rId2"/>
              </a:rPr>
              <a:t>"The DRAM Latency PUF: Quickly Evaluating Physical Unclonable Functions by Exploiting the Latency-Reliability Tradeoff in Modern DRAM Devices"</a:t>
            </a:r>
            <a:r>
              <a:rPr lang="en-US" sz="2000" dirty="0"/>
              <a:t> </a:t>
            </a:r>
            <a:br>
              <a:rPr lang="en-US" sz="2000" dirty="0"/>
            </a:br>
            <a:r>
              <a:rPr lang="en-US" sz="2000" i="1" dirty="0"/>
              <a:t>Proceedings of the </a:t>
            </a:r>
            <a:r>
              <a:rPr lang="en-US" sz="2000" i="1" dirty="0">
                <a:hlinkClick r:id="rId3"/>
              </a:rPr>
              <a:t>24th International Symposium on High-Performance Computer Architecture</a:t>
            </a:r>
            <a:r>
              <a:rPr lang="en-US" sz="2000" i="1" dirty="0"/>
              <a:t> (</a:t>
            </a:r>
            <a:r>
              <a:rPr lang="en-US" sz="2000" b="1" i="1" dirty="0"/>
              <a:t>HPCA</a:t>
            </a:r>
            <a:r>
              <a:rPr lang="en-US" sz="2000" i="1" dirty="0"/>
              <a:t>)</a:t>
            </a:r>
            <a:r>
              <a:rPr lang="en-US" sz="2000" dirty="0"/>
              <a:t>, Vienna, Austria, February 2018. </a:t>
            </a:r>
            <a:br>
              <a:rPr lang="en-US" sz="2000" dirty="0"/>
            </a:br>
            <a:r>
              <a:rPr lang="en-US" sz="2000" dirty="0"/>
              <a:t>[</a:t>
            </a:r>
            <a:r>
              <a:rPr lang="en-US" sz="2000" dirty="0">
                <a:hlinkClick r:id="rId4"/>
              </a:rPr>
              <a:t>Lightning Talk Video</a:t>
            </a:r>
            <a:r>
              <a:rPr lang="en-US" sz="2000" dirty="0"/>
              <a:t>]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F20A8ACC-E91F-5740-B3B1-88F1F6120918}"/>
              </a:ext>
            </a:extLst>
          </p:cNvPr>
          <p:cNvPicPr>
            <a:picLocks noChangeAspect="1"/>
          </p:cNvPicPr>
          <p:nvPr/>
        </p:nvPicPr>
        <p:blipFill>
          <a:blip r:embed="rId9"/>
          <a:stretch>
            <a:fillRect/>
          </a:stretch>
        </p:blipFill>
        <p:spPr>
          <a:xfrm>
            <a:off x="0" y="4224367"/>
            <a:ext cx="9144000" cy="1724913"/>
          </a:xfrm>
          <a:prstGeom prst="rect">
            <a:avLst/>
          </a:prstGeom>
        </p:spPr>
      </p:pic>
    </p:spTree>
    <p:extLst>
      <p:ext uri="{BB962C8B-B14F-4D97-AF65-F5344CB8AC3E}">
        <p14:creationId xmlns:p14="http://schemas.microsoft.com/office/powerpoint/2010/main" val="3539436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Other Ideas on </a:t>
            </a:r>
            <a:br>
              <a:rPr lang="en-US" dirty="0"/>
            </a:br>
            <a:r>
              <a:rPr lang="en-US" dirty="0"/>
              <a:t>	Reducing DRAM Latency</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296</a:t>
            </a:fld>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247174988"/>
      </p:ext>
    </p:extLst>
  </p:cSld>
  <p:clrMapOvr>
    <a:masterClrMapping/>
  </p:clrMapOvr>
  <p:transition/>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Reducing Refresh Latency</a:t>
            </a:r>
          </a:p>
        </p:txBody>
      </p:sp>
      <p:sp>
        <p:nvSpPr>
          <p:cNvPr id="3" name="Content Placeholder 2"/>
          <p:cNvSpPr>
            <a:spLocks noGrp="1"/>
          </p:cNvSpPr>
          <p:nvPr>
            <p:ph idx="1"/>
          </p:nvPr>
        </p:nvSpPr>
        <p:spPr>
          <a:xfrm>
            <a:off x="228600" y="980728"/>
            <a:ext cx="8915400" cy="5193723"/>
          </a:xfrm>
        </p:spPr>
        <p:txBody>
          <a:bodyPr/>
          <a:lstStyle/>
          <a:p>
            <a:r>
              <a:rPr lang="en-US" dirty="0"/>
              <a:t>Anup Das, Hasan Hassan, and Onur Mutlu,</a:t>
            </a:r>
            <a:br>
              <a:rPr lang="en-US" dirty="0"/>
            </a:br>
            <a:r>
              <a:rPr lang="en-US" b="1" dirty="0">
                <a:hlinkClick r:id="rId2"/>
              </a:rPr>
              <a:t>"VRL-DRAM: Improving DRAM Performance via Variable Refresh Latency"</a:t>
            </a:r>
            <a:br>
              <a:rPr lang="en-US" dirty="0"/>
            </a:br>
            <a:r>
              <a:rPr lang="en-US" i="1" dirty="0"/>
              <a:t>Proceedings of the </a:t>
            </a:r>
            <a:r>
              <a:rPr lang="en-US" i="1" dirty="0">
                <a:hlinkClick r:id="rId3"/>
              </a:rPr>
              <a:t>55th Design Automation Conference</a:t>
            </a:r>
            <a:r>
              <a:rPr lang="en-US" i="1" dirty="0"/>
              <a:t> (</a:t>
            </a:r>
            <a:r>
              <a:rPr lang="en-US" b="1" i="1" dirty="0"/>
              <a:t>DAC</a:t>
            </a:r>
            <a:r>
              <a:rPr lang="en-US" i="1" dirty="0"/>
              <a:t>)</a:t>
            </a:r>
            <a:r>
              <a:rPr lang="en-US" dirty="0"/>
              <a:t>, San Francisco, CA, USA, June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F6FB4DB5-F4F4-BB45-BE1E-975C9983FAD6}"/>
              </a:ext>
            </a:extLst>
          </p:cNvPr>
          <p:cNvPicPr>
            <a:picLocks noChangeAspect="1"/>
          </p:cNvPicPr>
          <p:nvPr/>
        </p:nvPicPr>
        <p:blipFill>
          <a:blip r:embed="rId4"/>
          <a:stretch>
            <a:fillRect/>
          </a:stretch>
        </p:blipFill>
        <p:spPr>
          <a:xfrm>
            <a:off x="0" y="3717129"/>
            <a:ext cx="9144000" cy="2376167"/>
          </a:xfrm>
          <a:prstGeom prst="rect">
            <a:avLst/>
          </a:prstGeom>
        </p:spPr>
      </p:pic>
    </p:spTree>
    <p:extLst>
      <p:ext uri="{BB962C8B-B14F-4D97-AF65-F5344CB8AC3E}">
        <p14:creationId xmlns:p14="http://schemas.microsoft.com/office/powerpoint/2010/main" val="32384802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Tiered-Latency DRAM</a:t>
            </a:r>
          </a:p>
        </p:txBody>
      </p:sp>
      <p:sp>
        <p:nvSpPr>
          <p:cNvPr id="3" name="Content Placeholder 2"/>
          <p:cNvSpPr>
            <a:spLocks noGrp="1"/>
          </p:cNvSpPr>
          <p:nvPr>
            <p:ph idx="1"/>
          </p:nvPr>
        </p:nvSpPr>
        <p:spPr>
          <a:xfrm>
            <a:off x="228600" y="980728"/>
            <a:ext cx="8610600" cy="4876800"/>
          </a:xfrm>
        </p:spPr>
        <p:txBody>
          <a:bodyPr/>
          <a:lstStyle/>
          <a:p>
            <a:r>
              <a:rPr lang="en-US" sz="2200" dirty="0"/>
              <a:t>Donghyuk Lee, Yoongu Kim, Vivek Seshadri, Jamie Liu, Lavanya Subramanian, and Onur Mutlu,</a:t>
            </a:r>
            <a:br>
              <a:rPr lang="en-US" sz="2200" dirty="0"/>
            </a:br>
            <a:r>
              <a:rPr lang="en-US" sz="2200" b="1" dirty="0">
                <a:hlinkClick r:id="rId2"/>
              </a:rPr>
              <a:t>"Tiered-Latency DRAM: A Low Latency and Low Cost DRAM Architecture"</a:t>
            </a:r>
            <a:r>
              <a:rPr lang="en-US" sz="2200" dirty="0"/>
              <a:t> </a:t>
            </a:r>
            <a:br>
              <a:rPr lang="en-US" sz="2200" dirty="0"/>
            </a:br>
            <a:r>
              <a:rPr lang="en-US" sz="2200" i="1" dirty="0"/>
              <a:t>Proceedings of the </a:t>
            </a:r>
            <a:r>
              <a:rPr lang="en-US" sz="2200" i="1" dirty="0">
                <a:hlinkClick r:id="rId3"/>
              </a:rPr>
              <a:t>19th International Symposium on High-Performance Computer Architecture</a:t>
            </a:r>
            <a:r>
              <a:rPr lang="en-US" sz="2200" i="1" dirty="0"/>
              <a:t> (</a:t>
            </a:r>
            <a:r>
              <a:rPr lang="en-US" sz="2200" b="1" i="1" dirty="0"/>
              <a:t>HPCA</a:t>
            </a:r>
            <a:r>
              <a:rPr lang="en-US" sz="2200" i="1" dirty="0"/>
              <a:t>)</a:t>
            </a:r>
            <a:r>
              <a:rPr lang="en-US" sz="2200" dirty="0"/>
              <a:t>, Shenzhen, China, February 2013. </a:t>
            </a:r>
            <a:r>
              <a:rPr lang="en-US" sz="2200" dirty="0">
                <a:hlinkClick r:id="rId4"/>
              </a:rPr>
              <a:t>Slides (pptx)</a:t>
            </a:r>
            <a:endParaRPr lang="en-US" sz="2200" u="sng"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298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pic>
        <p:nvPicPr>
          <p:cNvPr id="5" name="Picture 4"/>
          <p:cNvPicPr>
            <a:picLocks noChangeAspect="1"/>
          </p:cNvPicPr>
          <p:nvPr/>
        </p:nvPicPr>
        <p:blipFill>
          <a:blip r:embed="rId5"/>
          <a:stretch>
            <a:fillRect/>
          </a:stretch>
        </p:blipFill>
        <p:spPr>
          <a:xfrm>
            <a:off x="0" y="4509120"/>
            <a:ext cx="9144000" cy="1080064"/>
          </a:xfrm>
          <a:prstGeom prst="rect">
            <a:avLst/>
          </a:prstGeom>
        </p:spPr>
      </p:pic>
    </p:spTree>
    <p:extLst>
      <p:ext uri="{BB962C8B-B14F-4D97-AF65-F5344CB8AC3E}">
        <p14:creationId xmlns:p14="http://schemas.microsoft.com/office/powerpoint/2010/main" val="5158750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LISA: Low-cost Inter-linked Subarrays</a:t>
            </a:r>
          </a:p>
        </p:txBody>
      </p:sp>
      <p:sp>
        <p:nvSpPr>
          <p:cNvPr id="3" name="Content Placeholder 2"/>
          <p:cNvSpPr>
            <a:spLocks noGrp="1"/>
          </p:cNvSpPr>
          <p:nvPr>
            <p:ph idx="1"/>
          </p:nvPr>
        </p:nvSpPr>
        <p:spPr/>
        <p:txBody>
          <a:bodyPr/>
          <a:lstStyle/>
          <a:p>
            <a:r>
              <a:rPr lang="en-US" sz="2100" dirty="0"/>
              <a:t>Kevin K. Chang, </a:t>
            </a:r>
            <a:r>
              <a:rPr lang="en-US" sz="2100" dirty="0" err="1"/>
              <a:t>Prashant</a:t>
            </a:r>
            <a:r>
              <a:rPr lang="en-US" sz="2100" dirty="0"/>
              <a:t> J. Nair, </a:t>
            </a:r>
            <a:r>
              <a:rPr lang="en-US" sz="2100" dirty="0" err="1"/>
              <a:t>Saugata</a:t>
            </a:r>
            <a:r>
              <a:rPr lang="en-US" sz="2100" dirty="0"/>
              <a:t> </a:t>
            </a:r>
            <a:r>
              <a:rPr lang="en-US" sz="2100" dirty="0" err="1"/>
              <a:t>Ghose</a:t>
            </a:r>
            <a:r>
              <a:rPr lang="en-US" sz="2100" dirty="0"/>
              <a:t>, </a:t>
            </a:r>
            <a:r>
              <a:rPr lang="en-US" sz="2100" dirty="0" err="1"/>
              <a:t>Donghyuk</a:t>
            </a:r>
            <a:r>
              <a:rPr lang="en-US" sz="2100" dirty="0"/>
              <a:t> Lee, </a:t>
            </a:r>
            <a:r>
              <a:rPr lang="en-US" sz="2100" dirty="0" err="1"/>
              <a:t>Moinuddin</a:t>
            </a:r>
            <a:r>
              <a:rPr lang="en-US" sz="2100" dirty="0"/>
              <a:t> K. </a:t>
            </a:r>
            <a:r>
              <a:rPr lang="en-US" sz="2100" dirty="0" err="1"/>
              <a:t>Qureshi</a:t>
            </a:r>
            <a:r>
              <a:rPr lang="en-US" sz="2100" dirty="0"/>
              <a:t>, and Onur Mutlu,</a:t>
            </a:r>
            <a:br>
              <a:rPr lang="en-US" sz="2100" dirty="0"/>
            </a:br>
            <a:r>
              <a:rPr lang="en-US" sz="2100" b="1" dirty="0">
                <a:hlinkClick r:id="rId2"/>
              </a:rPr>
              <a:t>"Low-Cost Inter-Linked Subarrays (LISA): Enabling Fast Inter-Subarray Data Movement in DRAM"</a:t>
            </a:r>
            <a:r>
              <a:rPr lang="en-US" sz="2100" dirty="0"/>
              <a:t> </a:t>
            </a:r>
            <a:br>
              <a:rPr lang="en-US" sz="2100" dirty="0"/>
            </a:br>
            <a:r>
              <a:rPr lang="en-US" sz="2100" i="1" dirty="0"/>
              <a:t>Proceedings of the </a:t>
            </a:r>
            <a:r>
              <a:rPr lang="en-US" sz="2100" i="1" dirty="0">
                <a:hlinkClick r:id="rId3"/>
              </a:rPr>
              <a:t>22nd International Symposium on High-Performance Computer Architecture</a:t>
            </a:r>
            <a:r>
              <a:rPr lang="en-US" sz="2100" i="1" dirty="0"/>
              <a:t> (</a:t>
            </a:r>
            <a:r>
              <a:rPr lang="en-US" sz="2100" b="1" i="1" dirty="0"/>
              <a:t>HPCA</a:t>
            </a:r>
            <a:r>
              <a:rPr lang="en-US" sz="2100" i="1" dirty="0"/>
              <a:t>)</a:t>
            </a:r>
            <a:r>
              <a:rPr lang="en-US" sz="2100" dirty="0"/>
              <a:t>, Barcelona, Spain, March 2016.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br>
              <a:rPr lang="en-US" sz="2100" dirty="0"/>
            </a:br>
            <a:r>
              <a:rPr lang="en-US" sz="2100" dirty="0"/>
              <a:t>[</a:t>
            </a:r>
            <a:r>
              <a:rPr lang="en-US" sz="2100" dirty="0">
                <a:hlinkClick r:id="rId6"/>
              </a:rPr>
              <a:t>Source Code</a:t>
            </a:r>
            <a:r>
              <a:rPr lang="en-US" sz="21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a:stretch>
            <a:fillRect/>
          </a:stretch>
        </p:blipFill>
        <p:spPr>
          <a:xfrm>
            <a:off x="0" y="4537180"/>
            <a:ext cx="9144000" cy="908044"/>
          </a:xfrm>
          <a:prstGeom prst="rect">
            <a:avLst/>
          </a:prstGeom>
        </p:spPr>
      </p:pic>
      <p:pic>
        <p:nvPicPr>
          <p:cNvPr id="6" name="Picture 5"/>
          <p:cNvPicPr>
            <a:picLocks noChangeAspect="1"/>
          </p:cNvPicPr>
          <p:nvPr/>
        </p:nvPicPr>
        <p:blipFill>
          <a:blip r:embed="rId8"/>
          <a:stretch>
            <a:fillRect/>
          </a:stretch>
        </p:blipFill>
        <p:spPr>
          <a:xfrm>
            <a:off x="0" y="5526638"/>
            <a:ext cx="9144000" cy="710674"/>
          </a:xfrm>
          <a:prstGeom prst="rect">
            <a:avLst/>
          </a:prstGeom>
        </p:spPr>
      </p:pic>
    </p:spTree>
    <p:extLst>
      <p:ext uri="{BB962C8B-B14F-4D97-AF65-F5344CB8AC3E}">
        <p14:creationId xmlns:p14="http://schemas.microsoft.com/office/powerpoint/2010/main" val="334654734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ChargeCache</a:t>
            </a:r>
          </a:p>
        </p:txBody>
      </p:sp>
      <p:sp>
        <p:nvSpPr>
          <p:cNvPr id="3" name="Content Placeholder 2"/>
          <p:cNvSpPr>
            <a:spLocks noGrp="1"/>
          </p:cNvSpPr>
          <p:nvPr>
            <p:ph idx="1"/>
          </p:nvPr>
        </p:nvSpPr>
        <p:spPr>
          <a:xfrm>
            <a:off x="228600" y="997527"/>
            <a:ext cx="8915400" cy="5193723"/>
          </a:xfrm>
        </p:spPr>
        <p:txBody>
          <a:bodyPr/>
          <a:lstStyle/>
          <a:p>
            <a:r>
              <a:rPr lang="en-US" sz="2100" dirty="0" err="1"/>
              <a:t>Hasan</a:t>
            </a:r>
            <a:r>
              <a:rPr lang="en-US" sz="2100" dirty="0"/>
              <a:t> Hassan, Gennady Pekhimenko, </a:t>
            </a:r>
            <a:r>
              <a:rPr lang="en-US" sz="2100" dirty="0" err="1"/>
              <a:t>Nandita</a:t>
            </a:r>
            <a:r>
              <a:rPr lang="en-US" sz="2100" dirty="0"/>
              <a:t> </a:t>
            </a:r>
            <a:r>
              <a:rPr lang="en-US" sz="2100" dirty="0" err="1"/>
              <a:t>Vijaykumar</a:t>
            </a:r>
            <a:r>
              <a:rPr lang="en-US" sz="2100" dirty="0"/>
              <a:t>, </a:t>
            </a:r>
            <a:r>
              <a:rPr lang="en-US" sz="2100" dirty="0" err="1"/>
              <a:t>Vivek</a:t>
            </a:r>
            <a:r>
              <a:rPr lang="en-US" sz="2100" dirty="0"/>
              <a:t> Seshadri, </a:t>
            </a:r>
            <a:r>
              <a:rPr lang="en-US" sz="2100" dirty="0" err="1"/>
              <a:t>Donghyuk</a:t>
            </a:r>
            <a:r>
              <a:rPr lang="en-US" sz="2100" dirty="0"/>
              <a:t> Lee, </a:t>
            </a:r>
            <a:r>
              <a:rPr lang="en-US" sz="2100" dirty="0" err="1"/>
              <a:t>Oguz</a:t>
            </a:r>
            <a:r>
              <a:rPr lang="en-US" sz="2100" dirty="0"/>
              <a:t> </a:t>
            </a:r>
            <a:r>
              <a:rPr lang="en-US" sz="2100" dirty="0" err="1"/>
              <a:t>Ergin</a:t>
            </a:r>
            <a:r>
              <a:rPr lang="en-US" sz="2100" dirty="0"/>
              <a:t>, and Onur Mutlu,</a:t>
            </a:r>
            <a:br>
              <a:rPr lang="en-US" sz="2100" dirty="0"/>
            </a:br>
            <a:r>
              <a:rPr lang="en-US" sz="2100" b="1" dirty="0">
                <a:hlinkClick r:id="rId2"/>
              </a:rPr>
              <a:t>"ChargeCache: Reducing DRAM Latency by Exploiting Row Access Locality"</a:t>
            </a:r>
            <a:r>
              <a:rPr lang="en-US" sz="2100" dirty="0"/>
              <a:t> </a:t>
            </a:r>
            <a:br>
              <a:rPr lang="en-US" sz="2100" dirty="0"/>
            </a:br>
            <a:r>
              <a:rPr lang="en-US" sz="2100" i="1" dirty="0"/>
              <a:t>Proceedings of the </a:t>
            </a:r>
            <a:r>
              <a:rPr lang="en-US" sz="2100" i="1" dirty="0">
                <a:hlinkClick r:id="rId3"/>
              </a:rPr>
              <a:t>22nd International Symposium on High-Performance Computer Architecture</a:t>
            </a:r>
            <a:r>
              <a:rPr lang="en-US" sz="2100" i="1" dirty="0"/>
              <a:t> (</a:t>
            </a:r>
            <a:r>
              <a:rPr lang="en-US" sz="2100" b="1" i="1" dirty="0"/>
              <a:t>HPCA</a:t>
            </a:r>
            <a:r>
              <a:rPr lang="en-US" sz="2100" i="1" dirty="0"/>
              <a:t>)</a:t>
            </a:r>
            <a:r>
              <a:rPr lang="en-US" sz="2100" dirty="0"/>
              <a:t>, Barcelona, Spain, March 2016.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br>
              <a:rPr lang="en-US" sz="2100" dirty="0"/>
            </a:br>
            <a:r>
              <a:rPr lang="en-US" sz="2100" dirty="0"/>
              <a:t>[</a:t>
            </a:r>
            <a:r>
              <a:rPr lang="en-US" sz="2100" dirty="0">
                <a:hlinkClick r:id="rId6"/>
              </a:rPr>
              <a:t>Source Code</a:t>
            </a:r>
            <a:r>
              <a:rPr lang="en-US" sz="2100" dirty="0"/>
              <a:t>] </a:t>
            </a:r>
          </a:p>
          <a:p>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a:stretch>
            <a:fillRect/>
          </a:stretch>
        </p:blipFill>
        <p:spPr>
          <a:xfrm>
            <a:off x="0" y="4315391"/>
            <a:ext cx="9144000" cy="2497985"/>
          </a:xfrm>
          <a:prstGeom prst="rect">
            <a:avLst/>
          </a:prstGeom>
        </p:spPr>
      </p:pic>
    </p:spTree>
    <p:extLst>
      <p:ext uri="{BB962C8B-B14F-4D97-AF65-F5344CB8AC3E}">
        <p14:creationId xmlns:p14="http://schemas.microsoft.com/office/powerpoint/2010/main" val="30594277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916832"/>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Low-Latency</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301</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687105971"/>
      </p:ext>
    </p:extLst>
  </p:cSld>
  <p:clrMapOvr>
    <a:masterClrMapping/>
  </p:clrMapOvr>
  <p:transition/>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One Important Takeaway</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617994773"/>
      </p:ext>
    </p:extLst>
  </p:cSld>
  <p:clrMapOvr>
    <a:masterClrMapping/>
  </p:clrMapOvr>
  <p:transition/>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820416"/>
            <a:ext cx="7924800" cy="1752600"/>
          </a:xfrm>
        </p:spPr>
        <p:txBody>
          <a:bodyPr/>
          <a:lstStyle/>
          <a:p>
            <a:r>
              <a:rPr lang="en-US" sz="4000" dirty="0"/>
              <a:t>On DRAM Power Consumption</a:t>
            </a:r>
            <a:endParaRPr lang="en-US" sz="3000" b="1" dirty="0"/>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303</a:t>
            </a:fld>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6340849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VAMPIRE DRAM Power Model</a:t>
            </a:r>
          </a:p>
        </p:txBody>
      </p:sp>
      <p:sp>
        <p:nvSpPr>
          <p:cNvPr id="3" name="Content Placeholder 2"/>
          <p:cNvSpPr>
            <a:spLocks noGrp="1"/>
          </p:cNvSpPr>
          <p:nvPr>
            <p:ph idx="1"/>
          </p:nvPr>
        </p:nvSpPr>
        <p:spPr/>
        <p:txBody>
          <a:bodyPr/>
          <a:lstStyle/>
          <a:p>
            <a:r>
              <a:rPr lang="en-US" sz="2000" dirty="0"/>
              <a:t>Saugata Ghose, A. </a:t>
            </a:r>
            <a:r>
              <a:rPr lang="en-US" sz="2000" dirty="0" err="1"/>
              <a:t>Giray</a:t>
            </a:r>
            <a:r>
              <a:rPr lang="en-US" sz="2000" dirty="0"/>
              <a:t> </a:t>
            </a:r>
            <a:r>
              <a:rPr lang="en-US" sz="2000" dirty="0" err="1"/>
              <a:t>Yaglikci</a:t>
            </a:r>
            <a:r>
              <a:rPr lang="en-US" sz="2000" dirty="0"/>
              <a:t>, Raghav Gupta, </a:t>
            </a:r>
            <a:r>
              <a:rPr lang="en-US" sz="2000" dirty="0" err="1"/>
              <a:t>Donghyuk</a:t>
            </a:r>
            <a:r>
              <a:rPr lang="en-US" sz="2000" dirty="0"/>
              <a:t> Lee, Kais </a:t>
            </a:r>
            <a:r>
              <a:rPr lang="en-US" sz="2000" dirty="0" err="1"/>
              <a:t>Kudrolli</a:t>
            </a:r>
            <a:r>
              <a:rPr lang="en-US" sz="2000" dirty="0"/>
              <a:t>, William X. Liu, Hasan Hassan, Kevin K. Chang, </a:t>
            </a:r>
            <a:r>
              <a:rPr lang="en-US" sz="2000" dirty="0" err="1"/>
              <a:t>Niladrish</a:t>
            </a:r>
            <a:r>
              <a:rPr lang="en-US" sz="2000" dirty="0"/>
              <a:t> Chatterjee, Aditya Agrawal, Mike O'Connor, and Onur Mutlu,</a:t>
            </a:r>
            <a:br>
              <a:rPr lang="en-US" sz="2000" dirty="0"/>
            </a:br>
            <a:r>
              <a:rPr lang="en-US" sz="2000" b="1" dirty="0"/>
              <a:t>"What Your DRAM Power Models Are Not Telling You: Lessons from a Detailed Experimental Study"</a:t>
            </a:r>
            <a:r>
              <a:rPr lang="en-US" sz="2000" dirty="0"/>
              <a:t> </a:t>
            </a:r>
            <a:br>
              <a:rPr lang="en-US" sz="2000" dirty="0"/>
            </a:br>
            <a:r>
              <a:rPr lang="en-US" sz="2000" i="1" dirty="0"/>
              <a:t>Proceedings of the </a:t>
            </a:r>
            <a:r>
              <a:rPr lang="en-US" sz="2000" i="1" dirty="0">
                <a:hlinkClick r:id="rId2"/>
              </a:rPr>
              <a:t>ACM International Conference on Measurement and Modeling of Computer Systems</a:t>
            </a:r>
            <a:r>
              <a:rPr lang="en-US" sz="2000" i="1" dirty="0"/>
              <a:t> (</a:t>
            </a:r>
            <a:r>
              <a:rPr lang="en-US" sz="2000" b="1" i="1" dirty="0"/>
              <a:t>SIGMETRICS</a:t>
            </a:r>
            <a:r>
              <a:rPr lang="en-US" sz="2000" i="1" dirty="0"/>
              <a:t>)</a:t>
            </a:r>
            <a:r>
              <a:rPr lang="en-US" sz="2000" dirty="0"/>
              <a:t>, Irvine, CA, USA, June 2018. </a:t>
            </a:r>
            <a:br>
              <a:rPr lang="en-US" sz="2000" dirty="0"/>
            </a:br>
            <a:r>
              <a:rPr lang="en-US" sz="2000" dirty="0"/>
              <a:t>[</a:t>
            </a:r>
            <a:r>
              <a:rPr lang="en-US" sz="2000" dirty="0">
                <a:hlinkClick r:id="rId3"/>
              </a:rPr>
              <a:t>Abstract</a:t>
            </a:r>
            <a:r>
              <a:rPr lang="en-US" sz="2000"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25264329-3EB3-D04C-8267-5E1D7D5F7D6D}"/>
              </a:ext>
            </a:extLst>
          </p:cNvPr>
          <p:cNvPicPr>
            <a:picLocks noChangeAspect="1"/>
          </p:cNvPicPr>
          <p:nvPr/>
        </p:nvPicPr>
        <p:blipFill>
          <a:blip r:embed="rId4"/>
          <a:stretch>
            <a:fillRect/>
          </a:stretch>
        </p:blipFill>
        <p:spPr>
          <a:xfrm>
            <a:off x="0" y="4005064"/>
            <a:ext cx="9144000" cy="2425744"/>
          </a:xfrm>
          <a:prstGeom prst="rect">
            <a:avLst/>
          </a:prstGeom>
        </p:spPr>
      </p:pic>
    </p:spTree>
    <p:extLst>
      <p:ext uri="{BB962C8B-B14F-4D97-AF65-F5344CB8AC3E}">
        <p14:creationId xmlns:p14="http://schemas.microsoft.com/office/powerpoint/2010/main" val="22729702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228600" y="152400"/>
            <a:ext cx="8915400" cy="1066800"/>
          </a:xfrm>
        </p:spPr>
        <p:txBody>
          <a:bodyPr/>
          <a:lstStyle/>
          <a:p>
            <a:pPr eaLnBrk="1" hangingPunct="1"/>
            <a:r>
              <a:rPr lang="en-US" dirty="0">
                <a:latin typeface="Garamond" charset="0"/>
                <a:ea typeface="ＭＳ Ｐゴシック" charset="0"/>
                <a:cs typeface="ＭＳ Ｐゴシック" charset="0"/>
              </a:rPr>
              <a:t>Agenda: Emerging Tech. for Another Time</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latin typeface="Tahoma" charset="0"/>
                <a:ea typeface="ＭＳ Ｐゴシック" charset="0"/>
                <a:cs typeface="ＭＳ Ｐゴシック" charset="0"/>
              </a:rPr>
              <a:t>Major Trends Affecting Main Memory</a:t>
            </a:r>
          </a:p>
          <a:p>
            <a:pPr eaLnBrk="1" hangingPunct="1"/>
            <a:r>
              <a:rPr lang="en-US" dirty="0">
                <a:solidFill>
                  <a:srgbClr val="0000FF"/>
                </a:solidFill>
                <a:latin typeface="Tahoma" charset="0"/>
                <a:ea typeface="ＭＳ Ｐゴシック" charset="0"/>
                <a:cs typeface="ＭＳ Ｐゴシック" charset="0"/>
              </a:rPr>
              <a:t>Key Challenges and Solution Directions</a:t>
            </a:r>
          </a:p>
          <a:p>
            <a:pPr lvl="1" eaLnBrk="1" hangingPunct="1"/>
            <a:r>
              <a:rPr lang="en-US" dirty="0">
                <a:latin typeface="Tahoma" charset="0"/>
                <a:ea typeface="ＭＳ Ｐゴシック" charset="0"/>
                <a:cs typeface="ＭＳ Ｐゴシック" charset="0"/>
              </a:rPr>
              <a:t>Robustness: Reliability and Security</a:t>
            </a:r>
          </a:p>
          <a:p>
            <a:pPr lvl="1" eaLnBrk="1" hangingPunct="1"/>
            <a:r>
              <a:rPr lang="en-US" dirty="0">
                <a:latin typeface="Tahoma" charset="0"/>
                <a:ea typeface="ＭＳ Ｐゴシック" charset="0"/>
                <a:cs typeface="ＭＳ Ｐゴシック" charset="0"/>
              </a:rPr>
              <a:t>Energy and Performance: In-Memory Computation</a:t>
            </a:r>
          </a:p>
          <a:p>
            <a:pPr lvl="1" eaLnBrk="1" hangingPunct="1"/>
            <a:r>
              <a:rPr lang="en-US" dirty="0">
                <a:latin typeface="Tahoma" charset="0"/>
                <a:ea typeface="ＭＳ Ｐゴシック" charset="0"/>
                <a:cs typeface="ＭＳ Ｐゴシック" charset="0"/>
              </a:rPr>
              <a:t>Low Latency/Energy and Latency/Energy/Reliability Tradeoffs</a:t>
            </a:r>
          </a:p>
          <a:p>
            <a:pPr lvl="1" eaLnBrk="1" hangingPunct="1"/>
            <a:r>
              <a:rPr lang="en-US" dirty="0">
                <a:solidFill>
                  <a:srgbClr val="0000FF"/>
                </a:solidFill>
                <a:latin typeface="Tahoma" charset="0"/>
                <a:ea typeface="ＭＳ Ｐゴシック" charset="0"/>
                <a:cs typeface="ＭＳ Ｐゴシック" charset="0"/>
              </a:rPr>
              <a:t>Scalability and More: Enabling Emerging Technologies</a:t>
            </a:r>
          </a:p>
          <a:p>
            <a:pPr eaLnBrk="1" hangingPunct="1"/>
            <a:r>
              <a:rPr lang="en-US" dirty="0">
                <a:latin typeface="Tahoma" charset="0"/>
                <a:ea typeface="ＭＳ Ｐゴシック" charset="0"/>
                <a:cs typeface="ＭＳ Ｐゴシック" charset="0"/>
              </a:rPr>
              <a:t>Solution Principles</a:t>
            </a:r>
          </a:p>
          <a:p>
            <a:pPr eaLnBrk="1" hangingPunct="1"/>
            <a:r>
              <a:rPr lang="en-US" dirty="0">
                <a:latin typeface="Tahoma" charset="0"/>
                <a:ea typeface="ＭＳ Ｐゴシック" charset="0"/>
                <a:cs typeface="ＭＳ Ｐゴシック" charset="0"/>
              </a:rPr>
              <a:t>Concluding Remarks</a:t>
            </a:r>
          </a:p>
          <a:p>
            <a:pPr eaLnBrk="1" hangingPunct="1"/>
            <a:endParaRPr lang="en-US" dirty="0">
              <a:latin typeface="Tahoma" charset="0"/>
              <a:ea typeface="ＭＳ Ｐゴシック" charset="0"/>
              <a:cs typeface="ＭＳ Ｐゴシック" charset="0"/>
            </a:endParaRP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305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53967511"/>
      </p:ext>
    </p:extLst>
  </p:cSld>
  <p:clrMapOvr>
    <a:masterClrMapping/>
  </p:clrMapOvr>
  <p:transition/>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500" dirty="0"/>
              <a:t>Maslow’s Hierarchy of Needs, A Final Time</a:t>
            </a:r>
          </a:p>
        </p:txBody>
      </p:sp>
      <p:sp>
        <p:nvSpPr>
          <p:cNvPr id="3" name="Content Placeholder 2"/>
          <p:cNvSpPr>
            <a:spLocks noGrp="1"/>
          </p:cNvSpPr>
          <p:nvPr>
            <p:ph idx="1"/>
          </p:nvPr>
        </p:nvSpPr>
        <p:spPr/>
        <p:txBody>
          <a:bodyPr/>
          <a:lstStyle/>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maslow-pyrami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1357" y="931384"/>
            <a:ext cx="6336704" cy="4657856"/>
          </a:xfrm>
          <a:prstGeom prst="rect">
            <a:avLst/>
          </a:prstGeom>
        </p:spPr>
      </p:pic>
      <p:sp>
        <p:nvSpPr>
          <p:cNvPr id="12" name="TextBox 11"/>
          <p:cNvSpPr txBox="1"/>
          <p:nvPr/>
        </p:nvSpPr>
        <p:spPr>
          <a:xfrm>
            <a:off x="1780551" y="6512454"/>
            <a:ext cx="3160741"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www.simplypsychology.org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maslow.html</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
        <p:nvSpPr>
          <p:cNvPr id="14" name="TextBox 13"/>
          <p:cNvSpPr txBox="1"/>
          <p:nvPr/>
        </p:nvSpPr>
        <p:spPr>
          <a:xfrm>
            <a:off x="227414" y="1052736"/>
            <a:ext cx="4477380"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Motivation and Personality</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Book, 1954-1970.</a:t>
            </a:r>
          </a:p>
        </p:txBody>
      </p:sp>
      <p:pic>
        <p:nvPicPr>
          <p:cNvPr id="13" name="Picture 12">
            <a:extLst>
              <a:ext uri="{FF2B5EF4-FFF2-40B4-BE49-F238E27FC236}">
                <a16:creationId xmlns:a16="http://schemas.microsoft.com/office/drawing/2014/main" id="{E67A7A6E-BA9A-BA49-A06E-6C7352EF77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2864053"/>
            <a:ext cx="2046334" cy="2581171"/>
          </a:xfrm>
          <a:prstGeom prst="rect">
            <a:avLst/>
          </a:prstGeom>
        </p:spPr>
      </p:pic>
      <p:sp>
        <p:nvSpPr>
          <p:cNvPr id="15" name="Rectangle 14">
            <a:extLst>
              <a:ext uri="{FF2B5EF4-FFF2-40B4-BE49-F238E27FC236}">
                <a16:creationId xmlns:a16="http://schemas.microsoft.com/office/drawing/2014/main" id="{DD75719E-C398-0B4F-B34C-B41D6082D764}"/>
              </a:ext>
            </a:extLst>
          </p:cNvPr>
          <p:cNvSpPr/>
          <p:nvPr/>
        </p:nvSpPr>
        <p:spPr>
          <a:xfrm>
            <a:off x="4499992" y="1700808"/>
            <a:ext cx="2448272" cy="388843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426196327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2" presetClass="emph" presetSubtype="0" fill="hold" nodeType="clickEffect">
                                  <p:stCondLst>
                                    <p:cond delay="0"/>
                                  </p:stCondLst>
                                  <p:childTnLst>
                                    <p:animRot by="120000">
                                      <p:cBhvr>
                                        <p:cTn id="10" dur="100" fill="hold">
                                          <p:stCondLst>
                                            <p:cond delay="0"/>
                                          </p:stCondLst>
                                        </p:cTn>
                                        <p:tgtEl>
                                          <p:spTgt spid="5"/>
                                        </p:tgtEl>
                                        <p:attrNameLst>
                                          <p:attrName>r</p:attrName>
                                        </p:attrNameLst>
                                      </p:cBhvr>
                                    </p:animRot>
                                    <p:animRot by="-240000">
                                      <p:cBhvr>
                                        <p:cTn id="11" dur="200" fill="hold">
                                          <p:stCondLst>
                                            <p:cond delay="200"/>
                                          </p:stCondLst>
                                        </p:cTn>
                                        <p:tgtEl>
                                          <p:spTgt spid="5"/>
                                        </p:tgtEl>
                                        <p:attrNameLst>
                                          <p:attrName>r</p:attrName>
                                        </p:attrNameLst>
                                      </p:cBhvr>
                                    </p:animRot>
                                    <p:animRot by="240000">
                                      <p:cBhvr>
                                        <p:cTn id="12" dur="200" fill="hold">
                                          <p:stCondLst>
                                            <p:cond delay="400"/>
                                          </p:stCondLst>
                                        </p:cTn>
                                        <p:tgtEl>
                                          <p:spTgt spid="5"/>
                                        </p:tgtEl>
                                        <p:attrNameLst>
                                          <p:attrName>r</p:attrName>
                                        </p:attrNameLst>
                                      </p:cBhvr>
                                    </p:animRot>
                                    <p:animRot by="-240000">
                                      <p:cBhvr>
                                        <p:cTn id="13" dur="200" fill="hold">
                                          <p:stCondLst>
                                            <p:cond delay="600"/>
                                          </p:stCondLst>
                                        </p:cTn>
                                        <p:tgtEl>
                                          <p:spTgt spid="5"/>
                                        </p:tgtEl>
                                        <p:attrNameLst>
                                          <p:attrName>r</p:attrName>
                                        </p:attrNameLst>
                                      </p:cBhvr>
                                    </p:animRot>
                                    <p:animRot by="120000">
                                      <p:cBhvr>
                                        <p:cTn id="14" dur="200" fill="hold">
                                          <p:stCondLst>
                                            <p:cond delay="800"/>
                                          </p:stCondLst>
                                        </p:cTn>
                                        <p:tgtEl>
                                          <p:spTgt spid="5"/>
                                        </p:tgtEl>
                                        <p:attrNameLst>
                                          <p:attrName>r</p:attrName>
                                        </p:attrNameLst>
                                      </p:cBhvr>
                                    </p:animRot>
                                  </p:childTnLst>
                                </p:cTn>
                              </p:par>
                            </p:childTnLst>
                          </p:cTn>
                        </p:par>
                        <p:par>
                          <p:cTn id="15" fill="hold">
                            <p:stCondLst>
                              <p:cond delay="1000"/>
                            </p:stCondLst>
                            <p:childTnLst>
                              <p:par>
                                <p:cTn id="16" presetID="6" presetClass="emph" presetSubtype="0" fill="hold" nodeType="afterEffect">
                                  <p:stCondLst>
                                    <p:cond delay="0"/>
                                  </p:stCondLst>
                                  <p:childTnLst>
                                    <p:animScale>
                                      <p:cBhvr>
                                        <p:cTn id="17" dur="2000" fill="hold"/>
                                        <p:tgtEl>
                                          <p:spTgt spid="5"/>
                                        </p:tgtEl>
                                      </p:cBhvr>
                                      <p:by x="150000" y="150000"/>
                                    </p:animScale>
                                  </p:childTnLst>
                                </p:cTn>
                              </p:par>
                              <p:par>
                                <p:cTn id="18" presetID="6" presetClass="emph" presetSubtype="0" fill="hold" grpId="1" nodeType="withEffect">
                                  <p:stCondLst>
                                    <p:cond delay="0"/>
                                  </p:stCondLst>
                                  <p:childTnLst>
                                    <p:animScale>
                                      <p:cBhvr>
                                        <p:cTn id="19" dur="2000" fill="hold"/>
                                        <p:tgtEl>
                                          <p:spTgt spid="15"/>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Lst>
  </p:timing>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(More) Scalable</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5852973"/>
      </p:ext>
    </p:extLst>
  </p:cSld>
  <p:clrMapOvr>
    <a:masterClrMapping/>
  </p:clrMapOvr>
  <p:transition/>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Title 1"/>
          <p:cNvSpPr>
            <a:spLocks noGrp="1"/>
          </p:cNvSpPr>
          <p:nvPr>
            <p:ph type="title"/>
          </p:nvPr>
        </p:nvSpPr>
        <p:spPr/>
        <p:txBody>
          <a:bodyPr/>
          <a:lstStyle/>
          <a:p>
            <a:r>
              <a:rPr lang="en-US" dirty="0">
                <a:latin typeface="Garamond" charset="0"/>
                <a:ea typeface="ＭＳ Ｐゴシック" charset="0"/>
                <a:cs typeface="ＭＳ Ｐゴシック" charset="0"/>
              </a:rPr>
              <a:t>Scaling Limits of Charge Memory</a:t>
            </a:r>
          </a:p>
        </p:txBody>
      </p:sp>
      <p:sp>
        <p:nvSpPr>
          <p:cNvPr id="261122" name="Content Placeholder 2"/>
          <p:cNvSpPr>
            <a:spLocks noGrp="1"/>
          </p:cNvSpPr>
          <p:nvPr>
            <p:ph idx="1"/>
          </p:nvPr>
        </p:nvSpPr>
        <p:spPr>
          <a:xfrm>
            <a:off x="228600" y="996950"/>
            <a:ext cx="8777288" cy="5194300"/>
          </a:xfrm>
        </p:spPr>
        <p:txBody>
          <a:bodyPr/>
          <a:lstStyle/>
          <a:p>
            <a:r>
              <a:rPr lang="en-US" sz="2800">
                <a:latin typeface="Tahoma" charset="0"/>
                <a:ea typeface="ＭＳ Ｐゴシック" charset="0"/>
                <a:cs typeface="ＭＳ Ｐゴシック" charset="0"/>
              </a:rPr>
              <a:t>Difficult charge placement and control</a:t>
            </a:r>
          </a:p>
          <a:p>
            <a:pPr lvl="1"/>
            <a:r>
              <a:rPr lang="en-US" sz="2400">
                <a:latin typeface="Tahoma" charset="0"/>
                <a:ea typeface="ＭＳ Ｐゴシック" charset="0"/>
              </a:rPr>
              <a:t>Flash: floating gate charge</a:t>
            </a:r>
          </a:p>
          <a:p>
            <a:pPr lvl="1"/>
            <a:r>
              <a:rPr lang="en-US" sz="2400">
                <a:latin typeface="Tahoma" charset="0"/>
                <a:ea typeface="ＭＳ Ｐゴシック" charset="0"/>
              </a:rPr>
              <a:t>DRAM: capacitor charge, transistor leakage</a:t>
            </a:r>
          </a:p>
          <a:p>
            <a:endParaRPr lang="en-US" sz="1400">
              <a:latin typeface="Tahoma" charset="0"/>
              <a:ea typeface="ＭＳ Ｐゴシック" charset="0"/>
              <a:cs typeface="ＭＳ Ｐゴシック" charset="0"/>
            </a:endParaRPr>
          </a:p>
          <a:p>
            <a:r>
              <a:rPr lang="en-US" sz="3000">
                <a:solidFill>
                  <a:srgbClr val="FF0000"/>
                </a:solidFill>
                <a:latin typeface="Tahoma" charset="0"/>
                <a:ea typeface="ＭＳ Ｐゴシック" charset="0"/>
                <a:cs typeface="ＭＳ Ｐゴシック" charset="0"/>
              </a:rPr>
              <a:t>Reliable sensing becomes difficult as charge storage unit size reduces</a:t>
            </a:r>
          </a:p>
        </p:txBody>
      </p:sp>
      <p:sp>
        <p:nvSpPr>
          <p:cNvPr id="26112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4E2A71C-AAD6-1343-AD29-0DFA78FE85A5}" type="slidenum">
              <a:rPr lang="en-US" sz="1600">
                <a:solidFill>
                  <a:srgbClr val="000000"/>
                </a:solidFill>
                <a:latin typeface="Garamond" charset="0"/>
                <a:cs typeface="Arial" charset="0"/>
              </a:rPr>
              <a:pPr eaLnBrk="1" hangingPunct="1"/>
              <a:t>308</a:t>
            </a:fld>
            <a:endParaRPr lang="en-US" sz="1600">
              <a:solidFill>
                <a:srgbClr val="000000"/>
              </a:solidFill>
              <a:latin typeface="Garamond" charset="0"/>
              <a:cs typeface="Arial" charset="0"/>
            </a:endParaRPr>
          </a:p>
        </p:txBody>
      </p:sp>
      <p:pic>
        <p:nvPicPr>
          <p:cNvPr id="261124"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605213"/>
            <a:ext cx="8140700" cy="27193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5089422"/>
      </p:ext>
    </p:extLst>
  </p:cSld>
  <p:clrMapOvr>
    <a:masterClrMapping/>
  </p:clrMapOvr>
  <p:transition/>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228600" y="152400"/>
            <a:ext cx="8915400" cy="1066800"/>
          </a:xfrm>
        </p:spPr>
        <p:txBody>
          <a:bodyPr/>
          <a:lstStyle/>
          <a:p>
            <a:r>
              <a:rPr lang="en-US" sz="3900" dirty="0">
                <a:latin typeface="Garamond" charset="0"/>
                <a:ea typeface="ＭＳ Ｐゴシック" charset="0"/>
                <a:cs typeface="ＭＳ Ｐゴシック" charset="0"/>
              </a:rPr>
              <a:t>Solution: New Memory Technologies</a:t>
            </a:r>
          </a:p>
        </p:txBody>
      </p:sp>
      <p:sp>
        <p:nvSpPr>
          <p:cNvPr id="28675" name="Content Placeholder 2"/>
          <p:cNvSpPr>
            <a:spLocks noGrp="1"/>
          </p:cNvSpPr>
          <p:nvPr>
            <p:ph idx="1"/>
          </p:nvPr>
        </p:nvSpPr>
        <p:spPr>
          <a:xfrm>
            <a:off x="228600" y="1052736"/>
            <a:ext cx="8663880" cy="5020816"/>
          </a:xfrm>
        </p:spPr>
        <p:txBody>
          <a:bodyPr/>
          <a:lstStyle/>
          <a:p>
            <a:pPr eaLnBrk="1" hangingPunct="1"/>
            <a:r>
              <a:rPr lang="en-US" dirty="0">
                <a:solidFill>
                  <a:srgbClr val="0000FF"/>
                </a:solidFill>
                <a:latin typeface="Tahoma" charset="0"/>
                <a:ea typeface="ＭＳ Ｐゴシック" charset="0"/>
                <a:cs typeface="ＭＳ Ｐゴシック" charset="0"/>
              </a:rPr>
              <a:t>Some emerging </a:t>
            </a:r>
            <a:r>
              <a:rPr lang="en-US" b="1" dirty="0">
                <a:solidFill>
                  <a:srgbClr val="0000FF"/>
                </a:solidFill>
                <a:latin typeface="Tahoma" charset="0"/>
                <a:ea typeface="ＭＳ Ｐゴシック" charset="0"/>
                <a:cs typeface="ＭＳ Ｐゴシック" charset="0"/>
              </a:rPr>
              <a:t>resistive</a:t>
            </a:r>
            <a:r>
              <a:rPr lang="en-US" dirty="0">
                <a:solidFill>
                  <a:srgbClr val="0000FF"/>
                </a:solidFill>
                <a:latin typeface="Tahoma" charset="0"/>
                <a:ea typeface="ＭＳ Ｐゴシック" charset="0"/>
                <a:cs typeface="ＭＳ Ｐゴシック" charset="0"/>
              </a:rPr>
              <a:t> memory technologies seem more scalable than DRAM (and they are non-volatile)</a:t>
            </a:r>
          </a:p>
          <a:p>
            <a:pPr eaLnBrk="1" hangingPunct="1"/>
            <a:endParaRPr lang="en-US" dirty="0">
              <a:solidFill>
                <a:srgbClr val="0000FF"/>
              </a:solidFill>
              <a:latin typeface="Tahoma" charset="0"/>
              <a:ea typeface="ＭＳ Ｐゴシック" charset="0"/>
              <a:cs typeface="ＭＳ Ｐゴシック" charset="0"/>
            </a:endParaRPr>
          </a:p>
          <a:p>
            <a:pPr eaLnBrk="1" hangingPunct="1"/>
            <a:r>
              <a:rPr lang="en-US" dirty="0">
                <a:solidFill>
                  <a:srgbClr val="000000"/>
                </a:solidFill>
                <a:latin typeface="Tahoma" charset="0"/>
                <a:ea typeface="ＭＳ Ｐゴシック" charset="0"/>
                <a:cs typeface="ＭＳ Ｐゴシック" charset="0"/>
              </a:rPr>
              <a:t>Example: Phase Change Memory</a:t>
            </a:r>
          </a:p>
          <a:p>
            <a:pPr lvl="1" eaLnBrk="1" hangingPunct="1"/>
            <a:r>
              <a:rPr lang="en-US" dirty="0">
                <a:solidFill>
                  <a:srgbClr val="000000"/>
                </a:solidFill>
                <a:latin typeface="Tahoma" charset="0"/>
                <a:ea typeface="ＭＳ Ｐゴシック" charset="0"/>
                <a:cs typeface="ＭＳ Ｐゴシック" charset="0"/>
              </a:rPr>
              <a:t>Data stored by changing phase of material </a:t>
            </a:r>
          </a:p>
          <a:p>
            <a:pPr lvl="1" eaLnBrk="1" hangingPunct="1"/>
            <a:r>
              <a:rPr lang="en-US" dirty="0">
                <a:solidFill>
                  <a:srgbClr val="000000"/>
                </a:solidFill>
                <a:latin typeface="Tahoma" charset="0"/>
                <a:ea typeface="ＭＳ Ｐゴシック" charset="0"/>
                <a:cs typeface="ＭＳ Ｐゴシック" charset="0"/>
              </a:rPr>
              <a:t>Data read by detecting material’s resistance</a:t>
            </a:r>
          </a:p>
          <a:p>
            <a:pPr lvl="1"/>
            <a:r>
              <a:rPr lang="en-US" dirty="0">
                <a:latin typeface="Tahoma" charset="0"/>
                <a:ea typeface="ＭＳ Ｐゴシック" charset="0"/>
              </a:rPr>
              <a:t>Expected to scale to 9nm (2022 [ITRS 2009])</a:t>
            </a:r>
          </a:p>
          <a:p>
            <a:pPr lvl="1"/>
            <a:r>
              <a:rPr lang="en-US" dirty="0">
                <a:latin typeface="Tahoma" charset="0"/>
                <a:ea typeface="ＭＳ Ｐゴシック" charset="0"/>
              </a:rPr>
              <a:t>Prototyped at 20nm (Raoux+, IBM JRD 2008)</a:t>
            </a:r>
          </a:p>
          <a:p>
            <a:pPr lvl="1"/>
            <a:r>
              <a:rPr lang="en-US" dirty="0">
                <a:latin typeface="Tahoma" charset="0"/>
                <a:ea typeface="ＭＳ Ｐゴシック" charset="0"/>
              </a:rPr>
              <a:t>Expected to be denser than DRAM: can store multiple bits/cell</a:t>
            </a:r>
          </a:p>
          <a:p>
            <a:endParaRPr lang="en-US" dirty="0">
              <a:latin typeface="Tahoma" charset="0"/>
              <a:ea typeface="ＭＳ Ｐゴシック" charset="0"/>
            </a:endParaRPr>
          </a:p>
          <a:p>
            <a:r>
              <a:rPr lang="en-US" dirty="0">
                <a:latin typeface="Tahoma" charset="0"/>
                <a:ea typeface="ＭＳ Ｐゴシック" charset="0"/>
              </a:rPr>
              <a:t>But, emerging technologies have (many) shortcomings</a:t>
            </a:r>
          </a:p>
          <a:p>
            <a:pPr lvl="1"/>
            <a:r>
              <a:rPr lang="en-US" dirty="0">
                <a:solidFill>
                  <a:srgbClr val="FF0000"/>
                </a:solidFill>
                <a:latin typeface="Tahoma" charset="0"/>
                <a:ea typeface="ＭＳ Ｐゴシック" charset="0"/>
              </a:rPr>
              <a:t>Can they be enabled to replace/augment/surpass DRAM?</a:t>
            </a:r>
            <a:endParaRPr lang="en-US" dirty="0">
              <a:latin typeface="Tahoma" charset="0"/>
              <a:ea typeface="ＭＳ Ｐゴシック" charset="0"/>
            </a:endParaRPr>
          </a:p>
          <a:p>
            <a:pPr lvl="1" eaLnBrk="1" hangingPunct="1"/>
            <a:endParaRPr lang="en-US" dirty="0">
              <a:solidFill>
                <a:srgbClr val="000000"/>
              </a:solidFill>
              <a:latin typeface="Tahoma" charset="0"/>
              <a:ea typeface="ＭＳ Ｐゴシック" charset="0"/>
              <a:cs typeface="ＭＳ Ｐゴシック" charset="0"/>
            </a:endParaRPr>
          </a:p>
          <a:p>
            <a:pPr eaLnBrk="1" hangingPunct="1"/>
            <a:endParaRPr lang="en-US" dirty="0">
              <a:solidFill>
                <a:srgbClr val="0000FF"/>
              </a:solidFill>
              <a:latin typeface="Tahoma" charset="0"/>
              <a:ea typeface="ＭＳ Ｐゴシック" charset="0"/>
              <a:cs typeface="ＭＳ Ｐゴシック" charset="0"/>
            </a:endParaRP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4E44939-9186-2D4D-AFEC-3982F1727CB1}" type="slidenum">
              <a:rPr lang="en-US" sz="1600">
                <a:solidFill>
                  <a:srgbClr val="000000"/>
                </a:solidFill>
                <a:latin typeface="Garamond" charset="0"/>
              </a:rPr>
              <a:pPr eaLnBrk="1" hangingPunct="1"/>
              <a:t>309</a:t>
            </a:fld>
            <a:endParaRPr lang="en-US" sz="1600" dirty="0">
              <a:solidFill>
                <a:srgbClr val="000000"/>
              </a:solidFill>
              <a:latin typeface="Garamond" charset="0"/>
            </a:endParaRPr>
          </a:p>
        </p:txBody>
      </p:sp>
      <p:pic>
        <p:nvPicPr>
          <p:cNvPr id="7" name="Picture 4" descr="C:\Users\blee\Desktop\group_review_slides\pcm_dev.png"/>
          <p:cNvPicPr>
            <a:picLocks noChangeAspect="1" noChangeArrowheads="1"/>
          </p:cNvPicPr>
          <p:nvPr/>
        </p:nvPicPr>
        <p:blipFill>
          <a:blip r:embed="rId3">
            <a:extLst>
              <a:ext uri="{28A0092B-C50C-407E-A947-70E740481C1C}">
                <a14:useLocalDpi xmlns:a14="http://schemas.microsoft.com/office/drawing/2010/main" val="0"/>
              </a:ext>
            </a:extLst>
          </a:blip>
          <a:srcRect l="2699" r="5511"/>
          <a:stretch>
            <a:fillRect/>
          </a:stretch>
        </p:blipFill>
        <p:spPr bwMode="auto">
          <a:xfrm>
            <a:off x="7015042" y="2467854"/>
            <a:ext cx="2093462" cy="168122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03633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675">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8675">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8675">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8675">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8675">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8675">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8675">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867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US">
                <a:latin typeface="Garamond" charset="0"/>
                <a:ea typeface="ＭＳ Ｐゴシック" charset="0"/>
                <a:cs typeface="ＭＳ Ｐゴシック" charset="0"/>
              </a:rPr>
              <a:t>Charge vs. Resistive Memories</a:t>
            </a:r>
          </a:p>
        </p:txBody>
      </p:sp>
      <p:sp>
        <p:nvSpPr>
          <p:cNvPr id="38915" name="Content Placeholder 2"/>
          <p:cNvSpPr>
            <a:spLocks noGrp="1"/>
          </p:cNvSpPr>
          <p:nvPr>
            <p:ph idx="1"/>
          </p:nvPr>
        </p:nvSpPr>
        <p:spPr>
          <a:xfrm>
            <a:off x="228600" y="996950"/>
            <a:ext cx="8610600" cy="5194300"/>
          </a:xfrm>
        </p:spPr>
        <p:txBody>
          <a:bodyPr/>
          <a:lstStyle/>
          <a:p>
            <a:endParaRPr lang="en-US">
              <a:latin typeface="Tahoma" charset="0"/>
              <a:ea typeface="ＭＳ Ｐゴシック" charset="0"/>
              <a:cs typeface="ＭＳ Ｐゴシック" charset="0"/>
            </a:endParaRPr>
          </a:p>
          <a:p>
            <a:r>
              <a:rPr lang="en-US">
                <a:latin typeface="Tahoma" charset="0"/>
                <a:ea typeface="ＭＳ Ｐゴシック" charset="0"/>
                <a:cs typeface="ＭＳ Ｐゴシック" charset="0"/>
              </a:rPr>
              <a:t>Charge Memory (e.g., DRAM, Flash)</a:t>
            </a:r>
          </a:p>
          <a:p>
            <a:pPr lvl="1"/>
            <a:r>
              <a:rPr lang="en-US">
                <a:latin typeface="Tahoma" charset="0"/>
                <a:ea typeface="ＭＳ Ｐゴシック" charset="0"/>
              </a:rPr>
              <a:t>Write data by capturing charge Q</a:t>
            </a:r>
          </a:p>
          <a:p>
            <a:pPr lvl="1"/>
            <a:r>
              <a:rPr lang="en-US">
                <a:latin typeface="Tahoma" charset="0"/>
                <a:ea typeface="ＭＳ Ｐゴシック" charset="0"/>
              </a:rPr>
              <a:t>Read data by detecting voltage V</a:t>
            </a:r>
          </a:p>
          <a:p>
            <a:pPr lvl="1"/>
            <a:endParaRPr lang="en-US">
              <a:latin typeface="Tahoma" charset="0"/>
              <a:ea typeface="ＭＳ Ｐゴシック" charset="0"/>
            </a:endParaRPr>
          </a:p>
          <a:p>
            <a:endParaRPr lang="en-US">
              <a:latin typeface="Tahoma" charset="0"/>
              <a:ea typeface="ＭＳ Ｐゴシック" charset="0"/>
              <a:cs typeface="ＭＳ Ｐゴシック" charset="0"/>
            </a:endParaRPr>
          </a:p>
          <a:p>
            <a:r>
              <a:rPr lang="en-US">
                <a:latin typeface="Tahoma" charset="0"/>
                <a:ea typeface="ＭＳ Ｐゴシック" charset="0"/>
                <a:cs typeface="ＭＳ Ｐゴシック" charset="0"/>
              </a:rPr>
              <a:t>Resistive Memory (e.g., PCM, STT-MRAM, memristors)</a:t>
            </a:r>
          </a:p>
          <a:p>
            <a:pPr lvl="1"/>
            <a:r>
              <a:rPr lang="en-US">
                <a:latin typeface="Tahoma" charset="0"/>
                <a:ea typeface="ＭＳ Ｐゴシック" charset="0"/>
              </a:rPr>
              <a:t>Write data by pulsing current dQ/dt</a:t>
            </a:r>
          </a:p>
          <a:p>
            <a:pPr lvl="1"/>
            <a:r>
              <a:rPr lang="en-US">
                <a:latin typeface="Tahoma" charset="0"/>
                <a:ea typeface="ＭＳ Ｐゴシック" charset="0"/>
              </a:rPr>
              <a:t>Read data by detecting resistance R </a:t>
            </a:r>
          </a:p>
        </p:txBody>
      </p:sp>
      <p:sp>
        <p:nvSpPr>
          <p:cNvPr id="3891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5840896" indent="-35840896"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131" eaLnBrk="0" fontAlgn="base" hangingPunct="0">
              <a:spcBef>
                <a:spcPct val="0"/>
              </a:spcBef>
              <a:spcAft>
                <a:spcPct val="0"/>
              </a:spcAft>
              <a:defRPr sz="2400">
                <a:solidFill>
                  <a:schemeClr val="tx1"/>
                </a:solidFill>
                <a:latin typeface="Arial" charset="0"/>
                <a:ea typeface="Arial" charset="0"/>
                <a:cs typeface="Arial" charset="0"/>
              </a:defRPr>
            </a:lvl6pPr>
            <a:lvl7pPr marL="914263" eaLnBrk="0" fontAlgn="base" hangingPunct="0">
              <a:spcBef>
                <a:spcPct val="0"/>
              </a:spcBef>
              <a:spcAft>
                <a:spcPct val="0"/>
              </a:spcAft>
              <a:defRPr sz="2400">
                <a:solidFill>
                  <a:schemeClr val="tx1"/>
                </a:solidFill>
                <a:latin typeface="Arial" charset="0"/>
                <a:ea typeface="Arial" charset="0"/>
                <a:cs typeface="Arial" charset="0"/>
              </a:defRPr>
            </a:lvl7pPr>
            <a:lvl8pPr marL="1371395" eaLnBrk="0" fontAlgn="base" hangingPunct="0">
              <a:spcBef>
                <a:spcPct val="0"/>
              </a:spcBef>
              <a:spcAft>
                <a:spcPct val="0"/>
              </a:spcAft>
              <a:defRPr sz="2400">
                <a:solidFill>
                  <a:schemeClr val="tx1"/>
                </a:solidFill>
                <a:latin typeface="Arial" charset="0"/>
                <a:ea typeface="Arial" charset="0"/>
                <a:cs typeface="Arial" charset="0"/>
              </a:defRPr>
            </a:lvl8pPr>
            <a:lvl9pPr marL="1828527"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A1650DB3-29A2-714E-810A-FBE1E1392B9C}" type="slidenum">
              <a:rPr lang="en-US" sz="1600">
                <a:solidFill>
                  <a:srgbClr val="000000"/>
                </a:solidFill>
                <a:latin typeface="Garamond" charset="0"/>
              </a:rPr>
              <a:pPr eaLnBrk="1" hangingPunct="1"/>
              <a:t>310</a:t>
            </a:fld>
            <a:endParaRPr lang="en-US" sz="1600">
              <a:solidFill>
                <a:srgbClr val="000000"/>
              </a:solidFill>
              <a:latin typeface="Garamond" charset="0"/>
            </a:endParaRPr>
          </a:p>
        </p:txBody>
      </p:sp>
    </p:spTree>
    <p:extLst>
      <p:ext uri="{BB962C8B-B14F-4D97-AF65-F5344CB8AC3E}">
        <p14:creationId xmlns:p14="http://schemas.microsoft.com/office/powerpoint/2010/main" val="1319058342"/>
      </p:ext>
    </p:extLst>
  </p:cSld>
  <p:clrMapOvr>
    <a:masterClrMapping/>
  </p:clrMapOvr>
  <p:transition/>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r>
              <a:rPr lang="en-US" dirty="0">
                <a:latin typeface="Garamond" charset="0"/>
                <a:ea typeface="ＭＳ Ｐゴシック" charset="0"/>
                <a:cs typeface="ＭＳ Ｐゴシック" charset="0"/>
              </a:rPr>
              <a:t>Promising Resistive Memory Technologies</a:t>
            </a:r>
          </a:p>
        </p:txBody>
      </p:sp>
      <p:sp>
        <p:nvSpPr>
          <p:cNvPr id="40963" name="Content Placeholder 2"/>
          <p:cNvSpPr>
            <a:spLocks noGrp="1"/>
          </p:cNvSpPr>
          <p:nvPr>
            <p:ph idx="1"/>
          </p:nvPr>
        </p:nvSpPr>
        <p:spPr>
          <a:xfrm>
            <a:off x="228600" y="1054100"/>
            <a:ext cx="8610600" cy="5194300"/>
          </a:xfrm>
        </p:spPr>
        <p:txBody>
          <a:bodyPr/>
          <a:lstStyle/>
          <a:p>
            <a:r>
              <a:rPr lang="en-US" dirty="0">
                <a:latin typeface="Tahoma" charset="0"/>
                <a:ea typeface="ＭＳ Ｐゴシック" charset="0"/>
                <a:cs typeface="ＭＳ Ｐゴシック" charset="0"/>
              </a:rPr>
              <a:t>PCM</a:t>
            </a:r>
          </a:p>
          <a:p>
            <a:pPr lvl="1"/>
            <a:r>
              <a:rPr lang="en-US" dirty="0">
                <a:latin typeface="Tahoma" charset="0"/>
                <a:ea typeface="ＭＳ Ｐゴシック" charset="0"/>
              </a:rPr>
              <a:t>Inject current to change </a:t>
            </a:r>
            <a:r>
              <a:rPr lang="en-US" dirty="0">
                <a:solidFill>
                  <a:srgbClr val="0000FF"/>
                </a:solidFill>
                <a:latin typeface="Tahoma" charset="0"/>
                <a:ea typeface="ＭＳ Ｐゴシック" charset="0"/>
              </a:rPr>
              <a:t>material phase</a:t>
            </a:r>
          </a:p>
          <a:p>
            <a:pPr lvl="1"/>
            <a:r>
              <a:rPr lang="en-US" dirty="0">
                <a:latin typeface="Tahoma" charset="0"/>
                <a:ea typeface="ＭＳ Ｐゴシック" charset="0"/>
              </a:rPr>
              <a:t>Resistance determined by phase</a:t>
            </a:r>
          </a:p>
          <a:p>
            <a:pPr lvl="1"/>
            <a:endParaRPr lang="en-US" dirty="0">
              <a:latin typeface="Tahoma" charset="0"/>
              <a:ea typeface="ＭＳ Ｐゴシック" charset="0"/>
            </a:endParaRPr>
          </a:p>
          <a:p>
            <a:r>
              <a:rPr lang="en-US" dirty="0">
                <a:latin typeface="Tahoma" charset="0"/>
                <a:ea typeface="ＭＳ Ｐゴシック" charset="0"/>
                <a:cs typeface="ＭＳ Ｐゴシック" charset="0"/>
              </a:rPr>
              <a:t>STT-MRAM</a:t>
            </a:r>
          </a:p>
          <a:p>
            <a:pPr lvl="1"/>
            <a:r>
              <a:rPr lang="en-US" dirty="0">
                <a:latin typeface="Tahoma" charset="0"/>
                <a:ea typeface="ＭＳ Ｐゴシック" charset="0"/>
              </a:rPr>
              <a:t>Inject current to change </a:t>
            </a:r>
            <a:r>
              <a:rPr lang="en-US" dirty="0">
                <a:solidFill>
                  <a:srgbClr val="0000FF"/>
                </a:solidFill>
                <a:latin typeface="Tahoma" charset="0"/>
                <a:ea typeface="ＭＳ Ｐゴシック" charset="0"/>
              </a:rPr>
              <a:t>magnet polarity</a:t>
            </a:r>
          </a:p>
          <a:p>
            <a:pPr lvl="1"/>
            <a:r>
              <a:rPr lang="en-US" dirty="0">
                <a:latin typeface="Tahoma" charset="0"/>
                <a:ea typeface="ＭＳ Ｐゴシック" charset="0"/>
              </a:rPr>
              <a:t>Resistance determined by polarity</a:t>
            </a:r>
          </a:p>
          <a:p>
            <a:pPr lvl="1"/>
            <a:endParaRPr lang="en-US" dirty="0">
              <a:latin typeface="Tahoma" charset="0"/>
              <a:ea typeface="ＭＳ Ｐゴシック" charset="0"/>
            </a:endParaRPr>
          </a:p>
          <a:p>
            <a:r>
              <a:rPr lang="en-US" dirty="0" err="1">
                <a:latin typeface="Tahoma" charset="0"/>
                <a:ea typeface="ＭＳ Ｐゴシック" charset="0"/>
                <a:cs typeface="ＭＳ Ｐゴシック" charset="0"/>
              </a:rPr>
              <a:t>Memristors</a:t>
            </a:r>
            <a:r>
              <a:rPr lang="en-US" dirty="0">
                <a:latin typeface="Tahoma" charset="0"/>
                <a:ea typeface="ＭＳ Ｐゴシック" charset="0"/>
                <a:cs typeface="ＭＳ Ｐゴシック" charset="0"/>
              </a:rPr>
              <a:t>/RRAM/</a:t>
            </a:r>
            <a:r>
              <a:rPr lang="en-US" dirty="0" err="1">
                <a:latin typeface="Tahoma" charset="0"/>
                <a:ea typeface="ＭＳ Ｐゴシック" charset="0"/>
                <a:cs typeface="ＭＳ Ｐゴシック" charset="0"/>
              </a:rPr>
              <a:t>ReRAM</a:t>
            </a:r>
            <a:endParaRPr lang="en-US" dirty="0">
              <a:latin typeface="Tahoma" charset="0"/>
              <a:ea typeface="ＭＳ Ｐゴシック" charset="0"/>
              <a:cs typeface="ＭＳ Ｐゴシック" charset="0"/>
            </a:endParaRPr>
          </a:p>
          <a:p>
            <a:pPr lvl="1"/>
            <a:r>
              <a:rPr lang="en-US" dirty="0">
                <a:latin typeface="Tahoma" charset="0"/>
                <a:ea typeface="ＭＳ Ｐゴシック" charset="0"/>
              </a:rPr>
              <a:t>Inject current to change </a:t>
            </a:r>
            <a:r>
              <a:rPr lang="en-US" dirty="0">
                <a:solidFill>
                  <a:srgbClr val="0000FF"/>
                </a:solidFill>
                <a:latin typeface="Tahoma" charset="0"/>
                <a:ea typeface="ＭＳ Ｐゴシック" charset="0"/>
              </a:rPr>
              <a:t>atomic structure</a:t>
            </a:r>
          </a:p>
          <a:p>
            <a:pPr lvl="1"/>
            <a:r>
              <a:rPr lang="en-US" dirty="0">
                <a:latin typeface="Tahoma" charset="0"/>
                <a:ea typeface="ＭＳ Ｐゴシック" charset="0"/>
              </a:rPr>
              <a:t>Resistance determined by atom distance</a:t>
            </a:r>
          </a:p>
          <a:p>
            <a:pPr lvl="1"/>
            <a:endParaRPr lang="en-US" dirty="0">
              <a:latin typeface="Tahoma" charset="0"/>
              <a:ea typeface="ＭＳ Ｐゴシック" charset="0"/>
            </a:endParaRPr>
          </a:p>
          <a:p>
            <a:r>
              <a:rPr lang="en-US" dirty="0">
                <a:latin typeface="Tahoma" charset="0"/>
                <a:ea typeface="ＭＳ Ｐゴシック" charset="0"/>
              </a:rPr>
              <a:t>. . . </a:t>
            </a:r>
          </a:p>
        </p:txBody>
      </p:sp>
      <p:sp>
        <p:nvSpPr>
          <p:cNvPr id="40964"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55B08210-6288-EF4C-90B9-40B9843F95A3}" type="slidenum">
              <a:rPr lang="en-US" sz="1600">
                <a:solidFill>
                  <a:srgbClr val="000000"/>
                </a:solidFill>
                <a:latin typeface="Garamond" charset="0"/>
              </a:rPr>
              <a:pPr eaLnBrk="1" hangingPunct="1"/>
              <a:t>311</a:t>
            </a:fld>
            <a:endParaRPr lang="en-US" sz="1600">
              <a:solidFill>
                <a:srgbClr val="000000"/>
              </a:solidFill>
              <a:latin typeface="Garamond" charset="0"/>
            </a:endParaRPr>
          </a:p>
        </p:txBody>
      </p:sp>
      <p:sp>
        <p:nvSpPr>
          <p:cNvPr id="5" name="Rectangle 4"/>
          <p:cNvSpPr/>
          <p:nvPr/>
        </p:nvSpPr>
        <p:spPr>
          <a:xfrm>
            <a:off x="228600" y="1066800"/>
            <a:ext cx="6096000" cy="1295400"/>
          </a:xfrm>
          <a:prstGeom prst="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FFFFFF"/>
              </a:solidFill>
            </a:endParaRPr>
          </a:p>
        </p:txBody>
      </p:sp>
    </p:spTree>
    <p:extLst>
      <p:ext uri="{BB962C8B-B14F-4D97-AF65-F5344CB8AC3E}">
        <p14:creationId xmlns:p14="http://schemas.microsoft.com/office/powerpoint/2010/main" val="22063482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96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096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096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096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096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0963">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0963">
                                            <p:txEl>
                                              <p:pRg st="12" end="1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a:latin typeface="Garamond" charset="0"/>
                <a:ea typeface="ＭＳ Ｐゴシック" charset="0"/>
                <a:cs typeface="ＭＳ Ｐゴシック" charset="0"/>
              </a:rPr>
              <a:t>What is Phase Change Memory?</a:t>
            </a:r>
          </a:p>
        </p:txBody>
      </p:sp>
      <p:sp>
        <p:nvSpPr>
          <p:cNvPr id="3" name="Content Placeholder 2"/>
          <p:cNvSpPr>
            <a:spLocks noGrp="1"/>
          </p:cNvSpPr>
          <p:nvPr>
            <p:ph idx="1"/>
          </p:nvPr>
        </p:nvSpPr>
        <p:spPr>
          <a:xfrm>
            <a:off x="228600" y="996950"/>
            <a:ext cx="8915400" cy="5194300"/>
          </a:xfrm>
        </p:spPr>
        <p:txBody>
          <a:bodyPr/>
          <a:lstStyle/>
          <a:p>
            <a:pPr marL="457131" indent="-457131"/>
            <a:r>
              <a:rPr lang="en-US" sz="2200">
                <a:latin typeface="Tahoma" charset="0"/>
                <a:ea typeface="ＭＳ Ｐゴシック" charset="0"/>
                <a:cs typeface="ＭＳ Ｐゴシック" charset="0"/>
              </a:rPr>
              <a:t>Phase change material (chalcogenide glass) exists in two states:</a:t>
            </a:r>
          </a:p>
          <a:p>
            <a:pPr marL="784108" lvl="1" indent="-457131"/>
            <a:r>
              <a:rPr lang="en-US" sz="2000">
                <a:latin typeface="Tahoma" charset="0"/>
                <a:ea typeface="ＭＳ Ｐゴシック" charset="0"/>
              </a:rPr>
              <a:t>Amorphous: Low optical reflexivity and high electrical resistivity</a:t>
            </a:r>
          </a:p>
          <a:p>
            <a:pPr marL="784108" lvl="1" indent="-457131"/>
            <a:r>
              <a:rPr lang="en-US" sz="2000">
                <a:latin typeface="Tahoma" charset="0"/>
                <a:ea typeface="ＭＳ Ｐゴシック" charset="0"/>
              </a:rPr>
              <a:t>Crystalline: High optical reflexivity and low electrical resistivity</a:t>
            </a:r>
          </a:p>
          <a:p>
            <a:pPr marL="457131" indent="-457131"/>
            <a:endParaRPr lang="en-US">
              <a:latin typeface="Tahoma" charset="0"/>
              <a:ea typeface="ＭＳ Ｐゴシック" charset="0"/>
              <a:cs typeface="ＭＳ Ｐゴシック" charset="0"/>
            </a:endParaRPr>
          </a:p>
        </p:txBody>
      </p:sp>
      <p:sp>
        <p:nvSpPr>
          <p:cNvPr id="4198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5840896" indent="-35840896"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131" eaLnBrk="0" fontAlgn="base" hangingPunct="0">
              <a:spcBef>
                <a:spcPct val="0"/>
              </a:spcBef>
              <a:spcAft>
                <a:spcPct val="0"/>
              </a:spcAft>
              <a:defRPr sz="2400">
                <a:solidFill>
                  <a:schemeClr val="tx1"/>
                </a:solidFill>
                <a:latin typeface="Arial" charset="0"/>
                <a:ea typeface="Arial" charset="0"/>
                <a:cs typeface="Arial" charset="0"/>
              </a:defRPr>
            </a:lvl6pPr>
            <a:lvl7pPr marL="914263" eaLnBrk="0" fontAlgn="base" hangingPunct="0">
              <a:spcBef>
                <a:spcPct val="0"/>
              </a:spcBef>
              <a:spcAft>
                <a:spcPct val="0"/>
              </a:spcAft>
              <a:defRPr sz="2400">
                <a:solidFill>
                  <a:schemeClr val="tx1"/>
                </a:solidFill>
                <a:latin typeface="Arial" charset="0"/>
                <a:ea typeface="Arial" charset="0"/>
                <a:cs typeface="Arial" charset="0"/>
              </a:defRPr>
            </a:lvl7pPr>
            <a:lvl8pPr marL="1371395" eaLnBrk="0" fontAlgn="base" hangingPunct="0">
              <a:spcBef>
                <a:spcPct val="0"/>
              </a:spcBef>
              <a:spcAft>
                <a:spcPct val="0"/>
              </a:spcAft>
              <a:defRPr sz="2400">
                <a:solidFill>
                  <a:schemeClr val="tx1"/>
                </a:solidFill>
                <a:latin typeface="Arial" charset="0"/>
                <a:ea typeface="Arial" charset="0"/>
                <a:cs typeface="Arial" charset="0"/>
              </a:defRPr>
            </a:lvl8pPr>
            <a:lvl9pPr marL="1828527"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D1E6F7C3-B3F1-AB45-B64C-BA5FC23A5EEE}" type="slidenum">
              <a:rPr lang="en-US" sz="1600">
                <a:solidFill>
                  <a:srgbClr val="000000"/>
                </a:solidFill>
                <a:latin typeface="Garamond" charset="0"/>
              </a:rPr>
              <a:pPr eaLnBrk="1" hangingPunct="1"/>
              <a:t>312</a:t>
            </a:fld>
            <a:endParaRPr lang="en-US" sz="1600">
              <a:solidFill>
                <a:srgbClr val="000000"/>
              </a:solidFill>
              <a:latin typeface="Garamond" charset="0"/>
            </a:endParaRPr>
          </a:p>
        </p:txBody>
      </p:sp>
      <p:pic>
        <p:nvPicPr>
          <p:cNvPr id="41989"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2286000"/>
            <a:ext cx="6248400" cy="31988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Text Box 190"/>
          <p:cNvSpPr txBox="1">
            <a:spLocks noChangeArrowheads="1"/>
          </p:cNvSpPr>
          <p:nvPr/>
        </p:nvSpPr>
        <p:spPr bwMode="auto">
          <a:xfrm>
            <a:off x="470976" y="5610227"/>
            <a:ext cx="8313179" cy="741731"/>
          </a:xfrm>
          <a:prstGeom prst="rect">
            <a:avLst/>
          </a:prstGeom>
          <a:solidFill>
            <a:srgbClr val="CCCCFF"/>
          </a:solidFill>
          <a:ln w="25400">
            <a:solidFill>
              <a:srgbClr val="FF6600"/>
            </a:solidFill>
            <a:miter lim="800000"/>
            <a:headEnd/>
            <a:tailEnd/>
          </a:ln>
          <a:effectLst/>
        </p:spPr>
        <p:txBody>
          <a:bodyPr wrap="none" lIns="63999" tIns="31999" rIns="63999" bIns="31999">
            <a:spAutoFit/>
          </a:bodyPr>
          <a:lstStyle/>
          <a:p>
            <a:pPr algn="ctr" eaLnBrk="1" fontAlgn="auto" hangingPunct="1">
              <a:spcBef>
                <a:spcPts val="0"/>
              </a:spcBef>
              <a:spcAft>
                <a:spcPts val="0"/>
              </a:spcAft>
              <a:defRPr/>
            </a:pPr>
            <a:r>
              <a:rPr lang="en-US" sz="2200" kern="0" dirty="0">
                <a:solidFill>
                  <a:sysClr val="windowText" lastClr="000000"/>
                </a:solidFill>
                <a:latin typeface="Arial" pitchFamily="-107" charset="0"/>
                <a:ea typeface="Arial" pitchFamily="-107" charset="0"/>
                <a:cs typeface="Arial" pitchFamily="-107" charset="0"/>
              </a:rPr>
              <a:t>PCM is resistive memory:  High resistance (0), Low resistance (1)</a:t>
            </a:r>
          </a:p>
          <a:p>
            <a:pPr algn="ctr" eaLnBrk="1" fontAlgn="auto" hangingPunct="1">
              <a:spcBef>
                <a:spcPts val="0"/>
              </a:spcBef>
              <a:spcAft>
                <a:spcPts val="0"/>
              </a:spcAft>
              <a:defRPr/>
            </a:pPr>
            <a:r>
              <a:rPr lang="en-US" sz="2200" kern="0" dirty="0">
                <a:solidFill>
                  <a:sysClr val="windowText" lastClr="000000"/>
                </a:solidFill>
                <a:latin typeface="Arial" pitchFamily="-107" charset="0"/>
                <a:ea typeface="Arial" pitchFamily="-107" charset="0"/>
                <a:cs typeface="Arial" pitchFamily="-107" charset="0"/>
              </a:rPr>
              <a:t>PCM cell can be switched between states reliably and quickly</a:t>
            </a:r>
          </a:p>
        </p:txBody>
      </p:sp>
    </p:spTree>
    <p:extLst>
      <p:ext uri="{BB962C8B-B14F-4D97-AF65-F5344CB8AC3E}">
        <p14:creationId xmlns:p14="http://schemas.microsoft.com/office/powerpoint/2010/main" val="413648820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r>
              <a:rPr lang="en-US">
                <a:latin typeface="Garamond" charset="0"/>
                <a:ea typeface="ＭＳ Ｐゴシック" charset="0"/>
                <a:cs typeface="ＭＳ Ｐゴシック" charset="0"/>
              </a:rPr>
              <a:t>Phase Change Memory Properties</a:t>
            </a:r>
          </a:p>
        </p:txBody>
      </p:sp>
      <p:sp>
        <p:nvSpPr>
          <p:cNvPr id="45059"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r>
              <a:rPr lang="en-US" dirty="0">
                <a:latin typeface="Tahoma" charset="0"/>
                <a:ea typeface="ＭＳ Ｐゴシック" charset="0"/>
                <a:cs typeface="ＭＳ Ｐゴシック" charset="0"/>
              </a:rPr>
              <a:t>Surveyed prototypes from 2003-2008	(ITRS, IEDM, VLSI, ISSCC)</a:t>
            </a:r>
          </a:p>
          <a:p>
            <a:r>
              <a:rPr lang="en-US" dirty="0">
                <a:latin typeface="Tahoma" charset="0"/>
                <a:ea typeface="ＭＳ Ｐゴシック" charset="0"/>
                <a:cs typeface="ＭＳ Ｐゴシック" charset="0"/>
              </a:rPr>
              <a:t>Derived PCM parameters for F=90nm</a:t>
            </a: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r>
              <a:rPr lang="en-US" dirty="0">
                <a:latin typeface="Tahoma" charset="0"/>
                <a:ea typeface="ＭＳ Ｐゴシック" charset="0"/>
                <a:cs typeface="ＭＳ Ｐゴシック" charset="0"/>
              </a:rPr>
              <a:t>Lee, </a:t>
            </a:r>
            <a:r>
              <a:rPr lang="en-US" dirty="0" err="1">
                <a:latin typeface="Tahoma" charset="0"/>
                <a:ea typeface="ＭＳ Ｐゴシック" charset="0"/>
                <a:cs typeface="ＭＳ Ｐゴシック" charset="0"/>
              </a:rPr>
              <a:t>Ipek</a:t>
            </a:r>
            <a:r>
              <a:rPr lang="en-US" dirty="0">
                <a:latin typeface="Tahoma" charset="0"/>
                <a:ea typeface="ＭＳ Ｐゴシック" charset="0"/>
                <a:cs typeface="ＭＳ Ｐゴシック" charset="0"/>
              </a:rPr>
              <a:t>, Mutlu, Burger, </a:t>
            </a:r>
            <a:r>
              <a:rPr lang="ja-JP" altLang="en-US" dirty="0">
                <a:latin typeface="Tahoma" charset="0"/>
                <a:ea typeface="ＭＳ Ｐゴシック" charset="0"/>
                <a:cs typeface="ＭＳ Ｐゴシック" charset="0"/>
              </a:rPr>
              <a:t>“</a:t>
            </a:r>
            <a:r>
              <a:rPr lang="en-US" dirty="0">
                <a:solidFill>
                  <a:srgbClr val="0000FF"/>
                </a:solidFill>
                <a:latin typeface="Tahoma" charset="0"/>
                <a:ea typeface="ＭＳ Ｐゴシック" charset="0"/>
                <a:cs typeface="ＭＳ Ｐゴシック" charset="0"/>
              </a:rPr>
              <a:t>Architecting Phase Change Memory as a Scalable DRAM Alternative</a:t>
            </a:r>
            <a:r>
              <a:rPr lang="en-US" dirty="0">
                <a:latin typeface="Tahoma" charset="0"/>
                <a:ea typeface="ＭＳ Ｐゴシック" charset="0"/>
                <a:cs typeface="ＭＳ Ｐゴシック" charset="0"/>
              </a:rPr>
              <a:t>,</a:t>
            </a:r>
            <a:r>
              <a:rPr lang="ja-JP" altLang="en-US" dirty="0">
                <a:latin typeface="Tahoma" charset="0"/>
                <a:ea typeface="ＭＳ Ｐゴシック" charset="0"/>
                <a:cs typeface="ＭＳ Ｐゴシック" charset="0"/>
              </a:rPr>
              <a:t>”</a:t>
            </a:r>
            <a:r>
              <a:rPr lang="en-US" dirty="0">
                <a:latin typeface="Tahoma" charset="0"/>
                <a:ea typeface="ＭＳ Ｐゴシック" charset="0"/>
                <a:cs typeface="ＭＳ Ｐゴシック" charset="0"/>
              </a:rPr>
              <a:t> ISCA 2009.</a:t>
            </a:r>
          </a:p>
          <a:p>
            <a:r>
              <a:rPr lang="en-US" dirty="0">
                <a:latin typeface="Tahoma" charset="0"/>
                <a:ea typeface="ＭＳ Ｐゴシック" charset="0"/>
                <a:cs typeface="ＭＳ Ｐゴシック" charset="0"/>
              </a:rPr>
              <a:t>Lee et al., “</a:t>
            </a:r>
            <a:r>
              <a:rPr lang="en-US" dirty="0">
                <a:solidFill>
                  <a:srgbClr val="0000FF"/>
                </a:solidFill>
                <a:latin typeface="Tahoma" charset="0"/>
                <a:ea typeface="ＭＳ Ｐゴシック" charset="0"/>
                <a:cs typeface="ＭＳ Ｐゴシック" charset="0"/>
              </a:rPr>
              <a:t>Phase Change Technology and the Future of Main Memory</a:t>
            </a:r>
            <a:r>
              <a:rPr lang="en-US" dirty="0">
                <a:latin typeface="Tahoma" charset="0"/>
                <a:ea typeface="ＭＳ Ｐゴシック" charset="0"/>
                <a:cs typeface="ＭＳ Ｐゴシック" charset="0"/>
              </a:rPr>
              <a:t>,” IEEE Micro Top Picks 2010.</a:t>
            </a:r>
          </a:p>
        </p:txBody>
      </p:sp>
      <p:sp>
        <p:nvSpPr>
          <p:cNvPr id="4506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5840896" indent="-35840896"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131" eaLnBrk="0" fontAlgn="base" hangingPunct="0">
              <a:spcBef>
                <a:spcPct val="0"/>
              </a:spcBef>
              <a:spcAft>
                <a:spcPct val="0"/>
              </a:spcAft>
              <a:defRPr sz="2400">
                <a:solidFill>
                  <a:schemeClr val="tx1"/>
                </a:solidFill>
                <a:latin typeface="Arial" charset="0"/>
                <a:ea typeface="Arial" charset="0"/>
                <a:cs typeface="Arial" charset="0"/>
              </a:defRPr>
            </a:lvl6pPr>
            <a:lvl7pPr marL="914263" eaLnBrk="0" fontAlgn="base" hangingPunct="0">
              <a:spcBef>
                <a:spcPct val="0"/>
              </a:spcBef>
              <a:spcAft>
                <a:spcPct val="0"/>
              </a:spcAft>
              <a:defRPr sz="2400">
                <a:solidFill>
                  <a:schemeClr val="tx1"/>
                </a:solidFill>
                <a:latin typeface="Arial" charset="0"/>
                <a:ea typeface="Arial" charset="0"/>
                <a:cs typeface="Arial" charset="0"/>
              </a:defRPr>
            </a:lvl7pPr>
            <a:lvl8pPr marL="1371395" eaLnBrk="0" fontAlgn="base" hangingPunct="0">
              <a:spcBef>
                <a:spcPct val="0"/>
              </a:spcBef>
              <a:spcAft>
                <a:spcPct val="0"/>
              </a:spcAft>
              <a:defRPr sz="2400">
                <a:solidFill>
                  <a:schemeClr val="tx1"/>
                </a:solidFill>
                <a:latin typeface="Arial" charset="0"/>
                <a:ea typeface="Arial" charset="0"/>
                <a:cs typeface="Arial" charset="0"/>
              </a:defRPr>
            </a:lvl8pPr>
            <a:lvl9pPr marL="1828527"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305571C-B6B9-D944-9674-781C1E0E6C1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313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1882303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481389B1-16D0-EE4E-960B-3BEB333B27E2}"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314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2"/>
          <a:stretch>
            <a:fillRect/>
          </a:stretch>
        </p:blipFill>
        <p:spPr>
          <a:xfrm>
            <a:off x="406400" y="152400"/>
            <a:ext cx="8318500" cy="6553200"/>
          </a:xfrm>
          <a:prstGeom prst="rect">
            <a:avLst/>
          </a:prstGeom>
        </p:spPr>
      </p:pic>
    </p:spTree>
    <p:extLst>
      <p:ext uri="{BB962C8B-B14F-4D97-AF65-F5344CB8AC3E}">
        <p14:creationId xmlns:p14="http://schemas.microsoft.com/office/powerpoint/2010/main" val="41766872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a:xfrm>
            <a:off x="228600" y="152400"/>
            <a:ext cx="8915400" cy="1066800"/>
          </a:xfrm>
        </p:spPr>
        <p:txBody>
          <a:bodyPr/>
          <a:lstStyle/>
          <a:p>
            <a:r>
              <a:rPr lang="en-US">
                <a:latin typeface="Garamond" charset="0"/>
                <a:ea typeface="ＭＳ Ｐゴシック" charset="0"/>
                <a:cs typeface="ＭＳ Ｐゴシック" charset="0"/>
              </a:rPr>
              <a:t>Phase Change Memory Properties: Latency</a:t>
            </a:r>
          </a:p>
        </p:txBody>
      </p:sp>
      <p:sp>
        <p:nvSpPr>
          <p:cNvPr id="3" name="Content Placeholder 2"/>
          <p:cNvSpPr>
            <a:spLocks noGrp="1"/>
          </p:cNvSpPr>
          <p:nvPr>
            <p:ph idx="1"/>
          </p:nvPr>
        </p:nvSpPr>
        <p:spPr>
          <a:xfrm>
            <a:off x="228600" y="1066800"/>
            <a:ext cx="8610600" cy="5194300"/>
          </a:xfrm>
        </p:spPr>
        <p:txBody>
          <a:bodyPr/>
          <a:lstStyle/>
          <a:p>
            <a:r>
              <a:rPr lang="en-US">
                <a:latin typeface="Tahoma" charset="0"/>
                <a:ea typeface="ＭＳ Ｐゴシック" charset="0"/>
                <a:cs typeface="ＭＳ Ｐゴシック" charset="0"/>
              </a:rPr>
              <a:t>Latency comparable to, but slower than DRAM</a:t>
            </a: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pPr>
              <a:buFont typeface="Wingdings" charset="0"/>
              <a:buNone/>
            </a:pPr>
            <a:endParaRPr lang="en-US">
              <a:latin typeface="Tahoma" charset="0"/>
              <a:ea typeface="ＭＳ Ｐゴシック" charset="0"/>
              <a:cs typeface="ＭＳ Ｐゴシック" charset="0"/>
            </a:endParaRPr>
          </a:p>
          <a:p>
            <a:r>
              <a:rPr lang="en-US">
                <a:latin typeface="Tahoma" charset="0"/>
                <a:ea typeface="ＭＳ Ｐゴシック" charset="0"/>
                <a:cs typeface="ＭＳ Ｐゴシック" charset="0"/>
              </a:rPr>
              <a:t>Read Latency</a:t>
            </a:r>
          </a:p>
          <a:p>
            <a:pPr lvl="1"/>
            <a:r>
              <a:rPr lang="en-US">
                <a:latin typeface="Tahoma" charset="0"/>
                <a:ea typeface="ＭＳ Ｐゴシック" charset="0"/>
              </a:rPr>
              <a:t>50ns: 4x DRAM, 10</a:t>
            </a:r>
            <a:r>
              <a:rPr lang="en-US" baseline="30000">
                <a:latin typeface="Tahoma" charset="0"/>
                <a:ea typeface="ＭＳ Ｐゴシック" charset="0"/>
              </a:rPr>
              <a:t>-3</a:t>
            </a:r>
            <a:r>
              <a:rPr lang="en-US">
                <a:latin typeface="Tahoma" charset="0"/>
                <a:ea typeface="ＭＳ Ｐゴシック" charset="0"/>
              </a:rPr>
              <a:t>x NAND Flash</a:t>
            </a:r>
          </a:p>
          <a:p>
            <a:r>
              <a:rPr lang="en-US">
                <a:latin typeface="Tahoma" charset="0"/>
                <a:ea typeface="ＭＳ Ｐゴシック" charset="0"/>
                <a:cs typeface="ＭＳ Ｐゴシック" charset="0"/>
              </a:rPr>
              <a:t>Write Latency</a:t>
            </a:r>
          </a:p>
          <a:p>
            <a:pPr lvl="1"/>
            <a:r>
              <a:rPr lang="en-US">
                <a:latin typeface="Tahoma" charset="0"/>
                <a:ea typeface="ＭＳ Ｐゴシック" charset="0"/>
              </a:rPr>
              <a:t>150ns: 12x DRAM</a:t>
            </a:r>
          </a:p>
          <a:p>
            <a:r>
              <a:rPr lang="en-US">
                <a:latin typeface="Tahoma" charset="0"/>
                <a:ea typeface="ＭＳ Ｐゴシック" charset="0"/>
                <a:cs typeface="ＭＳ Ｐゴシック" charset="0"/>
              </a:rPr>
              <a:t>Write Bandwidth</a:t>
            </a:r>
          </a:p>
          <a:p>
            <a:pPr lvl="1"/>
            <a:r>
              <a:rPr lang="en-US">
                <a:latin typeface="Tahoma" charset="0"/>
                <a:ea typeface="ＭＳ Ｐゴシック" charset="0"/>
              </a:rPr>
              <a:t>5-10 MB/s: 0.1x DRAM, 1x NAND Flash</a:t>
            </a:r>
          </a:p>
          <a:p>
            <a:pPr lvl="1"/>
            <a:endParaRPr lang="en-US">
              <a:latin typeface="Tahoma" charset="0"/>
              <a:ea typeface="ＭＳ Ｐゴシック" charset="0"/>
            </a:endParaRPr>
          </a:p>
          <a:p>
            <a:pPr lvl="1"/>
            <a:endParaRPr lang="en-US">
              <a:latin typeface="Tahoma" charset="0"/>
              <a:ea typeface="ＭＳ Ｐゴシック" charset="0"/>
            </a:endParaRPr>
          </a:p>
          <a:p>
            <a:pPr lvl="1"/>
            <a:endParaRPr lang="en-US">
              <a:latin typeface="Tahoma" charset="0"/>
              <a:ea typeface="ＭＳ Ｐゴシック" charset="0"/>
            </a:endParaRPr>
          </a:p>
          <a:p>
            <a:endParaRPr lang="en-US">
              <a:latin typeface="Tahoma" charset="0"/>
              <a:ea typeface="ＭＳ Ｐゴシック" charset="0"/>
              <a:cs typeface="ＭＳ Ｐゴシック" charset="0"/>
            </a:endParaRPr>
          </a:p>
        </p:txBody>
      </p:sp>
      <p:pic>
        <p:nvPicPr>
          <p:cNvPr id="46085"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1600" y="1524000"/>
            <a:ext cx="9042400" cy="2273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Rectangle 5"/>
          <p:cNvSpPr/>
          <p:nvPr/>
        </p:nvSpPr>
        <p:spPr>
          <a:xfrm>
            <a:off x="1676400" y="4114803"/>
            <a:ext cx="3581400" cy="42862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26" tIns="45714" rIns="91426" bIns="45714"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7" name="Rectangle 6"/>
          <p:cNvSpPr/>
          <p:nvPr/>
        </p:nvSpPr>
        <p:spPr>
          <a:xfrm>
            <a:off x="2362200" y="5791203"/>
            <a:ext cx="3581400" cy="42862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26" tIns="45714" rIns="91426" bIns="45714"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8" name="Rectangle 7"/>
          <p:cNvSpPr/>
          <p:nvPr/>
        </p:nvSpPr>
        <p:spPr>
          <a:xfrm>
            <a:off x="1858966" y="4953003"/>
            <a:ext cx="1493837" cy="42862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26" tIns="45714" rIns="91426" bIns="45714"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 name="TextBox 1"/>
          <p:cNvSpPr txBox="1"/>
          <p:nvPr/>
        </p:nvSpPr>
        <p:spPr>
          <a:xfrm>
            <a:off x="0" y="6477000"/>
            <a:ext cx="9277796"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charset="0"/>
                <a:ea typeface="ＭＳ Ｐゴシック" charset="-128"/>
                <a:cs typeface="+mn-cs"/>
              </a:rPr>
              <a:t>Qureshi+, “</a:t>
            </a:r>
            <a:r>
              <a:rPr kumimoji="0" lang="en-US" sz="1400" b="0" i="0" u="none" strike="noStrike" kern="1200" cap="none" spc="0" normalizeH="0" baseline="0" noProof="0" dirty="0">
                <a:ln>
                  <a:noFill/>
                </a:ln>
                <a:solidFill>
                  <a:srgbClr val="0432FF"/>
                </a:solidFill>
                <a:effectLst/>
                <a:uLnTx/>
                <a:uFillTx/>
                <a:latin typeface="Arial" charset="0"/>
                <a:ea typeface="ＭＳ Ｐゴシック" charset="-128"/>
                <a:cs typeface="+mn-cs"/>
              </a:rPr>
              <a:t>Scalable high performance main memory system using phase-change memory technology</a:t>
            </a:r>
            <a:r>
              <a:rPr kumimoji="0" lang="en-US" sz="1400" b="0" i="0" u="none" strike="noStrike" kern="1200" cap="none" spc="0" normalizeH="0" baseline="0" noProof="0" dirty="0">
                <a:ln>
                  <a:noFill/>
                </a:ln>
                <a:solidFill>
                  <a:srgbClr val="000000"/>
                </a:solidFill>
                <a:effectLst/>
                <a:uLnTx/>
                <a:uFillTx/>
                <a:latin typeface="Arial" charset="0"/>
                <a:ea typeface="ＭＳ Ｐゴシック" charset="-128"/>
                <a:cs typeface="+mn-cs"/>
              </a:rPr>
              <a:t>,” ISCA 2009.</a:t>
            </a:r>
          </a:p>
        </p:txBody>
      </p:sp>
    </p:spTree>
    <p:extLst>
      <p:ext uri="{BB962C8B-B14F-4D97-AF65-F5344CB8AC3E}">
        <p14:creationId xmlns:p14="http://schemas.microsoft.com/office/powerpoint/2010/main" val="3234619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11" end="11"/>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animBg="1"/>
      <p:bldP spid="7" grpId="0" animBg="1"/>
      <p:bldP spid="8" grpId="0" animBg="1"/>
    </p:bldLst>
  </p:timing>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p:txBody>
          <a:bodyPr/>
          <a:lstStyle/>
          <a:p>
            <a:r>
              <a:rPr lang="en-US">
                <a:latin typeface="Garamond" charset="0"/>
                <a:ea typeface="ＭＳ Ｐゴシック" charset="0"/>
                <a:cs typeface="ＭＳ Ｐゴシック" charset="0"/>
              </a:rPr>
              <a:t>Phase Change Memory Properties</a:t>
            </a:r>
          </a:p>
        </p:txBody>
      </p:sp>
      <p:sp>
        <p:nvSpPr>
          <p:cNvPr id="47107" name="Content Placeholder 2"/>
          <p:cNvSpPr>
            <a:spLocks noGrp="1"/>
          </p:cNvSpPr>
          <p:nvPr>
            <p:ph idx="1"/>
          </p:nvPr>
        </p:nvSpPr>
        <p:spPr>
          <a:xfrm>
            <a:off x="228600" y="996950"/>
            <a:ext cx="8610600" cy="5194300"/>
          </a:xfrm>
        </p:spPr>
        <p:txBody>
          <a:bodyPr/>
          <a:lstStyle/>
          <a:p>
            <a:r>
              <a:rPr lang="en-US">
                <a:latin typeface="Tahoma" charset="0"/>
                <a:ea typeface="ＭＳ Ｐゴシック" charset="0"/>
                <a:cs typeface="ＭＳ Ｐゴシック" charset="0"/>
              </a:rPr>
              <a:t>Dynamic Energy</a:t>
            </a:r>
          </a:p>
          <a:p>
            <a:pPr lvl="1"/>
            <a:r>
              <a:rPr lang="en-US">
                <a:latin typeface="Tahoma" charset="0"/>
                <a:ea typeface="ＭＳ Ｐゴシック" charset="0"/>
              </a:rPr>
              <a:t>40 uA Rd, 150 uA Wr</a:t>
            </a:r>
          </a:p>
          <a:p>
            <a:pPr lvl="1"/>
            <a:r>
              <a:rPr lang="en-US">
                <a:latin typeface="Tahoma" charset="0"/>
                <a:ea typeface="ＭＳ Ｐゴシック" charset="0"/>
              </a:rPr>
              <a:t>2-43x DRAM, 1x NAND Flash</a:t>
            </a:r>
          </a:p>
          <a:p>
            <a:pPr lvl="1"/>
            <a:endParaRPr lang="en-US">
              <a:latin typeface="Tahoma" charset="0"/>
              <a:ea typeface="ＭＳ Ｐゴシック" charset="0"/>
            </a:endParaRPr>
          </a:p>
          <a:p>
            <a:r>
              <a:rPr lang="en-US">
                <a:latin typeface="Tahoma" charset="0"/>
                <a:ea typeface="ＭＳ Ｐゴシック" charset="0"/>
                <a:cs typeface="ＭＳ Ｐゴシック" charset="0"/>
              </a:rPr>
              <a:t>Endurance</a:t>
            </a:r>
          </a:p>
          <a:p>
            <a:pPr lvl="1"/>
            <a:r>
              <a:rPr lang="en-US">
                <a:latin typeface="Tahoma" charset="0"/>
                <a:ea typeface="ＭＳ Ｐゴシック" charset="0"/>
              </a:rPr>
              <a:t>Writes induce phase change at 650C</a:t>
            </a:r>
          </a:p>
          <a:p>
            <a:pPr lvl="1"/>
            <a:r>
              <a:rPr lang="en-US">
                <a:latin typeface="Tahoma" charset="0"/>
                <a:ea typeface="ＭＳ Ｐゴシック" charset="0"/>
              </a:rPr>
              <a:t>Contacts degrade from thermal expansion/contraction</a:t>
            </a:r>
          </a:p>
          <a:p>
            <a:pPr lvl="1"/>
            <a:r>
              <a:rPr lang="en-US">
                <a:latin typeface="Tahoma" charset="0"/>
                <a:ea typeface="ＭＳ Ｐゴシック" charset="0"/>
              </a:rPr>
              <a:t>10</a:t>
            </a:r>
            <a:r>
              <a:rPr lang="en-US" baseline="30000">
                <a:latin typeface="Tahoma" charset="0"/>
                <a:ea typeface="ＭＳ Ｐゴシック" charset="0"/>
              </a:rPr>
              <a:t>8</a:t>
            </a:r>
            <a:r>
              <a:rPr lang="en-US">
                <a:latin typeface="Tahoma" charset="0"/>
                <a:ea typeface="ＭＳ Ｐゴシック" charset="0"/>
              </a:rPr>
              <a:t> writes per cell</a:t>
            </a:r>
          </a:p>
          <a:p>
            <a:pPr lvl="1"/>
            <a:r>
              <a:rPr lang="en-US">
                <a:latin typeface="Tahoma" charset="0"/>
                <a:ea typeface="ＭＳ Ｐゴシック" charset="0"/>
              </a:rPr>
              <a:t>10</a:t>
            </a:r>
            <a:r>
              <a:rPr lang="en-US" baseline="30000">
                <a:latin typeface="Tahoma" charset="0"/>
                <a:ea typeface="ＭＳ Ｐゴシック" charset="0"/>
              </a:rPr>
              <a:t>-8</a:t>
            </a:r>
            <a:r>
              <a:rPr lang="en-US">
                <a:latin typeface="Tahoma" charset="0"/>
                <a:ea typeface="ＭＳ Ｐゴシック" charset="0"/>
              </a:rPr>
              <a:t>x DRAM, 10</a:t>
            </a:r>
            <a:r>
              <a:rPr lang="en-US" baseline="30000">
                <a:latin typeface="Tahoma" charset="0"/>
                <a:ea typeface="ＭＳ Ｐゴシック" charset="0"/>
              </a:rPr>
              <a:t>3</a:t>
            </a:r>
            <a:r>
              <a:rPr lang="en-US">
                <a:latin typeface="Tahoma" charset="0"/>
                <a:ea typeface="ＭＳ Ｐゴシック" charset="0"/>
              </a:rPr>
              <a:t>x NAND Flash</a:t>
            </a:r>
          </a:p>
          <a:p>
            <a:pPr lvl="1"/>
            <a:endParaRPr lang="en-US">
              <a:latin typeface="Tahoma" charset="0"/>
              <a:ea typeface="ＭＳ Ｐゴシック" charset="0"/>
            </a:endParaRPr>
          </a:p>
          <a:p>
            <a:r>
              <a:rPr lang="en-US">
                <a:latin typeface="Tahoma" charset="0"/>
                <a:ea typeface="ＭＳ Ｐゴシック" charset="0"/>
                <a:cs typeface="ＭＳ Ｐゴシック" charset="0"/>
              </a:rPr>
              <a:t>Cell Size</a:t>
            </a:r>
          </a:p>
          <a:p>
            <a:pPr lvl="1"/>
            <a:r>
              <a:rPr lang="en-US">
                <a:latin typeface="Tahoma" charset="0"/>
                <a:ea typeface="ＭＳ Ｐゴシック" charset="0"/>
              </a:rPr>
              <a:t>9-12F</a:t>
            </a:r>
            <a:r>
              <a:rPr lang="en-US" baseline="30000">
                <a:latin typeface="Tahoma" charset="0"/>
                <a:ea typeface="ＭＳ Ｐゴシック" charset="0"/>
              </a:rPr>
              <a:t>2</a:t>
            </a:r>
            <a:r>
              <a:rPr lang="en-US">
                <a:latin typeface="Tahoma" charset="0"/>
                <a:ea typeface="ＭＳ Ｐゴシック" charset="0"/>
              </a:rPr>
              <a:t> using BJT, single-level cells</a:t>
            </a:r>
          </a:p>
          <a:p>
            <a:pPr lvl="1"/>
            <a:r>
              <a:rPr lang="en-US">
                <a:latin typeface="Tahoma" charset="0"/>
                <a:ea typeface="ＭＳ Ｐゴシック" charset="0"/>
              </a:rPr>
              <a:t>1.5x DRAM, 2-3x NAND     (will scale with feature size, MLC)</a:t>
            </a:r>
          </a:p>
          <a:p>
            <a:pPr lvl="1"/>
            <a:endParaRPr lang="en-US">
              <a:latin typeface="Tahoma" charset="0"/>
              <a:ea typeface="ＭＳ Ｐゴシック" charset="0"/>
            </a:endParaRPr>
          </a:p>
        </p:txBody>
      </p:sp>
      <p:sp>
        <p:nvSpPr>
          <p:cNvPr id="4710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5840896" indent="-35840896"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131" eaLnBrk="0" fontAlgn="base" hangingPunct="0">
              <a:spcBef>
                <a:spcPct val="0"/>
              </a:spcBef>
              <a:spcAft>
                <a:spcPct val="0"/>
              </a:spcAft>
              <a:defRPr sz="2400">
                <a:solidFill>
                  <a:schemeClr val="tx1"/>
                </a:solidFill>
                <a:latin typeface="Arial" charset="0"/>
                <a:ea typeface="Arial" charset="0"/>
                <a:cs typeface="Arial" charset="0"/>
              </a:defRPr>
            </a:lvl6pPr>
            <a:lvl7pPr marL="914263" eaLnBrk="0" fontAlgn="base" hangingPunct="0">
              <a:spcBef>
                <a:spcPct val="0"/>
              </a:spcBef>
              <a:spcAft>
                <a:spcPct val="0"/>
              </a:spcAft>
              <a:defRPr sz="2400">
                <a:solidFill>
                  <a:schemeClr val="tx1"/>
                </a:solidFill>
                <a:latin typeface="Arial" charset="0"/>
                <a:ea typeface="Arial" charset="0"/>
                <a:cs typeface="Arial" charset="0"/>
              </a:defRPr>
            </a:lvl7pPr>
            <a:lvl8pPr marL="1371395" eaLnBrk="0" fontAlgn="base" hangingPunct="0">
              <a:spcBef>
                <a:spcPct val="0"/>
              </a:spcBef>
              <a:spcAft>
                <a:spcPct val="0"/>
              </a:spcAft>
              <a:defRPr sz="2400">
                <a:solidFill>
                  <a:schemeClr val="tx1"/>
                </a:solidFill>
                <a:latin typeface="Arial" charset="0"/>
                <a:ea typeface="Arial" charset="0"/>
                <a:cs typeface="Arial" charset="0"/>
              </a:defRPr>
            </a:lvl8pPr>
            <a:lvl9pPr marL="1828527"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1BB1E15-88E8-7E48-935F-EBC85272E6E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316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6" name="Rectangle 5"/>
          <p:cNvSpPr/>
          <p:nvPr/>
        </p:nvSpPr>
        <p:spPr>
          <a:xfrm>
            <a:off x="838200" y="1828803"/>
            <a:ext cx="3810000" cy="42862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26" tIns="45714" rIns="91426" bIns="45714"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7" name="Rectangle 6"/>
          <p:cNvSpPr/>
          <p:nvPr/>
        </p:nvSpPr>
        <p:spPr>
          <a:xfrm>
            <a:off x="838200" y="4278313"/>
            <a:ext cx="4038600" cy="42862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26" tIns="45714" rIns="91426" bIns="45714"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8" name="Rectangle 7"/>
          <p:cNvSpPr/>
          <p:nvPr/>
        </p:nvSpPr>
        <p:spPr>
          <a:xfrm>
            <a:off x="838200" y="5943603"/>
            <a:ext cx="3124200" cy="428625"/>
          </a:xfrm>
          <a:prstGeom prst="rect">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26" tIns="45714" rIns="91426" bIns="45714"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0429124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Phase Change Memory: Pros and Cons</a:t>
            </a:r>
          </a:p>
        </p:txBody>
      </p:sp>
      <p:sp>
        <p:nvSpPr>
          <p:cNvPr id="29699" name="Content Placeholder 2"/>
          <p:cNvSpPr>
            <a:spLocks noGrp="1"/>
          </p:cNvSpPr>
          <p:nvPr>
            <p:ph idx="1"/>
          </p:nvPr>
        </p:nvSpPr>
        <p:spPr>
          <a:xfrm>
            <a:off x="228600" y="520700"/>
            <a:ext cx="8610600" cy="5194300"/>
          </a:xfrm>
        </p:spPr>
        <p:txBody>
          <a:bodyPr/>
          <a:lstStyle/>
          <a:p>
            <a:pPr eaLnBrk="1" hangingPunct="1"/>
            <a:endParaRPr lang="en-US" dirty="0">
              <a:latin typeface="Tahoma" charset="0"/>
              <a:ea typeface="ＭＳ Ｐゴシック" charset="0"/>
              <a:cs typeface="ＭＳ Ｐゴシック" charset="0"/>
            </a:endParaRPr>
          </a:p>
          <a:p>
            <a:pPr eaLnBrk="1" hangingPunct="1"/>
            <a:r>
              <a:rPr lang="en-US" dirty="0">
                <a:latin typeface="Tahoma" charset="0"/>
                <a:ea typeface="ＭＳ Ｐゴシック" charset="0"/>
                <a:cs typeface="ＭＳ Ｐゴシック" charset="0"/>
              </a:rPr>
              <a:t>Pros over DRAM</a:t>
            </a:r>
          </a:p>
          <a:p>
            <a:pPr lvl="1" eaLnBrk="1" hangingPunct="1"/>
            <a:r>
              <a:rPr lang="en-US" dirty="0">
                <a:solidFill>
                  <a:srgbClr val="008000"/>
                </a:solidFill>
                <a:latin typeface="Tahoma" charset="0"/>
                <a:ea typeface="ＭＳ Ｐゴシック" charset="0"/>
              </a:rPr>
              <a:t>Better technology scaling (capacity and cost)</a:t>
            </a:r>
          </a:p>
          <a:p>
            <a:pPr lvl="1" eaLnBrk="1" hangingPunct="1"/>
            <a:r>
              <a:rPr lang="en-US" dirty="0">
                <a:solidFill>
                  <a:srgbClr val="008000"/>
                </a:solidFill>
                <a:latin typeface="Tahoma" charset="0"/>
                <a:ea typeface="ＭＳ Ｐゴシック" charset="0"/>
              </a:rPr>
              <a:t>Non volatile </a:t>
            </a:r>
            <a:r>
              <a:rPr lang="en-US" dirty="0">
                <a:solidFill>
                  <a:srgbClr val="008000"/>
                </a:solidFill>
                <a:latin typeface="Tahoma" charset="0"/>
                <a:ea typeface="ＭＳ Ｐゴシック" charset="0"/>
                <a:sym typeface="Wingdings"/>
              </a:rPr>
              <a:t> Persistent</a:t>
            </a:r>
            <a:endParaRPr lang="en-US" dirty="0">
              <a:solidFill>
                <a:srgbClr val="008000"/>
              </a:solidFill>
              <a:latin typeface="Tahoma" charset="0"/>
              <a:ea typeface="ＭＳ Ｐゴシック" charset="0"/>
            </a:endParaRPr>
          </a:p>
          <a:p>
            <a:pPr lvl="1" eaLnBrk="1" hangingPunct="1"/>
            <a:r>
              <a:rPr lang="en-US" dirty="0">
                <a:solidFill>
                  <a:srgbClr val="008000"/>
                </a:solidFill>
                <a:latin typeface="Tahoma" charset="0"/>
                <a:ea typeface="ＭＳ Ｐゴシック" charset="0"/>
              </a:rPr>
              <a:t>Low idle power (no refresh)</a:t>
            </a:r>
          </a:p>
          <a:p>
            <a:pPr lvl="1" eaLnBrk="1" hangingPunct="1"/>
            <a:endParaRPr lang="en-US" sz="1100" dirty="0">
              <a:latin typeface="Tahoma" charset="0"/>
              <a:ea typeface="ＭＳ Ｐゴシック" charset="0"/>
            </a:endParaRPr>
          </a:p>
          <a:p>
            <a:pPr eaLnBrk="1" hangingPunct="1"/>
            <a:r>
              <a:rPr lang="en-US" dirty="0">
                <a:latin typeface="Tahoma" charset="0"/>
                <a:ea typeface="ＭＳ Ｐゴシック" charset="0"/>
                <a:cs typeface="ＭＳ Ｐゴシック" charset="0"/>
              </a:rPr>
              <a:t>Cons</a:t>
            </a:r>
          </a:p>
          <a:p>
            <a:pPr lvl="1" eaLnBrk="1" hangingPunct="1"/>
            <a:r>
              <a:rPr lang="en-US" dirty="0">
                <a:solidFill>
                  <a:srgbClr val="FF0000"/>
                </a:solidFill>
                <a:latin typeface="Tahoma" charset="0"/>
                <a:ea typeface="ＭＳ Ｐゴシック" charset="0"/>
              </a:rPr>
              <a:t>Higher latencies: ~4-15x DRAM (especially write)</a:t>
            </a:r>
          </a:p>
          <a:p>
            <a:pPr lvl="1" eaLnBrk="1" hangingPunct="1"/>
            <a:r>
              <a:rPr lang="en-US" dirty="0">
                <a:solidFill>
                  <a:srgbClr val="FF0000"/>
                </a:solidFill>
                <a:latin typeface="Tahoma" charset="0"/>
                <a:ea typeface="ＭＳ Ｐゴシック" charset="0"/>
              </a:rPr>
              <a:t>Higher active energy: ~2-50x DRAM (especially write)</a:t>
            </a:r>
          </a:p>
          <a:p>
            <a:pPr lvl="1" eaLnBrk="1" hangingPunct="1"/>
            <a:r>
              <a:rPr lang="en-US" dirty="0">
                <a:solidFill>
                  <a:srgbClr val="FF0000"/>
                </a:solidFill>
                <a:latin typeface="Tahoma" charset="0"/>
                <a:ea typeface="ＭＳ Ｐゴシック" charset="0"/>
              </a:rPr>
              <a:t>Lower endurance (a cell dies after ~10</a:t>
            </a:r>
            <a:r>
              <a:rPr lang="en-US" baseline="30000" dirty="0">
                <a:solidFill>
                  <a:srgbClr val="FF0000"/>
                </a:solidFill>
                <a:latin typeface="Tahoma" charset="0"/>
                <a:ea typeface="ＭＳ Ｐゴシック" charset="0"/>
              </a:rPr>
              <a:t>8</a:t>
            </a:r>
            <a:r>
              <a:rPr lang="en-US" dirty="0">
                <a:solidFill>
                  <a:srgbClr val="FF0000"/>
                </a:solidFill>
                <a:latin typeface="Tahoma" charset="0"/>
                <a:ea typeface="ＭＳ Ｐゴシック" charset="0"/>
              </a:rPr>
              <a:t> writes)</a:t>
            </a:r>
          </a:p>
          <a:p>
            <a:pPr lvl="1" eaLnBrk="1" hangingPunct="1"/>
            <a:r>
              <a:rPr lang="en-US" dirty="0">
                <a:solidFill>
                  <a:srgbClr val="FF0000"/>
                </a:solidFill>
                <a:latin typeface="Tahoma" charset="0"/>
                <a:ea typeface="ＭＳ Ｐゴシック" charset="0"/>
              </a:rPr>
              <a:t>Reliability issues (resistance drift)</a:t>
            </a:r>
          </a:p>
          <a:p>
            <a:pPr lvl="1" eaLnBrk="1" hangingPunct="1"/>
            <a:endParaRPr lang="en-US" sz="2000" dirty="0">
              <a:latin typeface="Tahoma" charset="0"/>
              <a:ea typeface="ＭＳ Ｐゴシック" charset="0"/>
            </a:endParaRPr>
          </a:p>
          <a:p>
            <a:pPr eaLnBrk="1" hangingPunct="1"/>
            <a:r>
              <a:rPr lang="en-US" dirty="0">
                <a:latin typeface="Tahoma" charset="0"/>
                <a:ea typeface="ＭＳ Ｐゴシック" charset="0"/>
                <a:cs typeface="ＭＳ Ｐゴシック" charset="0"/>
              </a:rPr>
              <a:t>Challenges in enabling PCM as DRAM replacement/helper:</a:t>
            </a:r>
          </a:p>
          <a:p>
            <a:pPr lvl="1" eaLnBrk="1" hangingPunct="1"/>
            <a:r>
              <a:rPr lang="en-US" dirty="0">
                <a:solidFill>
                  <a:srgbClr val="0000FF"/>
                </a:solidFill>
                <a:latin typeface="Tahoma" charset="0"/>
                <a:ea typeface="ＭＳ Ｐゴシック" charset="0"/>
              </a:rPr>
              <a:t>Mitigate PCM shortcomings</a:t>
            </a:r>
          </a:p>
          <a:p>
            <a:pPr lvl="1" eaLnBrk="1" hangingPunct="1"/>
            <a:r>
              <a:rPr lang="en-US" dirty="0">
                <a:solidFill>
                  <a:srgbClr val="0000FF"/>
                </a:solidFill>
                <a:latin typeface="Tahoma" charset="0"/>
                <a:ea typeface="ＭＳ Ｐゴシック" charset="0"/>
              </a:rPr>
              <a:t>Find the right way to place PCM in the system</a:t>
            </a:r>
          </a:p>
        </p:txBody>
      </p:sp>
      <p:sp>
        <p:nvSpPr>
          <p:cNvPr id="48132"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FE82CC-7BA9-6841-9A5F-3367483BAFF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317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61098775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699">
                                            <p:txEl>
                                              <p:pRg st="12" end="1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9699">
                                            <p:txEl>
                                              <p:pRg st="13" end="13"/>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9699">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build="p"/>
    </p:bldLst>
  </p:timing>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a:xfrm>
            <a:off x="228600" y="152400"/>
            <a:ext cx="8915400" cy="1066800"/>
          </a:xfrm>
        </p:spPr>
        <p:txBody>
          <a:bodyPr/>
          <a:lstStyle/>
          <a:p>
            <a:pPr eaLnBrk="1" hangingPunct="1"/>
            <a:r>
              <a:rPr lang="en-US" dirty="0">
                <a:latin typeface="Garamond" charset="0"/>
                <a:ea typeface="ＭＳ Ｐゴシック" charset="0"/>
                <a:cs typeface="ＭＳ Ｐゴシック" charset="0"/>
              </a:rPr>
              <a:t>PCM-based Main Memory (I)</a:t>
            </a:r>
          </a:p>
        </p:txBody>
      </p:sp>
      <p:sp>
        <p:nvSpPr>
          <p:cNvPr id="52227" name="Content Placeholder 2"/>
          <p:cNvSpPr>
            <a:spLocks noGrp="1"/>
          </p:cNvSpPr>
          <p:nvPr>
            <p:ph idx="1"/>
          </p:nvPr>
        </p:nvSpPr>
        <p:spPr>
          <a:xfrm>
            <a:off x="228600" y="908720"/>
            <a:ext cx="8610600" cy="5181600"/>
          </a:xfrm>
        </p:spPr>
        <p:txBody>
          <a:bodyPr/>
          <a:lstStyle/>
          <a:p>
            <a:pPr eaLnBrk="1" hangingPunct="1"/>
            <a:r>
              <a:rPr lang="en-US" dirty="0">
                <a:latin typeface="Tahoma" charset="0"/>
                <a:ea typeface="ＭＳ Ｐゴシック" charset="0"/>
                <a:cs typeface="ＭＳ Ｐゴシック" charset="0"/>
              </a:rPr>
              <a:t>How should PCM-based (main) memory be organized?</a:t>
            </a: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buFont typeface="Wingdings" charset="0"/>
              <a:buNone/>
            </a:pPr>
            <a:endParaRPr lang="en-US" dirty="0">
              <a:latin typeface="Tahoma" charset="0"/>
              <a:ea typeface="ＭＳ Ｐゴシック" charset="0"/>
              <a:cs typeface="ＭＳ Ｐゴシック" charset="0"/>
            </a:endParaRPr>
          </a:p>
          <a:p>
            <a:pPr eaLnBrk="1" hangingPunct="1"/>
            <a:endParaRPr lang="en-US" sz="1100" dirty="0">
              <a:solidFill>
                <a:srgbClr val="0000FF"/>
              </a:solidFill>
              <a:latin typeface="Tahoma" charset="0"/>
              <a:ea typeface="ＭＳ Ｐゴシック" charset="0"/>
              <a:cs typeface="ＭＳ Ｐゴシック" charset="0"/>
            </a:endParaRPr>
          </a:p>
          <a:p>
            <a:pPr eaLnBrk="1" hangingPunct="1"/>
            <a:endParaRPr lang="en-US" sz="1100" dirty="0">
              <a:solidFill>
                <a:srgbClr val="0000FF"/>
              </a:solidFill>
              <a:latin typeface="Tahoma" charset="0"/>
              <a:ea typeface="ＭＳ Ｐゴシック" charset="0"/>
              <a:cs typeface="ＭＳ Ｐゴシック" charset="0"/>
            </a:endParaRPr>
          </a:p>
          <a:p>
            <a:pPr eaLnBrk="1" hangingPunct="1"/>
            <a:r>
              <a:rPr lang="en-US" dirty="0">
                <a:solidFill>
                  <a:srgbClr val="0000FF"/>
                </a:solidFill>
                <a:latin typeface="Tahoma" charset="0"/>
                <a:ea typeface="ＭＳ Ｐゴシック" charset="0"/>
                <a:cs typeface="ＭＳ Ｐゴシック" charset="0"/>
              </a:rPr>
              <a:t>Hybrid PCM+DRAM </a:t>
            </a:r>
            <a:r>
              <a:rPr lang="en-US" sz="2000" dirty="0">
                <a:solidFill>
                  <a:srgbClr val="008000"/>
                </a:solidFill>
                <a:latin typeface="Tahoma" charset="0"/>
                <a:ea typeface="ＭＳ Ｐゴシック" charset="0"/>
                <a:cs typeface="ＭＳ Ｐゴシック" charset="0"/>
              </a:rPr>
              <a:t>[</a:t>
            </a:r>
            <a:r>
              <a:rPr lang="en-US" sz="2000" dirty="0" err="1">
                <a:solidFill>
                  <a:srgbClr val="008000"/>
                </a:solidFill>
                <a:latin typeface="Tahoma" charset="0"/>
                <a:ea typeface="ＭＳ Ｐゴシック" charset="0"/>
                <a:cs typeface="ＭＳ Ｐゴシック" charset="0"/>
              </a:rPr>
              <a:t>Qureshi</a:t>
            </a:r>
            <a:r>
              <a:rPr lang="en-US" sz="2000" dirty="0">
                <a:solidFill>
                  <a:srgbClr val="008000"/>
                </a:solidFill>
                <a:latin typeface="Tahoma" charset="0"/>
                <a:ea typeface="ＭＳ Ｐゴシック" charset="0"/>
                <a:cs typeface="ＭＳ Ｐゴシック" charset="0"/>
              </a:rPr>
              <a:t>+ ISCA’09, </a:t>
            </a:r>
            <a:r>
              <a:rPr lang="en-US" sz="2000" dirty="0" err="1">
                <a:solidFill>
                  <a:srgbClr val="008000"/>
                </a:solidFill>
                <a:latin typeface="Tahoma" charset="0"/>
                <a:ea typeface="ＭＳ Ｐゴシック" charset="0"/>
                <a:cs typeface="ＭＳ Ｐゴシック" charset="0"/>
              </a:rPr>
              <a:t>Dhiman</a:t>
            </a:r>
            <a:r>
              <a:rPr lang="en-US" sz="2000" dirty="0">
                <a:solidFill>
                  <a:srgbClr val="008000"/>
                </a:solidFill>
                <a:latin typeface="Tahoma" charset="0"/>
                <a:ea typeface="ＭＳ Ｐゴシック" charset="0"/>
                <a:cs typeface="ＭＳ Ｐゴシック" charset="0"/>
              </a:rPr>
              <a:t>+ DAC’09]</a:t>
            </a:r>
            <a:r>
              <a:rPr lang="en-US" dirty="0">
                <a:solidFill>
                  <a:srgbClr val="0000FF"/>
                </a:solidFill>
                <a:latin typeface="Tahoma" charset="0"/>
                <a:ea typeface="ＭＳ Ｐゴシック" charset="0"/>
                <a:cs typeface="ＭＳ Ｐゴシック" charset="0"/>
              </a:rPr>
              <a:t>: </a:t>
            </a:r>
          </a:p>
          <a:p>
            <a:pPr lvl="1" eaLnBrk="1" hangingPunct="1"/>
            <a:r>
              <a:rPr lang="en-US" dirty="0">
                <a:latin typeface="Tahoma" charset="0"/>
                <a:ea typeface="ＭＳ Ｐゴシック" charset="0"/>
              </a:rPr>
              <a:t>How to partition/migrate data between PCM and DRAM</a:t>
            </a:r>
          </a:p>
        </p:txBody>
      </p:sp>
      <p:sp>
        <p:nvSpPr>
          <p:cNvPr id="5222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B3EF163-E7CF-734F-8A38-A2627986A4B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318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2229" name="Picture 4" descr="pcm-dram.tif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79600" y="1524000"/>
            <a:ext cx="5588000" cy="25574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2230"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6850" y="1484784"/>
            <a:ext cx="8642350" cy="2432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2231" name="Rectangle 5"/>
          <p:cNvSpPr>
            <a:spLocks noChangeArrowheads="1"/>
          </p:cNvSpPr>
          <p:nvPr/>
        </p:nvSpPr>
        <p:spPr bwMode="auto">
          <a:xfrm>
            <a:off x="3200400" y="2708920"/>
            <a:ext cx="2895600" cy="1143000"/>
          </a:xfrm>
          <a:prstGeom prst="rect">
            <a:avLst/>
          </a:prstGeom>
          <a:noFill/>
          <a:ln w="1270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
              <a:cs typeface="+mn-cs"/>
            </a:endParaRPr>
          </a:p>
        </p:txBody>
      </p:sp>
    </p:spTree>
    <p:extLst>
      <p:ext uri="{BB962C8B-B14F-4D97-AF65-F5344CB8AC3E}">
        <p14:creationId xmlns:p14="http://schemas.microsoft.com/office/powerpoint/2010/main" val="222445356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2227">
                                            <p:txEl>
                                              <p:pRg st="9" end="9"/>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223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2227">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build="p"/>
      <p:bldP spid="52231" grpId="0" animBg="1"/>
    </p:bldLst>
  </p:timing>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a:xfrm>
            <a:off x="228600" y="152400"/>
            <a:ext cx="8915400" cy="1066800"/>
          </a:xfrm>
        </p:spPr>
        <p:txBody>
          <a:bodyPr/>
          <a:lstStyle/>
          <a:p>
            <a:pPr eaLnBrk="1" hangingPunct="1"/>
            <a:r>
              <a:rPr lang="en-US" dirty="0">
                <a:latin typeface="Garamond" charset="0"/>
                <a:ea typeface="ＭＳ Ｐゴシック" charset="0"/>
                <a:cs typeface="ＭＳ Ｐゴシック" charset="0"/>
              </a:rPr>
              <a:t>PCM-based Main Memory (II)</a:t>
            </a:r>
          </a:p>
        </p:txBody>
      </p:sp>
      <p:sp>
        <p:nvSpPr>
          <p:cNvPr id="54275" name="Content Placeholder 2"/>
          <p:cNvSpPr>
            <a:spLocks noGrp="1"/>
          </p:cNvSpPr>
          <p:nvPr>
            <p:ph idx="1"/>
          </p:nvPr>
        </p:nvSpPr>
        <p:spPr>
          <a:xfrm>
            <a:off x="228600" y="908720"/>
            <a:ext cx="8610600" cy="5181600"/>
          </a:xfrm>
        </p:spPr>
        <p:txBody>
          <a:bodyPr/>
          <a:lstStyle/>
          <a:p>
            <a:pPr eaLnBrk="1" hangingPunct="1"/>
            <a:r>
              <a:rPr lang="en-US" dirty="0">
                <a:latin typeface="Tahoma" charset="0"/>
                <a:ea typeface="ＭＳ Ｐゴシック" charset="0"/>
                <a:cs typeface="ＭＳ Ｐゴシック" charset="0"/>
              </a:rPr>
              <a:t>How should PCM-based (main) memory be organized?</a:t>
            </a: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buFont typeface="Wingdings" charset="0"/>
              <a:buNone/>
            </a:pPr>
            <a:endParaRPr lang="en-US" dirty="0">
              <a:latin typeface="Tahoma" charset="0"/>
              <a:ea typeface="ＭＳ Ｐゴシック" charset="0"/>
              <a:cs typeface="ＭＳ Ｐゴシック" charset="0"/>
            </a:endParaRPr>
          </a:p>
          <a:p>
            <a:pPr eaLnBrk="1" hangingPunct="1"/>
            <a:r>
              <a:rPr lang="en-US" dirty="0">
                <a:solidFill>
                  <a:srgbClr val="0000FF"/>
                </a:solidFill>
                <a:latin typeface="Tahoma" charset="0"/>
                <a:ea typeface="ＭＳ Ｐゴシック" charset="0"/>
                <a:cs typeface="ＭＳ Ｐゴシック" charset="0"/>
              </a:rPr>
              <a:t>Pure PCM main memory </a:t>
            </a:r>
            <a:r>
              <a:rPr lang="en-US" sz="2000" dirty="0">
                <a:solidFill>
                  <a:srgbClr val="008000"/>
                </a:solidFill>
                <a:latin typeface="Tahoma" charset="0"/>
                <a:ea typeface="ＭＳ Ｐゴシック" charset="0"/>
                <a:cs typeface="ＭＳ Ｐゴシック" charset="0"/>
              </a:rPr>
              <a:t>[Lee et al., ISCA’09, Top Picks’10]</a:t>
            </a:r>
            <a:r>
              <a:rPr lang="en-US" dirty="0">
                <a:latin typeface="Tahoma" charset="0"/>
                <a:ea typeface="ＭＳ Ｐゴシック" charset="0"/>
                <a:cs typeface="ＭＳ Ｐゴシック" charset="0"/>
              </a:rPr>
              <a:t>: </a:t>
            </a:r>
          </a:p>
          <a:p>
            <a:pPr lvl="1" eaLnBrk="1" hangingPunct="1"/>
            <a:r>
              <a:rPr lang="en-US" dirty="0">
                <a:latin typeface="Tahoma" charset="0"/>
                <a:ea typeface="ＭＳ Ｐゴシック" charset="0"/>
              </a:rPr>
              <a:t>How to redesign entire hierarchy (and cores) to overcome PCM shortcomings</a:t>
            </a:r>
          </a:p>
        </p:txBody>
      </p:sp>
      <p:sp>
        <p:nvSpPr>
          <p:cNvPr id="5427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9D8C9EB-AE2A-C24C-B938-98D1CB46FF5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319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4277" name="Picture 4" descr="pcm-dram.tif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79600" y="1524000"/>
            <a:ext cx="5588000" cy="25574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4278"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2471" y="1484784"/>
            <a:ext cx="8642350" cy="2432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4279" name="Rectangle 5"/>
          <p:cNvSpPr>
            <a:spLocks noChangeArrowheads="1"/>
          </p:cNvSpPr>
          <p:nvPr/>
        </p:nvSpPr>
        <p:spPr bwMode="auto">
          <a:xfrm>
            <a:off x="6096000" y="2743200"/>
            <a:ext cx="2895600" cy="1143000"/>
          </a:xfrm>
          <a:prstGeom prst="rect">
            <a:avLst/>
          </a:prstGeom>
          <a:noFill/>
          <a:ln w="1270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
              <a:cs typeface="+mn-cs"/>
            </a:endParaRPr>
          </a:p>
        </p:txBody>
      </p:sp>
    </p:spTree>
    <p:extLst>
      <p:ext uri="{BB962C8B-B14F-4D97-AF65-F5344CB8AC3E}">
        <p14:creationId xmlns:p14="http://schemas.microsoft.com/office/powerpoint/2010/main" val="3838688717"/>
      </p:ext>
    </p:extLst>
  </p:cSld>
  <p:clrMapOvr>
    <a:masterClrMapping/>
  </p:clrMapOvr>
  <p:transition/>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An Initial Study: Replace DRAM with PCM</a:t>
            </a:r>
          </a:p>
        </p:txBody>
      </p:sp>
      <p:sp>
        <p:nvSpPr>
          <p:cNvPr id="45059" name="Content Placeholder 2"/>
          <p:cNvSpPr>
            <a:spLocks noGrp="1"/>
          </p:cNvSpPr>
          <p:nvPr>
            <p:ph idx="1"/>
          </p:nvPr>
        </p:nvSpPr>
        <p:spPr>
          <a:xfrm>
            <a:off x="228600" y="996950"/>
            <a:ext cx="8807896" cy="5194300"/>
          </a:xfrm>
        </p:spPr>
        <p:txBody>
          <a:bodyPr/>
          <a:lstStyle/>
          <a:p>
            <a:r>
              <a:rPr lang="en-US" dirty="0">
                <a:latin typeface="Tahoma" charset="0"/>
                <a:ea typeface="ＭＳ Ｐゴシック" charset="0"/>
                <a:cs typeface="ＭＳ Ｐゴシック" charset="0"/>
              </a:rPr>
              <a:t>Lee, </a:t>
            </a:r>
            <a:r>
              <a:rPr lang="en-US" dirty="0" err="1">
                <a:latin typeface="Tahoma" charset="0"/>
                <a:ea typeface="ＭＳ Ｐゴシック" charset="0"/>
                <a:cs typeface="ＭＳ Ｐゴシック" charset="0"/>
              </a:rPr>
              <a:t>Ipek</a:t>
            </a:r>
            <a:r>
              <a:rPr lang="en-US" dirty="0">
                <a:latin typeface="Tahoma" charset="0"/>
                <a:ea typeface="ＭＳ Ｐゴシック" charset="0"/>
                <a:cs typeface="ＭＳ Ｐゴシック" charset="0"/>
              </a:rPr>
              <a:t>, Mutlu, Burger, </a:t>
            </a:r>
            <a:r>
              <a:rPr lang="ja-JP" altLang="en-US" dirty="0">
                <a:latin typeface="Tahoma" charset="0"/>
                <a:ea typeface="ＭＳ Ｐゴシック" charset="0"/>
                <a:cs typeface="ＭＳ Ｐゴシック" charset="0"/>
              </a:rPr>
              <a:t>“</a:t>
            </a:r>
            <a:r>
              <a:rPr lang="en-US" dirty="0">
                <a:solidFill>
                  <a:srgbClr val="0000FF"/>
                </a:solidFill>
                <a:latin typeface="Tahoma" charset="0"/>
                <a:ea typeface="ＭＳ Ｐゴシック" charset="0"/>
                <a:cs typeface="ＭＳ Ｐゴシック" charset="0"/>
              </a:rPr>
              <a:t>Architecting Phase Change Memory as a Scalable DRAM Alternative</a:t>
            </a:r>
            <a:r>
              <a:rPr lang="en-US" dirty="0">
                <a:latin typeface="Tahoma" charset="0"/>
                <a:ea typeface="ＭＳ Ｐゴシック" charset="0"/>
                <a:cs typeface="ＭＳ Ｐゴシック" charset="0"/>
              </a:rPr>
              <a:t>,</a:t>
            </a:r>
            <a:r>
              <a:rPr lang="ja-JP" altLang="en-US" dirty="0">
                <a:latin typeface="Tahoma" charset="0"/>
                <a:ea typeface="ＭＳ Ｐゴシック" charset="0"/>
                <a:cs typeface="ＭＳ Ｐゴシック" charset="0"/>
              </a:rPr>
              <a:t>”</a:t>
            </a:r>
            <a:r>
              <a:rPr lang="en-US" dirty="0">
                <a:latin typeface="Tahoma" charset="0"/>
                <a:ea typeface="ＭＳ Ｐゴシック" charset="0"/>
                <a:cs typeface="ＭＳ Ｐゴシック" charset="0"/>
              </a:rPr>
              <a:t> ISCA 2009.</a:t>
            </a:r>
          </a:p>
          <a:p>
            <a:pPr lvl="1"/>
            <a:r>
              <a:rPr lang="en-US" dirty="0">
                <a:latin typeface="Tahoma" charset="0"/>
                <a:ea typeface="ＭＳ Ｐゴシック" charset="0"/>
                <a:cs typeface="ＭＳ Ｐゴシック" charset="0"/>
              </a:rPr>
              <a:t>Surveyed prototypes from 2003-2008 (e.g. IEDM, VLSI, ISSCC)</a:t>
            </a:r>
          </a:p>
          <a:p>
            <a:pPr lvl="1"/>
            <a:r>
              <a:rPr lang="en-US" dirty="0">
                <a:latin typeface="Tahoma" charset="0"/>
                <a:ea typeface="ＭＳ Ｐゴシック" charset="0"/>
                <a:cs typeface="ＭＳ Ｐゴシック" charset="0"/>
              </a:rPr>
              <a:t>Derived “average” PCM parameters for F=90nm</a:t>
            </a: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4506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082A579-E316-044F-805A-ED8A38B34982}"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320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284984"/>
            <a:ext cx="8401050" cy="30718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Rectangle 5"/>
          <p:cNvSpPr/>
          <p:nvPr/>
        </p:nvSpPr>
        <p:spPr>
          <a:xfrm>
            <a:off x="611560" y="5301208"/>
            <a:ext cx="2160240" cy="428625"/>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7" name="Rectangle 6"/>
          <p:cNvSpPr/>
          <p:nvPr/>
        </p:nvSpPr>
        <p:spPr>
          <a:xfrm>
            <a:off x="4876800" y="4199384"/>
            <a:ext cx="2438400" cy="428625"/>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8" name="Rectangle 7"/>
          <p:cNvSpPr/>
          <p:nvPr/>
        </p:nvSpPr>
        <p:spPr>
          <a:xfrm>
            <a:off x="4876800" y="5775772"/>
            <a:ext cx="2438400" cy="428625"/>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6964552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a:xfrm>
            <a:off x="228600" y="152400"/>
            <a:ext cx="8915400" cy="1066800"/>
          </a:xfrm>
        </p:spPr>
        <p:txBody>
          <a:bodyPr/>
          <a:lstStyle/>
          <a:p>
            <a:r>
              <a:rPr lang="en-US" sz="3500">
                <a:solidFill>
                  <a:srgbClr val="006633"/>
                </a:solidFill>
                <a:latin typeface="Garamond" charset="0"/>
                <a:ea typeface="ＭＳ Ｐゴシック" charset="0"/>
                <a:cs typeface="ＭＳ Ｐゴシック" charset="0"/>
              </a:rPr>
              <a:t>Results: Naïve Replacement of DRAM with PCM</a:t>
            </a:r>
            <a:endParaRPr lang="en-US">
              <a:latin typeface="Garamond" charset="0"/>
              <a:ea typeface="ＭＳ Ｐゴシック" charset="0"/>
              <a:cs typeface="ＭＳ Ｐゴシック" charset="0"/>
            </a:endParaRPr>
          </a:p>
        </p:txBody>
      </p:sp>
      <p:sp>
        <p:nvSpPr>
          <p:cNvPr id="55299" name="Content Placeholder 2"/>
          <p:cNvSpPr>
            <a:spLocks noGrp="1"/>
          </p:cNvSpPr>
          <p:nvPr>
            <p:ph idx="1"/>
          </p:nvPr>
        </p:nvSpPr>
        <p:spPr>
          <a:xfrm>
            <a:off x="228600" y="996950"/>
            <a:ext cx="8915400" cy="5194300"/>
          </a:xfrm>
        </p:spPr>
        <p:txBody>
          <a:bodyPr/>
          <a:lstStyle/>
          <a:p>
            <a:r>
              <a:rPr lang="en-US" sz="2200" dirty="0">
                <a:latin typeface="Tahoma" charset="0"/>
                <a:ea typeface="ＭＳ Ｐゴシック" charset="0"/>
                <a:cs typeface="ＭＳ Ｐゴシック" charset="0"/>
              </a:rPr>
              <a:t>Replace DRAM with PCM in a 4-core, 4MB L2 system</a:t>
            </a:r>
          </a:p>
          <a:p>
            <a:r>
              <a:rPr lang="en-US" sz="2200" dirty="0">
                <a:latin typeface="Tahoma" charset="0"/>
                <a:ea typeface="ＭＳ Ｐゴシック" charset="0"/>
                <a:cs typeface="ＭＳ Ｐゴシック" charset="0"/>
              </a:rPr>
              <a:t>PCM organized the same as DRAM: row buffers, banks, peripherals</a:t>
            </a:r>
          </a:p>
          <a:p>
            <a:r>
              <a:rPr lang="en-US" sz="2200" dirty="0">
                <a:solidFill>
                  <a:srgbClr val="FF0000"/>
                </a:solidFill>
                <a:latin typeface="Tahoma" charset="0"/>
                <a:ea typeface="ＭＳ Ｐゴシック" charset="0"/>
                <a:cs typeface="ＭＳ Ｐゴシック" charset="0"/>
              </a:rPr>
              <a:t>1.6x delay, 2.2x energy, 500-hour average lifetime</a:t>
            </a: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a:buFont typeface="Wingdings" charset="0"/>
              <a:buNone/>
            </a:pPr>
            <a:endParaRPr lang="en-US" dirty="0">
              <a:latin typeface="Tahoma" charset="0"/>
              <a:ea typeface="ＭＳ Ｐゴシック" charset="0"/>
              <a:cs typeface="ＭＳ Ｐゴシック" charset="0"/>
            </a:endParaRPr>
          </a:p>
          <a:p>
            <a:r>
              <a:rPr lang="en-US" sz="2200" dirty="0">
                <a:latin typeface="Tahoma" charset="0"/>
                <a:ea typeface="ＭＳ Ｐゴシック" charset="0"/>
                <a:cs typeface="ＭＳ Ｐゴシック" charset="0"/>
              </a:rPr>
              <a:t>Lee, </a:t>
            </a:r>
            <a:r>
              <a:rPr lang="en-US" sz="2200" dirty="0" err="1">
                <a:latin typeface="Tahoma" charset="0"/>
                <a:ea typeface="ＭＳ Ｐゴシック" charset="0"/>
                <a:cs typeface="ＭＳ Ｐゴシック" charset="0"/>
              </a:rPr>
              <a:t>Ipek</a:t>
            </a:r>
            <a:r>
              <a:rPr lang="en-US" sz="2200" dirty="0">
                <a:latin typeface="Tahoma" charset="0"/>
                <a:ea typeface="ＭＳ Ｐゴシック" charset="0"/>
                <a:cs typeface="ＭＳ Ｐゴシック" charset="0"/>
              </a:rPr>
              <a:t>, Mutlu, Burger, </a:t>
            </a:r>
            <a:r>
              <a:rPr lang="ja-JP" altLang="en-US" sz="2200" dirty="0">
                <a:latin typeface="Tahoma" charset="0"/>
                <a:ea typeface="ＭＳ Ｐゴシック" charset="0"/>
                <a:cs typeface="ＭＳ Ｐゴシック" charset="0"/>
              </a:rPr>
              <a:t>“</a:t>
            </a:r>
            <a:r>
              <a:rPr lang="en-US" sz="2200" dirty="0">
                <a:solidFill>
                  <a:srgbClr val="0000FF"/>
                </a:solidFill>
                <a:latin typeface="Tahoma" charset="0"/>
                <a:ea typeface="ＭＳ Ｐゴシック" charset="0"/>
                <a:cs typeface="ＭＳ Ｐゴシック" charset="0"/>
              </a:rPr>
              <a:t>Architecting Phase Change Memory as a Scalable DRAM Alternative</a:t>
            </a:r>
            <a:r>
              <a:rPr lang="en-US" sz="2200" dirty="0">
                <a:latin typeface="Tahoma" charset="0"/>
                <a:ea typeface="ＭＳ Ｐゴシック" charset="0"/>
                <a:cs typeface="ＭＳ Ｐゴシック" charset="0"/>
              </a:rPr>
              <a:t>,</a:t>
            </a:r>
            <a:r>
              <a:rPr lang="ja-JP" altLang="en-US" sz="2200" dirty="0">
                <a:latin typeface="Tahoma" charset="0"/>
                <a:ea typeface="ＭＳ Ｐゴシック" charset="0"/>
                <a:cs typeface="ＭＳ Ｐゴシック" charset="0"/>
              </a:rPr>
              <a:t>”</a:t>
            </a:r>
            <a:r>
              <a:rPr lang="en-US" sz="2200" dirty="0">
                <a:latin typeface="Tahoma" charset="0"/>
                <a:ea typeface="ＭＳ Ｐゴシック" charset="0"/>
                <a:cs typeface="ＭＳ Ｐゴシック" charset="0"/>
              </a:rPr>
              <a:t> ISCA 2009.</a:t>
            </a: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5530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05DDA85-8629-3848-BCAD-65B9EC18818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321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5301"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4000" y="2362200"/>
            <a:ext cx="8280400" cy="3259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448873"/>
      </p:ext>
    </p:extLst>
  </p:cSld>
  <p:clrMapOvr>
    <a:masterClrMapping/>
  </p:clrMapOvr>
  <p:transition/>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a:xfrm>
            <a:off x="228600" y="152400"/>
            <a:ext cx="8915400" cy="1066800"/>
          </a:xfrm>
        </p:spPr>
        <p:txBody>
          <a:bodyPr/>
          <a:lstStyle/>
          <a:p>
            <a:r>
              <a:rPr lang="en-US">
                <a:latin typeface="Garamond" charset="0"/>
                <a:ea typeface="ＭＳ Ｐゴシック" charset="0"/>
                <a:cs typeface="ＭＳ Ｐゴシック" charset="0"/>
              </a:rPr>
              <a:t>Architecting PCM to Mitigate Shortcomings</a:t>
            </a:r>
          </a:p>
        </p:txBody>
      </p:sp>
      <p:sp>
        <p:nvSpPr>
          <p:cNvPr id="56323" name="Content Placeholder 2"/>
          <p:cNvSpPr>
            <a:spLocks noGrp="1"/>
          </p:cNvSpPr>
          <p:nvPr>
            <p:ph idx="1"/>
          </p:nvPr>
        </p:nvSpPr>
        <p:spPr>
          <a:xfrm>
            <a:off x="228600" y="996950"/>
            <a:ext cx="8915400" cy="5194300"/>
          </a:xfrm>
        </p:spPr>
        <p:txBody>
          <a:bodyPr/>
          <a:lstStyle/>
          <a:p>
            <a:r>
              <a:rPr lang="en-US" dirty="0">
                <a:latin typeface="Tahoma" charset="0"/>
                <a:ea typeface="ＭＳ Ｐゴシック" charset="0"/>
                <a:cs typeface="ＭＳ Ｐゴシック" charset="0"/>
              </a:rPr>
              <a:t>Idea 1: Use multiple narrow row buffers in each PCM chip</a:t>
            </a:r>
          </a:p>
          <a:p>
            <a:pPr marL="695220" lvl="2" indent="-342849">
              <a:buNone/>
            </a:pPr>
            <a:r>
              <a:rPr lang="en-US" sz="2200" dirty="0">
                <a:latin typeface="Tahoma" charset="0"/>
                <a:ea typeface="ＭＳ Ｐゴシック" charset="0"/>
                <a:sym typeface="Wingdings" charset="0"/>
              </a:rPr>
              <a:t> </a:t>
            </a:r>
            <a:r>
              <a:rPr lang="en-US" sz="2200" dirty="0">
                <a:latin typeface="Tahoma" charset="0"/>
                <a:ea typeface="ＭＳ Ｐゴシック" charset="0"/>
              </a:rPr>
              <a:t>Reduces array reads/writes </a:t>
            </a:r>
            <a:r>
              <a:rPr lang="en-US" sz="2200" dirty="0">
                <a:latin typeface="Tahoma" charset="0"/>
                <a:ea typeface="ＭＳ Ｐゴシック" charset="0"/>
                <a:sym typeface="Wingdings" charset="0"/>
              </a:rPr>
              <a:t> better endurance, latency, energy</a:t>
            </a:r>
            <a:endParaRPr lang="en-US" dirty="0">
              <a:latin typeface="Tahoma" charset="0"/>
              <a:ea typeface="ＭＳ Ｐゴシック" charset="0"/>
            </a:endParaRPr>
          </a:p>
          <a:p>
            <a:pPr lvl="1"/>
            <a:endParaRPr lang="en-US" dirty="0">
              <a:latin typeface="Tahoma" charset="0"/>
              <a:ea typeface="ＭＳ Ｐゴシック" charset="0"/>
              <a:sym typeface="Wingdings" charset="0"/>
            </a:endParaRPr>
          </a:p>
          <a:p>
            <a:r>
              <a:rPr lang="en-US" dirty="0">
                <a:latin typeface="Tahoma" charset="0"/>
                <a:ea typeface="ＭＳ Ｐゴシック" charset="0"/>
                <a:cs typeface="ＭＳ Ｐゴシック" charset="0"/>
                <a:sym typeface="Wingdings" charset="0"/>
              </a:rPr>
              <a:t>Idea 2: Write into array at</a:t>
            </a:r>
          </a:p>
          <a:p>
            <a:pPr>
              <a:buFont typeface="Wingdings" charset="0"/>
              <a:buNone/>
            </a:pPr>
            <a:r>
              <a:rPr lang="en-US" dirty="0">
                <a:latin typeface="Tahoma" charset="0"/>
                <a:ea typeface="ＭＳ Ｐゴシック" charset="0"/>
                <a:cs typeface="ＭＳ Ｐゴシック" charset="0"/>
                <a:sym typeface="Wingdings" charset="0"/>
              </a:rPr>
              <a:t>    cache block or word </a:t>
            </a:r>
          </a:p>
          <a:p>
            <a:pPr>
              <a:buFont typeface="Wingdings" charset="0"/>
              <a:buNone/>
            </a:pPr>
            <a:r>
              <a:rPr lang="en-US" dirty="0">
                <a:latin typeface="Tahoma" charset="0"/>
                <a:ea typeface="ＭＳ Ｐゴシック" charset="0"/>
                <a:cs typeface="ＭＳ Ｐゴシック" charset="0"/>
                <a:sym typeface="Wingdings" charset="0"/>
              </a:rPr>
              <a:t>    granularity</a:t>
            </a:r>
          </a:p>
          <a:p>
            <a:pPr>
              <a:buFont typeface="Wingdings" charset="0"/>
              <a:buNone/>
            </a:pPr>
            <a:r>
              <a:rPr lang="en-US" sz="2200" dirty="0">
                <a:latin typeface="Tahoma" charset="0"/>
                <a:ea typeface="ＭＳ Ｐゴシック" charset="0"/>
                <a:cs typeface="ＭＳ Ｐゴシック" charset="0"/>
                <a:sym typeface="Wingdings" charset="0"/>
              </a:rPr>
              <a:t>	 Reduces unnecessary wear	 </a:t>
            </a:r>
            <a:endParaRPr lang="en-US" sz="2200" dirty="0">
              <a:latin typeface="Tahoma" charset="0"/>
              <a:ea typeface="ＭＳ Ｐゴシック" charset="0"/>
              <a:cs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p:txBody>
      </p:sp>
      <p:sp>
        <p:nvSpPr>
          <p:cNvPr id="56324"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5840896" indent="-35840896"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131" eaLnBrk="0" fontAlgn="base" hangingPunct="0">
              <a:spcBef>
                <a:spcPct val="0"/>
              </a:spcBef>
              <a:spcAft>
                <a:spcPct val="0"/>
              </a:spcAft>
              <a:defRPr sz="2400">
                <a:solidFill>
                  <a:schemeClr val="tx1"/>
                </a:solidFill>
                <a:latin typeface="Arial" charset="0"/>
                <a:ea typeface="Arial" charset="0"/>
                <a:cs typeface="Arial" charset="0"/>
              </a:defRPr>
            </a:lvl6pPr>
            <a:lvl7pPr marL="914263" eaLnBrk="0" fontAlgn="base" hangingPunct="0">
              <a:spcBef>
                <a:spcPct val="0"/>
              </a:spcBef>
              <a:spcAft>
                <a:spcPct val="0"/>
              </a:spcAft>
              <a:defRPr sz="2400">
                <a:solidFill>
                  <a:schemeClr val="tx1"/>
                </a:solidFill>
                <a:latin typeface="Arial" charset="0"/>
                <a:ea typeface="Arial" charset="0"/>
                <a:cs typeface="Arial" charset="0"/>
              </a:defRPr>
            </a:lvl7pPr>
            <a:lvl8pPr marL="1371395" eaLnBrk="0" fontAlgn="base" hangingPunct="0">
              <a:spcBef>
                <a:spcPct val="0"/>
              </a:spcBef>
              <a:spcAft>
                <a:spcPct val="0"/>
              </a:spcAft>
              <a:defRPr sz="2400">
                <a:solidFill>
                  <a:schemeClr val="tx1"/>
                </a:solidFill>
                <a:latin typeface="Arial" charset="0"/>
                <a:ea typeface="Arial" charset="0"/>
                <a:cs typeface="Arial" charset="0"/>
              </a:defRPr>
            </a:lvl8pPr>
            <a:lvl9pPr marL="1828527"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C7187ED-11D3-4F44-9645-0E823415E70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322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632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3352800"/>
            <a:ext cx="4419600" cy="31226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6326" name="Text Box 55"/>
          <p:cNvSpPr txBox="1">
            <a:spLocks noChangeArrowheads="1"/>
          </p:cNvSpPr>
          <p:nvPr/>
        </p:nvSpPr>
        <p:spPr bwMode="auto">
          <a:xfrm>
            <a:off x="5105530" y="3200402"/>
            <a:ext cx="1107817" cy="461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1426" tIns="45714" rIns="91426" bIns="4571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00FF"/>
                </a:solidFill>
                <a:effectLst/>
                <a:uLnTx/>
                <a:uFillTx/>
                <a:latin typeface="Arial" charset="0"/>
                <a:ea typeface="ＭＳ Ｐゴシック" charset="0"/>
                <a:cs typeface="Arial" charset="0"/>
              </a:rPr>
              <a:t>DRAM</a:t>
            </a:r>
          </a:p>
        </p:txBody>
      </p:sp>
      <p:sp>
        <p:nvSpPr>
          <p:cNvPr id="56327" name="Text Box 55"/>
          <p:cNvSpPr txBox="1">
            <a:spLocks noChangeArrowheads="1"/>
          </p:cNvSpPr>
          <p:nvPr/>
        </p:nvSpPr>
        <p:spPr bwMode="auto">
          <a:xfrm>
            <a:off x="7742136" y="3195641"/>
            <a:ext cx="868569" cy="461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1426" tIns="45714" rIns="91426" bIns="4571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00FF"/>
                </a:solidFill>
                <a:effectLst/>
                <a:uLnTx/>
                <a:uFillTx/>
                <a:latin typeface="Arial" charset="0"/>
                <a:ea typeface="ＭＳ Ｐゴシック" charset="0"/>
                <a:cs typeface="Arial" charset="0"/>
              </a:rPr>
              <a:t>PCM</a:t>
            </a:r>
          </a:p>
        </p:txBody>
      </p:sp>
    </p:spTree>
    <p:extLst>
      <p:ext uri="{BB962C8B-B14F-4D97-AF65-F5344CB8AC3E}">
        <p14:creationId xmlns:p14="http://schemas.microsoft.com/office/powerpoint/2010/main" val="1456275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Results: Architected PCM as Main Memory </a:t>
            </a:r>
          </a:p>
        </p:txBody>
      </p:sp>
      <p:sp>
        <p:nvSpPr>
          <p:cNvPr id="3" name="Content Placeholder 2"/>
          <p:cNvSpPr>
            <a:spLocks noGrp="1"/>
          </p:cNvSpPr>
          <p:nvPr>
            <p:ph idx="1"/>
          </p:nvPr>
        </p:nvSpPr>
        <p:spPr>
          <a:xfrm>
            <a:off x="228600" y="996950"/>
            <a:ext cx="8915400" cy="5194300"/>
          </a:xfrm>
        </p:spPr>
        <p:txBody>
          <a:bodyPr/>
          <a:lstStyle/>
          <a:p>
            <a:r>
              <a:rPr lang="en-US" sz="2200" dirty="0">
                <a:solidFill>
                  <a:srgbClr val="FF0000"/>
                </a:solidFill>
                <a:latin typeface="Tahoma" charset="0"/>
                <a:ea typeface="ＭＳ Ｐゴシック" charset="0"/>
                <a:cs typeface="ＭＳ Ｐゴシック" charset="0"/>
              </a:rPr>
              <a:t>1.2x delay, 1.0x energy, 5.6-year average lifetime</a:t>
            </a:r>
          </a:p>
          <a:p>
            <a:r>
              <a:rPr lang="en-US" sz="2200" dirty="0">
                <a:latin typeface="Tahoma" charset="0"/>
                <a:ea typeface="ＭＳ Ｐゴシック" charset="0"/>
                <a:cs typeface="ＭＳ Ｐゴシック" charset="0"/>
              </a:rPr>
              <a:t>Scaling improves energy, endurance, density</a:t>
            </a: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r>
              <a:rPr lang="en-US" sz="2100" dirty="0">
                <a:latin typeface="Tahoma" charset="0"/>
                <a:ea typeface="ＭＳ Ｐゴシック" charset="0"/>
                <a:cs typeface="ＭＳ Ｐゴシック" charset="0"/>
              </a:rPr>
              <a:t>Caveat 1: Worst-case lifetime is much shorter (no guarantees)</a:t>
            </a:r>
          </a:p>
          <a:p>
            <a:r>
              <a:rPr lang="en-US" sz="2100" dirty="0">
                <a:latin typeface="Tahoma" charset="0"/>
                <a:ea typeface="ＭＳ Ｐゴシック" charset="0"/>
                <a:cs typeface="ＭＳ Ｐゴシック" charset="0"/>
              </a:rPr>
              <a:t>Caveat 2: Intensive applications see large performance and energy hits</a:t>
            </a:r>
          </a:p>
          <a:p>
            <a:r>
              <a:rPr lang="en-US" sz="2100" dirty="0">
                <a:latin typeface="Tahoma" charset="0"/>
                <a:ea typeface="ＭＳ Ｐゴシック" charset="0"/>
                <a:cs typeface="ＭＳ Ｐゴシック" charset="0"/>
              </a:rPr>
              <a:t>Caveat 3: Optimistic PCM parameters?</a:t>
            </a:r>
          </a:p>
        </p:txBody>
      </p:sp>
      <p:sp>
        <p:nvSpPr>
          <p:cNvPr id="5734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CCB8ED4-A500-C744-ACEF-D399903418A2}"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323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7349"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949450"/>
            <a:ext cx="8337550" cy="3155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833350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PCM as Main Memory (I)</a:t>
            </a:r>
          </a:p>
        </p:txBody>
      </p:sp>
      <p:sp>
        <p:nvSpPr>
          <p:cNvPr id="3" name="Content Placeholder 2"/>
          <p:cNvSpPr>
            <a:spLocks noGrp="1"/>
          </p:cNvSpPr>
          <p:nvPr>
            <p:ph idx="1"/>
          </p:nvPr>
        </p:nvSpPr>
        <p:spPr/>
        <p:txBody>
          <a:bodyPr/>
          <a:lstStyle/>
          <a:p>
            <a:r>
              <a:rPr lang="en-US" sz="2200" dirty="0"/>
              <a:t>Benjamin C. Lee, </a:t>
            </a:r>
            <a:r>
              <a:rPr lang="en-US" sz="2200" dirty="0" err="1"/>
              <a:t>Engin</a:t>
            </a:r>
            <a:r>
              <a:rPr lang="en-US" sz="2200" dirty="0"/>
              <a:t> </a:t>
            </a:r>
            <a:r>
              <a:rPr lang="en-US" sz="2200" dirty="0" err="1"/>
              <a:t>Ipek</a:t>
            </a:r>
            <a:r>
              <a:rPr lang="en-US" sz="2200" dirty="0"/>
              <a:t>, Onur Mutlu, and Doug Burger,</a:t>
            </a:r>
            <a:br>
              <a:rPr lang="en-US" sz="2200" dirty="0"/>
            </a:br>
            <a:r>
              <a:rPr lang="en-US" sz="2200" b="1" dirty="0">
                <a:hlinkClick r:id="rId2"/>
              </a:rPr>
              <a:t>"Architecting Phase Change Memory as a Scalable DRAM Alternative"</a:t>
            </a:r>
            <a:br>
              <a:rPr lang="en-US" sz="2200" dirty="0"/>
            </a:br>
            <a:r>
              <a:rPr lang="en-US" sz="2200" i="1" dirty="0"/>
              <a:t>Proceedings of the </a:t>
            </a:r>
            <a:r>
              <a:rPr lang="en-US" sz="2200" i="1" dirty="0">
                <a:hlinkClick r:id="rId3"/>
              </a:rPr>
              <a:t>36th International Symposium on Computer Architecture</a:t>
            </a:r>
            <a:r>
              <a:rPr lang="en-US" sz="2200" i="1" dirty="0"/>
              <a:t> (</a:t>
            </a:r>
            <a:r>
              <a:rPr lang="en-US" sz="2200" b="1" i="1" dirty="0"/>
              <a:t>ISCA</a:t>
            </a:r>
            <a:r>
              <a:rPr lang="en-US" sz="2200" i="1" dirty="0"/>
              <a:t>)</a:t>
            </a:r>
            <a:r>
              <a:rPr lang="en-US" sz="2200" dirty="0"/>
              <a:t>, pages 2-13, Austin, TX, June 2009. </a:t>
            </a:r>
            <a:r>
              <a:rPr lang="en-US" sz="2200" dirty="0">
                <a:hlinkClick r:id="rId4"/>
              </a:rPr>
              <a:t>Slides (pdf)</a:t>
            </a:r>
            <a:endParaRPr lang="en-US" sz="2200"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324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5"/>
          <a:stretch>
            <a:fillRect/>
          </a:stretch>
        </p:blipFill>
        <p:spPr>
          <a:xfrm>
            <a:off x="0" y="3573016"/>
            <a:ext cx="9144000" cy="2857500"/>
          </a:xfrm>
          <a:prstGeom prst="rect">
            <a:avLst/>
          </a:prstGeom>
        </p:spPr>
      </p:pic>
    </p:spTree>
    <p:extLst>
      <p:ext uri="{BB962C8B-B14F-4D97-AF65-F5344CB8AC3E}">
        <p14:creationId xmlns:p14="http://schemas.microsoft.com/office/powerpoint/2010/main" val="2975997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PCM as Main Memory (II)</a:t>
            </a:r>
          </a:p>
        </p:txBody>
      </p:sp>
      <p:sp>
        <p:nvSpPr>
          <p:cNvPr id="3" name="Content Placeholder 2"/>
          <p:cNvSpPr>
            <a:spLocks noGrp="1"/>
          </p:cNvSpPr>
          <p:nvPr>
            <p:ph idx="1"/>
          </p:nvPr>
        </p:nvSpPr>
        <p:spPr/>
        <p:txBody>
          <a:bodyPr/>
          <a:lstStyle/>
          <a:p>
            <a:r>
              <a:rPr lang="en-US" sz="2100" dirty="0"/>
              <a:t>Benjamin C. Lee, Ping Zhou, Jun Yang, </a:t>
            </a:r>
            <a:r>
              <a:rPr lang="en-US" sz="2100" dirty="0" err="1"/>
              <a:t>Youtao</a:t>
            </a:r>
            <a:r>
              <a:rPr lang="en-US" sz="2100" dirty="0"/>
              <a:t> Zhang, Bo Zhao, </a:t>
            </a:r>
            <a:r>
              <a:rPr lang="en-US" sz="2100" dirty="0" err="1"/>
              <a:t>Engin</a:t>
            </a:r>
            <a:r>
              <a:rPr lang="en-US" sz="2100" dirty="0"/>
              <a:t> </a:t>
            </a:r>
            <a:r>
              <a:rPr lang="en-US" sz="2100" dirty="0" err="1"/>
              <a:t>Ipek</a:t>
            </a:r>
            <a:r>
              <a:rPr lang="en-US" sz="2100" dirty="0"/>
              <a:t>, Onur Mutlu, and Doug Burger,</a:t>
            </a:r>
            <a:br>
              <a:rPr lang="en-US" sz="2100" dirty="0"/>
            </a:br>
            <a:r>
              <a:rPr lang="en-US" sz="2100" b="1" dirty="0">
                <a:hlinkClick r:id="rId2"/>
              </a:rPr>
              <a:t>"Phase Change Technology and the Future of Main Memory"</a:t>
            </a:r>
            <a:br>
              <a:rPr lang="en-US" sz="2100" dirty="0"/>
            </a:br>
            <a:r>
              <a:rPr lang="en-US" sz="2100" i="1" dirty="0">
                <a:hlinkClick r:id="rId3"/>
              </a:rPr>
              <a:t>IEEE Micro</a:t>
            </a:r>
            <a:r>
              <a:rPr lang="en-US" sz="2100" i="1" dirty="0"/>
              <a:t>, Special Issue: Micro's Top Picks from 2009 Computer Architecture Conferences (</a:t>
            </a:r>
            <a:r>
              <a:rPr lang="en-US" sz="2100" b="1" i="1" dirty="0"/>
              <a:t>MICRO TOP PICKS</a:t>
            </a:r>
            <a:r>
              <a:rPr lang="en-US" sz="2100" i="1" dirty="0"/>
              <a:t>)</a:t>
            </a:r>
            <a:r>
              <a:rPr lang="en-US" sz="2100" dirty="0"/>
              <a:t>, Vol. 30, No. 1, pages 60-70, January/February 2010. </a:t>
            </a:r>
          </a:p>
          <a:p>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325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4"/>
          <a:stretch>
            <a:fillRect/>
          </a:stretch>
        </p:blipFill>
        <p:spPr>
          <a:xfrm>
            <a:off x="0" y="3875936"/>
            <a:ext cx="9144000" cy="1785312"/>
          </a:xfrm>
          <a:prstGeom prst="rect">
            <a:avLst/>
          </a:prstGeom>
        </p:spPr>
      </p:pic>
    </p:spTree>
    <p:extLst>
      <p:ext uri="{BB962C8B-B14F-4D97-AF65-F5344CB8AC3E}">
        <p14:creationId xmlns:p14="http://schemas.microsoft.com/office/powerpoint/2010/main" val="40589188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PCM as Main Memory (III)</a:t>
            </a:r>
          </a:p>
        </p:txBody>
      </p:sp>
      <p:sp>
        <p:nvSpPr>
          <p:cNvPr id="3" name="Content Placeholder 2"/>
          <p:cNvSpPr>
            <a:spLocks noGrp="1"/>
          </p:cNvSpPr>
          <p:nvPr>
            <p:ph idx="1"/>
          </p:nvPr>
        </p:nvSpPr>
        <p:spPr/>
        <p:txBody>
          <a:bodyPr/>
          <a:lstStyle/>
          <a:p>
            <a:r>
              <a:rPr lang="en-US" sz="2200" dirty="0" err="1"/>
              <a:t>HanBin</a:t>
            </a:r>
            <a:r>
              <a:rPr lang="en-US" sz="2200" dirty="0"/>
              <a:t> Yoon, Justin Meza, Naveen </a:t>
            </a:r>
            <a:r>
              <a:rPr lang="en-US" sz="2200" dirty="0" err="1"/>
              <a:t>Muralimanohar</a:t>
            </a:r>
            <a:r>
              <a:rPr lang="en-US" sz="2200" dirty="0"/>
              <a:t>, Norman P. </a:t>
            </a:r>
            <a:r>
              <a:rPr lang="en-US" sz="2200" dirty="0" err="1"/>
              <a:t>Jouppi</a:t>
            </a:r>
            <a:r>
              <a:rPr lang="en-US" sz="2200" dirty="0"/>
              <a:t>, and Onur Mutlu,</a:t>
            </a:r>
            <a:br>
              <a:rPr lang="en-US" sz="2200" dirty="0"/>
            </a:br>
            <a:r>
              <a:rPr lang="en-US" sz="2200" b="1" dirty="0">
                <a:hlinkClick r:id="rId2"/>
              </a:rPr>
              <a:t>"Efficient Data Mapping and Buffering Techniques for Multi-Level Cell Phase-Change Memories"</a:t>
            </a:r>
            <a:r>
              <a:rPr lang="en-US" sz="2200" dirty="0"/>
              <a:t> </a:t>
            </a:r>
            <a:br>
              <a:rPr lang="en-US" sz="2200" dirty="0"/>
            </a:br>
            <a:r>
              <a:rPr lang="en-US" sz="2200" i="1" dirty="0">
                <a:hlinkClick r:id="rId3"/>
              </a:rPr>
              <a:t>ACM Transactions on Architecture and Code Optimization</a:t>
            </a:r>
            <a:r>
              <a:rPr lang="en-US" sz="2200" i="1" dirty="0"/>
              <a:t> (</a:t>
            </a:r>
            <a:r>
              <a:rPr lang="en-US" sz="2200" b="1" i="1" dirty="0"/>
              <a:t>TACO</a:t>
            </a:r>
            <a:r>
              <a:rPr lang="en-US" sz="2200" i="1" dirty="0"/>
              <a:t>)</a:t>
            </a:r>
            <a:r>
              <a:rPr lang="en-US" sz="2200" dirty="0"/>
              <a:t>, Vol. 11, No. 4, December 2014. [</a:t>
            </a:r>
            <a:r>
              <a:rPr lang="en-US" sz="2200" dirty="0">
                <a:hlinkClick r:id="rId4"/>
              </a:rPr>
              <a:t>Slides (ppt)</a:t>
            </a:r>
            <a:r>
              <a:rPr lang="en-US" sz="2200" dirty="0"/>
              <a:t> </a:t>
            </a:r>
            <a:r>
              <a:rPr lang="en-US" sz="2200" dirty="0">
                <a:hlinkClick r:id="rId5"/>
              </a:rPr>
              <a:t>(pdf)</a:t>
            </a:r>
            <a:r>
              <a:rPr lang="en-US" sz="2200" dirty="0"/>
              <a:t>] </a:t>
            </a:r>
            <a:br>
              <a:rPr lang="en-US" sz="2200" dirty="0"/>
            </a:br>
            <a:r>
              <a:rPr lang="en-US" sz="2200" dirty="0"/>
              <a:t>Presented at the </a:t>
            </a:r>
            <a:r>
              <a:rPr lang="en-US" sz="2200" dirty="0">
                <a:hlinkClick r:id="rId6"/>
              </a:rPr>
              <a:t>10th HiPEAC Conference in 2015</a:t>
            </a:r>
            <a:r>
              <a:rPr lang="en-US" sz="2200" dirty="0"/>
              <a:t>. [</a:t>
            </a:r>
            <a:r>
              <a:rPr lang="en-US" sz="2200" dirty="0">
                <a:hlinkClick r:id="rId4"/>
              </a:rPr>
              <a:t>Slides (ppt)</a:t>
            </a:r>
            <a:r>
              <a:rPr lang="en-US" sz="2200" dirty="0"/>
              <a:t> </a:t>
            </a:r>
            <a:r>
              <a:rPr lang="en-US" sz="2200" dirty="0">
                <a:hlinkClick r:id="rId5"/>
              </a:rPr>
              <a:t>(pdf)</a:t>
            </a:r>
            <a:r>
              <a:rPr lang="en-US" sz="2200" dirty="0"/>
              <a:t>] </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326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a:stretch>
            <a:fillRect/>
          </a:stretch>
        </p:blipFill>
        <p:spPr>
          <a:xfrm>
            <a:off x="0" y="4149080"/>
            <a:ext cx="9144000" cy="1941939"/>
          </a:xfrm>
          <a:prstGeom prst="rect">
            <a:avLst/>
          </a:prstGeom>
        </p:spPr>
      </p:pic>
    </p:spTree>
    <p:extLst>
      <p:ext uri="{BB962C8B-B14F-4D97-AF65-F5344CB8AC3E}">
        <p14:creationId xmlns:p14="http://schemas.microsoft.com/office/powerpoint/2010/main" val="1126873978"/>
      </p:ext>
    </p:extLst>
  </p:cSld>
  <p:clrMapOvr>
    <a:masterClrMapping/>
  </p:clrMapOvr>
  <p:transition/>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STT-MRAM as Main Memory</a:t>
            </a:r>
          </a:p>
        </p:txBody>
      </p:sp>
      <p:sp>
        <p:nvSpPr>
          <p:cNvPr id="3" name="Content Placeholder 2"/>
          <p:cNvSpPr>
            <a:spLocks noGrp="1"/>
          </p:cNvSpPr>
          <p:nvPr>
            <p:ph idx="1"/>
          </p:nvPr>
        </p:nvSpPr>
        <p:spPr>
          <a:xfrm>
            <a:off x="107505" y="1066800"/>
            <a:ext cx="5904656" cy="5386536"/>
          </a:xfrm>
        </p:spPr>
        <p:txBody>
          <a:bodyPr>
            <a:normAutofit fontScale="92500"/>
          </a:bodyPr>
          <a:lstStyle/>
          <a:p>
            <a:r>
              <a:rPr lang="en-US" dirty="0"/>
              <a:t>Magnetic Tunnel Junction (MTJ) device</a:t>
            </a:r>
          </a:p>
          <a:p>
            <a:pPr lvl="1"/>
            <a:r>
              <a:rPr lang="en-US" dirty="0"/>
              <a:t>Reference layer: Fixed magnetic orientation</a:t>
            </a:r>
          </a:p>
          <a:p>
            <a:pPr lvl="1"/>
            <a:r>
              <a:rPr lang="en-US" dirty="0"/>
              <a:t>Free layer: Parallel or anti-parallel</a:t>
            </a:r>
          </a:p>
          <a:p>
            <a:endParaRPr lang="en-US" sz="1700" dirty="0"/>
          </a:p>
          <a:p>
            <a:r>
              <a:rPr lang="en-US" dirty="0">
                <a:solidFill>
                  <a:srgbClr val="0000FF"/>
                </a:solidFill>
              </a:rPr>
              <a:t>Magnetic orientation of the free layer determines logical state of device</a:t>
            </a:r>
          </a:p>
          <a:p>
            <a:pPr lvl="1"/>
            <a:r>
              <a:rPr lang="en-US" dirty="0"/>
              <a:t>High vs. low resistance</a:t>
            </a:r>
          </a:p>
          <a:p>
            <a:endParaRPr lang="en-US" sz="1700" dirty="0"/>
          </a:p>
          <a:p>
            <a:r>
              <a:rPr lang="en-US" dirty="0"/>
              <a:t>Write: Push large current through MTJ to change orientation of free layer</a:t>
            </a:r>
          </a:p>
          <a:p>
            <a:r>
              <a:rPr lang="en-US" dirty="0"/>
              <a:t>Read: Sense current flow</a:t>
            </a:r>
          </a:p>
          <a:p>
            <a:endParaRPr lang="en-US" sz="1700" dirty="0"/>
          </a:p>
          <a:p>
            <a:endParaRPr lang="en-US" sz="1700" dirty="0"/>
          </a:p>
          <a:p>
            <a:r>
              <a:rPr lang="en-US" sz="1900" dirty="0" err="1"/>
              <a:t>Kultursay</a:t>
            </a:r>
            <a:r>
              <a:rPr lang="en-US" sz="1900" dirty="0"/>
              <a:t> et al., “</a:t>
            </a:r>
            <a:r>
              <a:rPr lang="en-US" sz="1900" dirty="0">
                <a:solidFill>
                  <a:srgbClr val="0000FF"/>
                </a:solidFill>
              </a:rPr>
              <a:t>Evaluating STT-RAM as an Energy-Efficient Main Memory Alternative</a:t>
            </a:r>
            <a:r>
              <a:rPr lang="en-US" sz="1900" dirty="0"/>
              <a:t>,” ISPASS 2013.</a:t>
            </a:r>
          </a:p>
        </p:txBody>
      </p:sp>
      <p:grpSp>
        <p:nvGrpSpPr>
          <p:cNvPr id="17" name="Group 16"/>
          <p:cNvGrpSpPr/>
          <p:nvPr/>
        </p:nvGrpSpPr>
        <p:grpSpPr>
          <a:xfrm>
            <a:off x="6519594" y="1264605"/>
            <a:ext cx="1841633" cy="2519065"/>
            <a:chOff x="7391400" y="3272135"/>
            <a:chExt cx="2679833" cy="3361730"/>
          </a:xfrm>
        </p:grpSpPr>
        <p:sp>
          <p:nvSpPr>
            <p:cNvPr id="4" name="Rectangle 3"/>
            <p:cNvSpPr/>
            <p:nvPr/>
          </p:nvSpPr>
          <p:spPr>
            <a:xfrm>
              <a:off x="7391400" y="3733800"/>
              <a:ext cx="2667000" cy="381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Tahoma"/>
                  <a:ea typeface="+mn-ea"/>
                  <a:cs typeface="+mn-cs"/>
                </a:rPr>
                <a:t>Reference Layer</a:t>
              </a:r>
            </a:p>
          </p:txBody>
        </p:sp>
        <p:sp>
          <p:nvSpPr>
            <p:cNvPr id="5" name="Rectangle 4"/>
            <p:cNvSpPr/>
            <p:nvPr/>
          </p:nvSpPr>
          <p:spPr>
            <a:xfrm>
              <a:off x="7391400" y="4495800"/>
              <a:ext cx="2667000" cy="381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Tahoma"/>
                  <a:ea typeface="+mn-ea"/>
                  <a:cs typeface="+mn-cs"/>
                </a:rPr>
                <a:t>Free Layer</a:t>
              </a:r>
            </a:p>
          </p:txBody>
        </p:sp>
        <p:sp>
          <p:nvSpPr>
            <p:cNvPr id="6" name="Rectangle 5"/>
            <p:cNvSpPr/>
            <p:nvPr/>
          </p:nvSpPr>
          <p:spPr>
            <a:xfrm>
              <a:off x="7391400" y="4114800"/>
              <a:ext cx="2667000" cy="3810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Tahoma"/>
                  <a:ea typeface="+mn-ea"/>
                  <a:cs typeface="+mn-cs"/>
                </a:rPr>
                <a:t>Barrier</a:t>
              </a:r>
            </a:p>
          </p:txBody>
        </p:sp>
        <p:sp>
          <p:nvSpPr>
            <p:cNvPr id="7" name="Right Arrow 6"/>
            <p:cNvSpPr/>
            <p:nvPr/>
          </p:nvSpPr>
          <p:spPr>
            <a:xfrm>
              <a:off x="9369552" y="3771900"/>
              <a:ext cx="609600" cy="304800"/>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Tahoma"/>
                <a:ea typeface="+mn-ea"/>
                <a:cs typeface="+mn-cs"/>
              </a:endParaRPr>
            </a:p>
          </p:txBody>
        </p:sp>
        <p:sp>
          <p:nvSpPr>
            <p:cNvPr id="8" name="Right Arrow 7"/>
            <p:cNvSpPr/>
            <p:nvPr/>
          </p:nvSpPr>
          <p:spPr>
            <a:xfrm>
              <a:off x="9372600" y="4533900"/>
              <a:ext cx="609600" cy="304800"/>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Tahoma"/>
                <a:ea typeface="+mn-ea"/>
                <a:cs typeface="+mn-cs"/>
              </a:endParaRPr>
            </a:p>
          </p:txBody>
        </p:sp>
        <p:sp>
          <p:nvSpPr>
            <p:cNvPr id="9" name="Rectangle 8"/>
            <p:cNvSpPr/>
            <p:nvPr/>
          </p:nvSpPr>
          <p:spPr>
            <a:xfrm>
              <a:off x="7404233" y="5490865"/>
              <a:ext cx="2667000" cy="381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Tahoma"/>
                  <a:ea typeface="+mn-ea"/>
                  <a:cs typeface="+mn-cs"/>
                </a:rPr>
                <a:t>Reference Layer</a:t>
              </a:r>
            </a:p>
          </p:txBody>
        </p:sp>
        <p:sp>
          <p:nvSpPr>
            <p:cNvPr id="10" name="Rectangle 9"/>
            <p:cNvSpPr/>
            <p:nvPr/>
          </p:nvSpPr>
          <p:spPr>
            <a:xfrm>
              <a:off x="7404233" y="6252865"/>
              <a:ext cx="2667000" cy="381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Tahoma"/>
                  <a:ea typeface="+mn-ea"/>
                  <a:cs typeface="+mn-cs"/>
                </a:rPr>
                <a:t>Free Layer</a:t>
              </a:r>
            </a:p>
          </p:txBody>
        </p:sp>
        <p:sp>
          <p:nvSpPr>
            <p:cNvPr id="11" name="Rectangle 10"/>
            <p:cNvSpPr/>
            <p:nvPr/>
          </p:nvSpPr>
          <p:spPr>
            <a:xfrm>
              <a:off x="7404233" y="5871865"/>
              <a:ext cx="2667000" cy="3810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Tahoma"/>
                  <a:ea typeface="+mn-ea"/>
                  <a:cs typeface="+mn-cs"/>
                </a:rPr>
                <a:t>Barrier</a:t>
              </a:r>
            </a:p>
          </p:txBody>
        </p:sp>
        <p:sp>
          <p:nvSpPr>
            <p:cNvPr id="12" name="Right Arrow 11"/>
            <p:cNvSpPr/>
            <p:nvPr/>
          </p:nvSpPr>
          <p:spPr>
            <a:xfrm>
              <a:off x="9372600" y="5528965"/>
              <a:ext cx="609600" cy="304800"/>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Tahoma"/>
                <a:ea typeface="+mn-ea"/>
                <a:cs typeface="+mn-cs"/>
              </a:endParaRPr>
            </a:p>
          </p:txBody>
        </p:sp>
        <p:sp>
          <p:nvSpPr>
            <p:cNvPr id="13" name="Right Arrow 12"/>
            <p:cNvSpPr/>
            <p:nvPr/>
          </p:nvSpPr>
          <p:spPr>
            <a:xfrm rot="10800000">
              <a:off x="9372600" y="6290965"/>
              <a:ext cx="609600" cy="304800"/>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Tahoma"/>
                <a:ea typeface="+mn-ea"/>
                <a:cs typeface="+mn-cs"/>
              </a:endParaRPr>
            </a:p>
          </p:txBody>
        </p:sp>
        <p:sp>
          <p:nvSpPr>
            <p:cNvPr id="14" name="TextBox 13"/>
            <p:cNvSpPr txBox="1"/>
            <p:nvPr/>
          </p:nvSpPr>
          <p:spPr>
            <a:xfrm>
              <a:off x="8077200" y="3272135"/>
              <a:ext cx="1185611" cy="41073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Tahoma"/>
                  <a:ea typeface=""/>
                  <a:cs typeface="+mn-cs"/>
                </a:rPr>
                <a:t>Logical 0</a:t>
              </a:r>
            </a:p>
          </p:txBody>
        </p:sp>
        <p:sp>
          <p:nvSpPr>
            <p:cNvPr id="15" name="TextBox 14"/>
            <p:cNvSpPr txBox="1"/>
            <p:nvPr/>
          </p:nvSpPr>
          <p:spPr>
            <a:xfrm>
              <a:off x="8080249" y="5033665"/>
              <a:ext cx="1185611" cy="41073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Tahoma"/>
                  <a:ea typeface=""/>
                  <a:cs typeface="+mn-cs"/>
                </a:rPr>
                <a:t>Logical 1</a:t>
              </a:r>
            </a:p>
          </p:txBody>
        </p:sp>
      </p:grpSp>
      <p:grpSp>
        <p:nvGrpSpPr>
          <p:cNvPr id="39" name="Group 38"/>
          <p:cNvGrpSpPr/>
          <p:nvPr/>
        </p:nvGrpSpPr>
        <p:grpSpPr>
          <a:xfrm>
            <a:off x="6066411" y="4334961"/>
            <a:ext cx="2919304" cy="1567247"/>
            <a:chOff x="2667000" y="2117229"/>
            <a:chExt cx="2919304" cy="1567247"/>
          </a:xfrm>
        </p:grpSpPr>
        <p:cxnSp>
          <p:nvCxnSpPr>
            <p:cNvPr id="18" name="Straight Connector 17"/>
            <p:cNvCxnSpPr/>
            <p:nvPr/>
          </p:nvCxnSpPr>
          <p:spPr>
            <a:xfrm>
              <a:off x="2895600" y="2438400"/>
              <a:ext cx="2286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3418667" y="2744596"/>
              <a:ext cx="381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3418667" y="2820796"/>
              <a:ext cx="381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3425470" y="2820796"/>
              <a:ext cx="0" cy="12620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3792864" y="2820796"/>
              <a:ext cx="0" cy="12382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3048001" y="2937478"/>
              <a:ext cx="377469" cy="794"/>
            </a:xfrm>
            <a:prstGeom prst="line">
              <a:avLst/>
            </a:prstGeom>
            <a:ln w="19050">
              <a:solidFill>
                <a:schemeClr val="tx1"/>
              </a:solidFill>
              <a:headEnd type="ova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3607807" y="2438400"/>
              <a:ext cx="0" cy="306196"/>
            </a:xfrm>
            <a:prstGeom prst="line">
              <a:avLst/>
            </a:prstGeom>
            <a:ln w="19050">
              <a:solidFill>
                <a:schemeClr val="tx1"/>
              </a:solidFill>
              <a:headEnd type="oval"/>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3792864" y="2117229"/>
              <a:ext cx="1034066"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
                  <a:cs typeface="+mn-cs"/>
                </a:rPr>
                <a:t>Word Line</a:t>
              </a:r>
            </a:p>
          </p:txBody>
        </p:sp>
        <p:sp>
          <p:nvSpPr>
            <p:cNvPr id="26" name="TextBox 25"/>
            <p:cNvSpPr txBox="1"/>
            <p:nvPr/>
          </p:nvSpPr>
          <p:spPr>
            <a:xfrm>
              <a:off x="2667000" y="3345922"/>
              <a:ext cx="801823"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
                  <a:cs typeface="+mn-cs"/>
                </a:rPr>
                <a:t>Bit Line</a:t>
              </a:r>
            </a:p>
          </p:txBody>
        </p:sp>
        <p:cxnSp>
          <p:nvCxnSpPr>
            <p:cNvPr id="27" name="Straight Connector 26"/>
            <p:cNvCxnSpPr/>
            <p:nvPr/>
          </p:nvCxnSpPr>
          <p:spPr>
            <a:xfrm>
              <a:off x="3792864" y="2938272"/>
              <a:ext cx="546557" cy="0"/>
            </a:xfrm>
            <a:prstGeom prst="line">
              <a:avLst/>
            </a:prstGeom>
            <a:ln w="19050">
              <a:solidFill>
                <a:schemeClr val="tx1"/>
              </a:solidFill>
              <a:headEnd type="none"/>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3165306" y="2944622"/>
              <a:ext cx="90287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
                  <a:cs typeface="+mn-cs"/>
                </a:rPr>
                <a:t>Access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
                  <a:cs typeface="+mn-cs"/>
                </a:rPr>
                <a:t>Transistor</a:t>
              </a:r>
            </a:p>
          </p:txBody>
        </p:sp>
        <p:sp>
          <p:nvSpPr>
            <p:cNvPr id="29" name="TextBox 28"/>
            <p:cNvSpPr txBox="1"/>
            <p:nvPr/>
          </p:nvSpPr>
          <p:spPr>
            <a:xfrm>
              <a:off x="4206794" y="2591498"/>
              <a:ext cx="478721"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
                  <a:cs typeface="+mn-cs"/>
                </a:rPr>
                <a:t>MTJ</a:t>
              </a:r>
            </a:p>
          </p:txBody>
        </p:sp>
        <p:grpSp>
          <p:nvGrpSpPr>
            <p:cNvPr id="30" name="Group 29"/>
            <p:cNvGrpSpPr/>
            <p:nvPr/>
          </p:nvGrpSpPr>
          <p:grpSpPr>
            <a:xfrm>
              <a:off x="4336395" y="2823972"/>
              <a:ext cx="225574" cy="228600"/>
              <a:chOff x="844252" y="685800"/>
              <a:chExt cx="225574" cy="228600"/>
            </a:xfrm>
          </p:grpSpPr>
          <p:sp>
            <p:nvSpPr>
              <p:cNvPr id="31" name="Rectangle 30"/>
              <p:cNvSpPr/>
              <p:nvPr/>
            </p:nvSpPr>
            <p:spPr>
              <a:xfrm>
                <a:off x="844252" y="685800"/>
                <a:ext cx="73174" cy="228600"/>
              </a:xfrm>
              <a:prstGeom prst="rect">
                <a:avLst/>
              </a:prstGeom>
              <a:solidFill>
                <a:schemeClr val="tx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2" name="Rectangle 31"/>
              <p:cNvSpPr/>
              <p:nvPr/>
            </p:nvSpPr>
            <p:spPr>
              <a:xfrm>
                <a:off x="917426" y="685800"/>
                <a:ext cx="73174" cy="2286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3" name="Rectangle 32"/>
              <p:cNvSpPr/>
              <p:nvPr/>
            </p:nvSpPr>
            <p:spPr>
              <a:xfrm>
                <a:off x="996652" y="685800"/>
                <a:ext cx="73174" cy="228600"/>
              </a:xfrm>
              <a:prstGeom prst="rect">
                <a:avLst/>
              </a:prstGeom>
              <a:solidFill>
                <a:schemeClr val="tx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grpSp>
        <p:cxnSp>
          <p:nvCxnSpPr>
            <p:cNvPr id="34" name="Straight Connector 33"/>
            <p:cNvCxnSpPr/>
            <p:nvPr/>
          </p:nvCxnSpPr>
          <p:spPr>
            <a:xfrm flipH="1">
              <a:off x="4525382" y="2937478"/>
              <a:ext cx="530170" cy="0"/>
            </a:xfrm>
            <a:prstGeom prst="line">
              <a:avLst/>
            </a:prstGeom>
            <a:ln w="19050">
              <a:solidFill>
                <a:schemeClr val="tx1"/>
              </a:solidFill>
              <a:headEnd type="oval"/>
            </a:ln>
          </p:spPr>
          <p:style>
            <a:lnRef idx="1">
              <a:schemeClr val="accent1"/>
            </a:lnRef>
            <a:fillRef idx="0">
              <a:schemeClr val="accent1"/>
            </a:fillRef>
            <a:effectRef idx="0">
              <a:schemeClr val="accent1"/>
            </a:effectRef>
            <a:fontRef idx="minor">
              <a:schemeClr val="tx1"/>
            </a:fontRef>
          </p:style>
        </p:cxnSp>
        <p:grpSp>
          <p:nvGrpSpPr>
            <p:cNvPr id="35" name="Group 34"/>
            <p:cNvGrpSpPr/>
            <p:nvPr/>
          </p:nvGrpSpPr>
          <p:grpSpPr>
            <a:xfrm>
              <a:off x="3048000" y="2209800"/>
              <a:ext cx="2007552" cy="1181336"/>
              <a:chOff x="3048000" y="2101764"/>
              <a:chExt cx="2286002" cy="2470236"/>
            </a:xfrm>
          </p:grpSpPr>
          <p:cxnSp>
            <p:nvCxnSpPr>
              <p:cNvPr id="36" name="Straight Connector 35"/>
              <p:cNvCxnSpPr/>
              <p:nvPr/>
            </p:nvCxnSpPr>
            <p:spPr>
              <a:xfrm flipH="1">
                <a:off x="3048000" y="2133600"/>
                <a:ext cx="2" cy="24384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H="1">
                <a:off x="5334000" y="2101764"/>
                <a:ext cx="2" cy="24384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8" name="TextBox 37"/>
            <p:cNvSpPr txBox="1"/>
            <p:nvPr/>
          </p:nvSpPr>
          <p:spPr>
            <a:xfrm>
              <a:off x="4524795" y="3323951"/>
              <a:ext cx="106150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
                  <a:cs typeface="+mn-cs"/>
                </a:rPr>
                <a:t>Sense Line</a:t>
              </a:r>
            </a:p>
          </p:txBody>
        </p:sp>
      </p:grpSp>
    </p:spTree>
    <p:extLst>
      <p:ext uri="{BB962C8B-B14F-4D97-AF65-F5344CB8AC3E}">
        <p14:creationId xmlns:p14="http://schemas.microsoft.com/office/powerpoint/2010/main" val="2707286438"/>
      </p:ext>
    </p:extLst>
  </p:cSld>
  <p:clrMapOvr>
    <a:masterClrMapping/>
  </p:clrMapOvr>
  <p:transition/>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STT-MRAM: Pros and Cons</a:t>
            </a:r>
          </a:p>
        </p:txBody>
      </p:sp>
      <p:sp>
        <p:nvSpPr>
          <p:cNvPr id="29699" name="Content Placeholder 2"/>
          <p:cNvSpPr>
            <a:spLocks noGrp="1"/>
          </p:cNvSpPr>
          <p:nvPr>
            <p:ph idx="1"/>
          </p:nvPr>
        </p:nvSpPr>
        <p:spPr>
          <a:xfrm>
            <a:off x="228600" y="520700"/>
            <a:ext cx="8610600" cy="5194300"/>
          </a:xfrm>
        </p:spPr>
        <p:txBody>
          <a:bodyPr/>
          <a:lstStyle/>
          <a:p>
            <a:pPr eaLnBrk="1" hangingPunct="1"/>
            <a:endParaRPr lang="en-US" dirty="0">
              <a:latin typeface="Tahoma" charset="0"/>
              <a:ea typeface="ＭＳ Ｐゴシック" charset="0"/>
              <a:cs typeface="ＭＳ Ｐゴシック" charset="0"/>
            </a:endParaRPr>
          </a:p>
          <a:p>
            <a:pPr eaLnBrk="1" hangingPunct="1"/>
            <a:r>
              <a:rPr lang="en-US" dirty="0">
                <a:latin typeface="Tahoma" charset="0"/>
                <a:ea typeface="ＭＳ Ｐゴシック" charset="0"/>
                <a:cs typeface="ＭＳ Ｐゴシック" charset="0"/>
              </a:rPr>
              <a:t>Pros over DRAM</a:t>
            </a:r>
          </a:p>
          <a:p>
            <a:pPr lvl="1" eaLnBrk="1" hangingPunct="1"/>
            <a:r>
              <a:rPr lang="en-US" dirty="0">
                <a:solidFill>
                  <a:srgbClr val="008000"/>
                </a:solidFill>
                <a:latin typeface="Tahoma" charset="0"/>
                <a:ea typeface="ＭＳ Ｐゴシック" charset="0"/>
              </a:rPr>
              <a:t>Better technology scaling (capacity and cost)</a:t>
            </a:r>
          </a:p>
          <a:p>
            <a:pPr lvl="1" eaLnBrk="1" hangingPunct="1"/>
            <a:r>
              <a:rPr lang="en-US" dirty="0">
                <a:solidFill>
                  <a:srgbClr val="008000"/>
                </a:solidFill>
                <a:latin typeface="Tahoma" charset="0"/>
                <a:ea typeface="ＭＳ Ｐゴシック" charset="0"/>
              </a:rPr>
              <a:t>Non volatile </a:t>
            </a:r>
            <a:r>
              <a:rPr lang="en-US" dirty="0">
                <a:solidFill>
                  <a:srgbClr val="008000"/>
                </a:solidFill>
                <a:latin typeface="Tahoma" charset="0"/>
                <a:ea typeface="ＭＳ Ｐゴシック" charset="0"/>
                <a:sym typeface="Wingdings"/>
              </a:rPr>
              <a:t> Persistent</a:t>
            </a:r>
            <a:endParaRPr lang="en-US" dirty="0">
              <a:solidFill>
                <a:srgbClr val="008000"/>
              </a:solidFill>
              <a:latin typeface="Tahoma" charset="0"/>
              <a:ea typeface="ＭＳ Ｐゴシック" charset="0"/>
            </a:endParaRPr>
          </a:p>
          <a:p>
            <a:pPr lvl="1" eaLnBrk="1" hangingPunct="1"/>
            <a:r>
              <a:rPr lang="en-US" dirty="0">
                <a:solidFill>
                  <a:srgbClr val="008000"/>
                </a:solidFill>
                <a:latin typeface="Tahoma" charset="0"/>
                <a:ea typeface="ＭＳ Ｐゴシック" charset="0"/>
              </a:rPr>
              <a:t>Low idle power (no refresh)</a:t>
            </a:r>
          </a:p>
          <a:p>
            <a:pPr lvl="1" eaLnBrk="1" hangingPunct="1"/>
            <a:endParaRPr lang="en-US" sz="1100" dirty="0">
              <a:latin typeface="Tahoma" charset="0"/>
              <a:ea typeface="ＭＳ Ｐゴシック" charset="0"/>
            </a:endParaRPr>
          </a:p>
          <a:p>
            <a:pPr eaLnBrk="1" hangingPunct="1"/>
            <a:r>
              <a:rPr lang="en-US" dirty="0">
                <a:latin typeface="Tahoma" charset="0"/>
                <a:ea typeface="ＭＳ Ｐゴシック" charset="0"/>
                <a:cs typeface="ＭＳ Ｐゴシック" charset="0"/>
              </a:rPr>
              <a:t>Cons</a:t>
            </a:r>
          </a:p>
          <a:p>
            <a:pPr lvl="1" eaLnBrk="1" hangingPunct="1"/>
            <a:r>
              <a:rPr lang="en-US" dirty="0">
                <a:solidFill>
                  <a:srgbClr val="FF0000"/>
                </a:solidFill>
                <a:latin typeface="Tahoma" charset="0"/>
                <a:ea typeface="ＭＳ Ｐゴシック" charset="0"/>
              </a:rPr>
              <a:t>Higher write latency</a:t>
            </a:r>
          </a:p>
          <a:p>
            <a:pPr lvl="1" eaLnBrk="1" hangingPunct="1"/>
            <a:r>
              <a:rPr lang="en-US" dirty="0">
                <a:solidFill>
                  <a:srgbClr val="FF0000"/>
                </a:solidFill>
                <a:latin typeface="Tahoma" charset="0"/>
                <a:ea typeface="ＭＳ Ｐゴシック" charset="0"/>
              </a:rPr>
              <a:t>Higher write energy</a:t>
            </a:r>
          </a:p>
          <a:p>
            <a:pPr lvl="1" eaLnBrk="1" hangingPunct="1"/>
            <a:r>
              <a:rPr lang="en-US" dirty="0">
                <a:solidFill>
                  <a:srgbClr val="FF0000"/>
                </a:solidFill>
                <a:latin typeface="Tahoma" charset="0"/>
                <a:ea typeface="ＭＳ Ｐゴシック" charset="0"/>
              </a:rPr>
              <a:t>Poor density (currently)</a:t>
            </a:r>
          </a:p>
          <a:p>
            <a:pPr lvl="1" eaLnBrk="1" hangingPunct="1"/>
            <a:r>
              <a:rPr lang="en-US" dirty="0">
                <a:solidFill>
                  <a:srgbClr val="FF0000"/>
                </a:solidFill>
                <a:latin typeface="Tahoma" charset="0"/>
                <a:ea typeface="ＭＳ Ｐゴシック" charset="0"/>
              </a:rPr>
              <a:t>Reliability?</a:t>
            </a:r>
          </a:p>
          <a:p>
            <a:pPr lvl="1" eaLnBrk="1" hangingPunct="1"/>
            <a:endParaRPr lang="en-US" dirty="0">
              <a:solidFill>
                <a:srgbClr val="FF0000"/>
              </a:solidFill>
              <a:latin typeface="Tahoma" charset="0"/>
              <a:ea typeface="ＭＳ Ｐゴシック" charset="0"/>
            </a:endParaRPr>
          </a:p>
          <a:p>
            <a:pPr eaLnBrk="1" hangingPunct="1"/>
            <a:r>
              <a:rPr lang="en-US" dirty="0">
                <a:latin typeface="Tahoma" charset="0"/>
                <a:ea typeface="ＭＳ Ｐゴシック" charset="0"/>
              </a:rPr>
              <a:t>Another level of freedom</a:t>
            </a:r>
          </a:p>
          <a:p>
            <a:pPr lvl="1" eaLnBrk="1" hangingPunct="1"/>
            <a:r>
              <a:rPr lang="en-US" dirty="0">
                <a:solidFill>
                  <a:srgbClr val="FF0000"/>
                </a:solidFill>
                <a:latin typeface="Tahoma" charset="0"/>
                <a:ea typeface="ＭＳ Ｐゴシック" charset="0"/>
              </a:rPr>
              <a:t>Can trade off non-volatility for lower write latency/energy (by reducing the size of the MTJ)</a:t>
            </a:r>
          </a:p>
        </p:txBody>
      </p:sp>
      <p:sp>
        <p:nvSpPr>
          <p:cNvPr id="48132"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2B4145D1-8D0C-954A-B9B2-B5A6EDB1613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328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3589223674"/>
      </p:ext>
    </p:extLst>
  </p:cSld>
  <p:clrMapOvr>
    <a:masterClrMapping/>
  </p:clrMapOvr>
  <p:transition/>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Architected STT-MRAM as Main Memory</a:t>
            </a:r>
          </a:p>
        </p:txBody>
      </p:sp>
      <p:sp>
        <p:nvSpPr>
          <p:cNvPr id="3" name="Content Placeholder 2"/>
          <p:cNvSpPr>
            <a:spLocks noGrp="1"/>
          </p:cNvSpPr>
          <p:nvPr>
            <p:ph idx="1"/>
          </p:nvPr>
        </p:nvSpPr>
        <p:spPr/>
        <p:txBody>
          <a:bodyPr/>
          <a:lstStyle/>
          <a:p>
            <a:r>
              <a:rPr lang="en-US" dirty="0"/>
              <a:t>4-core, 4GB main memory, </a:t>
            </a:r>
            <a:r>
              <a:rPr lang="en-US" dirty="0" err="1"/>
              <a:t>multiprogrammed</a:t>
            </a:r>
            <a:r>
              <a:rPr lang="en-US" dirty="0"/>
              <a:t> workloads</a:t>
            </a:r>
          </a:p>
          <a:p>
            <a:r>
              <a:rPr lang="en-US" dirty="0">
                <a:solidFill>
                  <a:srgbClr val="0000FF"/>
                </a:solidFill>
              </a:rPr>
              <a:t>~6% performance loss, ~60% energy savings vs. DRAM</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329</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graphicFrame>
        <p:nvGraphicFramePr>
          <p:cNvPr id="5" name="Chart 4"/>
          <p:cNvGraphicFramePr>
            <a:graphicFrameLocks/>
          </p:cNvGraphicFramePr>
          <p:nvPr>
            <p:extLst/>
          </p:nvPr>
        </p:nvGraphicFramePr>
        <p:xfrm>
          <a:off x="971600" y="1916832"/>
          <a:ext cx="5328592" cy="201622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5"/>
          <p:cNvGraphicFramePr>
            <a:graphicFrameLocks/>
          </p:cNvGraphicFramePr>
          <p:nvPr>
            <p:extLst/>
          </p:nvPr>
        </p:nvGraphicFramePr>
        <p:xfrm>
          <a:off x="899592" y="3861048"/>
          <a:ext cx="5472608" cy="2298192"/>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6"/>
          <p:cNvSpPr/>
          <p:nvPr/>
        </p:nvSpPr>
        <p:spPr>
          <a:xfrm>
            <a:off x="122598" y="6093296"/>
            <a:ext cx="9129922"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srgbClr val="000000"/>
                </a:solidFill>
                <a:effectLst/>
                <a:uLnTx/>
                <a:uFillTx/>
                <a:latin typeface="Tahoma"/>
                <a:ea typeface=""/>
                <a:cs typeface="+mn-cs"/>
              </a:rPr>
              <a:t>Kultursay</a:t>
            </a:r>
            <a:r>
              <a:rPr kumimoji="0" lang="en-US" sz="1600" b="0" i="0" u="none" strike="noStrike" kern="1200" cap="none" spc="0" normalizeH="0" baseline="0" noProof="0" dirty="0">
                <a:ln>
                  <a:noFill/>
                </a:ln>
                <a:solidFill>
                  <a:srgbClr val="000000"/>
                </a:solidFill>
                <a:effectLst/>
                <a:uLnTx/>
                <a:uFillTx/>
                <a:latin typeface="Tahoma"/>
                <a:ea typeface=""/>
                <a:cs typeface="+mn-cs"/>
              </a:rPr>
              <a:t>+, “</a:t>
            </a:r>
            <a:r>
              <a:rPr kumimoji="0" lang="en-US" sz="1600" b="0" i="0" u="none" strike="noStrike" kern="1200" cap="none" spc="0" normalizeH="0" baseline="0" noProof="0" dirty="0">
                <a:ln>
                  <a:noFill/>
                </a:ln>
                <a:solidFill>
                  <a:srgbClr val="0000FF"/>
                </a:solidFill>
                <a:effectLst/>
                <a:uLnTx/>
                <a:uFillTx/>
                <a:latin typeface="Tahoma"/>
                <a:ea typeface=""/>
                <a:cs typeface="+mn-cs"/>
              </a:rPr>
              <a:t>Evaluating STT-RAM as an Energy-Efficient Main Memory Alternative</a:t>
            </a:r>
            <a:r>
              <a:rPr kumimoji="0" lang="en-US" sz="1600" b="0" i="0" u="none" strike="noStrike" kern="1200" cap="none" spc="0" normalizeH="0" baseline="0" noProof="0" dirty="0">
                <a:ln>
                  <a:noFill/>
                </a:ln>
                <a:solidFill>
                  <a:srgbClr val="000000"/>
                </a:solidFill>
                <a:effectLst/>
                <a:uLnTx/>
                <a:uFillTx/>
                <a:latin typeface="Tahoma"/>
                <a:ea typeface=""/>
                <a:cs typeface="+mn-cs"/>
              </a:rPr>
              <a:t>,” ISPASS 2013.</a:t>
            </a:r>
          </a:p>
        </p:txBody>
      </p:sp>
    </p:spTree>
    <p:extLst>
      <p:ext uri="{BB962C8B-B14F-4D97-AF65-F5344CB8AC3E}">
        <p14:creationId xmlns:p14="http://schemas.microsoft.com/office/powerpoint/2010/main" val="1046552648"/>
      </p:ext>
    </p:extLst>
  </p:cSld>
  <p:clrMapOvr>
    <a:masterClrMapping/>
  </p:clrMapOvr>
  <p:transition/>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STT-MRAM as Main Memory</a:t>
            </a:r>
          </a:p>
        </p:txBody>
      </p:sp>
      <p:sp>
        <p:nvSpPr>
          <p:cNvPr id="3" name="Content Placeholder 2"/>
          <p:cNvSpPr>
            <a:spLocks noGrp="1"/>
          </p:cNvSpPr>
          <p:nvPr>
            <p:ph idx="1"/>
          </p:nvPr>
        </p:nvSpPr>
        <p:spPr/>
        <p:txBody>
          <a:bodyPr/>
          <a:lstStyle/>
          <a:p>
            <a:r>
              <a:rPr lang="en-US" dirty="0" err="1"/>
              <a:t>Emre</a:t>
            </a:r>
            <a:r>
              <a:rPr lang="en-US" dirty="0"/>
              <a:t> </a:t>
            </a:r>
            <a:r>
              <a:rPr lang="en-US" dirty="0" err="1"/>
              <a:t>Kultursay</a:t>
            </a:r>
            <a:r>
              <a:rPr lang="en-US" dirty="0"/>
              <a:t>, </a:t>
            </a:r>
            <a:r>
              <a:rPr lang="en-US" dirty="0" err="1"/>
              <a:t>Mahmut</a:t>
            </a:r>
            <a:r>
              <a:rPr lang="en-US" dirty="0"/>
              <a:t> </a:t>
            </a:r>
            <a:r>
              <a:rPr lang="en-US" dirty="0" err="1"/>
              <a:t>Kandemir</a:t>
            </a:r>
            <a:r>
              <a:rPr lang="en-US" dirty="0"/>
              <a:t>, </a:t>
            </a:r>
            <a:r>
              <a:rPr lang="en-US" dirty="0" err="1"/>
              <a:t>Anand</a:t>
            </a:r>
            <a:r>
              <a:rPr lang="en-US" dirty="0"/>
              <a:t> </a:t>
            </a:r>
            <a:r>
              <a:rPr lang="en-US" dirty="0" err="1"/>
              <a:t>Sivasubramaniam</a:t>
            </a:r>
            <a:r>
              <a:rPr lang="en-US" dirty="0"/>
              <a:t>, and Onur Mutlu</a:t>
            </a:r>
            <a:r>
              <a:rPr lang="en-US" u="sng" dirty="0"/>
              <a:t>,</a:t>
            </a:r>
            <a:br>
              <a:rPr lang="en-US" dirty="0"/>
            </a:br>
            <a:r>
              <a:rPr lang="en-US" b="1" dirty="0">
                <a:hlinkClick r:id="rId2"/>
              </a:rPr>
              <a:t>"Evaluating STT-RAM as an Energy-Efficient Main Memory Alternative"</a:t>
            </a:r>
            <a:r>
              <a:rPr lang="en-US" dirty="0"/>
              <a:t> </a:t>
            </a:r>
            <a:br>
              <a:rPr lang="en-US" dirty="0"/>
            </a:br>
            <a:r>
              <a:rPr lang="en-US" i="1" dirty="0"/>
              <a:t>Proceedings of the </a:t>
            </a:r>
            <a:r>
              <a:rPr lang="en-US" i="1" dirty="0">
                <a:hlinkClick r:id="rId3"/>
              </a:rPr>
              <a:t>2013 IEEE International Symposium on Performance Analysis of Systems and Software</a:t>
            </a:r>
            <a:r>
              <a:rPr lang="en-US" i="1" dirty="0"/>
              <a:t> (</a:t>
            </a:r>
            <a:r>
              <a:rPr lang="en-US" b="1" i="1" dirty="0"/>
              <a:t>ISPASS</a:t>
            </a:r>
            <a:r>
              <a:rPr lang="en-US" i="1" dirty="0"/>
              <a:t>)</a:t>
            </a:r>
            <a:r>
              <a:rPr lang="en-US" dirty="0"/>
              <a:t>, Austin, TX, April 2013. </a:t>
            </a:r>
            <a:r>
              <a:rPr lang="en-US" dirty="0">
                <a:hlinkClick r:id="rId4"/>
              </a:rPr>
              <a:t>Slides (pptx)</a:t>
            </a:r>
            <a:r>
              <a:rPr lang="en-US" dirty="0"/>
              <a:t> </a:t>
            </a:r>
            <a:r>
              <a:rPr lang="en-US" dirty="0">
                <a:hlinkClick r:id="rId5"/>
              </a:rPr>
              <a:t>(pdf)</a:t>
            </a: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330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6"/>
          <a:stretch>
            <a:fillRect/>
          </a:stretch>
        </p:blipFill>
        <p:spPr>
          <a:xfrm>
            <a:off x="0" y="4442268"/>
            <a:ext cx="9144000" cy="1939060"/>
          </a:xfrm>
          <a:prstGeom prst="rect">
            <a:avLst/>
          </a:prstGeom>
        </p:spPr>
      </p:pic>
    </p:spTree>
    <p:extLst>
      <p:ext uri="{BB962C8B-B14F-4D97-AF65-F5344CB8AC3E}">
        <p14:creationId xmlns:p14="http://schemas.microsoft.com/office/powerpoint/2010/main" val="28554156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400" dirty="0"/>
              <a:t>A More Viable Approach: Hybrid Memory Systems</a:t>
            </a:r>
          </a:p>
        </p:txBody>
      </p:sp>
      <p:sp>
        <p:nvSpPr>
          <p:cNvPr id="3" name="Content Placeholder 2"/>
          <p:cNvSpPr>
            <a:spLocks noGrp="1"/>
          </p:cNvSpPr>
          <p:nvPr>
            <p:ph idx="1"/>
          </p:nvPr>
        </p:nvSpPr>
        <p:spPr>
          <a:xfrm>
            <a:off x="228600" y="1124744"/>
            <a:ext cx="8610600" cy="480773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a:p>
            <a:pPr marL="0" indent="0">
              <a:buNone/>
            </a:pPr>
            <a:endParaRPr lang="en-US" dirty="0"/>
          </a:p>
          <a:p>
            <a:pPr marL="0" indent="0">
              <a:buNone/>
            </a:pPr>
            <a:r>
              <a:rPr lang="en-US" sz="1600" dirty="0"/>
              <a:t>Meza+, “</a:t>
            </a:r>
            <a:r>
              <a:rPr lang="en-US" sz="1600" dirty="0">
                <a:solidFill>
                  <a:srgbClr val="0000FF"/>
                </a:solidFill>
              </a:rPr>
              <a:t>Enabling Efficient and Scalable Hybrid Memories</a:t>
            </a:r>
            <a:r>
              <a:rPr lang="en-US" sz="1600" dirty="0"/>
              <a:t>,” IEEE Comp. Arch. Letters, 2012.</a:t>
            </a:r>
          </a:p>
          <a:p>
            <a:pPr marL="0" indent="0">
              <a:buNone/>
            </a:pPr>
            <a:r>
              <a:rPr lang="en-US" sz="1600" dirty="0"/>
              <a:t>Yoon+,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DRAMCtrl</a:t>
            </a: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6633">
                    <a:lumMod val="75000"/>
                  </a:srgbClr>
                </a:solidFill>
                <a:effectLst/>
                <a:uLnTx/>
                <a:uFillTx/>
                <a:latin typeface="Tahoma"/>
                <a:ea typeface="+mn-ea"/>
                <a:cs typeface="+mn-cs"/>
              </a:rPr>
              <a:t>Fast, </a:t>
            </a:r>
            <a:r>
              <a:rPr kumimoji="0" lang="en-US" sz="1800" b="1" i="0" u="none" strike="noStrike" kern="1200" cap="none" spc="0" normalizeH="0" baseline="0" noProof="0" dirty="0">
                <a:ln>
                  <a:noFill/>
                </a:ln>
                <a:solidFill>
                  <a:srgbClr val="006633">
                    <a:lumMod val="75000"/>
                  </a:srgbClr>
                </a:solidFill>
                <a:effectLst/>
                <a:uLnTx/>
                <a:uFillTx/>
                <a:latin typeface="Tahoma"/>
                <a:ea typeface="+mn-ea"/>
                <a:cs typeface="+mn-cs"/>
              </a:rPr>
              <a:t>durable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Small,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leaky, volatile,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high-cost</a:t>
            </a: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4D26"/>
                </a:solidFill>
                <a:effectLst/>
                <a:uLnTx/>
                <a:uFillTx/>
                <a:latin typeface="Tahoma"/>
                <a:ea typeface="+mn-ea"/>
                <a:cs typeface="+mn-cs"/>
              </a:rPr>
              <a:t>Large, non-volatile, low-cost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Slow, </a:t>
            </a:r>
            <a:r>
              <a:rPr kumimoji="0" lang="en-US" sz="1800" b="1" i="0" u="none" strike="noStrike" kern="1200" cap="none" spc="0" normalizeH="0" baseline="0" noProof="0" dirty="0">
                <a:ln>
                  <a:noFill/>
                </a:ln>
                <a:solidFill>
                  <a:srgbClr val="8C0000"/>
                </a:solidFill>
                <a:effectLst/>
                <a:uLnTx/>
                <a:uFillTx/>
                <a:latin typeface="Tahoma"/>
                <a:ea typeface="+mn-ea"/>
                <a:cs typeface="+mn-cs"/>
              </a:rPr>
              <a:t>wears out, </a:t>
            </a:r>
            <a:r>
              <a:rPr kumimoji="0" lang="en-US" sz="1800" b="0" i="0" u="none" strike="noStrike" kern="1200" cap="none" spc="0" normalizeH="0" baseline="0" noProof="0" dirty="0">
                <a:ln>
                  <a:noFill/>
                </a:ln>
                <a:solidFill>
                  <a:srgbClr val="8C0000"/>
                </a:solidFill>
                <a:effectLst/>
                <a:uLnTx/>
                <a:uFillTx/>
                <a:latin typeface="Tahoma"/>
                <a:ea typeface="+mn-ea"/>
                <a:cs typeface="+mn-cs"/>
              </a:rPr>
              <a:t>high active energy</a:t>
            </a: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303030"/>
                </a:solidFill>
                <a:effectLst/>
                <a:uLnTx/>
                <a:uFillTx/>
                <a:latin typeface="Tahoma"/>
                <a:ea typeface="+mn-ea"/>
                <a:cs typeface="+mn-cs"/>
              </a:rPr>
              <a:t>PCM Ctrl</a:t>
            </a: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
                <a:cs typeface="+mn-cs"/>
              </a:rPr>
              <a:t>DRAM</a:t>
            </a:r>
          </a:p>
        </p:txBody>
      </p:sp>
      <p:sp>
        <p:nvSpPr>
          <p:cNvPr id="14" name="TextBox 13"/>
          <p:cNvSpPr txBox="1"/>
          <p:nvPr/>
        </p:nvSpPr>
        <p:spPr>
          <a:xfrm>
            <a:off x="4876146" y="2364939"/>
            <a:ext cx="347132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
                <a:cs typeface="+mn-cs"/>
              </a:rPr>
              <a:t>Phase Change Memory (or Tech. X)</a:t>
            </a:r>
          </a:p>
        </p:txBody>
      </p:sp>
      <p:sp>
        <p:nvSpPr>
          <p:cNvPr id="15" name="TextBox 14"/>
          <p:cNvSpPr txBox="1"/>
          <p:nvPr/>
        </p:nvSpPr>
        <p:spPr>
          <a:xfrm>
            <a:off x="459985" y="4365104"/>
            <a:ext cx="8161209"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
                <a:cs typeface="+mn-cs"/>
              </a:rPr>
              <a:t>Hardware/software manage data allocation and movement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000"/>
                </a:solidFill>
                <a:effectLst/>
                <a:uLnTx/>
                <a:uFillTx/>
                <a:latin typeface="Tahoma"/>
                <a:ea typeface=""/>
                <a:cs typeface="+mn-cs"/>
              </a:rPr>
              <a:t>to achieve the best of multiple technologies</a:t>
            </a:r>
          </a:p>
        </p:txBody>
      </p:sp>
    </p:spTree>
    <p:extLst>
      <p:ext uri="{BB962C8B-B14F-4D97-AF65-F5344CB8AC3E}">
        <p14:creationId xmlns:p14="http://schemas.microsoft.com/office/powerpoint/2010/main" val="271352473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Challenge and Opportunity</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5000" dirty="0">
                <a:solidFill>
                  <a:srgbClr val="FF0000"/>
                </a:solidFill>
              </a:rPr>
              <a:t>Providing the Best of</a:t>
            </a:r>
          </a:p>
          <a:p>
            <a:pPr marL="0" indent="0" algn="ctr">
              <a:buNone/>
            </a:pPr>
            <a:r>
              <a:rPr lang="en-US" sz="5000" dirty="0">
                <a:solidFill>
                  <a:srgbClr val="FF0000"/>
                </a:solidFill>
              </a:rPr>
              <a:t>Multiple Metrics</a:t>
            </a:r>
          </a:p>
          <a:p>
            <a:pPr marL="0" indent="0" algn="ctr">
              <a:buNone/>
            </a:pPr>
            <a:r>
              <a:rPr lang="en-US" sz="5000" dirty="0"/>
              <a:t>with</a:t>
            </a:r>
          </a:p>
          <a:p>
            <a:pPr marL="0" indent="0" algn="ctr">
              <a:buNone/>
            </a:pPr>
            <a:r>
              <a:rPr lang="en-US" sz="5000" dirty="0">
                <a:solidFill>
                  <a:srgbClr val="0000FF"/>
                </a:solidFill>
              </a:rPr>
              <a:t>Multiple Memory Technologies</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332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Tree>
    <p:extLst>
      <p:ext uri="{BB962C8B-B14F-4D97-AF65-F5344CB8AC3E}">
        <p14:creationId xmlns:p14="http://schemas.microsoft.com/office/powerpoint/2010/main" val="1526191418"/>
      </p:ext>
    </p:extLst>
  </p:cSld>
  <p:clrMapOvr>
    <a:masterClrMapping/>
  </p:clrMapOvr>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Challenge and Opportunity</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333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5" name="Content Placeholder 2"/>
          <p:cNvSpPr>
            <a:spLocks noGrp="1"/>
          </p:cNvSpPr>
          <p:nvPr>
            <p:ph idx="1"/>
          </p:nvPr>
        </p:nvSpPr>
        <p:spPr>
          <a:xfrm>
            <a:off x="251520" y="1844824"/>
            <a:ext cx="8352928" cy="2088232"/>
          </a:xfrm>
        </p:spPr>
        <p:txBody>
          <a:bodyPr/>
          <a:lstStyle/>
          <a:p>
            <a:pPr marL="0" indent="0" algn="ctr">
              <a:buNone/>
            </a:pPr>
            <a:r>
              <a:rPr lang="en-US" sz="5000" dirty="0">
                <a:solidFill>
                  <a:srgbClr val="FF0000"/>
                </a:solidFill>
              </a:rPr>
              <a:t>Heterogeneous,</a:t>
            </a:r>
          </a:p>
          <a:p>
            <a:pPr marL="0" indent="0" algn="ctr">
              <a:buNone/>
            </a:pPr>
            <a:r>
              <a:rPr lang="en-US" sz="5000" dirty="0">
                <a:solidFill>
                  <a:srgbClr val="FF0000"/>
                </a:solidFill>
              </a:rPr>
              <a:t>Configurable,</a:t>
            </a:r>
          </a:p>
          <a:p>
            <a:pPr marL="0" indent="0" algn="ctr">
              <a:buNone/>
            </a:pPr>
            <a:r>
              <a:rPr lang="en-US" sz="5000" dirty="0">
                <a:solidFill>
                  <a:srgbClr val="FF0000"/>
                </a:solidFill>
              </a:rPr>
              <a:t>Programmable </a:t>
            </a:r>
          </a:p>
          <a:p>
            <a:pPr marL="0" indent="0" algn="ctr">
              <a:buNone/>
            </a:pPr>
            <a:r>
              <a:rPr lang="en-US" sz="5000" dirty="0">
                <a:solidFill>
                  <a:srgbClr val="0000FF"/>
                </a:solidFill>
              </a:rPr>
              <a:t>Memory Systems</a:t>
            </a:r>
          </a:p>
        </p:txBody>
      </p:sp>
    </p:spTree>
    <p:extLst>
      <p:ext uri="{BB962C8B-B14F-4D97-AF65-F5344CB8AC3E}">
        <p14:creationId xmlns:p14="http://schemas.microsoft.com/office/powerpoint/2010/main" val="1161012984"/>
      </p:ext>
    </p:extLst>
  </p:cSld>
  <p:clrMapOvr>
    <a:masterClrMapping/>
  </p:clrMapOvr>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Hybrid Memory Systems: Issues</a:t>
            </a:r>
          </a:p>
        </p:txBody>
      </p:sp>
      <p:sp>
        <p:nvSpPr>
          <p:cNvPr id="3" name="Content Placeholder 2"/>
          <p:cNvSpPr>
            <a:spLocks noGrp="1"/>
          </p:cNvSpPr>
          <p:nvPr>
            <p:ph idx="1"/>
          </p:nvPr>
        </p:nvSpPr>
        <p:spPr/>
        <p:txBody>
          <a:bodyPr/>
          <a:lstStyle/>
          <a:p>
            <a:r>
              <a:rPr lang="en-US" dirty="0"/>
              <a:t>Cache vs. Main Memory</a:t>
            </a:r>
          </a:p>
          <a:p>
            <a:endParaRPr lang="en-US" dirty="0"/>
          </a:p>
          <a:p>
            <a:r>
              <a:rPr lang="en-US" dirty="0"/>
              <a:t>Granularity of Data Move/Manage-</a:t>
            </a:r>
            <a:r>
              <a:rPr lang="en-US" dirty="0" err="1"/>
              <a:t>ment</a:t>
            </a:r>
            <a:r>
              <a:rPr lang="en-US" dirty="0"/>
              <a:t>: Fine or Coarse</a:t>
            </a:r>
          </a:p>
          <a:p>
            <a:endParaRPr lang="en-US" dirty="0"/>
          </a:p>
          <a:p>
            <a:r>
              <a:rPr lang="en-US" dirty="0"/>
              <a:t>Hardware vs. Software vs. HW/SW Cooperative </a:t>
            </a:r>
          </a:p>
          <a:p>
            <a:endParaRPr lang="en-US" dirty="0"/>
          </a:p>
          <a:p>
            <a:r>
              <a:rPr lang="en-US" dirty="0"/>
              <a:t>When to migrate data?</a:t>
            </a:r>
          </a:p>
          <a:p>
            <a:endParaRPr lang="en-US" dirty="0"/>
          </a:p>
          <a:p>
            <a:r>
              <a:rPr lang="en-US" dirty="0"/>
              <a:t>How to design a scalable and efficient large cache?</a:t>
            </a:r>
          </a:p>
          <a:p>
            <a:endParaRPr lang="en-US" dirty="0"/>
          </a:p>
          <a:p>
            <a:r>
              <a:rPr lang="is-IS" dirty="0"/>
              <a:t>…</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334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Tree>
    <p:extLst>
      <p:ext uri="{BB962C8B-B14F-4D97-AF65-F5344CB8AC3E}">
        <p14:creationId xmlns:p14="http://schemas.microsoft.com/office/powerpoint/2010/main" val="1228599748"/>
      </p:ext>
    </p:extLst>
  </p:cSld>
  <p:clrMapOvr>
    <a:masterClrMapping/>
  </p:clrMapOvr>
  <p:transition/>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One Option: DRAM as a Cache for PCM</a:t>
            </a:r>
          </a:p>
        </p:txBody>
      </p:sp>
      <p:sp>
        <p:nvSpPr>
          <p:cNvPr id="3" name="Content Placeholder 2"/>
          <p:cNvSpPr>
            <a:spLocks noGrp="1"/>
          </p:cNvSpPr>
          <p:nvPr>
            <p:ph idx="1"/>
          </p:nvPr>
        </p:nvSpPr>
        <p:spPr/>
        <p:txBody>
          <a:bodyPr/>
          <a:lstStyle/>
          <a:p>
            <a:r>
              <a:rPr lang="en-US" dirty="0"/>
              <a:t>PCM is main memory; DRAM caches memory rows/blocks</a:t>
            </a:r>
          </a:p>
          <a:p>
            <a:pPr lvl="1"/>
            <a:r>
              <a:rPr lang="en-US" dirty="0"/>
              <a:t>Benefits: Reduced latency on DRAM cache hit; write filtering</a:t>
            </a:r>
          </a:p>
          <a:p>
            <a:r>
              <a:rPr lang="en-US" dirty="0"/>
              <a:t>Memory controller hardware manages the DRAM cache</a:t>
            </a:r>
          </a:p>
          <a:p>
            <a:pPr lvl="1"/>
            <a:r>
              <a:rPr lang="en-US" dirty="0"/>
              <a:t>Benefit: Eliminates system software overhead</a:t>
            </a:r>
          </a:p>
          <a:p>
            <a:endParaRPr lang="en-US" dirty="0"/>
          </a:p>
          <a:p>
            <a:r>
              <a:rPr lang="en-US" dirty="0"/>
              <a:t>Three issues:</a:t>
            </a:r>
          </a:p>
          <a:p>
            <a:pPr lvl="1"/>
            <a:r>
              <a:rPr lang="en-US" dirty="0"/>
              <a:t>What data should be placed in DRAM versus kept in PCM?</a:t>
            </a:r>
          </a:p>
          <a:p>
            <a:pPr lvl="1"/>
            <a:r>
              <a:rPr lang="en-US" dirty="0"/>
              <a:t>What is the granularity of data movement?</a:t>
            </a:r>
          </a:p>
          <a:p>
            <a:pPr lvl="1"/>
            <a:r>
              <a:rPr lang="en-US" dirty="0"/>
              <a:t>How to design a low-cost hardware-managed DRAM cache?</a:t>
            </a:r>
          </a:p>
          <a:p>
            <a:pPr lvl="1"/>
            <a:endParaRPr lang="en-US" dirty="0"/>
          </a:p>
          <a:p>
            <a:r>
              <a:rPr lang="en-US" dirty="0"/>
              <a:t>Two idea directions:</a:t>
            </a:r>
          </a:p>
          <a:p>
            <a:pPr lvl="1"/>
            <a:r>
              <a:rPr lang="en-US" dirty="0">
                <a:solidFill>
                  <a:srgbClr val="0000FF"/>
                </a:solidFill>
              </a:rPr>
              <a:t>Locality-aware data placement </a:t>
            </a:r>
            <a:r>
              <a:rPr lang="en-US" sz="1600" b="1" dirty="0">
                <a:solidFill>
                  <a:schemeClr val="tx2">
                    <a:lumMod val="75000"/>
                  </a:schemeClr>
                </a:solidFill>
              </a:rPr>
              <a:t>[Yoon+ , ICCD 2012]</a:t>
            </a:r>
          </a:p>
          <a:p>
            <a:pPr lvl="1"/>
            <a:r>
              <a:rPr lang="en-US" dirty="0">
                <a:solidFill>
                  <a:srgbClr val="0000FF"/>
                </a:solidFill>
              </a:rPr>
              <a:t>Cheap tag stores and dynamic granularity </a:t>
            </a:r>
            <a:r>
              <a:rPr lang="en-US" sz="1600" b="1" dirty="0">
                <a:solidFill>
                  <a:srgbClr val="004D26"/>
                </a:solidFill>
              </a:rPr>
              <a:t>[Meza+, IEEE CAL 2012]</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335</a:t>
            </a:fld>
            <a:endParaRPr kumimoji="0" lang="en-US" sz="1600" b="0" i="0" u="none" strike="noStrike" kern="1200" cap="none" spc="0" normalizeH="0" baseline="0" noProof="0" dirty="0">
              <a:ln>
                <a:noFill/>
              </a:ln>
              <a:solidFill>
                <a:srgbClr val="000000"/>
              </a:solidFill>
              <a:effectLst/>
              <a:uLnTx/>
              <a:uFillTx/>
              <a:latin typeface="Garamond" charset="0"/>
              <a:ea typeface="ＭＳ Ｐゴシック" charset="-128"/>
              <a:cs typeface="+mn-cs"/>
            </a:endParaRPr>
          </a:p>
        </p:txBody>
      </p:sp>
    </p:spTree>
    <p:extLst>
      <p:ext uri="{BB962C8B-B14F-4D97-AF65-F5344CB8AC3E}">
        <p14:creationId xmlns:p14="http://schemas.microsoft.com/office/powerpoint/2010/main" val="308384242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6" name="Straight Connector 25"/>
          <p:cNvCxnSpPr/>
          <p:nvPr/>
        </p:nvCxnSpPr>
        <p:spPr>
          <a:xfrm flipV="1">
            <a:off x="2352982" y="2133600"/>
            <a:ext cx="0" cy="534748"/>
          </a:xfrm>
          <a:prstGeom prst="line">
            <a:avLst/>
          </a:prstGeom>
          <a:effectLst/>
        </p:spPr>
        <p:style>
          <a:lnRef idx="2">
            <a:schemeClr val="dk1"/>
          </a:lnRef>
          <a:fillRef idx="0">
            <a:schemeClr val="dk1"/>
          </a:fillRef>
          <a:effectRef idx="1">
            <a:schemeClr val="dk1"/>
          </a:effectRef>
          <a:fontRef idx="minor">
            <a:schemeClr val="tx1"/>
          </a:fontRef>
        </p:style>
      </p:cxnSp>
      <p:sp>
        <p:nvSpPr>
          <p:cNvPr id="2" name="Title 1"/>
          <p:cNvSpPr>
            <a:spLocks noGrp="1"/>
          </p:cNvSpPr>
          <p:nvPr>
            <p:ph type="title"/>
          </p:nvPr>
        </p:nvSpPr>
        <p:spPr/>
        <p:txBody>
          <a:bodyPr/>
          <a:lstStyle/>
          <a:p>
            <a:r>
              <a:rPr lang="en-US" dirty="0"/>
              <a:t>Data Placement in Hybrid Memory</a:t>
            </a:r>
          </a:p>
        </p:txBody>
      </p:sp>
      <p:sp>
        <p:nvSpPr>
          <p:cNvPr id="3" name="Content Placeholder 2"/>
          <p:cNvSpPr>
            <a:spLocks noGrp="1"/>
          </p:cNvSpPr>
          <p:nvPr>
            <p:ph idx="1"/>
          </p:nvPr>
        </p:nvSpPr>
        <p:spPr>
          <a:xfrm>
            <a:off x="228600" y="5373216"/>
            <a:ext cx="8915400" cy="1310812"/>
          </a:xfrm>
        </p:spPr>
        <p:txBody>
          <a:bodyPr/>
          <a:lstStyle/>
          <a:p>
            <a:r>
              <a:rPr lang="en-US" sz="2000" dirty="0"/>
              <a:t>Memory A is fast, but small</a:t>
            </a:r>
          </a:p>
          <a:p>
            <a:r>
              <a:rPr lang="en-US" sz="2000" dirty="0"/>
              <a:t>Load should be balanced on both channels?</a:t>
            </a:r>
          </a:p>
          <a:p>
            <a:r>
              <a:rPr lang="en-US" sz="2000" dirty="0"/>
              <a:t>Page migrations have performance and energy overhead </a:t>
            </a: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336</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cxnSp>
        <p:nvCxnSpPr>
          <p:cNvPr id="30" name="Straight Connector 29"/>
          <p:cNvCxnSpPr/>
          <p:nvPr/>
        </p:nvCxnSpPr>
        <p:spPr>
          <a:xfrm>
            <a:off x="4533503" y="1542340"/>
            <a:ext cx="0" cy="156551"/>
          </a:xfrm>
          <a:prstGeom prst="line">
            <a:avLst/>
          </a:prstGeom>
          <a:effectLst/>
        </p:spPr>
        <p:style>
          <a:lnRef idx="2">
            <a:schemeClr val="dk1"/>
          </a:lnRef>
          <a:fillRef idx="0">
            <a:schemeClr val="dk1"/>
          </a:fillRef>
          <a:effectRef idx="1">
            <a:schemeClr val="dk1"/>
          </a:effectRef>
          <a:fontRef idx="minor">
            <a:schemeClr val="tx1"/>
          </a:fontRef>
        </p:style>
      </p:cxnSp>
      <p:sp>
        <p:nvSpPr>
          <p:cNvPr id="31" name="Rectangle 30"/>
          <p:cNvSpPr/>
          <p:nvPr/>
        </p:nvSpPr>
        <p:spPr>
          <a:xfrm>
            <a:off x="557971" y="2590800"/>
            <a:ext cx="3480629" cy="1465207"/>
          </a:xfrm>
          <a:prstGeom prst="rect">
            <a:avLst/>
          </a:prstGeom>
          <a:solidFill>
            <a:schemeClr val="accent3">
              <a:lumMod val="95000"/>
            </a:schemeClr>
          </a:solidFill>
          <a:ln w="76200">
            <a:solidFill>
              <a:srgbClr val="009900"/>
            </a:solidFill>
          </a:ln>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32" name="Rectangle 31"/>
          <p:cNvSpPr/>
          <p:nvPr/>
        </p:nvSpPr>
        <p:spPr>
          <a:xfrm>
            <a:off x="5157121" y="2590800"/>
            <a:ext cx="3316004" cy="1465207"/>
          </a:xfrm>
          <a:prstGeom prst="rect">
            <a:avLst/>
          </a:prstGeom>
          <a:solidFill>
            <a:schemeClr val="accent3">
              <a:lumMod val="95000"/>
            </a:schemeClr>
          </a:solidFill>
          <a:ln w="76200">
            <a:solidFill>
              <a:srgbClr val="99CC00"/>
            </a:solidFill>
          </a:ln>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cxnSp>
        <p:nvCxnSpPr>
          <p:cNvPr id="47" name="Straight Connector 46"/>
          <p:cNvCxnSpPr/>
          <p:nvPr/>
        </p:nvCxnSpPr>
        <p:spPr>
          <a:xfrm flipV="1">
            <a:off x="6815123" y="2057400"/>
            <a:ext cx="0" cy="534748"/>
          </a:xfrm>
          <a:prstGeom prst="line">
            <a:avLst/>
          </a:prstGeom>
          <a:effectLst/>
        </p:spPr>
        <p:style>
          <a:lnRef idx="2">
            <a:schemeClr val="dk1"/>
          </a:lnRef>
          <a:fillRef idx="0">
            <a:schemeClr val="dk1"/>
          </a:fillRef>
          <a:effectRef idx="1">
            <a:schemeClr val="dk1"/>
          </a:effectRef>
          <a:fontRef idx="minor">
            <a:schemeClr val="tx1"/>
          </a:fontRef>
        </p:style>
      </p:cxnSp>
      <p:sp>
        <p:nvSpPr>
          <p:cNvPr id="50" name="TextBox 49"/>
          <p:cNvSpPr txBox="1"/>
          <p:nvPr/>
        </p:nvSpPr>
        <p:spPr>
          <a:xfrm>
            <a:off x="783322" y="2133600"/>
            <a:ext cx="156966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Times New Roman"/>
                <a:ea typeface=""/>
                <a:cs typeface="Times New Roman"/>
              </a:rPr>
              <a:t>Channel A</a:t>
            </a:r>
          </a:p>
        </p:txBody>
      </p:sp>
      <p:sp>
        <p:nvSpPr>
          <p:cNvPr id="51" name="TextBox 50"/>
          <p:cNvSpPr txBox="1"/>
          <p:nvPr/>
        </p:nvSpPr>
        <p:spPr>
          <a:xfrm>
            <a:off x="6796715" y="2138065"/>
            <a:ext cx="157867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Times New Roman"/>
                <a:ea typeface=""/>
                <a:cs typeface="Times New Roman"/>
              </a:rPr>
              <a:t>Channel B</a:t>
            </a:r>
          </a:p>
        </p:txBody>
      </p:sp>
      <p:sp>
        <p:nvSpPr>
          <p:cNvPr id="52" name="TextBox 51"/>
          <p:cNvSpPr txBox="1"/>
          <p:nvPr/>
        </p:nvSpPr>
        <p:spPr>
          <a:xfrm>
            <a:off x="1548870" y="2891135"/>
            <a:ext cx="165411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Times New Roman"/>
                <a:ea typeface=""/>
                <a:cs typeface="Times New Roman"/>
              </a:rPr>
              <a:t>Memory A</a:t>
            </a:r>
          </a:p>
        </p:txBody>
      </p:sp>
      <p:sp>
        <p:nvSpPr>
          <p:cNvPr id="53" name="TextBox 52"/>
          <p:cNvSpPr txBox="1"/>
          <p:nvPr/>
        </p:nvSpPr>
        <p:spPr>
          <a:xfrm>
            <a:off x="5995918" y="2971800"/>
            <a:ext cx="159475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Times New Roman"/>
                <a:ea typeface=""/>
                <a:cs typeface="Times New Roman"/>
              </a:rPr>
              <a:t>Memory B</a:t>
            </a:r>
          </a:p>
        </p:txBody>
      </p:sp>
      <p:cxnSp>
        <p:nvCxnSpPr>
          <p:cNvPr id="54" name="Straight Connector 53"/>
          <p:cNvCxnSpPr/>
          <p:nvPr/>
        </p:nvCxnSpPr>
        <p:spPr>
          <a:xfrm flipH="1">
            <a:off x="2331503" y="2239264"/>
            <a:ext cx="4092" cy="0"/>
          </a:xfrm>
          <a:prstGeom prst="line">
            <a:avLst/>
          </a:prstGeom>
        </p:spPr>
        <p:style>
          <a:lnRef idx="2">
            <a:schemeClr val="accent1"/>
          </a:lnRef>
          <a:fillRef idx="0">
            <a:schemeClr val="accent1"/>
          </a:fillRef>
          <a:effectRef idx="1">
            <a:schemeClr val="accent1"/>
          </a:effectRef>
          <a:fontRef idx="minor">
            <a:schemeClr val="tx1"/>
          </a:fontRef>
        </p:style>
      </p:cxnSp>
      <p:sp>
        <p:nvSpPr>
          <p:cNvPr id="61" name="TextBox 60"/>
          <p:cNvSpPr txBox="1"/>
          <p:nvPr/>
        </p:nvSpPr>
        <p:spPr>
          <a:xfrm>
            <a:off x="1452525" y="3276600"/>
            <a:ext cx="177479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imes New Roman"/>
                <a:ea typeface=""/>
                <a:cs typeface="Times New Roman"/>
              </a:rPr>
              <a:t>(</a:t>
            </a:r>
            <a:r>
              <a:rPr kumimoji="0" lang="en-US" sz="2400" b="0" i="0" u="none" strike="noStrike" kern="1200" cap="none" spc="0" normalizeH="0" baseline="0" noProof="0" dirty="0">
                <a:ln>
                  <a:noFill/>
                </a:ln>
                <a:solidFill>
                  <a:srgbClr val="35742A"/>
                </a:solidFill>
                <a:effectLst/>
                <a:uLnTx/>
                <a:uFillTx/>
                <a:latin typeface="Times New Roman"/>
                <a:ea typeface=""/>
                <a:cs typeface="Times New Roman"/>
              </a:rPr>
              <a:t>Fast</a:t>
            </a:r>
            <a:r>
              <a:rPr kumimoji="0" lang="en-US" sz="2400" b="0" i="0" u="none" strike="noStrike" kern="1200" cap="none" spc="0" normalizeH="0" baseline="0" noProof="0" dirty="0">
                <a:ln>
                  <a:noFill/>
                </a:ln>
                <a:solidFill>
                  <a:srgbClr val="000000"/>
                </a:solidFill>
                <a:effectLst/>
                <a:uLnTx/>
                <a:uFillTx/>
                <a:latin typeface="Times New Roman"/>
                <a:ea typeface=""/>
                <a:cs typeface="Times New Roman"/>
              </a:rPr>
              <a:t>, </a:t>
            </a:r>
            <a:r>
              <a:rPr kumimoji="0" lang="en-US" sz="2400" b="0" i="0" u="none" strike="noStrike" kern="1200" cap="none" spc="0" normalizeH="0" baseline="0" noProof="0" dirty="0">
                <a:ln>
                  <a:noFill/>
                </a:ln>
                <a:solidFill>
                  <a:srgbClr val="FF0000"/>
                </a:solidFill>
                <a:effectLst/>
                <a:uLnTx/>
                <a:uFillTx/>
                <a:latin typeface="Times New Roman"/>
                <a:ea typeface=""/>
                <a:cs typeface="Times New Roman"/>
              </a:rPr>
              <a:t>Small</a:t>
            </a:r>
            <a:r>
              <a:rPr kumimoji="0" lang="en-US" sz="2400" b="0" i="0" u="none" strike="noStrike" kern="1200" cap="none" spc="0" normalizeH="0" baseline="0" noProof="0" dirty="0">
                <a:ln>
                  <a:noFill/>
                </a:ln>
                <a:solidFill>
                  <a:srgbClr val="000000"/>
                </a:solidFill>
                <a:effectLst/>
                <a:uLnTx/>
                <a:uFillTx/>
                <a:latin typeface="Times New Roman"/>
                <a:ea typeface=""/>
                <a:cs typeface="Times New Roman"/>
              </a:rPr>
              <a:t>)</a:t>
            </a:r>
          </a:p>
        </p:txBody>
      </p:sp>
      <p:sp>
        <p:nvSpPr>
          <p:cNvPr id="62" name="TextBox 61"/>
          <p:cNvSpPr txBox="1"/>
          <p:nvPr/>
        </p:nvSpPr>
        <p:spPr>
          <a:xfrm>
            <a:off x="5867842" y="3276600"/>
            <a:ext cx="188840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imes New Roman"/>
                <a:ea typeface=""/>
                <a:cs typeface="Times New Roman"/>
              </a:rPr>
              <a:t>(</a:t>
            </a:r>
            <a:r>
              <a:rPr kumimoji="0" lang="en-US" sz="2400" b="0" i="0" u="none" strike="noStrike" kern="1200" cap="none" spc="0" normalizeH="0" baseline="0" noProof="0" dirty="0">
                <a:ln>
                  <a:noFill/>
                </a:ln>
                <a:solidFill>
                  <a:srgbClr val="35742A"/>
                </a:solidFill>
                <a:effectLst/>
                <a:uLnTx/>
                <a:uFillTx/>
                <a:latin typeface="Times New Roman"/>
                <a:ea typeface=""/>
                <a:cs typeface="Times New Roman"/>
              </a:rPr>
              <a:t>Large</a:t>
            </a:r>
            <a:r>
              <a:rPr kumimoji="0" lang="en-US" sz="2400" b="0" i="0" u="none" strike="noStrike" kern="1200" cap="none" spc="0" normalizeH="0" baseline="0" noProof="0" dirty="0">
                <a:ln>
                  <a:noFill/>
                </a:ln>
                <a:solidFill>
                  <a:srgbClr val="000000"/>
                </a:solidFill>
                <a:effectLst/>
                <a:uLnTx/>
                <a:uFillTx/>
                <a:latin typeface="Times New Roman"/>
                <a:ea typeface=""/>
                <a:cs typeface="Times New Roman"/>
              </a:rPr>
              <a:t>, </a:t>
            </a:r>
            <a:r>
              <a:rPr kumimoji="0" lang="en-US" sz="2400" b="0" i="0" u="none" strike="noStrike" kern="1200" cap="none" spc="0" normalizeH="0" baseline="0" noProof="0" dirty="0">
                <a:ln>
                  <a:noFill/>
                </a:ln>
                <a:solidFill>
                  <a:srgbClr val="FF0000"/>
                </a:solidFill>
                <a:effectLst/>
                <a:uLnTx/>
                <a:uFillTx/>
                <a:latin typeface="Times New Roman"/>
                <a:ea typeface=""/>
                <a:cs typeface="Times New Roman"/>
              </a:rPr>
              <a:t>Slow</a:t>
            </a:r>
            <a:r>
              <a:rPr kumimoji="0" lang="en-US" sz="2400" b="0" i="0" u="none" strike="noStrike" kern="1200" cap="none" spc="0" normalizeH="0" baseline="0" noProof="0" dirty="0">
                <a:ln>
                  <a:noFill/>
                </a:ln>
                <a:solidFill>
                  <a:srgbClr val="000000"/>
                </a:solidFill>
                <a:effectLst/>
                <a:uLnTx/>
                <a:uFillTx/>
                <a:latin typeface="Times New Roman"/>
                <a:ea typeface=""/>
                <a:cs typeface="Times New Roman"/>
              </a:rPr>
              <a:t>)</a:t>
            </a:r>
          </a:p>
        </p:txBody>
      </p:sp>
      <p:sp>
        <p:nvSpPr>
          <p:cNvPr id="5" name="Rectangle 4"/>
          <p:cNvSpPr/>
          <p:nvPr/>
        </p:nvSpPr>
        <p:spPr>
          <a:xfrm>
            <a:off x="1398520" y="3733219"/>
            <a:ext cx="1828800" cy="301186"/>
          </a:xfrm>
          <a:prstGeom prst="rect">
            <a:avLst/>
          </a:prstGeom>
          <a:solidFill>
            <a:srgbClr val="0066FF"/>
          </a:solidFill>
          <a:ln>
            <a:solidFill>
              <a:srgbClr val="00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Page 1</a:t>
            </a:r>
          </a:p>
        </p:txBody>
      </p:sp>
      <p:sp>
        <p:nvSpPr>
          <p:cNvPr id="63" name="Rectangle 62"/>
          <p:cNvSpPr/>
          <p:nvPr/>
        </p:nvSpPr>
        <p:spPr>
          <a:xfrm>
            <a:off x="5927450" y="3733219"/>
            <a:ext cx="1828800" cy="301186"/>
          </a:xfrm>
          <a:prstGeom prst="rect">
            <a:avLst/>
          </a:prstGeom>
          <a:solidFill>
            <a:srgbClr val="0066FF"/>
          </a:solidFill>
          <a:ln>
            <a:solidFill>
              <a:srgbClr val="00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Page 2</a:t>
            </a:r>
          </a:p>
        </p:txBody>
      </p:sp>
      <p:sp>
        <p:nvSpPr>
          <p:cNvPr id="6" name="TextBox 5"/>
          <p:cNvSpPr txBox="1"/>
          <p:nvPr/>
        </p:nvSpPr>
        <p:spPr>
          <a:xfrm>
            <a:off x="5927450" y="2138065"/>
            <a:ext cx="93807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Times New Roman" charset="0"/>
                <a:ea typeface="Times New Roman" charset="0"/>
                <a:cs typeface="Times New Roman" charset="0"/>
              </a:rPr>
              <a:t>IDLE</a:t>
            </a:r>
          </a:p>
        </p:txBody>
      </p:sp>
      <p:sp>
        <p:nvSpPr>
          <p:cNvPr id="7" name="Rectangle 6"/>
          <p:cNvSpPr/>
          <p:nvPr/>
        </p:nvSpPr>
        <p:spPr>
          <a:xfrm>
            <a:off x="0" y="4211506"/>
            <a:ext cx="9144000" cy="1157751"/>
          </a:xfrm>
          <a:prstGeom prst="rect">
            <a:avLst/>
          </a:prstGeom>
          <a:solidFill>
            <a:srgbClr val="0066CC"/>
          </a:solidFill>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Tahoma"/>
                <a:ea typeface=""/>
                <a:cs typeface="+mn-cs"/>
              </a:rPr>
              <a:t>Which memory</a:t>
            </a:r>
            <a:r>
              <a:rPr kumimoji="0" lang="en-US" sz="2800" b="0" i="0" u="none" strike="noStrike" kern="1200" cap="none" spc="0" normalizeH="0" baseline="0" noProof="0" dirty="0">
                <a:ln>
                  <a:noFill/>
                </a:ln>
                <a:solidFill>
                  <a:srgbClr val="FFFFFF"/>
                </a:solidFill>
                <a:effectLst/>
                <a:uLnTx/>
                <a:uFillTx/>
                <a:latin typeface="Tahoma"/>
                <a:ea typeface=""/>
                <a:cs typeface="+mn-cs"/>
              </a:rPr>
              <a:t> do we place each page 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Tahoma"/>
                <a:ea typeface=""/>
                <a:cs typeface="+mn-cs"/>
              </a:rPr>
              <a:t>to </a:t>
            </a:r>
            <a:r>
              <a:rPr kumimoji="0" lang="en-US" sz="2800" b="1" i="0" u="none" strike="noStrike" kern="1200" cap="none" spc="0" normalizeH="0" baseline="0" noProof="0" dirty="0">
                <a:ln>
                  <a:noFill/>
                </a:ln>
                <a:solidFill>
                  <a:srgbClr val="FFFFFF"/>
                </a:solidFill>
                <a:effectLst/>
                <a:uLnTx/>
                <a:uFillTx/>
                <a:latin typeface="Tahoma"/>
                <a:ea typeface=""/>
                <a:cs typeface="+mn-cs"/>
              </a:rPr>
              <a:t>maximize system performance</a:t>
            </a:r>
            <a:r>
              <a:rPr kumimoji="0" lang="en-US" sz="2800" b="0" i="0" u="none" strike="noStrike" kern="1200" cap="none" spc="0" normalizeH="0" baseline="0" noProof="0" dirty="0">
                <a:ln>
                  <a:noFill/>
                </a:ln>
                <a:solidFill>
                  <a:srgbClr val="FFFFFF"/>
                </a:solidFill>
                <a:effectLst/>
                <a:uLnTx/>
                <a:uFillTx/>
                <a:latin typeface="Tahoma"/>
                <a:ea typeface=""/>
                <a:cs typeface="+mn-cs"/>
              </a:rPr>
              <a:t>?</a:t>
            </a:r>
          </a:p>
        </p:txBody>
      </p:sp>
      <p:sp>
        <p:nvSpPr>
          <p:cNvPr id="23" name="Rectangle 22"/>
          <p:cNvSpPr/>
          <p:nvPr/>
        </p:nvSpPr>
        <p:spPr>
          <a:xfrm>
            <a:off x="1748897" y="1078147"/>
            <a:ext cx="5569209" cy="434709"/>
          </a:xfrm>
          <a:prstGeom prst="rect">
            <a:avLst/>
          </a:prstGeom>
          <a:solidFill>
            <a:schemeClr val="tx1">
              <a:lumMod val="50000"/>
              <a:lumOff val="50000"/>
            </a:schemeClr>
          </a:solidFill>
          <a:ln>
            <a:solidFill>
              <a:schemeClr val="tx1">
                <a:lumMod val="85000"/>
                <a:lumOff val="15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t>Cores/Caches</a:t>
            </a:r>
          </a:p>
        </p:txBody>
      </p:sp>
      <p:sp>
        <p:nvSpPr>
          <p:cNvPr id="24" name="Rectangle 23"/>
          <p:cNvSpPr/>
          <p:nvPr/>
        </p:nvSpPr>
        <p:spPr>
          <a:xfrm>
            <a:off x="1748896" y="1701255"/>
            <a:ext cx="5569209" cy="434709"/>
          </a:xfrm>
          <a:prstGeom prst="rect">
            <a:avLst/>
          </a:prstGeom>
          <a:solidFill>
            <a:srgbClr val="002060"/>
          </a:solidFill>
          <a:ln>
            <a:solidFill>
              <a:schemeClr val="tx1">
                <a:lumMod val="85000"/>
                <a:lumOff val="15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t>Memory Controllers</a:t>
            </a:r>
          </a:p>
        </p:txBody>
      </p:sp>
    </p:spTree>
    <p:extLst>
      <p:ext uri="{BB962C8B-B14F-4D97-AF65-F5344CB8AC3E}">
        <p14:creationId xmlns:p14="http://schemas.microsoft.com/office/powerpoint/2010/main" val="124488544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63"/>
                                        </p:tgtEl>
                                        <p:attrNameLst>
                                          <p:attrName>style.visibility</p:attrName>
                                        </p:attrNameLst>
                                      </p:cBhvr>
                                      <p:to>
                                        <p:strVal val="visible"/>
                                      </p:to>
                                    </p:set>
                                    <p:animEffect transition="in" filter="blinds(horizontal)">
                                      <p:cBhvr>
                                        <p:cTn id="10" dur="500"/>
                                        <p:tgtEl>
                                          <p:spTgt spid="63"/>
                                        </p:tgtEl>
                                      </p:cBhvr>
                                    </p:animEffect>
                                  </p:childTnLst>
                                </p:cTn>
                              </p:par>
                            </p:childTnLst>
                          </p:cTn>
                        </p:par>
                      </p:childTnLst>
                    </p:cTn>
                  </p:par>
                  <p:par>
                    <p:cTn id="11" fill="hold">
                      <p:stCondLst>
                        <p:cond delay="indefinite"/>
                      </p:stCondLst>
                      <p:childTnLst>
                        <p:par>
                          <p:cTn id="12" fill="hold">
                            <p:stCondLst>
                              <p:cond delay="0"/>
                            </p:stCondLst>
                            <p:childTnLst>
                              <p:par>
                                <p:cTn id="13" presetID="0" presetClass="path" presetSubtype="0" accel="50000" decel="50000" fill="hold" grpId="1" nodeType="clickEffect">
                                  <p:stCondLst>
                                    <p:cond delay="0"/>
                                  </p:stCondLst>
                                  <p:childTnLst>
                                    <p:animMotion origin="layout" path="M -0.00104 4.81481E-6 C 0.03907 -0.12871 0.07952 -0.25579 -0.00364 -0.3088 C -0.0868 -0.36158 -0.41684 -0.34862 -0.5 -0.31875 C -0.58211 -0.28913 -0.49566 -0.19723 -0.49392 -0.16227 " pathEditMode="relative" rAng="0" ptsTypes="AAAA">
                                      <p:cBhvr>
                                        <p:cTn id="14" dur="2000" fill="hold"/>
                                        <p:tgtEl>
                                          <p:spTgt spid="63"/>
                                        </p:tgtEl>
                                        <p:attrNameLst>
                                          <p:attrName>ppt_x</p:attrName>
                                          <p:attrName>ppt_y</p:attrName>
                                        </p:attrNameLst>
                                      </p:cBhvr>
                                      <p:rCtr x="-24410" y="-17245"/>
                                    </p:animMotion>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3" grpId="0" animBg="1"/>
      <p:bldP spid="63" grpId="1" animBg="1"/>
      <p:bldP spid="6" grpId="0"/>
      <p:bldP spid="7" grpId="0" animBg="1"/>
    </p:bldLst>
  </p:timing>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Data Placement Between DRAM and PCM</a:t>
            </a:r>
          </a:p>
        </p:txBody>
      </p:sp>
      <p:sp>
        <p:nvSpPr>
          <p:cNvPr id="3" name="Content Placeholder 2"/>
          <p:cNvSpPr>
            <a:spLocks noGrp="1"/>
          </p:cNvSpPr>
          <p:nvPr>
            <p:ph idx="1"/>
          </p:nvPr>
        </p:nvSpPr>
        <p:spPr/>
        <p:txBody>
          <a:bodyPr/>
          <a:lstStyle/>
          <a:p>
            <a:r>
              <a:rPr lang="en-US" dirty="0"/>
              <a:t>Idea: Characterize data access patterns and guide data placement in hybrid memory</a:t>
            </a:r>
          </a:p>
          <a:p>
            <a:endParaRPr lang="en-US" dirty="0"/>
          </a:p>
          <a:p>
            <a:r>
              <a:rPr lang="en-US" dirty="0"/>
              <a:t>Streaming accesses: As fast in PCM as in DRAM</a:t>
            </a:r>
          </a:p>
          <a:p>
            <a:endParaRPr lang="en-US" dirty="0"/>
          </a:p>
          <a:p>
            <a:r>
              <a:rPr lang="en-US" dirty="0"/>
              <a:t>Random accesses: Much faster in DRAM</a:t>
            </a:r>
          </a:p>
          <a:p>
            <a:endParaRPr lang="en-US" dirty="0"/>
          </a:p>
          <a:p>
            <a:r>
              <a:rPr lang="en-US" dirty="0"/>
              <a:t>Idea: </a:t>
            </a:r>
            <a:r>
              <a:rPr lang="en-US" dirty="0">
                <a:solidFill>
                  <a:srgbClr val="FF0000"/>
                </a:solidFill>
              </a:rPr>
              <a:t>Place random access data with some reuse in DRAM; streaming data in PCM</a:t>
            </a:r>
          </a:p>
          <a:p>
            <a:endParaRPr lang="en-US" dirty="0"/>
          </a:p>
          <a:p>
            <a:r>
              <a:rPr lang="en-US" dirty="0"/>
              <a:t>Yoon+, “</a:t>
            </a:r>
            <a:r>
              <a:rPr lang="en-US" dirty="0">
                <a:solidFill>
                  <a:srgbClr val="0000FF"/>
                </a:solidFill>
              </a:rPr>
              <a:t>Row Buffer Locality-Aware Data Placement in Hybrid Memories</a:t>
            </a:r>
            <a:r>
              <a:rPr lang="en-US" dirty="0"/>
              <a:t>,” ICCD 2012 Best Paper Award.</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481389B1-16D0-EE4E-960B-3BEB333B27E2}"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337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Tree>
    <p:extLst>
      <p:ext uri="{BB962C8B-B14F-4D97-AF65-F5344CB8AC3E}">
        <p14:creationId xmlns:p14="http://schemas.microsoft.com/office/powerpoint/2010/main" val="266168960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More on Hybrid Memory Data Placement</a:t>
            </a:r>
          </a:p>
        </p:txBody>
      </p:sp>
      <p:sp>
        <p:nvSpPr>
          <p:cNvPr id="3" name="Content Placeholder 2"/>
          <p:cNvSpPr>
            <a:spLocks noGrp="1"/>
          </p:cNvSpPr>
          <p:nvPr>
            <p:ph idx="1"/>
          </p:nvPr>
        </p:nvSpPr>
        <p:spPr/>
        <p:txBody>
          <a:bodyPr/>
          <a:lstStyle/>
          <a:p>
            <a:r>
              <a:rPr lang="en-US" dirty="0" err="1"/>
              <a:t>HanBin</a:t>
            </a:r>
            <a:r>
              <a:rPr lang="en-US" dirty="0"/>
              <a:t> Yoon, Justin Meza, </a:t>
            </a:r>
            <a:r>
              <a:rPr lang="en-US" dirty="0" err="1"/>
              <a:t>Rachata</a:t>
            </a:r>
            <a:r>
              <a:rPr lang="en-US" dirty="0"/>
              <a:t> </a:t>
            </a:r>
            <a:r>
              <a:rPr lang="en-US" dirty="0" err="1"/>
              <a:t>Ausavarungnirun</a:t>
            </a:r>
            <a:r>
              <a:rPr lang="en-US" dirty="0"/>
              <a:t>, Rachael Harding, and Onur Mutlu,</a:t>
            </a:r>
            <a:br>
              <a:rPr lang="en-US" dirty="0"/>
            </a:br>
            <a:r>
              <a:rPr lang="en-US" b="1" dirty="0">
                <a:hlinkClick r:id="rId2"/>
              </a:rPr>
              <a:t>"Row Buffer Locality Aware Caching Policies for Hybrid Memories"</a:t>
            </a:r>
            <a:br>
              <a:rPr lang="en-US" dirty="0"/>
            </a:br>
            <a:r>
              <a:rPr lang="en-US" i="1" dirty="0"/>
              <a:t>Proceedings of the </a:t>
            </a:r>
            <a:r>
              <a:rPr lang="en-US" i="1" dirty="0">
                <a:hlinkClick r:id="rId3"/>
              </a:rPr>
              <a:t>30th IEEE International Conference on Computer Design</a:t>
            </a:r>
            <a:r>
              <a:rPr lang="en-US" i="1" dirty="0"/>
              <a:t> (</a:t>
            </a:r>
            <a:r>
              <a:rPr lang="en-US" b="1" i="1" dirty="0"/>
              <a:t>ICCD</a:t>
            </a:r>
            <a:r>
              <a:rPr lang="en-US" i="1" dirty="0"/>
              <a:t>)</a:t>
            </a:r>
            <a:r>
              <a:rPr lang="en-US" dirty="0"/>
              <a:t>, Montreal, Quebec, Canada, September 2012. </a:t>
            </a:r>
            <a:r>
              <a:rPr lang="en-US" dirty="0">
                <a:hlinkClick r:id="rId4"/>
              </a:rPr>
              <a:t>Slides (pptx)</a:t>
            </a:r>
            <a:r>
              <a:rPr lang="en-US" dirty="0"/>
              <a:t> </a:t>
            </a:r>
            <a:r>
              <a:rPr lang="en-US" dirty="0">
                <a:hlinkClick r:id="rId5"/>
              </a:rPr>
              <a:t>(pdf)</a:t>
            </a: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338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6"/>
          <a:stretch>
            <a:fillRect/>
          </a:stretch>
        </p:blipFill>
        <p:spPr>
          <a:xfrm>
            <a:off x="0" y="4533758"/>
            <a:ext cx="9144000" cy="1919578"/>
          </a:xfrm>
          <a:prstGeom prst="rect">
            <a:avLst/>
          </a:prstGeom>
        </p:spPr>
      </p:pic>
    </p:spTree>
    <p:extLst>
      <p:ext uri="{BB962C8B-B14F-4D97-AF65-F5344CB8AC3E}">
        <p14:creationId xmlns:p14="http://schemas.microsoft.com/office/powerpoint/2010/main" val="386342221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Utility-Based Hybrid Memory Management</a:t>
            </a:r>
          </a:p>
        </p:txBody>
      </p:sp>
      <p:sp>
        <p:nvSpPr>
          <p:cNvPr id="3" name="Content Placeholder 2"/>
          <p:cNvSpPr>
            <a:spLocks noGrp="1"/>
          </p:cNvSpPr>
          <p:nvPr>
            <p:ph idx="1"/>
          </p:nvPr>
        </p:nvSpPr>
        <p:spPr/>
        <p:txBody>
          <a:bodyPr/>
          <a:lstStyle/>
          <a:p>
            <a:r>
              <a:rPr lang="en-US" sz="2300" dirty="0"/>
              <a:t>Yang Li, Saugata Ghose, </a:t>
            </a:r>
            <a:r>
              <a:rPr lang="en-US" sz="2300" dirty="0" err="1"/>
              <a:t>Jongmoo</a:t>
            </a:r>
            <a:r>
              <a:rPr lang="en-US" sz="2300" dirty="0"/>
              <a:t> Choi, </a:t>
            </a:r>
            <a:r>
              <a:rPr lang="en-US" sz="2300" dirty="0" err="1"/>
              <a:t>Jin</a:t>
            </a:r>
            <a:r>
              <a:rPr lang="en-US" sz="2300" dirty="0"/>
              <a:t> Sun, Hui Wang, and Onur Mutlu,</a:t>
            </a:r>
            <a:br>
              <a:rPr lang="en-US" sz="2300" dirty="0"/>
            </a:br>
            <a:r>
              <a:rPr lang="en-US" sz="2300" b="1" dirty="0">
                <a:hlinkClick r:id="rId2"/>
              </a:rPr>
              <a:t>"Utility-Based Hybrid Memory Management"</a:t>
            </a:r>
            <a:br>
              <a:rPr lang="en-US" sz="2300" dirty="0"/>
            </a:br>
            <a:r>
              <a:rPr lang="en-US" sz="2300" i="1" dirty="0"/>
              <a:t>Proceedings of the </a:t>
            </a:r>
            <a:r>
              <a:rPr lang="en-US" sz="2300" i="1" dirty="0">
                <a:hlinkClick r:id="rId3"/>
              </a:rPr>
              <a:t>19th IEEE Cluster Conference</a:t>
            </a:r>
            <a:r>
              <a:rPr lang="en-US" sz="2300" i="1" dirty="0"/>
              <a:t> (</a:t>
            </a:r>
            <a:r>
              <a:rPr lang="en-US" sz="2300" b="1" i="1" dirty="0"/>
              <a:t>CLUSTER</a:t>
            </a:r>
            <a:r>
              <a:rPr lang="en-US" sz="2300" i="1" dirty="0"/>
              <a:t>)</a:t>
            </a:r>
            <a:r>
              <a:rPr lang="en-US" sz="2300" dirty="0"/>
              <a:t>, Honolulu, Hawaii, USA, September 2017. </a:t>
            </a:r>
            <a:br>
              <a:rPr lang="en-US" sz="2300" dirty="0"/>
            </a:br>
            <a:r>
              <a:rPr lang="en-US" sz="2300" dirty="0"/>
              <a:t>[</a:t>
            </a:r>
            <a:r>
              <a:rPr lang="en-US" sz="2300" dirty="0">
                <a:hlinkClick r:id="rId4"/>
              </a:rPr>
              <a:t>Slides (pptx)</a:t>
            </a:r>
            <a:r>
              <a:rPr lang="en-US" sz="2300" dirty="0"/>
              <a:t> </a:t>
            </a:r>
            <a:r>
              <a:rPr lang="en-US" sz="2300" dirty="0">
                <a:hlinkClick r:id="rId5"/>
              </a:rPr>
              <a:t>(pdf)</a:t>
            </a:r>
            <a:r>
              <a:rPr lang="en-US" sz="2300" dirty="0"/>
              <a:t>] </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339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6"/>
          <a:stretch>
            <a:fillRect/>
          </a:stretch>
        </p:blipFill>
        <p:spPr>
          <a:xfrm>
            <a:off x="0" y="4437112"/>
            <a:ext cx="9144000" cy="1513211"/>
          </a:xfrm>
          <a:prstGeom prst="rect">
            <a:avLst/>
          </a:prstGeom>
        </p:spPr>
      </p:pic>
    </p:spTree>
    <p:extLst>
      <p:ext uri="{BB962C8B-B14F-4D97-AF65-F5344CB8AC3E}">
        <p14:creationId xmlns:p14="http://schemas.microsoft.com/office/powerpoint/2010/main" val="760339449"/>
      </p:ext>
    </p:extLst>
  </p:cSld>
  <p:clrMapOvr>
    <a:masterClrMapping/>
  </p:clrMapOvr>
  <p:transition/>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 Large DRAM Cache Design</a:t>
            </a:r>
          </a:p>
        </p:txBody>
      </p:sp>
      <p:sp>
        <p:nvSpPr>
          <p:cNvPr id="3" name="Content Placeholder 2"/>
          <p:cNvSpPr>
            <a:spLocks noGrp="1"/>
          </p:cNvSpPr>
          <p:nvPr>
            <p:ph idx="1"/>
          </p:nvPr>
        </p:nvSpPr>
        <p:spPr>
          <a:xfrm>
            <a:off x="228600" y="1196752"/>
            <a:ext cx="8610600" cy="5051648"/>
          </a:xfrm>
        </p:spPr>
        <p:txBody>
          <a:bodyPr/>
          <a:lstStyle/>
          <a:p>
            <a:r>
              <a:rPr lang="en-US" dirty="0"/>
              <a:t>Justin Meza, </a:t>
            </a:r>
            <a:r>
              <a:rPr lang="en-US" dirty="0" err="1"/>
              <a:t>Jichuan</a:t>
            </a:r>
            <a:r>
              <a:rPr lang="en-US" dirty="0"/>
              <a:t> Chang, </a:t>
            </a:r>
            <a:r>
              <a:rPr lang="en-US" dirty="0" err="1"/>
              <a:t>HanBin</a:t>
            </a:r>
            <a:r>
              <a:rPr lang="en-US" dirty="0"/>
              <a:t> Yoon, Onur Mutlu, and </a:t>
            </a:r>
            <a:r>
              <a:rPr lang="en-US" dirty="0" err="1"/>
              <a:t>Parthasarathy</a:t>
            </a:r>
            <a:r>
              <a:rPr lang="en-US" dirty="0"/>
              <a:t> Ranganathan, </a:t>
            </a:r>
            <a:br>
              <a:rPr lang="en-US" dirty="0"/>
            </a:br>
            <a:r>
              <a:rPr lang="en-US" b="1" dirty="0">
                <a:hlinkClick r:id="rId2"/>
              </a:rPr>
              <a:t>"Enabling Efficient and Scalable Hybrid Memories Using Fine-Granularity DRAM Cache Management"</a:t>
            </a:r>
            <a:br>
              <a:rPr lang="en-US" dirty="0"/>
            </a:br>
            <a:r>
              <a:rPr lang="en-US" i="1" dirty="0">
                <a:hlinkClick r:id="rId3"/>
              </a:rPr>
              <a:t>IEEE Computer Architecture Letters</a:t>
            </a:r>
            <a:r>
              <a:rPr lang="en-US" i="1" dirty="0"/>
              <a:t> (</a:t>
            </a:r>
            <a:r>
              <a:rPr lang="en-US" b="1" i="1" dirty="0"/>
              <a:t>CAL</a:t>
            </a:r>
            <a:r>
              <a:rPr lang="en-US" i="1" dirty="0"/>
              <a:t>)</a:t>
            </a:r>
            <a:r>
              <a:rPr lang="en-US" dirty="0"/>
              <a:t>, February 2012. </a:t>
            </a:r>
          </a:p>
          <a:p>
            <a:endParaRPr lang="en-US" u="sng" dirty="0"/>
          </a:p>
          <a:p>
            <a:endParaRPr lang="en-US" u="sng"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340</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4"/>
          <a:stretch>
            <a:fillRect/>
          </a:stretch>
        </p:blipFill>
        <p:spPr>
          <a:xfrm>
            <a:off x="0" y="4143065"/>
            <a:ext cx="9144000" cy="1734207"/>
          </a:xfrm>
          <a:prstGeom prst="rect">
            <a:avLst/>
          </a:prstGeom>
        </p:spPr>
      </p:pic>
    </p:spTree>
    <p:extLst>
      <p:ext uri="{BB962C8B-B14F-4D97-AF65-F5344CB8AC3E}">
        <p14:creationId xmlns:p14="http://schemas.microsoft.com/office/powerpoint/2010/main" val="41198856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20" y="152400"/>
            <a:ext cx="9144000" cy="1066800"/>
          </a:xfrm>
        </p:spPr>
        <p:txBody>
          <a:bodyPr/>
          <a:lstStyle/>
          <a:p>
            <a:r>
              <a:rPr lang="en-US" dirty="0"/>
              <a:t>HW/SW Cooperative DRAM Cache Design</a:t>
            </a:r>
          </a:p>
        </p:txBody>
      </p:sp>
      <p:sp>
        <p:nvSpPr>
          <p:cNvPr id="3" name="Content Placeholder 2"/>
          <p:cNvSpPr>
            <a:spLocks noGrp="1"/>
          </p:cNvSpPr>
          <p:nvPr>
            <p:ph idx="1"/>
          </p:nvPr>
        </p:nvSpPr>
        <p:spPr/>
        <p:txBody>
          <a:bodyPr/>
          <a:lstStyle/>
          <a:p>
            <a:r>
              <a:rPr lang="en-US" sz="2300" dirty="0" err="1"/>
              <a:t>Xiangyao</a:t>
            </a:r>
            <a:r>
              <a:rPr lang="en-US" sz="2300" dirty="0"/>
              <a:t> Yu, Christopher J. Hughes, </a:t>
            </a:r>
            <a:r>
              <a:rPr lang="en-US" sz="2300" dirty="0" err="1"/>
              <a:t>Nadathur</a:t>
            </a:r>
            <a:r>
              <a:rPr lang="en-US" sz="2300" dirty="0"/>
              <a:t> Satish, Onur Mutlu, and Srinivas </a:t>
            </a:r>
            <a:r>
              <a:rPr lang="en-US" sz="2300" dirty="0" err="1"/>
              <a:t>Devadas</a:t>
            </a:r>
            <a:r>
              <a:rPr lang="en-US" sz="2300" dirty="0"/>
              <a:t>,</a:t>
            </a:r>
            <a:br>
              <a:rPr lang="en-US" sz="2300" dirty="0"/>
            </a:br>
            <a:r>
              <a:rPr lang="en-US" sz="2300" b="1" dirty="0">
                <a:hlinkClick r:id="rId2"/>
              </a:rPr>
              <a:t>"Banshee: Bandwidth-Efficient DRAM Caching via Software/Hardware Cooperation"</a:t>
            </a:r>
            <a:br>
              <a:rPr lang="en-US" sz="2300" dirty="0"/>
            </a:br>
            <a:r>
              <a:rPr lang="en-US" sz="2300" i="1" dirty="0"/>
              <a:t>Proceedings of the </a:t>
            </a:r>
            <a:r>
              <a:rPr lang="en-US" sz="2300" i="1" dirty="0">
                <a:hlinkClick r:id="rId3"/>
              </a:rPr>
              <a:t>50th International Symposium on Microarchitecture</a:t>
            </a:r>
            <a:r>
              <a:rPr lang="en-US" sz="2300" i="1" dirty="0"/>
              <a:t> (</a:t>
            </a:r>
            <a:r>
              <a:rPr lang="en-US" sz="2300" b="1" i="1" dirty="0"/>
              <a:t>MICRO</a:t>
            </a:r>
            <a:r>
              <a:rPr lang="en-US" sz="2300" i="1" dirty="0"/>
              <a:t>)</a:t>
            </a:r>
            <a:r>
              <a:rPr lang="en-US" sz="2300" dirty="0"/>
              <a:t>, Boston, MA, USA, October 2017. </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341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4"/>
          <a:stretch>
            <a:fillRect/>
          </a:stretch>
        </p:blipFill>
        <p:spPr>
          <a:xfrm>
            <a:off x="0" y="3933056"/>
            <a:ext cx="9144000" cy="1630723"/>
          </a:xfrm>
          <a:prstGeom prst="rect">
            <a:avLst/>
          </a:prstGeom>
        </p:spPr>
      </p:pic>
    </p:spTree>
    <p:extLst>
      <p:ext uri="{BB962C8B-B14F-4D97-AF65-F5344CB8AC3E}">
        <p14:creationId xmlns:p14="http://schemas.microsoft.com/office/powerpoint/2010/main" val="170997216"/>
      </p:ext>
    </p:extLst>
  </p:cSld>
  <p:clrMapOvr>
    <a:masterClrMapping/>
  </p:clrMapOvr>
  <p:transition/>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400" dirty="0"/>
              <a:t>Other Opportunities with Emerging Technologies</a:t>
            </a:r>
          </a:p>
        </p:txBody>
      </p:sp>
      <p:sp>
        <p:nvSpPr>
          <p:cNvPr id="3" name="Content Placeholder 2"/>
          <p:cNvSpPr>
            <a:spLocks noGrp="1"/>
          </p:cNvSpPr>
          <p:nvPr>
            <p:ph idx="1"/>
          </p:nvPr>
        </p:nvSpPr>
        <p:spPr/>
        <p:txBody>
          <a:bodyPr/>
          <a:lstStyle/>
          <a:p>
            <a:r>
              <a:rPr lang="en-US" dirty="0">
                <a:solidFill>
                  <a:srgbClr val="0000FF"/>
                </a:solidFill>
              </a:rPr>
              <a:t>Merging of memory and storage</a:t>
            </a:r>
          </a:p>
          <a:p>
            <a:pPr lvl="1"/>
            <a:r>
              <a:rPr lang="en-US" dirty="0"/>
              <a:t>e.g., a single interface to manage all data</a:t>
            </a:r>
          </a:p>
          <a:p>
            <a:endParaRPr lang="en-US" dirty="0"/>
          </a:p>
          <a:p>
            <a:r>
              <a:rPr lang="en-US" dirty="0">
                <a:solidFill>
                  <a:srgbClr val="0000FF"/>
                </a:solidFill>
              </a:rPr>
              <a:t>New applications</a:t>
            </a:r>
          </a:p>
          <a:p>
            <a:pPr lvl="1"/>
            <a:r>
              <a:rPr lang="en-US" dirty="0"/>
              <a:t>e.g., ultra-fast checkpoint and restore</a:t>
            </a:r>
          </a:p>
          <a:p>
            <a:pPr lvl="1"/>
            <a:endParaRPr lang="en-US" dirty="0"/>
          </a:p>
          <a:p>
            <a:r>
              <a:rPr lang="en-US" dirty="0">
                <a:solidFill>
                  <a:srgbClr val="0000FF"/>
                </a:solidFill>
              </a:rPr>
              <a:t>More robust system design</a:t>
            </a:r>
          </a:p>
          <a:p>
            <a:pPr lvl="1"/>
            <a:r>
              <a:rPr lang="en-US" dirty="0"/>
              <a:t>e.g., reducing data loss</a:t>
            </a:r>
          </a:p>
          <a:p>
            <a:endParaRPr lang="en-US" dirty="0"/>
          </a:p>
          <a:p>
            <a:r>
              <a:rPr lang="en-US" dirty="0">
                <a:solidFill>
                  <a:srgbClr val="0000FF"/>
                </a:solidFill>
              </a:rPr>
              <a:t>Processing tightly-coupled with memory</a:t>
            </a:r>
          </a:p>
          <a:p>
            <a:pPr lvl="1"/>
            <a:r>
              <a:rPr lang="en-US" dirty="0"/>
              <a:t>e.g., enabling efficient search and filtering</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
        <p:nvSpPr>
          <p:cNvPr id="5" name="Rectangle 4"/>
          <p:cNvSpPr/>
          <p:nvPr/>
        </p:nvSpPr>
        <p:spPr>
          <a:xfrm>
            <a:off x="539552" y="1340768"/>
            <a:ext cx="4608512" cy="504056"/>
          </a:xfrm>
          <a:prstGeom prst="rect">
            <a:avLst/>
          </a:prstGeom>
          <a:noFill/>
          <a:ln w="571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8449145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0" y="871538"/>
            <a:ext cx="9144000" cy="4538662"/>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532482" name="Title 1"/>
          <p:cNvSpPr>
            <a:spLocks noGrp="1"/>
          </p:cNvSpPr>
          <p:nvPr>
            <p:ph type="title"/>
          </p:nvPr>
        </p:nvSpPr>
        <p:spPr>
          <a:xfrm>
            <a:off x="228600" y="-155575"/>
            <a:ext cx="9144000" cy="1143000"/>
          </a:xfrm>
        </p:spPr>
        <p:txBody>
          <a:bodyPr/>
          <a:lstStyle/>
          <a:p>
            <a:r>
              <a:rPr lang="en-US" b="1">
                <a:latin typeface="Calibri" charset="0"/>
                <a:cs typeface="Charter Black" charset="0"/>
              </a:rPr>
              <a:t>TWO-LEVEL STORAGE MODEL</a:t>
            </a:r>
          </a:p>
        </p:txBody>
      </p:sp>
      <p:sp>
        <p:nvSpPr>
          <p:cNvPr id="18" name="Rectangle 17"/>
          <p:cNvSpPr/>
          <p:nvPr/>
        </p:nvSpPr>
        <p:spPr>
          <a:xfrm>
            <a:off x="733425" y="871538"/>
            <a:ext cx="3124200" cy="4386262"/>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srgbClr val="FF0000"/>
              </a:solidFill>
              <a:effectLst/>
              <a:uLnTx/>
              <a:uFillTx/>
              <a:latin typeface="Calibri"/>
              <a:ea typeface="+mn-ea"/>
              <a:cs typeface="+mn-cs"/>
            </a:endParaRPr>
          </a:p>
        </p:txBody>
      </p:sp>
      <p:sp>
        <p:nvSpPr>
          <p:cNvPr id="38" name="Rectangle 37"/>
          <p:cNvSpPr/>
          <p:nvPr/>
        </p:nvSpPr>
        <p:spPr>
          <a:xfrm>
            <a:off x="0" y="2138363"/>
            <a:ext cx="9144000" cy="1366837"/>
          </a:xfrm>
          <a:prstGeom prst="rect">
            <a:avLst/>
          </a:prstGeom>
          <a:solidFill>
            <a:srgbClr val="D9969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9" name="Rectangle 38"/>
          <p:cNvSpPr/>
          <p:nvPr/>
        </p:nvSpPr>
        <p:spPr>
          <a:xfrm>
            <a:off x="0" y="3657600"/>
            <a:ext cx="9144000" cy="1366838"/>
          </a:xfrm>
          <a:prstGeom prst="rect">
            <a:avLst/>
          </a:prstGeom>
          <a:solidFill>
            <a:srgbClr val="D9969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Calibri"/>
              <a:ea typeface="+mn-ea"/>
              <a:cs typeface="+mn-cs"/>
            </a:endParaRPr>
          </a:p>
        </p:txBody>
      </p:sp>
      <p:pic>
        <p:nvPicPr>
          <p:cNvPr id="7" name="Picture 6" descr="24342616_s.jpg"/>
          <p:cNvPicPr>
            <a:picLocks noChangeAspect="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1647612" y="2137766"/>
            <a:ext cx="2314788" cy="1543192"/>
          </a:xfrm>
          <a:prstGeom prst="rect">
            <a:avLst/>
          </a:prstGeom>
        </p:spPr>
      </p:pic>
      <p:pic>
        <p:nvPicPr>
          <p:cNvPr id="532487"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373313" y="3890963"/>
            <a:ext cx="952500" cy="952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9" name="Picture 5"/>
          <p:cNvPicPr>
            <a:picLocks noChangeAspect="1"/>
          </p:cNvPicPr>
          <p:nvPr/>
        </p:nvPicPr>
        <p:blipFill>
          <a:blip r:embed="rId5">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2365612" y="960438"/>
            <a:ext cx="952500" cy="952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12" name="Straight Arrow Connector 11"/>
          <p:cNvCxnSpPr/>
          <p:nvPr/>
        </p:nvCxnSpPr>
        <p:spPr>
          <a:xfrm>
            <a:off x="2841625" y="1911350"/>
            <a:ext cx="0" cy="593725"/>
          </a:xfrm>
          <a:prstGeom prst="straightConnector1">
            <a:avLst/>
          </a:prstGeom>
          <a:ln w="57150" cmpd="sng">
            <a:solidFill>
              <a:srgbClr val="800000"/>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5" name="Straight Arrow Connector 4"/>
          <p:cNvCxnSpPr/>
          <p:nvPr/>
        </p:nvCxnSpPr>
        <p:spPr>
          <a:xfrm>
            <a:off x="2841625" y="3276600"/>
            <a:ext cx="0" cy="593725"/>
          </a:xfrm>
          <a:prstGeom prst="straightConnector1">
            <a:avLst/>
          </a:prstGeom>
          <a:ln w="57150" cmpd="sng">
            <a:solidFill>
              <a:srgbClr val="800000"/>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33" name="Rounded Rectangle 32"/>
          <p:cNvSpPr/>
          <p:nvPr/>
        </p:nvSpPr>
        <p:spPr>
          <a:xfrm>
            <a:off x="885613" y="1066800"/>
            <a:ext cx="841248" cy="762000"/>
          </a:xfrm>
          <a:prstGeom prst="round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vert="vert27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a:ea typeface="+mn-ea"/>
                <a:cs typeface="+mn-cs"/>
              </a:rPr>
              <a:t>CPU</a:t>
            </a:r>
          </a:p>
        </p:txBody>
      </p:sp>
      <p:sp>
        <p:nvSpPr>
          <p:cNvPr id="34" name="Rounded Rectangle 33"/>
          <p:cNvSpPr/>
          <p:nvPr/>
        </p:nvSpPr>
        <p:spPr>
          <a:xfrm>
            <a:off x="885610" y="2133600"/>
            <a:ext cx="841248" cy="1389888"/>
          </a:xfrm>
          <a:prstGeom prst="roundRect">
            <a:avLst/>
          </a:prstGeom>
          <a:solidFill>
            <a:schemeClr val="tx2">
              <a:lumMod val="50000"/>
            </a:schemeClr>
          </a:solidFill>
          <a:ln>
            <a:noFill/>
          </a:ln>
        </p:spPr>
        <p:style>
          <a:lnRef idx="1">
            <a:schemeClr val="accent1"/>
          </a:lnRef>
          <a:fillRef idx="3">
            <a:schemeClr val="accent1"/>
          </a:fillRef>
          <a:effectRef idx="2">
            <a:schemeClr val="accent1"/>
          </a:effectRef>
          <a:fontRef idx="minor">
            <a:schemeClr val="lt1"/>
          </a:fontRef>
        </p:style>
        <p:txBody>
          <a:bodyPr vert="vert27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a:ea typeface="+mn-ea"/>
                <a:cs typeface="+mn-cs"/>
              </a:rPr>
              <a:t>MEMORY</a:t>
            </a:r>
          </a:p>
        </p:txBody>
      </p:sp>
      <p:sp>
        <p:nvSpPr>
          <p:cNvPr id="35" name="Rounded Rectangle 34"/>
          <p:cNvSpPr/>
          <p:nvPr/>
        </p:nvSpPr>
        <p:spPr>
          <a:xfrm>
            <a:off x="885612" y="3657601"/>
            <a:ext cx="841248" cy="1371599"/>
          </a:xfrm>
          <a:prstGeom prst="round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vert="vert27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a:ea typeface="+mn-ea"/>
                <a:cs typeface="+mn-cs"/>
              </a:rPr>
              <a:t>STORAGE</a:t>
            </a:r>
          </a:p>
        </p:txBody>
      </p:sp>
      <p:sp>
        <p:nvSpPr>
          <p:cNvPr id="41" name="Rounded Rectangle 40"/>
          <p:cNvSpPr/>
          <p:nvPr/>
        </p:nvSpPr>
        <p:spPr>
          <a:xfrm>
            <a:off x="6324600" y="1981200"/>
            <a:ext cx="2667000" cy="528638"/>
          </a:xfrm>
          <a:prstGeom prst="roundRect">
            <a:avLst/>
          </a:prstGeom>
          <a:solidFill>
            <a:schemeClr val="bg2"/>
          </a:solid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Calibri"/>
                <a:ea typeface="+mn-ea"/>
                <a:cs typeface="+mn-cs"/>
              </a:rPr>
              <a:t>VOLATILE</a:t>
            </a:r>
          </a:p>
        </p:txBody>
      </p:sp>
      <p:sp>
        <p:nvSpPr>
          <p:cNvPr id="42" name="Rounded Rectangle 41"/>
          <p:cNvSpPr/>
          <p:nvPr/>
        </p:nvSpPr>
        <p:spPr>
          <a:xfrm>
            <a:off x="6324600" y="2509838"/>
            <a:ext cx="2667000" cy="530225"/>
          </a:xfrm>
          <a:prstGeom prst="roundRect">
            <a:avLst/>
          </a:prstGeom>
          <a:solidFill>
            <a:schemeClr val="bg2"/>
          </a:solid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Calibri"/>
                <a:ea typeface="+mn-ea"/>
                <a:cs typeface="+mn-cs"/>
              </a:rPr>
              <a:t>FAST</a:t>
            </a:r>
          </a:p>
        </p:txBody>
      </p:sp>
      <p:sp>
        <p:nvSpPr>
          <p:cNvPr id="43" name="Rounded Rectangle 42"/>
          <p:cNvSpPr/>
          <p:nvPr/>
        </p:nvSpPr>
        <p:spPr>
          <a:xfrm>
            <a:off x="6324600" y="3043238"/>
            <a:ext cx="2667000" cy="530225"/>
          </a:xfrm>
          <a:prstGeom prst="roundRect">
            <a:avLst/>
          </a:prstGeom>
          <a:solidFill>
            <a:schemeClr val="bg2"/>
          </a:solid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Calibri"/>
                <a:ea typeface="+mn-ea"/>
                <a:cs typeface="+mn-cs"/>
              </a:rPr>
              <a:t>BYTE ADDR</a:t>
            </a:r>
          </a:p>
        </p:txBody>
      </p:sp>
      <p:sp>
        <p:nvSpPr>
          <p:cNvPr id="44" name="Rounded Rectangle 43"/>
          <p:cNvSpPr/>
          <p:nvPr/>
        </p:nvSpPr>
        <p:spPr>
          <a:xfrm>
            <a:off x="6324600" y="3657600"/>
            <a:ext cx="2667000" cy="528638"/>
          </a:xfrm>
          <a:prstGeom prst="roundRect">
            <a:avLst/>
          </a:prstGeom>
          <a:solidFill>
            <a:schemeClr val="bg2"/>
          </a:solid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Calibri"/>
                <a:ea typeface="+mn-ea"/>
                <a:cs typeface="+mn-cs"/>
              </a:rPr>
              <a:t>NONVOLATILE</a:t>
            </a:r>
          </a:p>
        </p:txBody>
      </p:sp>
      <p:sp>
        <p:nvSpPr>
          <p:cNvPr id="45" name="Rounded Rectangle 44"/>
          <p:cNvSpPr/>
          <p:nvPr/>
        </p:nvSpPr>
        <p:spPr>
          <a:xfrm>
            <a:off x="6324600" y="4186238"/>
            <a:ext cx="2667000" cy="530225"/>
          </a:xfrm>
          <a:prstGeom prst="roundRect">
            <a:avLst/>
          </a:prstGeom>
          <a:solidFill>
            <a:schemeClr val="bg2"/>
          </a:solid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Calibri"/>
                <a:ea typeface="+mn-ea"/>
                <a:cs typeface="+mn-cs"/>
              </a:rPr>
              <a:t>SLOW</a:t>
            </a:r>
          </a:p>
        </p:txBody>
      </p:sp>
      <p:sp>
        <p:nvSpPr>
          <p:cNvPr id="46" name="Rounded Rectangle 45"/>
          <p:cNvSpPr/>
          <p:nvPr/>
        </p:nvSpPr>
        <p:spPr>
          <a:xfrm>
            <a:off x="6324600" y="4719638"/>
            <a:ext cx="2667000" cy="530225"/>
          </a:xfrm>
          <a:prstGeom prst="roundRect">
            <a:avLst/>
          </a:prstGeom>
          <a:solidFill>
            <a:schemeClr val="bg2"/>
          </a:solid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Calibri"/>
                <a:ea typeface="+mn-ea"/>
                <a:cs typeface="+mn-cs"/>
              </a:rPr>
              <a:t>BLOCK ADDR</a:t>
            </a:r>
          </a:p>
        </p:txBody>
      </p:sp>
      <p:sp>
        <p:nvSpPr>
          <p:cNvPr id="47" name="TextBox 46"/>
          <p:cNvSpPr txBox="1"/>
          <p:nvPr/>
        </p:nvSpPr>
        <p:spPr>
          <a:xfrm>
            <a:off x="2895600" y="1868488"/>
            <a:ext cx="1204913" cy="646112"/>
          </a:xfrm>
          <a:prstGeom prst="rect">
            <a:avLst/>
          </a:prstGeom>
          <a:noFill/>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800000"/>
                </a:solidFill>
                <a:effectLst/>
                <a:uLnTx/>
                <a:uFillTx/>
                <a:latin typeface="Calibri"/>
                <a:ea typeface="ＭＳ Ｐゴシック" charset="0"/>
                <a:cs typeface="ＭＳ Ｐゴシック" charset="0"/>
              </a:rPr>
              <a:t>Ld/St</a:t>
            </a:r>
          </a:p>
        </p:txBody>
      </p:sp>
      <p:sp>
        <p:nvSpPr>
          <p:cNvPr id="48" name="TextBox 47"/>
          <p:cNvSpPr txBox="1"/>
          <p:nvPr/>
        </p:nvSpPr>
        <p:spPr>
          <a:xfrm>
            <a:off x="2971800" y="3295650"/>
            <a:ext cx="939800" cy="895350"/>
          </a:xfrm>
          <a:prstGeom prst="rect">
            <a:avLst/>
          </a:prstGeom>
          <a:noFill/>
        </p:spPr>
        <p:txBody>
          <a:bodyPr wrap="none">
            <a:spAutoFit/>
          </a:bodyPr>
          <a:lstStyle/>
          <a:p>
            <a:pPr marL="0" marR="0" lvl="0" indent="0" algn="ctr" defTabSz="457200" rtl="0" eaLnBrk="1" fontAlgn="auto" latinLnBrk="0" hangingPunct="1">
              <a:lnSpc>
                <a:spcPct val="7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800000"/>
                </a:solidFill>
                <a:effectLst/>
                <a:uLnTx/>
                <a:uFillTx/>
                <a:latin typeface="Calibri"/>
                <a:ea typeface="ＭＳ Ｐゴシック" charset="0"/>
                <a:cs typeface="ＭＳ Ｐゴシック" charset="0"/>
              </a:rPr>
              <a:t>FILE </a:t>
            </a:r>
          </a:p>
          <a:p>
            <a:pPr marL="0" marR="0" lvl="0" indent="0" algn="ctr" defTabSz="457200" rtl="0" eaLnBrk="1" fontAlgn="auto" latinLnBrk="0" hangingPunct="1">
              <a:lnSpc>
                <a:spcPct val="7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800000"/>
                </a:solidFill>
                <a:effectLst/>
                <a:uLnTx/>
                <a:uFillTx/>
                <a:latin typeface="Calibri"/>
                <a:ea typeface="ＭＳ Ｐゴシック" charset="0"/>
                <a:cs typeface="ＭＳ Ｐゴシック" charset="0"/>
              </a:rPr>
              <a:t>I/O</a:t>
            </a:r>
          </a:p>
        </p:txBody>
      </p:sp>
      <p:sp>
        <p:nvSpPr>
          <p:cNvPr id="30" name="Rectangle 29"/>
          <p:cNvSpPr/>
          <p:nvPr/>
        </p:nvSpPr>
        <p:spPr>
          <a:xfrm>
            <a:off x="2344738" y="2906713"/>
            <a:ext cx="1008062" cy="46196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a:ea typeface="ＭＳ Ｐゴシック" charset="0"/>
                <a:cs typeface="ＭＳ Ｐゴシック" charset="0"/>
              </a:rPr>
              <a:t>DRAM</a:t>
            </a:r>
          </a:p>
        </p:txBody>
      </p:sp>
      <p:sp>
        <p:nvSpPr>
          <p:cNvPr id="532503" name="Slide Number Placeholder 1"/>
          <p:cNvSpPr>
            <a:spLocks noGrp="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78A6097-43B5-5645-8DF2-0909C4502255}" type="slidenum">
              <a:rPr kumimoji="0" lang="en-US" sz="1200" b="0" i="0" u="none" strike="noStrike" kern="1200" cap="none" spc="0" normalizeH="0" baseline="0" noProof="0">
                <a:ln>
                  <a:noFill/>
                </a:ln>
                <a:solidFill>
                  <a:srgbClr val="898989"/>
                </a:solidFill>
                <a:effectLst/>
                <a:uLnTx/>
                <a:uFillTx/>
                <a:latin typeface="Calibri"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343</a:t>
            </a:fld>
            <a:endParaRPr kumimoji="0" lang="en-US" sz="1200" b="0" i="0" u="none" strike="noStrike" kern="1200" cap="none" spc="0" normalizeH="0" baseline="0" noProof="0">
              <a:ln>
                <a:noFill/>
              </a:ln>
              <a:solidFill>
                <a:srgbClr val="898989"/>
              </a:solidFill>
              <a:effectLst/>
              <a:uLnTx/>
              <a:uFillTx/>
              <a:latin typeface="Calibri" charset="0"/>
              <a:ea typeface="ＭＳ Ｐゴシック" charset="0"/>
            </a:endParaRPr>
          </a:p>
        </p:txBody>
      </p:sp>
    </p:spTree>
    <p:extLst>
      <p:ext uri="{BB962C8B-B14F-4D97-AF65-F5344CB8AC3E}">
        <p14:creationId xmlns:p14="http://schemas.microsoft.com/office/powerpoint/2010/main" val="14293630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6"/>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1" grpId="0" animBg="1"/>
      <p:bldP spid="42" grpId="0" animBg="1"/>
      <p:bldP spid="43" grpId="0" animBg="1"/>
      <p:bldP spid="44" grpId="0" animBg="1"/>
      <p:bldP spid="45" grpId="0" animBg="1"/>
      <p:bldP spid="46" grpId="0" animBg="1"/>
    </p:bldLst>
  </p:timing>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0" y="871538"/>
            <a:ext cx="9144000" cy="4538662"/>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533506" name="Title 1"/>
          <p:cNvSpPr>
            <a:spLocks noGrp="1"/>
          </p:cNvSpPr>
          <p:nvPr>
            <p:ph type="title"/>
          </p:nvPr>
        </p:nvSpPr>
        <p:spPr>
          <a:xfrm>
            <a:off x="228600" y="-155575"/>
            <a:ext cx="9144000" cy="1143000"/>
          </a:xfrm>
        </p:spPr>
        <p:txBody>
          <a:bodyPr/>
          <a:lstStyle/>
          <a:p>
            <a:r>
              <a:rPr lang="en-US" b="1">
                <a:latin typeface="Calibri" charset="0"/>
                <a:cs typeface="Charter Black" charset="0"/>
              </a:rPr>
              <a:t>TWO-LEVEL STORAGE MODEL</a:t>
            </a:r>
          </a:p>
        </p:txBody>
      </p:sp>
      <p:sp>
        <p:nvSpPr>
          <p:cNvPr id="18" name="Rectangle 17"/>
          <p:cNvSpPr/>
          <p:nvPr/>
        </p:nvSpPr>
        <p:spPr>
          <a:xfrm>
            <a:off x="733425" y="871538"/>
            <a:ext cx="3124200" cy="4386262"/>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srgbClr val="FF0000"/>
              </a:solidFill>
              <a:effectLst/>
              <a:uLnTx/>
              <a:uFillTx/>
              <a:latin typeface="Calibri"/>
              <a:ea typeface="+mn-ea"/>
              <a:cs typeface="+mn-cs"/>
            </a:endParaRPr>
          </a:p>
        </p:txBody>
      </p:sp>
      <p:sp>
        <p:nvSpPr>
          <p:cNvPr id="29" name="Rectangle 28"/>
          <p:cNvSpPr/>
          <p:nvPr/>
        </p:nvSpPr>
        <p:spPr>
          <a:xfrm>
            <a:off x="0" y="2743200"/>
            <a:ext cx="9144000" cy="1366838"/>
          </a:xfrm>
          <a:prstGeom prst="rect">
            <a:avLst/>
          </a:prstGeom>
          <a:solidFill>
            <a:srgbClr val="D9969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Calibri"/>
              <a:ea typeface="+mn-ea"/>
              <a:cs typeface="+mn-cs"/>
            </a:endParaRPr>
          </a:p>
        </p:txBody>
      </p:sp>
      <p:pic>
        <p:nvPicPr>
          <p:cNvPr id="7" name="Picture 6" descr="24342616_s.jpg"/>
          <p:cNvPicPr>
            <a:picLocks noChangeAspect="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1647612" y="2137766"/>
            <a:ext cx="2314788" cy="1543192"/>
          </a:xfrm>
          <a:prstGeom prst="rect">
            <a:avLst/>
          </a:prstGeom>
        </p:spPr>
      </p:pic>
      <p:pic>
        <p:nvPicPr>
          <p:cNvPr id="533510"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373313" y="3890963"/>
            <a:ext cx="952500" cy="952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9" name="Picture 5"/>
          <p:cNvPicPr>
            <a:picLocks noChangeAspect="1"/>
          </p:cNvPicPr>
          <p:nvPr/>
        </p:nvPicPr>
        <p:blipFill>
          <a:blip r:embed="rId5">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2365612" y="960438"/>
            <a:ext cx="952500" cy="952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12" name="Straight Arrow Connector 11"/>
          <p:cNvCxnSpPr/>
          <p:nvPr/>
        </p:nvCxnSpPr>
        <p:spPr>
          <a:xfrm>
            <a:off x="2841625" y="1911350"/>
            <a:ext cx="0" cy="593725"/>
          </a:xfrm>
          <a:prstGeom prst="straightConnector1">
            <a:avLst/>
          </a:prstGeom>
          <a:ln w="57150" cmpd="sng">
            <a:solidFill>
              <a:srgbClr val="800000"/>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5" name="Straight Arrow Connector 4"/>
          <p:cNvCxnSpPr/>
          <p:nvPr/>
        </p:nvCxnSpPr>
        <p:spPr>
          <a:xfrm>
            <a:off x="2841625" y="3276600"/>
            <a:ext cx="0" cy="593725"/>
          </a:xfrm>
          <a:prstGeom prst="straightConnector1">
            <a:avLst/>
          </a:prstGeom>
          <a:ln w="57150" cmpd="sng">
            <a:solidFill>
              <a:srgbClr val="800000"/>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33" name="Rounded Rectangle 32"/>
          <p:cNvSpPr/>
          <p:nvPr/>
        </p:nvSpPr>
        <p:spPr>
          <a:xfrm>
            <a:off x="885613" y="1066800"/>
            <a:ext cx="841248" cy="762000"/>
          </a:xfrm>
          <a:prstGeom prst="round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vert="vert27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a:ea typeface="+mn-ea"/>
                <a:cs typeface="+mn-cs"/>
              </a:rPr>
              <a:t>CPU</a:t>
            </a:r>
          </a:p>
        </p:txBody>
      </p:sp>
      <p:sp>
        <p:nvSpPr>
          <p:cNvPr id="34" name="Rounded Rectangle 33"/>
          <p:cNvSpPr/>
          <p:nvPr/>
        </p:nvSpPr>
        <p:spPr>
          <a:xfrm>
            <a:off x="885610" y="2133600"/>
            <a:ext cx="841248" cy="1389888"/>
          </a:xfrm>
          <a:prstGeom prst="roundRect">
            <a:avLst/>
          </a:prstGeom>
          <a:solidFill>
            <a:schemeClr val="tx2">
              <a:lumMod val="50000"/>
            </a:schemeClr>
          </a:solidFill>
          <a:ln>
            <a:noFill/>
          </a:ln>
        </p:spPr>
        <p:style>
          <a:lnRef idx="1">
            <a:schemeClr val="accent1"/>
          </a:lnRef>
          <a:fillRef idx="3">
            <a:schemeClr val="accent1"/>
          </a:fillRef>
          <a:effectRef idx="2">
            <a:schemeClr val="accent1"/>
          </a:effectRef>
          <a:fontRef idx="minor">
            <a:schemeClr val="lt1"/>
          </a:fontRef>
        </p:style>
        <p:txBody>
          <a:bodyPr vert="vert27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a:ea typeface="+mn-ea"/>
                <a:cs typeface="+mn-cs"/>
              </a:rPr>
              <a:t>MEMORY</a:t>
            </a:r>
          </a:p>
        </p:txBody>
      </p:sp>
      <p:sp>
        <p:nvSpPr>
          <p:cNvPr id="35" name="Rounded Rectangle 34"/>
          <p:cNvSpPr/>
          <p:nvPr/>
        </p:nvSpPr>
        <p:spPr>
          <a:xfrm>
            <a:off x="885612" y="3657601"/>
            <a:ext cx="841248" cy="1371599"/>
          </a:xfrm>
          <a:prstGeom prst="round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vert="vert27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a:ea typeface="+mn-ea"/>
                <a:cs typeface="+mn-cs"/>
              </a:rPr>
              <a:t>STORAGE</a:t>
            </a:r>
          </a:p>
        </p:txBody>
      </p:sp>
      <p:sp>
        <p:nvSpPr>
          <p:cNvPr id="41" name="Rounded Rectangle 40"/>
          <p:cNvSpPr/>
          <p:nvPr/>
        </p:nvSpPr>
        <p:spPr>
          <a:xfrm>
            <a:off x="6324600" y="1981200"/>
            <a:ext cx="2667000" cy="528638"/>
          </a:xfrm>
          <a:prstGeom prst="roundRect">
            <a:avLst/>
          </a:prstGeom>
          <a:solidFill>
            <a:schemeClr val="bg2"/>
          </a:solid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Calibri"/>
                <a:ea typeface="+mn-ea"/>
                <a:cs typeface="+mn-cs"/>
              </a:rPr>
              <a:t>VOLATILE</a:t>
            </a:r>
          </a:p>
        </p:txBody>
      </p:sp>
      <p:sp>
        <p:nvSpPr>
          <p:cNvPr id="42" name="Rounded Rectangle 41"/>
          <p:cNvSpPr/>
          <p:nvPr/>
        </p:nvSpPr>
        <p:spPr>
          <a:xfrm>
            <a:off x="6324600" y="2509838"/>
            <a:ext cx="2667000" cy="530225"/>
          </a:xfrm>
          <a:prstGeom prst="roundRect">
            <a:avLst/>
          </a:prstGeom>
          <a:solidFill>
            <a:schemeClr val="bg2"/>
          </a:solid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Calibri"/>
                <a:ea typeface="+mn-ea"/>
                <a:cs typeface="+mn-cs"/>
              </a:rPr>
              <a:t>FAST</a:t>
            </a:r>
          </a:p>
        </p:txBody>
      </p:sp>
      <p:sp>
        <p:nvSpPr>
          <p:cNvPr id="43" name="Rounded Rectangle 42"/>
          <p:cNvSpPr/>
          <p:nvPr/>
        </p:nvSpPr>
        <p:spPr>
          <a:xfrm>
            <a:off x="6324600" y="3043238"/>
            <a:ext cx="2667000" cy="530225"/>
          </a:xfrm>
          <a:prstGeom prst="roundRect">
            <a:avLst/>
          </a:prstGeom>
          <a:solidFill>
            <a:schemeClr val="bg2"/>
          </a:solid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Calibri"/>
                <a:ea typeface="+mn-ea"/>
                <a:cs typeface="+mn-cs"/>
              </a:rPr>
              <a:t>BYTE ADDR</a:t>
            </a:r>
          </a:p>
        </p:txBody>
      </p:sp>
      <p:sp>
        <p:nvSpPr>
          <p:cNvPr id="44" name="Rounded Rectangle 43"/>
          <p:cNvSpPr/>
          <p:nvPr/>
        </p:nvSpPr>
        <p:spPr>
          <a:xfrm>
            <a:off x="6324600" y="3657600"/>
            <a:ext cx="2667000" cy="528638"/>
          </a:xfrm>
          <a:prstGeom prst="roundRect">
            <a:avLst/>
          </a:prstGeom>
          <a:solidFill>
            <a:schemeClr val="bg2"/>
          </a:solid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Calibri"/>
                <a:ea typeface="+mn-ea"/>
                <a:cs typeface="+mn-cs"/>
              </a:rPr>
              <a:t>NONVOLATILE</a:t>
            </a:r>
          </a:p>
        </p:txBody>
      </p:sp>
      <p:sp>
        <p:nvSpPr>
          <p:cNvPr id="45" name="Rounded Rectangle 44"/>
          <p:cNvSpPr/>
          <p:nvPr/>
        </p:nvSpPr>
        <p:spPr>
          <a:xfrm>
            <a:off x="6324600" y="4186238"/>
            <a:ext cx="2667000" cy="530225"/>
          </a:xfrm>
          <a:prstGeom prst="roundRect">
            <a:avLst/>
          </a:prstGeom>
          <a:solidFill>
            <a:schemeClr val="bg2"/>
          </a:solid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Calibri"/>
                <a:ea typeface="+mn-ea"/>
                <a:cs typeface="+mn-cs"/>
              </a:rPr>
              <a:t>SLOW</a:t>
            </a:r>
          </a:p>
        </p:txBody>
      </p:sp>
      <p:sp>
        <p:nvSpPr>
          <p:cNvPr id="46" name="Rounded Rectangle 45"/>
          <p:cNvSpPr/>
          <p:nvPr/>
        </p:nvSpPr>
        <p:spPr>
          <a:xfrm>
            <a:off x="6324600" y="4719638"/>
            <a:ext cx="2667000" cy="530225"/>
          </a:xfrm>
          <a:prstGeom prst="roundRect">
            <a:avLst/>
          </a:prstGeom>
          <a:solidFill>
            <a:schemeClr val="bg2"/>
          </a:solid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Calibri"/>
                <a:ea typeface="+mn-ea"/>
                <a:cs typeface="+mn-cs"/>
              </a:rPr>
              <a:t>BLOCK ADDR</a:t>
            </a:r>
          </a:p>
        </p:txBody>
      </p:sp>
      <p:sp>
        <p:nvSpPr>
          <p:cNvPr id="47" name="TextBox 46"/>
          <p:cNvSpPr txBox="1"/>
          <p:nvPr/>
        </p:nvSpPr>
        <p:spPr>
          <a:xfrm>
            <a:off x="2895600" y="1868488"/>
            <a:ext cx="1204913" cy="646112"/>
          </a:xfrm>
          <a:prstGeom prst="rect">
            <a:avLst/>
          </a:prstGeom>
          <a:noFill/>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800000"/>
                </a:solidFill>
                <a:effectLst/>
                <a:uLnTx/>
                <a:uFillTx/>
                <a:latin typeface="Calibri"/>
                <a:ea typeface="ＭＳ Ｐゴシック" charset="0"/>
                <a:cs typeface="ＭＳ Ｐゴシック" charset="0"/>
              </a:rPr>
              <a:t>Ld/St</a:t>
            </a:r>
          </a:p>
        </p:txBody>
      </p:sp>
      <p:sp>
        <p:nvSpPr>
          <p:cNvPr id="48" name="TextBox 47"/>
          <p:cNvSpPr txBox="1"/>
          <p:nvPr/>
        </p:nvSpPr>
        <p:spPr>
          <a:xfrm>
            <a:off x="2971800" y="3295650"/>
            <a:ext cx="939800" cy="895350"/>
          </a:xfrm>
          <a:prstGeom prst="rect">
            <a:avLst/>
          </a:prstGeom>
          <a:noFill/>
        </p:spPr>
        <p:txBody>
          <a:bodyPr wrap="none">
            <a:spAutoFit/>
          </a:bodyPr>
          <a:lstStyle/>
          <a:p>
            <a:pPr marL="0" marR="0" lvl="0" indent="0" algn="ctr" defTabSz="457200" rtl="0" eaLnBrk="1" fontAlgn="auto" latinLnBrk="0" hangingPunct="1">
              <a:lnSpc>
                <a:spcPct val="7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800000"/>
                </a:solidFill>
                <a:effectLst/>
                <a:uLnTx/>
                <a:uFillTx/>
                <a:latin typeface="Calibri"/>
                <a:ea typeface="ＭＳ Ｐゴシック" charset="0"/>
                <a:cs typeface="ＭＳ Ｐゴシック" charset="0"/>
              </a:rPr>
              <a:t>FILE </a:t>
            </a:r>
          </a:p>
          <a:p>
            <a:pPr marL="0" marR="0" lvl="0" indent="0" algn="ctr" defTabSz="457200" rtl="0" eaLnBrk="1" fontAlgn="auto" latinLnBrk="0" hangingPunct="1">
              <a:lnSpc>
                <a:spcPct val="7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800000"/>
                </a:solidFill>
                <a:effectLst/>
                <a:uLnTx/>
                <a:uFillTx/>
                <a:latin typeface="Calibri"/>
                <a:ea typeface="ＭＳ Ｐゴシック" charset="0"/>
                <a:cs typeface="ＭＳ Ｐゴシック" charset="0"/>
              </a:rPr>
              <a:t>I/O</a:t>
            </a:r>
          </a:p>
        </p:txBody>
      </p:sp>
      <p:sp>
        <p:nvSpPr>
          <p:cNvPr id="30" name="Rectangle 29"/>
          <p:cNvSpPr/>
          <p:nvPr/>
        </p:nvSpPr>
        <p:spPr>
          <a:xfrm>
            <a:off x="2344738" y="2906713"/>
            <a:ext cx="1008062" cy="46196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a:ea typeface="ＭＳ Ｐゴシック" charset="0"/>
                <a:cs typeface="ＭＳ Ｐゴシック" charset="0"/>
              </a:rPr>
              <a:t>DRAM</a:t>
            </a:r>
          </a:p>
        </p:txBody>
      </p:sp>
      <p:sp>
        <p:nvSpPr>
          <p:cNvPr id="533526" name="Slide Number Placeholder 1"/>
          <p:cNvSpPr>
            <a:spLocks noGrp="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2C1A72E8-9CA4-B740-BA28-1FD1F683185C}" type="slidenum">
              <a:rPr kumimoji="0" lang="en-US" sz="1200" b="0" i="0" u="none" strike="noStrike" kern="1200" cap="none" spc="0" normalizeH="0" baseline="0" noProof="0">
                <a:ln>
                  <a:noFill/>
                </a:ln>
                <a:solidFill>
                  <a:srgbClr val="898989"/>
                </a:solidFill>
                <a:effectLst/>
                <a:uLnTx/>
                <a:uFillTx/>
                <a:latin typeface="Calibri"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344</a:t>
            </a:fld>
            <a:endParaRPr kumimoji="0" lang="en-US" sz="1200" b="0" i="0" u="none" strike="noStrike" kern="1200" cap="none" spc="0" normalizeH="0" baseline="0" noProof="0">
              <a:ln>
                <a:noFill/>
              </a:ln>
              <a:solidFill>
                <a:srgbClr val="898989"/>
              </a:solidFill>
              <a:effectLst/>
              <a:uLnTx/>
              <a:uFillTx/>
              <a:latin typeface="Calibri" charset="0"/>
              <a:ea typeface="ＭＳ Ｐゴシック" charset="0"/>
            </a:endParaRPr>
          </a:p>
        </p:txBody>
      </p:sp>
      <p:pic>
        <p:nvPicPr>
          <p:cNvPr id="533527" name="Picture 4" descr="24342616_s.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829050" y="2514600"/>
            <a:ext cx="2343150" cy="1562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33528" name="TextBox 8"/>
          <p:cNvSpPr txBox="1">
            <a:spLocks noChangeArrowheads="1"/>
          </p:cNvSpPr>
          <p:nvPr/>
        </p:nvSpPr>
        <p:spPr bwMode="auto">
          <a:xfrm>
            <a:off x="3505200" y="3652838"/>
            <a:ext cx="3105150" cy="4619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8100">
                <a:solidFill>
                  <a:srgbClr val="000000"/>
                </a:solidFill>
                <a:miter lim="800000"/>
                <a:headEnd/>
                <a:tailEnd/>
              </a14:hiddenLine>
            </a:ext>
          </a:extLst>
        </p:spPr>
        <p:txBody>
          <a:bodyPr>
            <a:spAutoFit/>
          </a:bodyPr>
          <a:lstStyle>
            <a:lvl1pPr defTabSz="457200" eaLnBrk="0" hangingPunct="0">
              <a:defRPr sz="2400">
                <a:solidFill>
                  <a:schemeClr val="tx1"/>
                </a:solidFill>
                <a:latin typeface="Arial" charset="0"/>
                <a:ea typeface="ＭＳ Ｐゴシック" charset="0"/>
                <a:cs typeface="ＭＳ Ｐゴシック" charset="0"/>
              </a:defRPr>
            </a:lvl1pPr>
            <a:lvl2pPr marL="742950" indent="-285750" defTabSz="457200" eaLnBrk="0" hangingPunct="0">
              <a:defRPr sz="2400">
                <a:solidFill>
                  <a:schemeClr val="tx1"/>
                </a:solidFill>
                <a:latin typeface="Arial" charset="0"/>
                <a:ea typeface="ＭＳ Ｐゴシック" charset="0"/>
              </a:defRPr>
            </a:lvl2pPr>
            <a:lvl3pPr marL="1143000" indent="-228600" defTabSz="457200" eaLnBrk="0" hangingPunct="0">
              <a:defRPr sz="2400">
                <a:solidFill>
                  <a:schemeClr val="tx1"/>
                </a:solidFill>
                <a:latin typeface="Arial" charset="0"/>
                <a:ea typeface="ＭＳ Ｐゴシック" charset="0"/>
              </a:defRPr>
            </a:lvl3pPr>
            <a:lvl4pPr marL="1600200" indent="-228600" defTabSz="457200" eaLnBrk="0" hangingPunct="0">
              <a:defRPr sz="2400">
                <a:solidFill>
                  <a:schemeClr val="tx1"/>
                </a:solidFill>
                <a:latin typeface="Arial" charset="0"/>
                <a:ea typeface="ＭＳ Ｐゴシック" charset="0"/>
              </a:defRPr>
            </a:lvl4pPr>
            <a:lvl5pPr marL="2057400" indent="-228600" defTabSz="4572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a:ln>
                  <a:noFill/>
                </a:ln>
                <a:solidFill>
                  <a:srgbClr val="000000"/>
                </a:solidFill>
                <a:effectLst/>
                <a:uLnTx/>
                <a:uFillTx/>
                <a:latin typeface="Arial" charset="0"/>
                <a:ea typeface="ＭＳ Ｐゴシック" charset="0"/>
              </a:rPr>
              <a:t>PCM, STT-RAM</a:t>
            </a:r>
          </a:p>
        </p:txBody>
      </p:sp>
      <p:sp>
        <p:nvSpPr>
          <p:cNvPr id="27" name="Rectangle 26"/>
          <p:cNvSpPr/>
          <p:nvPr/>
        </p:nvSpPr>
        <p:spPr>
          <a:xfrm>
            <a:off x="4648200" y="3200400"/>
            <a:ext cx="838200" cy="461963"/>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a:ea typeface="ＭＳ Ｐゴシック" charset="0"/>
                <a:cs typeface="ＭＳ Ｐゴシック" charset="0"/>
              </a:rPr>
              <a:t>NVM</a:t>
            </a:r>
          </a:p>
        </p:txBody>
      </p:sp>
      <p:sp>
        <p:nvSpPr>
          <p:cNvPr id="3" name="Rounded Rectangle 2"/>
          <p:cNvSpPr/>
          <p:nvPr/>
        </p:nvSpPr>
        <p:spPr>
          <a:xfrm>
            <a:off x="6019800" y="2505075"/>
            <a:ext cx="3124200" cy="1685925"/>
          </a:xfrm>
          <a:prstGeom prst="roundRect">
            <a:avLst/>
          </a:prstGeom>
          <a:noFill/>
          <a:ln w="76200" cmpd="sng">
            <a:solidFill>
              <a:srgbClr val="800000"/>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1" name="Rounded Rectangle 30"/>
          <p:cNvSpPr/>
          <p:nvPr/>
        </p:nvSpPr>
        <p:spPr>
          <a:xfrm>
            <a:off x="0" y="5470525"/>
            <a:ext cx="9144000" cy="1082675"/>
          </a:xfrm>
          <a:prstGeom prst="roundRect">
            <a:avLst/>
          </a:prstGeom>
          <a:solidFill>
            <a:srgbClr val="80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Calibri"/>
                <a:ea typeface="+mn-ea"/>
                <a:cs typeface="+mn-cs"/>
              </a:rPr>
              <a:t>Non-volatile memories combine characteristics of memory and storage</a:t>
            </a:r>
          </a:p>
        </p:txBody>
      </p:sp>
    </p:spTree>
    <p:extLst>
      <p:ext uri="{BB962C8B-B14F-4D97-AF65-F5344CB8AC3E}">
        <p14:creationId xmlns:p14="http://schemas.microsoft.com/office/powerpoint/2010/main" val="17441216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mph" presetSubtype="0" grpId="0" nodeType="withEffect">
                                  <p:stCondLst>
                                    <p:cond delay="0"/>
                                  </p:stCondLst>
                                  <p:childTnLst>
                                    <p:set>
                                      <p:cBhvr rctx="PPT">
                                        <p:cTn id="6" dur="indefinite"/>
                                        <p:tgtEl>
                                          <p:spTgt spid="41"/>
                                        </p:tgtEl>
                                        <p:attrNameLst>
                                          <p:attrName>style.opacity</p:attrName>
                                        </p:attrNameLst>
                                      </p:cBhvr>
                                      <p:to>
                                        <p:strVal val="0.5"/>
                                      </p:to>
                                    </p:set>
                                    <p:animEffect filter="image" prLst="opacity: 0.5">
                                      <p:cBhvr rctx="IE">
                                        <p:cTn id="7" dur="indefinite"/>
                                        <p:tgtEl>
                                          <p:spTgt spid="41"/>
                                        </p:tgtEl>
                                      </p:cBhvr>
                                    </p:animEffect>
                                  </p:childTnLst>
                                </p:cTn>
                              </p:par>
                              <p:par>
                                <p:cTn id="8" presetID="9" presetClass="emph" presetSubtype="0" grpId="0" nodeType="withEffect">
                                  <p:stCondLst>
                                    <p:cond delay="0"/>
                                  </p:stCondLst>
                                  <p:childTnLst>
                                    <p:set>
                                      <p:cBhvr rctx="PPT">
                                        <p:cTn id="9" dur="indefinite"/>
                                        <p:tgtEl>
                                          <p:spTgt spid="45"/>
                                        </p:tgtEl>
                                        <p:attrNameLst>
                                          <p:attrName>style.opacity</p:attrName>
                                        </p:attrNameLst>
                                      </p:cBhvr>
                                      <p:to>
                                        <p:strVal val="0.5"/>
                                      </p:to>
                                    </p:set>
                                    <p:animEffect filter="image" prLst="opacity: 0.5">
                                      <p:cBhvr rctx="IE">
                                        <p:cTn id="10" dur="indefinite"/>
                                        <p:tgtEl>
                                          <p:spTgt spid="45"/>
                                        </p:tgtEl>
                                      </p:cBhvr>
                                    </p:animEffect>
                                  </p:childTnLst>
                                </p:cTn>
                              </p:par>
                              <p:par>
                                <p:cTn id="11" presetID="9" presetClass="emph" presetSubtype="0" grpId="0" nodeType="withEffect">
                                  <p:stCondLst>
                                    <p:cond delay="0"/>
                                  </p:stCondLst>
                                  <p:childTnLst>
                                    <p:set>
                                      <p:cBhvr rctx="PPT">
                                        <p:cTn id="12" dur="indefinite"/>
                                        <p:tgtEl>
                                          <p:spTgt spid="46"/>
                                        </p:tgtEl>
                                        <p:attrNameLst>
                                          <p:attrName>style.opacity</p:attrName>
                                        </p:attrNameLst>
                                      </p:cBhvr>
                                      <p:to>
                                        <p:strVal val="0.5"/>
                                      </p:to>
                                    </p:set>
                                    <p:animEffect filter="image" prLst="opacity: 0.5">
                                      <p:cBhvr rctx="IE">
                                        <p:cTn id="13" dur="indefinite"/>
                                        <p:tgtEl>
                                          <p:spTgt spid="46"/>
                                        </p:tgtEl>
                                      </p:cBhvr>
                                    </p:animEffect>
                                  </p:childTnLst>
                                </p:cTn>
                              </p:par>
                              <p:par>
                                <p:cTn id="14" presetID="1"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5" grpId="0" animBg="1"/>
      <p:bldP spid="46" grpId="0" animBg="1"/>
      <p:bldP spid="3" grpId="0" animBg="1"/>
    </p:bldLst>
  </p:timing>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6633"/>
                </a:solidFill>
              </a:rPr>
              <a:t>Two-Level Memory/Storage Model</a:t>
            </a:r>
            <a:endParaRPr lang="en-US" sz="3400" dirty="0"/>
          </a:p>
        </p:txBody>
      </p:sp>
      <p:sp>
        <p:nvSpPr>
          <p:cNvPr id="3" name="Content Placeholder 2"/>
          <p:cNvSpPr>
            <a:spLocks noGrp="1"/>
          </p:cNvSpPr>
          <p:nvPr>
            <p:ph idx="1"/>
          </p:nvPr>
        </p:nvSpPr>
        <p:spPr>
          <a:xfrm>
            <a:off x="228600" y="908720"/>
            <a:ext cx="8807896" cy="5339680"/>
          </a:xfrm>
        </p:spPr>
        <p:txBody>
          <a:bodyPr/>
          <a:lstStyle/>
          <a:p>
            <a:r>
              <a:rPr lang="en-US" sz="2200" dirty="0">
                <a:solidFill>
                  <a:srgbClr val="FF0000"/>
                </a:solidFill>
                <a:sym typeface="Wingdings"/>
              </a:rPr>
              <a:t>The traditional two-level storage model is a bottleneck with NVM</a:t>
            </a:r>
          </a:p>
          <a:p>
            <a:pPr lvl="1"/>
            <a:r>
              <a:rPr lang="en-US" sz="1800" b="1" dirty="0">
                <a:solidFill>
                  <a:schemeClr val="tx2">
                    <a:lumMod val="75000"/>
                  </a:schemeClr>
                </a:solidFill>
                <a:sym typeface="Wingdings"/>
              </a:rPr>
              <a:t>Volatile</a:t>
            </a:r>
            <a:r>
              <a:rPr lang="en-US" sz="1800" dirty="0">
                <a:solidFill>
                  <a:schemeClr val="tx2">
                    <a:lumMod val="75000"/>
                  </a:schemeClr>
                </a:solidFill>
                <a:sym typeface="Wingdings"/>
              </a:rPr>
              <a:t> data in memory  a </a:t>
            </a:r>
            <a:r>
              <a:rPr lang="en-US" sz="1800" b="1" dirty="0">
                <a:solidFill>
                  <a:schemeClr val="tx2">
                    <a:lumMod val="75000"/>
                  </a:schemeClr>
                </a:solidFill>
                <a:sym typeface="Wingdings"/>
              </a:rPr>
              <a:t>load/store </a:t>
            </a:r>
            <a:r>
              <a:rPr lang="en-US" sz="1800" dirty="0">
                <a:solidFill>
                  <a:schemeClr val="tx2">
                    <a:lumMod val="75000"/>
                  </a:schemeClr>
                </a:solidFill>
                <a:sym typeface="Wingdings"/>
              </a:rPr>
              <a:t>interface</a:t>
            </a:r>
          </a:p>
          <a:p>
            <a:pPr lvl="1"/>
            <a:r>
              <a:rPr lang="en-US" sz="1800" b="1" dirty="0">
                <a:solidFill>
                  <a:srgbClr val="004D26"/>
                </a:solidFill>
                <a:sym typeface="Wingdings"/>
              </a:rPr>
              <a:t>Persistent</a:t>
            </a:r>
            <a:r>
              <a:rPr lang="en-US" sz="1800" dirty="0">
                <a:solidFill>
                  <a:srgbClr val="004D26"/>
                </a:solidFill>
                <a:sym typeface="Wingdings"/>
              </a:rPr>
              <a:t> data in storage  a </a:t>
            </a:r>
            <a:r>
              <a:rPr lang="en-US" sz="1800" b="1" dirty="0">
                <a:solidFill>
                  <a:srgbClr val="004D26"/>
                </a:solidFill>
                <a:sym typeface="Wingdings"/>
              </a:rPr>
              <a:t>file system </a:t>
            </a:r>
            <a:r>
              <a:rPr lang="en-US" sz="1800" dirty="0">
                <a:solidFill>
                  <a:srgbClr val="004D26"/>
                </a:solidFill>
                <a:sym typeface="Wingdings"/>
              </a:rPr>
              <a:t>interface</a:t>
            </a:r>
          </a:p>
          <a:p>
            <a:pPr lvl="1"/>
            <a:r>
              <a:rPr lang="en-US" sz="1800" dirty="0">
                <a:sym typeface="Wingdings"/>
              </a:rPr>
              <a:t>Problem: </a:t>
            </a:r>
            <a:r>
              <a:rPr lang="en-US" sz="1800" dirty="0">
                <a:solidFill>
                  <a:srgbClr val="0000FF"/>
                </a:solidFill>
                <a:sym typeface="Wingdings"/>
              </a:rPr>
              <a:t>Operating system (OS) and file system (FS) code to locate, translate, buffer data become performance and energy bottlenecks with fast NVM stores</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
        <p:nvSpPr>
          <p:cNvPr id="5" name="Rectangle 4"/>
          <p:cNvSpPr/>
          <p:nvPr/>
        </p:nvSpPr>
        <p:spPr>
          <a:xfrm>
            <a:off x="1619672" y="2996952"/>
            <a:ext cx="6048672" cy="3384376"/>
          </a:xfrm>
          <a:prstGeom prst="rect">
            <a:avLst/>
          </a:prstGeom>
          <a:no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TextBox 5"/>
          <p:cNvSpPr txBox="1"/>
          <p:nvPr/>
        </p:nvSpPr>
        <p:spPr>
          <a:xfrm>
            <a:off x="1835696" y="2708920"/>
            <a:ext cx="1809172" cy="369332"/>
          </a:xfrm>
          <a:prstGeom prst="rect">
            <a:avLst/>
          </a:prstGeom>
          <a:solidFill>
            <a:srgbClr val="FFFFFF"/>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
                <a:cs typeface="+mn-cs"/>
              </a:rPr>
              <a:t>Two-Level Store</a:t>
            </a:r>
          </a:p>
        </p:txBody>
      </p:sp>
      <p:pic>
        <p:nvPicPr>
          <p:cNvPr id="8"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0433856">
            <a:off x="5857780" y="4481579"/>
            <a:ext cx="1539467" cy="15394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Text Box 13" descr="90%"/>
          <p:cNvSpPr txBox="1">
            <a:spLocks noChangeArrowheads="1"/>
          </p:cNvSpPr>
          <p:nvPr/>
        </p:nvSpPr>
        <p:spPr bwMode="auto">
          <a:xfrm>
            <a:off x="4136766" y="4272103"/>
            <a:ext cx="1047549" cy="495520"/>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ysClr val="windowText" lastClr="000000"/>
                </a:solidFill>
                <a:effectLst/>
                <a:uLnTx/>
                <a:uFillTx/>
                <a:latin typeface="Tahoma"/>
                <a:ea typeface="Arial" pitchFamily="-107" charset="0"/>
                <a:cs typeface="Tahoma"/>
              </a:rPr>
              <a:t>Processor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ysClr val="windowText" lastClr="000000"/>
                </a:solidFill>
                <a:effectLst/>
                <a:uLnTx/>
                <a:uFillTx/>
                <a:latin typeface="Tahoma"/>
                <a:ea typeface="Arial" pitchFamily="-107" charset="0"/>
                <a:cs typeface="Tahoma"/>
              </a:rPr>
              <a:t>and caches</a:t>
            </a:r>
          </a:p>
        </p:txBody>
      </p:sp>
      <p:sp>
        <p:nvSpPr>
          <p:cNvPr id="10" name="Text Box 20" descr="90%"/>
          <p:cNvSpPr txBox="1">
            <a:spLocks noChangeArrowheads="1"/>
          </p:cNvSpPr>
          <p:nvPr/>
        </p:nvSpPr>
        <p:spPr bwMode="auto">
          <a:xfrm>
            <a:off x="2034060" y="5968296"/>
            <a:ext cx="1232132" cy="280077"/>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FF0000"/>
                </a:solidFill>
                <a:effectLst/>
                <a:uLnTx/>
                <a:uFillTx/>
                <a:latin typeface="Tahoma"/>
                <a:ea typeface="Arial" pitchFamily="-107" charset="0"/>
                <a:cs typeface="Tahoma"/>
              </a:rPr>
              <a:t>Main Memory</a:t>
            </a:r>
          </a:p>
        </p:txBody>
      </p:sp>
      <p:sp>
        <p:nvSpPr>
          <p:cNvPr id="11" name="Text Box 24" descr="90%"/>
          <p:cNvSpPr txBox="1">
            <a:spLocks noChangeArrowheads="1"/>
          </p:cNvSpPr>
          <p:nvPr/>
        </p:nvSpPr>
        <p:spPr bwMode="auto">
          <a:xfrm>
            <a:off x="5861314" y="5852092"/>
            <a:ext cx="1735538" cy="2800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0000"/>
                </a:solidFill>
                <a:effectLst/>
                <a:uLnTx/>
                <a:uFillTx/>
                <a:latin typeface="Tahoma"/>
                <a:ea typeface="ＭＳ Ｐゴシック" charset="0"/>
                <a:cs typeface="Tahoma"/>
              </a:rPr>
              <a:t>Storage (SSD/HDD)</a:t>
            </a:r>
          </a:p>
        </p:txBody>
      </p:sp>
      <p:pic>
        <p:nvPicPr>
          <p:cNvPr id="12"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4214" y="3333667"/>
            <a:ext cx="951021" cy="927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3" name="Picture 12"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1835696" y="5469667"/>
            <a:ext cx="1670057" cy="398114"/>
          </a:xfrm>
          <a:prstGeom prst="rect">
            <a:avLst/>
          </a:prstGeom>
        </p:spPr>
      </p:pic>
      <p:cxnSp>
        <p:nvCxnSpPr>
          <p:cNvPr id="14" name="Straight Arrow Connector 13"/>
          <p:cNvCxnSpPr/>
          <p:nvPr/>
        </p:nvCxnSpPr>
        <p:spPr>
          <a:xfrm flipH="1">
            <a:off x="3401375" y="3799610"/>
            <a:ext cx="730650" cy="0"/>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5" name="Rectangle 14"/>
          <p:cNvSpPr/>
          <p:nvPr/>
        </p:nvSpPr>
        <p:spPr>
          <a:xfrm>
            <a:off x="1887885" y="3486474"/>
            <a:ext cx="1513489" cy="626271"/>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Virtual memory</a:t>
            </a:r>
          </a:p>
        </p:txBody>
      </p:sp>
      <p:sp>
        <p:nvSpPr>
          <p:cNvPr id="16" name="Rectangle 15"/>
          <p:cNvSpPr/>
          <p:nvPr/>
        </p:nvSpPr>
        <p:spPr>
          <a:xfrm>
            <a:off x="1887885" y="4478071"/>
            <a:ext cx="1513489" cy="626271"/>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Address translation</a:t>
            </a:r>
          </a:p>
        </p:txBody>
      </p:sp>
      <p:cxnSp>
        <p:nvCxnSpPr>
          <p:cNvPr id="17" name="Straight Arrow Connector 16"/>
          <p:cNvCxnSpPr>
            <a:stCxn id="15" idx="2"/>
            <a:endCxn id="16" idx="0"/>
          </p:cNvCxnSpPr>
          <p:nvPr/>
        </p:nvCxnSpPr>
        <p:spPr>
          <a:xfrm>
            <a:off x="2644630" y="4112746"/>
            <a:ext cx="0" cy="365325"/>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a:off x="2657425" y="5104342"/>
            <a:ext cx="0" cy="365325"/>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3296996" y="3068960"/>
            <a:ext cx="104947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0000"/>
                </a:solidFill>
                <a:effectLst/>
                <a:uLnTx/>
                <a:uFillTx/>
                <a:latin typeface="Tahoma"/>
                <a:ea typeface=""/>
                <a:cs typeface="+mn-cs"/>
              </a:rPr>
              <a:t>Load/Store</a:t>
            </a:r>
          </a:p>
        </p:txBody>
      </p:sp>
      <p:cxnSp>
        <p:nvCxnSpPr>
          <p:cNvPr id="20" name="Straight Arrow Connector 19"/>
          <p:cNvCxnSpPr/>
          <p:nvPr/>
        </p:nvCxnSpPr>
        <p:spPr>
          <a:xfrm>
            <a:off x="5175811" y="3799610"/>
            <a:ext cx="730650" cy="0"/>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1" name="Rectangle 20"/>
          <p:cNvSpPr/>
          <p:nvPr/>
        </p:nvSpPr>
        <p:spPr>
          <a:xfrm>
            <a:off x="5906461" y="3486474"/>
            <a:ext cx="1513489" cy="626271"/>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Operating system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and file system</a:t>
            </a:r>
          </a:p>
        </p:txBody>
      </p:sp>
      <p:cxnSp>
        <p:nvCxnSpPr>
          <p:cNvPr id="22" name="Straight Arrow Connector 21"/>
          <p:cNvCxnSpPr>
            <a:stCxn id="21" idx="2"/>
          </p:cNvCxnSpPr>
          <p:nvPr/>
        </p:nvCxnSpPr>
        <p:spPr>
          <a:xfrm>
            <a:off x="6663205" y="4112746"/>
            <a:ext cx="0" cy="365325"/>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5123621" y="3068960"/>
            <a:ext cx="1968633"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srgbClr val="FF0000"/>
                </a:solidFill>
                <a:effectLst/>
                <a:uLnTx/>
                <a:uFillTx/>
                <a:latin typeface="Tahoma"/>
                <a:ea typeface=""/>
                <a:cs typeface="+mn-cs"/>
              </a:rPr>
              <a:t>fopen</a:t>
            </a:r>
            <a:r>
              <a:rPr kumimoji="0" lang="en-US" sz="1400" b="0" i="0" u="none" strike="noStrike" kern="1200" cap="none" spc="0" normalizeH="0" baseline="0" noProof="0" dirty="0">
                <a:ln>
                  <a:noFill/>
                </a:ln>
                <a:solidFill>
                  <a:srgbClr val="FF0000"/>
                </a:solidFill>
                <a:effectLst/>
                <a:uLnTx/>
                <a:uFillTx/>
                <a:latin typeface="Tahoma"/>
                <a:ea typeface=""/>
                <a:cs typeface="+mn-cs"/>
              </a:rPr>
              <a:t>, </a:t>
            </a:r>
            <a:r>
              <a:rPr kumimoji="0" lang="en-US" sz="1400" b="0" i="0" u="none" strike="noStrike" kern="1200" cap="none" spc="0" normalizeH="0" baseline="0" noProof="0" dirty="0" err="1">
                <a:ln>
                  <a:noFill/>
                </a:ln>
                <a:solidFill>
                  <a:srgbClr val="FF0000"/>
                </a:solidFill>
                <a:effectLst/>
                <a:uLnTx/>
                <a:uFillTx/>
                <a:latin typeface="Tahoma"/>
                <a:ea typeface=""/>
                <a:cs typeface="+mn-cs"/>
              </a:rPr>
              <a:t>fread</a:t>
            </a:r>
            <a:r>
              <a:rPr kumimoji="0" lang="en-US" sz="1400" b="0" i="0" u="none" strike="noStrike" kern="1200" cap="none" spc="0" normalizeH="0" baseline="0" noProof="0" dirty="0">
                <a:ln>
                  <a:noFill/>
                </a:ln>
                <a:solidFill>
                  <a:srgbClr val="FF0000"/>
                </a:solidFill>
                <a:effectLst/>
                <a:uLnTx/>
                <a:uFillTx/>
                <a:latin typeface="Tahoma"/>
                <a:ea typeface=""/>
                <a:cs typeface="+mn-cs"/>
              </a:rPr>
              <a:t>, </a:t>
            </a:r>
            <a:r>
              <a:rPr kumimoji="0" lang="en-US" sz="1400" b="0" i="0" u="none" strike="noStrike" kern="1200" cap="none" spc="0" normalizeH="0" baseline="0" noProof="0" dirty="0" err="1">
                <a:ln>
                  <a:noFill/>
                </a:ln>
                <a:solidFill>
                  <a:srgbClr val="FF0000"/>
                </a:solidFill>
                <a:effectLst/>
                <a:uLnTx/>
                <a:uFillTx/>
                <a:latin typeface="Tahoma"/>
                <a:ea typeface=""/>
                <a:cs typeface="+mn-cs"/>
              </a:rPr>
              <a:t>fwrite</a:t>
            </a:r>
            <a:r>
              <a:rPr kumimoji="0" lang="en-US" sz="1400" b="0" i="0" u="none" strike="noStrike" kern="1200" cap="none" spc="0" normalizeH="0" baseline="0" noProof="0" dirty="0">
                <a:ln>
                  <a:noFill/>
                </a:ln>
                <a:solidFill>
                  <a:srgbClr val="FF0000"/>
                </a:solidFill>
                <a:effectLst/>
                <a:uLnTx/>
                <a:uFillTx/>
                <a:latin typeface="Tahoma"/>
                <a:ea typeface=""/>
                <a:cs typeface="+mn-cs"/>
              </a:rPr>
              <a:t>, …</a:t>
            </a:r>
          </a:p>
        </p:txBody>
      </p:sp>
      <p:sp>
        <p:nvSpPr>
          <p:cNvPr id="24" name="Text Box 24" descr="90%"/>
          <p:cNvSpPr txBox="1">
            <a:spLocks noChangeArrowheads="1"/>
          </p:cNvSpPr>
          <p:nvPr/>
        </p:nvSpPr>
        <p:spPr bwMode="auto">
          <a:xfrm>
            <a:off x="5148064" y="5660392"/>
            <a:ext cx="2623313" cy="4955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0000"/>
                </a:solidFill>
                <a:effectLst/>
                <a:uLnTx/>
                <a:uFillTx/>
                <a:latin typeface="Tahoma"/>
                <a:ea typeface="ＭＳ Ｐゴシック" charset="0"/>
                <a:cs typeface="Tahoma"/>
              </a:rPr>
              <a:t>Persistent (e.g., Phase-Change)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0000"/>
                </a:solidFill>
                <a:effectLst/>
                <a:uLnTx/>
                <a:uFillTx/>
                <a:latin typeface="Tahoma"/>
                <a:ea typeface="ＭＳ Ｐゴシック" charset="0"/>
                <a:cs typeface="Tahoma"/>
              </a:rPr>
              <a:t>Memory</a:t>
            </a:r>
          </a:p>
        </p:txBody>
      </p:sp>
      <p:pic>
        <p:nvPicPr>
          <p:cNvPr id="25" name="Picture 24"/>
          <p:cNvPicPr>
            <a:picLocks noChangeAspect="1"/>
          </p:cNvPicPr>
          <p:nvPr/>
        </p:nvPicPr>
        <p:blipFill>
          <a:blip r:embed="rId5"/>
          <a:stretch>
            <a:fillRect/>
          </a:stretch>
        </p:blipFill>
        <p:spPr>
          <a:xfrm>
            <a:off x="5635893" y="4653136"/>
            <a:ext cx="1554690" cy="1003885"/>
          </a:xfrm>
          <a:prstGeom prst="rect">
            <a:avLst/>
          </a:prstGeom>
        </p:spPr>
      </p:pic>
      <p:sp>
        <p:nvSpPr>
          <p:cNvPr id="26" name="TextBox 25"/>
          <p:cNvSpPr txBox="1"/>
          <p:nvPr/>
        </p:nvSpPr>
        <p:spPr>
          <a:xfrm>
            <a:off x="11759" y="4597476"/>
            <a:ext cx="18466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
              <a:cs typeface="+mn-cs"/>
            </a:endParaRPr>
          </a:p>
        </p:txBody>
      </p:sp>
      <p:sp>
        <p:nvSpPr>
          <p:cNvPr id="27" name="Rounded Rectangle 26"/>
          <p:cNvSpPr>
            <a:spLocks noChangeArrowheads="1"/>
          </p:cNvSpPr>
          <p:nvPr/>
        </p:nvSpPr>
        <p:spPr bwMode="auto">
          <a:xfrm>
            <a:off x="5508104" y="3068960"/>
            <a:ext cx="2232248" cy="1440160"/>
          </a:xfrm>
          <a:prstGeom prst="roundRect">
            <a:avLst>
              <a:gd name="adj" fmla="val 16667"/>
            </a:avLst>
          </a:prstGeom>
          <a:noFill/>
          <a:ln w="66675">
            <a:solidFill>
              <a:srgbClr val="FF0000"/>
            </a:solidFill>
            <a:round/>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
              <a:cs typeface="+mn-cs"/>
            </a:endParaRPr>
          </a:p>
        </p:txBody>
      </p:sp>
    </p:spTree>
    <p:extLst>
      <p:ext uri="{BB962C8B-B14F-4D97-AF65-F5344CB8AC3E}">
        <p14:creationId xmlns:p14="http://schemas.microsoft.com/office/powerpoint/2010/main" val="357228367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11"/>
                                        </p:tgtEl>
                                      </p:cBhvr>
                                    </p:animEffect>
                                    <p:set>
                                      <p:cBhvr>
                                        <p:cTn id="7" dur="1" fill="hold">
                                          <p:stCondLst>
                                            <p:cond delay="499"/>
                                          </p:stCondLst>
                                        </p:cTn>
                                        <p:tgtEl>
                                          <p:spTgt spid="11"/>
                                        </p:tgtEl>
                                        <p:attrNameLst>
                                          <p:attrName>style.visibility</p:attrName>
                                        </p:attrNameLst>
                                      </p:cBhvr>
                                      <p:to>
                                        <p:strVal val="hidden"/>
                                      </p:to>
                                    </p:set>
                                  </p:childTnLst>
                                </p:cTn>
                              </p:par>
                              <p:par>
                                <p:cTn id="8" presetID="3" presetClass="exit" presetSubtype="10" fill="hold" nodeType="withEffect">
                                  <p:stCondLst>
                                    <p:cond delay="0"/>
                                  </p:stCondLst>
                                  <p:childTnLst>
                                    <p:animEffect transition="out" filter="blinds(horizontal)">
                                      <p:cBhvr>
                                        <p:cTn id="9" dur="500"/>
                                        <p:tgtEl>
                                          <p:spTgt spid="8"/>
                                        </p:tgtEl>
                                      </p:cBhvr>
                                    </p:animEffect>
                                    <p:set>
                                      <p:cBhvr>
                                        <p:cTn id="10" dur="1" fill="hold">
                                          <p:stCondLst>
                                            <p:cond delay="499"/>
                                          </p:stCondLst>
                                        </p:cTn>
                                        <p:tgtEl>
                                          <p:spTgt spid="8"/>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blinds(horizontal)">
                                      <p:cBhvr>
                                        <p:cTn id="15" dur="500"/>
                                        <p:tgtEl>
                                          <p:spTgt spid="24"/>
                                        </p:tgtEl>
                                      </p:cBhvr>
                                    </p:animEffect>
                                  </p:childTnLst>
                                </p:cTn>
                              </p:par>
                              <p:par>
                                <p:cTn id="16" presetID="3" presetClass="entr" presetSubtype="10" fill="hold" nodeType="with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blinds(horizontal)">
                                      <p:cBhvr>
                                        <p:cTn id="18" dur="500"/>
                                        <p:tgtEl>
                                          <p:spTgt spid="25"/>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4" grpId="0"/>
      <p:bldP spid="27" grpId="0" animBg="1"/>
    </p:bldLst>
  </p:timing>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6633"/>
                </a:solidFill>
              </a:rPr>
              <a:t>Unified Memory and Storage with NVM</a:t>
            </a:r>
            <a:endParaRPr lang="en-US" dirty="0"/>
          </a:p>
        </p:txBody>
      </p:sp>
      <p:sp>
        <p:nvSpPr>
          <p:cNvPr id="3" name="Content Placeholder 2"/>
          <p:cNvSpPr>
            <a:spLocks noGrp="1"/>
          </p:cNvSpPr>
          <p:nvPr>
            <p:ph idx="1"/>
          </p:nvPr>
        </p:nvSpPr>
        <p:spPr>
          <a:xfrm>
            <a:off x="228600" y="1052736"/>
            <a:ext cx="8610600" cy="5195664"/>
          </a:xfrm>
        </p:spPr>
        <p:txBody>
          <a:bodyPr/>
          <a:lstStyle/>
          <a:p>
            <a:r>
              <a:rPr lang="en-US" sz="2200" dirty="0">
                <a:sym typeface="Wingdings"/>
              </a:rPr>
              <a:t>Goal: </a:t>
            </a:r>
            <a:r>
              <a:rPr lang="en-US" sz="2200" dirty="0">
                <a:solidFill>
                  <a:srgbClr val="0000FF"/>
                </a:solidFill>
                <a:sym typeface="Wingdings"/>
              </a:rPr>
              <a:t>Unify memory and storage management in a single unit to </a:t>
            </a:r>
            <a:r>
              <a:rPr lang="en-US" sz="2200" dirty="0">
                <a:solidFill>
                  <a:srgbClr val="FF0000"/>
                </a:solidFill>
                <a:sym typeface="Wingdings"/>
              </a:rPr>
              <a:t>eliminate wasted work to locate, transfer, and translate data</a:t>
            </a:r>
          </a:p>
          <a:p>
            <a:pPr lvl="1"/>
            <a:r>
              <a:rPr lang="en-US" sz="1800" dirty="0">
                <a:sym typeface="Wingdings"/>
              </a:rPr>
              <a:t>Improves both energy and performance</a:t>
            </a:r>
          </a:p>
          <a:p>
            <a:pPr lvl="1"/>
            <a:r>
              <a:rPr lang="en-US" sz="1800" dirty="0">
                <a:sym typeface="Wingdings"/>
              </a:rPr>
              <a:t>Simplifies programming model as well</a:t>
            </a:r>
            <a:endParaRPr lang="en-US" sz="1800"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
        <p:nvSpPr>
          <p:cNvPr id="5" name="Rectangle 4"/>
          <p:cNvSpPr/>
          <p:nvPr/>
        </p:nvSpPr>
        <p:spPr>
          <a:xfrm>
            <a:off x="4067944" y="4509120"/>
            <a:ext cx="1296144" cy="36004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p:cNvSpPr/>
          <p:nvPr/>
        </p:nvSpPr>
        <p:spPr>
          <a:xfrm>
            <a:off x="1619672" y="2996952"/>
            <a:ext cx="6048672" cy="3384376"/>
          </a:xfrm>
          <a:prstGeom prst="rect">
            <a:avLst/>
          </a:prstGeom>
          <a:no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7" name="TextBox 6"/>
          <p:cNvSpPr txBox="1"/>
          <p:nvPr/>
        </p:nvSpPr>
        <p:spPr>
          <a:xfrm>
            <a:off x="1835696" y="2708920"/>
            <a:ext cx="2651011" cy="369332"/>
          </a:xfrm>
          <a:prstGeom prst="rect">
            <a:avLst/>
          </a:prstGeom>
          <a:solidFill>
            <a:srgbClr val="FFFFFF"/>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
                <a:cs typeface="+mn-cs"/>
              </a:rPr>
              <a:t>Unified Memory/Storage</a:t>
            </a:r>
          </a:p>
        </p:txBody>
      </p:sp>
      <p:sp>
        <p:nvSpPr>
          <p:cNvPr id="8" name="Text Box 13" descr="90%"/>
          <p:cNvSpPr txBox="1">
            <a:spLocks noChangeArrowheads="1"/>
          </p:cNvSpPr>
          <p:nvPr/>
        </p:nvSpPr>
        <p:spPr bwMode="auto">
          <a:xfrm>
            <a:off x="4185446" y="4003438"/>
            <a:ext cx="1047549" cy="495520"/>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ysClr val="windowText" lastClr="000000"/>
                </a:solidFill>
                <a:effectLst/>
                <a:uLnTx/>
                <a:uFillTx/>
                <a:latin typeface="Tahoma"/>
                <a:ea typeface="Arial" pitchFamily="-107" charset="0"/>
                <a:cs typeface="Tahoma"/>
              </a:rPr>
              <a:t>Processor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ysClr val="windowText" lastClr="000000"/>
                </a:solidFill>
                <a:effectLst/>
                <a:uLnTx/>
                <a:uFillTx/>
                <a:latin typeface="Tahoma"/>
                <a:ea typeface="Arial" pitchFamily="-107" charset="0"/>
                <a:cs typeface="Tahoma"/>
              </a:rPr>
              <a:t>and caches</a:t>
            </a:r>
          </a:p>
        </p:txBody>
      </p:sp>
      <p:sp>
        <p:nvSpPr>
          <p:cNvPr id="9" name="Text Box 24" descr="90%"/>
          <p:cNvSpPr txBox="1">
            <a:spLocks noChangeArrowheads="1"/>
          </p:cNvSpPr>
          <p:nvPr/>
        </p:nvSpPr>
        <p:spPr bwMode="auto">
          <a:xfrm>
            <a:off x="3059832" y="6063351"/>
            <a:ext cx="3399392" cy="2800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0000"/>
                </a:solidFill>
                <a:effectLst/>
                <a:uLnTx/>
                <a:uFillTx/>
                <a:latin typeface="Tahoma"/>
                <a:ea typeface="ＭＳ Ｐゴシック" charset="0"/>
                <a:cs typeface="Tahoma"/>
              </a:rPr>
              <a:t>Persistent (e.g., Phase-Change) Memory</a:t>
            </a:r>
          </a:p>
        </p:txBody>
      </p:sp>
      <p:pic>
        <p:nvPicPr>
          <p:cNvPr id="10" name="Content Placeholder 6" descr="barcelona-die-photo-colo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271452" y="3140968"/>
            <a:ext cx="874036" cy="85257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11" name="Straight Arrow Connector 10"/>
          <p:cNvCxnSpPr/>
          <p:nvPr/>
        </p:nvCxnSpPr>
        <p:spPr>
          <a:xfrm>
            <a:off x="4355976" y="4432556"/>
            <a:ext cx="0" cy="527610"/>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2987824" y="4509120"/>
            <a:ext cx="104947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
                <a:cs typeface="+mn-cs"/>
              </a:rPr>
              <a:t>Load/Store</a:t>
            </a:r>
          </a:p>
        </p:txBody>
      </p:sp>
      <p:pic>
        <p:nvPicPr>
          <p:cNvPr id="13" name="Picture 12"/>
          <p:cNvPicPr>
            <a:picLocks noChangeAspect="1"/>
          </p:cNvPicPr>
          <p:nvPr/>
        </p:nvPicPr>
        <p:blipFill>
          <a:blip r:embed="rId3"/>
          <a:stretch>
            <a:fillRect/>
          </a:stretch>
        </p:blipFill>
        <p:spPr>
          <a:xfrm>
            <a:off x="3935700" y="5056095"/>
            <a:ext cx="1554690" cy="1003885"/>
          </a:xfrm>
          <a:prstGeom prst="rect">
            <a:avLst/>
          </a:prstGeom>
        </p:spPr>
      </p:pic>
      <p:cxnSp>
        <p:nvCxnSpPr>
          <p:cNvPr id="14" name="Straight Connector 13"/>
          <p:cNvCxnSpPr/>
          <p:nvPr/>
        </p:nvCxnSpPr>
        <p:spPr>
          <a:xfrm flipH="1" flipV="1">
            <a:off x="2915816" y="4077072"/>
            <a:ext cx="1152128" cy="43204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2123728" y="3573016"/>
            <a:ext cx="1659429"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0000"/>
                </a:solidFill>
                <a:effectLst/>
                <a:uLnTx/>
                <a:uFillTx/>
                <a:latin typeface="Tahoma"/>
                <a:ea typeface=""/>
                <a:cs typeface="+mn-cs"/>
              </a:rPr>
              <a:t>Persistent Memory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0000"/>
                </a:solidFill>
                <a:effectLst/>
                <a:uLnTx/>
                <a:uFillTx/>
                <a:latin typeface="Tahoma"/>
                <a:ea typeface=""/>
                <a:cs typeface="+mn-cs"/>
              </a:rPr>
              <a:t>Manager</a:t>
            </a:r>
          </a:p>
        </p:txBody>
      </p:sp>
      <p:cxnSp>
        <p:nvCxnSpPr>
          <p:cNvPr id="16" name="Straight Arrow Connector 15"/>
          <p:cNvCxnSpPr/>
          <p:nvPr/>
        </p:nvCxnSpPr>
        <p:spPr>
          <a:xfrm flipV="1">
            <a:off x="5076056" y="4437112"/>
            <a:ext cx="0" cy="527610"/>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5436096" y="4509120"/>
            <a:ext cx="92845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
                <a:cs typeface="+mn-cs"/>
              </a:rPr>
              <a:t>Feedback</a:t>
            </a:r>
          </a:p>
        </p:txBody>
      </p:sp>
      <p:sp>
        <p:nvSpPr>
          <p:cNvPr id="18" name="Rectangle 17"/>
          <p:cNvSpPr/>
          <p:nvPr/>
        </p:nvSpPr>
        <p:spPr>
          <a:xfrm>
            <a:off x="1475656" y="6344604"/>
            <a:ext cx="7056784" cy="5539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Tahoma"/>
                <a:ea typeface=""/>
                <a:cs typeface="+mn-cs"/>
              </a:rPr>
              <a:t>Meza+, “</a:t>
            </a:r>
            <a:r>
              <a:rPr kumimoji="0" lang="en-US" sz="1500" b="0" i="0" u="none" strike="noStrike" kern="1200" cap="none" spc="0" normalizeH="0" baseline="0" noProof="0" dirty="0">
                <a:ln>
                  <a:noFill/>
                </a:ln>
                <a:solidFill>
                  <a:srgbClr val="0000FF"/>
                </a:solidFill>
                <a:effectLst/>
                <a:uLnTx/>
                <a:uFillTx/>
                <a:latin typeface="Tahoma"/>
                <a:ea typeface=""/>
                <a:cs typeface="+mn-cs"/>
              </a:rPr>
              <a:t>A Case for Efficient Hardware-Software Cooperative Management of Storage and Memory</a:t>
            </a:r>
            <a:r>
              <a:rPr kumimoji="0" lang="en-US" sz="1500" b="0" i="0" u="none" strike="noStrike" kern="1200" cap="none" spc="0" normalizeH="0" baseline="0" noProof="0" dirty="0">
                <a:ln>
                  <a:noFill/>
                </a:ln>
                <a:solidFill>
                  <a:srgbClr val="000000"/>
                </a:solidFill>
                <a:effectLst/>
                <a:uLnTx/>
                <a:uFillTx/>
                <a:latin typeface="Tahoma"/>
                <a:ea typeface=""/>
                <a:cs typeface="+mn-cs"/>
              </a:rPr>
              <a:t>,” WEED 2013.</a:t>
            </a:r>
          </a:p>
        </p:txBody>
      </p:sp>
    </p:spTree>
    <p:extLst>
      <p:ext uri="{BB962C8B-B14F-4D97-AF65-F5344CB8AC3E}">
        <p14:creationId xmlns:p14="http://schemas.microsoft.com/office/powerpoint/2010/main" val="359145490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0" y="1450975"/>
            <a:ext cx="9144000" cy="3902075"/>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66242" name="Title 1"/>
          <p:cNvSpPr>
            <a:spLocks noGrp="1"/>
          </p:cNvSpPr>
          <p:nvPr>
            <p:ph type="title"/>
          </p:nvPr>
        </p:nvSpPr>
        <p:spPr>
          <a:xfrm>
            <a:off x="0" y="361950"/>
            <a:ext cx="9144000" cy="1143000"/>
          </a:xfrm>
        </p:spPr>
        <p:txBody>
          <a:bodyPr/>
          <a:lstStyle/>
          <a:p>
            <a:r>
              <a:rPr lang="en-US" b="1">
                <a:latin typeface="Calibri" charset="0"/>
                <a:cs typeface="Charter Black" charset="0"/>
              </a:rPr>
              <a:t>PERSISTENT MEMORY</a:t>
            </a:r>
          </a:p>
        </p:txBody>
      </p:sp>
      <p:sp>
        <p:nvSpPr>
          <p:cNvPr id="69" name="Rectangle 68"/>
          <p:cNvSpPr/>
          <p:nvPr/>
        </p:nvSpPr>
        <p:spPr>
          <a:xfrm>
            <a:off x="2538413" y="1425575"/>
            <a:ext cx="3979862" cy="3849688"/>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srgbClr val="FF0000"/>
              </a:solidFill>
              <a:effectLst/>
              <a:uLnTx/>
              <a:uFillTx/>
              <a:latin typeface="Calibri"/>
              <a:ea typeface="+mn-ea"/>
              <a:cs typeface="+mn-cs"/>
            </a:endParaRPr>
          </a:p>
        </p:txBody>
      </p:sp>
      <p:pic>
        <p:nvPicPr>
          <p:cNvPr id="266244" name="Picture 4" descr="24342616_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89188" y="2659063"/>
            <a:ext cx="3429000" cy="228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7" name="Picture 5"/>
          <p:cNvPicPr>
            <a:picLocks noChangeAspect="1"/>
          </p:cNvPicPr>
          <p:nvPr/>
        </p:nvPicPr>
        <p:blipFill>
          <a:blip r:embed="rId4">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3674965" y="1617228"/>
            <a:ext cx="952500" cy="952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28" name="Straight Arrow Connector 27"/>
          <p:cNvCxnSpPr/>
          <p:nvPr/>
        </p:nvCxnSpPr>
        <p:spPr>
          <a:xfrm>
            <a:off x="4151313" y="2568575"/>
            <a:ext cx="0" cy="593725"/>
          </a:xfrm>
          <a:prstGeom prst="straightConnector1">
            <a:avLst/>
          </a:prstGeom>
          <a:ln w="57150" cmpd="sng">
            <a:solidFill>
              <a:srgbClr val="800000"/>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61" name="Rounded Rectangle 60"/>
          <p:cNvSpPr/>
          <p:nvPr/>
        </p:nvSpPr>
        <p:spPr>
          <a:xfrm>
            <a:off x="5651500" y="1714500"/>
            <a:ext cx="841375" cy="762000"/>
          </a:xfrm>
          <a:prstGeom prst="round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vert="vert"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a:ea typeface="+mn-ea"/>
                <a:cs typeface="+mn-cs"/>
              </a:rPr>
              <a:t>CPU</a:t>
            </a:r>
          </a:p>
        </p:txBody>
      </p:sp>
      <p:sp>
        <p:nvSpPr>
          <p:cNvPr id="62" name="Rounded Rectangle 61"/>
          <p:cNvSpPr/>
          <p:nvPr/>
        </p:nvSpPr>
        <p:spPr>
          <a:xfrm>
            <a:off x="5627688" y="2946400"/>
            <a:ext cx="838200" cy="1738313"/>
          </a:xfrm>
          <a:prstGeom prst="roundRect">
            <a:avLst/>
          </a:prstGeom>
          <a:solidFill>
            <a:schemeClr val="accent1">
              <a:lumMod val="75000"/>
            </a:schemeClr>
          </a:solidFill>
          <a:ln>
            <a:noFill/>
          </a:ln>
        </p:spPr>
        <p:style>
          <a:lnRef idx="1">
            <a:schemeClr val="accent1"/>
          </a:lnRef>
          <a:fillRef idx="3">
            <a:schemeClr val="accent1"/>
          </a:fillRef>
          <a:effectRef idx="2">
            <a:schemeClr val="accent1"/>
          </a:effectRef>
          <a:fontRef idx="minor">
            <a:schemeClr val="lt1"/>
          </a:fontRef>
        </p:style>
        <p:txBody>
          <a:bodyPr vert="vert"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a:ea typeface="+mn-ea"/>
                <a:cs typeface="+mn-cs"/>
              </a:rPr>
              <a:t>PERSISTENTMEMORY</a:t>
            </a:r>
          </a:p>
        </p:txBody>
      </p:sp>
      <p:sp>
        <p:nvSpPr>
          <p:cNvPr id="73" name="Rounded Rectangle 72"/>
          <p:cNvSpPr/>
          <p:nvPr/>
        </p:nvSpPr>
        <p:spPr>
          <a:xfrm>
            <a:off x="0" y="5257800"/>
            <a:ext cx="9144000" cy="1082675"/>
          </a:xfrm>
          <a:prstGeom prst="roundRect">
            <a:avLst/>
          </a:prstGeom>
          <a:solidFill>
            <a:srgbClr val="80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Calibri"/>
                <a:ea typeface="+mn-ea"/>
                <a:cs typeface="+mn-cs"/>
              </a:rPr>
              <a:t>Provides an opportunity to manipulate persistent data directly</a:t>
            </a:r>
          </a:p>
        </p:txBody>
      </p:sp>
      <p:sp>
        <p:nvSpPr>
          <p:cNvPr id="76" name="TextBox 75"/>
          <p:cNvSpPr txBox="1"/>
          <p:nvPr/>
        </p:nvSpPr>
        <p:spPr>
          <a:xfrm>
            <a:off x="2816225" y="2476500"/>
            <a:ext cx="1204913" cy="646113"/>
          </a:xfrm>
          <a:prstGeom prst="rect">
            <a:avLst/>
          </a:prstGeom>
          <a:noFill/>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800000"/>
                </a:solidFill>
                <a:effectLst/>
                <a:uLnTx/>
                <a:uFillTx/>
                <a:latin typeface="Calibri"/>
                <a:ea typeface="ＭＳ Ｐゴシック" charset="0"/>
                <a:cs typeface="ＭＳ Ｐゴシック" charset="0"/>
              </a:rPr>
              <a:t>Ld/St</a:t>
            </a:r>
          </a:p>
        </p:txBody>
      </p:sp>
      <p:sp>
        <p:nvSpPr>
          <p:cNvPr id="38" name="Rectangle 37"/>
          <p:cNvSpPr/>
          <p:nvPr/>
        </p:nvSpPr>
        <p:spPr>
          <a:xfrm>
            <a:off x="3544888" y="3467100"/>
            <a:ext cx="1274762" cy="70802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Calibri"/>
                <a:ea typeface="ＭＳ Ｐゴシック" charset="0"/>
                <a:cs typeface="ＭＳ Ｐゴシック" charset="0"/>
              </a:rPr>
              <a:t>NVM</a:t>
            </a:r>
          </a:p>
        </p:txBody>
      </p:sp>
      <p:sp>
        <p:nvSpPr>
          <p:cNvPr id="266252" name="Slide Number Placeholder 1"/>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2B3B4594-78D3-7543-89F9-413004CC1E85}" type="slidenum">
              <a:rPr kumimoji="0" lang="en-US" sz="1200" b="0" i="0" u="none" strike="noStrike" kern="1200" cap="none" spc="0" normalizeH="0" baseline="0" noProof="0">
                <a:ln>
                  <a:noFill/>
                </a:ln>
                <a:solidFill>
                  <a:srgbClr val="898989"/>
                </a:solidFill>
                <a:effectLst/>
                <a:uLnTx/>
                <a:uFillTx/>
                <a:latin typeface="Calibri"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347</a:t>
            </a:fld>
            <a:endParaRPr kumimoji="0" lang="en-US" sz="1200" b="0" i="0" u="none" strike="noStrike" kern="1200" cap="none" spc="0" normalizeH="0" baseline="0" noProof="0">
              <a:ln>
                <a:noFill/>
              </a:ln>
              <a:solidFill>
                <a:srgbClr val="898989"/>
              </a:solidFill>
              <a:effectLst/>
              <a:uLnTx/>
              <a:uFillTx/>
              <a:latin typeface="Calibri" charset="0"/>
              <a:ea typeface="ＭＳ Ｐゴシック" charset="0"/>
            </a:endParaRPr>
          </a:p>
        </p:txBody>
      </p:sp>
    </p:spTree>
    <p:extLst>
      <p:ext uri="{BB962C8B-B14F-4D97-AF65-F5344CB8AC3E}">
        <p14:creationId xmlns:p14="http://schemas.microsoft.com/office/powerpoint/2010/main" val="42387458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Lst>
  </p:timing>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Persistent Memory Manager (PMM)</a:t>
            </a:r>
          </a:p>
        </p:txBody>
      </p:sp>
      <p:sp>
        <p:nvSpPr>
          <p:cNvPr id="3" name="Content Placeholder 2"/>
          <p:cNvSpPr>
            <a:spLocks noGrp="1"/>
          </p:cNvSpPr>
          <p:nvPr>
            <p:ph idx="1"/>
          </p:nvPr>
        </p:nvSpPr>
        <p:spPr/>
        <p:txBody>
          <a:bodyPr/>
          <a:lstStyle/>
          <a:p>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pic>
        <p:nvPicPr>
          <p:cNvPr id="6" name="Picture 5"/>
          <p:cNvPicPr>
            <a:picLocks noChangeAspect="1"/>
          </p:cNvPicPr>
          <p:nvPr/>
        </p:nvPicPr>
        <p:blipFill>
          <a:blip r:embed="rId3"/>
          <a:stretch>
            <a:fillRect/>
          </a:stretch>
        </p:blipFill>
        <p:spPr>
          <a:xfrm>
            <a:off x="827584" y="786355"/>
            <a:ext cx="6624736" cy="5018909"/>
          </a:xfrm>
          <a:prstGeom prst="rect">
            <a:avLst/>
          </a:prstGeom>
        </p:spPr>
      </p:pic>
      <p:sp>
        <p:nvSpPr>
          <p:cNvPr id="7" name="TextBox 6"/>
          <p:cNvSpPr txBox="1"/>
          <p:nvPr/>
        </p:nvSpPr>
        <p:spPr>
          <a:xfrm>
            <a:off x="251520" y="5910371"/>
            <a:ext cx="8593137" cy="830997"/>
          </a:xfrm>
          <a:prstGeom prst="rect">
            <a:avLst/>
          </a:prstGeom>
          <a:solidFill>
            <a:sysClr val="window" lastClr="FFFFFF"/>
          </a:solidFill>
          <a:ln w="25400" cap="flat" cmpd="sng" algn="ctr">
            <a:solidFill>
              <a:srgbClr val="0000FF"/>
            </a:solidFill>
            <a:prstDash val="solid"/>
          </a:ln>
          <a:effectLst/>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0000FF"/>
                </a:solidFill>
                <a:effectLst/>
                <a:uLnTx/>
                <a:uFillTx/>
                <a:latin typeface="Calibri"/>
                <a:ea typeface=""/>
                <a:cs typeface="+mn-cs"/>
              </a:rPr>
              <a:t>PMM uses access and hint information to allocate, locate, migrate and access data in the heterogeneous array of devices</a:t>
            </a:r>
          </a:p>
        </p:txBody>
      </p:sp>
      <p:sp>
        <p:nvSpPr>
          <p:cNvPr id="8" name="Rounded Rectangle 7"/>
          <p:cNvSpPr>
            <a:spLocks noChangeArrowheads="1"/>
          </p:cNvSpPr>
          <p:nvPr/>
        </p:nvSpPr>
        <p:spPr bwMode="auto">
          <a:xfrm>
            <a:off x="2555776" y="1412776"/>
            <a:ext cx="3312368" cy="432048"/>
          </a:xfrm>
          <a:prstGeom prst="roundRect">
            <a:avLst>
              <a:gd name="adj" fmla="val 16667"/>
            </a:avLst>
          </a:prstGeom>
          <a:noFill/>
          <a:ln w="28575">
            <a:solidFill>
              <a:srgbClr val="0000FF"/>
            </a:solidFill>
            <a:round/>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
              <a:cs typeface="+mn-cs"/>
            </a:endParaRPr>
          </a:p>
        </p:txBody>
      </p:sp>
      <p:sp>
        <p:nvSpPr>
          <p:cNvPr id="9" name="TextBox 38"/>
          <p:cNvSpPr txBox="1">
            <a:spLocks noChangeArrowheads="1"/>
          </p:cNvSpPr>
          <p:nvPr/>
        </p:nvSpPr>
        <p:spPr bwMode="auto">
          <a:xfrm rot="10800000" flipV="1">
            <a:off x="5868144" y="1434262"/>
            <a:ext cx="1800200" cy="338554"/>
          </a:xfrm>
          <a:prstGeom prst="rect">
            <a:avLst/>
          </a:prstGeom>
          <a:noFill/>
          <a:ln>
            <a:noFill/>
          </a:ln>
          <a:scene3d>
            <a:camera prst="orthographicFront">
              <a:rot lat="0" lon="0" rev="0"/>
            </a:camera>
            <a:lightRig rig="threePt" dir="t"/>
          </a:scene3d>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Arial" charset="0"/>
                <a:ea typeface="ＭＳ Ｐゴシック" charset="0"/>
              </a:rPr>
              <a:t>Persistent objects</a:t>
            </a:r>
          </a:p>
        </p:txBody>
      </p:sp>
    </p:spTree>
    <p:extLst>
      <p:ext uri="{BB962C8B-B14F-4D97-AF65-F5344CB8AC3E}">
        <p14:creationId xmlns:p14="http://schemas.microsoft.com/office/powerpoint/2010/main" val="78374716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Persistent Memory Manager (PMM)</a:t>
            </a:r>
          </a:p>
        </p:txBody>
      </p:sp>
      <p:sp>
        <p:nvSpPr>
          <p:cNvPr id="3" name="Content Placeholder 2"/>
          <p:cNvSpPr>
            <a:spLocks noGrp="1"/>
          </p:cNvSpPr>
          <p:nvPr>
            <p:ph idx="1"/>
          </p:nvPr>
        </p:nvSpPr>
        <p:spPr>
          <a:xfrm>
            <a:off x="228600" y="980728"/>
            <a:ext cx="8610600" cy="5472608"/>
          </a:xfrm>
        </p:spPr>
        <p:txBody>
          <a:bodyPr/>
          <a:lstStyle/>
          <a:p>
            <a:r>
              <a:rPr lang="en-US" sz="2200" dirty="0">
                <a:solidFill>
                  <a:srgbClr val="0000FF"/>
                </a:solidFill>
                <a:sym typeface="Wingdings"/>
              </a:rPr>
              <a:t>Exposes a load/store interface to access persistent data</a:t>
            </a:r>
          </a:p>
          <a:p>
            <a:pPr lvl="1"/>
            <a:r>
              <a:rPr lang="en-US" sz="2000" dirty="0">
                <a:solidFill>
                  <a:schemeClr val="accent2">
                    <a:lumMod val="75000"/>
                  </a:schemeClr>
                </a:solidFill>
                <a:sym typeface="Wingdings"/>
              </a:rPr>
              <a:t>Applications can directly access persistent memory  no conversion, translation, location overhead for persistent data </a:t>
            </a:r>
          </a:p>
          <a:p>
            <a:pPr lvl="1"/>
            <a:endParaRPr lang="en-US" sz="2000" dirty="0">
              <a:sym typeface="Wingdings"/>
            </a:endParaRPr>
          </a:p>
          <a:p>
            <a:r>
              <a:rPr lang="en-US" sz="2200" dirty="0">
                <a:solidFill>
                  <a:srgbClr val="0000FF"/>
                </a:solidFill>
                <a:sym typeface="Wingdings"/>
              </a:rPr>
              <a:t>Manages data placement, location, persistence, security</a:t>
            </a:r>
          </a:p>
          <a:p>
            <a:pPr lvl="1"/>
            <a:r>
              <a:rPr lang="en-US" sz="2000" dirty="0">
                <a:solidFill>
                  <a:schemeClr val="accent2">
                    <a:lumMod val="75000"/>
                  </a:schemeClr>
                </a:solidFill>
                <a:sym typeface="Wingdings"/>
              </a:rPr>
              <a:t>To get the best of multiple forms of storage</a:t>
            </a:r>
          </a:p>
          <a:p>
            <a:pPr lvl="1"/>
            <a:endParaRPr lang="en-US" sz="2000" dirty="0">
              <a:sym typeface="Wingdings"/>
            </a:endParaRPr>
          </a:p>
          <a:p>
            <a:r>
              <a:rPr lang="en-US" sz="2200" dirty="0">
                <a:solidFill>
                  <a:srgbClr val="0000FF"/>
                </a:solidFill>
                <a:sym typeface="Wingdings"/>
              </a:rPr>
              <a:t>Manages metadata storage and retrieval</a:t>
            </a:r>
          </a:p>
          <a:p>
            <a:pPr lvl="1"/>
            <a:r>
              <a:rPr lang="en-US" sz="2000" dirty="0">
                <a:solidFill>
                  <a:srgbClr val="FF0000"/>
                </a:solidFill>
                <a:sym typeface="Wingdings"/>
              </a:rPr>
              <a:t>This can lead to overheads that need to be managed</a:t>
            </a:r>
          </a:p>
          <a:p>
            <a:pPr lvl="1"/>
            <a:endParaRPr lang="en-US" sz="2000" dirty="0">
              <a:sym typeface="Wingdings"/>
            </a:endParaRPr>
          </a:p>
          <a:p>
            <a:r>
              <a:rPr lang="en-US" sz="2200" dirty="0">
                <a:solidFill>
                  <a:srgbClr val="0000FF"/>
                </a:solidFill>
                <a:sym typeface="Wingdings"/>
              </a:rPr>
              <a:t>Exposes hooks and interfaces for system software</a:t>
            </a:r>
          </a:p>
          <a:p>
            <a:pPr lvl="1"/>
            <a:r>
              <a:rPr lang="en-US" sz="2000" dirty="0">
                <a:solidFill>
                  <a:srgbClr val="2C6123"/>
                </a:solidFill>
                <a:sym typeface="Wingdings"/>
              </a:rPr>
              <a:t>To enable better data placement and management decisions</a:t>
            </a:r>
          </a:p>
          <a:p>
            <a:pPr lvl="1"/>
            <a:endParaRPr lang="en-US" sz="2000" dirty="0">
              <a:solidFill>
                <a:srgbClr val="2C6123"/>
              </a:solidFill>
              <a:sym typeface="Wingdings"/>
            </a:endParaRPr>
          </a:p>
          <a:p>
            <a:r>
              <a:rPr lang="en-US" sz="1800" dirty="0"/>
              <a:t>Meza+, “</a:t>
            </a:r>
            <a:r>
              <a:rPr lang="en-US" sz="1800" dirty="0">
                <a:solidFill>
                  <a:srgbClr val="0000FF"/>
                </a:solidFill>
              </a:rPr>
              <a:t>A Case for Efficient Hardware-Software Cooperative Management of Storage and Memory</a:t>
            </a:r>
            <a:r>
              <a:rPr lang="en-US" sz="1800" dirty="0"/>
              <a:t>,” WEED 2013.</a:t>
            </a:r>
          </a:p>
          <a:p>
            <a:pPr lvl="1"/>
            <a:endParaRPr lang="en-US" sz="2000" dirty="0">
              <a:solidFill>
                <a:srgbClr val="2C6123"/>
              </a:solidFill>
            </a:endParaRP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349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Tree>
    <p:extLst>
      <p:ext uri="{BB962C8B-B14F-4D97-AF65-F5344CB8AC3E}">
        <p14:creationId xmlns:p14="http://schemas.microsoft.com/office/powerpoint/2010/main" val="13432026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noAutofit/>
          </a:bodyPr>
          <a:lstStyle/>
          <a:p>
            <a:r>
              <a:rPr lang="en-US" sz="3800" dirty="0"/>
              <a:t>Performance Benefits of a Single-Level Store</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350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pic>
        <p:nvPicPr>
          <p:cNvPr id="8" name="Content Placeholder 7"/>
          <p:cNvPicPr>
            <a:picLocks noGrp="1" noChangeAspect="1"/>
          </p:cNvPicPr>
          <p:nvPr>
            <p:ph idx="1"/>
          </p:nvPr>
        </p:nvPicPr>
        <p:blipFill>
          <a:blip r:embed="rId3"/>
          <a:srcRect l="-7256" r="-7256"/>
          <a:stretch>
            <a:fillRect/>
          </a:stretch>
        </p:blipFill>
        <p:spPr/>
      </p:pic>
      <p:cxnSp>
        <p:nvCxnSpPr>
          <p:cNvPr id="6" name="Straight Arrow Connector 5"/>
          <p:cNvCxnSpPr/>
          <p:nvPr/>
        </p:nvCxnSpPr>
        <p:spPr bwMode="auto">
          <a:xfrm>
            <a:off x="5436096" y="5229200"/>
            <a:ext cx="1080120" cy="144016"/>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TextBox 38"/>
          <p:cNvSpPr txBox="1">
            <a:spLocks noChangeArrowheads="1"/>
          </p:cNvSpPr>
          <p:nvPr/>
        </p:nvSpPr>
        <p:spPr bwMode="auto">
          <a:xfrm>
            <a:off x="5559334" y="4797152"/>
            <a:ext cx="740858"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Arial" charset="0"/>
                <a:ea typeface="ＭＳ Ｐゴシック" charset="0"/>
              </a:rPr>
              <a:t>~5X</a:t>
            </a:r>
          </a:p>
        </p:txBody>
      </p:sp>
      <p:cxnSp>
        <p:nvCxnSpPr>
          <p:cNvPr id="10" name="Straight Arrow Connector 9"/>
          <p:cNvCxnSpPr/>
          <p:nvPr/>
        </p:nvCxnSpPr>
        <p:spPr bwMode="auto">
          <a:xfrm>
            <a:off x="3851920" y="2348880"/>
            <a:ext cx="936104" cy="259228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TextBox 38"/>
          <p:cNvSpPr txBox="1">
            <a:spLocks noChangeArrowheads="1"/>
          </p:cNvSpPr>
          <p:nvPr/>
        </p:nvSpPr>
        <p:spPr bwMode="auto">
          <a:xfrm>
            <a:off x="3817565" y="1916832"/>
            <a:ext cx="912029"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Arial" charset="0"/>
                <a:ea typeface="ＭＳ Ｐゴシック" charset="0"/>
              </a:rPr>
              <a:t>~24X</a:t>
            </a:r>
          </a:p>
        </p:txBody>
      </p:sp>
      <p:sp>
        <p:nvSpPr>
          <p:cNvPr id="12" name="Rectangle 11"/>
          <p:cNvSpPr/>
          <p:nvPr/>
        </p:nvSpPr>
        <p:spPr>
          <a:xfrm>
            <a:off x="1475656" y="6344604"/>
            <a:ext cx="7056784" cy="5539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Tahoma"/>
                <a:ea typeface=""/>
                <a:cs typeface="+mn-cs"/>
              </a:rPr>
              <a:t>Meza+, “</a:t>
            </a:r>
            <a:r>
              <a:rPr kumimoji="0" lang="en-US" sz="1500" b="0" i="0" u="none" strike="noStrike" kern="1200" cap="none" spc="0" normalizeH="0" baseline="0" noProof="0" dirty="0">
                <a:ln>
                  <a:noFill/>
                </a:ln>
                <a:solidFill>
                  <a:srgbClr val="0000FF"/>
                </a:solidFill>
                <a:effectLst/>
                <a:uLnTx/>
                <a:uFillTx/>
                <a:latin typeface="Tahoma"/>
                <a:ea typeface=""/>
                <a:cs typeface="+mn-cs"/>
              </a:rPr>
              <a:t>A Case for Efficient Hardware-Software Cooperative Management of Storage and Memory</a:t>
            </a:r>
            <a:r>
              <a:rPr kumimoji="0" lang="en-US" sz="1500" b="0" i="0" u="none" strike="noStrike" kern="1200" cap="none" spc="0" normalizeH="0" baseline="0" noProof="0" dirty="0">
                <a:ln>
                  <a:noFill/>
                </a:ln>
                <a:solidFill>
                  <a:srgbClr val="000000"/>
                </a:solidFill>
                <a:effectLst/>
                <a:uLnTx/>
                <a:uFillTx/>
                <a:latin typeface="Tahoma"/>
                <a:ea typeface=""/>
                <a:cs typeface="+mn-cs"/>
              </a:rPr>
              <a:t>,” WEED 2013.</a:t>
            </a:r>
          </a:p>
        </p:txBody>
      </p:sp>
    </p:spTree>
    <p:extLst>
      <p:ext uri="{BB962C8B-B14F-4D97-AF65-F5344CB8AC3E}">
        <p14:creationId xmlns:p14="http://schemas.microsoft.com/office/powerpoint/2010/main" val="339266795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Energy Benefits of a Single-Level Store</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pic>
        <p:nvPicPr>
          <p:cNvPr id="6" name="Content Placeholder 5"/>
          <p:cNvPicPr>
            <a:picLocks noGrp="1" noChangeAspect="1"/>
          </p:cNvPicPr>
          <p:nvPr>
            <p:ph idx="1"/>
          </p:nvPr>
        </p:nvPicPr>
        <p:blipFill>
          <a:blip r:embed="rId3"/>
          <a:srcRect l="-7624" r="-7624"/>
          <a:stretch>
            <a:fillRect/>
          </a:stretch>
        </p:blipFill>
        <p:spPr/>
      </p:pic>
      <p:cxnSp>
        <p:nvCxnSpPr>
          <p:cNvPr id="8" name="Straight Arrow Connector 7"/>
          <p:cNvCxnSpPr/>
          <p:nvPr/>
        </p:nvCxnSpPr>
        <p:spPr bwMode="auto">
          <a:xfrm>
            <a:off x="5436096" y="5229200"/>
            <a:ext cx="1080120" cy="144016"/>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TextBox 38"/>
          <p:cNvSpPr txBox="1">
            <a:spLocks noChangeArrowheads="1"/>
          </p:cNvSpPr>
          <p:nvPr/>
        </p:nvSpPr>
        <p:spPr bwMode="auto">
          <a:xfrm>
            <a:off x="5559334" y="4797152"/>
            <a:ext cx="740858"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Arial" charset="0"/>
                <a:ea typeface="ＭＳ Ｐゴシック" charset="0"/>
              </a:rPr>
              <a:t>~5X</a:t>
            </a:r>
          </a:p>
        </p:txBody>
      </p:sp>
      <p:cxnSp>
        <p:nvCxnSpPr>
          <p:cNvPr id="10" name="Straight Arrow Connector 9"/>
          <p:cNvCxnSpPr/>
          <p:nvPr/>
        </p:nvCxnSpPr>
        <p:spPr bwMode="auto">
          <a:xfrm>
            <a:off x="3851920" y="2348880"/>
            <a:ext cx="936104" cy="259228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TextBox 38"/>
          <p:cNvSpPr txBox="1">
            <a:spLocks noChangeArrowheads="1"/>
          </p:cNvSpPr>
          <p:nvPr/>
        </p:nvSpPr>
        <p:spPr bwMode="auto">
          <a:xfrm>
            <a:off x="3817565" y="1916832"/>
            <a:ext cx="912029"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Arial" charset="0"/>
                <a:ea typeface="ＭＳ Ｐゴシック" charset="0"/>
              </a:rPr>
              <a:t>~16X</a:t>
            </a:r>
          </a:p>
        </p:txBody>
      </p:sp>
      <p:sp>
        <p:nvSpPr>
          <p:cNvPr id="12" name="Rectangle 11"/>
          <p:cNvSpPr/>
          <p:nvPr/>
        </p:nvSpPr>
        <p:spPr>
          <a:xfrm>
            <a:off x="1475656" y="6344604"/>
            <a:ext cx="7056784" cy="5539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Tahoma"/>
                <a:ea typeface=""/>
                <a:cs typeface="+mn-cs"/>
              </a:rPr>
              <a:t>Meza+, “</a:t>
            </a:r>
            <a:r>
              <a:rPr kumimoji="0" lang="en-US" sz="1500" b="0" i="0" u="none" strike="noStrike" kern="1200" cap="none" spc="0" normalizeH="0" baseline="0" noProof="0" dirty="0">
                <a:ln>
                  <a:noFill/>
                </a:ln>
                <a:solidFill>
                  <a:srgbClr val="0000FF"/>
                </a:solidFill>
                <a:effectLst/>
                <a:uLnTx/>
                <a:uFillTx/>
                <a:latin typeface="Tahoma"/>
                <a:ea typeface=""/>
                <a:cs typeface="+mn-cs"/>
              </a:rPr>
              <a:t>A Case for Efficient Hardware-Software Cooperative Management of Storage and Memory</a:t>
            </a:r>
            <a:r>
              <a:rPr kumimoji="0" lang="en-US" sz="1500" b="0" i="0" u="none" strike="noStrike" kern="1200" cap="none" spc="0" normalizeH="0" baseline="0" noProof="0" dirty="0">
                <a:ln>
                  <a:noFill/>
                </a:ln>
                <a:solidFill>
                  <a:srgbClr val="000000"/>
                </a:solidFill>
                <a:effectLst/>
                <a:uLnTx/>
                <a:uFillTx/>
                <a:latin typeface="Tahoma"/>
                <a:ea typeface=""/>
                <a:cs typeface="+mn-cs"/>
              </a:rPr>
              <a:t>,” WEED 2013.</a:t>
            </a:r>
          </a:p>
        </p:txBody>
      </p:sp>
    </p:spTree>
    <p:extLst>
      <p:ext uri="{BB962C8B-B14F-4D97-AF65-F5344CB8AC3E}">
        <p14:creationId xmlns:p14="http://schemas.microsoft.com/office/powerpoint/2010/main" val="31058925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On Persistent Memory Benefits &amp; Challenges </a:t>
            </a:r>
          </a:p>
        </p:txBody>
      </p:sp>
      <p:sp>
        <p:nvSpPr>
          <p:cNvPr id="3" name="Content Placeholder 2"/>
          <p:cNvSpPr>
            <a:spLocks noGrp="1"/>
          </p:cNvSpPr>
          <p:nvPr>
            <p:ph idx="1"/>
          </p:nvPr>
        </p:nvSpPr>
        <p:spPr>
          <a:xfrm>
            <a:off x="228600" y="1052736"/>
            <a:ext cx="8610600" cy="5195664"/>
          </a:xfrm>
        </p:spPr>
        <p:txBody>
          <a:bodyPr/>
          <a:lstStyle/>
          <a:p>
            <a:r>
              <a:rPr lang="en-US" dirty="0"/>
              <a:t>Justin Meza, </a:t>
            </a:r>
            <a:r>
              <a:rPr lang="en-US" dirty="0" err="1"/>
              <a:t>Yixin</a:t>
            </a:r>
            <a:r>
              <a:rPr lang="en-US" dirty="0"/>
              <a:t> </a:t>
            </a:r>
            <a:r>
              <a:rPr lang="en-US" dirty="0" err="1"/>
              <a:t>Luo</a:t>
            </a:r>
            <a:r>
              <a:rPr lang="en-US" dirty="0"/>
              <a:t>, Samira Khan, </a:t>
            </a:r>
            <a:r>
              <a:rPr lang="en-US" dirty="0" err="1"/>
              <a:t>Jishen</a:t>
            </a:r>
            <a:r>
              <a:rPr lang="en-US" dirty="0"/>
              <a:t> Zhao, Yuan </a:t>
            </a:r>
            <a:r>
              <a:rPr lang="en-US" dirty="0" err="1"/>
              <a:t>Xie</a:t>
            </a:r>
            <a:r>
              <a:rPr lang="en-US" dirty="0"/>
              <a:t>, and Onur Mutlu,</a:t>
            </a:r>
            <a:br>
              <a:rPr lang="en-US" dirty="0"/>
            </a:br>
            <a:r>
              <a:rPr lang="en-US" b="1" dirty="0">
                <a:hlinkClick r:id="rId2"/>
              </a:rPr>
              <a:t>"A Case for Efficient Hardware-Software Cooperative Management of Storage and Memory"</a:t>
            </a:r>
            <a:br>
              <a:rPr lang="en-US" dirty="0"/>
            </a:br>
            <a:r>
              <a:rPr lang="en-US" i="1" dirty="0"/>
              <a:t>Proceedings of the </a:t>
            </a:r>
            <a:r>
              <a:rPr lang="en-US" i="1" dirty="0">
                <a:hlinkClick r:id="rId3"/>
              </a:rPr>
              <a:t>5th Workshop on Energy-Efficient Design</a:t>
            </a:r>
            <a:r>
              <a:rPr lang="en-US" i="1" dirty="0"/>
              <a:t> (</a:t>
            </a:r>
            <a:r>
              <a:rPr lang="en-US" b="1" i="1" dirty="0"/>
              <a:t>WEED</a:t>
            </a:r>
            <a:r>
              <a:rPr lang="en-US" i="1" dirty="0"/>
              <a:t>)</a:t>
            </a:r>
            <a:r>
              <a:rPr lang="en-US" dirty="0"/>
              <a:t>, Tel-Aviv, Israel, June 2013. </a:t>
            </a:r>
            <a:r>
              <a:rPr lang="en-US" dirty="0">
                <a:hlinkClick r:id="rId4"/>
              </a:rPr>
              <a:t>Slides (pptx)</a:t>
            </a:r>
            <a:r>
              <a:rPr lang="en-US" dirty="0"/>
              <a:t> </a:t>
            </a:r>
            <a:r>
              <a:rPr lang="en-US" dirty="0">
                <a:hlinkClick r:id="rId5"/>
              </a:rPr>
              <a:t>Slides (pdf)</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352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pic>
        <p:nvPicPr>
          <p:cNvPr id="5" name="Picture 4"/>
          <p:cNvPicPr>
            <a:picLocks noChangeAspect="1"/>
          </p:cNvPicPr>
          <p:nvPr/>
        </p:nvPicPr>
        <p:blipFill>
          <a:blip r:embed="rId6"/>
          <a:stretch>
            <a:fillRect/>
          </a:stretch>
        </p:blipFill>
        <p:spPr>
          <a:xfrm>
            <a:off x="0" y="4581128"/>
            <a:ext cx="9144000" cy="1018632"/>
          </a:xfrm>
          <a:prstGeom prst="rect">
            <a:avLst/>
          </a:prstGeom>
        </p:spPr>
      </p:pic>
    </p:spTree>
    <p:extLst>
      <p:ext uri="{BB962C8B-B14F-4D97-AF65-F5344CB8AC3E}">
        <p14:creationId xmlns:p14="http://schemas.microsoft.com/office/powerpoint/2010/main" val="276930661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Challenge and Opportunity</a:t>
            </a:r>
          </a:p>
        </p:txBody>
      </p:sp>
      <p:sp>
        <p:nvSpPr>
          <p:cNvPr id="3" name="Content Placeholder 2"/>
          <p:cNvSpPr>
            <a:spLocks noGrp="1"/>
          </p:cNvSpPr>
          <p:nvPr>
            <p:ph idx="1"/>
          </p:nvPr>
        </p:nvSpPr>
        <p:spPr>
          <a:xfrm>
            <a:off x="0" y="2276872"/>
            <a:ext cx="9144000" cy="2088232"/>
          </a:xfrm>
        </p:spPr>
        <p:txBody>
          <a:bodyPr/>
          <a:lstStyle/>
          <a:p>
            <a:pPr marL="0" indent="0" algn="ctr">
              <a:buNone/>
            </a:pPr>
            <a:r>
              <a:rPr lang="en-US" sz="6400" dirty="0">
                <a:solidFill>
                  <a:srgbClr val="FF0000"/>
                </a:solidFill>
              </a:rPr>
              <a:t>Combined </a:t>
            </a:r>
          </a:p>
          <a:p>
            <a:pPr marL="0" indent="0" algn="ctr">
              <a:buNone/>
            </a:pPr>
            <a:r>
              <a:rPr lang="en-US" sz="6400" dirty="0">
                <a:solidFill>
                  <a:srgbClr val="FF0000"/>
                </a:solidFill>
              </a:rPr>
              <a:t>Memory &amp; Storage</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353</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Tree>
    <p:extLst>
      <p:ext uri="{BB962C8B-B14F-4D97-AF65-F5344CB8AC3E}">
        <p14:creationId xmlns:p14="http://schemas.microsoft.com/office/powerpoint/2010/main" val="1575390474"/>
      </p:ext>
    </p:extLst>
  </p:cSld>
  <p:clrMapOvr>
    <a:masterClrMapping/>
  </p:clrMapOvr>
  <p:transition/>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Challenge and Opportunity</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354</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
        <p:nvSpPr>
          <p:cNvPr id="5" name="Content Placeholder 2"/>
          <p:cNvSpPr>
            <a:spLocks noGrp="1"/>
          </p:cNvSpPr>
          <p:nvPr>
            <p:ph idx="1"/>
          </p:nvPr>
        </p:nvSpPr>
        <p:spPr>
          <a:xfrm>
            <a:off x="251520" y="2708920"/>
            <a:ext cx="8352928" cy="2088232"/>
          </a:xfrm>
        </p:spPr>
        <p:txBody>
          <a:bodyPr/>
          <a:lstStyle/>
          <a:p>
            <a:pPr marL="0" indent="0" algn="ctr">
              <a:buNone/>
            </a:pPr>
            <a:r>
              <a:rPr lang="en-US" sz="6400" dirty="0">
                <a:solidFill>
                  <a:srgbClr val="0000FF"/>
                </a:solidFill>
              </a:rPr>
              <a:t>A Unified Interface to </a:t>
            </a:r>
            <a:r>
              <a:rPr lang="en-US" sz="6400" b="1" dirty="0">
                <a:solidFill>
                  <a:srgbClr val="0000FF"/>
                </a:solidFill>
              </a:rPr>
              <a:t>All</a:t>
            </a:r>
            <a:r>
              <a:rPr lang="en-US" sz="6400" dirty="0">
                <a:solidFill>
                  <a:srgbClr val="0000FF"/>
                </a:solidFill>
              </a:rPr>
              <a:t> </a:t>
            </a:r>
            <a:r>
              <a:rPr lang="en-US" sz="6400" b="1" dirty="0">
                <a:solidFill>
                  <a:srgbClr val="0000FF"/>
                </a:solidFill>
              </a:rPr>
              <a:t>Data</a:t>
            </a:r>
          </a:p>
        </p:txBody>
      </p:sp>
    </p:spTree>
    <p:extLst>
      <p:ext uri="{BB962C8B-B14F-4D97-AF65-F5344CB8AC3E}">
        <p14:creationId xmlns:p14="http://schemas.microsoft.com/office/powerpoint/2010/main" val="587124356"/>
      </p:ext>
    </p:extLst>
  </p:cSld>
  <p:clrMapOvr>
    <a:masterClrMapping/>
  </p:clrMapOvr>
  <p:transition/>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Another Key Challenge in Persistent Memory</a:t>
            </a:r>
          </a:p>
        </p:txBody>
      </p:sp>
      <p:sp>
        <p:nvSpPr>
          <p:cNvPr id="3" name="Content Placeholder 2"/>
          <p:cNvSpPr>
            <a:spLocks noGrp="1"/>
          </p:cNvSpPr>
          <p:nvPr>
            <p:ph idx="1"/>
          </p:nvPr>
        </p:nvSpPr>
        <p:spPr>
          <a:xfrm>
            <a:off x="0" y="2276872"/>
            <a:ext cx="9144000" cy="2088232"/>
          </a:xfrm>
        </p:spPr>
        <p:txBody>
          <a:bodyPr/>
          <a:lstStyle/>
          <a:p>
            <a:pPr marL="0" indent="0" algn="ctr">
              <a:buNone/>
            </a:pPr>
            <a:r>
              <a:rPr lang="en-US" sz="6400" dirty="0">
                <a:solidFill>
                  <a:srgbClr val="FF0000"/>
                </a:solidFill>
              </a:rPr>
              <a:t>Programming Ease</a:t>
            </a:r>
          </a:p>
          <a:p>
            <a:pPr marL="0" indent="0" algn="ctr">
              <a:buNone/>
            </a:pPr>
            <a:r>
              <a:rPr lang="en-US" sz="6400" dirty="0">
                <a:solidFill>
                  <a:srgbClr val="0000FF"/>
                </a:solidFill>
              </a:rPr>
              <a:t>to Exploit Persistence</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355</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Tree>
    <p:extLst>
      <p:ext uri="{BB962C8B-B14F-4D97-AF65-F5344CB8AC3E}">
        <p14:creationId xmlns:p14="http://schemas.microsoft.com/office/powerpoint/2010/main" val="306069048"/>
      </p:ext>
    </p:extLst>
  </p:cSld>
  <p:clrMapOvr>
    <a:masterClrMapping/>
  </p:clrMapOvr>
  <p:transition/>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Enabling Crash Consistency</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356</a:t>
            </a:fld>
            <a:endParaRPr lang="en-US" altLang="en-US">
              <a:solidFill>
                <a:srgbClr val="000000"/>
              </a:solidFill>
            </a:endParaRPr>
          </a:p>
        </p:txBody>
      </p:sp>
      <p:pic>
        <p:nvPicPr>
          <p:cNvPr id="6" name="Picture 5"/>
          <p:cNvPicPr>
            <a:picLocks noChangeAspect="1"/>
          </p:cNvPicPr>
          <p:nvPr/>
        </p:nvPicPr>
        <p:blipFill>
          <a:blip r:embed="rId2"/>
          <a:stretch>
            <a:fillRect/>
          </a:stretch>
        </p:blipFill>
        <p:spPr>
          <a:xfrm>
            <a:off x="0" y="4221088"/>
            <a:ext cx="9144000" cy="2112993"/>
          </a:xfrm>
          <a:prstGeom prst="rect">
            <a:avLst/>
          </a:prstGeom>
        </p:spPr>
      </p:pic>
      <p:sp>
        <p:nvSpPr>
          <p:cNvPr id="7" name="Content Placeholder 2"/>
          <p:cNvSpPr>
            <a:spLocks noGrp="1"/>
          </p:cNvSpPr>
          <p:nvPr>
            <p:ph idx="1"/>
          </p:nvPr>
        </p:nvSpPr>
        <p:spPr>
          <a:xfrm>
            <a:off x="251520" y="1052736"/>
            <a:ext cx="8892480" cy="1913384"/>
          </a:xfrm>
        </p:spPr>
        <p:txBody>
          <a:bodyPr/>
          <a:lstStyle/>
          <a:p>
            <a:pPr>
              <a:buClr>
                <a:srgbClr val="CC9900"/>
              </a:buClr>
            </a:pPr>
            <a:r>
              <a:rPr lang="en-US" sz="2100" dirty="0" err="1"/>
              <a:t>Jinglei</a:t>
            </a:r>
            <a:r>
              <a:rPr lang="en-US" sz="2100" dirty="0"/>
              <a:t> Ren, </a:t>
            </a:r>
            <a:r>
              <a:rPr lang="en-US" sz="2100" dirty="0" err="1"/>
              <a:t>Jishen</a:t>
            </a:r>
            <a:r>
              <a:rPr lang="en-US" sz="2100" dirty="0"/>
              <a:t> Zhao, Samira Khan, </a:t>
            </a:r>
            <a:r>
              <a:rPr lang="en-US" sz="2100" dirty="0" err="1"/>
              <a:t>Jongmoo</a:t>
            </a:r>
            <a:r>
              <a:rPr lang="en-US" sz="2100" dirty="0"/>
              <a:t> Choi, </a:t>
            </a:r>
            <a:r>
              <a:rPr lang="en-US" sz="2100" dirty="0" err="1"/>
              <a:t>Yongwei</a:t>
            </a:r>
            <a:r>
              <a:rPr lang="en-US" sz="2100" dirty="0"/>
              <a:t> Wu, and Onur Mutlu,</a:t>
            </a:r>
            <a:br>
              <a:rPr lang="en-US" sz="2100" dirty="0"/>
            </a:br>
            <a:r>
              <a:rPr lang="en-US" sz="2100" b="1" dirty="0">
                <a:hlinkClick r:id="rId3"/>
              </a:rPr>
              <a:t>"ThyNVM: Enabling Software-Transparent Crash Consistency in Persistent Memory Systems"</a:t>
            </a:r>
            <a:br>
              <a:rPr lang="en-US" sz="2100" dirty="0"/>
            </a:br>
            <a:r>
              <a:rPr lang="en-US" sz="2100" i="1" dirty="0"/>
              <a:t>Proceedings of the </a:t>
            </a:r>
            <a:r>
              <a:rPr lang="en-US" sz="2100" i="1" dirty="0">
                <a:hlinkClick r:id="rId4"/>
              </a:rPr>
              <a:t>48th International Symposium on Microarchitecture</a:t>
            </a:r>
            <a:r>
              <a:rPr lang="en-US" sz="2100" i="1" dirty="0"/>
              <a:t> (</a:t>
            </a:r>
            <a:r>
              <a:rPr lang="en-US" sz="2100" b="1" i="1" dirty="0"/>
              <a:t>MICRO</a:t>
            </a:r>
            <a:r>
              <a:rPr lang="en-US" sz="2100" i="1" dirty="0"/>
              <a:t>)</a:t>
            </a:r>
            <a:r>
              <a:rPr lang="en-US" sz="2100" dirty="0"/>
              <a:t>, Waikiki, Hawaii, USA, December 2015. </a:t>
            </a:r>
            <a:br>
              <a:rPr lang="en-US" sz="2100" dirty="0"/>
            </a:br>
            <a:r>
              <a:rPr lang="en-US" sz="2100" dirty="0"/>
              <a:t>[</a:t>
            </a:r>
            <a:r>
              <a:rPr lang="en-US" sz="2100" dirty="0">
                <a:hlinkClick r:id="rId5"/>
              </a:rPr>
              <a:t>Slides (pptx)</a:t>
            </a:r>
            <a:r>
              <a:rPr lang="en-US" sz="2100" dirty="0"/>
              <a:t> </a:t>
            </a:r>
            <a:r>
              <a:rPr lang="en-US" sz="2100" dirty="0">
                <a:hlinkClick r:id="rId6"/>
              </a:rPr>
              <a:t>(pdf)</a:t>
            </a:r>
            <a:r>
              <a:rPr lang="en-US" sz="2100" dirty="0"/>
              <a:t>] [</a:t>
            </a:r>
            <a:r>
              <a:rPr lang="en-US" sz="2100" dirty="0">
                <a:hlinkClick r:id="rId7"/>
              </a:rPr>
              <a:t>Lightning Session Slides (pptx)</a:t>
            </a:r>
            <a:r>
              <a:rPr lang="en-US" sz="2100" dirty="0"/>
              <a:t> </a:t>
            </a:r>
            <a:r>
              <a:rPr lang="en-US" sz="2100" dirty="0">
                <a:hlinkClick r:id="rId8"/>
              </a:rPr>
              <a:t>(pdf)</a:t>
            </a:r>
            <a:r>
              <a:rPr lang="en-US" sz="2100" dirty="0"/>
              <a:t>] [</a:t>
            </a:r>
            <a:r>
              <a:rPr lang="en-US" sz="2100" dirty="0">
                <a:hlinkClick r:id="rId9"/>
              </a:rPr>
              <a:t>Poster (pptx)</a:t>
            </a:r>
            <a:r>
              <a:rPr lang="en-US" sz="2100" dirty="0"/>
              <a:t> </a:t>
            </a:r>
            <a:r>
              <a:rPr lang="en-US" sz="2100" dirty="0">
                <a:hlinkClick r:id="rId10"/>
              </a:rPr>
              <a:t>(pdf)</a:t>
            </a:r>
            <a:r>
              <a:rPr lang="en-US" sz="2100" dirty="0"/>
              <a:t>] </a:t>
            </a:r>
            <a:br>
              <a:rPr lang="en-US" sz="2100" dirty="0"/>
            </a:br>
            <a:r>
              <a:rPr lang="en-US" sz="2100" dirty="0"/>
              <a:t>[</a:t>
            </a:r>
            <a:r>
              <a:rPr lang="en-US" sz="2100" dirty="0">
                <a:hlinkClick r:id="rId11"/>
              </a:rPr>
              <a:t>Source Code</a:t>
            </a:r>
            <a:r>
              <a:rPr lang="en-US" sz="2100" dirty="0"/>
              <a:t>] </a:t>
            </a:r>
            <a:endParaRPr lang="en-US" sz="2100" dirty="0">
              <a:solidFill>
                <a:srgbClr val="000000"/>
              </a:solidFill>
            </a:endParaRPr>
          </a:p>
        </p:txBody>
      </p:sp>
    </p:spTree>
    <p:extLst>
      <p:ext uri="{BB962C8B-B14F-4D97-AF65-F5344CB8AC3E}">
        <p14:creationId xmlns:p14="http://schemas.microsoft.com/office/powerpoint/2010/main" val="3096747462"/>
      </p:ext>
    </p:extLst>
  </p:cSld>
  <p:clrMapOvr>
    <a:masterClrMapping/>
  </p:clrMapOvr>
  <p:transition/>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Enabling Storage Consistency</a:t>
            </a:r>
          </a:p>
        </p:txBody>
      </p:sp>
      <p:sp>
        <p:nvSpPr>
          <p:cNvPr id="3" name="Content Placeholder 2"/>
          <p:cNvSpPr>
            <a:spLocks noGrp="1"/>
          </p:cNvSpPr>
          <p:nvPr>
            <p:ph idx="1"/>
          </p:nvPr>
        </p:nvSpPr>
        <p:spPr/>
        <p:txBody>
          <a:bodyPr/>
          <a:lstStyle/>
          <a:p>
            <a:r>
              <a:rPr lang="en-US" sz="2000" dirty="0" err="1"/>
              <a:t>Youyou</a:t>
            </a:r>
            <a:r>
              <a:rPr lang="en-US" sz="2000" dirty="0"/>
              <a:t> Lu, </a:t>
            </a:r>
            <a:r>
              <a:rPr lang="en-US" sz="2000" dirty="0" err="1"/>
              <a:t>Jiwu</a:t>
            </a:r>
            <a:r>
              <a:rPr lang="en-US" sz="2000" dirty="0"/>
              <a:t> </a:t>
            </a:r>
            <a:r>
              <a:rPr lang="en-US" sz="2000" dirty="0" err="1"/>
              <a:t>Shu</a:t>
            </a:r>
            <a:r>
              <a:rPr lang="en-US" sz="2000" dirty="0"/>
              <a:t>, Long Sun, and Onur Mutlu,</a:t>
            </a:r>
            <a:br>
              <a:rPr lang="en-US" sz="2000" dirty="0"/>
            </a:br>
            <a:r>
              <a:rPr lang="en-US" sz="2000" b="1" dirty="0">
                <a:hlinkClick r:id="rId2"/>
              </a:rPr>
              <a:t>"Loose-Ordering Consistency for Persistent Memory"</a:t>
            </a:r>
            <a:br>
              <a:rPr lang="en-US" sz="2000" dirty="0"/>
            </a:br>
            <a:r>
              <a:rPr lang="en-US" sz="2000" i="1" dirty="0"/>
              <a:t>Proceedings of the </a:t>
            </a:r>
            <a:r>
              <a:rPr lang="en-US" sz="2000" i="1" dirty="0">
                <a:hlinkClick r:id="rId3"/>
              </a:rPr>
              <a:t>32nd IEEE International Conference on Computer Design</a:t>
            </a:r>
            <a:r>
              <a:rPr lang="en-US" sz="2000" i="1" dirty="0"/>
              <a:t> (</a:t>
            </a:r>
            <a:r>
              <a:rPr lang="en-US" sz="2000" b="1" i="1" dirty="0"/>
              <a:t>ICCD</a:t>
            </a:r>
            <a:r>
              <a:rPr lang="en-US" sz="2000" i="1" dirty="0"/>
              <a:t>)</a:t>
            </a:r>
            <a:r>
              <a:rPr lang="en-US" sz="2000" dirty="0"/>
              <a:t>, Seoul, South Korea, October 2014. [</a:t>
            </a:r>
            <a:r>
              <a:rPr lang="en-US" sz="2000" dirty="0">
                <a:hlinkClick r:id="rId4"/>
              </a:rPr>
              <a:t>Slides (pptx)</a:t>
            </a:r>
            <a:r>
              <a:rPr lang="en-US" sz="2000" dirty="0"/>
              <a:t> </a:t>
            </a:r>
            <a:r>
              <a:rPr lang="en-US" sz="2000" dirty="0">
                <a:hlinkClick r:id="rId5"/>
              </a:rPr>
              <a:t>(pdf)</a:t>
            </a:r>
            <a:r>
              <a:rPr lang="en-US" sz="2000" dirty="0"/>
              <a:t>] </a:t>
            </a:r>
            <a:endParaRPr lang="en-US" dirty="0"/>
          </a:p>
        </p:txBody>
      </p:sp>
      <p:sp>
        <p:nvSpPr>
          <p:cNvPr id="4" name="Slide Number Placeholder 3"/>
          <p:cNvSpPr>
            <a:spLocks noGrp="1"/>
          </p:cNvSpPr>
          <p:nvPr>
            <p:ph type="sldNum" sz="quarter" idx="11"/>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357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6"/>
          <a:stretch>
            <a:fillRect/>
          </a:stretch>
        </p:blipFill>
        <p:spPr>
          <a:xfrm>
            <a:off x="0" y="3398889"/>
            <a:ext cx="9144000" cy="2190351"/>
          </a:xfrm>
          <a:prstGeom prst="rect">
            <a:avLst/>
          </a:prstGeom>
        </p:spPr>
      </p:pic>
    </p:spTree>
    <p:extLst>
      <p:ext uri="{BB962C8B-B14F-4D97-AF65-F5344CB8AC3E}">
        <p14:creationId xmlns:p14="http://schemas.microsoft.com/office/powerpoint/2010/main" val="4253872169"/>
      </p:ext>
    </p:extLst>
  </p:cSld>
  <p:clrMapOvr>
    <a:masterClrMapping/>
  </p:clrMapOvr>
  <p:transition/>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Tools/Libraries to Help Programmers</a:t>
            </a:r>
          </a:p>
        </p:txBody>
      </p:sp>
      <p:sp>
        <p:nvSpPr>
          <p:cNvPr id="3" name="Content Placeholder 2"/>
          <p:cNvSpPr>
            <a:spLocks noGrp="1"/>
          </p:cNvSpPr>
          <p:nvPr>
            <p:ph idx="1"/>
          </p:nvPr>
        </p:nvSpPr>
        <p:spPr>
          <a:xfrm>
            <a:off x="228600" y="1052736"/>
            <a:ext cx="8610600" cy="5195664"/>
          </a:xfrm>
        </p:spPr>
        <p:txBody>
          <a:bodyPr/>
          <a:lstStyle/>
          <a:p>
            <a:r>
              <a:rPr lang="en-US" sz="2200" dirty="0" err="1"/>
              <a:t>Himanshu</a:t>
            </a:r>
            <a:r>
              <a:rPr lang="en-US" sz="2200" dirty="0"/>
              <a:t> Chauhan, Irina </a:t>
            </a:r>
            <a:r>
              <a:rPr lang="en-US" sz="2200" dirty="0" err="1"/>
              <a:t>Calciu</a:t>
            </a:r>
            <a:r>
              <a:rPr lang="en-US" sz="2200" dirty="0"/>
              <a:t>, Vijay Chidambaram, Eric </a:t>
            </a:r>
            <a:r>
              <a:rPr lang="en-US" sz="2200" dirty="0" err="1"/>
              <a:t>Schkufza</a:t>
            </a:r>
            <a:r>
              <a:rPr lang="en-US" sz="2200" dirty="0"/>
              <a:t>, Onur Mutlu, and </a:t>
            </a:r>
            <a:r>
              <a:rPr lang="en-US" sz="2200" dirty="0" err="1"/>
              <a:t>Pratap</a:t>
            </a:r>
            <a:r>
              <a:rPr lang="en-US" sz="2200" dirty="0"/>
              <a:t> </a:t>
            </a:r>
            <a:r>
              <a:rPr lang="en-US" sz="2200" dirty="0" err="1"/>
              <a:t>Subrahmanyam</a:t>
            </a:r>
            <a:r>
              <a:rPr lang="en-US" sz="2200" dirty="0"/>
              <a:t>,</a:t>
            </a:r>
            <a:br>
              <a:rPr lang="en-US" sz="2200" dirty="0"/>
            </a:br>
            <a:r>
              <a:rPr lang="en-US" sz="2200" b="1" dirty="0">
                <a:hlinkClick r:id="rId2"/>
              </a:rPr>
              <a:t>"NVMove: Helping Programmers Move to Byte-Based Persistence"</a:t>
            </a:r>
            <a:br>
              <a:rPr lang="en-US" sz="2200" dirty="0"/>
            </a:br>
            <a:r>
              <a:rPr lang="en-US" sz="2200" i="1" dirty="0"/>
              <a:t>Proceedings of the </a:t>
            </a:r>
            <a:r>
              <a:rPr lang="en-US" sz="2200" i="1" dirty="0">
                <a:hlinkClick r:id="rId3"/>
              </a:rPr>
              <a:t>4th Workshop on Interactions of NVM/Flash with Operating Systems and Workloads </a:t>
            </a:r>
            <a:r>
              <a:rPr lang="en-US" sz="2200" i="1" dirty="0"/>
              <a:t>(</a:t>
            </a:r>
            <a:r>
              <a:rPr lang="en-US" sz="2200" b="1" i="1" dirty="0"/>
              <a:t>INFLOW</a:t>
            </a:r>
            <a:r>
              <a:rPr lang="en-US" sz="2200" i="1" dirty="0"/>
              <a:t>)</a:t>
            </a:r>
            <a:r>
              <a:rPr lang="en-US" sz="2200" dirty="0"/>
              <a:t>, Savannah, GA, USA, November 2016. </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 </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358</a:t>
            </a:fld>
            <a:endParaRPr lang="en-US" altLang="en-US">
              <a:solidFill>
                <a:srgbClr val="000000"/>
              </a:solidFill>
            </a:endParaRPr>
          </a:p>
        </p:txBody>
      </p:sp>
      <p:pic>
        <p:nvPicPr>
          <p:cNvPr id="5" name="Picture 4"/>
          <p:cNvPicPr>
            <a:picLocks noChangeAspect="1"/>
          </p:cNvPicPr>
          <p:nvPr/>
        </p:nvPicPr>
        <p:blipFill>
          <a:blip r:embed="rId6"/>
          <a:stretch>
            <a:fillRect/>
          </a:stretch>
        </p:blipFill>
        <p:spPr>
          <a:xfrm>
            <a:off x="0" y="4149080"/>
            <a:ext cx="9144000" cy="2163587"/>
          </a:xfrm>
          <a:prstGeom prst="rect">
            <a:avLst/>
          </a:prstGeom>
        </p:spPr>
      </p:pic>
    </p:spTree>
    <p:extLst>
      <p:ext uri="{BB962C8B-B14F-4D97-AF65-F5344CB8AC3E}">
        <p14:creationId xmlns:p14="http://schemas.microsoft.com/office/powerpoint/2010/main" val="1196330291"/>
      </p:ext>
    </p:extLst>
  </p:cSld>
  <p:clrMapOvr>
    <a:masterClrMapping/>
  </p:clrMapOvr>
  <p:transition/>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Persistent Memory Control Infrastructure</a:t>
            </a:r>
          </a:p>
        </p:txBody>
      </p:sp>
      <p:sp>
        <p:nvSpPr>
          <p:cNvPr id="3" name="Content Placeholder 2"/>
          <p:cNvSpPr>
            <a:spLocks noGrp="1"/>
          </p:cNvSpPr>
          <p:nvPr>
            <p:ph idx="1"/>
          </p:nvPr>
        </p:nvSpPr>
        <p:spPr/>
        <p:txBody>
          <a:bodyPr/>
          <a:lstStyle/>
          <a:p>
            <a:r>
              <a:rPr lang="en-US" sz="2000" dirty="0" err="1"/>
              <a:t>Jishen</a:t>
            </a:r>
            <a:r>
              <a:rPr lang="en-US" sz="2000" dirty="0"/>
              <a:t> Zhao, Onur Mutlu, and Yuan </a:t>
            </a:r>
            <a:r>
              <a:rPr lang="en-US" sz="2000" dirty="0" err="1"/>
              <a:t>Xie</a:t>
            </a:r>
            <a:r>
              <a:rPr lang="en-US" sz="2000" dirty="0"/>
              <a:t>,</a:t>
            </a:r>
            <a:br>
              <a:rPr lang="en-US" sz="2000" dirty="0"/>
            </a:br>
            <a:r>
              <a:rPr lang="en-US" sz="2000" b="1" dirty="0">
                <a:hlinkClick r:id="rId2"/>
              </a:rPr>
              <a:t>"FIRM: Fair and High-Performance Memory Control for Persistent Memory Systems"</a:t>
            </a:r>
            <a:br>
              <a:rPr lang="en-US" sz="2000" dirty="0"/>
            </a:br>
            <a:r>
              <a:rPr lang="en-US" sz="2000" i="1" dirty="0"/>
              <a:t>Proceedings of the </a:t>
            </a:r>
            <a:r>
              <a:rPr lang="en-US" sz="2000" i="1" dirty="0">
                <a:hlinkClick r:id="rId3"/>
              </a:rPr>
              <a:t>47th International Symposium on Microarchitecture</a:t>
            </a:r>
            <a:r>
              <a:rPr lang="en-US" sz="2000" i="1" dirty="0"/>
              <a:t> (</a:t>
            </a:r>
            <a:r>
              <a:rPr lang="en-US" sz="2000" b="1" i="1" dirty="0"/>
              <a:t>MICRO</a:t>
            </a:r>
            <a:r>
              <a:rPr lang="en-US" sz="2000" i="1" dirty="0"/>
              <a:t>)</a:t>
            </a:r>
            <a:r>
              <a:rPr lang="en-US" sz="2000" dirty="0"/>
              <a:t>, Cambridge, UK, December 2014. [</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Lightning Session Slides (pptx)</a:t>
            </a:r>
            <a:r>
              <a:rPr lang="en-US" sz="2000" dirty="0"/>
              <a:t> </a:t>
            </a:r>
            <a:r>
              <a:rPr lang="en-US" sz="2000" dirty="0">
                <a:hlinkClick r:id="rId7"/>
              </a:rPr>
              <a:t>(pdf)</a:t>
            </a:r>
            <a:r>
              <a:rPr lang="en-US" sz="2000" dirty="0"/>
              <a:t>] [</a:t>
            </a:r>
            <a:r>
              <a:rPr lang="en-US" sz="2000" dirty="0">
                <a:hlinkClick r:id="rId8"/>
              </a:rPr>
              <a:t>Poster (pptx)</a:t>
            </a:r>
            <a:r>
              <a:rPr lang="en-US" sz="2000" dirty="0"/>
              <a:t> </a:t>
            </a:r>
            <a:r>
              <a:rPr lang="en-US" sz="2000" dirty="0">
                <a:hlinkClick r:id="rId9"/>
              </a:rPr>
              <a:t>(pdf)</a:t>
            </a:r>
            <a:r>
              <a:rPr lang="en-US" sz="2000" dirty="0"/>
              <a:t>] </a:t>
            </a:r>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359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p:cNvPicPr>
            <a:picLocks noChangeAspect="1"/>
          </p:cNvPicPr>
          <p:nvPr/>
        </p:nvPicPr>
        <p:blipFill>
          <a:blip r:embed="rId10"/>
          <a:stretch>
            <a:fillRect/>
          </a:stretch>
        </p:blipFill>
        <p:spPr>
          <a:xfrm>
            <a:off x="0" y="4261223"/>
            <a:ext cx="9144000" cy="1111993"/>
          </a:xfrm>
          <a:prstGeom prst="rect">
            <a:avLst/>
          </a:prstGeom>
        </p:spPr>
      </p:pic>
    </p:spTree>
    <p:extLst>
      <p:ext uri="{BB962C8B-B14F-4D97-AF65-F5344CB8AC3E}">
        <p14:creationId xmlns:p14="http://schemas.microsoft.com/office/powerpoint/2010/main" val="146773843"/>
      </p:ext>
    </p:extLst>
  </p:cSld>
  <p:clrMapOvr>
    <a:masterClrMapping/>
  </p:clrMapOvr>
  <p:transition/>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sz="3600" dirty="0"/>
              <a:t>The Future of Emerging Technologies is Bright</a:t>
            </a:r>
          </a:p>
        </p:txBody>
      </p:sp>
      <p:sp>
        <p:nvSpPr>
          <p:cNvPr id="3" name="Content Placeholder 2"/>
          <p:cNvSpPr>
            <a:spLocks noGrp="1"/>
          </p:cNvSpPr>
          <p:nvPr>
            <p:ph idx="1"/>
          </p:nvPr>
        </p:nvSpPr>
        <p:spPr>
          <a:xfrm>
            <a:off x="228600" y="1115597"/>
            <a:ext cx="8610600" cy="5193723"/>
          </a:xfrm>
        </p:spPr>
        <p:txBody>
          <a:bodyPr/>
          <a:lstStyle/>
          <a:p>
            <a:r>
              <a:rPr lang="en-US" dirty="0">
                <a:solidFill>
                  <a:srgbClr val="2C6123"/>
                </a:solidFill>
              </a:rPr>
              <a:t>Regardless of challenges </a:t>
            </a:r>
          </a:p>
          <a:p>
            <a:pPr lvl="1"/>
            <a:r>
              <a:rPr lang="en-US" dirty="0">
                <a:solidFill>
                  <a:srgbClr val="2C6123"/>
                </a:solidFill>
              </a:rPr>
              <a:t>in underlying technology and overlying problems/requirements </a:t>
            </a:r>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360</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
        <p:nvSpPr>
          <p:cNvPr id="5" name="Text Box 17"/>
          <p:cNvSpPr txBox="1">
            <a:spLocks noChangeArrowheads="1"/>
          </p:cNvSpPr>
          <p:nvPr/>
        </p:nvSpPr>
        <p:spPr bwMode="auto">
          <a:xfrm>
            <a:off x="3501600" y="43384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9669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33026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9311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5644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71147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endParaRPr>
          </a:p>
        </p:txBody>
      </p:sp>
      <p:sp>
        <p:nvSpPr>
          <p:cNvPr id="11" name="Text Box 23"/>
          <p:cNvSpPr txBox="1">
            <a:spLocks noChangeAspect="1" noChangeArrowheads="1"/>
          </p:cNvSpPr>
          <p:nvPr/>
        </p:nvSpPr>
        <p:spPr bwMode="auto">
          <a:xfrm>
            <a:off x="3501600" y="50829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6445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4385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3041612"/>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
              <a:cs typeface="+mn-cs"/>
            </a:endParaRPr>
          </a:p>
        </p:txBody>
      </p:sp>
      <p:sp>
        <p:nvSpPr>
          <p:cNvPr id="15" name="TextBox 14"/>
          <p:cNvSpPr txBox="1"/>
          <p:nvPr/>
        </p:nvSpPr>
        <p:spPr>
          <a:xfrm>
            <a:off x="323528" y="2780928"/>
            <a:ext cx="2579552" cy="203132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
                <a:cs typeface="+mn-cs"/>
              </a:rPr>
              <a:t>Can enable: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
                <a:cs typeface="+mn-cs"/>
              </a:rPr>
              <a:t>- Orders of magnitude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
                <a:cs typeface="+mn-cs"/>
              </a:rPr>
              <a:t>improvements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
                <a:cs typeface="+mn-cs"/>
              </a:rPr>
              <a:t>- New applications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
                <a:cs typeface="+mn-cs"/>
              </a:rPr>
              <a:t>computing systems</a:t>
            </a:r>
          </a:p>
        </p:txBody>
      </p:sp>
      <p:sp>
        <p:nvSpPr>
          <p:cNvPr id="16" name="TextBox 15"/>
          <p:cNvSpPr txBox="1"/>
          <p:nvPr/>
        </p:nvSpPr>
        <p:spPr>
          <a:xfrm>
            <a:off x="6126592" y="2852936"/>
            <a:ext cx="2853666"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
                <a:cs typeface="+mn-cs"/>
              </a:rPr>
              <a:t>Yet, we have to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
                <a:cs typeface="+mn-cs"/>
              </a:rPr>
              <a:t>- Think across the stack</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
                <a:cs typeface="+mn-cs"/>
              </a:rPr>
              <a:t>- Design enabling systems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
              <a:cs typeface="+mn-cs"/>
            </a:endParaRPr>
          </a:p>
        </p:txBody>
      </p:sp>
    </p:spTree>
    <p:extLst>
      <p:ext uri="{BB962C8B-B14F-4D97-AF65-F5344CB8AC3E}">
        <p14:creationId xmlns:p14="http://schemas.microsoft.com/office/powerpoint/2010/main" val="190289624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p:bldP spid="16" grpId="0"/>
    </p:bldLst>
  </p:timing>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(More) Scalable</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361</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201046130"/>
      </p:ext>
    </p:extLst>
  </p:cSld>
  <p:clrMapOvr>
    <a:masterClrMapping/>
  </p:clrMapOvr>
  <p:transition/>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228600" y="152400"/>
            <a:ext cx="8915400" cy="1066800"/>
          </a:xfrm>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latin typeface="Tahoma" charset="0"/>
                <a:ea typeface="ＭＳ Ｐゴシック" charset="0"/>
                <a:cs typeface="ＭＳ Ｐゴシック" charset="0"/>
              </a:rPr>
              <a:t>Major Trends Affecting Main Memory</a:t>
            </a:r>
          </a:p>
          <a:p>
            <a:pPr eaLnBrk="1" hangingPunct="1"/>
            <a:r>
              <a:rPr lang="en-US" dirty="0">
                <a:latin typeface="Tahoma" charset="0"/>
                <a:ea typeface="ＭＳ Ｐゴシック" charset="0"/>
                <a:cs typeface="ＭＳ Ｐゴシック" charset="0"/>
              </a:rPr>
              <a:t>Key Challenges and Solution Directions</a:t>
            </a:r>
          </a:p>
          <a:p>
            <a:pPr lvl="1" eaLnBrk="1" hangingPunct="1"/>
            <a:r>
              <a:rPr lang="en-US" dirty="0">
                <a:latin typeface="Tahoma" charset="0"/>
                <a:ea typeface="ＭＳ Ｐゴシック" charset="0"/>
                <a:cs typeface="ＭＳ Ｐゴシック" charset="0"/>
              </a:rPr>
              <a:t>Robustness: Reliability and Security</a:t>
            </a:r>
          </a:p>
          <a:p>
            <a:pPr lvl="1" eaLnBrk="1" hangingPunct="1"/>
            <a:r>
              <a:rPr lang="en-US" dirty="0">
                <a:latin typeface="Tahoma" charset="0"/>
                <a:ea typeface="ＭＳ Ｐゴシック" charset="0"/>
                <a:cs typeface="ＭＳ Ｐゴシック" charset="0"/>
              </a:rPr>
              <a:t>Energy and Performance: In-Memory Computation</a:t>
            </a:r>
          </a:p>
          <a:p>
            <a:pPr lvl="1" eaLnBrk="1" hangingPunct="1"/>
            <a:r>
              <a:rPr lang="en-US" dirty="0">
                <a:latin typeface="Tahoma" charset="0"/>
                <a:ea typeface="ＭＳ Ｐゴシック" charset="0"/>
                <a:cs typeface="ＭＳ Ｐゴシック" charset="0"/>
              </a:rPr>
              <a:t>Low Latency/Energy and Latency/Energy/Reliability Tradeoffs</a:t>
            </a:r>
          </a:p>
          <a:p>
            <a:pPr lvl="1" eaLnBrk="1" hangingPunct="1"/>
            <a:r>
              <a:rPr lang="en-US" dirty="0">
                <a:latin typeface="Tahoma" charset="0"/>
                <a:ea typeface="ＭＳ Ｐゴシック" charset="0"/>
                <a:cs typeface="ＭＳ Ｐゴシック" charset="0"/>
              </a:rPr>
              <a:t>Scalability and More: Enabling Emerging Technologies</a:t>
            </a:r>
          </a:p>
          <a:p>
            <a:pPr eaLnBrk="1" hangingPunct="1"/>
            <a:r>
              <a:rPr lang="en-US" dirty="0">
                <a:solidFill>
                  <a:srgbClr val="0000FF"/>
                </a:solidFill>
                <a:latin typeface="Tahoma" charset="0"/>
                <a:ea typeface="ＭＳ Ｐゴシック" charset="0"/>
                <a:cs typeface="ＭＳ Ｐゴシック" charset="0"/>
              </a:rPr>
              <a:t>Solution Principles</a:t>
            </a:r>
          </a:p>
          <a:p>
            <a:pPr eaLnBrk="1" hangingPunct="1"/>
            <a:r>
              <a:rPr lang="en-US" dirty="0">
                <a:latin typeface="Tahoma" charset="0"/>
                <a:ea typeface="ＭＳ Ｐゴシック" charset="0"/>
                <a:cs typeface="ＭＳ Ｐゴシック" charset="0"/>
              </a:rPr>
              <a:t>Concluding Remarks</a:t>
            </a:r>
          </a:p>
          <a:p>
            <a:pPr eaLnBrk="1" hangingPunct="1"/>
            <a:endParaRPr lang="en-US" dirty="0">
              <a:latin typeface="Tahoma" charset="0"/>
              <a:ea typeface="ＭＳ Ｐゴシック" charset="0"/>
              <a:cs typeface="ＭＳ Ｐゴシック" charset="0"/>
            </a:endParaRP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362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425205587"/>
      </p:ext>
    </p:extLst>
  </p:cSld>
  <p:clrMapOvr>
    <a:masterClrMapping/>
  </p:clrMapOvr>
  <p:transition/>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Solution Principles (So Far)</a:t>
            </a:r>
          </a:p>
        </p:txBody>
      </p:sp>
      <p:sp>
        <p:nvSpPr>
          <p:cNvPr id="3" name="Content Placeholder 2"/>
          <p:cNvSpPr>
            <a:spLocks noGrp="1"/>
          </p:cNvSpPr>
          <p:nvPr>
            <p:ph idx="1"/>
          </p:nvPr>
        </p:nvSpPr>
        <p:spPr>
          <a:xfrm>
            <a:off x="228600" y="980728"/>
            <a:ext cx="8915400" cy="5020816"/>
          </a:xfrm>
        </p:spPr>
        <p:txBody>
          <a:bodyPr/>
          <a:lstStyle/>
          <a:p>
            <a:r>
              <a:rPr lang="en-US" dirty="0">
                <a:solidFill>
                  <a:srgbClr val="0000FF"/>
                </a:solidFill>
              </a:rPr>
              <a:t>Data-centric system design &amp; intelligence spread around</a:t>
            </a:r>
          </a:p>
          <a:p>
            <a:pPr lvl="1"/>
            <a:r>
              <a:rPr lang="en-US" dirty="0">
                <a:solidFill>
                  <a:srgbClr val="000000"/>
                </a:solidFill>
              </a:rPr>
              <a:t>Do not center everything around traditional computation units</a:t>
            </a:r>
          </a:p>
          <a:p>
            <a:endParaRPr lang="en-US" dirty="0">
              <a:solidFill>
                <a:srgbClr val="0000FF"/>
              </a:solidFill>
            </a:endParaRPr>
          </a:p>
          <a:p>
            <a:r>
              <a:rPr lang="en-US" dirty="0">
                <a:solidFill>
                  <a:srgbClr val="0000FF"/>
                </a:solidFill>
              </a:rPr>
              <a:t>Better cooperation across layers of the system</a:t>
            </a:r>
          </a:p>
          <a:p>
            <a:pPr lvl="1"/>
            <a:r>
              <a:rPr lang="en-US" dirty="0"/>
              <a:t>Careful co-design of components and layers: system/arch/device</a:t>
            </a:r>
          </a:p>
          <a:p>
            <a:pPr lvl="1"/>
            <a:r>
              <a:rPr lang="en-US" dirty="0"/>
              <a:t>Better, richer, more expressive and flexible interfaces</a:t>
            </a:r>
          </a:p>
          <a:p>
            <a:pPr lvl="1"/>
            <a:endParaRPr lang="en-US" dirty="0"/>
          </a:p>
          <a:p>
            <a:r>
              <a:rPr lang="en-US" dirty="0">
                <a:solidFill>
                  <a:srgbClr val="0000FF"/>
                </a:solidFill>
              </a:rPr>
              <a:t>Better-than-worst-case design</a:t>
            </a:r>
          </a:p>
          <a:p>
            <a:pPr lvl="1"/>
            <a:r>
              <a:rPr lang="en-US" dirty="0"/>
              <a:t>Do not optimize for the worst case</a:t>
            </a:r>
          </a:p>
          <a:p>
            <a:pPr lvl="1"/>
            <a:r>
              <a:rPr lang="en-US" dirty="0"/>
              <a:t>Worst case should not determine the common case</a:t>
            </a:r>
          </a:p>
          <a:p>
            <a:endParaRPr lang="en-US" dirty="0"/>
          </a:p>
          <a:p>
            <a:r>
              <a:rPr lang="en-US" dirty="0">
                <a:solidFill>
                  <a:srgbClr val="0000FF"/>
                </a:solidFill>
              </a:rPr>
              <a:t>Heterogeneity in design (specialization, asymmetry)</a:t>
            </a:r>
          </a:p>
          <a:p>
            <a:pPr lvl="1"/>
            <a:r>
              <a:rPr lang="en-US" dirty="0"/>
              <a:t>Enables a more efficient design (No one size fits all)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363</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4662030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Solution Principles (More Compact)</a:t>
            </a:r>
          </a:p>
        </p:txBody>
      </p:sp>
      <p:sp>
        <p:nvSpPr>
          <p:cNvPr id="3" name="Content Placeholder 2"/>
          <p:cNvSpPr>
            <a:spLocks noGrp="1"/>
          </p:cNvSpPr>
          <p:nvPr>
            <p:ph idx="1"/>
          </p:nvPr>
        </p:nvSpPr>
        <p:spPr>
          <a:xfrm>
            <a:off x="228600" y="1144488"/>
            <a:ext cx="8915400" cy="5020816"/>
          </a:xfrm>
        </p:spPr>
        <p:txBody>
          <a:bodyPr/>
          <a:lstStyle/>
          <a:p>
            <a:r>
              <a:rPr lang="en-US" dirty="0">
                <a:solidFill>
                  <a:srgbClr val="0000FF"/>
                </a:solidFill>
              </a:rPr>
              <a:t>Data-centric design </a:t>
            </a:r>
          </a:p>
          <a:p>
            <a:endParaRPr lang="en-US" dirty="0">
              <a:solidFill>
                <a:srgbClr val="0000FF"/>
              </a:solidFill>
            </a:endParaRPr>
          </a:p>
          <a:p>
            <a:r>
              <a:rPr lang="en-US" dirty="0">
                <a:solidFill>
                  <a:srgbClr val="0000FF"/>
                </a:solidFill>
              </a:rPr>
              <a:t>All components intelligent</a:t>
            </a:r>
          </a:p>
          <a:p>
            <a:endParaRPr lang="en-US" dirty="0">
              <a:solidFill>
                <a:srgbClr val="0000FF"/>
              </a:solidFill>
            </a:endParaRPr>
          </a:p>
          <a:p>
            <a:r>
              <a:rPr lang="en-US" dirty="0">
                <a:solidFill>
                  <a:srgbClr val="0000FF"/>
                </a:solidFill>
              </a:rPr>
              <a:t>Better cross-layer communication, better interfaces</a:t>
            </a:r>
          </a:p>
          <a:p>
            <a:endParaRPr lang="en-US" dirty="0">
              <a:solidFill>
                <a:srgbClr val="0000FF"/>
              </a:solidFill>
            </a:endParaRPr>
          </a:p>
          <a:p>
            <a:r>
              <a:rPr lang="en-US" dirty="0">
                <a:solidFill>
                  <a:srgbClr val="0000FF"/>
                </a:solidFill>
              </a:rPr>
              <a:t>Better-than-worst-case design</a:t>
            </a:r>
          </a:p>
          <a:p>
            <a:pPr marL="0" indent="0">
              <a:buNone/>
            </a:pPr>
            <a:endParaRPr lang="en-US" dirty="0">
              <a:solidFill>
                <a:srgbClr val="0000FF"/>
              </a:solidFill>
            </a:endParaRPr>
          </a:p>
          <a:p>
            <a:r>
              <a:rPr lang="en-US" dirty="0">
                <a:solidFill>
                  <a:srgbClr val="0000FF"/>
                </a:solidFill>
              </a:rPr>
              <a:t>Heterogeneity</a:t>
            </a:r>
          </a:p>
          <a:p>
            <a:endParaRPr lang="en-US" dirty="0">
              <a:solidFill>
                <a:srgbClr val="0000FF"/>
              </a:solidFill>
            </a:endParaRPr>
          </a:p>
          <a:p>
            <a:r>
              <a:rPr lang="en-US" dirty="0">
                <a:solidFill>
                  <a:srgbClr val="0000FF"/>
                </a:solidFill>
              </a:rPr>
              <a:t>Flexibility, adaptability</a:t>
            </a:r>
          </a:p>
          <a:p>
            <a:endParaRPr lang="en-US" dirty="0">
              <a:solidFill>
                <a:srgbClr val="0000FF"/>
              </a:solidFill>
            </a:endParaRPr>
          </a:p>
          <a:p>
            <a:pPr marL="344487" lvl="1" indent="0">
              <a:buNone/>
            </a:pPr>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364</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07428128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latin typeface="Tahoma" charset="0"/>
                <a:ea typeface="ＭＳ Ｐゴシック" charset="0"/>
                <a:cs typeface="ＭＳ Ｐゴシック" charset="0"/>
              </a:rPr>
              <a:t>Major Trends Affecting Main Memory</a:t>
            </a:r>
          </a:p>
          <a:p>
            <a:pPr eaLnBrk="1" hangingPunct="1"/>
            <a:r>
              <a:rPr lang="en-US" dirty="0">
                <a:latin typeface="Tahoma" charset="0"/>
                <a:ea typeface="ＭＳ Ｐゴシック" charset="0"/>
                <a:cs typeface="ＭＳ Ｐゴシック" charset="0"/>
              </a:rPr>
              <a:t>Key Challenges and Solution Directions</a:t>
            </a:r>
          </a:p>
          <a:p>
            <a:pPr lvl="1" eaLnBrk="1" hangingPunct="1"/>
            <a:r>
              <a:rPr lang="en-US" dirty="0">
                <a:latin typeface="Tahoma" charset="0"/>
                <a:ea typeface="ＭＳ Ｐゴシック" charset="0"/>
                <a:cs typeface="ＭＳ Ｐゴシック" charset="0"/>
              </a:rPr>
              <a:t>Robustness: Reliability and Security</a:t>
            </a:r>
          </a:p>
          <a:p>
            <a:pPr lvl="1" eaLnBrk="1" hangingPunct="1"/>
            <a:r>
              <a:rPr lang="en-US" dirty="0">
                <a:latin typeface="Tahoma" charset="0"/>
                <a:ea typeface="ＭＳ Ｐゴシック" charset="0"/>
                <a:cs typeface="ＭＳ Ｐゴシック" charset="0"/>
              </a:rPr>
              <a:t>Energy and Performance: In-Memory Computation</a:t>
            </a:r>
          </a:p>
          <a:p>
            <a:pPr lvl="1" eaLnBrk="1" hangingPunct="1"/>
            <a:r>
              <a:rPr lang="en-US" dirty="0">
                <a:latin typeface="Tahoma" charset="0"/>
                <a:ea typeface="ＭＳ Ｐゴシック" charset="0"/>
                <a:cs typeface="ＭＳ Ｐゴシック" charset="0"/>
              </a:rPr>
              <a:t>Low Latency/Energy and Latency/Energy/Reliability Tradeoffs</a:t>
            </a:r>
          </a:p>
          <a:p>
            <a:pPr lvl="1" eaLnBrk="1" hangingPunct="1"/>
            <a:r>
              <a:rPr lang="en-US" dirty="0">
                <a:latin typeface="Tahoma" charset="0"/>
                <a:ea typeface="ＭＳ Ｐゴシック" charset="0"/>
                <a:cs typeface="ＭＳ Ｐゴシック" charset="0"/>
              </a:rPr>
              <a:t>Scalability and More: Enabling Emerging Technologies</a:t>
            </a:r>
          </a:p>
          <a:p>
            <a:pPr eaLnBrk="1" hangingPunct="1"/>
            <a:r>
              <a:rPr lang="en-US" dirty="0">
                <a:latin typeface="Tahoma" charset="0"/>
                <a:ea typeface="ＭＳ Ｐゴシック" charset="0"/>
                <a:cs typeface="ＭＳ Ｐゴシック" charset="0"/>
              </a:rPr>
              <a:t>Solution Principles</a:t>
            </a:r>
          </a:p>
          <a:p>
            <a:pPr eaLnBrk="1" hangingPunct="1"/>
            <a:r>
              <a:rPr lang="en-US" dirty="0">
                <a:solidFill>
                  <a:srgbClr val="0000FF"/>
                </a:solidFill>
                <a:latin typeface="Tahoma" charset="0"/>
                <a:ea typeface="ＭＳ Ｐゴシック" charset="0"/>
                <a:cs typeface="ＭＳ Ｐゴシック" charset="0"/>
              </a:rPr>
              <a:t>Concluding Remarks</a:t>
            </a:r>
          </a:p>
          <a:p>
            <a:pPr eaLnBrk="1" hangingPunct="1"/>
            <a:endParaRPr lang="en-US" dirty="0">
              <a:latin typeface="Tahoma" charset="0"/>
              <a:ea typeface="ＭＳ Ｐゴシック" charset="0"/>
              <a:cs typeface="ＭＳ Ｐゴシック" charset="0"/>
            </a:endParaRP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365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639682533"/>
      </p:ext>
    </p:extLst>
  </p:cSld>
  <p:clrMapOvr>
    <a:masterClrMapping/>
  </p:clrMapOvr>
  <p:transition/>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Title 1"/>
          <p:cNvSpPr>
            <a:spLocks noGrp="1"/>
          </p:cNvSpPr>
          <p:nvPr>
            <p:ph type="ctrTitle"/>
          </p:nvPr>
        </p:nvSpPr>
        <p:spPr>
          <a:xfrm>
            <a:off x="685800" y="1676400"/>
            <a:ext cx="7924800" cy="1752600"/>
          </a:xfrm>
        </p:spPr>
        <p:txBody>
          <a:bodyPr/>
          <a:lstStyle/>
          <a:p>
            <a:r>
              <a:rPr lang="en-US" dirty="0">
                <a:latin typeface="Garamond" charset="0"/>
              </a:rPr>
              <a:t> Concluding Remarks</a:t>
            </a:r>
          </a:p>
        </p:txBody>
      </p:sp>
      <p:sp>
        <p:nvSpPr>
          <p:cNvPr id="150530" name="Subtitle 2"/>
          <p:cNvSpPr>
            <a:spLocks noGrp="1"/>
          </p:cNvSpPr>
          <p:nvPr>
            <p:ph type="subTitle" idx="1"/>
          </p:nvPr>
        </p:nvSpPr>
        <p:spPr/>
        <p:txBody>
          <a:bodyPr/>
          <a:lstStyle/>
          <a:p>
            <a:pPr>
              <a:buFont typeface="Wingdings" charset="0"/>
              <a:buNone/>
            </a:pPr>
            <a:endParaRPr lang="en-US">
              <a:latin typeface="Tahoma" charset="0"/>
            </a:endParaRPr>
          </a:p>
        </p:txBody>
      </p:sp>
      <p:sp>
        <p:nvSpPr>
          <p:cNvPr id="150531" name="Slide Number Placeholder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4E342A0-F66A-8349-9DE5-CDF9A06A5894}" type="slidenum">
              <a:rPr lang="en-US" sz="1200">
                <a:solidFill>
                  <a:srgbClr val="000000"/>
                </a:solidFill>
                <a:latin typeface="Garamond" charset="0"/>
                <a:cs typeface="Arial" charset="0"/>
              </a:rPr>
              <a:pPr eaLnBrk="1" hangingPunct="1"/>
              <a:t>366</a:t>
            </a:fld>
            <a:endParaRPr lang="en-US" sz="1200">
              <a:solidFill>
                <a:srgbClr val="000000"/>
              </a:solidFill>
              <a:latin typeface="Garamond" charset="0"/>
              <a:cs typeface="Arial" charset="0"/>
            </a:endParaRPr>
          </a:p>
        </p:txBody>
      </p:sp>
    </p:spTree>
    <p:extLst>
      <p:ext uri="{BB962C8B-B14F-4D97-AF65-F5344CB8AC3E}">
        <p14:creationId xmlns:p14="http://schemas.microsoft.com/office/powerpoint/2010/main" val="494830291"/>
      </p:ext>
    </p:extLst>
  </p:cSld>
  <p:clrMapOvr>
    <a:masterClrMapping/>
  </p:clrMapOvr>
  <p:transition/>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Quote from A Famous Architect</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367</a:t>
            </a:fld>
            <a:endParaRPr lang="en-US"/>
          </a:p>
        </p:txBody>
      </p:sp>
      <p:pic>
        <p:nvPicPr>
          <p:cNvPr id="5" name="Picture 4"/>
          <p:cNvPicPr>
            <a:picLocks noChangeAspect="1"/>
          </p:cNvPicPr>
          <p:nvPr/>
        </p:nvPicPr>
        <p:blipFill>
          <a:blip r:embed="rId2"/>
          <a:stretch>
            <a:fillRect/>
          </a:stretch>
        </p:blipFill>
        <p:spPr>
          <a:xfrm>
            <a:off x="6156176" y="1872208"/>
            <a:ext cx="2792306" cy="4581128"/>
          </a:xfrm>
          <a:prstGeom prst="rect">
            <a:avLst/>
          </a:prstGeom>
        </p:spPr>
      </p:pic>
    </p:spTree>
    <p:extLst>
      <p:ext uri="{BB962C8B-B14F-4D97-AF65-F5344CB8AC3E}">
        <p14:creationId xmlns:p14="http://schemas.microsoft.com/office/powerpoint/2010/main" val="10536691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Precedent-Based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368</a:t>
            </a:fld>
            <a:endParaRPr lang="en-US"/>
          </a:p>
        </p:txBody>
      </p:sp>
      <p:pic>
        <p:nvPicPr>
          <p:cNvPr id="5" name="Picture 4"/>
          <p:cNvPicPr>
            <a:picLocks noChangeAspect="1"/>
          </p:cNvPicPr>
          <p:nvPr/>
        </p:nvPicPr>
        <p:blipFill>
          <a:blip r:embed="rId2"/>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spTree>
    <p:extLst>
      <p:ext uri="{BB962C8B-B14F-4D97-AF65-F5344CB8AC3E}">
        <p14:creationId xmlns:p14="http://schemas.microsoft.com/office/powerpoint/2010/main" val="867738291"/>
      </p:ext>
    </p:extLst>
  </p:cSld>
  <p:clrMapOvr>
    <a:masterClrMapping/>
  </p:clrMapOvr>
  <p:transition/>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Principled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369</a:t>
            </a:fld>
            <a:endParaRPr lang="en-US"/>
          </a:p>
        </p:txBody>
      </p:sp>
      <p:pic>
        <p:nvPicPr>
          <p:cNvPr id="5" name="Picture 4"/>
          <p:cNvPicPr>
            <a:picLocks noChangeAspect="1"/>
          </p:cNvPicPr>
          <p:nvPr/>
        </p:nvPicPr>
        <p:blipFill>
          <a:blip r:embed="rId2"/>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pic>
        <p:nvPicPr>
          <p:cNvPr id="6" name="Picture 5"/>
          <p:cNvPicPr>
            <a:picLocks noChangeAspect="1"/>
          </p:cNvPicPr>
          <p:nvPr/>
        </p:nvPicPr>
        <p:blipFill>
          <a:blip r:embed="rId4"/>
          <a:stretch>
            <a:fillRect/>
          </a:stretch>
        </p:blipFill>
        <p:spPr>
          <a:xfrm>
            <a:off x="527101" y="1832446"/>
            <a:ext cx="8424936" cy="4692898"/>
          </a:xfrm>
          <a:prstGeom prst="rect">
            <a:avLst/>
          </a:prstGeom>
        </p:spPr>
      </p:pic>
    </p:spTree>
    <p:extLst>
      <p:ext uri="{BB962C8B-B14F-4D97-AF65-F5344CB8AC3E}">
        <p14:creationId xmlns:p14="http://schemas.microsoft.com/office/powerpoint/2010/main" val="516010060"/>
      </p:ext>
    </p:extLst>
  </p:cSld>
  <p:clrMapOvr>
    <a:masterClrMapping/>
  </p:clrMapOvr>
  <p:transition/>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Title 1"/>
          <p:cNvSpPr>
            <a:spLocks noGrp="1"/>
          </p:cNvSpPr>
          <p:nvPr>
            <p:ph type="title"/>
          </p:nvPr>
        </p:nvSpPr>
        <p:spPr/>
        <p:txBody>
          <a:bodyPr/>
          <a:lstStyle/>
          <a:p>
            <a:endParaRPr lang="en-US" altLang="en-US">
              <a:ea typeface="ＭＳ Ｐゴシック" charset="-128"/>
            </a:endParaRPr>
          </a:p>
        </p:txBody>
      </p:sp>
      <p:sp>
        <p:nvSpPr>
          <p:cNvPr id="204802" name="Content Placeholder 2"/>
          <p:cNvSpPr>
            <a:spLocks noGrp="1"/>
          </p:cNvSpPr>
          <p:nvPr>
            <p:ph idx="1"/>
          </p:nvPr>
        </p:nvSpPr>
        <p:spPr>
          <a:xfrm>
            <a:off x="228600" y="996950"/>
            <a:ext cx="8610600" cy="5194300"/>
          </a:xfrm>
        </p:spPr>
        <p:txBody>
          <a:bodyPr/>
          <a:lstStyle/>
          <a:p>
            <a:endParaRPr lang="en-US" altLang="en-US">
              <a:ea typeface="ＭＳ Ｐゴシック" charset="-128"/>
            </a:endParaRPr>
          </a:p>
        </p:txBody>
      </p:sp>
      <p:sp>
        <p:nvSpPr>
          <p:cNvPr id="20480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fld id="{488A1A8F-E022-8E43-8BB4-89E8BD7FEAC8}" type="slidenum">
              <a:rPr lang="en-US" altLang="en-US">
                <a:solidFill>
                  <a:srgbClr val="000000"/>
                </a:solidFill>
                <a:latin typeface="Garamond" charset="0"/>
              </a:rPr>
              <a:pPr/>
              <a:t>370</a:t>
            </a:fld>
            <a:endParaRPr lang="en-US" altLang="en-US">
              <a:solidFill>
                <a:srgbClr val="000000"/>
              </a:solidFill>
              <a:latin typeface="Garamond" charset="0"/>
            </a:endParaRPr>
          </a:p>
        </p:txBody>
      </p:sp>
      <p:pic>
        <p:nvPicPr>
          <p:cNvPr id="204804"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0"/>
            <a:ext cx="455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4452753"/>
      </p:ext>
    </p:extLst>
  </p:cSld>
  <p:clrMapOvr>
    <a:masterClrMapping/>
  </p:clrMapOvr>
  <p:transition/>
</p:sld>
</file>

<file path=ppt/slides/slide3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1"/>
          <p:cNvSpPr>
            <a:spLocks noGrp="1"/>
          </p:cNvSpPr>
          <p:nvPr>
            <p:ph type="title"/>
          </p:nvPr>
        </p:nvSpPr>
        <p:spPr/>
        <p:txBody>
          <a:bodyPr/>
          <a:lstStyle/>
          <a:p>
            <a:r>
              <a:rPr lang="en-US" altLang="en-US" dirty="0">
                <a:ea typeface="ＭＳ Ｐゴシック" charset="-128"/>
              </a:rPr>
              <a:t>The Overarching Principle</a:t>
            </a:r>
          </a:p>
        </p:txBody>
      </p:sp>
      <p:sp>
        <p:nvSpPr>
          <p:cNvPr id="22016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a:spcBef>
                <a:spcPct val="0"/>
              </a:spcBef>
              <a:buClrTx/>
              <a:buSzTx/>
              <a:buFontTx/>
              <a:buNone/>
            </a:pPr>
            <a:fld id="{58D6394D-EA62-3948-BF63-BCCE7E92300B}" type="slidenum">
              <a:rPr lang="en-US" altLang="en-US" sz="1600">
                <a:solidFill>
                  <a:srgbClr val="000000"/>
                </a:solidFill>
                <a:latin typeface="Garamond" charset="0"/>
              </a:rPr>
              <a:pPr>
                <a:spcBef>
                  <a:spcPct val="0"/>
                </a:spcBef>
                <a:buClrTx/>
                <a:buSzTx/>
                <a:buFontTx/>
                <a:buNone/>
              </a:pPr>
              <a:t>371</a:t>
            </a:fld>
            <a:endParaRPr lang="en-US" altLang="en-US" sz="1600">
              <a:solidFill>
                <a:srgbClr val="000000"/>
              </a:solidFill>
              <a:latin typeface="Garamond"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700" y="1066800"/>
            <a:ext cx="8610600" cy="294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267200"/>
            <a:ext cx="9144000"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9067671"/>
      </p:ext>
    </p:extLst>
  </p:cSld>
  <p:clrMapOvr>
    <a:masterClrMapping/>
  </p:clrMapOvr>
  <p:transition/>
</p:sld>
</file>

<file path=ppt/slides/slide3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p:nvPr>
        </p:nvSpPr>
        <p:spPr>
          <a:xfrm>
            <a:off x="228600" y="152400"/>
            <a:ext cx="8915400" cy="1066800"/>
          </a:xfrm>
        </p:spPr>
        <p:txBody>
          <a:bodyPr/>
          <a:lstStyle/>
          <a:p>
            <a:r>
              <a:rPr lang="en-US" dirty="0">
                <a:latin typeface="Garamond" charset="0"/>
              </a:rPr>
              <a:t>Another Example: Precedent-Based Design</a:t>
            </a:r>
          </a:p>
        </p:txBody>
      </p:sp>
      <p:sp>
        <p:nvSpPr>
          <p:cNvPr id="10854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ADDA790-BC6C-B84A-BC41-689B46E82E8F}" type="slidenum">
              <a:rPr lang="en-US" sz="1600">
                <a:solidFill>
                  <a:srgbClr val="000000"/>
                </a:solidFill>
                <a:latin typeface="Garamond" charset="0"/>
                <a:cs typeface="Arial" charset="0"/>
              </a:rPr>
              <a:pPr eaLnBrk="1" hangingPunct="1"/>
              <a:t>372</a:t>
            </a:fld>
            <a:endParaRPr lang="en-US" sz="1600">
              <a:solidFill>
                <a:srgbClr val="000000"/>
              </a:solidFill>
              <a:latin typeface="Garamond" charset="0"/>
              <a:cs typeface="Arial" charset="0"/>
            </a:endParaRPr>
          </a:p>
        </p:txBody>
      </p:sp>
      <p:pic>
        <p:nvPicPr>
          <p:cNvPr id="108547" name="Picture 7" descr="train_station_by_cookiemagik-d3feg7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990600"/>
            <a:ext cx="9144000" cy="548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8548" name="TextBox 2"/>
          <p:cNvSpPr txBox="1">
            <a:spLocks noChangeArrowheads="1"/>
          </p:cNvSpPr>
          <p:nvPr/>
        </p:nvSpPr>
        <p:spPr bwMode="auto">
          <a:xfrm>
            <a:off x="152400" y="6553200"/>
            <a:ext cx="4186238" cy="246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000">
                <a:solidFill>
                  <a:srgbClr val="000000"/>
                </a:solidFill>
              </a:rPr>
              <a:t>Source: http://cookiemagik.deviantart.com/art/Train-station-207266944</a:t>
            </a:r>
          </a:p>
        </p:txBody>
      </p:sp>
    </p:spTree>
    <p:extLst>
      <p:ext uri="{BB962C8B-B14F-4D97-AF65-F5344CB8AC3E}">
        <p14:creationId xmlns:p14="http://schemas.microsoft.com/office/powerpoint/2010/main" val="199344426"/>
      </p:ext>
    </p:extLst>
  </p:cSld>
  <p:clrMapOvr>
    <a:masterClrMapping/>
  </p:clrMapOvr>
  <p:transition/>
</p:sld>
</file>

<file path=ppt/slides/slide3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p:cNvSpPr>
            <a:spLocks noGrp="1"/>
          </p:cNvSpPr>
          <p:nvPr>
            <p:ph type="title"/>
          </p:nvPr>
        </p:nvSpPr>
        <p:spPr/>
        <p:txBody>
          <a:bodyPr/>
          <a:lstStyle/>
          <a:p>
            <a:r>
              <a:rPr lang="en-US" dirty="0">
                <a:latin typeface="Garamond" charset="0"/>
              </a:rPr>
              <a:t>Principled Design</a:t>
            </a:r>
          </a:p>
        </p:txBody>
      </p:sp>
      <p:sp>
        <p:nvSpPr>
          <p:cNvPr id="107522"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D62FB81-D6DD-1E44-B086-70F1C12ECEC3}" type="slidenum">
              <a:rPr lang="en-US" sz="1600">
                <a:solidFill>
                  <a:srgbClr val="000000"/>
                </a:solidFill>
                <a:latin typeface="Garamond" charset="0"/>
                <a:cs typeface="Arial" charset="0"/>
              </a:rPr>
              <a:pPr eaLnBrk="1" hangingPunct="1"/>
              <a:t>373</a:t>
            </a:fld>
            <a:endParaRPr lang="en-US" sz="1600">
              <a:solidFill>
                <a:srgbClr val="000000"/>
              </a:solidFill>
              <a:latin typeface="Garamond" charset="0"/>
              <a:cs typeface="Arial" charset="0"/>
            </a:endParaRPr>
          </a:p>
        </p:txBody>
      </p:sp>
      <p:pic>
        <p:nvPicPr>
          <p:cNvPr id="107523" name="Content Placeholder 4" descr="1200px-Zürich_Stadelhofen_in_2006.jpg"/>
          <p:cNvPicPr>
            <a:picLocks noChangeAspect="1"/>
          </p:cNvPicPr>
          <p:nvPr/>
        </p:nvPicPr>
        <p:blipFill>
          <a:blip r:embed="rId2">
            <a:extLst>
              <a:ext uri="{28A0092B-C50C-407E-A947-70E740481C1C}">
                <a14:useLocalDpi xmlns:a14="http://schemas.microsoft.com/office/drawing/2010/main" val="0"/>
              </a:ext>
            </a:extLst>
          </a:blip>
          <a:srcRect t="4472" b="4472"/>
          <a:stretch>
            <a:fillRect/>
          </a:stretch>
        </p:blipFill>
        <p:spPr bwMode="auto">
          <a:xfrm>
            <a:off x="228600" y="1066800"/>
            <a:ext cx="8610600" cy="51943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7524" name="Rectangle 8"/>
          <p:cNvSpPr>
            <a:spLocks noChangeArrowheads="1"/>
          </p:cNvSpPr>
          <p:nvPr/>
        </p:nvSpPr>
        <p:spPr bwMode="auto">
          <a:xfrm>
            <a:off x="228600" y="6535738"/>
            <a:ext cx="8305800"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800" dirty="0">
                <a:solidFill>
                  <a:srgbClr val="000000"/>
                </a:solidFill>
              </a:rPr>
              <a:t>Source: By </a:t>
            </a:r>
            <a:r>
              <a:rPr lang="en-US" sz="800" dirty="0" err="1">
                <a:solidFill>
                  <a:srgbClr val="000000"/>
                </a:solidFill>
              </a:rPr>
              <a:t>Toni_V</a:t>
            </a:r>
            <a:r>
              <a:rPr lang="en-US" sz="800" dirty="0">
                <a:solidFill>
                  <a:srgbClr val="000000"/>
                </a:solidFill>
              </a:rPr>
              <a:t>, CC BY-SA 2.0, https://</a:t>
            </a:r>
            <a:r>
              <a:rPr lang="en-US" sz="800" dirty="0" err="1">
                <a:solidFill>
                  <a:srgbClr val="000000"/>
                </a:solidFill>
              </a:rPr>
              <a:t>commons.wikimedia.org</a:t>
            </a:r>
            <a:r>
              <a:rPr lang="en-US" sz="800" dirty="0">
                <a:solidFill>
                  <a:srgbClr val="000000"/>
                </a:solidFill>
              </a:rPr>
              <a:t>/w/</a:t>
            </a:r>
            <a:r>
              <a:rPr lang="en-US" sz="800" dirty="0" err="1">
                <a:solidFill>
                  <a:srgbClr val="000000"/>
                </a:solidFill>
              </a:rPr>
              <a:t>index.php?curid</a:t>
            </a:r>
            <a:r>
              <a:rPr lang="en-US" sz="800" dirty="0">
                <a:solidFill>
                  <a:srgbClr val="000000"/>
                </a:solidFill>
              </a:rPr>
              <a:t>=4087256</a:t>
            </a:r>
          </a:p>
        </p:txBody>
      </p:sp>
    </p:spTree>
    <p:extLst>
      <p:ext uri="{BB962C8B-B14F-4D97-AF65-F5344CB8AC3E}">
        <p14:creationId xmlns:p14="http://schemas.microsoft.com/office/powerpoint/2010/main" val="307278462"/>
      </p:ext>
    </p:extLst>
  </p:cSld>
  <p:clrMapOvr>
    <a:masterClrMapping/>
  </p:clrMapOvr>
  <p:transition/>
</p:sld>
</file>

<file path=ppt/slides/slide3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tLang="en-US" dirty="0">
                <a:ea typeface="ＭＳ Ｐゴシック" charset="-128"/>
              </a:rPr>
              <a:t>Another Principled Design</a:t>
            </a:r>
          </a:p>
        </p:txBody>
      </p:sp>
      <p:pic>
        <p:nvPicPr>
          <p:cNvPr id="216066" name="Content Placeholder 4" descr="1200px-OrienteMGT.jpg"/>
          <p:cNvPicPr>
            <a:picLocks noGrp="1" noChangeAspect="1"/>
          </p:cNvPicPr>
          <p:nvPr>
            <p:ph idx="1"/>
          </p:nvPr>
        </p:nvPicPr>
        <p:blipFill>
          <a:blip r:embed="rId2">
            <a:extLst>
              <a:ext uri="{28A0092B-C50C-407E-A947-70E740481C1C}">
                <a14:useLocalDpi xmlns:a14="http://schemas.microsoft.com/office/drawing/2010/main" val="0"/>
              </a:ext>
            </a:extLst>
          </a:blip>
          <a:srcRect l="22372" r="22372"/>
          <a:stretch>
            <a:fillRect/>
          </a:stretch>
        </p:blipFill>
        <p:spPr>
          <a:xfrm>
            <a:off x="228600" y="1054100"/>
            <a:ext cx="8610600" cy="5194300"/>
          </a:xfrm>
        </p:spPr>
      </p:pic>
      <p:sp>
        <p:nvSpPr>
          <p:cNvPr id="21606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a:spcBef>
                <a:spcPct val="0"/>
              </a:spcBef>
              <a:buClrTx/>
              <a:buSzTx/>
              <a:buFontTx/>
              <a:buNone/>
            </a:pPr>
            <a:fld id="{8B6D5726-69C2-A744-A6EE-ACF672B6004B}" type="slidenum">
              <a:rPr lang="en-US" altLang="en-US" sz="1600">
                <a:solidFill>
                  <a:srgbClr val="000000"/>
                </a:solidFill>
                <a:latin typeface="Garamond" charset="0"/>
              </a:rPr>
              <a:pPr>
                <a:spcBef>
                  <a:spcPct val="0"/>
                </a:spcBef>
                <a:buClrTx/>
                <a:buSzTx/>
                <a:buFontTx/>
                <a:buNone/>
              </a:pPr>
              <a:t>374</a:t>
            </a:fld>
            <a:endParaRPr lang="en-US" altLang="en-US" sz="1600">
              <a:solidFill>
                <a:srgbClr val="000000"/>
              </a:solidFill>
              <a:latin typeface="Garamond" charset="0"/>
            </a:endParaRPr>
          </a:p>
        </p:txBody>
      </p:sp>
      <p:sp>
        <p:nvSpPr>
          <p:cNvPr id="216068" name="Rectangle 5"/>
          <p:cNvSpPr>
            <a:spLocks noChangeArrowheads="1"/>
          </p:cNvSpPr>
          <p:nvPr/>
        </p:nvSpPr>
        <p:spPr bwMode="auto">
          <a:xfrm>
            <a:off x="152400" y="6477000"/>
            <a:ext cx="77724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fontAlgn="base">
              <a:spcBef>
                <a:spcPct val="0"/>
              </a:spcBef>
              <a:spcAft>
                <a:spcPct val="0"/>
              </a:spcAft>
              <a:buClrTx/>
              <a:buSzTx/>
              <a:buFontTx/>
              <a:buNone/>
            </a:pPr>
            <a:r>
              <a:rPr lang="en-US" altLang="en-US" sz="1000">
                <a:solidFill>
                  <a:srgbClr val="000000"/>
                </a:solidFill>
                <a:latin typeface="Arial" charset="0"/>
              </a:rPr>
              <a:t>Source: By Martín Gómez Tagle - Lisbon, Portugal, CC BY-SA 3.0, https://commons.wikimedia.org/w/index.php?curid=13764903</a:t>
            </a:r>
          </a:p>
        </p:txBody>
      </p:sp>
      <p:pic>
        <p:nvPicPr>
          <p:cNvPr id="3" name="Picture 2" descr="phot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3200400"/>
            <a:ext cx="4343400" cy="328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6070" name="TextBox 6"/>
          <p:cNvSpPr txBox="1">
            <a:spLocks noChangeArrowheads="1"/>
          </p:cNvSpPr>
          <p:nvPr/>
        </p:nvSpPr>
        <p:spPr bwMode="auto">
          <a:xfrm>
            <a:off x="133350" y="6659563"/>
            <a:ext cx="43910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fontAlgn="base">
              <a:spcBef>
                <a:spcPct val="0"/>
              </a:spcBef>
              <a:spcAft>
                <a:spcPct val="0"/>
              </a:spcAft>
              <a:buClrTx/>
              <a:buSzTx/>
              <a:buFontTx/>
              <a:buNone/>
            </a:pPr>
            <a:r>
              <a:rPr lang="en-US" altLang="en-US" sz="1000">
                <a:solidFill>
                  <a:srgbClr val="000000"/>
                </a:solidFill>
                <a:latin typeface="Arial" charset="0"/>
              </a:rPr>
              <a:t>Source: http://www.arcspace.com/exhibitions/unsorted/santiago-calatrava/</a:t>
            </a:r>
          </a:p>
        </p:txBody>
      </p:sp>
    </p:spTree>
    <p:extLst>
      <p:ext uri="{BB962C8B-B14F-4D97-AF65-F5344CB8AC3E}">
        <p14:creationId xmlns:p14="http://schemas.microsoft.com/office/powerpoint/2010/main" val="50576237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latin typeface="Garamond" charset="0"/>
              </a:rPr>
              <a:t>Principle Applied to Another Structure</a:t>
            </a:r>
          </a:p>
        </p:txBody>
      </p:sp>
      <p:sp>
        <p:nvSpPr>
          <p:cNvPr id="100354"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7C3DD0F-DD36-AB46-AB2D-07681B2C41E4}" type="slidenum">
              <a:rPr lang="en-US" sz="1600">
                <a:solidFill>
                  <a:srgbClr val="000000"/>
                </a:solidFill>
                <a:latin typeface="Garamond" charset="0"/>
                <a:cs typeface="Arial" charset="0"/>
              </a:rPr>
              <a:pPr eaLnBrk="1" hangingPunct="1"/>
              <a:t>375</a:t>
            </a:fld>
            <a:endParaRPr lang="en-US" sz="1600">
              <a:solidFill>
                <a:srgbClr val="000000"/>
              </a:solidFill>
              <a:latin typeface="Garamond" charset="0"/>
              <a:cs typeface="Arial" charset="0"/>
            </a:endParaRPr>
          </a:p>
        </p:txBody>
      </p:sp>
      <p:pic>
        <p:nvPicPr>
          <p:cNvPr id="100355" name="Picture 4" descr="santiago-calatrava-oculus-world-trade-center-transportation-hub-hufton-crow_dezeen_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40" y="952500"/>
            <a:ext cx="6705600" cy="5741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0356" name="Rectangle 5"/>
          <p:cNvSpPr>
            <a:spLocks noChangeArrowheads="1"/>
          </p:cNvSpPr>
          <p:nvPr/>
        </p:nvSpPr>
        <p:spPr bwMode="auto">
          <a:xfrm>
            <a:off x="152400" y="6630988"/>
            <a:ext cx="98298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1000">
                <a:solidFill>
                  <a:srgbClr val="000000"/>
                </a:solidFill>
              </a:rPr>
              <a:t>Source: https://www.dezeen.com/2016/08/29/santiago-calatrava-oculus-world-trade-center-transportation-hub-new-york-photographs-hufton-crow/</a:t>
            </a:r>
          </a:p>
        </p:txBody>
      </p:sp>
      <p:pic>
        <p:nvPicPr>
          <p:cNvPr id="6" name="Picture 5" descr="651px-Calatrava_IMG_248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64039" y="980729"/>
            <a:ext cx="2294599" cy="31683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Rectangle 6"/>
          <p:cNvSpPr>
            <a:spLocks noChangeArrowheads="1"/>
          </p:cNvSpPr>
          <p:nvPr/>
        </p:nvSpPr>
        <p:spPr bwMode="auto">
          <a:xfrm>
            <a:off x="152400" y="6553200"/>
            <a:ext cx="8915400"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800" dirty="0">
                <a:solidFill>
                  <a:srgbClr val="000000"/>
                </a:solidFill>
              </a:rPr>
              <a:t>Source: By 準建築人手札網站 </a:t>
            </a:r>
            <a:r>
              <a:rPr lang="en-US" sz="800" dirty="0" err="1">
                <a:solidFill>
                  <a:srgbClr val="000000"/>
                </a:solidFill>
              </a:rPr>
              <a:t>Forgemind</a:t>
            </a:r>
            <a:r>
              <a:rPr lang="en-US" sz="800" dirty="0">
                <a:solidFill>
                  <a:srgbClr val="000000"/>
                </a:solidFill>
              </a:rPr>
              <a:t> </a:t>
            </a:r>
            <a:r>
              <a:rPr lang="en-US" sz="800" dirty="0" err="1">
                <a:solidFill>
                  <a:srgbClr val="000000"/>
                </a:solidFill>
              </a:rPr>
              <a:t>ArchiMedia</a:t>
            </a:r>
            <a:r>
              <a:rPr lang="en-US" sz="800" dirty="0">
                <a:solidFill>
                  <a:srgbClr val="000000"/>
                </a:solidFill>
              </a:rPr>
              <a:t> - Flickr: IMG_2489.JPG, CC BY 2.0, </a:t>
            </a:r>
          </a:p>
          <a:p>
            <a:r>
              <a:rPr lang="en-US" sz="800" dirty="0">
                <a:solidFill>
                  <a:srgbClr val="000000"/>
                </a:solidFill>
                <a:hlinkClick r:id="rId4"/>
              </a:rPr>
              <a:t>https://commons.wikimedia.org/w/index.php?curid=31493356</a:t>
            </a:r>
            <a:r>
              <a:rPr lang="en-US" sz="800" dirty="0">
                <a:solidFill>
                  <a:srgbClr val="000000"/>
                </a:solidFill>
              </a:rPr>
              <a:t>, https://</a:t>
            </a:r>
            <a:r>
              <a:rPr lang="en-US" sz="800" dirty="0" err="1">
                <a:solidFill>
                  <a:srgbClr val="000000"/>
                </a:solidFill>
              </a:rPr>
              <a:t>en.wikipedia.org</a:t>
            </a:r>
            <a:r>
              <a:rPr lang="en-US" sz="800" dirty="0">
                <a:solidFill>
                  <a:srgbClr val="000000"/>
                </a:solidFill>
              </a:rPr>
              <a:t>/wiki/</a:t>
            </a:r>
            <a:r>
              <a:rPr lang="en-US" sz="800" dirty="0" err="1">
                <a:solidFill>
                  <a:srgbClr val="000000"/>
                </a:solidFill>
              </a:rPr>
              <a:t>Santiago_Calatrava</a:t>
            </a:r>
            <a:endParaRPr lang="en-US" sz="800" dirty="0">
              <a:solidFill>
                <a:srgbClr val="000000"/>
              </a:solidFill>
            </a:endParaRPr>
          </a:p>
        </p:txBody>
      </p:sp>
    </p:spTree>
    <p:extLst>
      <p:ext uri="{BB962C8B-B14F-4D97-AF65-F5344CB8AC3E}">
        <p14:creationId xmlns:p14="http://schemas.microsoft.com/office/powerpoint/2010/main" val="6079617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tLang="en-US" dirty="0">
                <a:ea typeface="ＭＳ Ｐゴシック" charset="-128"/>
              </a:rPr>
              <a:t>The Overarching Principle</a:t>
            </a:r>
          </a:p>
        </p:txBody>
      </p:sp>
      <p:sp>
        <p:nvSpPr>
          <p:cNvPr id="21709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a:spcBef>
                <a:spcPct val="0"/>
              </a:spcBef>
              <a:buClrTx/>
              <a:buSzTx/>
              <a:buFontTx/>
              <a:buNone/>
            </a:pPr>
            <a:fld id="{2B3B4E2E-30E6-F248-9444-D019D8D0019B}" type="slidenum">
              <a:rPr lang="en-US" altLang="en-US" sz="1600">
                <a:solidFill>
                  <a:srgbClr val="000000"/>
                </a:solidFill>
                <a:latin typeface="Garamond" charset="0"/>
              </a:rPr>
              <a:pPr>
                <a:spcBef>
                  <a:spcPct val="0"/>
                </a:spcBef>
                <a:buClrTx/>
                <a:buSzTx/>
                <a:buFontTx/>
                <a:buNone/>
              </a:pPr>
              <a:t>376</a:t>
            </a:fld>
            <a:endParaRPr lang="en-US" altLang="en-US" sz="1600">
              <a:solidFill>
                <a:srgbClr val="000000"/>
              </a:solidFill>
              <a:latin typeface="Garamond" charset="0"/>
            </a:endParaRPr>
          </a:p>
        </p:txBody>
      </p:sp>
      <p:pic>
        <p:nvPicPr>
          <p:cNvPr id="217091"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914400"/>
            <a:ext cx="6350000" cy="411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5214938"/>
            <a:ext cx="9144000" cy="124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763367"/>
      </p:ext>
    </p:extLst>
  </p:cSld>
  <p:clrMapOvr>
    <a:masterClrMapping/>
  </p:clrMapOvr>
  <p:transition/>
</p:sld>
</file>

<file path=ppt/slides/slide3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EC843-7D7B-6543-8A94-CE35F9C27214}"/>
              </a:ext>
            </a:extLst>
          </p:cNvPr>
          <p:cNvSpPr>
            <a:spLocks noGrp="1"/>
          </p:cNvSpPr>
          <p:nvPr>
            <p:ph type="title"/>
          </p:nvPr>
        </p:nvSpPr>
        <p:spPr/>
        <p:txBody>
          <a:bodyPr/>
          <a:lstStyle/>
          <a:p>
            <a:r>
              <a:rPr lang="en-US" dirty="0"/>
              <a:t>Another Principled Design</a:t>
            </a:r>
          </a:p>
        </p:txBody>
      </p:sp>
      <p:pic>
        <p:nvPicPr>
          <p:cNvPr id="6" name="Content Placeholder 5">
            <a:extLst>
              <a:ext uri="{FF2B5EF4-FFF2-40B4-BE49-F238E27FC236}">
                <a16:creationId xmlns:a16="http://schemas.microsoft.com/office/drawing/2014/main" id="{443ACEB7-C22F-D34C-8F43-90F60B01E16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23728" y="1088740"/>
            <a:ext cx="4653310" cy="5234974"/>
          </a:xfrm>
        </p:spPr>
      </p:pic>
      <p:sp>
        <p:nvSpPr>
          <p:cNvPr id="4" name="Slide Number Placeholder 3">
            <a:extLst>
              <a:ext uri="{FF2B5EF4-FFF2-40B4-BE49-F238E27FC236}">
                <a16:creationId xmlns:a16="http://schemas.microsoft.com/office/drawing/2014/main" id="{C38EA4DE-5AC6-B941-8FF0-2749D60392DF}"/>
              </a:ext>
            </a:extLst>
          </p:cNvPr>
          <p:cNvSpPr>
            <a:spLocks noGrp="1"/>
          </p:cNvSpPr>
          <p:nvPr>
            <p:ph type="sldNum" sz="quarter" idx="11"/>
          </p:nvPr>
        </p:nvSpPr>
        <p:spPr/>
        <p:txBody>
          <a:bodyPr/>
          <a:lstStyle/>
          <a:p>
            <a:pPr>
              <a:defRPr/>
            </a:pPr>
            <a:fld id="{B84FBA80-169A-CF4F-81AB-23BBF8E699B7}" type="slidenum">
              <a:rPr lang="en-US" altLang="en-US" smtClean="0"/>
              <a:pPr>
                <a:defRPr/>
              </a:pPr>
              <a:t>377</a:t>
            </a:fld>
            <a:endParaRPr lang="en-US" altLang="en-US"/>
          </a:p>
        </p:txBody>
      </p:sp>
      <p:sp>
        <p:nvSpPr>
          <p:cNvPr id="7" name="Rectangle 6">
            <a:extLst>
              <a:ext uri="{FF2B5EF4-FFF2-40B4-BE49-F238E27FC236}">
                <a16:creationId xmlns:a16="http://schemas.microsoft.com/office/drawing/2014/main" id="{303E0511-5382-2C41-BA14-1E3785227766}"/>
              </a:ext>
            </a:extLst>
          </p:cNvPr>
          <p:cNvSpPr/>
          <p:nvPr/>
        </p:nvSpPr>
        <p:spPr>
          <a:xfrm>
            <a:off x="2411760" y="6567155"/>
            <a:ext cx="4572000" cy="246221"/>
          </a:xfrm>
          <a:prstGeom prst="rect">
            <a:avLst/>
          </a:prstGeom>
        </p:spPr>
        <p:txBody>
          <a:bodyPr>
            <a:spAutoFit/>
          </a:bodyPr>
          <a:lstStyle/>
          <a:p>
            <a:r>
              <a:rPr lang="en-US" sz="1000" dirty="0">
                <a:solidFill>
                  <a:srgbClr val="000000"/>
                </a:solidFill>
                <a:latin typeface="Calibri"/>
                <a:cs typeface="Calibri"/>
              </a:rPr>
              <a:t>Source: https://web-</a:t>
            </a:r>
            <a:r>
              <a:rPr lang="en-US" sz="1000" dirty="0" err="1">
                <a:solidFill>
                  <a:srgbClr val="000000"/>
                </a:solidFill>
                <a:latin typeface="Calibri"/>
                <a:cs typeface="Calibri"/>
              </a:rPr>
              <a:t>japan.org</a:t>
            </a:r>
            <a:r>
              <a:rPr lang="en-US" sz="1000" dirty="0">
                <a:solidFill>
                  <a:srgbClr val="000000"/>
                </a:solidFill>
                <a:latin typeface="Calibri"/>
                <a:cs typeface="Calibri"/>
              </a:rPr>
              <a:t>/</a:t>
            </a:r>
            <a:r>
              <a:rPr lang="en-US" sz="1000" dirty="0" err="1">
                <a:solidFill>
                  <a:srgbClr val="000000"/>
                </a:solidFill>
                <a:latin typeface="Calibri"/>
                <a:cs typeface="Calibri"/>
              </a:rPr>
              <a:t>nipponia</a:t>
            </a:r>
            <a:r>
              <a:rPr lang="en-US" sz="1000" dirty="0">
                <a:solidFill>
                  <a:srgbClr val="000000"/>
                </a:solidFill>
                <a:latin typeface="Calibri"/>
                <a:cs typeface="Calibri"/>
              </a:rPr>
              <a:t>/nipponia33/</a:t>
            </a:r>
            <a:r>
              <a:rPr lang="en-US" sz="1000" dirty="0" err="1">
                <a:solidFill>
                  <a:srgbClr val="000000"/>
                </a:solidFill>
                <a:latin typeface="Calibri"/>
                <a:cs typeface="Calibri"/>
              </a:rPr>
              <a:t>en</a:t>
            </a:r>
            <a:r>
              <a:rPr lang="en-US" sz="1000" dirty="0">
                <a:solidFill>
                  <a:srgbClr val="000000"/>
                </a:solidFill>
                <a:latin typeface="Calibri"/>
                <a:cs typeface="Calibri"/>
              </a:rPr>
              <a:t>/topic/</a:t>
            </a:r>
          </a:p>
        </p:txBody>
      </p:sp>
    </p:spTree>
    <p:extLst>
      <p:ext uri="{BB962C8B-B14F-4D97-AF65-F5344CB8AC3E}">
        <p14:creationId xmlns:p14="http://schemas.microsoft.com/office/powerpoint/2010/main" val="4095061088"/>
      </p:ext>
    </p:extLst>
  </p:cSld>
  <p:clrMapOvr>
    <a:masterClrMapping/>
  </p:clrMapOvr>
  <p:transition/>
</p:sld>
</file>

<file path=ppt/slides/slide3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EC843-7D7B-6543-8A94-CE35F9C27214}"/>
              </a:ext>
            </a:extLst>
          </p:cNvPr>
          <p:cNvSpPr>
            <a:spLocks noGrp="1"/>
          </p:cNvSpPr>
          <p:nvPr>
            <p:ph type="title"/>
          </p:nvPr>
        </p:nvSpPr>
        <p:spPr/>
        <p:txBody>
          <a:bodyPr/>
          <a:lstStyle/>
          <a:p>
            <a:r>
              <a:rPr lang="en-US" dirty="0"/>
              <a:t>Another Principled Design (II)</a:t>
            </a:r>
          </a:p>
        </p:txBody>
      </p:sp>
      <p:sp>
        <p:nvSpPr>
          <p:cNvPr id="4" name="Slide Number Placeholder 3">
            <a:extLst>
              <a:ext uri="{FF2B5EF4-FFF2-40B4-BE49-F238E27FC236}">
                <a16:creationId xmlns:a16="http://schemas.microsoft.com/office/drawing/2014/main" id="{C38EA4DE-5AC6-B941-8FF0-2749D60392DF}"/>
              </a:ext>
            </a:extLst>
          </p:cNvPr>
          <p:cNvSpPr>
            <a:spLocks noGrp="1"/>
          </p:cNvSpPr>
          <p:nvPr>
            <p:ph type="sldNum" sz="quarter" idx="11"/>
          </p:nvPr>
        </p:nvSpPr>
        <p:spPr/>
        <p:txBody>
          <a:bodyPr/>
          <a:lstStyle/>
          <a:p>
            <a:pPr>
              <a:defRPr/>
            </a:pPr>
            <a:fld id="{B84FBA80-169A-CF4F-81AB-23BBF8E699B7}" type="slidenum">
              <a:rPr lang="en-US" altLang="en-US" smtClean="0"/>
              <a:pPr>
                <a:defRPr/>
              </a:pPr>
              <a:t>378</a:t>
            </a:fld>
            <a:endParaRPr lang="en-US" altLang="en-US"/>
          </a:p>
        </p:txBody>
      </p:sp>
      <p:sp>
        <p:nvSpPr>
          <p:cNvPr id="7" name="Rectangle 6">
            <a:extLst>
              <a:ext uri="{FF2B5EF4-FFF2-40B4-BE49-F238E27FC236}">
                <a16:creationId xmlns:a16="http://schemas.microsoft.com/office/drawing/2014/main" id="{303E0511-5382-2C41-BA14-1E3785227766}"/>
              </a:ext>
            </a:extLst>
          </p:cNvPr>
          <p:cNvSpPr/>
          <p:nvPr/>
        </p:nvSpPr>
        <p:spPr>
          <a:xfrm>
            <a:off x="2411760" y="6485274"/>
            <a:ext cx="4572000" cy="400110"/>
          </a:xfrm>
          <a:prstGeom prst="rect">
            <a:avLst/>
          </a:prstGeom>
        </p:spPr>
        <p:txBody>
          <a:bodyPr>
            <a:spAutoFit/>
          </a:bodyPr>
          <a:lstStyle/>
          <a:p>
            <a:r>
              <a:rPr lang="en-US" sz="1000" dirty="0">
                <a:solidFill>
                  <a:srgbClr val="000000"/>
                </a:solidFill>
                <a:latin typeface="Calibri"/>
                <a:cs typeface="Calibri"/>
              </a:rPr>
              <a:t>Source: </a:t>
            </a:r>
            <a:r>
              <a:rPr lang="en-US" sz="1000" dirty="0">
                <a:solidFill>
                  <a:srgbClr val="000000"/>
                </a:solidFill>
                <a:latin typeface="Calibri"/>
                <a:cs typeface="Calibri"/>
                <a:hlinkClick r:id="rId2"/>
              </a:rPr>
              <a:t>http://www.iitk.ac.in/nicee/wcee/article/1229.pdf</a:t>
            </a:r>
            <a:r>
              <a:rPr lang="en-US" sz="1000" dirty="0">
                <a:solidFill>
                  <a:srgbClr val="000000"/>
                </a:solidFill>
                <a:latin typeface="Calibri"/>
                <a:cs typeface="Calibri"/>
              </a:rPr>
              <a:t> http://</a:t>
            </a:r>
            <a:r>
              <a:rPr lang="en-US" sz="1000" dirty="0" err="1">
                <a:solidFill>
                  <a:srgbClr val="000000"/>
                </a:solidFill>
                <a:latin typeface="Calibri"/>
                <a:cs typeface="Calibri"/>
              </a:rPr>
              <a:t>www.hms.civil.uminho.pt</a:t>
            </a:r>
            <a:r>
              <a:rPr lang="en-US" sz="1000" dirty="0">
                <a:solidFill>
                  <a:srgbClr val="000000"/>
                </a:solidFill>
                <a:latin typeface="Calibri"/>
                <a:cs typeface="Calibri"/>
              </a:rPr>
              <a:t>/</a:t>
            </a:r>
            <a:r>
              <a:rPr lang="en-US" sz="1000" dirty="0" err="1">
                <a:solidFill>
                  <a:srgbClr val="000000"/>
                </a:solidFill>
                <a:latin typeface="Calibri"/>
                <a:cs typeface="Calibri"/>
              </a:rPr>
              <a:t>sahc</a:t>
            </a:r>
            <a:r>
              <a:rPr lang="en-US" sz="1000" dirty="0">
                <a:solidFill>
                  <a:srgbClr val="000000"/>
                </a:solidFill>
                <a:latin typeface="Calibri"/>
                <a:cs typeface="Calibri"/>
              </a:rPr>
              <a:t>/2010/79.pdf</a:t>
            </a:r>
          </a:p>
        </p:txBody>
      </p:sp>
      <p:pic>
        <p:nvPicPr>
          <p:cNvPr id="8" name="Picture 7">
            <a:extLst>
              <a:ext uri="{FF2B5EF4-FFF2-40B4-BE49-F238E27FC236}">
                <a16:creationId xmlns:a16="http://schemas.microsoft.com/office/drawing/2014/main" id="{5DCF670E-4B43-8E4A-AE99-A02927C3BAC5}"/>
              </a:ext>
            </a:extLst>
          </p:cNvPr>
          <p:cNvPicPr>
            <a:picLocks noChangeAspect="1"/>
          </p:cNvPicPr>
          <p:nvPr/>
        </p:nvPicPr>
        <p:blipFill>
          <a:blip r:embed="rId3"/>
          <a:stretch>
            <a:fillRect/>
          </a:stretch>
        </p:blipFill>
        <p:spPr>
          <a:xfrm>
            <a:off x="1628230" y="1026049"/>
            <a:ext cx="5148808" cy="5358353"/>
          </a:xfrm>
          <a:prstGeom prst="rect">
            <a:avLst/>
          </a:prstGeom>
        </p:spPr>
      </p:pic>
    </p:spTree>
    <p:extLst>
      <p:ext uri="{BB962C8B-B14F-4D97-AF65-F5344CB8AC3E}">
        <p14:creationId xmlns:p14="http://schemas.microsoft.com/office/powerpoint/2010/main" val="2658291730"/>
      </p:ext>
    </p:extLst>
  </p:cSld>
  <p:clrMapOvr>
    <a:masterClrMapping/>
  </p:clrMapOvr>
  <p:transition/>
</p:sld>
</file>

<file path=ppt/slides/slide3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Overarching Principles for Computing?</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379</a:t>
            </a:fld>
            <a:endParaRPr lang="en-US" altLang="en-US"/>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980728"/>
            <a:ext cx="7272808" cy="5454606"/>
          </a:xfrm>
          <a:prstGeom prst="rect">
            <a:avLst/>
          </a:prstGeom>
        </p:spPr>
      </p:pic>
      <p:sp>
        <p:nvSpPr>
          <p:cNvPr id="6" name="Rectangle 5"/>
          <p:cNvSpPr/>
          <p:nvPr/>
        </p:nvSpPr>
        <p:spPr>
          <a:xfrm>
            <a:off x="2664296" y="6495147"/>
            <a:ext cx="4572000" cy="246221"/>
          </a:xfrm>
          <a:prstGeom prst="rect">
            <a:avLst/>
          </a:prstGeom>
        </p:spPr>
        <p:txBody>
          <a:bodyPr>
            <a:spAutoFit/>
          </a:bodyPr>
          <a:lstStyle/>
          <a:p>
            <a:r>
              <a:rPr lang="en-US" sz="1000" dirty="0">
                <a:solidFill>
                  <a:srgbClr val="000000"/>
                </a:solidFill>
                <a:latin typeface="Calibri"/>
                <a:cs typeface="Calibri"/>
              </a:rPr>
              <a:t>Source: http://</a:t>
            </a:r>
            <a:r>
              <a:rPr lang="en-US" sz="1000" dirty="0" err="1">
                <a:solidFill>
                  <a:srgbClr val="000000"/>
                </a:solidFill>
                <a:latin typeface="Calibri"/>
                <a:cs typeface="Calibri"/>
              </a:rPr>
              <a:t>spectrum.ieee.org</a:t>
            </a:r>
            <a:r>
              <a:rPr lang="en-US" sz="1000" dirty="0">
                <a:solidFill>
                  <a:srgbClr val="000000"/>
                </a:solidFill>
                <a:latin typeface="Calibri"/>
                <a:cs typeface="Calibri"/>
              </a:rPr>
              <a:t>/image/</a:t>
            </a:r>
            <a:r>
              <a:rPr lang="en-US" sz="1000" dirty="0" err="1">
                <a:solidFill>
                  <a:srgbClr val="000000"/>
                </a:solidFill>
                <a:latin typeface="Calibri"/>
                <a:cs typeface="Calibri"/>
              </a:rPr>
              <a:t>MjYzMzAyMg.jpeg</a:t>
            </a:r>
            <a:endParaRPr lang="en-US" sz="1000" dirty="0">
              <a:solidFill>
                <a:srgbClr val="000000"/>
              </a:solidFill>
              <a:latin typeface="Calibri"/>
              <a:cs typeface="Calibri"/>
            </a:endParaRPr>
          </a:p>
        </p:txBody>
      </p:sp>
    </p:spTree>
    <p:extLst>
      <p:ext uri="{BB962C8B-B14F-4D97-AF65-F5344CB8AC3E}">
        <p14:creationId xmlns:p14="http://schemas.microsoft.com/office/powerpoint/2010/main" val="67860530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Concluding Remarks</a:t>
            </a:r>
          </a:p>
        </p:txBody>
      </p:sp>
      <p:sp>
        <p:nvSpPr>
          <p:cNvPr id="3" name="Content Placeholder 2"/>
          <p:cNvSpPr>
            <a:spLocks noGrp="1"/>
          </p:cNvSpPr>
          <p:nvPr>
            <p:ph idx="1"/>
          </p:nvPr>
        </p:nvSpPr>
        <p:spPr>
          <a:xfrm>
            <a:off x="179512" y="908720"/>
            <a:ext cx="8964488" cy="5193723"/>
          </a:xfrm>
        </p:spPr>
        <p:txBody>
          <a:bodyPr/>
          <a:lstStyle/>
          <a:p>
            <a:r>
              <a:rPr lang="en-US" dirty="0"/>
              <a:t>It is time to design </a:t>
            </a:r>
            <a:r>
              <a:rPr lang="en-US" dirty="0">
                <a:solidFill>
                  <a:srgbClr val="008000"/>
                </a:solidFill>
              </a:rPr>
              <a:t>principled system architectures </a:t>
            </a:r>
            <a:r>
              <a:rPr lang="en-US" dirty="0"/>
              <a:t>to solve the </a:t>
            </a:r>
            <a:r>
              <a:rPr lang="en-US" dirty="0">
                <a:solidFill>
                  <a:srgbClr val="008000"/>
                </a:solidFill>
              </a:rPr>
              <a:t>memory </a:t>
            </a:r>
            <a:r>
              <a:rPr lang="en-US" dirty="0"/>
              <a:t>problem</a:t>
            </a:r>
            <a:endParaRPr lang="en-US" dirty="0">
              <a:solidFill>
                <a:srgbClr val="0000FF"/>
              </a:solidFill>
            </a:endParaRPr>
          </a:p>
          <a:p>
            <a:endParaRPr lang="en-US" sz="1400" dirty="0"/>
          </a:p>
          <a:p>
            <a:r>
              <a:rPr lang="en-US" dirty="0">
                <a:solidFill>
                  <a:srgbClr val="FF0000"/>
                </a:solidFill>
              </a:rPr>
              <a:t>Discover design principles for </a:t>
            </a:r>
            <a:r>
              <a:rPr lang="en-US" dirty="0">
                <a:solidFill>
                  <a:srgbClr val="0000FF"/>
                </a:solidFill>
              </a:rPr>
              <a:t>fundamentally secure and reliable computer architectures</a:t>
            </a:r>
          </a:p>
          <a:p>
            <a:endParaRPr lang="en-US" sz="1400" dirty="0">
              <a:solidFill>
                <a:srgbClr val="FF0000"/>
              </a:solidFill>
            </a:endParaRPr>
          </a:p>
          <a:p>
            <a:r>
              <a:rPr lang="en-US" dirty="0">
                <a:solidFill>
                  <a:srgbClr val="FF0000"/>
                </a:solidFill>
              </a:rPr>
              <a:t>Design complete systems to be balanced and energy-efficient</a:t>
            </a:r>
            <a:r>
              <a:rPr lang="en-US" dirty="0"/>
              <a:t>, i.e., </a:t>
            </a:r>
            <a:r>
              <a:rPr lang="en-US" dirty="0">
                <a:solidFill>
                  <a:srgbClr val="0000FF"/>
                </a:solidFill>
              </a:rPr>
              <a:t>low latency </a:t>
            </a:r>
            <a:r>
              <a:rPr lang="en-US" dirty="0"/>
              <a:t>and</a:t>
            </a:r>
            <a:r>
              <a:rPr lang="en-US" dirty="0">
                <a:solidFill>
                  <a:srgbClr val="0000FF"/>
                </a:solidFill>
              </a:rPr>
              <a:t> data-centric (or memory-centric) </a:t>
            </a:r>
          </a:p>
          <a:p>
            <a:endParaRPr lang="en-US" sz="1400" dirty="0">
              <a:solidFill>
                <a:srgbClr val="0000FF"/>
              </a:solidFill>
            </a:endParaRPr>
          </a:p>
          <a:p>
            <a:r>
              <a:rPr lang="en-US" dirty="0">
                <a:solidFill>
                  <a:srgbClr val="FF0000"/>
                </a:solidFill>
              </a:rPr>
              <a:t>Enable new and emerging memory architectures </a:t>
            </a:r>
          </a:p>
          <a:p>
            <a:endParaRPr lang="en-US" sz="1400" dirty="0">
              <a:solidFill>
                <a:srgbClr val="0000FF"/>
              </a:solidFill>
            </a:endParaRPr>
          </a:p>
          <a:p>
            <a:r>
              <a:rPr lang="en-US" dirty="0">
                <a:solidFill>
                  <a:srgbClr val="0000FF"/>
                </a:solidFill>
              </a:rPr>
              <a:t>This </a:t>
            </a:r>
            <a:r>
              <a:rPr lang="en-US" dirty="0">
                <a:solidFill>
                  <a:srgbClr val="000000"/>
                </a:solidFill>
              </a:rPr>
              <a:t>can</a:t>
            </a:r>
          </a:p>
          <a:p>
            <a:pPr lvl="1"/>
            <a:r>
              <a:rPr lang="en-US" dirty="0"/>
              <a:t>Lead to </a:t>
            </a:r>
            <a:r>
              <a:rPr lang="en-US" b="1" dirty="0">
                <a:solidFill>
                  <a:schemeClr val="accent2">
                    <a:lumMod val="75000"/>
                  </a:schemeClr>
                </a:solidFill>
              </a:rPr>
              <a:t>orders-of-magnitude </a:t>
            </a:r>
            <a:r>
              <a:rPr lang="en-US" dirty="0"/>
              <a:t>improvements </a:t>
            </a:r>
          </a:p>
          <a:p>
            <a:pPr lvl="1"/>
            <a:r>
              <a:rPr lang="en-US" b="1" dirty="0">
                <a:solidFill>
                  <a:srgbClr val="2C6123"/>
                </a:solidFill>
              </a:rPr>
              <a:t>Enable new applications &amp; computing platforms</a:t>
            </a:r>
          </a:p>
          <a:p>
            <a:pPr lvl="1"/>
            <a:r>
              <a:rPr lang="is-IS" b="1" dirty="0">
                <a:solidFill>
                  <a:srgbClr val="2C6123"/>
                </a:solidFill>
              </a:rPr>
              <a:t>Enable better understanding of nature</a:t>
            </a:r>
          </a:p>
          <a:p>
            <a:pPr lvl="1"/>
            <a:r>
              <a:rPr lang="is-IS" sz="2000" b="1" dirty="0">
                <a:solidFill>
                  <a:srgbClr val="2C6123"/>
                </a:solidFill>
              </a:rPr>
              <a:t>…</a:t>
            </a:r>
            <a:endParaRPr lang="en-US" sz="2000" b="1" dirty="0">
              <a:solidFill>
                <a:srgbClr val="2C6123"/>
              </a:solidFill>
            </a:endParaRPr>
          </a:p>
          <a:p>
            <a:endParaRPr lang="en-US" dirty="0">
              <a:solidFill>
                <a:srgbClr val="0000FF"/>
              </a:solidFill>
            </a:endParaRP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380</a:t>
            </a:fld>
            <a:endParaRPr lang="en-US" dirty="0"/>
          </a:p>
        </p:txBody>
      </p:sp>
    </p:spTree>
    <p:extLst>
      <p:ext uri="{BB962C8B-B14F-4D97-AF65-F5344CB8AC3E}">
        <p14:creationId xmlns:p14="http://schemas.microsoft.com/office/powerpoint/2010/main" val="2821739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Think Across the Stack</a:t>
            </a:r>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381</a:t>
            </a:fld>
            <a:endParaRPr lang="en-US"/>
          </a:p>
        </p:txBody>
      </p:sp>
      <p:sp>
        <p:nvSpPr>
          <p:cNvPr id="5" name="Text Box 17"/>
          <p:cNvSpPr txBox="1">
            <a:spLocks noChangeArrowheads="1"/>
          </p:cNvSpPr>
          <p:nvPr/>
        </p:nvSpPr>
        <p:spPr bwMode="auto">
          <a:xfrm>
            <a:off x="3501600" y="3690342"/>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Micro-architecture</a:t>
            </a:r>
          </a:p>
        </p:txBody>
      </p:sp>
      <p:sp>
        <p:nvSpPr>
          <p:cNvPr id="6" name="Text Box 18"/>
          <p:cNvSpPr txBox="1">
            <a:spLocks noChangeAspect="1" noChangeArrowheads="1"/>
          </p:cNvSpPr>
          <p:nvPr/>
        </p:nvSpPr>
        <p:spPr bwMode="auto">
          <a:xfrm>
            <a:off x="3501600" y="3318867"/>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SW/HW Interface</a:t>
            </a:r>
          </a:p>
        </p:txBody>
      </p:sp>
      <p:sp>
        <p:nvSpPr>
          <p:cNvPr id="7" name="Text Box 19"/>
          <p:cNvSpPr txBox="1">
            <a:spLocks noChangeAspect="1" noChangeArrowheads="1"/>
          </p:cNvSpPr>
          <p:nvPr/>
        </p:nvSpPr>
        <p:spPr bwMode="auto">
          <a:xfrm>
            <a:off x="3498425" y="265454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Program/Language</a:t>
            </a:r>
          </a:p>
        </p:txBody>
      </p:sp>
      <p:sp>
        <p:nvSpPr>
          <p:cNvPr id="8" name="Text Box 20"/>
          <p:cNvSpPr txBox="1">
            <a:spLocks noChangeAspect="1" noChangeArrowheads="1"/>
          </p:cNvSpPr>
          <p:nvPr/>
        </p:nvSpPr>
        <p:spPr bwMode="auto">
          <a:xfrm>
            <a:off x="3498425" y="228307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Algorithm</a:t>
            </a:r>
          </a:p>
        </p:txBody>
      </p:sp>
      <p:sp>
        <p:nvSpPr>
          <p:cNvPr id="9" name="Text Box 21"/>
          <p:cNvSpPr txBox="1">
            <a:spLocks noChangeAspect="1" noChangeArrowheads="1"/>
          </p:cNvSpPr>
          <p:nvPr/>
        </p:nvSpPr>
        <p:spPr bwMode="auto">
          <a:xfrm>
            <a:off x="3498425" y="1916360"/>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Problem</a:t>
            </a:r>
          </a:p>
        </p:txBody>
      </p:sp>
      <p:sp>
        <p:nvSpPr>
          <p:cNvPr id="10" name="Text Box 22"/>
          <p:cNvSpPr txBox="1">
            <a:spLocks noChangeAspect="1" noChangeArrowheads="1"/>
          </p:cNvSpPr>
          <p:nvPr/>
        </p:nvSpPr>
        <p:spPr bwMode="auto">
          <a:xfrm>
            <a:off x="3501600" y="4063404"/>
            <a:ext cx="2039938" cy="373063"/>
          </a:xfrm>
          <a:prstGeom prst="rect">
            <a:avLst/>
          </a:prstGeom>
          <a:solidFill>
            <a:srgbClr val="00FF00"/>
          </a:solidFill>
          <a:ln w="9525">
            <a:solidFill>
              <a:schemeClr val="tx1"/>
            </a:solidFill>
            <a:miter lim="800000"/>
            <a:headEnd/>
            <a:tailEnd/>
          </a:ln>
        </p:spPr>
        <p:txBody>
          <a:bodyPr wrap="none"/>
          <a:lstStyle/>
          <a:p>
            <a:pPr>
              <a:defRPr/>
            </a:pPr>
            <a:r>
              <a:rPr lang="en-US" sz="1750" dirty="0">
                <a:solidFill>
                  <a:srgbClr val="000000"/>
                </a:solidFill>
                <a:latin typeface="Tahoma" pitchFamily="34" charset="0"/>
                <a:cs typeface="Arial" charset="0"/>
              </a:rPr>
              <a:t>Logic</a:t>
            </a:r>
          </a:p>
          <a:p>
            <a:pPr>
              <a:defRPr/>
            </a:pPr>
            <a:endParaRPr lang="en-US" sz="1750" dirty="0">
              <a:solidFill>
                <a:srgbClr val="000000"/>
              </a:solidFill>
              <a:latin typeface="Tahoma" pitchFamily="34" charset="0"/>
              <a:cs typeface="Arial" charset="0"/>
            </a:endParaRPr>
          </a:p>
        </p:txBody>
      </p:sp>
      <p:sp>
        <p:nvSpPr>
          <p:cNvPr id="11" name="Text Box 23"/>
          <p:cNvSpPr txBox="1">
            <a:spLocks noChangeAspect="1" noChangeArrowheads="1"/>
          </p:cNvSpPr>
          <p:nvPr/>
        </p:nvSpPr>
        <p:spPr bwMode="auto">
          <a:xfrm>
            <a:off x="3501600" y="4434879"/>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Devices</a:t>
            </a:r>
          </a:p>
        </p:txBody>
      </p:sp>
      <p:sp>
        <p:nvSpPr>
          <p:cNvPr id="12" name="Text Box 24"/>
          <p:cNvSpPr txBox="1">
            <a:spLocks noChangeAspect="1" noChangeArrowheads="1"/>
          </p:cNvSpPr>
          <p:nvPr/>
        </p:nvSpPr>
        <p:spPr bwMode="auto">
          <a:xfrm>
            <a:off x="3501600" y="2996480"/>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System Software</a:t>
            </a:r>
          </a:p>
        </p:txBody>
      </p:sp>
      <p:sp>
        <p:nvSpPr>
          <p:cNvPr id="13" name="Text Box 23"/>
          <p:cNvSpPr txBox="1">
            <a:spLocks noChangeAspect="1" noChangeArrowheads="1"/>
          </p:cNvSpPr>
          <p:nvPr/>
        </p:nvSpPr>
        <p:spPr bwMode="auto">
          <a:xfrm>
            <a:off x="3503188" y="4790479"/>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Electrons</a:t>
            </a:r>
          </a:p>
        </p:txBody>
      </p:sp>
      <p:sp>
        <p:nvSpPr>
          <p:cNvPr id="14" name="Rounded Rectangle 13"/>
          <p:cNvSpPr>
            <a:spLocks noChangeArrowheads="1"/>
          </p:cNvSpPr>
          <p:nvPr/>
        </p:nvSpPr>
        <p:spPr bwMode="auto">
          <a:xfrm rot="5400000">
            <a:off x="3392996" y="2393540"/>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solidFill>
                <a:srgbClr val="0000FF"/>
              </a:solidFill>
              <a:latin typeface="Tahoma"/>
            </a:endParaRPr>
          </a:p>
        </p:txBody>
      </p:sp>
    </p:spTree>
    <p:extLst>
      <p:ext uri="{BB962C8B-B14F-4D97-AF65-F5344CB8AC3E}">
        <p14:creationId xmlns:p14="http://schemas.microsoft.com/office/powerpoint/2010/main" val="17780993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3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If In Doubt, See Other Doubtful Technologies</a:t>
            </a:r>
          </a:p>
        </p:txBody>
      </p:sp>
      <p:sp>
        <p:nvSpPr>
          <p:cNvPr id="3" name="Content Placeholder 2"/>
          <p:cNvSpPr>
            <a:spLocks noGrp="1"/>
          </p:cNvSpPr>
          <p:nvPr>
            <p:ph idx="1"/>
          </p:nvPr>
        </p:nvSpPr>
        <p:spPr>
          <a:xfrm>
            <a:off x="228600" y="980728"/>
            <a:ext cx="8610600" cy="4876800"/>
          </a:xfrm>
        </p:spPr>
        <p:txBody>
          <a:bodyPr/>
          <a:lstStyle/>
          <a:p>
            <a:r>
              <a:rPr lang="en-US" dirty="0"/>
              <a:t>A very “doubtful” emerging technology </a:t>
            </a:r>
          </a:p>
          <a:p>
            <a:pPr lvl="1"/>
            <a:r>
              <a:rPr lang="en-US" dirty="0"/>
              <a:t>for at least two decades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382</a:t>
            </a:fld>
            <a:endParaRPr lang="en-US" altLang="en-US">
              <a:solidFill>
                <a:srgbClr val="000000"/>
              </a:solidFill>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lvl="0" algn="ctr">
              <a:spcBef>
                <a:spcPts val="450"/>
              </a:spcBef>
            </a:pPr>
            <a:r>
              <a:rPr lang="en-US" sz="2100" b="1" dirty="0">
                <a:solidFill>
                  <a:srgbClr val="0000FF"/>
                </a:solidFill>
                <a:latin typeface="Adobe Garamond Pro" panose="02020502060506020403" pitchFamily="18" charset="0"/>
                <a:hlinkClick r:id="rId2"/>
              </a:rPr>
              <a:t>https://arxiv.org/pdf/1706.08642</a:t>
            </a:r>
            <a:r>
              <a:rPr lang="en-US" sz="2100" b="1" dirty="0">
                <a:solidFill>
                  <a:srgbClr val="0000FF"/>
                </a:solidFill>
                <a:latin typeface="Adobe Garamond Pro" panose="02020502060506020403" pitchFamily="18" charset="0"/>
              </a:rPr>
              <a:t>  </a:t>
            </a:r>
          </a:p>
        </p:txBody>
      </p:sp>
      <p:pic>
        <p:nvPicPr>
          <p:cNvPr id="8" name="Picture 2" descr="ttps://pbs.twimg.com/media/DKHLt24W0AAE5Fd.jpg: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162" y="1855679"/>
            <a:ext cx="7411230" cy="452785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596831" y="2132856"/>
            <a:ext cx="3874137" cy="369332"/>
          </a:xfrm>
          <a:prstGeom prst="rect">
            <a:avLst/>
          </a:prstGeom>
          <a:noFill/>
        </p:spPr>
        <p:txBody>
          <a:bodyPr wrap="none" rtlCol="0">
            <a:spAutoFit/>
          </a:bodyPr>
          <a:lstStyle/>
          <a:p>
            <a:r>
              <a:rPr lang="en-US" i="1" dirty="0">
                <a:solidFill>
                  <a:srgbClr val="FF0000"/>
                </a:solidFill>
              </a:rPr>
              <a:t>Proceedings of the IEEE, Sept. 2017</a:t>
            </a:r>
          </a:p>
        </p:txBody>
      </p:sp>
    </p:spTree>
    <p:extLst>
      <p:ext uri="{BB962C8B-B14F-4D97-AF65-F5344CB8AC3E}">
        <p14:creationId xmlns:p14="http://schemas.microsoft.com/office/powerpoint/2010/main" val="22626425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3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August 29, 2018</a:t>
            </a:r>
          </a:p>
          <a:p>
            <a:r>
              <a:rPr lang="en-US" sz="2200" dirty="0"/>
              <a:t>NVMSA-RTCSA Joint Keynote Talk</a:t>
            </a:r>
          </a:p>
          <a:p>
            <a:pPr algn="l"/>
            <a:endParaRPr lang="en-US" sz="2200" dirty="0"/>
          </a:p>
        </p:txBody>
      </p:sp>
      <p:pic>
        <p:nvPicPr>
          <p:cNvPr id="7" name="Picture 6" descr="safari.png"/>
          <p:cNvPicPr>
            <a:picLocks noChangeAspect="1"/>
          </p:cNvPicPr>
          <p:nvPr/>
        </p:nvPicPr>
        <p:blipFill>
          <a:blip r:embed="rId5" cstate="print"/>
          <a:stretch>
            <a:fillRect/>
          </a:stretch>
        </p:blipFill>
        <p:spPr>
          <a:xfrm>
            <a:off x="179512" y="6453336"/>
            <a:ext cx="1080120" cy="312522"/>
          </a:xfrm>
          <a:prstGeom prst="rect">
            <a:avLst/>
          </a:prstGeom>
        </p:spPr>
      </p:pic>
      <p:pic>
        <p:nvPicPr>
          <p:cNvPr id="11" name="Picture 18" descr="log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04" y="5229200"/>
            <a:ext cx="1387508" cy="1152128"/>
          </a:xfrm>
          <a:prstGeom prst="rect">
            <a:avLst/>
          </a:prstGeom>
          <a:noFill/>
          <a:extLst>
            <a:ext uri="{909E8E84-426E-40dd-AFC4-6F175D3DCCD1}">
              <a14:hiddenFill xmlns="" xmlns:a14="http://schemas.microsoft.com/office/drawing/2010/main">
                <a:solidFill>
                  <a:srgbClr val="FFFFFF"/>
                </a:solidFill>
              </a14:hiddenFill>
            </a:ext>
          </a:extLst>
        </p:spPr>
      </p:pic>
      <p:sp>
        <p:nvSpPr>
          <p:cNvPr id="13" name="Title 1"/>
          <p:cNvSpPr>
            <a:spLocks noGrp="1"/>
          </p:cNvSpPr>
          <p:nvPr>
            <p:ph type="ctrTitle"/>
          </p:nvPr>
        </p:nvSpPr>
        <p:spPr>
          <a:xfrm>
            <a:off x="395536" y="1587624"/>
            <a:ext cx="8382000" cy="2201416"/>
          </a:xfrm>
        </p:spPr>
        <p:txBody>
          <a:bodyPr>
            <a:normAutofit fontScale="90000"/>
          </a:bodyPr>
          <a:lstStyle/>
          <a:p>
            <a:pPr algn="ctr"/>
            <a:r>
              <a:rPr lang="en-US" sz="4400" b="1" dirty="0"/>
              <a:t>Rethinking Memory System Design</a:t>
            </a:r>
            <a:br>
              <a:rPr lang="en-US" sz="4400" dirty="0"/>
            </a:br>
            <a:r>
              <a:rPr lang="en-US" sz="4400" dirty="0"/>
              <a:t>(for Data-Intensive Computing)</a:t>
            </a:r>
            <a:br>
              <a:rPr lang="en-US" sz="4400" dirty="0"/>
            </a:br>
            <a:br>
              <a:rPr lang="en-US" sz="800" dirty="0"/>
            </a:br>
            <a:endParaRPr lang="en-US" sz="3600" dirty="0">
              <a:solidFill>
                <a:srgbClr val="FF0000"/>
              </a:solidFill>
            </a:endParaRPr>
          </a:p>
        </p:txBody>
      </p:sp>
      <p:pic>
        <p:nvPicPr>
          <p:cNvPr id="10" name="Picture 2" descr="ETH Zurich short logo, black"/>
          <p:cNvPicPr>
            <a:picLocks noChangeAspect="1" noChangeArrowheads="1"/>
          </p:cNvPicPr>
          <p:nvPr/>
        </p:nvPicPr>
        <p:blipFill rotWithShape="1">
          <a:blip r:embed="rId7">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291DF8D7-1B8D-E04F-905D-49754AD3DEC4}"/>
              </a:ext>
            </a:extLst>
          </p:cNvPr>
          <p:cNvPicPr>
            <a:picLocks noChangeAspect="1"/>
          </p:cNvPicPr>
          <p:nvPr/>
        </p:nvPicPr>
        <p:blipFill>
          <a:blip r:embed="rId8" cstate="print"/>
          <a:stretch>
            <a:fillRect/>
          </a:stretch>
        </p:blipFill>
        <p:spPr>
          <a:xfrm>
            <a:off x="6478027" y="5805264"/>
            <a:ext cx="2532185" cy="914400"/>
          </a:xfrm>
          <a:prstGeom prst="rect">
            <a:avLst/>
          </a:prstGeom>
        </p:spPr>
      </p:pic>
    </p:spTree>
    <p:extLst>
      <p:ext uri="{BB962C8B-B14F-4D97-AF65-F5344CB8AC3E}">
        <p14:creationId xmlns:p14="http://schemas.microsoft.com/office/powerpoint/2010/main" val="746314564"/>
      </p:ext>
    </p:extLst>
  </p:cSld>
  <p:clrMapOvr>
    <a:masterClrMapping/>
  </p:clrMapOvr>
</p:sld>
</file>

<file path=ppt/slides/slide3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Acknowledgments</a:t>
            </a:r>
          </a:p>
        </p:txBody>
      </p:sp>
      <p:sp>
        <p:nvSpPr>
          <p:cNvPr id="3" name="Content Placeholder 2"/>
          <p:cNvSpPr>
            <a:spLocks noGrp="1"/>
          </p:cNvSpPr>
          <p:nvPr>
            <p:ph idx="1"/>
          </p:nvPr>
        </p:nvSpPr>
        <p:spPr>
          <a:xfrm>
            <a:off x="228600" y="1187605"/>
            <a:ext cx="8610600" cy="5193723"/>
          </a:xfrm>
        </p:spPr>
        <p:txBody>
          <a:bodyPr/>
          <a:lstStyle/>
          <a:p>
            <a:r>
              <a:rPr lang="en-US" dirty="0">
                <a:solidFill>
                  <a:srgbClr val="0000FF"/>
                </a:solidFill>
              </a:rPr>
              <a:t>My current and past students and postdocs</a:t>
            </a:r>
          </a:p>
          <a:p>
            <a:pPr lvl="1"/>
            <a:r>
              <a:rPr lang="en-US" sz="2100" dirty="0" err="1"/>
              <a:t>Rachata</a:t>
            </a:r>
            <a:r>
              <a:rPr lang="en-US" sz="2100" dirty="0"/>
              <a:t> </a:t>
            </a:r>
            <a:r>
              <a:rPr lang="en-US" sz="2100" dirty="0" err="1"/>
              <a:t>Ausavarungnirun</a:t>
            </a:r>
            <a:r>
              <a:rPr lang="en-US" sz="2100" dirty="0"/>
              <a:t>, Abhishek </a:t>
            </a:r>
            <a:r>
              <a:rPr lang="en-US" sz="2100" dirty="0" err="1"/>
              <a:t>Bhowmick</a:t>
            </a:r>
            <a:r>
              <a:rPr lang="en-US" sz="2100" dirty="0"/>
              <a:t>, </a:t>
            </a:r>
            <a:r>
              <a:rPr lang="en-US" sz="2100" dirty="0" err="1"/>
              <a:t>Amirali</a:t>
            </a:r>
            <a:r>
              <a:rPr lang="en-US" sz="2100" dirty="0"/>
              <a:t> </a:t>
            </a:r>
            <a:r>
              <a:rPr lang="en-US" sz="2100" dirty="0" err="1"/>
              <a:t>Boroumand</a:t>
            </a:r>
            <a:r>
              <a:rPr lang="en-US" sz="2100" dirty="0"/>
              <a:t>, </a:t>
            </a:r>
            <a:r>
              <a:rPr lang="en-US" sz="2100" dirty="0" err="1"/>
              <a:t>Rui</a:t>
            </a:r>
            <a:r>
              <a:rPr lang="en-US" sz="2100" dirty="0"/>
              <a:t> </a:t>
            </a:r>
            <a:r>
              <a:rPr lang="en-US" sz="2100" dirty="0" err="1"/>
              <a:t>Cai</a:t>
            </a:r>
            <a:r>
              <a:rPr lang="en-US" sz="2100" dirty="0"/>
              <a:t>, Yu </a:t>
            </a:r>
            <a:r>
              <a:rPr lang="en-US" sz="2100" dirty="0" err="1"/>
              <a:t>Cai</a:t>
            </a:r>
            <a:r>
              <a:rPr lang="en-US" sz="2100" dirty="0"/>
              <a:t>, Kevin Chang, </a:t>
            </a:r>
            <a:r>
              <a:rPr lang="en-US" sz="2100" dirty="0" err="1"/>
              <a:t>Saugata</a:t>
            </a:r>
            <a:r>
              <a:rPr lang="en-US" sz="2100" dirty="0"/>
              <a:t> </a:t>
            </a:r>
            <a:r>
              <a:rPr lang="en-US" sz="2100" dirty="0" err="1"/>
              <a:t>Ghose</a:t>
            </a:r>
            <a:r>
              <a:rPr lang="en-US" sz="2100" dirty="0"/>
              <a:t>, Kevin Hsieh, Tyler </a:t>
            </a:r>
            <a:r>
              <a:rPr lang="en-US" sz="2100" dirty="0" err="1"/>
              <a:t>Huberty</a:t>
            </a:r>
            <a:r>
              <a:rPr lang="en-US" sz="2100" dirty="0"/>
              <a:t>, Ben </a:t>
            </a:r>
            <a:r>
              <a:rPr lang="en-US" sz="2100" dirty="0" err="1"/>
              <a:t>Jaiyen</a:t>
            </a:r>
            <a:r>
              <a:rPr lang="en-US" sz="2100" dirty="0"/>
              <a:t>, Samira Khan, </a:t>
            </a:r>
            <a:r>
              <a:rPr lang="en-US" sz="2100" dirty="0" err="1"/>
              <a:t>Jeremie</a:t>
            </a:r>
            <a:r>
              <a:rPr lang="en-US" sz="2100" dirty="0"/>
              <a:t> Kim, Yoongu Kim, Yang Li, Jamie Liu, Lavanya Subramanian, Donghyuk Lee, </a:t>
            </a:r>
            <a:r>
              <a:rPr lang="en-US" sz="2100" dirty="0" err="1"/>
              <a:t>Yixin</a:t>
            </a:r>
            <a:r>
              <a:rPr lang="en-US" sz="2100" dirty="0"/>
              <a:t> </a:t>
            </a:r>
            <a:r>
              <a:rPr lang="en-US" sz="2100" dirty="0" err="1"/>
              <a:t>Luo</a:t>
            </a:r>
            <a:r>
              <a:rPr lang="en-US" sz="2100" dirty="0"/>
              <a:t>, Justin Meza, Gennady </a:t>
            </a:r>
            <a:r>
              <a:rPr lang="en-US" sz="2100" dirty="0" err="1"/>
              <a:t>Pekhimenko</a:t>
            </a:r>
            <a:r>
              <a:rPr lang="en-US" sz="2100" dirty="0"/>
              <a:t>, Vivek Seshadri, Lavanya Subramanian, </a:t>
            </a:r>
            <a:r>
              <a:rPr lang="en-US" sz="2100" dirty="0" err="1"/>
              <a:t>Nandita</a:t>
            </a:r>
            <a:r>
              <a:rPr lang="en-US" sz="2100" dirty="0"/>
              <a:t> </a:t>
            </a:r>
            <a:r>
              <a:rPr lang="en-US" sz="2100" dirty="0" err="1"/>
              <a:t>Vijaykumar</a:t>
            </a:r>
            <a:r>
              <a:rPr lang="en-US" sz="2100" dirty="0"/>
              <a:t>, </a:t>
            </a:r>
            <a:r>
              <a:rPr lang="en-US" sz="2100" dirty="0" err="1"/>
              <a:t>HanBin</a:t>
            </a:r>
            <a:r>
              <a:rPr lang="en-US" sz="2100" dirty="0"/>
              <a:t> Yoon, </a:t>
            </a:r>
            <a:r>
              <a:rPr lang="en-US" sz="2100" dirty="0" err="1"/>
              <a:t>Jishen</a:t>
            </a:r>
            <a:r>
              <a:rPr lang="en-US" sz="2100" dirty="0"/>
              <a:t> Zhao, …</a:t>
            </a:r>
          </a:p>
          <a:p>
            <a:endParaRPr lang="en-US" sz="400" dirty="0"/>
          </a:p>
          <a:p>
            <a:endParaRPr lang="en-US" sz="400" dirty="0"/>
          </a:p>
          <a:p>
            <a:endParaRPr lang="en-US" sz="400" dirty="0"/>
          </a:p>
          <a:p>
            <a:r>
              <a:rPr lang="en-US" dirty="0">
                <a:solidFill>
                  <a:srgbClr val="0000FF"/>
                </a:solidFill>
              </a:rPr>
              <a:t>My collaborators</a:t>
            </a:r>
          </a:p>
          <a:p>
            <a:pPr lvl="1"/>
            <a:r>
              <a:rPr lang="en-US" sz="2100" dirty="0"/>
              <a:t>Can Alkan, Chita Das, Phil Gibbons, </a:t>
            </a:r>
            <a:r>
              <a:rPr lang="en-US" sz="2100" dirty="0" err="1"/>
              <a:t>Sriram</a:t>
            </a:r>
            <a:r>
              <a:rPr lang="en-US" sz="2100" dirty="0"/>
              <a:t> </a:t>
            </a:r>
            <a:r>
              <a:rPr lang="en-US" sz="2100" dirty="0" err="1"/>
              <a:t>Govindan</a:t>
            </a:r>
            <a:r>
              <a:rPr lang="en-US" sz="2100" dirty="0"/>
              <a:t>, Norm </a:t>
            </a:r>
            <a:r>
              <a:rPr lang="en-US" sz="2100" dirty="0" err="1"/>
              <a:t>Jouppi</a:t>
            </a:r>
            <a:r>
              <a:rPr lang="en-US" sz="2100" dirty="0"/>
              <a:t>, </a:t>
            </a:r>
            <a:r>
              <a:rPr lang="en-US" sz="2100" dirty="0" err="1"/>
              <a:t>Mahmut</a:t>
            </a:r>
            <a:r>
              <a:rPr lang="en-US" sz="2100" dirty="0"/>
              <a:t> </a:t>
            </a:r>
            <a:r>
              <a:rPr lang="en-US" sz="2100" dirty="0" err="1"/>
              <a:t>Kandemir</a:t>
            </a:r>
            <a:r>
              <a:rPr lang="en-US" sz="2100" dirty="0"/>
              <a:t>, Mike </a:t>
            </a:r>
            <a:r>
              <a:rPr lang="en-US" sz="2100" dirty="0" err="1"/>
              <a:t>Kozuch</a:t>
            </a:r>
            <a:r>
              <a:rPr lang="en-US" sz="2100" dirty="0"/>
              <a:t>, </a:t>
            </a:r>
            <a:r>
              <a:rPr lang="en-US" sz="2100" dirty="0" err="1"/>
              <a:t>Konrad</a:t>
            </a:r>
            <a:r>
              <a:rPr lang="en-US" sz="2100" dirty="0"/>
              <a:t> Lai, Ken Mai, Todd Mowry, Yale </a:t>
            </a:r>
            <a:r>
              <a:rPr lang="en-US" sz="2100" dirty="0" err="1"/>
              <a:t>Patt</a:t>
            </a:r>
            <a:r>
              <a:rPr lang="en-US" sz="2100" dirty="0"/>
              <a:t>, </a:t>
            </a:r>
            <a:r>
              <a:rPr lang="en-US" sz="2100" dirty="0" err="1"/>
              <a:t>Moinuddin</a:t>
            </a:r>
            <a:r>
              <a:rPr lang="en-US" sz="2100" dirty="0"/>
              <a:t> </a:t>
            </a:r>
            <a:r>
              <a:rPr lang="en-US" sz="2100" dirty="0" err="1"/>
              <a:t>Qureshi</a:t>
            </a:r>
            <a:r>
              <a:rPr lang="en-US" sz="2100" dirty="0"/>
              <a:t>, Partha Ranganathan, </a:t>
            </a:r>
            <a:r>
              <a:rPr lang="en-US" sz="2100" dirty="0" err="1"/>
              <a:t>Bikash</a:t>
            </a:r>
            <a:r>
              <a:rPr lang="en-US" sz="2100" dirty="0"/>
              <a:t> Sharma, </a:t>
            </a:r>
            <a:r>
              <a:rPr lang="en-US" sz="2100" dirty="0" err="1"/>
              <a:t>Kushagra</a:t>
            </a:r>
            <a:r>
              <a:rPr lang="en-US" sz="2100" dirty="0"/>
              <a:t> </a:t>
            </a:r>
            <a:r>
              <a:rPr lang="en-US" sz="2100" dirty="0" err="1"/>
              <a:t>Vaid</a:t>
            </a:r>
            <a:r>
              <a:rPr lang="en-US" sz="2100" dirty="0"/>
              <a:t>, Chris Wilkerson, …</a:t>
            </a:r>
          </a:p>
        </p:txBody>
      </p:sp>
      <p:sp>
        <p:nvSpPr>
          <p:cNvPr id="4" name="Slide Number Placeholder 3"/>
          <p:cNvSpPr>
            <a:spLocks noGrp="1"/>
          </p:cNvSpPr>
          <p:nvPr>
            <p:ph type="sldNum" sz="quarter" idx="11"/>
          </p:nvPr>
        </p:nvSpPr>
        <p:spPr/>
        <p:txBody>
          <a:bodyPr/>
          <a:lstStyle/>
          <a:p>
            <a:fld id="{27F28456-B93E-5440-A8F9-7EDDF5DA4557}" type="slidenum">
              <a:rPr lang="en-US" smtClean="0">
                <a:solidFill>
                  <a:srgbClr val="000000"/>
                </a:solidFill>
              </a:rPr>
              <a:pPr/>
              <a:t>384</a:t>
            </a:fld>
            <a:endParaRPr lang="en-US">
              <a:solidFill>
                <a:srgbClr val="000000"/>
              </a:solidFill>
            </a:endParaRPr>
          </a:p>
        </p:txBody>
      </p:sp>
    </p:spTree>
    <p:extLst>
      <p:ext uri="{BB962C8B-B14F-4D97-AF65-F5344CB8AC3E}">
        <p14:creationId xmlns:p14="http://schemas.microsoft.com/office/powerpoint/2010/main" val="1033300965"/>
      </p:ext>
    </p:extLst>
  </p:cSld>
  <p:clrMapOvr>
    <a:masterClrMapping/>
  </p:clrMapOvr>
  <p:transition/>
</p:sld>
</file>

<file path=ppt/slides/slide3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NSF</a:t>
            </a:r>
          </a:p>
          <a:p>
            <a:r>
              <a:rPr lang="en-US" dirty="0"/>
              <a:t>GSRC</a:t>
            </a:r>
          </a:p>
          <a:p>
            <a:r>
              <a:rPr lang="en-US" dirty="0"/>
              <a:t>SRC</a:t>
            </a:r>
          </a:p>
          <a:p>
            <a:r>
              <a:rPr lang="en-US" dirty="0" err="1"/>
              <a:t>CyLab</a:t>
            </a:r>
            <a:endParaRPr lang="en-US" dirty="0"/>
          </a:p>
          <a:p>
            <a:r>
              <a:rPr lang="en-US" dirty="0"/>
              <a:t>Alibaba, AMD, Google, Facebook, HP Labs, Huawei, IBM, Intel, Microsoft, Nvidia, Oracle, Qualcomm, Rambus, Samsung, Seagate, VMware</a:t>
            </a:r>
          </a:p>
        </p:txBody>
      </p:sp>
      <p:sp>
        <p:nvSpPr>
          <p:cNvPr id="4" name="Slide Number Placeholder 3"/>
          <p:cNvSpPr>
            <a:spLocks noGrp="1"/>
          </p:cNvSpPr>
          <p:nvPr>
            <p:ph type="sldNum" sz="quarter" idx="11"/>
          </p:nvPr>
        </p:nvSpPr>
        <p:spPr/>
        <p:txBody>
          <a:bodyPr/>
          <a:lstStyle/>
          <a:p>
            <a:fld id="{27F28456-B93E-5440-A8F9-7EDDF5DA4557}" type="slidenum">
              <a:rPr lang="en-US" smtClean="0">
                <a:solidFill>
                  <a:srgbClr val="000000"/>
                </a:solidFill>
              </a:rPr>
              <a:pPr/>
              <a:t>385</a:t>
            </a:fld>
            <a:endParaRPr lang="en-US">
              <a:solidFill>
                <a:srgbClr val="000000"/>
              </a:solidFill>
            </a:endParaRPr>
          </a:p>
        </p:txBody>
      </p:sp>
    </p:spTree>
    <p:extLst>
      <p:ext uri="{BB962C8B-B14F-4D97-AF65-F5344CB8AC3E}">
        <p14:creationId xmlns:p14="http://schemas.microsoft.com/office/powerpoint/2010/main" val="2136549113"/>
      </p:ext>
    </p:extLst>
  </p:cSld>
  <p:clrMapOvr>
    <a:masterClrMapping/>
  </p:clrMapOvr>
  <p:transition/>
</p:sld>
</file>

<file path=ppt/slides/slide3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a:t>Slides Not Covered </a:t>
            </a:r>
            <a:br>
              <a:rPr lang="en-US" dirty="0"/>
            </a:br>
            <a:r>
              <a:rPr lang="en-US" dirty="0"/>
              <a:t>			But Could Be Useful</a:t>
            </a:r>
          </a:p>
        </p:txBody>
      </p:sp>
      <p:sp>
        <p:nvSpPr>
          <p:cNvPr id="6" name="Subtitle 5"/>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solidFill>
                  <a:srgbClr val="000000"/>
                </a:solidFill>
              </a:rPr>
              <a:pPr/>
              <a:t>386</a:t>
            </a:fld>
            <a:endParaRPr lang="en-US" altLang="en-US">
              <a:solidFill>
                <a:srgbClr val="000000"/>
              </a:solidFill>
            </a:endParaRPr>
          </a:p>
        </p:txBody>
      </p:sp>
    </p:spTree>
    <p:extLst>
      <p:ext uri="{BB962C8B-B14F-4D97-AF65-F5344CB8AC3E}">
        <p14:creationId xmlns:p14="http://schemas.microsoft.com/office/powerpoint/2010/main" val="254612198"/>
      </p:ext>
    </p:extLst>
  </p:cSld>
  <p:clrMapOvr>
    <a:masterClrMapping/>
  </p:clrMapOvr>
  <p:transition/>
</p:sld>
</file>

<file path=ppt/slides/slide3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4000" dirty="0">
                <a:latin typeface="Garamond" charset="0"/>
              </a:rPr>
              <a:t>Readings, Videos, Reference Materials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832091693"/>
      </p:ext>
    </p:extLst>
  </p:cSld>
  <p:clrMapOvr>
    <a:masterClrMapping/>
  </p:clrMapOvr>
  <p:transition/>
</p:sld>
</file>

<file path=ppt/slides/slide3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Accelerated Memory Course (~6.5 hours)</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0000FF"/>
                </a:solidFill>
              </a:rPr>
              <a:t>ACACES 2018 </a:t>
            </a:r>
          </a:p>
          <a:p>
            <a:pPr lvl="1"/>
            <a:r>
              <a:rPr lang="en-US" dirty="0"/>
              <a:t>Memory Systems and Memory-Centric Computing Systems</a:t>
            </a:r>
          </a:p>
          <a:p>
            <a:pPr lvl="1"/>
            <a:r>
              <a:rPr lang="en-US" dirty="0"/>
              <a:t>Taught by Onur Mutlu July 9-13, 2018</a:t>
            </a:r>
          </a:p>
          <a:p>
            <a:pPr lvl="1"/>
            <a:r>
              <a:rPr lang="en-US" dirty="0"/>
              <a:t>~6.5 hours of lectures</a:t>
            </a:r>
          </a:p>
          <a:p>
            <a:endParaRPr lang="en-US" dirty="0">
              <a:solidFill>
                <a:srgbClr val="0000FF"/>
              </a:solidFill>
            </a:endParaRPr>
          </a:p>
          <a:p>
            <a:r>
              <a:rPr lang="en-US" dirty="0">
                <a:solidFill>
                  <a:srgbClr val="0000FF"/>
                </a:solidFill>
              </a:rPr>
              <a:t>Website for the Course including Videos, Slides, Papers</a:t>
            </a:r>
          </a:p>
          <a:p>
            <a:pPr lvl="1"/>
            <a:r>
              <a:rPr lang="en-US" dirty="0">
                <a:hlinkClick r:id="rId2"/>
              </a:rPr>
              <a:t>https://people.inf.ethz.ch/omutlu/acaces2018.html</a:t>
            </a:r>
            <a:r>
              <a:rPr lang="en-US" dirty="0"/>
              <a:t> </a:t>
            </a:r>
          </a:p>
          <a:p>
            <a:pPr lvl="1"/>
            <a:r>
              <a:rPr lang="en-US" dirty="0">
                <a:hlinkClick r:id="rId3"/>
              </a:rPr>
              <a:t>https://www.youtube.com/playlist?list=PL5Q2soXY2Zi-HXxomthrpDpMJm05P6J9x</a:t>
            </a:r>
            <a:r>
              <a:rPr lang="en-US" dirty="0"/>
              <a:t> </a:t>
            </a:r>
          </a:p>
          <a:p>
            <a:pPr lvl="1"/>
            <a:endParaRPr lang="en-US" dirty="0">
              <a:hlinkClick r:id="rId4"/>
            </a:endParaRPr>
          </a:p>
          <a:p>
            <a:r>
              <a:rPr lang="en-US" dirty="0">
                <a:solidFill>
                  <a:srgbClr val="0000FF"/>
                </a:solidFill>
              </a:rPr>
              <a:t>All Papers are at:</a:t>
            </a:r>
          </a:p>
          <a:p>
            <a:pPr lvl="1"/>
            <a:r>
              <a:rPr lang="en-US" dirty="0">
                <a:hlinkClick r:id="rId4"/>
              </a:rPr>
              <a:t>https://people.inf.ethz.ch/omutlu/projects.htm</a:t>
            </a:r>
            <a:r>
              <a:rPr lang="en-US" dirty="0"/>
              <a:t> </a:t>
            </a:r>
          </a:p>
          <a:p>
            <a:pPr lvl="1"/>
            <a:r>
              <a:rPr lang="en-US" dirty="0"/>
              <a:t>Final lecture notes and readings (for all topics)</a:t>
            </a:r>
          </a:p>
          <a:p>
            <a:endParaRPr lang="en-US" dirty="0">
              <a:solidFill>
                <a:srgbClr val="0000FF"/>
              </a:solidFill>
            </a:endParaRPr>
          </a:p>
          <a:p>
            <a:pPr lvl="1"/>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024"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024" rtl="0" eaLnBrk="1" fontAlgn="auto" latinLnBrk="0" hangingPunct="1">
                <a:lnSpc>
                  <a:spcPct val="100000"/>
                </a:lnSpc>
                <a:spcBef>
                  <a:spcPts val="0"/>
                </a:spcBef>
                <a:spcAft>
                  <a:spcPts val="0"/>
                </a:spcAft>
                <a:buClrTx/>
                <a:buSzTx/>
                <a:buFontTx/>
                <a:buNone/>
                <a:tabLst/>
                <a:defRPr/>
              </a:pPr>
              <a:t>388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56188417"/>
      </p:ext>
    </p:extLst>
  </p:cSld>
  <p:clrMapOvr>
    <a:masterClrMapping/>
  </p:clrMapOvr>
  <p:transition/>
</p:sld>
</file>

<file path=ppt/slides/slide3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r>
              <a:rPr lang="en-US" sz="1700" dirty="0"/>
              <a:t>Saugata Ghose, Kevin Hsieh, Amirali Boroumand, </a:t>
            </a:r>
            <a:r>
              <a:rPr lang="en-US" sz="1700" dirty="0" err="1"/>
              <a:t>Rachata</a:t>
            </a:r>
            <a:r>
              <a:rPr lang="en-US" sz="1700" dirty="0"/>
              <a:t> </a:t>
            </a:r>
            <a:r>
              <a:rPr lang="en-US" sz="1700" dirty="0" err="1"/>
              <a:t>Ausavarungnirun</a:t>
            </a:r>
            <a:r>
              <a:rPr lang="en-US" sz="1700" dirty="0"/>
              <a:t>, Onur Mutlu,</a:t>
            </a:r>
            <a:br>
              <a:rPr lang="en-US" sz="1700" dirty="0"/>
            </a:br>
            <a:r>
              <a:rPr lang="en-US" sz="1700" b="1" dirty="0">
                <a:hlinkClick r:id="rId2"/>
              </a:rPr>
              <a:t>"Enabling the Adoption of Processing-in-Memory: Challenges, Mechanisms, Future Research Directions"</a:t>
            </a:r>
            <a:r>
              <a:rPr lang="en-US" sz="1700" dirty="0"/>
              <a:t> </a:t>
            </a:r>
            <a:br>
              <a:rPr lang="en-US" sz="1700" dirty="0"/>
            </a:br>
            <a:r>
              <a:rPr lang="en-US" sz="1700" i="1" dirty="0"/>
              <a:t>Invited Book Chapter</a:t>
            </a:r>
            <a:r>
              <a:rPr lang="en-US" sz="1700" dirty="0"/>
              <a:t>, to appear in 2018. </a:t>
            </a:r>
            <a:br>
              <a:rPr lang="en-US" sz="1700" dirty="0"/>
            </a:br>
            <a:r>
              <a:rPr lang="en-US" sz="1700" dirty="0"/>
              <a:t>[</a:t>
            </a:r>
            <a:r>
              <a:rPr lang="en-US" sz="1700" dirty="0">
                <a:hlinkClick r:id="rId3"/>
              </a:rPr>
              <a:t>Preliminary arxiv.org version</a:t>
            </a:r>
            <a:r>
              <a:rPr lang="en-US" sz="1700" dirty="0"/>
              <a:t>]</a:t>
            </a:r>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3AD2022-F9DE-D14F-A45A-D41DA60EB21E}"/>
              </a:ext>
            </a:extLst>
          </p:cNvPr>
          <p:cNvPicPr>
            <a:picLocks noChangeAspect="1"/>
          </p:cNvPicPr>
          <p:nvPr/>
        </p:nvPicPr>
        <p:blipFill>
          <a:blip r:embed="rId4"/>
          <a:stretch>
            <a:fillRect/>
          </a:stretch>
        </p:blipFill>
        <p:spPr>
          <a:xfrm>
            <a:off x="337560" y="980728"/>
            <a:ext cx="8589976" cy="3366925"/>
          </a:xfrm>
          <a:prstGeom prst="rect">
            <a:avLst/>
          </a:prstGeom>
        </p:spPr>
      </p:pic>
      <p:sp>
        <p:nvSpPr>
          <p:cNvPr id="5" name="TextBox 4">
            <a:extLst>
              <a:ext uri="{FF2B5EF4-FFF2-40B4-BE49-F238E27FC236}">
                <a16:creationId xmlns:a16="http://schemas.microsoft.com/office/drawing/2014/main" id="{FFA0A5EF-3A3C-1949-B5F9-3039EB9E1909}"/>
              </a:ext>
            </a:extLst>
          </p:cNvPr>
          <p:cNvSpPr txBox="1"/>
          <p:nvPr/>
        </p:nvSpPr>
        <p:spPr>
          <a:xfrm>
            <a:off x="2483768" y="6381328"/>
            <a:ext cx="474200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3"/>
              </a:rPr>
              <a:t>https://arxiv.org/pdf/1802.00320.pdf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3239499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II</a:t>
            </a:r>
          </a:p>
        </p:txBody>
      </p:sp>
      <p:sp>
        <p:nvSpPr>
          <p:cNvPr id="3" name="Content Placeholder 2"/>
          <p:cNvSpPr>
            <a:spLocks noGrp="1"/>
          </p:cNvSpPr>
          <p:nvPr>
            <p:ph idx="1"/>
          </p:nvPr>
        </p:nvSpPr>
        <p:spPr/>
        <p:txBody>
          <a:bodyPr/>
          <a:lstStyle/>
          <a:p>
            <a:r>
              <a:rPr lang="en-US" dirty="0"/>
              <a:t>Onur Mutlu and Lavanya Subramanian,</a:t>
            </a:r>
            <a:br>
              <a:rPr lang="en-US" dirty="0"/>
            </a:br>
            <a:r>
              <a:rPr lang="en-US" b="1" dirty="0">
                <a:hlinkClick r:id="rId2"/>
              </a:rPr>
              <a:t>"Research Problems and Opportunities in Memory Systems"</a:t>
            </a:r>
            <a:br>
              <a:rPr lang="en-US" dirty="0"/>
            </a:br>
            <a:r>
              <a:rPr lang="en-US" i="1" dirty="0"/>
              <a:t>Invited Article in </a:t>
            </a:r>
            <a:r>
              <a:rPr lang="en-US" i="1" dirty="0">
                <a:hlinkClick r:id="rId3"/>
              </a:rPr>
              <a:t>Supercomputing Frontiers and Innovations</a:t>
            </a:r>
            <a:r>
              <a:rPr lang="en-US" i="1" dirty="0"/>
              <a:t> (</a:t>
            </a:r>
            <a:r>
              <a:rPr lang="en-US" b="1" i="1" dirty="0"/>
              <a:t>SUPERFRI</a:t>
            </a:r>
            <a:r>
              <a:rPr lang="en-US" i="1" dirty="0"/>
              <a:t>)</a:t>
            </a:r>
            <a:r>
              <a:rPr lang="en-US" dirty="0"/>
              <a:t>, 2014/2015. </a:t>
            </a:r>
          </a:p>
          <a:p>
            <a:endParaRPr lang="en-US" dirty="0"/>
          </a:p>
        </p:txBody>
      </p:sp>
      <p:pic>
        <p:nvPicPr>
          <p:cNvPr id="5" name="Picture 4"/>
          <p:cNvPicPr>
            <a:picLocks noChangeAspect="1"/>
          </p:cNvPicPr>
          <p:nvPr/>
        </p:nvPicPr>
        <p:blipFill>
          <a:blip r:embed="rId4"/>
          <a:stretch>
            <a:fillRect/>
          </a:stretch>
        </p:blipFill>
        <p:spPr>
          <a:xfrm>
            <a:off x="127000" y="4467324"/>
            <a:ext cx="8890000" cy="977900"/>
          </a:xfrm>
          <a:prstGeom prst="rect">
            <a:avLst/>
          </a:prstGeom>
        </p:spPr>
      </p:pic>
      <p:sp>
        <p:nvSpPr>
          <p:cNvPr id="6" name="TextBox 5">
            <a:extLst>
              <a:ext uri="{FF2B5EF4-FFF2-40B4-BE49-F238E27FC236}">
                <a16:creationId xmlns:a16="http://schemas.microsoft.com/office/drawing/2014/main" id="{BAB96285-7F1A-C948-A4B7-54FCB0114C45}"/>
              </a:ext>
            </a:extLst>
          </p:cNvPr>
          <p:cNvSpPr txBox="1"/>
          <p:nvPr/>
        </p:nvSpPr>
        <p:spPr>
          <a:xfrm>
            <a:off x="184520" y="6453336"/>
            <a:ext cx="877996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https://people.inf.ethz.ch/omutlu/pub/memory-systems-research_superfri14.pdf</a:t>
            </a:r>
            <a:r>
              <a:rPr kumimoji="0" lang="en-US" sz="16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1734258531"/>
      </p:ext>
    </p:extLst>
  </p:cSld>
  <p:clrMapOvr>
    <a:masterClrMapping/>
  </p:clrMapOvr>
  <p:transition/>
</p:sld>
</file>

<file path=ppt/slides/slide3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III</a:t>
            </a: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07504" y="6520834"/>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1"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hlinkClick r:id="rId3"/>
              </a:rPr>
              <a:t>"The RowHammer Problem and Other Issues We May Face as Memory Becomes Denser"</a:t>
            </a:r>
            <a:r>
              <a:rPr lang="en-US" sz="2000" dirty="0"/>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2822856019"/>
      </p:ext>
    </p:extLst>
  </p:cSld>
  <p:clrMapOvr>
    <a:masterClrMapping/>
  </p:clrMapOvr>
  <p:transition/>
</p:sld>
</file>

<file path=ppt/slides/slide3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IV</a:t>
            </a:r>
          </a:p>
        </p:txBody>
      </p:sp>
      <p:sp>
        <p:nvSpPr>
          <p:cNvPr id="3" name="Content Placeholder 2"/>
          <p:cNvSpPr>
            <a:spLocks noGrp="1"/>
          </p:cNvSpPr>
          <p:nvPr>
            <p:ph idx="1"/>
          </p:nvPr>
        </p:nvSpPr>
        <p:spPr/>
        <p:txBody>
          <a:bodyPr/>
          <a:lstStyle/>
          <a:p>
            <a:r>
              <a:rPr lang="en-US" dirty="0"/>
              <a:t>Onur Mutlu,</a:t>
            </a:r>
            <a:br>
              <a:rPr lang="en-US" dirty="0"/>
            </a:br>
            <a:r>
              <a:rPr lang="en-US" b="1" dirty="0">
                <a:hlinkClick r:id="rId2"/>
              </a:rPr>
              <a:t>"Memory Scaling: A Systems Architecture Perspective"</a:t>
            </a:r>
            <a:br>
              <a:rPr lang="en-US" dirty="0"/>
            </a:br>
            <a:r>
              <a:rPr lang="en-US" i="1" dirty="0"/>
              <a:t>Technical talk at </a:t>
            </a:r>
            <a:r>
              <a:rPr lang="en-US" i="1" dirty="0">
                <a:hlinkClick r:id="rId3"/>
              </a:rPr>
              <a:t>MemCon 2013</a:t>
            </a:r>
            <a:r>
              <a:rPr lang="en-US" i="1" dirty="0"/>
              <a:t> (</a:t>
            </a:r>
            <a:r>
              <a:rPr lang="en-US" b="1" i="1" dirty="0"/>
              <a:t>MEMCON</a:t>
            </a:r>
            <a:r>
              <a:rPr lang="en-US" i="1" dirty="0"/>
              <a:t>)</a:t>
            </a:r>
            <a:r>
              <a:rPr lang="en-US" dirty="0"/>
              <a:t>, Santa Clara, CA, August 2013. [</a:t>
            </a:r>
            <a:r>
              <a:rPr lang="en-US" dirty="0">
                <a:hlinkClick r:id="rId4"/>
              </a:rPr>
              <a:t>Slides (pptx)</a:t>
            </a:r>
            <a:r>
              <a:rPr lang="en-US" dirty="0"/>
              <a:t> </a:t>
            </a:r>
            <a:r>
              <a:rPr lang="en-US" dirty="0">
                <a:hlinkClick r:id="rId5"/>
              </a:rPr>
              <a:t>(pdf)</a:t>
            </a:r>
            <a:r>
              <a:rPr lang="en-US" dirty="0"/>
              <a:t>]</a:t>
            </a:r>
            <a:br>
              <a:rPr lang="en-US" dirty="0"/>
            </a:br>
            <a:r>
              <a:rPr lang="en-US" dirty="0"/>
              <a:t>[</a:t>
            </a:r>
            <a:r>
              <a:rPr lang="en-US" dirty="0">
                <a:hlinkClick r:id="rId6"/>
              </a:rPr>
              <a:t>Video</a:t>
            </a:r>
            <a:r>
              <a:rPr lang="en-US" dirty="0"/>
              <a:t>] [</a:t>
            </a:r>
            <a:r>
              <a:rPr lang="en-US" dirty="0">
                <a:hlinkClick r:id="rId7"/>
              </a:rPr>
              <a:t>Coverage on StorageSearch</a:t>
            </a:r>
            <a:r>
              <a:rPr lang="en-US" dirty="0"/>
              <a:t>] </a:t>
            </a:r>
          </a:p>
        </p:txBody>
      </p:sp>
      <p:pic>
        <p:nvPicPr>
          <p:cNvPr id="6" name="Picture 5"/>
          <p:cNvPicPr>
            <a:picLocks noChangeAspect="1"/>
          </p:cNvPicPr>
          <p:nvPr/>
        </p:nvPicPr>
        <p:blipFill>
          <a:blip r:embed="rId8"/>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3275435569"/>
      </p:ext>
    </p:extLst>
  </p:cSld>
  <p:clrMapOvr>
    <a:masterClrMapping/>
  </p:clrMapOvr>
  <p:transition/>
</p:sld>
</file>

<file path=ppt/slides/slide3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600" dirty="0"/>
              <a:t>Reference Overview Paper V</a:t>
            </a:r>
            <a:endParaRPr lang="en-US" sz="3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hlinkClick r:id="rId2"/>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rPr>
              <a:t>  </a:t>
            </a:r>
          </a:p>
        </p:txBody>
      </p:sp>
      <p:pic>
        <p:nvPicPr>
          <p:cNvPr id="8" name="Picture 2" descr="ttps://pbs.twimg.com/media/DKHLt24W0AAE5Fd.jpg: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162" y="1268760"/>
            <a:ext cx="7411230" cy="452785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596831" y="1545937"/>
            <a:ext cx="43524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0000"/>
                </a:solidFill>
                <a:effectLst/>
                <a:uLnTx/>
                <a:uFillTx/>
                <a:latin typeface="Tahoma"/>
                <a:ea typeface="+mn-ea"/>
                <a:cs typeface="+mn-cs"/>
              </a:rPr>
              <a:t>Proceedings of the IEEE, Sept. 2017</a:t>
            </a:r>
          </a:p>
        </p:txBody>
      </p:sp>
    </p:spTree>
    <p:extLst>
      <p:ext uri="{BB962C8B-B14F-4D97-AF65-F5344CB8AC3E}">
        <p14:creationId xmlns:p14="http://schemas.microsoft.com/office/powerpoint/2010/main" val="338932660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3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a:t>
            </a:r>
          </a:p>
        </p:txBody>
      </p:sp>
      <p:sp>
        <p:nvSpPr>
          <p:cNvPr id="3" name="Content Placeholder 2"/>
          <p:cNvSpPr>
            <a:spLocks noGrp="1"/>
          </p:cNvSpPr>
          <p:nvPr>
            <p:ph idx="1"/>
          </p:nvPr>
        </p:nvSpPr>
        <p:spPr>
          <a:xfrm>
            <a:off x="228600" y="1115597"/>
            <a:ext cx="8915400" cy="5193723"/>
          </a:xfrm>
        </p:spPr>
        <p:txBody>
          <a:bodyPr/>
          <a:lstStyle/>
          <a:p>
            <a:r>
              <a:rPr lang="en-US" b="1" dirty="0">
                <a:hlinkClick r:id="rId2"/>
              </a:rPr>
              <a:t>Undergraduate Computer Architecture Course Lecture Videos</a:t>
            </a:r>
            <a:r>
              <a:rPr lang="en-US" b="1" dirty="0"/>
              <a:t> (</a:t>
            </a:r>
            <a:r>
              <a:rPr lang="en-US" b="1" dirty="0">
                <a:hlinkClick r:id="rId3"/>
              </a:rPr>
              <a:t>2015</a:t>
            </a:r>
            <a:r>
              <a:rPr lang="en-US" b="1" dirty="0"/>
              <a:t>, </a:t>
            </a:r>
            <a:r>
              <a:rPr lang="en-US" b="1" dirty="0">
                <a:hlinkClick r:id="rId4"/>
              </a:rPr>
              <a:t>2014</a:t>
            </a:r>
            <a:r>
              <a:rPr lang="en-US" b="1" dirty="0"/>
              <a:t>, </a:t>
            </a:r>
            <a:r>
              <a:rPr lang="en-US" b="1" dirty="0">
                <a:hlinkClick r:id="rId5"/>
              </a:rPr>
              <a:t>2013</a:t>
            </a:r>
            <a:r>
              <a:rPr lang="en-US" b="1" dirty="0"/>
              <a:t>)</a:t>
            </a:r>
          </a:p>
          <a:p>
            <a:r>
              <a:rPr lang="en-US" b="1" dirty="0">
                <a:hlinkClick r:id="rId6"/>
              </a:rPr>
              <a:t>Undergraduate Computer Architecture Course Materials</a:t>
            </a:r>
            <a:r>
              <a:rPr lang="en-US" b="1" dirty="0"/>
              <a:t> (</a:t>
            </a:r>
            <a:r>
              <a:rPr lang="en-US" b="1" dirty="0">
                <a:hlinkClick r:id="rId6"/>
              </a:rPr>
              <a:t>2015</a:t>
            </a:r>
            <a:r>
              <a:rPr lang="en-US" b="1" dirty="0"/>
              <a:t>, </a:t>
            </a:r>
            <a:r>
              <a:rPr lang="en-US" b="1" dirty="0">
                <a:hlinkClick r:id="rId7"/>
              </a:rPr>
              <a:t>2014</a:t>
            </a:r>
            <a:r>
              <a:rPr lang="en-US" b="1" dirty="0"/>
              <a:t>, </a:t>
            </a:r>
            <a:r>
              <a:rPr lang="en-US" b="1" dirty="0">
                <a:hlinkClick r:id="rId8"/>
              </a:rPr>
              <a:t>2013</a:t>
            </a:r>
            <a:r>
              <a:rPr lang="en-US" b="1" dirty="0"/>
              <a:t>)</a:t>
            </a:r>
          </a:p>
          <a:p>
            <a:endParaRPr lang="en-US" sz="1500" b="1" dirty="0">
              <a:hlinkClick r:id="" action="ppaction://noaction"/>
            </a:endParaRPr>
          </a:p>
          <a:p>
            <a:endParaRPr lang="en-US" sz="1500" b="1" dirty="0">
              <a:hlinkClick r:id="" action="ppaction://noaction"/>
            </a:endParaRPr>
          </a:p>
          <a:p>
            <a:r>
              <a:rPr lang="en-US" b="1" dirty="0">
                <a:hlinkClick r:id="rId9"/>
              </a:rPr>
              <a:t>Graduate Computer Architecture Course Lecture Videos</a:t>
            </a:r>
            <a:r>
              <a:rPr lang="en-US" b="1" dirty="0"/>
              <a:t> (</a:t>
            </a:r>
            <a:r>
              <a:rPr lang="en-US" b="1" dirty="0">
                <a:hlinkClick r:id="rId9"/>
              </a:rPr>
              <a:t>2017</a:t>
            </a:r>
            <a:r>
              <a:rPr lang="en-US" b="1" dirty="0"/>
              <a:t>, </a:t>
            </a:r>
            <a:r>
              <a:rPr lang="en-US" b="1" dirty="0">
                <a:hlinkClick r:id="rId10"/>
              </a:rPr>
              <a:t>2015</a:t>
            </a:r>
            <a:r>
              <a:rPr lang="en-US" b="1" dirty="0"/>
              <a:t>, </a:t>
            </a:r>
            <a:r>
              <a:rPr lang="en-US" b="1" dirty="0">
                <a:hlinkClick r:id="rId11"/>
              </a:rPr>
              <a:t>2013</a:t>
            </a:r>
            <a:r>
              <a:rPr lang="en-US" b="1" dirty="0"/>
              <a:t>)</a:t>
            </a:r>
          </a:p>
          <a:p>
            <a:r>
              <a:rPr lang="en-US" b="1" dirty="0">
                <a:hlinkClick r:id="rId12"/>
              </a:rPr>
              <a:t>Graduate Computer Architecture Course Materials</a:t>
            </a:r>
            <a:r>
              <a:rPr lang="en-US" b="1" dirty="0"/>
              <a:t> (</a:t>
            </a:r>
            <a:r>
              <a:rPr lang="en-US" b="1" dirty="0">
                <a:hlinkClick r:id="rId12"/>
              </a:rPr>
              <a:t>2017</a:t>
            </a:r>
            <a:r>
              <a:rPr lang="en-US" b="1" dirty="0"/>
              <a:t>, </a:t>
            </a:r>
            <a:r>
              <a:rPr lang="en-US" b="1" dirty="0">
                <a:hlinkClick r:id="rId13"/>
              </a:rPr>
              <a:t>2015</a:t>
            </a:r>
            <a:r>
              <a:rPr lang="en-US" b="1" dirty="0"/>
              <a:t>, </a:t>
            </a:r>
            <a:r>
              <a:rPr lang="en-US" b="1" dirty="0">
                <a:hlinkClick r:id="rId14"/>
              </a:rPr>
              <a:t>2013</a:t>
            </a:r>
            <a:r>
              <a:rPr lang="en-US" b="1" dirty="0"/>
              <a:t>)</a:t>
            </a:r>
          </a:p>
          <a:p>
            <a:endParaRPr lang="en-US" sz="1500" b="1" dirty="0">
              <a:hlinkClick r:id="" action="ppaction://noaction"/>
            </a:endParaRPr>
          </a:p>
          <a:p>
            <a:endParaRPr lang="en-US" sz="1500" b="1" dirty="0">
              <a:hlinkClick r:id="" action="ppaction://noaction"/>
            </a:endParaRPr>
          </a:p>
          <a:p>
            <a:r>
              <a:rPr lang="en-US" b="1" dirty="0">
                <a:hlinkClick r:id="rId15"/>
              </a:rPr>
              <a:t>Parallel Computer Architecture Course Materials</a:t>
            </a:r>
            <a:r>
              <a:rPr lang="en-US" b="1" dirty="0"/>
              <a:t> (</a:t>
            </a:r>
            <a:r>
              <a:rPr lang="en-US" b="1" dirty="0">
                <a:hlinkClick r:id="rId16"/>
              </a:rPr>
              <a:t>Lecture Videos</a:t>
            </a:r>
            <a:r>
              <a:rPr lang="en-US" b="1" dirty="0"/>
              <a:t>)</a:t>
            </a:r>
          </a:p>
          <a:p>
            <a:endParaRPr lang="en-US" sz="1200" b="1" dirty="0">
              <a:hlinkClick r:id="rId17"/>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121162147"/>
      </p:ext>
    </p:extLst>
  </p:cSld>
  <p:clrMapOvr>
    <a:masterClrMapping/>
  </p:clrMapOvr>
  <p:transition/>
</p:sld>
</file>

<file path=ppt/slides/slide3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(II)</a:t>
            </a:r>
          </a:p>
        </p:txBody>
      </p:sp>
      <p:sp>
        <p:nvSpPr>
          <p:cNvPr id="3" name="Content Placeholder 2"/>
          <p:cNvSpPr>
            <a:spLocks noGrp="1"/>
          </p:cNvSpPr>
          <p:nvPr>
            <p:ph idx="1"/>
          </p:nvPr>
        </p:nvSpPr>
        <p:spPr>
          <a:xfrm>
            <a:off x="228600" y="823482"/>
            <a:ext cx="8915400" cy="5193723"/>
          </a:xfrm>
        </p:spPr>
        <p:txBody>
          <a:bodyPr/>
          <a:lstStyle/>
          <a:p>
            <a:endParaRPr lang="en-US" sz="1200" b="1" dirty="0">
              <a:hlinkClick r:id="rId2"/>
            </a:endParaRPr>
          </a:p>
          <a:p>
            <a:r>
              <a:rPr lang="en-US" b="1" dirty="0">
                <a:hlinkClick r:id="rId3"/>
              </a:rPr>
              <a:t>Freshman Digital Circuits and Computer Architecture Course Lecture Videos</a:t>
            </a:r>
            <a:r>
              <a:rPr lang="en-US" b="1" dirty="0"/>
              <a:t> (</a:t>
            </a:r>
            <a:r>
              <a:rPr lang="en-US" b="1" dirty="0">
                <a:hlinkClick r:id="rId4"/>
              </a:rPr>
              <a:t>2018</a:t>
            </a:r>
            <a:r>
              <a:rPr lang="en-US" b="1" dirty="0"/>
              <a:t>, </a:t>
            </a:r>
            <a:r>
              <a:rPr lang="en-US" b="1" dirty="0">
                <a:hlinkClick r:id="rId3"/>
              </a:rPr>
              <a:t>2017</a:t>
            </a:r>
            <a:r>
              <a:rPr lang="en-US" b="1" dirty="0"/>
              <a:t>)</a:t>
            </a:r>
          </a:p>
          <a:p>
            <a:r>
              <a:rPr lang="en-US" b="1" dirty="0">
                <a:hlinkClick r:id="rId5"/>
              </a:rPr>
              <a:t>Freshman Digital Circuits and Computer Architecture Course Materials</a:t>
            </a:r>
            <a:r>
              <a:rPr lang="en-US" b="1" dirty="0"/>
              <a:t> (</a:t>
            </a:r>
            <a:r>
              <a:rPr lang="en-US" b="1" dirty="0">
                <a:hlinkClick r:id="rId5"/>
              </a:rPr>
              <a:t>2018</a:t>
            </a:r>
            <a:r>
              <a:rPr lang="en-US" b="1" dirty="0"/>
              <a:t>)</a:t>
            </a:r>
          </a:p>
          <a:p>
            <a:pPr marL="0" indent="0">
              <a:buNone/>
            </a:pPr>
            <a:endParaRPr lang="en-US" b="1" dirty="0"/>
          </a:p>
          <a:p>
            <a:r>
              <a:rPr lang="en-US" b="1" dirty="0">
                <a:hlinkClick r:id="rId2"/>
              </a:rPr>
              <a:t>Memory Systems Short Course Materials</a:t>
            </a:r>
            <a:r>
              <a:rPr lang="en-US" b="1" dirty="0"/>
              <a:t> </a:t>
            </a:r>
          </a:p>
          <a:p>
            <a:pPr marL="0" indent="0">
              <a:buNone/>
            </a:pPr>
            <a:r>
              <a:rPr lang="en-US" b="1" dirty="0"/>
              <a:t>    (</a:t>
            </a:r>
            <a:r>
              <a:rPr lang="en-US" b="1" dirty="0">
                <a:hlinkClick r:id="rId6"/>
              </a:rPr>
              <a:t>Lecture Video on Main Memory and DRAM Basics</a:t>
            </a:r>
            <a:r>
              <a:rPr lang="en-US" b="1" dirty="0"/>
              <a:t>)</a:t>
            </a:r>
          </a:p>
          <a:p>
            <a:endParaRPr lang="en-US" b="1" dirty="0">
              <a:hlinkClick r:id="rId3"/>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150985239"/>
      </p:ext>
    </p:extLst>
  </p:cSld>
  <p:clrMapOvr>
    <a:masterClrMapping/>
  </p:clrMapOvr>
  <p:transition/>
</p:sld>
</file>

<file path=ppt/slides/slide3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Rowhammer</a:t>
            </a:r>
            <a:r>
              <a:rPr lang="en-US" dirty="0">
                <a:solidFill>
                  <a:srgbClr val="0000FF"/>
                </a:solidFill>
              </a:rPr>
              <a:t> – Program to Induce RowHammer Errors</a:t>
            </a:r>
          </a:p>
          <a:p>
            <a:pPr lvl="1"/>
            <a:r>
              <a:rPr lang="en-US" dirty="0">
                <a:hlinkClick r:id="rId2"/>
              </a:rPr>
              <a:t>https://github.com/CMU-SAFARI/rowhammer</a:t>
            </a:r>
            <a:r>
              <a:rPr lang="en-US" dirty="0"/>
              <a:t> </a:t>
            </a:r>
          </a:p>
          <a:p>
            <a:r>
              <a:rPr lang="en-US" dirty="0" err="1">
                <a:solidFill>
                  <a:srgbClr val="0000FF"/>
                </a:solidFill>
              </a:rPr>
              <a:t>Ramulator</a:t>
            </a:r>
            <a:r>
              <a:rPr lang="en-US" dirty="0">
                <a:solidFill>
                  <a:srgbClr val="0000FF"/>
                </a:solidFill>
              </a:rPr>
              <a:t> – Fast and Extensible DRAM Simulator</a:t>
            </a:r>
          </a:p>
          <a:p>
            <a:pPr lvl="1"/>
            <a:r>
              <a:rPr lang="en-US" dirty="0">
                <a:hlinkClick r:id="rId3"/>
              </a:rPr>
              <a:t>https://github.com/CMU-SAFARI/ramulator</a:t>
            </a:r>
            <a:r>
              <a:rPr lang="en-US" dirty="0"/>
              <a:t> </a:t>
            </a:r>
          </a:p>
          <a:p>
            <a:r>
              <a:rPr lang="en-US" dirty="0" err="1">
                <a:solidFill>
                  <a:srgbClr val="0000FF"/>
                </a:solidFill>
              </a:rPr>
              <a:t>MemSim</a:t>
            </a:r>
            <a:r>
              <a:rPr lang="en-US" dirty="0">
                <a:solidFill>
                  <a:srgbClr val="0000FF"/>
                </a:solidFill>
              </a:rPr>
              <a:t> – Simple Memory Simulator</a:t>
            </a:r>
          </a:p>
          <a:p>
            <a:pPr lvl="1"/>
            <a:r>
              <a:rPr lang="en-US" dirty="0">
                <a:hlinkClick r:id="rId4"/>
              </a:rPr>
              <a:t>https://github.com/CMU-SAFARI/memsim</a:t>
            </a:r>
            <a:r>
              <a:rPr lang="en-US" dirty="0"/>
              <a:t> </a:t>
            </a:r>
          </a:p>
          <a:p>
            <a:r>
              <a:rPr lang="en-US" dirty="0" err="1">
                <a:solidFill>
                  <a:srgbClr val="0000FF"/>
                </a:solidFill>
              </a:rPr>
              <a:t>NOCulator</a:t>
            </a:r>
            <a:r>
              <a:rPr lang="en-US" dirty="0">
                <a:solidFill>
                  <a:srgbClr val="0000FF"/>
                </a:solidFill>
              </a:rPr>
              <a:t> – Flexible Network-on-Chip Simulator</a:t>
            </a:r>
          </a:p>
          <a:p>
            <a:pPr lvl="1"/>
            <a:r>
              <a:rPr lang="en-US" dirty="0">
                <a:hlinkClick r:id="rId5"/>
              </a:rPr>
              <a:t>https://github.com/CMU-SAFARI/NOCulator</a:t>
            </a:r>
            <a:r>
              <a:rPr lang="en-US" dirty="0"/>
              <a:t> </a:t>
            </a:r>
          </a:p>
          <a:p>
            <a:r>
              <a:rPr lang="en-US" dirty="0">
                <a:solidFill>
                  <a:srgbClr val="0000FF"/>
                </a:solidFill>
              </a:rPr>
              <a:t>SoftMC – FPGA-Based DRAM Testing Infrastructure</a:t>
            </a:r>
          </a:p>
          <a:p>
            <a:pPr lvl="1"/>
            <a:r>
              <a:rPr lang="en-US" dirty="0">
                <a:hlinkClick r:id="rId6"/>
              </a:rPr>
              <a:t>https://github.com/CMU-SAFARI/SoftMC</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018629323"/>
      </p:ext>
    </p:extLst>
  </p:cSld>
  <p:clrMapOvr>
    <a:masterClrMapping/>
  </p:clrMapOvr>
  <p:transition/>
</p:sld>
</file>

<file path=ppt/slides/slide3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MQSim</a:t>
            </a:r>
            <a:r>
              <a:rPr lang="en-US" dirty="0">
                <a:solidFill>
                  <a:srgbClr val="0000FF"/>
                </a:solidFill>
              </a:rPr>
              <a:t> – A Fast Modern SSD Simulator </a:t>
            </a:r>
          </a:p>
          <a:p>
            <a:pPr lvl="1"/>
            <a:r>
              <a:rPr lang="en-US" dirty="0">
                <a:hlinkClick r:id="rId2"/>
              </a:rPr>
              <a:t>https://github.com/CMU-SAFARI/MQSim</a:t>
            </a:r>
            <a:r>
              <a:rPr lang="en-US" dirty="0"/>
              <a:t>  </a:t>
            </a:r>
          </a:p>
          <a:p>
            <a:r>
              <a:rPr lang="en-US" dirty="0">
                <a:solidFill>
                  <a:srgbClr val="0000FF"/>
                </a:solidFill>
              </a:rPr>
              <a:t>Mosaic – GPU Simulator Supporting Concurrent Applications</a:t>
            </a:r>
          </a:p>
          <a:p>
            <a:pPr lvl="1"/>
            <a:r>
              <a:rPr lang="en-US" dirty="0">
                <a:hlinkClick r:id="rId3"/>
              </a:rPr>
              <a:t>https://github.com/CMU-SAFARI/Mosaic</a:t>
            </a:r>
            <a:r>
              <a:rPr lang="en-US" dirty="0"/>
              <a:t>  </a:t>
            </a:r>
          </a:p>
          <a:p>
            <a:r>
              <a:rPr lang="en-US" dirty="0">
                <a:solidFill>
                  <a:srgbClr val="0000FF"/>
                </a:solidFill>
              </a:rPr>
              <a:t>IMPICA – Processing in 3D-Stacked Memory Simulator</a:t>
            </a:r>
          </a:p>
          <a:p>
            <a:pPr lvl="1"/>
            <a:r>
              <a:rPr lang="en-US" dirty="0">
                <a:hlinkClick r:id="rId4"/>
              </a:rPr>
              <a:t>https://github.com/CMU-SAFARI/IMPICA</a:t>
            </a:r>
            <a:r>
              <a:rPr lang="en-US" dirty="0"/>
              <a:t>  </a:t>
            </a:r>
          </a:p>
          <a:p>
            <a:r>
              <a:rPr lang="en-US" dirty="0">
                <a:solidFill>
                  <a:srgbClr val="0000FF"/>
                </a:solidFill>
              </a:rPr>
              <a:t>SMLA – Detailed 3D-Stacked Memory Simulator</a:t>
            </a:r>
          </a:p>
          <a:p>
            <a:pPr lvl="1"/>
            <a:r>
              <a:rPr lang="en-US" dirty="0">
                <a:hlinkClick r:id="rId5"/>
              </a:rPr>
              <a:t>https://github.com/CMU-SAFARI/SMLA</a:t>
            </a:r>
            <a:r>
              <a:rPr lang="en-US" dirty="0"/>
              <a:t>  </a:t>
            </a:r>
          </a:p>
          <a:p>
            <a:r>
              <a:rPr lang="en-US" dirty="0" err="1">
                <a:solidFill>
                  <a:srgbClr val="0000FF"/>
                </a:solidFill>
              </a:rPr>
              <a:t>HWASim</a:t>
            </a:r>
            <a:r>
              <a:rPr lang="en-US" dirty="0">
                <a:solidFill>
                  <a:srgbClr val="0000FF"/>
                </a:solidFill>
              </a:rPr>
              <a:t> – Simulator for Heterogeneous CPU-HWA Systems</a:t>
            </a:r>
          </a:p>
          <a:p>
            <a:pPr lvl="1"/>
            <a:r>
              <a:rPr lang="en-US" dirty="0">
                <a:hlinkClick r:id="rId6"/>
              </a:rPr>
              <a:t>https://github.com/CMU-SAFARI/HWASim</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003506676"/>
      </p:ext>
    </p:extLst>
  </p:cSld>
  <p:clrMapOvr>
    <a:masterClrMapping/>
  </p:clrMapOvr>
  <p:transition/>
</p:sld>
</file>

<file path=ppt/slides/slide3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Open Source Tools (III)</a:t>
            </a:r>
          </a:p>
        </p:txBody>
      </p:sp>
      <p:sp>
        <p:nvSpPr>
          <p:cNvPr id="3" name="Content Placeholder 2"/>
          <p:cNvSpPr>
            <a:spLocks noGrp="1"/>
          </p:cNvSpPr>
          <p:nvPr>
            <p:ph idx="1"/>
          </p:nvPr>
        </p:nvSpPr>
        <p:spPr>
          <a:xfrm>
            <a:off x="228600" y="692696"/>
            <a:ext cx="8610600" cy="5193723"/>
          </a:xfrm>
        </p:spPr>
        <p:txBody>
          <a:bodyPr/>
          <a:lstStyle/>
          <a:p>
            <a:pPr lvl="1"/>
            <a:endParaRPr lang="en-US" sz="1200" dirty="0"/>
          </a:p>
          <a:p>
            <a:r>
              <a:rPr lang="en-US" dirty="0">
                <a:solidFill>
                  <a:srgbClr val="FF0000"/>
                </a:solidFill>
              </a:rPr>
              <a:t>A lot more open-source software from my group</a:t>
            </a:r>
          </a:p>
          <a:p>
            <a:pPr lvl="1"/>
            <a:r>
              <a:rPr lang="en-US" b="1" dirty="0">
                <a:hlinkClick r:id="rId2"/>
              </a:rPr>
              <a:t>https://github.com/CMU-SAFARI/</a:t>
            </a:r>
            <a:r>
              <a:rPr lang="en-US" b="1" dirty="0"/>
              <a:t> </a:t>
            </a:r>
          </a:p>
          <a:p>
            <a:pPr lvl="1"/>
            <a:r>
              <a:rPr lang="en-US" b="1" dirty="0">
                <a:hlinkClick r:id="rId3"/>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33DBA81C-47FC-7447-8E5B-774D1DE2A5BE}"/>
              </a:ext>
            </a:extLst>
          </p:cNvPr>
          <p:cNvPicPr>
            <a:picLocks noChangeAspect="1"/>
          </p:cNvPicPr>
          <p:nvPr/>
        </p:nvPicPr>
        <p:blipFill>
          <a:blip r:embed="rId4"/>
          <a:stretch>
            <a:fillRect/>
          </a:stretch>
        </p:blipFill>
        <p:spPr>
          <a:xfrm>
            <a:off x="899591" y="2420888"/>
            <a:ext cx="7376851" cy="4005827"/>
          </a:xfrm>
          <a:prstGeom prst="rect">
            <a:avLst/>
          </a:prstGeom>
        </p:spPr>
      </p:pic>
    </p:spTree>
    <p:extLst>
      <p:ext uri="{BB962C8B-B14F-4D97-AF65-F5344CB8AC3E}">
        <p14:creationId xmlns:p14="http://schemas.microsoft.com/office/powerpoint/2010/main" val="4172683639"/>
      </p:ext>
    </p:extLst>
  </p:cSld>
  <p:clrMapOvr>
    <a:masterClrMapping/>
  </p:clrMapOvr>
  <p:transition/>
</p:sld>
</file>

<file path=ppt/slides/slide3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hlinkClick r:id="rId2"/>
              </a:rPr>
              <a:t>https://people.inf.ethz.ch/omutlu/projects.htm</a:t>
            </a:r>
            <a:r>
              <a:rPr lang="en-US" b="1" dirty="0"/>
              <a:t> </a:t>
            </a:r>
          </a:p>
          <a:p>
            <a:pPr marL="344487" lvl="1" indent="0">
              <a:buNone/>
            </a:pPr>
            <a:r>
              <a:rPr lang="en-US" dirty="0"/>
              <a:t> </a:t>
            </a:r>
            <a:r>
              <a:rPr lang="en-US" dirty="0">
                <a:hlinkClick r:id="rId3"/>
              </a:rPr>
              <a:t>http://scholar.google.com/citations?user=7XyGUGkAAAAJ&amp;hl=en</a:t>
            </a:r>
            <a:endParaRPr lang="en-US" dirty="0"/>
          </a:p>
          <a:p>
            <a:pPr marL="344487" lvl="1" indent="0">
              <a:buNone/>
            </a:pPr>
            <a:endParaRPr lang="en-US" dirty="0"/>
          </a:p>
          <a:p>
            <a:pPr marL="344487" lvl="1" indent="0">
              <a:buNone/>
            </a:pPr>
            <a:r>
              <a:rPr lang="en-US" b="1" dirty="0">
                <a:hlinkClick r:id="rId4"/>
              </a:rPr>
              <a:t>https://people.inf.ethz.ch/omutlu/acaces2018.html</a:t>
            </a:r>
            <a:r>
              <a:rPr lang="en-US" b="1" dirty="0"/>
              <a:t> </a:t>
            </a: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778783116"/>
      </p:ext>
    </p:extLst>
  </p:cSld>
  <p:clrMapOvr>
    <a:masterClrMapping/>
  </p:clrMapOvr>
  <p:transition/>
</p:sld>
</file>

<file path=ppt/slides/slide4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12776"/>
            <a:ext cx="7924800" cy="1752600"/>
          </a:xfrm>
        </p:spPr>
        <p:txBody>
          <a:bodyPr/>
          <a:lstStyle/>
          <a:p>
            <a:r>
              <a:rPr lang="en-US" sz="4000" dirty="0" err="1"/>
              <a:t>Ramulator</a:t>
            </a:r>
            <a:r>
              <a:rPr lang="en-US" sz="4000" dirty="0"/>
              <a:t>: A Fast and Extensible DRAM Simulator </a:t>
            </a:r>
            <a:br>
              <a:rPr lang="en-US" sz="4000" dirty="0"/>
            </a:br>
            <a:r>
              <a:rPr lang="en-US" sz="4000" dirty="0"/>
              <a:t>	</a:t>
            </a:r>
            <a:r>
              <a:rPr lang="en-US" sz="3000" b="1" dirty="0"/>
              <a:t>[IEEE Comp Arch Letters’15]</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400</a:t>
            </a:fld>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54169770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Ramulator</a:t>
            </a:r>
            <a:r>
              <a:rPr lang="en-US" dirty="0"/>
              <a:t> Motivation</a:t>
            </a:r>
          </a:p>
        </p:txBody>
      </p:sp>
      <p:sp>
        <p:nvSpPr>
          <p:cNvPr id="3" name="Content Placeholder 2"/>
          <p:cNvSpPr>
            <a:spLocks noGrp="1"/>
          </p:cNvSpPr>
          <p:nvPr>
            <p:ph idx="1"/>
          </p:nvPr>
        </p:nvSpPr>
        <p:spPr/>
        <p:txBody>
          <a:bodyPr/>
          <a:lstStyle/>
          <a:p>
            <a:r>
              <a:rPr lang="en-US" sz="2000" dirty="0"/>
              <a:t>DRAM and Memory Controller landscape is changing</a:t>
            </a:r>
          </a:p>
          <a:p>
            <a:r>
              <a:rPr lang="en-US" sz="2000" dirty="0"/>
              <a:t>Many new and upcoming standards</a:t>
            </a:r>
          </a:p>
          <a:p>
            <a:r>
              <a:rPr lang="en-US" sz="2000" dirty="0"/>
              <a:t>Many new controller designs</a:t>
            </a:r>
          </a:p>
          <a:p>
            <a:r>
              <a:rPr lang="en-US" sz="2000" dirty="0"/>
              <a:t>A fast and easy-to-extend simulator is very much needed</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2"/>
          <a:stretch>
            <a:fillRect/>
          </a:stretch>
        </p:blipFill>
        <p:spPr>
          <a:xfrm>
            <a:off x="755576" y="2708920"/>
            <a:ext cx="7315200" cy="4064000"/>
          </a:xfrm>
          <a:prstGeom prst="rect">
            <a:avLst/>
          </a:prstGeom>
        </p:spPr>
      </p:pic>
    </p:spTree>
    <p:extLst>
      <p:ext uri="{BB962C8B-B14F-4D97-AF65-F5344CB8AC3E}">
        <p14:creationId xmlns:p14="http://schemas.microsoft.com/office/powerpoint/2010/main" val="3845478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Ramulator</a:t>
            </a:r>
            <a:r>
              <a:rPr lang="en-US" dirty="0"/>
              <a:t> </a:t>
            </a:r>
          </a:p>
        </p:txBody>
      </p:sp>
      <p:sp>
        <p:nvSpPr>
          <p:cNvPr id="3" name="Content Placeholder 2"/>
          <p:cNvSpPr>
            <a:spLocks noGrp="1"/>
          </p:cNvSpPr>
          <p:nvPr>
            <p:ph idx="1"/>
          </p:nvPr>
        </p:nvSpPr>
        <p:spPr/>
        <p:txBody>
          <a:bodyPr/>
          <a:lstStyle/>
          <a:p>
            <a:r>
              <a:rPr lang="en-US" dirty="0"/>
              <a:t>Provides out-of-the box support for many DRAM standards:</a:t>
            </a:r>
          </a:p>
          <a:p>
            <a:pPr lvl="1"/>
            <a:r>
              <a:rPr lang="en-US" dirty="0"/>
              <a:t>DDR3/4, LPDDR3/4, GDDR5, WIO1/2, HBM, plus new proposals (SALP, AL-DRAM, TLDRAM, RowClone, and SARP)</a:t>
            </a:r>
          </a:p>
          <a:p>
            <a:r>
              <a:rPr lang="en-US" dirty="0"/>
              <a:t>~2.5X faster than fastest open-source simulator</a:t>
            </a:r>
          </a:p>
          <a:p>
            <a:r>
              <a:rPr lang="en-US" dirty="0"/>
              <a:t>Modular and extensible to different standards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2"/>
          <a:stretch>
            <a:fillRect/>
          </a:stretch>
        </p:blipFill>
        <p:spPr>
          <a:xfrm>
            <a:off x="827584" y="3501008"/>
            <a:ext cx="7073900" cy="2654300"/>
          </a:xfrm>
          <a:prstGeom prst="rect">
            <a:avLst/>
          </a:prstGeom>
        </p:spPr>
      </p:pic>
    </p:spTree>
    <p:extLst>
      <p:ext uri="{BB962C8B-B14F-4D97-AF65-F5344CB8AC3E}">
        <p14:creationId xmlns:p14="http://schemas.microsoft.com/office/powerpoint/2010/main" val="19363517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Case Study: Comparison of DRAM Standards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2"/>
          <a:stretch>
            <a:fillRect/>
          </a:stretch>
        </p:blipFill>
        <p:spPr>
          <a:xfrm>
            <a:off x="683568" y="4129360"/>
            <a:ext cx="6997700" cy="2540000"/>
          </a:xfrm>
          <a:prstGeom prst="rect">
            <a:avLst/>
          </a:prstGeom>
        </p:spPr>
      </p:pic>
      <p:pic>
        <p:nvPicPr>
          <p:cNvPr id="6" name="Picture 5"/>
          <p:cNvPicPr>
            <a:picLocks noChangeAspect="1"/>
          </p:cNvPicPr>
          <p:nvPr/>
        </p:nvPicPr>
        <p:blipFill>
          <a:blip r:embed="rId3"/>
          <a:stretch>
            <a:fillRect/>
          </a:stretch>
        </p:blipFill>
        <p:spPr>
          <a:xfrm>
            <a:off x="1043608" y="764704"/>
            <a:ext cx="6985000" cy="3048000"/>
          </a:xfrm>
          <a:prstGeom prst="rect">
            <a:avLst/>
          </a:prstGeom>
        </p:spPr>
      </p:pic>
      <p:sp>
        <p:nvSpPr>
          <p:cNvPr id="8" name="Rectangle 7"/>
          <p:cNvSpPr/>
          <p:nvPr/>
        </p:nvSpPr>
        <p:spPr>
          <a:xfrm>
            <a:off x="7812360" y="4604935"/>
            <a:ext cx="1944216" cy="120032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Across 22 workloads, simple CPU model</a:t>
            </a:r>
          </a:p>
        </p:txBody>
      </p:sp>
    </p:spTree>
    <p:extLst>
      <p:ext uri="{BB962C8B-B14F-4D97-AF65-F5344CB8AC3E}">
        <p14:creationId xmlns:p14="http://schemas.microsoft.com/office/powerpoint/2010/main" val="917497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Ramulator</a:t>
            </a:r>
            <a:r>
              <a:rPr lang="en-US" dirty="0"/>
              <a:t> Paper and Source Code</a:t>
            </a:r>
          </a:p>
        </p:txBody>
      </p:sp>
      <p:sp>
        <p:nvSpPr>
          <p:cNvPr id="3" name="Content Placeholder 2"/>
          <p:cNvSpPr>
            <a:spLocks noGrp="1"/>
          </p:cNvSpPr>
          <p:nvPr>
            <p:ph idx="1"/>
          </p:nvPr>
        </p:nvSpPr>
        <p:spPr/>
        <p:txBody>
          <a:bodyPr/>
          <a:lstStyle/>
          <a:p>
            <a:r>
              <a:rPr lang="en-US" dirty="0"/>
              <a:t>Yoongu Kim, </a:t>
            </a:r>
            <a:r>
              <a:rPr lang="en-US" dirty="0" err="1"/>
              <a:t>Weikun</a:t>
            </a:r>
            <a:r>
              <a:rPr lang="en-US" dirty="0"/>
              <a:t> Yang, and Onur Mutlu,</a:t>
            </a:r>
            <a:br>
              <a:rPr lang="en-US" dirty="0"/>
            </a:br>
            <a:r>
              <a:rPr lang="en-US" b="1" dirty="0">
                <a:hlinkClick r:id="rId2"/>
              </a:rPr>
              <a:t>"Ramulator: A Fast and Extensible DRAM Simulator"</a:t>
            </a:r>
            <a:br>
              <a:rPr lang="en-US" dirty="0"/>
            </a:br>
            <a:r>
              <a:rPr lang="en-US" i="1" dirty="0">
                <a:hlinkClick r:id="rId3"/>
              </a:rPr>
              <a:t>IEEE Computer Architecture Letters</a:t>
            </a:r>
            <a:r>
              <a:rPr lang="en-US" i="1" dirty="0"/>
              <a:t> (</a:t>
            </a:r>
            <a:r>
              <a:rPr lang="en-US" b="1" i="1" dirty="0"/>
              <a:t>CAL</a:t>
            </a:r>
            <a:r>
              <a:rPr lang="en-US" i="1" dirty="0"/>
              <a:t>)</a:t>
            </a:r>
            <a:r>
              <a:rPr lang="en-US" dirty="0"/>
              <a:t>, March 2015. </a:t>
            </a:r>
            <a:br>
              <a:rPr lang="en-US" dirty="0"/>
            </a:br>
            <a:r>
              <a:rPr lang="en-US" dirty="0"/>
              <a:t>[</a:t>
            </a:r>
            <a:r>
              <a:rPr lang="en-US" dirty="0">
                <a:hlinkClick r:id="rId4"/>
              </a:rPr>
              <a:t>Source Code</a:t>
            </a:r>
            <a:r>
              <a:rPr lang="en-US" dirty="0"/>
              <a:t>] </a:t>
            </a:r>
          </a:p>
          <a:p>
            <a:endParaRPr lang="en-US" dirty="0"/>
          </a:p>
          <a:p>
            <a:r>
              <a:rPr lang="en-US" dirty="0"/>
              <a:t>Source code is released under the liberal MIT License</a:t>
            </a:r>
          </a:p>
          <a:p>
            <a:pPr lvl="1"/>
            <a:r>
              <a:rPr lang="en-US" dirty="0">
                <a:hlinkClick r:id="rId4"/>
              </a:rPr>
              <a:t>https://github.com/CMU-SAFARI/ramulator</a:t>
            </a:r>
            <a:r>
              <a:rPr lang="en-US"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5"/>
          <a:stretch>
            <a:fillRect/>
          </a:stretch>
        </p:blipFill>
        <p:spPr>
          <a:xfrm>
            <a:off x="0" y="4365104"/>
            <a:ext cx="9144000" cy="1190231"/>
          </a:xfrm>
          <a:prstGeom prst="rect">
            <a:avLst/>
          </a:prstGeom>
        </p:spPr>
      </p:pic>
    </p:spTree>
    <p:extLst>
      <p:ext uri="{BB962C8B-B14F-4D97-AF65-F5344CB8AC3E}">
        <p14:creationId xmlns:p14="http://schemas.microsoft.com/office/powerpoint/2010/main" val="32170489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End of Backup Slides</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EF0CAD05-5F98-C240-A41D-E171A6304933}" type="slidenum">
              <a:rPr lang="en-US" smtClean="0">
                <a:solidFill>
                  <a:srgbClr val="000000"/>
                </a:solidFill>
              </a:rPr>
              <a:pPr/>
              <a:t>405</a:t>
            </a:fld>
            <a:endParaRPr lang="en-US">
              <a:solidFill>
                <a:srgbClr val="000000"/>
              </a:solidFill>
            </a:endParaRPr>
          </a:p>
        </p:txBody>
      </p:sp>
    </p:spTree>
    <p:extLst>
      <p:ext uri="{BB962C8B-B14F-4D97-AF65-F5344CB8AC3E}">
        <p14:creationId xmlns:p14="http://schemas.microsoft.com/office/powerpoint/2010/main" val="1020926108"/>
      </p:ext>
    </p:extLst>
  </p:cSld>
  <p:clrMapOvr>
    <a:masterClrMapping/>
  </p:clrMapOvr>
  <p:transition/>
</p:sld>
</file>

<file path=ppt/slides/slide4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Title 1">
            <a:extLst>
              <a:ext uri="{FF2B5EF4-FFF2-40B4-BE49-F238E27FC236}">
                <a16:creationId xmlns:a16="http://schemas.microsoft.com/office/drawing/2014/main" id="{0DF95D71-4717-9641-A2B1-944FC903286D}"/>
              </a:ext>
            </a:extLst>
          </p:cNvPr>
          <p:cNvSpPr>
            <a:spLocks noGrp="1" noChangeArrowheads="1"/>
          </p:cNvSpPr>
          <p:nvPr>
            <p:ph type="title"/>
          </p:nvPr>
        </p:nvSpPr>
        <p:spPr/>
        <p:txBody>
          <a:bodyPr/>
          <a:lstStyle/>
          <a:p>
            <a:r>
              <a:rPr lang="en-US" altLang="en-US" dirty="0">
                <a:ea typeface="ＭＳ Ｐゴシック" panose="020B0600070205080204" pitchFamily="34" charset="-128"/>
              </a:rPr>
              <a:t>Brief Self Introduction</a:t>
            </a:r>
          </a:p>
        </p:txBody>
      </p:sp>
      <p:sp>
        <p:nvSpPr>
          <p:cNvPr id="21506" name="Content Placeholder 2">
            <a:extLst>
              <a:ext uri="{FF2B5EF4-FFF2-40B4-BE49-F238E27FC236}">
                <a16:creationId xmlns:a16="http://schemas.microsoft.com/office/drawing/2014/main" id="{9CD130D2-C623-7247-B0C8-1800F218DB94}"/>
              </a:ext>
            </a:extLst>
          </p:cNvPr>
          <p:cNvSpPr>
            <a:spLocks noGrp="1" noChangeArrowheads="1"/>
          </p:cNvSpPr>
          <p:nvPr>
            <p:ph idx="1"/>
          </p:nvPr>
        </p:nvSpPr>
        <p:spPr>
          <a:xfrm>
            <a:off x="0" y="1196752"/>
            <a:ext cx="9144000" cy="5194300"/>
          </a:xfrm>
        </p:spPr>
        <p:txBody>
          <a:bodyPr/>
          <a:lstStyle/>
          <a:p>
            <a:r>
              <a:rPr lang="en-US" altLang="en-US" sz="2200" dirty="0">
                <a:ea typeface="ＭＳ Ｐゴシック" panose="020B0600070205080204" pitchFamily="34" charset="-128"/>
              </a:rPr>
              <a:t>Onur Mutlu</a:t>
            </a:r>
          </a:p>
          <a:p>
            <a:pPr lvl="1"/>
            <a:r>
              <a:rPr lang="en-US" altLang="en-US" sz="1800" dirty="0">
                <a:ea typeface="ＭＳ Ｐゴシック" panose="020B0600070205080204" pitchFamily="34" charset="-128"/>
              </a:rPr>
              <a:t>Full Professor @ ETH Zurich CS, since September 2015 (officially May 2016)</a:t>
            </a:r>
          </a:p>
          <a:p>
            <a:pPr lvl="1"/>
            <a:r>
              <a:rPr lang="en-US" altLang="en-US" sz="1800" dirty="0">
                <a:ea typeface="ＭＳ Ｐゴシック" panose="020B0600070205080204" pitchFamily="34" charset="-128"/>
              </a:rPr>
              <a:t>Strecker Professor @ Carnegie Mellon University ECE/CS, 2009-2016, 2016-…</a:t>
            </a:r>
          </a:p>
          <a:p>
            <a:pPr lvl="1"/>
            <a:r>
              <a:rPr lang="en-US" altLang="en-US" sz="1800" dirty="0">
                <a:ea typeface="ＭＳ Ｐゴシック" panose="020B0600070205080204" pitchFamily="34" charset="-128"/>
              </a:rPr>
              <a:t>PhD from UT-Austin, worked at Google, VMware, Microsoft Research, Intel, AMD</a:t>
            </a:r>
          </a:p>
          <a:p>
            <a:pPr lvl="1"/>
            <a:r>
              <a:rPr lang="en-US" altLang="en-US" sz="1800" dirty="0">
                <a:ea typeface="ＭＳ Ｐゴシック" panose="020B0600070205080204" pitchFamily="34" charset="-128"/>
                <a:hlinkClick r:id="rId2"/>
              </a:rPr>
              <a:t>https://people.inf.ethz.ch/omutlu/</a:t>
            </a:r>
            <a:endParaRPr lang="en-US" altLang="en-US" sz="1800" dirty="0">
              <a:ea typeface="ＭＳ Ｐゴシック" panose="020B0600070205080204" pitchFamily="34" charset="-128"/>
            </a:endParaRPr>
          </a:p>
          <a:p>
            <a:pPr lvl="1"/>
            <a:r>
              <a:rPr lang="en-US" altLang="en-US" sz="1800" dirty="0">
                <a:ea typeface="ＭＳ Ｐゴシック" panose="020B0600070205080204" pitchFamily="34" charset="-128"/>
                <a:hlinkClick r:id="rId3"/>
              </a:rPr>
              <a:t>omutlu@gmail.com</a:t>
            </a:r>
            <a:r>
              <a:rPr lang="en-US" altLang="en-US" sz="1800" dirty="0">
                <a:ea typeface="ＭＳ Ｐゴシック" panose="020B0600070205080204" pitchFamily="34" charset="-128"/>
              </a:rPr>
              <a:t> (Best way to reach me)</a:t>
            </a:r>
          </a:p>
          <a:p>
            <a:pPr lvl="1"/>
            <a:r>
              <a:rPr lang="en-US" sz="1800" dirty="0">
                <a:latin typeface="Tahoma" charset="0"/>
                <a:ea typeface="ＭＳ Ｐゴシック" charset="0"/>
                <a:hlinkClick r:id="rId4"/>
              </a:rPr>
              <a:t>https://people.inf.ethz.ch/omutlu/projects.htm</a:t>
            </a:r>
            <a:r>
              <a:rPr lang="en-US" sz="1800" dirty="0">
                <a:latin typeface="Tahoma" charset="0"/>
                <a:ea typeface="ＭＳ Ｐゴシック" charset="0"/>
              </a:rPr>
              <a:t> </a:t>
            </a:r>
            <a:endParaRPr lang="en-US" altLang="en-US" sz="1000" dirty="0">
              <a:ea typeface="ＭＳ Ｐゴシック" panose="020B0600070205080204" pitchFamily="34" charset="-128"/>
            </a:endParaRPr>
          </a:p>
          <a:p>
            <a:pPr lvl="1"/>
            <a:endParaRPr lang="en-US" altLang="en-US" sz="1000" dirty="0">
              <a:ea typeface="ＭＳ Ｐゴシック" panose="020B0600070205080204" pitchFamily="34" charset="-128"/>
            </a:endParaRPr>
          </a:p>
          <a:p>
            <a:r>
              <a:rPr lang="en-US" altLang="en-US" sz="2200" dirty="0">
                <a:solidFill>
                  <a:srgbClr val="FF0000"/>
                </a:solidFill>
                <a:ea typeface="ＭＳ Ｐゴシック" panose="020B0600070205080204" pitchFamily="34" charset="-128"/>
              </a:rPr>
              <a:t>Research and Teaching in:</a:t>
            </a:r>
            <a:endParaRPr lang="en-US" altLang="en-US" sz="2200" dirty="0">
              <a:ea typeface="ＭＳ Ｐゴシック" panose="020B0600070205080204" pitchFamily="34" charset="-128"/>
            </a:endParaRPr>
          </a:p>
          <a:p>
            <a:pPr lvl="1"/>
            <a:r>
              <a:rPr lang="en-US" altLang="en-US" sz="1800" dirty="0">
                <a:solidFill>
                  <a:srgbClr val="0000FF"/>
                </a:solidFill>
                <a:ea typeface="ＭＳ Ｐゴシック" panose="020B0600070205080204" pitchFamily="34" charset="-128"/>
              </a:rPr>
              <a:t>Computer architecture, computer systems, hardware security, bioinformatics</a:t>
            </a:r>
          </a:p>
          <a:p>
            <a:pPr lvl="1"/>
            <a:r>
              <a:rPr lang="en-US" altLang="en-US" sz="1800" dirty="0">
                <a:ea typeface="ＭＳ Ｐゴシック" panose="020B0600070205080204" pitchFamily="34" charset="-128"/>
              </a:rPr>
              <a:t>Memory and storage systems</a:t>
            </a:r>
          </a:p>
          <a:p>
            <a:pPr lvl="1"/>
            <a:r>
              <a:rPr lang="en-US" altLang="en-US" sz="1800" dirty="0">
                <a:ea typeface="ＭＳ Ｐゴシック" panose="020B0600070205080204" pitchFamily="34" charset="-128"/>
              </a:rPr>
              <a:t>Hardware security, safety, predictability</a:t>
            </a:r>
          </a:p>
          <a:p>
            <a:pPr lvl="1"/>
            <a:r>
              <a:rPr lang="en-US" altLang="en-US" sz="1800" dirty="0">
                <a:ea typeface="ＭＳ Ｐゴシック" panose="020B0600070205080204" pitchFamily="34" charset="-128"/>
              </a:rPr>
              <a:t>Fault tolerance</a:t>
            </a:r>
          </a:p>
          <a:p>
            <a:pPr lvl="1"/>
            <a:r>
              <a:rPr lang="en-US" altLang="en-US" sz="1800" dirty="0">
                <a:ea typeface="ＭＳ Ｐゴシック" panose="020B0600070205080204" pitchFamily="34" charset="-128"/>
              </a:rPr>
              <a:t>Hardware/software cooperation</a:t>
            </a:r>
          </a:p>
          <a:p>
            <a:pPr lvl="1"/>
            <a:r>
              <a:rPr lang="is-IS" altLang="en-US" sz="1800" dirty="0">
                <a:ea typeface="ＭＳ Ｐゴシック" panose="020B0600070205080204" pitchFamily="34" charset="-128"/>
              </a:rPr>
              <a:t>Architectures for bioinformatics, health, medicine</a:t>
            </a:r>
          </a:p>
          <a:p>
            <a:pPr lvl="1"/>
            <a:r>
              <a:rPr lang="is-IS" altLang="en-US" sz="1800" dirty="0">
                <a:ea typeface="ＭＳ Ｐゴシック" panose="020B0600070205080204" pitchFamily="34" charset="-128"/>
              </a:rPr>
              <a:t>… </a:t>
            </a:r>
            <a:endParaRPr lang="en-US" altLang="en-US" sz="1800"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299011" name="Slide Number Placeholder 3">
            <a:extLst>
              <a:ext uri="{FF2B5EF4-FFF2-40B4-BE49-F238E27FC236}">
                <a16:creationId xmlns:a16="http://schemas.microsoft.com/office/drawing/2014/main" id="{382C1846-515D-6048-9FA0-627CDD03DE07}"/>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F3043E-DAD2-F347-A0C9-60754FCE566E}"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406</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99012" name="Picture 1">
            <a:extLst>
              <a:ext uri="{FF2B5EF4-FFF2-40B4-BE49-F238E27FC236}">
                <a16:creationId xmlns:a16="http://schemas.microsoft.com/office/drawing/2014/main" id="{EDA8380A-00B6-2F46-A5D1-F19A2EE594D1}"/>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874000" y="0"/>
            <a:ext cx="1270000"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2290791"/>
      </p:ext>
    </p:extLst>
  </p:cSld>
  <p:clrMapOvr>
    <a:masterClrMapping/>
  </p:clrMapOvr>
  <p:transition spd="slow" advClick="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1506">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506">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1506">
                                            <p:txEl>
                                              <p:pRg st="6" end="6"/>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1506">
                                            <p:txEl>
                                              <p:pRg st="8" end="8"/>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1506">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1506">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1506">
                                            <p:txEl>
                                              <p:pRg st="11" end="1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1506">
                                            <p:txEl>
                                              <p:pRg st="12" end="1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1506">
                                            <p:txEl>
                                              <p:pRg st="13" end="1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1506">
                                            <p:txEl>
                                              <p:pRg st="14" end="14"/>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1506">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40.xml.rels><?xml version="1.0" encoding="UTF-8" standalone="yes"?>
<Relationships xmlns="http://schemas.openxmlformats.org/package/2006/relationships"><Relationship Id="rId1" Type="http://schemas.openxmlformats.org/officeDocument/2006/relationships/image" Target="../media/image7.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7.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9.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14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4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3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6.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0.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2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2.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1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1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6.xml><?xml version="1.0" encoding="utf-8"?>
<a:theme xmlns:a="http://schemas.openxmlformats.org/drawingml/2006/main" name="1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7.xml><?xml version="1.0" encoding="utf-8"?>
<a:theme xmlns:a="http://schemas.openxmlformats.org/drawingml/2006/main" name="2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8.xml><?xml version="1.0" encoding="utf-8"?>
<a:theme xmlns:a="http://schemas.openxmlformats.org/drawingml/2006/main" name="1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9.xml><?xml version="1.0" encoding="utf-8"?>
<a:theme xmlns:a="http://schemas.openxmlformats.org/drawingml/2006/main" name="17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17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52.xml><?xml version="1.0" encoding="utf-8"?>
<a:theme xmlns:a="http://schemas.openxmlformats.org/drawingml/2006/main" name="15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7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9900"/>
      </a:accent5>
      <a:accent6>
        <a:srgbClr val="777777"/>
      </a:accent6>
      <a:hlink>
        <a:srgbClr val="0000FF"/>
      </a:hlink>
      <a:folHlink>
        <a:srgbClr val="800080"/>
      </a:folHlink>
    </a:clrScheme>
    <a:fontScheme name="Sesha">
      <a:majorFont>
        <a:latin typeface="Myriad Pro Cond"/>
        <a:ea typeface=""/>
        <a:cs typeface=""/>
      </a:majorFont>
      <a:minorFont>
        <a:latin typeface="Myriad Pro C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chemeClr val="accent2"/>
          </a:solidFill>
          <a:headEnd type="none" w="med" len="med"/>
          <a:tailEnd type="arrow" w="med" len="med"/>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56.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78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1.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2.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3.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4.xml><?xml version="1.0" encoding="utf-8"?>
<a:theme xmlns:a="http://schemas.openxmlformats.org/drawingml/2006/main" name="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5.xml><?xml version="1.0" encoding="utf-8"?>
<a:theme xmlns:a="http://schemas.openxmlformats.org/drawingml/2006/main" name="3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66.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7.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8.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9.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0.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1.xml><?xml version="1.0" encoding="utf-8"?>
<a:theme xmlns:a="http://schemas.openxmlformats.org/drawingml/2006/main" name="2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2.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Gill Sans M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34925" cap="rnd">
          <a:solidFill>
            <a:schemeClr val="tx1"/>
          </a:solidFill>
          <a:tailEnd type="none" w="lg" len="lg"/>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73.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lIns="0" tIns="0" rIns="0" bIns="0" rtlCol="0" anchor="ctr"/>
      <a:lstStyle>
        <a:defPPr algn="ctr">
          <a:lnSpc>
            <a:spcPts val="2000"/>
          </a:lnSpc>
          <a:defRPr sz="2400" spc="-80"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4.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Gill Sans MT">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34925" cap="rnd">
          <a:solidFill>
            <a:schemeClr val="tx1"/>
          </a:solidFill>
          <a:tailEnd type="none" w="lg" len="lg"/>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75.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Gill Sans MT">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34925" cap="rnd">
          <a:solidFill>
            <a:schemeClr val="tx1"/>
          </a:solidFill>
          <a:tailEnd type="none" w="lg" len="lg"/>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76.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7.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8.xml><?xml version="1.0" encoding="utf-8"?>
<a:theme xmlns:a="http://schemas.openxmlformats.org/drawingml/2006/main" name="2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9.xml><?xml version="1.0" encoding="utf-8"?>
<a:theme xmlns:a="http://schemas.openxmlformats.org/drawingml/2006/main" name="10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0.xml><?xml version="1.0" encoding="utf-8"?>
<a:theme xmlns:a="http://schemas.openxmlformats.org/drawingml/2006/main" name="2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1.xml><?xml version="1.0" encoding="utf-8"?>
<a:theme xmlns:a="http://schemas.openxmlformats.org/drawingml/2006/main" name="2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2.xml><?xml version="1.0" encoding="utf-8"?>
<a:theme xmlns:a="http://schemas.openxmlformats.org/drawingml/2006/main" name="6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3.xml><?xml version="1.0" encoding="utf-8"?>
<a:theme xmlns:a="http://schemas.openxmlformats.org/drawingml/2006/main" name="1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4.xml><?xml version="1.0" encoding="utf-8"?>
<a:theme xmlns:a="http://schemas.openxmlformats.org/drawingml/2006/main" name="5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5.xml><?xml version="1.0" encoding="utf-8"?>
<a:theme xmlns:a="http://schemas.openxmlformats.org/drawingml/2006/main" name="4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Override>
</file>

<file path=ppt/theme/themeOverride2.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Gill Sans MT">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190779</TotalTime>
  <Words>20251</Words>
  <Application>Microsoft Macintosh PowerPoint</Application>
  <PresentationFormat>On-screen Show (4:3)</PresentationFormat>
  <Paragraphs>3768</Paragraphs>
  <Slides>406</Slides>
  <Notes>75</Notes>
  <HiddenSlides>0</HiddenSlides>
  <MMClips>0</MMClips>
  <ScaleCrop>false</ScaleCrop>
  <HeadingPairs>
    <vt:vector size="8" baseType="variant">
      <vt:variant>
        <vt:lpstr>Fonts Used</vt:lpstr>
      </vt:variant>
      <vt:variant>
        <vt:i4>32</vt:i4>
      </vt:variant>
      <vt:variant>
        <vt:lpstr>Theme</vt:lpstr>
      </vt:variant>
      <vt:variant>
        <vt:i4>85</vt:i4>
      </vt:variant>
      <vt:variant>
        <vt:lpstr>Embedded OLE Servers</vt:lpstr>
      </vt:variant>
      <vt:variant>
        <vt:i4>1</vt:i4>
      </vt:variant>
      <vt:variant>
        <vt:lpstr>Slide Titles</vt:lpstr>
      </vt:variant>
      <vt:variant>
        <vt:i4>406</vt:i4>
      </vt:variant>
    </vt:vector>
  </HeadingPairs>
  <TitlesOfParts>
    <vt:vector size="524" baseType="lpstr">
      <vt:lpstr>Meiryo</vt:lpstr>
      <vt:lpstr>ＭＳ Ｐゴシック</vt:lpstr>
      <vt:lpstr>ＭＳ Ｐゴシック</vt:lpstr>
      <vt:lpstr>ヒラギノ角ゴ ProN W6</vt:lpstr>
      <vt:lpstr>Adobe Garamond Pro</vt:lpstr>
      <vt:lpstr>Aparajita</vt:lpstr>
      <vt:lpstr>Arial</vt:lpstr>
      <vt:lpstr>Arial Black</vt:lpstr>
      <vt:lpstr>Arial Narrow</vt:lpstr>
      <vt:lpstr>Calibri</vt:lpstr>
      <vt:lpstr>Calibri Light</vt:lpstr>
      <vt:lpstr>Cambria</vt:lpstr>
      <vt:lpstr>Cambria Math</vt:lpstr>
      <vt:lpstr>Charter Black</vt:lpstr>
      <vt:lpstr>Corbel</vt:lpstr>
      <vt:lpstr>Courier New</vt:lpstr>
      <vt:lpstr>europa</vt:lpstr>
      <vt:lpstr>Futura Medium</vt:lpstr>
      <vt:lpstr>Garamond</vt:lpstr>
      <vt:lpstr>Gill Sans</vt:lpstr>
      <vt:lpstr>Gill Sans MT</vt:lpstr>
      <vt:lpstr>Lucida Grande</vt:lpstr>
      <vt:lpstr>Mangal</vt:lpstr>
      <vt:lpstr>Myriad Pro Bold Cond</vt:lpstr>
      <vt:lpstr>Myriad Pro Cond</vt:lpstr>
      <vt:lpstr>나눔고딕</vt:lpstr>
      <vt:lpstr>Perpetua</vt:lpstr>
      <vt:lpstr>Tahoma</vt:lpstr>
      <vt:lpstr>Times New Roman</vt:lpstr>
      <vt:lpstr>Verdana</vt:lpstr>
      <vt:lpstr>Vista Sans OT Medium</vt:lpstr>
      <vt:lpstr>Wingdings</vt:lpstr>
      <vt:lpstr>Edge</vt:lpstr>
      <vt:lpstr>1_Edge</vt:lpstr>
      <vt:lpstr>3_Edge</vt:lpstr>
      <vt:lpstr>4_Edge</vt:lpstr>
      <vt:lpstr>6_Edge</vt:lpstr>
      <vt:lpstr>8_Edge</vt:lpstr>
      <vt:lpstr>2_Office Theme</vt:lpstr>
      <vt:lpstr>9_Edge</vt:lpstr>
      <vt:lpstr>16_Edge</vt:lpstr>
      <vt:lpstr>17_Edge</vt:lpstr>
      <vt:lpstr>13_Edge</vt:lpstr>
      <vt:lpstr>23_Edge</vt:lpstr>
      <vt:lpstr>35_Edge</vt:lpstr>
      <vt:lpstr>36_Edge</vt:lpstr>
      <vt:lpstr>39_Edge</vt:lpstr>
      <vt:lpstr>49_Edge</vt:lpstr>
      <vt:lpstr>56_Edge</vt:lpstr>
      <vt:lpstr>57_Edge</vt:lpstr>
      <vt:lpstr>58_Edge</vt:lpstr>
      <vt:lpstr>59_Edge</vt:lpstr>
      <vt:lpstr>64_Edge</vt:lpstr>
      <vt:lpstr>85_Edge</vt:lpstr>
      <vt:lpstr>90_Edge</vt:lpstr>
      <vt:lpstr>91_Edge</vt:lpstr>
      <vt:lpstr>95_Edge</vt:lpstr>
      <vt:lpstr>1_Metropolitan_bullet</vt:lpstr>
      <vt:lpstr>98_Edge</vt:lpstr>
      <vt:lpstr>1_Office 테마</vt:lpstr>
      <vt:lpstr>136_Edge</vt:lpstr>
      <vt:lpstr>143_Edge</vt:lpstr>
      <vt:lpstr>144_Edge</vt:lpstr>
      <vt:lpstr>147_Edge</vt:lpstr>
      <vt:lpstr>133_Edge</vt:lpstr>
      <vt:lpstr>148_Edge</vt:lpstr>
      <vt:lpstr>3_Metropolitan_bullet</vt:lpstr>
      <vt:lpstr>151_Edge</vt:lpstr>
      <vt:lpstr>152_Edge</vt:lpstr>
      <vt:lpstr>154_Edge</vt:lpstr>
      <vt:lpstr>4_Office Theme</vt:lpstr>
      <vt:lpstr>Title &amp; Bullets</vt:lpstr>
      <vt:lpstr>27_Office Theme</vt:lpstr>
      <vt:lpstr>156_Edge</vt:lpstr>
      <vt:lpstr>158_Edge</vt:lpstr>
      <vt:lpstr>159_Edge</vt:lpstr>
      <vt:lpstr>12_Office Theme</vt:lpstr>
      <vt:lpstr>15_Office Theme</vt:lpstr>
      <vt:lpstr>25_Office Theme</vt:lpstr>
      <vt:lpstr>11_Office Theme</vt:lpstr>
      <vt:lpstr>170_Edge</vt:lpstr>
      <vt:lpstr>171_Edge</vt:lpstr>
      <vt:lpstr>safari</vt:lpstr>
      <vt:lpstr>150_Edge</vt:lpstr>
      <vt:lpstr>153_Edge</vt:lpstr>
      <vt:lpstr>2_Edge</vt:lpstr>
      <vt:lpstr>7_sesha-theme</vt:lpstr>
      <vt:lpstr>5_Edge</vt:lpstr>
      <vt:lpstr>78_Edge</vt:lpstr>
      <vt:lpstr>7_Edge</vt:lpstr>
      <vt:lpstr>11_Edge</vt:lpstr>
      <vt:lpstr>12_Edge</vt:lpstr>
      <vt:lpstr>40_Edge</vt:lpstr>
      <vt:lpstr>41_Edge</vt:lpstr>
      <vt:lpstr>14_Edge</vt:lpstr>
      <vt:lpstr>25_Edge</vt:lpstr>
      <vt:lpstr>3_sesha-theme</vt:lpstr>
      <vt:lpstr>10_Edge</vt:lpstr>
      <vt:lpstr>15_Edge</vt:lpstr>
      <vt:lpstr>3_Office Theme</vt:lpstr>
      <vt:lpstr>18_Edge</vt:lpstr>
      <vt:lpstr>19_Edge</vt:lpstr>
      <vt:lpstr>21_Office Theme</vt:lpstr>
      <vt:lpstr>5_Office Theme</vt:lpstr>
      <vt:lpstr>Office Theme</vt:lpstr>
      <vt:lpstr>7_Office Theme</vt:lpstr>
      <vt:lpstr>6_Office Theme</vt:lpstr>
      <vt:lpstr>1_Office Theme</vt:lpstr>
      <vt:lpstr>62_Edge</vt:lpstr>
      <vt:lpstr>20_Edge</vt:lpstr>
      <vt:lpstr>102_Edge</vt:lpstr>
      <vt:lpstr>21_Edge</vt:lpstr>
      <vt:lpstr>26_Edge</vt:lpstr>
      <vt:lpstr>68_Edge</vt:lpstr>
      <vt:lpstr>17_Office Theme</vt:lpstr>
      <vt:lpstr>50_Edge</vt:lpstr>
      <vt:lpstr>42_Edge</vt:lpstr>
      <vt:lpstr>Visio</vt:lpstr>
      <vt:lpstr>Rethinking Memory System Design (for Data-Intensive Computing)  </vt:lpstr>
      <vt:lpstr>Current Research Focus Areas</vt:lpstr>
      <vt:lpstr>Four Key Directions</vt:lpstr>
      <vt:lpstr>A Motivating Detour:  Genome Sequence Analysis</vt:lpstr>
      <vt:lpstr>Our Dream</vt:lpstr>
      <vt:lpstr>What Is a Genome Made Of?</vt:lpstr>
      <vt:lpstr>DNA Under Electron Microscope</vt:lpstr>
      <vt:lpstr>DNA Sequencing</vt:lpstr>
      <vt:lpstr>Untangling Yarn Balls &amp; DNA Sequencing</vt:lpstr>
      <vt:lpstr>PowerPoint Presentation</vt:lpstr>
      <vt:lpstr>PowerPoint Presentation</vt:lpstr>
      <vt:lpstr>Genome Sequence Alignment: Example</vt:lpstr>
      <vt:lpstr>PowerPoint Presentation</vt:lpstr>
      <vt:lpstr>Hash Table Based Read Mappers</vt:lpstr>
      <vt:lpstr>Read Mapping Execution Time Breakdown </vt:lpstr>
      <vt:lpstr>Idea</vt:lpstr>
      <vt:lpstr>Our First Filter: Pure Software Approach</vt:lpstr>
      <vt:lpstr>Shifted Hamming Distance: SIMD Acceleration</vt:lpstr>
      <vt:lpstr>PowerPoint Presentation</vt:lpstr>
      <vt:lpstr>FPGA-Based Alignment Filtering</vt:lpstr>
      <vt:lpstr>DNA Read Mapping &amp; Filtering</vt:lpstr>
      <vt:lpstr>In-Memory DNA Sequence Analysis</vt:lpstr>
      <vt:lpstr>Quick Note: Key Principles and Results</vt:lpstr>
      <vt:lpstr>New Genome Sequencing Technologies</vt:lpstr>
      <vt:lpstr>Nanopore Genome Assembly Pipeline</vt:lpstr>
      <vt:lpstr>More on Genome Analysis: Another Talk</vt:lpstr>
      <vt:lpstr>Recall Our Dream</vt:lpstr>
      <vt:lpstr>Four Key Directions</vt:lpstr>
      <vt:lpstr>Memory &amp; Storage</vt:lpstr>
      <vt:lpstr>The Main Memory System</vt:lpstr>
      <vt:lpstr>The Main Memory System</vt:lpstr>
      <vt:lpstr>The Main Memory System</vt:lpstr>
      <vt:lpstr>Memory System: A Shared Resource View</vt:lpstr>
      <vt:lpstr>State of the Main Memory System</vt:lpstr>
      <vt:lpstr>Agenda</vt:lpstr>
      <vt:lpstr>Major Trends Affecting Main Memory (I)</vt:lpstr>
      <vt:lpstr>Major Trends Affecting Main Memory (II)</vt:lpstr>
      <vt:lpstr>Example: The Memory Capacity Gap</vt:lpstr>
      <vt:lpstr>DRAM Capacity, Bandwidth, Latency Trends</vt:lpstr>
      <vt:lpstr>DRAM Latency Is Critical for Performance</vt:lpstr>
      <vt:lpstr>DRAM Latency Is Critical for Performance</vt:lpstr>
      <vt:lpstr>Major Trends Affecting Main Memory (III)</vt:lpstr>
      <vt:lpstr>Major Trends Affecting Main Memory (IV)</vt:lpstr>
      <vt:lpstr>Major Trends Affecting Main Memory (V)</vt:lpstr>
      <vt:lpstr>Major Trends Affecting Main Memory (V)</vt:lpstr>
      <vt:lpstr>Major Trend: Hybrid Main Memory</vt:lpstr>
      <vt:lpstr>One Foreshadowing</vt:lpstr>
      <vt:lpstr>Industry Is Writing Papers About It, Too</vt:lpstr>
      <vt:lpstr>Call for Intelligent Memory Controllers</vt:lpstr>
      <vt:lpstr>Agenda</vt:lpstr>
      <vt:lpstr>Four Key Issues in Future Platforms</vt:lpstr>
      <vt:lpstr>Maslow’s (Human) Hierarchy of Needs</vt:lpstr>
      <vt:lpstr>How Reliable/Secure/Safe is This Bridge?</vt:lpstr>
      <vt:lpstr>Collapse of the “Galloping Gertie”</vt:lpstr>
      <vt:lpstr>How Secure Are These People?</vt:lpstr>
      <vt:lpstr>The DRAM Scaling Problem</vt:lpstr>
      <vt:lpstr>As Memory Scales, It Becomes Unreliable</vt:lpstr>
      <vt:lpstr>Large-Scale Failure Analysis of DRAM Chips</vt:lpstr>
      <vt:lpstr>Infrastructures to Understand Such Issues</vt:lpstr>
      <vt:lpstr>Infrastructures to Understand Such Issues</vt:lpstr>
      <vt:lpstr>SoftMC: Open Source DRAM Infrastructure</vt:lpstr>
      <vt:lpstr>SoftMC</vt:lpstr>
      <vt:lpstr>Data Retention in Memory [Liu et al., ISCA 2013]</vt:lpstr>
      <vt:lpstr>A Curious Discovery [Kim et al., ISCA 2014]</vt:lpstr>
      <vt:lpstr>DRAM RowHammer</vt:lpstr>
      <vt:lpstr>Modern DRAM is Prone to Disturbance Errors</vt:lpstr>
      <vt:lpstr>Most DRAM Modules Are Vulnerable</vt:lpstr>
      <vt:lpstr>Recent DRAM Is More Vulnerable</vt:lpstr>
      <vt:lpstr>Recent DRAM Is More Vulnerable</vt:lpstr>
      <vt:lpstr>Recent DRAM Is More Vulnerable</vt:lpstr>
      <vt:lpstr>A Simple Program Can Induce Many Errors</vt:lpstr>
      <vt:lpstr>A Simple Program Can Induce Many Errors</vt:lpstr>
      <vt:lpstr>A Simple Program Can Induce Many Errors</vt:lpstr>
      <vt:lpstr>A Simple Program Can Induce Many Errors</vt:lpstr>
      <vt:lpstr>A Simple Program Can Induce Many Errors</vt:lpstr>
      <vt:lpstr>Observed Errors in Real Systems</vt:lpstr>
      <vt:lpstr>One Can Take Over an Otherwise-Secure System</vt:lpstr>
      <vt:lpstr>RowHammer Security Attack Example</vt:lpstr>
      <vt:lpstr>Security Implications</vt:lpstr>
      <vt:lpstr>Security Implications</vt:lpstr>
      <vt:lpstr>Selected Readings on RowHammer (I)</vt:lpstr>
      <vt:lpstr>Selected Readings on RowHammer (II)</vt:lpstr>
      <vt:lpstr>Selected Readings on RowHammer (III)</vt:lpstr>
      <vt:lpstr>Selected Readings on RowHammer (IV)</vt:lpstr>
      <vt:lpstr>Selected Readings on RowHammer (V)</vt:lpstr>
      <vt:lpstr>Selected Readings on RowHammer (VI)</vt:lpstr>
      <vt:lpstr>More Security Implications (I)</vt:lpstr>
      <vt:lpstr>More Security Implications (II)</vt:lpstr>
      <vt:lpstr>More Security Implications (III)</vt:lpstr>
      <vt:lpstr>More Security Implications (IV)</vt:lpstr>
      <vt:lpstr>More Security Implications (V)</vt:lpstr>
      <vt:lpstr>More Security Implications?</vt:lpstr>
      <vt:lpstr>Some Potential Solutions</vt:lpstr>
      <vt:lpstr>Apple’s Patch for RowHammer</vt:lpstr>
      <vt:lpstr>Our Solution to RowHammer</vt:lpstr>
      <vt:lpstr>Advantages of PARA</vt:lpstr>
      <vt:lpstr>Requirements for PARA</vt:lpstr>
      <vt:lpstr>Probabilistic Activation in Real Life (I)</vt:lpstr>
      <vt:lpstr>Probabilistic Activation in Real Life (II)</vt:lpstr>
      <vt:lpstr>More on RowHammer Analysis</vt:lpstr>
      <vt:lpstr>Future of Memory Reliability/Security</vt:lpstr>
      <vt:lpstr>Industry Is Writing Papers About It, Too</vt:lpstr>
      <vt:lpstr>Call for Intelligent Memory Controllers</vt:lpstr>
      <vt:lpstr>Aside: Intelligent Controller for NAND Flash</vt:lpstr>
      <vt:lpstr>Aside: Intelligent Controller for NAND Flash</vt:lpstr>
      <vt:lpstr>A Key Takeaway</vt:lpstr>
      <vt:lpstr>Solution Direction: Principled Designs</vt:lpstr>
      <vt:lpstr>Recall: Collapse of the “Galloping Gertie”</vt:lpstr>
      <vt:lpstr>Another Example (1994)</vt:lpstr>
      <vt:lpstr>Yet Another Example (2007)</vt:lpstr>
      <vt:lpstr>A More Recent Example (2018)</vt:lpstr>
      <vt:lpstr>Architecting for Security </vt:lpstr>
      <vt:lpstr>PowerPoint Presentation</vt:lpstr>
      <vt:lpstr>Understand and Model with Experiments (Flash)</vt:lpstr>
      <vt:lpstr>Understanding Flash Memory Reliability</vt:lpstr>
      <vt:lpstr>Understanding Flash Memory Reliability</vt:lpstr>
      <vt:lpstr>NAND Flash Vulnerabilities [HPCA’17]</vt:lpstr>
      <vt:lpstr>3D NAND Flash Reliability I [HPCA’18] </vt:lpstr>
      <vt:lpstr>3D NAND Flash Reliability II [SIGMETRICS’18] </vt:lpstr>
      <vt:lpstr>Another Talk: NAND Flash Memory Robustness</vt:lpstr>
      <vt:lpstr>There are Two Other Solution Directions</vt:lpstr>
      <vt:lpstr>Exploiting Memory Error Tolerance  with Hybrid Memory Systems</vt:lpstr>
      <vt:lpstr>More on Heterogeneous-Reliability Memory</vt:lpstr>
      <vt:lpstr>Summary: Memory Reliability and Security</vt:lpstr>
      <vt:lpstr>Challenge and Opportunity for Future</vt:lpstr>
      <vt:lpstr>One Important Takeaway</vt:lpstr>
      <vt:lpstr>Agenda</vt:lpstr>
      <vt:lpstr>Four Key Issues in Future Platforms</vt:lpstr>
      <vt:lpstr>Maslow’s (Human) Hierarchy of Needs, Revisited</vt:lpstr>
      <vt:lpstr>Do We Want This?</vt:lpstr>
      <vt:lpstr>Or This?</vt:lpstr>
      <vt:lpstr>Challenge and Opportunity for Future</vt:lpstr>
      <vt:lpstr>The Problem</vt:lpstr>
      <vt:lpstr>The Problem</vt:lpstr>
      <vt:lpstr>A Computing System</vt:lpstr>
      <vt:lpstr>A Computing System</vt:lpstr>
      <vt:lpstr>Today’s Computing Systems</vt:lpstr>
      <vt:lpstr>Yet …</vt:lpstr>
      <vt:lpstr>The Performance Perspective</vt:lpstr>
      <vt:lpstr>The Performance Perspective (Today)</vt:lpstr>
      <vt:lpstr>The Performance Perspective (Today)</vt:lpstr>
      <vt:lpstr>Perils of Processor-Centric Design</vt:lpstr>
      <vt:lpstr>Perils of Processor-Centric Design</vt:lpstr>
      <vt:lpstr>The Energy Perspective</vt:lpstr>
      <vt:lpstr>Data Movement vs. Computation Energy</vt:lpstr>
      <vt:lpstr>Data Movement vs. Computation Energy</vt:lpstr>
      <vt:lpstr>Energy Waste in Mobile Devices</vt:lpstr>
      <vt:lpstr>We Do Not Want to Move Data!</vt:lpstr>
      <vt:lpstr>We Need A Paradigm Shift To …</vt:lpstr>
      <vt:lpstr>Goal: Processing Inside Memory</vt:lpstr>
      <vt:lpstr>Why In-Memory Computation Today?</vt:lpstr>
      <vt:lpstr>Processing in Memory:   Two Approaches</vt:lpstr>
      <vt:lpstr>Starting Simple: Data Copy and Initialization</vt:lpstr>
      <vt:lpstr>Today’s Systems: Bulk Data Copy</vt:lpstr>
      <vt:lpstr>Future Systems: In-Memory Copy</vt:lpstr>
      <vt:lpstr>RowClone: In-DRAM Row Copy</vt:lpstr>
      <vt:lpstr>RowClone: Latency and Energy Savings</vt:lpstr>
      <vt:lpstr>More on RowClone</vt:lpstr>
      <vt:lpstr>In-Memory Bulk Bitwise Operations</vt:lpstr>
      <vt:lpstr>In-DRAM AND/OR: Triple Row Activation</vt:lpstr>
      <vt:lpstr>In-DRAM NOT: Dual Contact Cell</vt:lpstr>
      <vt:lpstr>Performance: In-DRAM Bitwise Operations</vt:lpstr>
      <vt:lpstr>Energy of In-DRAM Bitwise Operations</vt:lpstr>
      <vt:lpstr>Ambit vs. DDR3: Performance and Energy</vt:lpstr>
      <vt:lpstr>Bulk Bitwise Operations in Workloads</vt:lpstr>
      <vt:lpstr>Example Data Structure: Bitmap Index</vt:lpstr>
      <vt:lpstr>Performance: Bitmap Index on Ambit</vt:lpstr>
      <vt:lpstr>Performance: BitWeaving on Ambit</vt:lpstr>
      <vt:lpstr>More on In-DRAM Bulk AND/OR</vt:lpstr>
      <vt:lpstr>More on In-DRAM Bitwise Operations</vt:lpstr>
      <vt:lpstr>Challenge and Opportunity for Future</vt:lpstr>
      <vt:lpstr>Processing in Memory:   Two Approaches</vt:lpstr>
      <vt:lpstr>Opportunity: 3D-Stacked Logic+Memory</vt:lpstr>
      <vt:lpstr>DRAM Landscape (circa 2015)</vt:lpstr>
      <vt:lpstr>Two Key Questions in 3D-Stacked PIM</vt:lpstr>
      <vt:lpstr>Another Example: In-Memory Graph Processing</vt:lpstr>
      <vt:lpstr>Key Bottlenecks in Graph Processing</vt:lpstr>
      <vt:lpstr>Tesseract System for Graph Processing</vt:lpstr>
      <vt:lpstr>Tesseract System for Graph Processing</vt:lpstr>
      <vt:lpstr>Tesseract System for Graph Processing</vt:lpstr>
      <vt:lpstr>Evaluated Systems</vt:lpstr>
      <vt:lpstr>Tesseract Graph Processing Performance</vt:lpstr>
      <vt:lpstr>Tesseract Graph Processing Performance</vt:lpstr>
      <vt:lpstr>Effect of Bandwidth &amp; Programming Model</vt:lpstr>
      <vt:lpstr>Tesseract Graph Processing System Energy</vt:lpstr>
      <vt:lpstr>More on Tesseract</vt:lpstr>
      <vt:lpstr>3D-Stacked PIM on Mobile Devices</vt:lpstr>
      <vt:lpstr>Google Workloads  for Consumer Devices: Mitigating Data Movement Bottlenecks</vt:lpstr>
      <vt:lpstr>Consumer Devices</vt:lpstr>
      <vt:lpstr>Popular Google Consumer Workloads</vt:lpstr>
      <vt:lpstr>Energy Cost of Data Movement</vt:lpstr>
      <vt:lpstr>Using PIM to Reduce Data Movement</vt:lpstr>
      <vt:lpstr>Goals</vt:lpstr>
      <vt:lpstr>Google Workloads  for Consumer Devices: Mitigating Data Movement Bottlenecks</vt:lpstr>
      <vt:lpstr>More on PIM for Mobile Devices</vt:lpstr>
      <vt:lpstr>Truly Distributed GPU Processing with PIM?</vt:lpstr>
      <vt:lpstr>Accelerating GPU Execution with PIM (I)</vt:lpstr>
      <vt:lpstr>Accelerating GPU Execution with PIM (II)</vt:lpstr>
      <vt:lpstr>Accelerating Linked Data Structures</vt:lpstr>
      <vt:lpstr>Accelerating Dependent Cache Misses</vt:lpstr>
      <vt:lpstr>Two Key Questions in 3D-Stacked PIM</vt:lpstr>
      <vt:lpstr>PIM-Enabled Instructions</vt:lpstr>
      <vt:lpstr>PEI: PIM-Enabled Instructions (Ideas)</vt:lpstr>
      <vt:lpstr>Simple PIM Operations as ISA Extensions (II)</vt:lpstr>
      <vt:lpstr>Simple PIM Operations as ISA Extensions (III)</vt:lpstr>
      <vt:lpstr>PEI: PIM-Enabled Instructions (Example)</vt:lpstr>
      <vt:lpstr>PEI: Initial Evaluation Results</vt:lpstr>
      <vt:lpstr>Automatic Code and Data Mapping</vt:lpstr>
      <vt:lpstr>Automatic Offloading of Critical Code</vt:lpstr>
      <vt:lpstr>Automatic Offloading of Prefetch Mechanisms</vt:lpstr>
      <vt:lpstr>Efficient Automatic Data Coherence Support</vt:lpstr>
      <vt:lpstr>Challenge and Opportunity for Future</vt:lpstr>
      <vt:lpstr>Challenge and Opportunity for Future</vt:lpstr>
      <vt:lpstr>Challenge and Opportunity for Future</vt:lpstr>
      <vt:lpstr>Eliminating the Adoption Barriers</vt:lpstr>
      <vt:lpstr>Barriers to Adoption of PIM</vt:lpstr>
      <vt:lpstr>We Need to Revisit the Entire Stack</vt:lpstr>
      <vt:lpstr>Open Problems: PIM Adoption</vt:lpstr>
      <vt:lpstr>Key Challenge 1: Code Mapping</vt:lpstr>
      <vt:lpstr>Key Challenge 2: Data Mapping</vt:lpstr>
      <vt:lpstr>How to Do the Code and Data Mapping?</vt:lpstr>
      <vt:lpstr>How to Schedule Code?</vt:lpstr>
      <vt:lpstr>Challenge: Coherence for Hybrid CPU-PIM Apps</vt:lpstr>
      <vt:lpstr>How to Maintain Coherence?</vt:lpstr>
      <vt:lpstr>How to Support Virtual Memory?</vt:lpstr>
      <vt:lpstr>How to Design Data Structures for PIM?</vt:lpstr>
      <vt:lpstr>Simulation Infrastructures for PIM</vt:lpstr>
      <vt:lpstr>An FPGA-based Test-bed for PIM?</vt:lpstr>
      <vt:lpstr>Simulation Infrastructures for PIM (in SSDs) </vt:lpstr>
      <vt:lpstr>New Applications and Use Cases for PIM</vt:lpstr>
      <vt:lpstr>Genome Read In-Memory (GRIM) Filter:  Fast Seed Location Filtering in DNA Read Mapping  using Processing-in-Memory Technologies</vt:lpstr>
      <vt:lpstr>Executive Summary</vt:lpstr>
      <vt:lpstr>Google Workloads  for Consumer Devices: Mitigating Data Movement Bottlenecks</vt:lpstr>
      <vt:lpstr>Open Problems: PIM Adoption</vt:lpstr>
      <vt:lpstr>Enabling the Paradigm Shift</vt:lpstr>
      <vt:lpstr>Computer Architecture Today</vt:lpstr>
      <vt:lpstr>Computer Architecture Today</vt:lpstr>
      <vt:lpstr>Challenge and Opportunity for Future</vt:lpstr>
      <vt:lpstr>Challenge and Opportunity for Future</vt:lpstr>
      <vt:lpstr>Challenge and Opportunity for Future</vt:lpstr>
      <vt:lpstr>One Important Takeaway</vt:lpstr>
      <vt:lpstr>Agenda</vt:lpstr>
      <vt:lpstr>Four Key Issues in Future Platforms</vt:lpstr>
      <vt:lpstr>PowerPoint Presentation</vt:lpstr>
      <vt:lpstr>Maslow’s Hierarchy of Needs, A Third Time</vt:lpstr>
      <vt:lpstr>Challenge and Opportunity for Future</vt:lpstr>
      <vt:lpstr>Main Memory Latency Lags Behind</vt:lpstr>
      <vt:lpstr>A Closer Look …</vt:lpstr>
      <vt:lpstr>DRAM Latency Is Critical for Performance</vt:lpstr>
      <vt:lpstr>DRAM Latency Is Critical for Performance</vt:lpstr>
      <vt:lpstr>The Memory Latency Problem</vt:lpstr>
      <vt:lpstr>Retrospective: Conventional Latency Tolerance Techniques</vt:lpstr>
      <vt:lpstr>Truly Reducing Memory Latency</vt:lpstr>
      <vt:lpstr>Two Major Sources of Latency Inefficiency</vt:lpstr>
      <vt:lpstr>Why the Long Memory Latency?</vt:lpstr>
      <vt:lpstr>Tackling the Fixed Latency Mindset</vt:lpstr>
      <vt:lpstr>Latency Variation in Memory Chips</vt:lpstr>
      <vt:lpstr>Why is Latency High?</vt:lpstr>
      <vt:lpstr>DRAM Characterization Infrastructure</vt:lpstr>
      <vt:lpstr>DRAM Characterization Infrastructure</vt:lpstr>
      <vt:lpstr>SoftMC: Open Source DRAM Infrastructure</vt:lpstr>
      <vt:lpstr>Adaptive-Latency DRAM</vt:lpstr>
      <vt:lpstr>PowerPoint Presentation</vt:lpstr>
      <vt:lpstr>PowerPoint Presentation</vt:lpstr>
      <vt:lpstr>PowerPoint Presentation</vt:lpstr>
      <vt:lpstr>PowerPoint Presentation</vt:lpstr>
      <vt:lpstr>Reducing Latency Also Reduces Energy</vt:lpstr>
      <vt:lpstr>More on Adaptive-Latency DRAM</vt:lpstr>
      <vt:lpstr>Different Types of Latency Variation</vt:lpstr>
      <vt:lpstr>Heterogeneous Latency within A Chip</vt:lpstr>
      <vt:lpstr>Heterogeneous Latency within A Chip</vt:lpstr>
      <vt:lpstr>Analysis of Latency Variation in DRAM Chips</vt:lpstr>
      <vt:lpstr>Why Is There   Spatial Latency Variation      Within a Chip?</vt:lpstr>
      <vt:lpstr>PowerPoint Presentation</vt:lpstr>
      <vt:lpstr>PowerPoint Presentation</vt:lpstr>
      <vt:lpstr>PowerPoint Presentation</vt:lpstr>
      <vt:lpstr>PowerPoint Presentation</vt:lpstr>
      <vt:lpstr>Design-Induced Latency Variation in DRAM</vt:lpstr>
      <vt:lpstr>Voltron: Exploiting the   Voltage-Latency-Reliability      Relationship</vt:lpstr>
      <vt:lpstr>Executive Summary</vt:lpstr>
      <vt:lpstr>DIMMs Operating at Higher Latency</vt:lpstr>
      <vt:lpstr>Spatial Locality of Errors</vt:lpstr>
      <vt:lpstr>Energy Savings with Bounded Performance</vt:lpstr>
      <vt:lpstr>Analysis of Latency-Voltage in DRAM Chips</vt:lpstr>
      <vt:lpstr>And, What If …</vt:lpstr>
      <vt:lpstr>The DRAM Latency PUF:   Quickly Evaluating Physical Unclonable Functions  by Exploiting the Latency-Reliability Tradeoff  in Modern Commodity DRAM Devices</vt:lpstr>
      <vt:lpstr>Motivation</vt:lpstr>
      <vt:lpstr>DRAM Latency Characterization of 223 LPDDR4 DRAM Devices</vt:lpstr>
      <vt:lpstr>DRAM Latency PUF Key Idea</vt:lpstr>
      <vt:lpstr>DRAM Accesses and Failures</vt:lpstr>
      <vt:lpstr>DRAM Accesses and Failures</vt:lpstr>
      <vt:lpstr>The DRAM Latency PUF Evaluation</vt:lpstr>
      <vt:lpstr>Results</vt:lpstr>
      <vt:lpstr>The DRAM Latency PUF:   Quickly Evaluating Physical Unclonable Functions  by Exploiting the Latency-Reliability Tradeoff  in Modern Commodity DRAM Devices</vt:lpstr>
      <vt:lpstr>DRAM Latency PUFs</vt:lpstr>
      <vt:lpstr>Other Ideas on   Reducing DRAM Latency</vt:lpstr>
      <vt:lpstr>Reducing Refresh Latency</vt:lpstr>
      <vt:lpstr>Tiered-Latency DRAM</vt:lpstr>
      <vt:lpstr>LISA: Low-cost Inter-linked Subarrays</vt:lpstr>
      <vt:lpstr>ChargeCache</vt:lpstr>
      <vt:lpstr>Challenge and Opportunity for Future</vt:lpstr>
      <vt:lpstr>One Important Takeaway</vt:lpstr>
      <vt:lpstr>On DRAM Power Consumption</vt:lpstr>
      <vt:lpstr>VAMPIRE DRAM Power Model</vt:lpstr>
      <vt:lpstr>Agenda: Emerging Tech. for Another Time</vt:lpstr>
      <vt:lpstr>Maslow’s Hierarchy of Needs, A Final Time</vt:lpstr>
      <vt:lpstr>Challenge and Opportunity for Future</vt:lpstr>
      <vt:lpstr>Scaling Limits of Charge Memory</vt:lpstr>
      <vt:lpstr>Solution: New Memory Technologies</vt:lpstr>
      <vt:lpstr>Charge vs. Resistive Memories</vt:lpstr>
      <vt:lpstr>Promising Resistive Memory Technologies</vt:lpstr>
      <vt:lpstr>What is Phase Change Memory?</vt:lpstr>
      <vt:lpstr>Phase Change Memory Properties</vt:lpstr>
      <vt:lpstr>PowerPoint Presentation</vt:lpstr>
      <vt:lpstr>Phase Change Memory Properties: Latency</vt:lpstr>
      <vt:lpstr>Phase Change Memory Properties</vt:lpstr>
      <vt:lpstr>Phase Change Memory: Pros and Cons</vt:lpstr>
      <vt:lpstr>PCM-based Main Memory (I)</vt:lpstr>
      <vt:lpstr>PCM-based Main Memory (II)</vt:lpstr>
      <vt:lpstr>An Initial Study: Replace DRAM with PCM</vt:lpstr>
      <vt:lpstr>Results: Naïve Replacement of DRAM with PCM</vt:lpstr>
      <vt:lpstr>Architecting PCM to Mitigate Shortcomings</vt:lpstr>
      <vt:lpstr>Results: Architected PCM as Main Memory </vt:lpstr>
      <vt:lpstr>More on PCM as Main Memory (I)</vt:lpstr>
      <vt:lpstr>More on PCM as Main Memory (II)</vt:lpstr>
      <vt:lpstr>More on PCM as Main Memory (III)</vt:lpstr>
      <vt:lpstr>STT-MRAM as Main Memory</vt:lpstr>
      <vt:lpstr>STT-MRAM: Pros and Cons</vt:lpstr>
      <vt:lpstr>Architected STT-MRAM as Main Memory</vt:lpstr>
      <vt:lpstr>More on STT-MRAM as Main Memory</vt:lpstr>
      <vt:lpstr>A More Viable Approach: Hybrid Memory Systems</vt:lpstr>
      <vt:lpstr>Challenge and Opportunity</vt:lpstr>
      <vt:lpstr>Challenge and Opportunity</vt:lpstr>
      <vt:lpstr>Hybrid Memory Systems: Issues</vt:lpstr>
      <vt:lpstr>One Option: DRAM as a Cache for PCM</vt:lpstr>
      <vt:lpstr>Data Placement in Hybrid Memory</vt:lpstr>
      <vt:lpstr>Data Placement Between DRAM and PCM</vt:lpstr>
      <vt:lpstr>More on Hybrid Memory Data Placement</vt:lpstr>
      <vt:lpstr>Utility-Based Hybrid Memory Management</vt:lpstr>
      <vt:lpstr>On Large DRAM Cache Design</vt:lpstr>
      <vt:lpstr>HW/SW Cooperative DRAM Cache Design</vt:lpstr>
      <vt:lpstr>Other Opportunities with Emerging Technologies</vt:lpstr>
      <vt:lpstr>TWO-LEVEL STORAGE MODEL</vt:lpstr>
      <vt:lpstr>TWO-LEVEL STORAGE MODEL</vt:lpstr>
      <vt:lpstr>Two-Level Memory/Storage Model</vt:lpstr>
      <vt:lpstr>Unified Memory and Storage with NVM</vt:lpstr>
      <vt:lpstr>PERSISTENT MEMORY</vt:lpstr>
      <vt:lpstr>The Persistent Memory Manager (PMM)</vt:lpstr>
      <vt:lpstr>The Persistent Memory Manager (PMM)</vt:lpstr>
      <vt:lpstr>Performance Benefits of a Single-Level Store</vt:lpstr>
      <vt:lpstr>Energy Benefits of a Single-Level Store</vt:lpstr>
      <vt:lpstr>On Persistent Memory Benefits &amp; Challenges </vt:lpstr>
      <vt:lpstr>Challenge and Opportunity</vt:lpstr>
      <vt:lpstr>Challenge and Opportunity</vt:lpstr>
      <vt:lpstr>Another Key Challenge in Persistent Memory</vt:lpstr>
      <vt:lpstr>Enabling Crash Consistency</vt:lpstr>
      <vt:lpstr>Enabling Storage Consistency</vt:lpstr>
      <vt:lpstr>Tools/Libraries to Help Programmers</vt:lpstr>
      <vt:lpstr>Persistent Memory Control Infrastructure</vt:lpstr>
      <vt:lpstr>The Future of Emerging Technologies is Bright</vt:lpstr>
      <vt:lpstr>Challenge and Opportunity for Future</vt:lpstr>
      <vt:lpstr>Agenda</vt:lpstr>
      <vt:lpstr>Some Solution Principles (So Far)</vt:lpstr>
      <vt:lpstr>Some Solution Principles (More Compact)</vt:lpstr>
      <vt:lpstr>Agenda</vt:lpstr>
      <vt:lpstr> Concluding Remarks</vt:lpstr>
      <vt:lpstr>A Quote from A Famous Architect</vt:lpstr>
      <vt:lpstr>Precedent-Based Design?</vt:lpstr>
      <vt:lpstr>Principled Design</vt:lpstr>
      <vt:lpstr>PowerPoint Presentation</vt:lpstr>
      <vt:lpstr>The Overarching Principle</vt:lpstr>
      <vt:lpstr>Another Example: Precedent-Based Design</vt:lpstr>
      <vt:lpstr>Principled Design</vt:lpstr>
      <vt:lpstr>Another Principled Design</vt:lpstr>
      <vt:lpstr>Principle Applied to Another Structure</vt:lpstr>
      <vt:lpstr>The Overarching Principle</vt:lpstr>
      <vt:lpstr>Another Principled Design</vt:lpstr>
      <vt:lpstr>Another Principled Design (II)</vt:lpstr>
      <vt:lpstr>Overarching Principles for Computing?</vt:lpstr>
      <vt:lpstr>Concluding Remarks</vt:lpstr>
      <vt:lpstr>We Need to Think Across the Stack</vt:lpstr>
      <vt:lpstr>If In Doubt, See Other Doubtful Technologies</vt:lpstr>
      <vt:lpstr>Rethinking Memory System Design (for Data-Intensive Computing)  </vt:lpstr>
      <vt:lpstr>Acknowledgments</vt:lpstr>
      <vt:lpstr>Funding Acknowledgments</vt:lpstr>
      <vt:lpstr>Slides Not Covered     But Could Be Useful</vt:lpstr>
      <vt:lpstr>Readings, Videos, Reference Materials</vt:lpstr>
      <vt:lpstr>Accelerated Memory Course (~6.5 hours)</vt:lpstr>
      <vt:lpstr>Reference Overview Paper I</vt:lpstr>
      <vt:lpstr>Reference Overview Paper II</vt:lpstr>
      <vt:lpstr>Reference Overview Paper III</vt:lpstr>
      <vt:lpstr>Reference Overview Paper IV</vt:lpstr>
      <vt:lpstr>Reference Overview Paper V</vt:lpstr>
      <vt:lpstr>Related Videos and Course Materials (I)</vt:lpstr>
      <vt:lpstr>Related Videos and Course Materials (II)</vt:lpstr>
      <vt:lpstr>Some Open Source Tools (I)</vt:lpstr>
      <vt:lpstr>Some Open Source Tools (II)</vt:lpstr>
      <vt:lpstr>More Open Source Tools (III)</vt:lpstr>
      <vt:lpstr>Referenced Papers</vt:lpstr>
      <vt:lpstr>Ramulator: A Fast and Extensible DRAM Simulator   [IEEE Comp Arch Letters’15]</vt:lpstr>
      <vt:lpstr>Ramulator Motivation</vt:lpstr>
      <vt:lpstr>Ramulator </vt:lpstr>
      <vt:lpstr>Case Study: Comparison of DRAM Standards</vt:lpstr>
      <vt:lpstr>Ramulator Paper and Source Code</vt:lpstr>
      <vt:lpstr>End of Backup Slides</vt:lpstr>
      <vt:lpstr>Brief Self Introduction</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Onur Mutlu</cp:lastModifiedBy>
  <cp:revision>2745</cp:revision>
  <cp:lastPrinted>2017-09-14T13:39:03Z</cp:lastPrinted>
  <dcterms:created xsi:type="dcterms:W3CDTF">2010-10-08T20:41:54Z</dcterms:created>
  <dcterms:modified xsi:type="dcterms:W3CDTF">2018-09-05T09:33:13Z</dcterms:modified>
</cp:coreProperties>
</file>