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0.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1.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2.xml" ContentType="application/vnd.openxmlformats-officedocument.theme+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theme/theme53.xml" ContentType="application/vnd.openxmlformats-officedocument.theme+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theme/theme54.xml" ContentType="application/vnd.openxmlformats-officedocument.theme+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55.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theme/theme56.xml" ContentType="application/vnd.openxmlformats-officedocument.theme+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theme/theme57.xml" ContentType="application/vnd.openxmlformats-officedocument.theme+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theme/theme58.xml" ContentType="application/vnd.openxmlformats-officedocument.theme+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59.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0.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theme/theme61.xml" ContentType="application/vnd.openxmlformats-officedocument.theme+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4.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theme/theme65.xml" ContentType="application/vnd.openxmlformats-officedocument.theme+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66.xml" ContentType="application/vnd.openxmlformats-officedocument.theme+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theme/theme67.xml" ContentType="application/vnd.openxmlformats-officedocument.theme+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theme/theme68.xml" ContentType="application/vnd.openxmlformats-officedocument.theme+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theme/theme69.xml" ContentType="application/vnd.openxmlformats-officedocument.theme+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theme/theme70.xml" ContentType="application/vnd.openxmlformats-officedocument.theme+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theme/theme71.xml" ContentType="application/vnd.openxmlformats-officedocument.theme+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theme/theme72.xml" ContentType="application/vnd.openxmlformats-officedocument.theme+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theme/theme73.xml" ContentType="application/vnd.openxmlformats-officedocument.theme+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74.xml" ContentType="application/vnd.openxmlformats-officedocument.theme+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5.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theme/theme76.xml" ContentType="application/vnd.openxmlformats-officedocument.theme+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7.xml" ContentType="application/vnd.openxmlformats-officedocument.theme+xml"/>
  <Override PartName="/ppt/theme/theme78.xml" ContentType="application/vnd.openxmlformats-officedocument.theme+xml"/>
  <Override PartName="/ppt/theme/theme7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30.xml" ContentType="application/vnd.openxmlformats-officedocument.presentationml.notesSlide+xml"/>
  <Override PartName="/ppt/charts/chart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charts/chart7.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33.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drawings/drawing3.xml" ContentType="application/vnd.openxmlformats-officedocument.drawingml.chartshapes+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theme/themeOverride8.xml" ContentType="application/vnd.openxmlformats-officedocument.themeOverride+xml"/>
  <Override PartName="/ppt/notesSlides/notesSlide34.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media/image123.jpg" ContentType="image/png"/>
  <Override PartName="/ppt/notesSlides/notesSlide52.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charts/style2.xml" ContentType="application/vnd.ms-office.chartstyle+xml"/>
  <Override PartName="/ppt/charts/colors2.xml" ContentType="application/vnd.ms-office.chartcolorstyle+xml"/>
  <Override PartName="/ppt/charts/chart19.xml" ContentType="application/vnd.openxmlformats-officedocument.drawingml.chart+xml"/>
  <Override PartName="/ppt/charts/chart20.xml" ContentType="application/vnd.openxmlformats-officedocument.drawingml.chart+xml"/>
  <Override PartName="/ppt/theme/themeOverride10.xml" ContentType="application/vnd.openxmlformats-officedocument.themeOverride+xml"/>
  <Override PartName="/ppt/charts/chart21.xml" ContentType="application/vnd.openxmlformats-officedocument.drawingml.chart+xml"/>
  <Override PartName="/ppt/theme/themeOverride11.xml" ContentType="application/vnd.openxmlformats-officedocument.themeOverride+xml"/>
  <Override PartName="/ppt/charts/chart22.xml" ContentType="application/vnd.openxmlformats-officedocument.drawingml.chart+xml"/>
  <Override PartName="/ppt/theme/themeOverride12.xml" ContentType="application/vnd.openxmlformats-officedocument.themeOverride+xml"/>
  <Override PartName="/ppt/charts/chart23.xml" ContentType="application/vnd.openxmlformats-officedocument.drawingml.chart+xml"/>
  <Override PartName="/ppt/theme/themeOverride13.xml" ContentType="application/vnd.openxmlformats-officedocument.themeOverride+xml"/>
  <Override PartName="/ppt/charts/chart24.xml" ContentType="application/vnd.openxmlformats-officedocument.drawingml.chart+xml"/>
  <Override PartName="/ppt/theme/themeOverride14.xml" ContentType="application/vnd.openxmlformats-officedocument.themeOverr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847" r:id="rId30"/>
    <p:sldMasterId id="2147486871" r:id="rId31"/>
    <p:sldMasterId id="2147486966" r:id="rId32"/>
    <p:sldMasterId id="2147487084" r:id="rId33"/>
    <p:sldMasterId id="2147487120" r:id="rId34"/>
    <p:sldMasterId id="2147487144" r:id="rId35"/>
    <p:sldMasterId id="2147487194" r:id="rId36"/>
    <p:sldMasterId id="2147487206" r:id="rId37"/>
    <p:sldMasterId id="2147487258" r:id="rId38"/>
    <p:sldMasterId id="2147487459" r:id="rId39"/>
    <p:sldMasterId id="2147487471" r:id="rId40"/>
    <p:sldMasterId id="2147487483" r:id="rId41"/>
    <p:sldMasterId id="2147487574" r:id="rId42"/>
    <p:sldMasterId id="2147487610" r:id="rId43"/>
    <p:sldMasterId id="2147487623" r:id="rId44"/>
    <p:sldMasterId id="2147487731" r:id="rId45"/>
    <p:sldMasterId id="2147487743" r:id="rId46"/>
    <p:sldMasterId id="2147487755" r:id="rId47"/>
    <p:sldMasterId id="2147487767" r:id="rId48"/>
    <p:sldMasterId id="2147487791" r:id="rId49"/>
    <p:sldMasterId id="2147488050" r:id="rId50"/>
    <p:sldMasterId id="2147488063" r:id="rId51"/>
    <p:sldMasterId id="2147488076" r:id="rId52"/>
    <p:sldMasterId id="2147488088" r:id="rId53"/>
    <p:sldMasterId id="2147488101" r:id="rId54"/>
    <p:sldMasterId id="2147488114" r:id="rId55"/>
    <p:sldMasterId id="2147488127" r:id="rId56"/>
    <p:sldMasterId id="2147488152" r:id="rId57"/>
    <p:sldMasterId id="2147488164" r:id="rId58"/>
    <p:sldMasterId id="2147488189" r:id="rId59"/>
    <p:sldMasterId id="2147488241" r:id="rId60"/>
    <p:sldMasterId id="2147488253" r:id="rId61"/>
    <p:sldMasterId id="2147488265" r:id="rId62"/>
    <p:sldMasterId id="2147488277" r:id="rId63"/>
    <p:sldMasterId id="2147488289" r:id="rId64"/>
    <p:sldMasterId id="2147488329" r:id="rId65"/>
    <p:sldMasterId id="2147488379" r:id="rId66"/>
    <p:sldMasterId id="2147488486" r:id="rId67"/>
    <p:sldMasterId id="2147488499" r:id="rId68"/>
    <p:sldMasterId id="2147488512" r:id="rId69"/>
    <p:sldMasterId id="2147488524" r:id="rId70"/>
    <p:sldMasterId id="2147488560" r:id="rId71"/>
    <p:sldMasterId id="2147488573" r:id="rId72"/>
    <p:sldMasterId id="2147488580" r:id="rId73"/>
    <p:sldMasterId id="2147488592" r:id="rId74"/>
    <p:sldMasterId id="2147488600" r:id="rId75"/>
    <p:sldMasterId id="2147488612" r:id="rId76"/>
    <p:sldMasterId id="2147488624" r:id="rId77"/>
  </p:sldMasterIdLst>
  <p:notesMasterIdLst>
    <p:notesMasterId r:id="rId371"/>
  </p:notesMasterIdLst>
  <p:handoutMasterIdLst>
    <p:handoutMasterId r:id="rId372"/>
  </p:handoutMasterIdLst>
  <p:sldIdLst>
    <p:sldId id="4256" r:id="rId78"/>
    <p:sldId id="4678" r:id="rId79"/>
    <p:sldId id="4915" r:id="rId80"/>
    <p:sldId id="4441" r:id="rId81"/>
    <p:sldId id="4443" r:id="rId82"/>
    <p:sldId id="4839" r:id="rId83"/>
    <p:sldId id="4840" r:id="rId84"/>
    <p:sldId id="4841" r:id="rId85"/>
    <p:sldId id="4842" r:id="rId86"/>
    <p:sldId id="4843" r:id="rId87"/>
    <p:sldId id="4844" r:id="rId88"/>
    <p:sldId id="4692" r:id="rId89"/>
    <p:sldId id="4845" r:id="rId90"/>
    <p:sldId id="4846" r:id="rId91"/>
    <p:sldId id="4847" r:id="rId92"/>
    <p:sldId id="4848" r:id="rId93"/>
    <p:sldId id="4607" r:id="rId94"/>
    <p:sldId id="4619" r:id="rId95"/>
    <p:sldId id="4696" r:id="rId96"/>
    <p:sldId id="4850" r:id="rId97"/>
    <p:sldId id="4851" r:id="rId98"/>
    <p:sldId id="4697" r:id="rId99"/>
    <p:sldId id="4142" r:id="rId100"/>
    <p:sldId id="3295" r:id="rId101"/>
    <p:sldId id="3296" r:id="rId102"/>
    <p:sldId id="3297" r:id="rId103"/>
    <p:sldId id="2886" r:id="rId104"/>
    <p:sldId id="2887" r:id="rId105"/>
    <p:sldId id="4408" r:id="rId106"/>
    <p:sldId id="2889" r:id="rId107"/>
    <p:sldId id="2890" r:id="rId108"/>
    <p:sldId id="2891" r:id="rId109"/>
    <p:sldId id="3845" r:id="rId110"/>
    <p:sldId id="3846" r:id="rId111"/>
    <p:sldId id="3847" r:id="rId112"/>
    <p:sldId id="3264" r:id="rId113"/>
    <p:sldId id="2893" r:id="rId114"/>
    <p:sldId id="3660" r:id="rId115"/>
    <p:sldId id="3707" r:id="rId116"/>
    <p:sldId id="3853" r:id="rId117"/>
    <p:sldId id="3856" r:id="rId118"/>
    <p:sldId id="4143" r:id="rId119"/>
    <p:sldId id="4144" r:id="rId120"/>
    <p:sldId id="4852" r:id="rId121"/>
    <p:sldId id="4681" r:id="rId122"/>
    <p:sldId id="4147" r:id="rId123"/>
    <p:sldId id="4698" r:id="rId124"/>
    <p:sldId id="4853" r:id="rId125"/>
    <p:sldId id="4854" r:id="rId126"/>
    <p:sldId id="3581" r:id="rId127"/>
    <p:sldId id="3582" r:id="rId128"/>
    <p:sldId id="3609" r:id="rId129"/>
    <p:sldId id="4145" r:id="rId130"/>
    <p:sldId id="3583" r:id="rId131"/>
    <p:sldId id="3614" r:id="rId132"/>
    <p:sldId id="3615" r:id="rId133"/>
    <p:sldId id="4146" r:id="rId134"/>
    <p:sldId id="3584" r:id="rId135"/>
    <p:sldId id="3585" r:id="rId136"/>
    <p:sldId id="3586" r:id="rId137"/>
    <p:sldId id="3848" r:id="rId138"/>
    <p:sldId id="3710" r:id="rId139"/>
    <p:sldId id="3711" r:id="rId140"/>
    <p:sldId id="3712" r:id="rId141"/>
    <p:sldId id="4855" r:id="rId142"/>
    <p:sldId id="4856" r:id="rId143"/>
    <p:sldId id="4857" r:id="rId144"/>
    <p:sldId id="4858" r:id="rId145"/>
    <p:sldId id="4859" r:id="rId146"/>
    <p:sldId id="4860" r:id="rId147"/>
    <p:sldId id="3719" r:id="rId148"/>
    <p:sldId id="4861" r:id="rId149"/>
    <p:sldId id="3720" r:id="rId150"/>
    <p:sldId id="4862" r:id="rId151"/>
    <p:sldId id="2489" r:id="rId152"/>
    <p:sldId id="2490" r:id="rId153"/>
    <p:sldId id="2644" r:id="rId154"/>
    <p:sldId id="2491" r:id="rId155"/>
    <p:sldId id="4863" r:id="rId156"/>
    <p:sldId id="4893" r:id="rId157"/>
    <p:sldId id="3721" r:id="rId158"/>
    <p:sldId id="3722" r:id="rId159"/>
    <p:sldId id="1513" r:id="rId160"/>
    <p:sldId id="1512" r:id="rId161"/>
    <p:sldId id="4699" r:id="rId162"/>
    <p:sldId id="3723" r:id="rId163"/>
    <p:sldId id="2356" r:id="rId164"/>
    <p:sldId id="3958" r:id="rId165"/>
    <p:sldId id="3978" r:id="rId166"/>
    <p:sldId id="2054" r:id="rId167"/>
    <p:sldId id="2379" r:id="rId168"/>
    <p:sldId id="3981" r:id="rId169"/>
    <p:sldId id="3982" r:id="rId170"/>
    <p:sldId id="3983" r:id="rId171"/>
    <p:sldId id="3984" r:id="rId172"/>
    <p:sldId id="3726" r:id="rId173"/>
    <p:sldId id="3728" r:id="rId174"/>
    <p:sldId id="3855" r:id="rId175"/>
    <p:sldId id="3959" r:id="rId176"/>
    <p:sldId id="3294" r:id="rId177"/>
    <p:sldId id="3961" r:id="rId178"/>
    <p:sldId id="3985" r:id="rId179"/>
    <p:sldId id="4826" r:id="rId180"/>
    <p:sldId id="4835" r:id="rId181"/>
    <p:sldId id="2473" r:id="rId182"/>
    <p:sldId id="4868" r:id="rId183"/>
    <p:sldId id="4874" r:id="rId184"/>
    <p:sldId id="4871" r:id="rId185"/>
    <p:sldId id="3966" r:id="rId186"/>
    <p:sldId id="4875" r:id="rId187"/>
    <p:sldId id="4876" r:id="rId188"/>
    <p:sldId id="4870" r:id="rId189"/>
    <p:sldId id="3972" r:id="rId190"/>
    <p:sldId id="3989" r:id="rId191"/>
    <p:sldId id="4683" r:id="rId192"/>
    <p:sldId id="4015" r:id="rId193"/>
    <p:sldId id="4016" r:id="rId194"/>
    <p:sldId id="3841" r:id="rId195"/>
    <p:sldId id="3812" r:id="rId196"/>
    <p:sldId id="3813" r:id="rId197"/>
    <p:sldId id="3814" r:id="rId198"/>
    <p:sldId id="3815" r:id="rId199"/>
    <p:sldId id="2533" r:id="rId200"/>
    <p:sldId id="1174" r:id="rId201"/>
    <p:sldId id="3817" r:id="rId202"/>
    <p:sldId id="3818" r:id="rId203"/>
    <p:sldId id="3819" r:id="rId204"/>
    <p:sldId id="3820" r:id="rId205"/>
    <p:sldId id="4904" r:id="rId206"/>
    <p:sldId id="3822" r:id="rId207"/>
    <p:sldId id="3823" r:id="rId208"/>
    <p:sldId id="3824" r:id="rId209"/>
    <p:sldId id="3825" r:id="rId210"/>
    <p:sldId id="3826" r:id="rId211"/>
    <p:sldId id="3827" r:id="rId212"/>
    <p:sldId id="3828" r:id="rId213"/>
    <p:sldId id="1257" r:id="rId214"/>
    <p:sldId id="3829" r:id="rId215"/>
    <p:sldId id="3830" r:id="rId216"/>
    <p:sldId id="3831" r:id="rId217"/>
    <p:sldId id="3832" r:id="rId218"/>
    <p:sldId id="3833" r:id="rId219"/>
    <p:sldId id="3834" r:id="rId220"/>
    <p:sldId id="3835" r:id="rId221"/>
    <p:sldId id="3836" r:id="rId222"/>
    <p:sldId id="3837" r:id="rId223"/>
    <p:sldId id="1275" r:id="rId224"/>
    <p:sldId id="1276" r:id="rId225"/>
    <p:sldId id="1286" r:id="rId226"/>
    <p:sldId id="3838" r:id="rId227"/>
    <p:sldId id="3839" r:id="rId228"/>
    <p:sldId id="257" r:id="rId229"/>
    <p:sldId id="352" r:id="rId230"/>
    <p:sldId id="382" r:id="rId231"/>
    <p:sldId id="359" r:id="rId232"/>
    <p:sldId id="358" r:id="rId233"/>
    <p:sldId id="367" r:id="rId234"/>
    <p:sldId id="380" r:id="rId235"/>
    <p:sldId id="381" r:id="rId236"/>
    <p:sldId id="346" r:id="rId237"/>
    <p:sldId id="4827" r:id="rId238"/>
    <p:sldId id="3916" r:id="rId239"/>
    <p:sldId id="4914" r:id="rId240"/>
    <p:sldId id="4905" r:id="rId241"/>
    <p:sldId id="4906" r:id="rId242"/>
    <p:sldId id="4682" r:id="rId243"/>
    <p:sldId id="3996" r:id="rId244"/>
    <p:sldId id="2637" r:id="rId245"/>
    <p:sldId id="4690" r:id="rId246"/>
    <p:sldId id="3997" r:id="rId247"/>
    <p:sldId id="4409" r:id="rId248"/>
    <p:sldId id="4410" r:id="rId249"/>
    <p:sldId id="4411" r:id="rId250"/>
    <p:sldId id="4412" r:id="rId251"/>
    <p:sldId id="4413" r:id="rId252"/>
    <p:sldId id="4414" r:id="rId253"/>
    <p:sldId id="4419" r:id="rId254"/>
    <p:sldId id="4417" r:id="rId255"/>
    <p:sldId id="4418" r:id="rId256"/>
    <p:sldId id="4415" r:id="rId257"/>
    <p:sldId id="4416" r:id="rId258"/>
    <p:sldId id="3859" r:id="rId259"/>
    <p:sldId id="3860" r:id="rId260"/>
    <p:sldId id="4081" r:id="rId261"/>
    <p:sldId id="4695" r:id="rId262"/>
    <p:sldId id="3741" r:id="rId263"/>
    <p:sldId id="3742" r:id="rId264"/>
    <p:sldId id="3743" r:id="rId265"/>
    <p:sldId id="3869" r:id="rId266"/>
    <p:sldId id="3998" r:id="rId267"/>
    <p:sldId id="3744" r:id="rId268"/>
    <p:sldId id="3745" r:id="rId269"/>
    <p:sldId id="3746" r:id="rId270"/>
    <p:sldId id="3747" r:id="rId271"/>
    <p:sldId id="3748" r:id="rId272"/>
    <p:sldId id="3749" r:id="rId273"/>
    <p:sldId id="3874" r:id="rId274"/>
    <p:sldId id="3751" r:id="rId275"/>
    <p:sldId id="4265" r:id="rId276"/>
    <p:sldId id="4431" r:id="rId277"/>
    <p:sldId id="4432" r:id="rId278"/>
    <p:sldId id="4430" r:id="rId279"/>
    <p:sldId id="4686" r:id="rId280"/>
    <p:sldId id="3758" r:id="rId281"/>
    <p:sldId id="3759" r:id="rId282"/>
    <p:sldId id="4167" r:id="rId283"/>
    <p:sldId id="4272" r:id="rId284"/>
    <p:sldId id="3792" r:id="rId285"/>
    <p:sldId id="3999" r:id="rId286"/>
    <p:sldId id="4273" r:id="rId287"/>
    <p:sldId id="3763" r:id="rId288"/>
    <p:sldId id="3877" r:id="rId289"/>
    <p:sldId id="4420" r:id="rId290"/>
    <p:sldId id="3765" r:id="rId291"/>
    <p:sldId id="3766" r:id="rId292"/>
    <p:sldId id="3767" r:id="rId293"/>
    <p:sldId id="3768" r:id="rId294"/>
    <p:sldId id="3769" r:id="rId295"/>
    <p:sldId id="3770" r:id="rId296"/>
    <p:sldId id="3771" r:id="rId297"/>
    <p:sldId id="3882" r:id="rId298"/>
    <p:sldId id="3772" r:id="rId299"/>
    <p:sldId id="3773" r:id="rId300"/>
    <p:sldId id="4901" r:id="rId301"/>
    <p:sldId id="4894" r:id="rId302"/>
    <p:sldId id="4895" r:id="rId303"/>
    <p:sldId id="4896" r:id="rId304"/>
    <p:sldId id="4897" r:id="rId305"/>
    <p:sldId id="4898" r:id="rId306"/>
    <p:sldId id="4899" r:id="rId307"/>
    <p:sldId id="4900" r:id="rId308"/>
    <p:sldId id="4274" r:id="rId309"/>
    <p:sldId id="4275" r:id="rId310"/>
    <p:sldId id="4276" r:id="rId311"/>
    <p:sldId id="4279" r:id="rId312"/>
    <p:sldId id="3372" r:id="rId313"/>
    <p:sldId id="4277" r:id="rId314"/>
    <p:sldId id="4278" r:id="rId315"/>
    <p:sldId id="4291" r:id="rId316"/>
    <p:sldId id="1368" r:id="rId317"/>
    <p:sldId id="4902" r:id="rId318"/>
    <p:sldId id="3374" r:id="rId319"/>
    <p:sldId id="4421" r:id="rId320"/>
    <p:sldId id="3324" r:id="rId321"/>
    <p:sldId id="3325" r:id="rId322"/>
    <p:sldId id="4188" r:id="rId323"/>
    <p:sldId id="4215" r:id="rId324"/>
    <p:sldId id="4903" r:id="rId325"/>
    <p:sldId id="3781" r:id="rId326"/>
    <p:sldId id="3782" r:id="rId327"/>
    <p:sldId id="3908" r:id="rId328"/>
    <p:sldId id="3909" r:id="rId329"/>
    <p:sldId id="3926" r:id="rId330"/>
    <p:sldId id="3786" r:id="rId331"/>
    <p:sldId id="3910" r:id="rId332"/>
    <p:sldId id="3796" r:id="rId333"/>
    <p:sldId id="3795" r:id="rId334"/>
    <p:sldId id="3906" r:id="rId335"/>
    <p:sldId id="4830" r:id="rId336"/>
    <p:sldId id="4086" r:id="rId337"/>
    <p:sldId id="4356" r:id="rId338"/>
    <p:sldId id="4357" r:id="rId339"/>
    <p:sldId id="4358" r:id="rId340"/>
    <p:sldId id="4359" r:id="rId341"/>
    <p:sldId id="4360" r:id="rId342"/>
    <p:sldId id="4361" r:id="rId343"/>
    <p:sldId id="4362" r:id="rId344"/>
    <p:sldId id="4363" r:id="rId345"/>
    <p:sldId id="4364" r:id="rId346"/>
    <p:sldId id="4365" r:id="rId347"/>
    <p:sldId id="4366" r:id="rId348"/>
    <p:sldId id="4093" r:id="rId349"/>
    <p:sldId id="4422" r:id="rId350"/>
    <p:sldId id="4367" r:id="rId351"/>
    <p:sldId id="4907" r:id="rId352"/>
    <p:sldId id="4424" r:id="rId353"/>
    <p:sldId id="4425" r:id="rId354"/>
    <p:sldId id="4429" r:id="rId355"/>
    <p:sldId id="3844" r:id="rId356"/>
    <p:sldId id="4908" r:id="rId357"/>
    <p:sldId id="4909" r:id="rId358"/>
    <p:sldId id="4910" r:id="rId359"/>
    <p:sldId id="4911" r:id="rId360"/>
    <p:sldId id="4912" r:id="rId361"/>
    <p:sldId id="4864" r:id="rId362"/>
    <p:sldId id="4865" r:id="rId363"/>
    <p:sldId id="4866" r:id="rId364"/>
    <p:sldId id="4913" r:id="rId365"/>
    <p:sldId id="4872" r:id="rId366"/>
    <p:sldId id="4867" r:id="rId367"/>
    <p:sldId id="4849" r:id="rId368"/>
    <p:sldId id="4405" r:id="rId369"/>
    <p:sldId id="4680" r:id="rId37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11" autoAdjust="0"/>
    <p:restoredTop sz="99433" autoAdjust="0"/>
  </p:normalViewPr>
  <p:slideViewPr>
    <p:cSldViewPr>
      <p:cViewPr varScale="1">
        <p:scale>
          <a:sx n="93" d="100"/>
          <a:sy n="93" d="100"/>
        </p:scale>
        <p:origin x="81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0.xml"/><Relationship Id="rId299" Type="http://schemas.openxmlformats.org/officeDocument/2006/relationships/slide" Target="slides/slide22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2.xml"/><Relationship Id="rId324" Type="http://schemas.openxmlformats.org/officeDocument/2006/relationships/slide" Target="slides/slide247.xml"/><Relationship Id="rId366" Type="http://schemas.openxmlformats.org/officeDocument/2006/relationships/slide" Target="slides/slide289.xml"/><Relationship Id="rId170" Type="http://schemas.openxmlformats.org/officeDocument/2006/relationships/slide" Target="slides/slide93.xml"/><Relationship Id="rId226" Type="http://schemas.openxmlformats.org/officeDocument/2006/relationships/slide" Target="slides/slide149.xml"/><Relationship Id="rId268" Type="http://schemas.openxmlformats.org/officeDocument/2006/relationships/slide" Target="slides/slide19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51.xml"/><Relationship Id="rId335" Type="http://schemas.openxmlformats.org/officeDocument/2006/relationships/slide" Target="slides/slide258.xml"/><Relationship Id="rId5" Type="http://schemas.openxmlformats.org/officeDocument/2006/relationships/slideMaster" Target="slideMasters/slideMaster5.xml"/><Relationship Id="rId181" Type="http://schemas.openxmlformats.org/officeDocument/2006/relationships/slide" Target="slides/slide104.xml"/><Relationship Id="rId237" Type="http://schemas.openxmlformats.org/officeDocument/2006/relationships/slide" Target="slides/slide160.xml"/><Relationship Id="rId279" Type="http://schemas.openxmlformats.org/officeDocument/2006/relationships/slide" Target="slides/slide202.xml"/><Relationship Id="rId43" Type="http://schemas.openxmlformats.org/officeDocument/2006/relationships/slideMaster" Target="slideMasters/slideMaster43.xml"/><Relationship Id="rId139" Type="http://schemas.openxmlformats.org/officeDocument/2006/relationships/slide" Target="slides/slide62.xml"/><Relationship Id="rId290" Type="http://schemas.openxmlformats.org/officeDocument/2006/relationships/slide" Target="slides/slide213.xml"/><Relationship Id="rId304" Type="http://schemas.openxmlformats.org/officeDocument/2006/relationships/slide" Target="slides/slide227.xml"/><Relationship Id="rId346" Type="http://schemas.openxmlformats.org/officeDocument/2006/relationships/slide" Target="slides/slide269.xml"/><Relationship Id="rId85" Type="http://schemas.openxmlformats.org/officeDocument/2006/relationships/slide" Target="slides/slide8.xml"/><Relationship Id="rId150" Type="http://schemas.openxmlformats.org/officeDocument/2006/relationships/slide" Target="slides/slide73.xml"/><Relationship Id="rId192" Type="http://schemas.openxmlformats.org/officeDocument/2006/relationships/slide" Target="slides/slide115.xml"/><Relationship Id="rId206" Type="http://schemas.openxmlformats.org/officeDocument/2006/relationships/slide" Target="slides/slide129.xml"/><Relationship Id="rId248" Type="http://schemas.openxmlformats.org/officeDocument/2006/relationships/slide" Target="slides/slide171.xml"/><Relationship Id="rId12" Type="http://schemas.openxmlformats.org/officeDocument/2006/relationships/slideMaster" Target="slideMasters/slideMaster12.xml"/><Relationship Id="rId108" Type="http://schemas.openxmlformats.org/officeDocument/2006/relationships/slide" Target="slides/slide31.xml"/><Relationship Id="rId315" Type="http://schemas.openxmlformats.org/officeDocument/2006/relationships/slide" Target="slides/slide238.xml"/><Relationship Id="rId357" Type="http://schemas.openxmlformats.org/officeDocument/2006/relationships/slide" Target="slides/slide280.xml"/><Relationship Id="rId54" Type="http://schemas.openxmlformats.org/officeDocument/2006/relationships/slideMaster" Target="slideMasters/slideMaster54.xml"/><Relationship Id="rId96" Type="http://schemas.openxmlformats.org/officeDocument/2006/relationships/slide" Target="slides/slide19.xml"/><Relationship Id="rId161" Type="http://schemas.openxmlformats.org/officeDocument/2006/relationships/slide" Target="slides/slide84.xml"/><Relationship Id="rId217" Type="http://schemas.openxmlformats.org/officeDocument/2006/relationships/slide" Target="slides/slide140.xml"/><Relationship Id="rId259" Type="http://schemas.openxmlformats.org/officeDocument/2006/relationships/slide" Target="slides/slide182.xml"/><Relationship Id="rId23" Type="http://schemas.openxmlformats.org/officeDocument/2006/relationships/slideMaster" Target="slideMasters/slideMaster23.xml"/><Relationship Id="rId119" Type="http://schemas.openxmlformats.org/officeDocument/2006/relationships/slide" Target="slides/slide42.xml"/><Relationship Id="rId270" Type="http://schemas.openxmlformats.org/officeDocument/2006/relationships/slide" Target="slides/slide193.xml"/><Relationship Id="rId326" Type="http://schemas.openxmlformats.org/officeDocument/2006/relationships/slide" Target="slides/slide249.xml"/><Relationship Id="rId65" Type="http://schemas.openxmlformats.org/officeDocument/2006/relationships/slideMaster" Target="slideMasters/slideMaster65.xml"/><Relationship Id="rId130" Type="http://schemas.openxmlformats.org/officeDocument/2006/relationships/slide" Target="slides/slide53.xml"/><Relationship Id="rId368" Type="http://schemas.openxmlformats.org/officeDocument/2006/relationships/slide" Target="slides/slide291.xml"/><Relationship Id="rId172" Type="http://schemas.openxmlformats.org/officeDocument/2006/relationships/slide" Target="slides/slide95.xml"/><Relationship Id="rId228" Type="http://schemas.openxmlformats.org/officeDocument/2006/relationships/slide" Target="slides/slide151.xml"/><Relationship Id="rId281" Type="http://schemas.openxmlformats.org/officeDocument/2006/relationships/slide" Target="slides/slide204.xml"/><Relationship Id="rId337" Type="http://schemas.openxmlformats.org/officeDocument/2006/relationships/slide" Target="slides/slide26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64.xml"/><Relationship Id="rId7" Type="http://schemas.openxmlformats.org/officeDocument/2006/relationships/slideMaster" Target="slideMasters/slideMaster7.xml"/><Relationship Id="rId183" Type="http://schemas.openxmlformats.org/officeDocument/2006/relationships/slide" Target="slides/slide106.xml"/><Relationship Id="rId239" Type="http://schemas.openxmlformats.org/officeDocument/2006/relationships/slide" Target="slides/slide162.xml"/><Relationship Id="rId250" Type="http://schemas.openxmlformats.org/officeDocument/2006/relationships/slide" Target="slides/slide173.xml"/><Relationship Id="rId292" Type="http://schemas.openxmlformats.org/officeDocument/2006/relationships/slide" Target="slides/slide215.xml"/><Relationship Id="rId306" Type="http://schemas.openxmlformats.org/officeDocument/2006/relationships/slide" Target="slides/slide229.xml"/><Relationship Id="rId45" Type="http://schemas.openxmlformats.org/officeDocument/2006/relationships/slideMaster" Target="slideMasters/slideMaster45.xml"/><Relationship Id="rId87" Type="http://schemas.openxmlformats.org/officeDocument/2006/relationships/slide" Target="slides/slide10.xml"/><Relationship Id="rId110" Type="http://schemas.openxmlformats.org/officeDocument/2006/relationships/slide" Target="slides/slide33.xml"/><Relationship Id="rId348" Type="http://schemas.openxmlformats.org/officeDocument/2006/relationships/slide" Target="slides/slide271.xml"/><Relationship Id="rId152" Type="http://schemas.openxmlformats.org/officeDocument/2006/relationships/slide" Target="slides/slide75.xml"/><Relationship Id="rId194" Type="http://schemas.openxmlformats.org/officeDocument/2006/relationships/slide" Target="slides/slide117.xml"/><Relationship Id="rId208" Type="http://schemas.openxmlformats.org/officeDocument/2006/relationships/slide" Target="slides/slide131.xml"/><Relationship Id="rId261" Type="http://schemas.openxmlformats.org/officeDocument/2006/relationships/slide" Target="slides/slide18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0.xml"/><Relationship Id="rId359" Type="http://schemas.openxmlformats.org/officeDocument/2006/relationships/slide" Target="slides/slide282.xml"/><Relationship Id="rId98" Type="http://schemas.openxmlformats.org/officeDocument/2006/relationships/slide" Target="slides/slide21.xml"/><Relationship Id="rId121" Type="http://schemas.openxmlformats.org/officeDocument/2006/relationships/slide" Target="slides/slide44.xml"/><Relationship Id="rId163" Type="http://schemas.openxmlformats.org/officeDocument/2006/relationships/slide" Target="slides/slide86.xml"/><Relationship Id="rId219" Type="http://schemas.openxmlformats.org/officeDocument/2006/relationships/slide" Target="slides/slide142.xml"/><Relationship Id="rId370" Type="http://schemas.openxmlformats.org/officeDocument/2006/relationships/slide" Target="slides/slide293.xml"/><Relationship Id="rId230" Type="http://schemas.openxmlformats.org/officeDocument/2006/relationships/slide" Target="slides/slide15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5.xml"/><Relationship Id="rId328" Type="http://schemas.openxmlformats.org/officeDocument/2006/relationships/slide" Target="slides/slide251.xml"/><Relationship Id="rId132" Type="http://schemas.openxmlformats.org/officeDocument/2006/relationships/slide" Target="slides/slide55.xml"/><Relationship Id="rId174" Type="http://schemas.openxmlformats.org/officeDocument/2006/relationships/slide" Target="slides/slide97.xml"/><Relationship Id="rId241" Type="http://schemas.openxmlformats.org/officeDocument/2006/relationships/slide" Target="slides/slide164.xml"/><Relationship Id="rId36" Type="http://schemas.openxmlformats.org/officeDocument/2006/relationships/slideMaster" Target="slideMasters/slideMaster36.xml"/><Relationship Id="rId283" Type="http://schemas.openxmlformats.org/officeDocument/2006/relationships/slide" Target="slides/slide206.xml"/><Relationship Id="rId339" Type="http://schemas.openxmlformats.org/officeDocument/2006/relationships/slide" Target="slides/slide262.xml"/><Relationship Id="rId78" Type="http://schemas.openxmlformats.org/officeDocument/2006/relationships/slide" Target="slides/slide1.xml"/><Relationship Id="rId99" Type="http://schemas.openxmlformats.org/officeDocument/2006/relationships/slide" Target="slides/slide22.xml"/><Relationship Id="rId101" Type="http://schemas.openxmlformats.org/officeDocument/2006/relationships/slide" Target="slides/slide24.xml"/><Relationship Id="rId122" Type="http://schemas.openxmlformats.org/officeDocument/2006/relationships/slide" Target="slides/slide45.xml"/><Relationship Id="rId143" Type="http://schemas.openxmlformats.org/officeDocument/2006/relationships/slide" Target="slides/slide66.xml"/><Relationship Id="rId164" Type="http://schemas.openxmlformats.org/officeDocument/2006/relationships/slide" Target="slides/slide87.xml"/><Relationship Id="rId185" Type="http://schemas.openxmlformats.org/officeDocument/2006/relationships/slide" Target="slides/slide108.xml"/><Relationship Id="rId350" Type="http://schemas.openxmlformats.org/officeDocument/2006/relationships/slide" Target="slides/slide273.xml"/><Relationship Id="rId371" Type="http://schemas.openxmlformats.org/officeDocument/2006/relationships/notesMaster" Target="notesMasters/notesMaster1.xml"/><Relationship Id="rId9" Type="http://schemas.openxmlformats.org/officeDocument/2006/relationships/slideMaster" Target="slideMasters/slideMaster9.xml"/><Relationship Id="rId210" Type="http://schemas.openxmlformats.org/officeDocument/2006/relationships/slide" Target="slides/slide133.xml"/><Relationship Id="rId26" Type="http://schemas.openxmlformats.org/officeDocument/2006/relationships/slideMaster" Target="slideMasters/slideMaster26.xml"/><Relationship Id="rId231" Type="http://schemas.openxmlformats.org/officeDocument/2006/relationships/slide" Target="slides/slide154.xml"/><Relationship Id="rId252" Type="http://schemas.openxmlformats.org/officeDocument/2006/relationships/slide" Target="slides/slide175.xml"/><Relationship Id="rId273" Type="http://schemas.openxmlformats.org/officeDocument/2006/relationships/slide" Target="slides/slide196.xml"/><Relationship Id="rId294" Type="http://schemas.openxmlformats.org/officeDocument/2006/relationships/slide" Target="slides/slide217.xml"/><Relationship Id="rId308" Type="http://schemas.openxmlformats.org/officeDocument/2006/relationships/slide" Target="slides/slide231.xml"/><Relationship Id="rId329" Type="http://schemas.openxmlformats.org/officeDocument/2006/relationships/slide" Target="slides/slide252.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2.xml"/><Relationship Id="rId112" Type="http://schemas.openxmlformats.org/officeDocument/2006/relationships/slide" Target="slides/slide35.xml"/><Relationship Id="rId133" Type="http://schemas.openxmlformats.org/officeDocument/2006/relationships/slide" Target="slides/slide56.xml"/><Relationship Id="rId154" Type="http://schemas.openxmlformats.org/officeDocument/2006/relationships/slide" Target="slides/slide77.xml"/><Relationship Id="rId175" Type="http://schemas.openxmlformats.org/officeDocument/2006/relationships/slide" Target="slides/slide98.xml"/><Relationship Id="rId340" Type="http://schemas.openxmlformats.org/officeDocument/2006/relationships/slide" Target="slides/slide263.xml"/><Relationship Id="rId361" Type="http://schemas.openxmlformats.org/officeDocument/2006/relationships/slide" Target="slides/slide284.xml"/><Relationship Id="rId196" Type="http://schemas.openxmlformats.org/officeDocument/2006/relationships/slide" Target="slides/slide119.xml"/><Relationship Id="rId200" Type="http://schemas.openxmlformats.org/officeDocument/2006/relationships/slide" Target="slides/slide123.xml"/><Relationship Id="rId16" Type="http://schemas.openxmlformats.org/officeDocument/2006/relationships/slideMaster" Target="slideMasters/slideMaster16.xml"/><Relationship Id="rId221" Type="http://schemas.openxmlformats.org/officeDocument/2006/relationships/slide" Target="slides/slide144.xml"/><Relationship Id="rId242" Type="http://schemas.openxmlformats.org/officeDocument/2006/relationships/slide" Target="slides/slide165.xml"/><Relationship Id="rId263" Type="http://schemas.openxmlformats.org/officeDocument/2006/relationships/slide" Target="slides/slide186.xml"/><Relationship Id="rId284" Type="http://schemas.openxmlformats.org/officeDocument/2006/relationships/slide" Target="slides/slide207.xml"/><Relationship Id="rId319" Type="http://schemas.openxmlformats.org/officeDocument/2006/relationships/slide" Target="slides/slide24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2.xml"/><Relationship Id="rId102" Type="http://schemas.openxmlformats.org/officeDocument/2006/relationships/slide" Target="slides/slide25.xml"/><Relationship Id="rId123" Type="http://schemas.openxmlformats.org/officeDocument/2006/relationships/slide" Target="slides/slide46.xml"/><Relationship Id="rId144" Type="http://schemas.openxmlformats.org/officeDocument/2006/relationships/slide" Target="slides/slide67.xml"/><Relationship Id="rId330" Type="http://schemas.openxmlformats.org/officeDocument/2006/relationships/slide" Target="slides/slide253.xml"/><Relationship Id="rId90" Type="http://schemas.openxmlformats.org/officeDocument/2006/relationships/slide" Target="slides/slide13.xml"/><Relationship Id="rId165" Type="http://schemas.openxmlformats.org/officeDocument/2006/relationships/slide" Target="slides/slide88.xml"/><Relationship Id="rId186" Type="http://schemas.openxmlformats.org/officeDocument/2006/relationships/slide" Target="slides/slide109.xml"/><Relationship Id="rId351" Type="http://schemas.openxmlformats.org/officeDocument/2006/relationships/slide" Target="slides/slide274.xml"/><Relationship Id="rId372" Type="http://schemas.openxmlformats.org/officeDocument/2006/relationships/handoutMaster" Target="handoutMasters/handoutMaster1.xml"/><Relationship Id="rId211" Type="http://schemas.openxmlformats.org/officeDocument/2006/relationships/slide" Target="slides/slide134.xml"/><Relationship Id="rId232" Type="http://schemas.openxmlformats.org/officeDocument/2006/relationships/slide" Target="slides/slide155.xml"/><Relationship Id="rId253" Type="http://schemas.openxmlformats.org/officeDocument/2006/relationships/slide" Target="slides/slide176.xml"/><Relationship Id="rId274" Type="http://schemas.openxmlformats.org/officeDocument/2006/relationships/slide" Target="slides/slide197.xml"/><Relationship Id="rId295" Type="http://schemas.openxmlformats.org/officeDocument/2006/relationships/slide" Target="slides/slide218.xml"/><Relationship Id="rId309" Type="http://schemas.openxmlformats.org/officeDocument/2006/relationships/slide" Target="slides/slide23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6.xml"/><Relationship Id="rId134" Type="http://schemas.openxmlformats.org/officeDocument/2006/relationships/slide" Target="slides/slide57.xml"/><Relationship Id="rId320" Type="http://schemas.openxmlformats.org/officeDocument/2006/relationships/slide" Target="slides/slide243.xml"/><Relationship Id="rId80" Type="http://schemas.openxmlformats.org/officeDocument/2006/relationships/slide" Target="slides/slide3.xml"/><Relationship Id="rId155" Type="http://schemas.openxmlformats.org/officeDocument/2006/relationships/slide" Target="slides/slide78.xml"/><Relationship Id="rId176" Type="http://schemas.openxmlformats.org/officeDocument/2006/relationships/slide" Target="slides/slide99.xml"/><Relationship Id="rId197" Type="http://schemas.openxmlformats.org/officeDocument/2006/relationships/slide" Target="slides/slide120.xml"/><Relationship Id="rId341" Type="http://schemas.openxmlformats.org/officeDocument/2006/relationships/slide" Target="slides/slide264.xml"/><Relationship Id="rId362" Type="http://schemas.openxmlformats.org/officeDocument/2006/relationships/slide" Target="slides/slide285.xml"/><Relationship Id="rId201" Type="http://schemas.openxmlformats.org/officeDocument/2006/relationships/slide" Target="slides/slide124.xml"/><Relationship Id="rId222" Type="http://schemas.openxmlformats.org/officeDocument/2006/relationships/slide" Target="slides/slide145.xml"/><Relationship Id="rId243" Type="http://schemas.openxmlformats.org/officeDocument/2006/relationships/slide" Target="slides/slide166.xml"/><Relationship Id="rId264" Type="http://schemas.openxmlformats.org/officeDocument/2006/relationships/slide" Target="slides/slide187.xml"/><Relationship Id="rId285" Type="http://schemas.openxmlformats.org/officeDocument/2006/relationships/slide" Target="slides/slide20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6.xml"/><Relationship Id="rId124" Type="http://schemas.openxmlformats.org/officeDocument/2006/relationships/slide" Target="slides/slide47.xml"/><Relationship Id="rId310" Type="http://schemas.openxmlformats.org/officeDocument/2006/relationships/slide" Target="slides/slide233.xml"/><Relationship Id="rId70" Type="http://schemas.openxmlformats.org/officeDocument/2006/relationships/slideMaster" Target="slideMasters/slideMaster70.xml"/><Relationship Id="rId91" Type="http://schemas.openxmlformats.org/officeDocument/2006/relationships/slide" Target="slides/slide14.xml"/><Relationship Id="rId145" Type="http://schemas.openxmlformats.org/officeDocument/2006/relationships/slide" Target="slides/slide68.xml"/><Relationship Id="rId166" Type="http://schemas.openxmlformats.org/officeDocument/2006/relationships/slide" Target="slides/slide89.xml"/><Relationship Id="rId187" Type="http://schemas.openxmlformats.org/officeDocument/2006/relationships/slide" Target="slides/slide110.xml"/><Relationship Id="rId331" Type="http://schemas.openxmlformats.org/officeDocument/2006/relationships/slide" Target="slides/slide254.xml"/><Relationship Id="rId352" Type="http://schemas.openxmlformats.org/officeDocument/2006/relationships/slide" Target="slides/slide275.xml"/><Relationship Id="rId373" Type="http://schemas.openxmlformats.org/officeDocument/2006/relationships/presProps" Target="presProps.xml"/><Relationship Id="rId1" Type="http://schemas.openxmlformats.org/officeDocument/2006/relationships/slideMaster" Target="slideMasters/slideMaster1.xml"/><Relationship Id="rId212" Type="http://schemas.openxmlformats.org/officeDocument/2006/relationships/slide" Target="slides/slide135.xml"/><Relationship Id="rId233" Type="http://schemas.openxmlformats.org/officeDocument/2006/relationships/slide" Target="slides/slide156.xml"/><Relationship Id="rId254" Type="http://schemas.openxmlformats.org/officeDocument/2006/relationships/slide" Target="slides/slide17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7.xml"/><Relationship Id="rId275" Type="http://schemas.openxmlformats.org/officeDocument/2006/relationships/slide" Target="slides/slide198.xml"/><Relationship Id="rId296" Type="http://schemas.openxmlformats.org/officeDocument/2006/relationships/slide" Target="slides/slide219.xml"/><Relationship Id="rId300" Type="http://schemas.openxmlformats.org/officeDocument/2006/relationships/slide" Target="slides/slide223.xml"/><Relationship Id="rId60" Type="http://schemas.openxmlformats.org/officeDocument/2006/relationships/slideMaster" Target="slideMasters/slideMaster60.xml"/><Relationship Id="rId81" Type="http://schemas.openxmlformats.org/officeDocument/2006/relationships/slide" Target="slides/slide4.xml"/><Relationship Id="rId135" Type="http://schemas.openxmlformats.org/officeDocument/2006/relationships/slide" Target="slides/slide58.xml"/><Relationship Id="rId156" Type="http://schemas.openxmlformats.org/officeDocument/2006/relationships/slide" Target="slides/slide79.xml"/><Relationship Id="rId177" Type="http://schemas.openxmlformats.org/officeDocument/2006/relationships/slide" Target="slides/slide100.xml"/><Relationship Id="rId198" Type="http://schemas.openxmlformats.org/officeDocument/2006/relationships/slide" Target="slides/slide121.xml"/><Relationship Id="rId321" Type="http://schemas.openxmlformats.org/officeDocument/2006/relationships/slide" Target="slides/slide244.xml"/><Relationship Id="rId342" Type="http://schemas.openxmlformats.org/officeDocument/2006/relationships/slide" Target="slides/slide265.xml"/><Relationship Id="rId363" Type="http://schemas.openxmlformats.org/officeDocument/2006/relationships/slide" Target="slides/slide286.xml"/><Relationship Id="rId202" Type="http://schemas.openxmlformats.org/officeDocument/2006/relationships/slide" Target="slides/slide125.xml"/><Relationship Id="rId223" Type="http://schemas.openxmlformats.org/officeDocument/2006/relationships/slide" Target="slides/slide146.xml"/><Relationship Id="rId244" Type="http://schemas.openxmlformats.org/officeDocument/2006/relationships/slide" Target="slides/slide16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8.xml"/><Relationship Id="rId286" Type="http://schemas.openxmlformats.org/officeDocument/2006/relationships/slide" Target="slides/slide209.xml"/><Relationship Id="rId50" Type="http://schemas.openxmlformats.org/officeDocument/2006/relationships/slideMaster" Target="slideMasters/slideMaster50.xml"/><Relationship Id="rId104" Type="http://schemas.openxmlformats.org/officeDocument/2006/relationships/slide" Target="slides/slide27.xml"/><Relationship Id="rId125" Type="http://schemas.openxmlformats.org/officeDocument/2006/relationships/slide" Target="slides/slide48.xml"/><Relationship Id="rId146" Type="http://schemas.openxmlformats.org/officeDocument/2006/relationships/slide" Target="slides/slide69.xml"/><Relationship Id="rId167" Type="http://schemas.openxmlformats.org/officeDocument/2006/relationships/slide" Target="slides/slide90.xml"/><Relationship Id="rId188" Type="http://schemas.openxmlformats.org/officeDocument/2006/relationships/slide" Target="slides/slide111.xml"/><Relationship Id="rId311" Type="http://schemas.openxmlformats.org/officeDocument/2006/relationships/slide" Target="slides/slide234.xml"/><Relationship Id="rId332" Type="http://schemas.openxmlformats.org/officeDocument/2006/relationships/slide" Target="slides/slide255.xml"/><Relationship Id="rId353" Type="http://schemas.openxmlformats.org/officeDocument/2006/relationships/slide" Target="slides/slide276.xml"/><Relationship Id="rId374" Type="http://schemas.openxmlformats.org/officeDocument/2006/relationships/viewProps" Target="viewProps.xml"/><Relationship Id="rId71" Type="http://schemas.openxmlformats.org/officeDocument/2006/relationships/slideMaster" Target="slideMasters/slideMaster71.xml"/><Relationship Id="rId92" Type="http://schemas.openxmlformats.org/officeDocument/2006/relationships/slide" Target="slides/slide15.xml"/><Relationship Id="rId213" Type="http://schemas.openxmlformats.org/officeDocument/2006/relationships/slide" Target="slides/slide136.xml"/><Relationship Id="rId234"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8.xml"/><Relationship Id="rId276" Type="http://schemas.openxmlformats.org/officeDocument/2006/relationships/slide" Target="slides/slide199.xml"/><Relationship Id="rId297" Type="http://schemas.openxmlformats.org/officeDocument/2006/relationships/slide" Target="slides/slide220.xml"/><Relationship Id="rId40" Type="http://schemas.openxmlformats.org/officeDocument/2006/relationships/slideMaster" Target="slideMasters/slideMaster40.xml"/><Relationship Id="rId115" Type="http://schemas.openxmlformats.org/officeDocument/2006/relationships/slide" Target="slides/slide38.xml"/><Relationship Id="rId136" Type="http://schemas.openxmlformats.org/officeDocument/2006/relationships/slide" Target="slides/slide59.xml"/><Relationship Id="rId157" Type="http://schemas.openxmlformats.org/officeDocument/2006/relationships/slide" Target="slides/slide80.xml"/><Relationship Id="rId178" Type="http://schemas.openxmlformats.org/officeDocument/2006/relationships/slide" Target="slides/slide101.xml"/><Relationship Id="rId301" Type="http://schemas.openxmlformats.org/officeDocument/2006/relationships/slide" Target="slides/slide224.xml"/><Relationship Id="rId322" Type="http://schemas.openxmlformats.org/officeDocument/2006/relationships/slide" Target="slides/slide245.xml"/><Relationship Id="rId343" Type="http://schemas.openxmlformats.org/officeDocument/2006/relationships/slide" Target="slides/slide266.xml"/><Relationship Id="rId364" Type="http://schemas.openxmlformats.org/officeDocument/2006/relationships/slide" Target="slides/slide287.xml"/><Relationship Id="rId61" Type="http://schemas.openxmlformats.org/officeDocument/2006/relationships/slideMaster" Target="slideMasters/slideMaster61.xml"/><Relationship Id="rId82" Type="http://schemas.openxmlformats.org/officeDocument/2006/relationships/slide" Target="slides/slide5.xml"/><Relationship Id="rId199" Type="http://schemas.openxmlformats.org/officeDocument/2006/relationships/slide" Target="slides/slide122.xml"/><Relationship Id="rId203" Type="http://schemas.openxmlformats.org/officeDocument/2006/relationships/slide" Target="slides/slide126.xml"/><Relationship Id="rId19" Type="http://schemas.openxmlformats.org/officeDocument/2006/relationships/slideMaster" Target="slideMasters/slideMaster19.xml"/><Relationship Id="rId224" Type="http://schemas.openxmlformats.org/officeDocument/2006/relationships/slide" Target="slides/slide147.xml"/><Relationship Id="rId245" Type="http://schemas.openxmlformats.org/officeDocument/2006/relationships/slide" Target="slides/slide168.xml"/><Relationship Id="rId266" Type="http://schemas.openxmlformats.org/officeDocument/2006/relationships/slide" Target="slides/slide189.xml"/><Relationship Id="rId287" Type="http://schemas.openxmlformats.org/officeDocument/2006/relationships/slide" Target="slides/slide210.xml"/><Relationship Id="rId30" Type="http://schemas.openxmlformats.org/officeDocument/2006/relationships/slideMaster" Target="slideMasters/slideMaster30.xml"/><Relationship Id="rId105" Type="http://schemas.openxmlformats.org/officeDocument/2006/relationships/slide" Target="slides/slide28.xml"/><Relationship Id="rId126" Type="http://schemas.openxmlformats.org/officeDocument/2006/relationships/slide" Target="slides/slide49.xml"/><Relationship Id="rId147" Type="http://schemas.openxmlformats.org/officeDocument/2006/relationships/slide" Target="slides/slide70.xml"/><Relationship Id="rId168" Type="http://schemas.openxmlformats.org/officeDocument/2006/relationships/slide" Target="slides/slide91.xml"/><Relationship Id="rId312" Type="http://schemas.openxmlformats.org/officeDocument/2006/relationships/slide" Target="slides/slide235.xml"/><Relationship Id="rId333" Type="http://schemas.openxmlformats.org/officeDocument/2006/relationships/slide" Target="slides/slide256.xml"/><Relationship Id="rId354" Type="http://schemas.openxmlformats.org/officeDocument/2006/relationships/slide" Target="slides/slide27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6.xml"/><Relationship Id="rId189" Type="http://schemas.openxmlformats.org/officeDocument/2006/relationships/slide" Target="slides/slide112.xml"/><Relationship Id="rId375" Type="http://schemas.openxmlformats.org/officeDocument/2006/relationships/theme" Target="theme/theme1.xml"/><Relationship Id="rId3" Type="http://schemas.openxmlformats.org/officeDocument/2006/relationships/slideMaster" Target="slideMasters/slideMaster3.xml"/><Relationship Id="rId214" Type="http://schemas.openxmlformats.org/officeDocument/2006/relationships/slide" Target="slides/slide137.xml"/><Relationship Id="rId235" Type="http://schemas.openxmlformats.org/officeDocument/2006/relationships/slide" Target="slides/slide158.xml"/><Relationship Id="rId256" Type="http://schemas.openxmlformats.org/officeDocument/2006/relationships/slide" Target="slides/slide179.xml"/><Relationship Id="rId277" Type="http://schemas.openxmlformats.org/officeDocument/2006/relationships/slide" Target="slides/slide200.xml"/><Relationship Id="rId298" Type="http://schemas.openxmlformats.org/officeDocument/2006/relationships/slide" Target="slides/slide221.xml"/><Relationship Id="rId116" Type="http://schemas.openxmlformats.org/officeDocument/2006/relationships/slide" Target="slides/slide39.xml"/><Relationship Id="rId137" Type="http://schemas.openxmlformats.org/officeDocument/2006/relationships/slide" Target="slides/slide60.xml"/><Relationship Id="rId158" Type="http://schemas.openxmlformats.org/officeDocument/2006/relationships/slide" Target="slides/slide81.xml"/><Relationship Id="rId302" Type="http://schemas.openxmlformats.org/officeDocument/2006/relationships/slide" Target="slides/slide225.xml"/><Relationship Id="rId323" Type="http://schemas.openxmlformats.org/officeDocument/2006/relationships/slide" Target="slides/slide246.xml"/><Relationship Id="rId344" Type="http://schemas.openxmlformats.org/officeDocument/2006/relationships/slide" Target="slides/slide2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6.xml"/><Relationship Id="rId179" Type="http://schemas.openxmlformats.org/officeDocument/2006/relationships/slide" Target="slides/slide102.xml"/><Relationship Id="rId365" Type="http://schemas.openxmlformats.org/officeDocument/2006/relationships/slide" Target="slides/slide288.xml"/><Relationship Id="rId190" Type="http://schemas.openxmlformats.org/officeDocument/2006/relationships/slide" Target="slides/slide113.xml"/><Relationship Id="rId204" Type="http://schemas.openxmlformats.org/officeDocument/2006/relationships/slide" Target="slides/slide127.xml"/><Relationship Id="rId225" Type="http://schemas.openxmlformats.org/officeDocument/2006/relationships/slide" Target="slides/slide148.xml"/><Relationship Id="rId246" Type="http://schemas.openxmlformats.org/officeDocument/2006/relationships/slide" Target="slides/slide169.xml"/><Relationship Id="rId267" Type="http://schemas.openxmlformats.org/officeDocument/2006/relationships/slide" Target="slides/slide190.xml"/><Relationship Id="rId288" Type="http://schemas.openxmlformats.org/officeDocument/2006/relationships/slide" Target="slides/slide211.xml"/><Relationship Id="rId106" Type="http://schemas.openxmlformats.org/officeDocument/2006/relationships/slide" Target="slides/slide29.xml"/><Relationship Id="rId127" Type="http://schemas.openxmlformats.org/officeDocument/2006/relationships/slide" Target="slides/slide50.xml"/><Relationship Id="rId313" Type="http://schemas.openxmlformats.org/officeDocument/2006/relationships/slide" Target="slides/slide23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7.xml"/><Relationship Id="rId148" Type="http://schemas.openxmlformats.org/officeDocument/2006/relationships/slide" Target="slides/slide71.xml"/><Relationship Id="rId169" Type="http://schemas.openxmlformats.org/officeDocument/2006/relationships/slide" Target="slides/slide92.xml"/><Relationship Id="rId334" Type="http://schemas.openxmlformats.org/officeDocument/2006/relationships/slide" Target="slides/slide257.xml"/><Relationship Id="rId355" Type="http://schemas.openxmlformats.org/officeDocument/2006/relationships/slide" Target="slides/slide278.xml"/><Relationship Id="rId376" Type="http://schemas.openxmlformats.org/officeDocument/2006/relationships/tableStyles" Target="tableStyles.xml"/><Relationship Id="rId4" Type="http://schemas.openxmlformats.org/officeDocument/2006/relationships/slideMaster" Target="slideMasters/slideMaster4.xml"/><Relationship Id="rId180" Type="http://schemas.openxmlformats.org/officeDocument/2006/relationships/slide" Target="slides/slide103.xml"/><Relationship Id="rId215" Type="http://schemas.openxmlformats.org/officeDocument/2006/relationships/slide" Target="slides/slide138.xml"/><Relationship Id="rId236" Type="http://schemas.openxmlformats.org/officeDocument/2006/relationships/slide" Target="slides/slide159.xml"/><Relationship Id="rId257" Type="http://schemas.openxmlformats.org/officeDocument/2006/relationships/slide" Target="slides/slide180.xml"/><Relationship Id="rId278" Type="http://schemas.openxmlformats.org/officeDocument/2006/relationships/slide" Target="slides/slide201.xml"/><Relationship Id="rId303" Type="http://schemas.openxmlformats.org/officeDocument/2006/relationships/slide" Target="slides/slide226.xml"/><Relationship Id="rId42" Type="http://schemas.openxmlformats.org/officeDocument/2006/relationships/slideMaster" Target="slideMasters/slideMaster42.xml"/><Relationship Id="rId84" Type="http://schemas.openxmlformats.org/officeDocument/2006/relationships/slide" Target="slides/slide7.xml"/><Relationship Id="rId138" Type="http://schemas.openxmlformats.org/officeDocument/2006/relationships/slide" Target="slides/slide61.xml"/><Relationship Id="rId345" Type="http://schemas.openxmlformats.org/officeDocument/2006/relationships/slide" Target="slides/slide268.xml"/><Relationship Id="rId191" Type="http://schemas.openxmlformats.org/officeDocument/2006/relationships/slide" Target="slides/slide114.xml"/><Relationship Id="rId205" Type="http://schemas.openxmlformats.org/officeDocument/2006/relationships/slide" Target="slides/slide128.xml"/><Relationship Id="rId247" Type="http://schemas.openxmlformats.org/officeDocument/2006/relationships/slide" Target="slides/slide170.xml"/><Relationship Id="rId107" Type="http://schemas.openxmlformats.org/officeDocument/2006/relationships/slide" Target="slides/slide30.xml"/><Relationship Id="rId289" Type="http://schemas.openxmlformats.org/officeDocument/2006/relationships/slide" Target="slides/slide21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2.xml"/><Relationship Id="rId314" Type="http://schemas.openxmlformats.org/officeDocument/2006/relationships/slide" Target="slides/slide237.xml"/><Relationship Id="rId356" Type="http://schemas.openxmlformats.org/officeDocument/2006/relationships/slide" Target="slides/slide279.xml"/><Relationship Id="rId95" Type="http://schemas.openxmlformats.org/officeDocument/2006/relationships/slide" Target="slides/slide18.xml"/><Relationship Id="rId160" Type="http://schemas.openxmlformats.org/officeDocument/2006/relationships/slide" Target="slides/slide83.xml"/><Relationship Id="rId216" Type="http://schemas.openxmlformats.org/officeDocument/2006/relationships/slide" Target="slides/slide139.xml"/><Relationship Id="rId258" Type="http://schemas.openxmlformats.org/officeDocument/2006/relationships/slide" Target="slides/slide18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1.xml"/><Relationship Id="rId325" Type="http://schemas.openxmlformats.org/officeDocument/2006/relationships/slide" Target="slides/slide248.xml"/><Relationship Id="rId367" Type="http://schemas.openxmlformats.org/officeDocument/2006/relationships/slide" Target="slides/slide290.xml"/><Relationship Id="rId171" Type="http://schemas.openxmlformats.org/officeDocument/2006/relationships/slide" Target="slides/slide94.xml"/><Relationship Id="rId227" Type="http://schemas.openxmlformats.org/officeDocument/2006/relationships/slide" Target="slides/slide150.xml"/><Relationship Id="rId269" Type="http://schemas.openxmlformats.org/officeDocument/2006/relationships/slide" Target="slides/slide192.xml"/><Relationship Id="rId33" Type="http://schemas.openxmlformats.org/officeDocument/2006/relationships/slideMaster" Target="slideMasters/slideMaster33.xml"/><Relationship Id="rId129" Type="http://schemas.openxmlformats.org/officeDocument/2006/relationships/slide" Target="slides/slide52.xml"/><Relationship Id="rId280" Type="http://schemas.openxmlformats.org/officeDocument/2006/relationships/slide" Target="slides/slide203.xml"/><Relationship Id="rId336" Type="http://schemas.openxmlformats.org/officeDocument/2006/relationships/slide" Target="slides/slide259.xml"/><Relationship Id="rId75" Type="http://schemas.openxmlformats.org/officeDocument/2006/relationships/slideMaster" Target="slideMasters/slideMaster75.xml"/><Relationship Id="rId140" Type="http://schemas.openxmlformats.org/officeDocument/2006/relationships/slide" Target="slides/slide63.xml"/><Relationship Id="rId182" Type="http://schemas.openxmlformats.org/officeDocument/2006/relationships/slide" Target="slides/slide105.xml"/><Relationship Id="rId6" Type="http://schemas.openxmlformats.org/officeDocument/2006/relationships/slideMaster" Target="slideMasters/slideMaster6.xml"/><Relationship Id="rId238" Type="http://schemas.openxmlformats.org/officeDocument/2006/relationships/slide" Target="slides/slide161.xml"/><Relationship Id="rId291" Type="http://schemas.openxmlformats.org/officeDocument/2006/relationships/slide" Target="slides/slide214.xml"/><Relationship Id="rId305" Type="http://schemas.openxmlformats.org/officeDocument/2006/relationships/slide" Target="slides/slide228.xml"/><Relationship Id="rId347" Type="http://schemas.openxmlformats.org/officeDocument/2006/relationships/slide" Target="slides/slide270.xml"/><Relationship Id="rId44" Type="http://schemas.openxmlformats.org/officeDocument/2006/relationships/slideMaster" Target="slideMasters/slideMaster44.xml"/><Relationship Id="rId86" Type="http://schemas.openxmlformats.org/officeDocument/2006/relationships/slide" Target="slides/slide9.xml"/><Relationship Id="rId151" Type="http://schemas.openxmlformats.org/officeDocument/2006/relationships/slide" Target="slides/slide74.xml"/><Relationship Id="rId193" Type="http://schemas.openxmlformats.org/officeDocument/2006/relationships/slide" Target="slides/slide116.xml"/><Relationship Id="rId207" Type="http://schemas.openxmlformats.org/officeDocument/2006/relationships/slide" Target="slides/slide130.xml"/><Relationship Id="rId249" Type="http://schemas.openxmlformats.org/officeDocument/2006/relationships/slide" Target="slides/slide172.xml"/><Relationship Id="rId13" Type="http://schemas.openxmlformats.org/officeDocument/2006/relationships/slideMaster" Target="slideMasters/slideMaster13.xml"/><Relationship Id="rId109" Type="http://schemas.openxmlformats.org/officeDocument/2006/relationships/slide" Target="slides/slide32.xml"/><Relationship Id="rId260" Type="http://schemas.openxmlformats.org/officeDocument/2006/relationships/slide" Target="slides/slide183.xml"/><Relationship Id="rId316" Type="http://schemas.openxmlformats.org/officeDocument/2006/relationships/slide" Target="slides/slide239.xml"/><Relationship Id="rId55" Type="http://schemas.openxmlformats.org/officeDocument/2006/relationships/slideMaster" Target="slideMasters/slideMaster55.xml"/><Relationship Id="rId97" Type="http://schemas.openxmlformats.org/officeDocument/2006/relationships/slide" Target="slides/slide20.xml"/><Relationship Id="rId120" Type="http://schemas.openxmlformats.org/officeDocument/2006/relationships/slide" Target="slides/slide43.xml"/><Relationship Id="rId358" Type="http://schemas.openxmlformats.org/officeDocument/2006/relationships/slide" Target="slides/slide281.xml"/><Relationship Id="rId162" Type="http://schemas.openxmlformats.org/officeDocument/2006/relationships/slide" Target="slides/slide85.xml"/><Relationship Id="rId218" Type="http://schemas.openxmlformats.org/officeDocument/2006/relationships/slide" Target="slides/slide141.xml"/><Relationship Id="rId271" Type="http://schemas.openxmlformats.org/officeDocument/2006/relationships/slide" Target="slides/slide19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4.xml"/><Relationship Id="rId327" Type="http://schemas.openxmlformats.org/officeDocument/2006/relationships/slide" Target="slides/slide250.xml"/><Relationship Id="rId369" Type="http://schemas.openxmlformats.org/officeDocument/2006/relationships/slide" Target="slides/slide292.xml"/><Relationship Id="rId173" Type="http://schemas.openxmlformats.org/officeDocument/2006/relationships/slide" Target="slides/slide96.xml"/><Relationship Id="rId229" Type="http://schemas.openxmlformats.org/officeDocument/2006/relationships/slide" Target="slides/slide152.xml"/><Relationship Id="rId240" Type="http://schemas.openxmlformats.org/officeDocument/2006/relationships/slide" Target="slides/slide16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23.xml"/><Relationship Id="rId282" Type="http://schemas.openxmlformats.org/officeDocument/2006/relationships/slide" Target="slides/slide205.xml"/><Relationship Id="rId338" Type="http://schemas.openxmlformats.org/officeDocument/2006/relationships/slide" Target="slides/slide261.xml"/><Relationship Id="rId8" Type="http://schemas.openxmlformats.org/officeDocument/2006/relationships/slideMaster" Target="slideMasters/slideMaster8.xml"/><Relationship Id="rId142" Type="http://schemas.openxmlformats.org/officeDocument/2006/relationships/slide" Target="slides/slide65.xml"/><Relationship Id="rId184" Type="http://schemas.openxmlformats.org/officeDocument/2006/relationships/slide" Target="slides/slide107.xml"/><Relationship Id="rId251" Type="http://schemas.openxmlformats.org/officeDocument/2006/relationships/slide" Target="slides/slide174.xml"/><Relationship Id="rId46" Type="http://schemas.openxmlformats.org/officeDocument/2006/relationships/slideMaster" Target="slideMasters/slideMaster46.xml"/><Relationship Id="rId293" Type="http://schemas.openxmlformats.org/officeDocument/2006/relationships/slide" Target="slides/slide216.xml"/><Relationship Id="rId307" Type="http://schemas.openxmlformats.org/officeDocument/2006/relationships/slide" Target="slides/slide230.xml"/><Relationship Id="rId349" Type="http://schemas.openxmlformats.org/officeDocument/2006/relationships/slide" Target="slides/slide272.xml"/><Relationship Id="rId88" Type="http://schemas.openxmlformats.org/officeDocument/2006/relationships/slide" Target="slides/slide11.xml"/><Relationship Id="rId111" Type="http://schemas.openxmlformats.org/officeDocument/2006/relationships/slide" Target="slides/slide34.xml"/><Relationship Id="rId153" Type="http://schemas.openxmlformats.org/officeDocument/2006/relationships/slide" Target="slides/slide76.xml"/><Relationship Id="rId195" Type="http://schemas.openxmlformats.org/officeDocument/2006/relationships/slide" Target="slides/slide118.xml"/><Relationship Id="rId209" Type="http://schemas.openxmlformats.org/officeDocument/2006/relationships/slide" Target="slides/slide132.xml"/><Relationship Id="rId360" Type="http://schemas.openxmlformats.org/officeDocument/2006/relationships/slide" Target="slides/slide283.xml"/><Relationship Id="rId220" Type="http://schemas.openxmlformats.org/officeDocument/2006/relationships/slide" Target="slides/slide14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85.xml"/><Relationship Id="rId318" Type="http://schemas.openxmlformats.org/officeDocument/2006/relationships/slide" Target="slides/slide24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18.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2.xml"/><Relationship Id="rId1" Type="http://schemas.microsoft.com/office/2011/relationships/chartStyle" Target="style2.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841624240"/>
        <c:axId val="-1841615904"/>
      </c:barChart>
      <c:catAx>
        <c:axId val="-1841624240"/>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15904"/>
        <c:crosses val="autoZero"/>
        <c:auto val="1"/>
        <c:lblAlgn val="ctr"/>
        <c:lblOffset val="100"/>
        <c:noMultiLvlLbl val="0"/>
      </c:catAx>
      <c:valAx>
        <c:axId val="-1841615904"/>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242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85855934674799"/>
          <c:y val="5.3321164399904503E-2"/>
          <c:w val="0.71888133940509602"/>
          <c:h val="0.60258959675495105"/>
        </c:manualLayout>
      </c:layout>
      <c:barChart>
        <c:barDir val="col"/>
        <c:grouping val="clustered"/>
        <c:varyColors val="0"/>
        <c:ser>
          <c:idx val="0"/>
          <c:order val="0"/>
          <c:tx>
            <c:strRef>
              <c:f>latency!$A$72</c:f>
              <c:strCache>
                <c:ptCount val="1"/>
                <c:pt idx="0">
                  <c:v>Latency Reduction</c:v>
                </c:pt>
              </c:strCache>
            </c:strRef>
          </c:tx>
          <c:spPr>
            <a:solidFill>
              <a:schemeClr val="bg1">
                <a:lumMod val="50000"/>
              </a:schemeClr>
            </a:solidFill>
            <a:ln w="6350">
              <a:solidFill>
                <a:schemeClr val="tx1"/>
              </a:solidFill>
            </a:ln>
            <a:effectLst/>
          </c:spPr>
          <c:invertIfNegative val="0"/>
          <c:dPt>
            <c:idx val="0"/>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1-44E3-4BE0-BECF-1F8FE81336F8}"/>
              </c:ext>
            </c:extLst>
          </c:dPt>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44E3-4BE0-BECF-1F8FE81336F8}"/>
              </c:ext>
            </c:extLst>
          </c:dPt>
          <c:dPt>
            <c:idx val="2"/>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5-44E3-4BE0-BECF-1F8FE81336F8}"/>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7-44E3-4BE0-BECF-1F8FE81336F8}"/>
              </c:ext>
            </c:extLst>
          </c:dPt>
          <c:dPt>
            <c:idx val="4"/>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9-44E3-4BE0-BECF-1F8FE81336F8}"/>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B-44E3-4BE0-BECF-1F8FE81336F8}"/>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4E3-4BE0-BECF-1F8FE81336F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4E3-4BE0-BECF-1F8FE81336F8}"/>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4E3-4BE0-BECF-1F8FE81336F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44E3-4BE0-BECF-1F8FE81336F8}"/>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latency!$B$70:$G$71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latency!$B$72:$G$72</c:f>
              <c:numCache>
                <c:formatCode>0%</c:formatCode>
                <c:ptCount val="6"/>
                <c:pt idx="0">
                  <c:v>0.31202419354838701</c:v>
                </c:pt>
                <c:pt idx="1">
                  <c:v>0.25526612903225798</c:v>
                </c:pt>
                <c:pt idx="2">
                  <c:v>0.35117741935483898</c:v>
                </c:pt>
                <c:pt idx="3">
                  <c:v>0.34639516129032299</c:v>
                </c:pt>
                <c:pt idx="4">
                  <c:v>0.36568743890518102</c:v>
                </c:pt>
                <c:pt idx="5">
                  <c:v>0.35800317693059602</c:v>
                </c:pt>
              </c:numCache>
            </c:numRef>
          </c:val>
          <c:extLst>
            <c:ext xmlns:c16="http://schemas.microsoft.com/office/drawing/2014/chart" uri="{C3380CC4-5D6E-409C-BE32-E72D297353CC}">
              <c16:uniqueId val="{0000000C-44E3-4BE0-BECF-1F8FE81336F8}"/>
            </c:ext>
          </c:extLst>
        </c:ser>
        <c:dLbls>
          <c:showLegendKey val="0"/>
          <c:showVal val="0"/>
          <c:showCatName val="0"/>
          <c:showSerName val="0"/>
          <c:showPercent val="0"/>
          <c:showBubbleSize val="0"/>
        </c:dLbls>
        <c:gapWidth val="100"/>
        <c:overlap val="-27"/>
        <c:axId val="-1370848832"/>
        <c:axId val="-1370863152"/>
      </c:barChart>
      <c:catAx>
        <c:axId val="-1370848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370863152"/>
        <c:crosses val="autoZero"/>
        <c:auto val="1"/>
        <c:lblAlgn val="ctr"/>
        <c:lblOffset val="0"/>
        <c:noMultiLvlLbl val="0"/>
      </c:catAx>
      <c:valAx>
        <c:axId val="-1370863152"/>
        <c:scaling>
          <c:orientation val="minMax"/>
          <c:max val="0.5"/>
        </c:scaling>
        <c:delete val="0"/>
        <c:axPos val="l"/>
        <c:majorGridlines>
          <c:spPr>
            <a:ln w="6350" cap="flat" cmpd="sng" algn="ctr">
              <a:solidFill>
                <a:schemeClr val="tx1"/>
              </a:solidFill>
              <a:prstDash val="dash"/>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370848832"/>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77213959366201"/>
          <c:y val="5.5812932474349798E-2"/>
          <c:w val="0.73970934188782"/>
          <c:h val="0.59749797184442899"/>
        </c:manualLayout>
      </c:layout>
      <c:barChart>
        <c:barDir val="col"/>
        <c:grouping val="clustered"/>
        <c:varyColors val="0"/>
        <c:ser>
          <c:idx val="0"/>
          <c:order val="0"/>
          <c:tx>
            <c:strRef>
              <c:f>latency!$J$72</c:f>
              <c:strCache>
                <c:ptCount val="1"/>
                <c:pt idx="0">
                  <c:v>Latency Reduction</c:v>
                </c:pt>
              </c:strCache>
            </c:strRef>
          </c:tx>
          <c:spPr>
            <a:solidFill>
              <a:schemeClr val="accent5">
                <a:lumMod val="75000"/>
              </a:schemeClr>
            </a:solidFill>
            <a:ln w="6350">
              <a:solidFill>
                <a:schemeClr val="tx1"/>
              </a:solidFill>
            </a:ln>
            <a:effectLst/>
          </c:spPr>
          <c:invertIfNegative val="0"/>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1-5991-42D7-8772-2EF4515851B1}"/>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5991-42D7-8772-2EF4515851B1}"/>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5-5991-42D7-8772-2EF4515851B1}"/>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A21-5245-BC6B-EAB6C9F89FE6}"/>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991-42D7-8772-2EF4515851B1}"/>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A21-5245-BC6B-EAB6C9F89FE6}"/>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991-42D7-8772-2EF4515851B1}"/>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latency!$K$70:$P$71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latency!$K$72:$P$72</c:f>
              <c:numCache>
                <c:formatCode>General</c:formatCode>
                <c:ptCount val="6"/>
                <c:pt idx="0">
                  <c:v>0.36560714285714302</c:v>
                </c:pt>
                <c:pt idx="1">
                  <c:v>0.27539285714285699</c:v>
                </c:pt>
                <c:pt idx="2">
                  <c:v>0.39400000000000002</c:v>
                </c:pt>
                <c:pt idx="3">
                  <c:v>0.38717857142857098</c:v>
                </c:pt>
                <c:pt idx="4">
                  <c:v>0.41293939393939399</c:v>
                </c:pt>
                <c:pt idx="5">
                  <c:v>0.402735930735931</c:v>
                </c:pt>
              </c:numCache>
            </c:numRef>
          </c:val>
          <c:extLst>
            <c:ext xmlns:c16="http://schemas.microsoft.com/office/drawing/2014/chart" uri="{C3380CC4-5D6E-409C-BE32-E72D297353CC}">
              <c16:uniqueId val="{00000006-5991-42D7-8772-2EF4515851B1}"/>
            </c:ext>
          </c:extLst>
        </c:ser>
        <c:dLbls>
          <c:showLegendKey val="0"/>
          <c:showVal val="0"/>
          <c:showCatName val="0"/>
          <c:showSerName val="0"/>
          <c:showPercent val="0"/>
          <c:showBubbleSize val="0"/>
        </c:dLbls>
        <c:gapWidth val="100"/>
        <c:overlap val="-27"/>
        <c:axId val="-1742549184"/>
        <c:axId val="-1747153040"/>
      </c:barChart>
      <c:catAx>
        <c:axId val="-17425491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747153040"/>
        <c:crosses val="autoZero"/>
        <c:auto val="1"/>
        <c:lblAlgn val="ctr"/>
        <c:lblOffset val="0"/>
        <c:noMultiLvlLbl val="0"/>
      </c:catAx>
      <c:valAx>
        <c:axId val="-1747153040"/>
        <c:scaling>
          <c:orientation val="minMax"/>
          <c:max val="0.5"/>
        </c:scaling>
        <c:delete val="0"/>
        <c:axPos val="l"/>
        <c:majorGridlines>
          <c:spPr>
            <a:ln w="6350" cap="flat" cmpd="sng" algn="ctr">
              <a:solidFill>
                <a:schemeClr val="tx1"/>
              </a:solidFill>
              <a:prstDash val="dash"/>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742549184"/>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4789700874168"/>
          <c:y val="0.15396474699006299"/>
          <c:w val="0.67399774408364199"/>
          <c:h val="0.63726502048801403"/>
        </c:manualLayout>
      </c:layout>
      <c:barChart>
        <c:barDir val="col"/>
        <c:grouping val="clustered"/>
        <c:varyColors val="0"/>
        <c:ser>
          <c:idx val="0"/>
          <c:order val="0"/>
          <c:tx>
            <c:strRef>
              <c:f>talk_volton_perf!$I$8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talk_volton_perf!$I$9:$I$10</c:f>
              <c:numCache>
                <c:formatCode>General</c:formatCode>
                <c:ptCount val="2"/>
                <c:pt idx="0">
                  <c:v>1.4</c:v>
                </c:pt>
                <c:pt idx="1">
                  <c:v>0.4</c:v>
                </c:pt>
              </c:numCache>
            </c:numRef>
          </c:val>
          <c:extLst>
            <c:ext xmlns:c16="http://schemas.microsoft.com/office/drawing/2014/chart" uri="{C3380CC4-5D6E-409C-BE32-E72D297353CC}">
              <c16:uniqueId val="{00000000-4078-7A4E-ACEA-7DCE619785AF}"/>
            </c:ext>
          </c:extLst>
        </c:ser>
        <c:ser>
          <c:idx val="1"/>
          <c:order val="1"/>
          <c:tx>
            <c:strRef>
              <c:f>talk_volton_perf!$J$8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talk_volton_perf!$J$9:$J$10</c:f>
              <c:numCache>
                <c:formatCode>General</c:formatCode>
                <c:ptCount val="2"/>
                <c:pt idx="0">
                  <c:v>3.2</c:v>
                </c:pt>
                <c:pt idx="1">
                  <c:v>7</c:v>
                </c:pt>
              </c:numCache>
            </c:numRef>
          </c:val>
          <c:extLst>
            <c:ext xmlns:c16="http://schemas.microsoft.com/office/drawing/2014/chart" uri="{C3380CC4-5D6E-409C-BE32-E72D297353CC}">
              <c16:uniqueId val="{00000001-4078-7A4E-ACEA-7DCE619785AF}"/>
            </c:ext>
          </c:extLst>
        </c:ser>
        <c:dLbls>
          <c:showLegendKey val="0"/>
          <c:showVal val="0"/>
          <c:showCatName val="0"/>
          <c:showSerName val="0"/>
          <c:showPercent val="0"/>
          <c:showBubbleSize val="0"/>
        </c:dLbls>
        <c:gapWidth val="130"/>
        <c:axId val="908976880"/>
        <c:axId val="937944192"/>
      </c:barChart>
      <c:catAx>
        <c:axId val="908976880"/>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7944192"/>
        <c:crosses val="autoZero"/>
        <c:auto val="1"/>
        <c:lblAlgn val="ctr"/>
        <c:lblOffset val="100"/>
        <c:noMultiLvlLbl val="0"/>
      </c:catAx>
      <c:valAx>
        <c:axId val="937944192"/>
        <c:scaling>
          <c:orientation val="minMax"/>
          <c:max val="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CPU+DRAM </a:t>
                </a:r>
                <a:br>
                  <a:rPr lang="en-US"/>
                </a:br>
                <a:r>
                  <a:rPr lang="en-US"/>
                  <a:t>Energy Savings (%)</a:t>
                </a:r>
              </a:p>
            </c:rich>
          </c:tx>
          <c:layout>
            <c:manualLayout>
              <c:xMode val="edge"/>
              <c:yMode val="edge"/>
              <c:x val="1.12904275395328E-3"/>
              <c:y val="0.25829165977244201"/>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08976880"/>
        <c:crosses val="autoZero"/>
        <c:crossBetween val="between"/>
        <c:majorUnit val="1"/>
      </c:valAx>
      <c:spPr>
        <a:noFill/>
        <a:ln>
          <a:noFill/>
        </a:ln>
        <a:effectLst/>
      </c:spPr>
    </c:plotArea>
    <c:legend>
      <c:legendPos val="b"/>
      <c:layout>
        <c:manualLayout>
          <c:xMode val="edge"/>
          <c:yMode val="edge"/>
          <c:x val="0.27185158673347598"/>
          <c:y val="9.9391686051604495E-3"/>
          <c:w val="0.68168768726918005"/>
          <c:h val="9.8835660248351304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88512146185802"/>
          <c:y val="0.12749977774413901"/>
          <c:w val="0.68390256686699102"/>
          <c:h val="0.64972456291683001"/>
        </c:manualLayout>
      </c:layout>
      <c:barChart>
        <c:barDir val="col"/>
        <c:grouping val="clustered"/>
        <c:varyColors val="0"/>
        <c:ser>
          <c:idx val="0"/>
          <c:order val="0"/>
          <c:tx>
            <c:strRef>
              <c:f>talk_volton_perf!$E$8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talk_volton_perf!$E$9:$E$10</c:f>
              <c:numCache>
                <c:formatCode>General</c:formatCode>
                <c:ptCount val="2"/>
                <c:pt idx="0">
                  <c:v>-2.7</c:v>
                </c:pt>
                <c:pt idx="1">
                  <c:v>-2.1</c:v>
                </c:pt>
              </c:numCache>
            </c:numRef>
          </c:val>
          <c:extLst>
            <c:ext xmlns:c16="http://schemas.microsoft.com/office/drawing/2014/chart" uri="{C3380CC4-5D6E-409C-BE32-E72D297353CC}">
              <c16:uniqueId val="{00000000-6758-C946-8D4F-CC85D6E88C90}"/>
            </c:ext>
          </c:extLst>
        </c:ser>
        <c:ser>
          <c:idx val="1"/>
          <c:order val="1"/>
          <c:tx>
            <c:strRef>
              <c:f>talk_volton_perf!$F$8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talk_volton_perf!$F$9:$F$10</c:f>
              <c:numCache>
                <c:formatCode>General</c:formatCode>
                <c:ptCount val="2"/>
                <c:pt idx="0">
                  <c:v>-1.6</c:v>
                </c:pt>
                <c:pt idx="1">
                  <c:v>-1.8</c:v>
                </c:pt>
              </c:numCache>
            </c:numRef>
          </c:val>
          <c:extLst>
            <c:ext xmlns:c16="http://schemas.microsoft.com/office/drawing/2014/chart" uri="{C3380CC4-5D6E-409C-BE32-E72D297353CC}">
              <c16:uniqueId val="{00000001-6758-C946-8D4F-CC85D6E88C90}"/>
            </c:ext>
          </c:extLst>
        </c:ser>
        <c:dLbls>
          <c:showLegendKey val="0"/>
          <c:showVal val="0"/>
          <c:showCatName val="0"/>
          <c:showSerName val="0"/>
          <c:showPercent val="0"/>
          <c:showBubbleSize val="0"/>
        </c:dLbls>
        <c:gapWidth val="130"/>
        <c:axId val="959631696"/>
        <c:axId val="939435200"/>
      </c:barChart>
      <c:catAx>
        <c:axId val="959631696"/>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layout>
            <c:manualLayout>
              <c:xMode val="edge"/>
              <c:yMode val="edge"/>
              <c:x val="0.31519820971365298"/>
              <c:y val="0.87869174994253396"/>
            </c:manualLayout>
          </c:layout>
          <c:overlay val="0"/>
          <c:spPr>
            <a:noFill/>
            <a:ln>
              <a:noFill/>
            </a:ln>
            <a:effectLst/>
          </c:sp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9435200"/>
        <c:crosses val="autoZero"/>
        <c:auto val="1"/>
        <c:lblAlgn val="ctr"/>
        <c:lblOffset val="100"/>
        <c:noMultiLvlLbl val="0"/>
      </c:catAx>
      <c:valAx>
        <c:axId val="939435200"/>
        <c:scaling>
          <c:orientation val="minMax"/>
          <c:max val="0"/>
          <c:min val="-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Performance Loss (%)</a:t>
                </a:r>
                <a:endParaRPr lang="en-US" dirty="0"/>
              </a:p>
            </c:rich>
          </c:tx>
          <c:layout>
            <c:manualLayout>
              <c:xMode val="edge"/>
              <c:yMode val="edge"/>
              <c:x val="3.3217386346189501E-3"/>
              <c:y val="0.170711523105399"/>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59631696"/>
        <c:crosses val="autoZero"/>
        <c:crossBetween val="between"/>
        <c:majorUnit val="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948594896"/>
        <c:axId val="-1951759872"/>
      </c:barChart>
      <c:catAx>
        <c:axId val="-194859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951759872"/>
        <c:crosses val="autoZero"/>
        <c:auto val="1"/>
        <c:lblAlgn val="ctr"/>
        <c:lblOffset val="100"/>
        <c:noMultiLvlLbl val="0"/>
      </c:catAx>
      <c:valAx>
        <c:axId val="-1951759872"/>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9485948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7/2/18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7/2/18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448380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188457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692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145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396883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137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679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6007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1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281539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139230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349838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1648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1272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7127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9141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0964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1155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2986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69391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123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5392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4009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1294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1575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89</a:t>
            </a:fld>
            <a:endParaRPr lang="en-US">
              <a:solidFill>
                <a:prstClr val="black"/>
              </a:solidFill>
            </a:endParaRPr>
          </a:p>
        </p:txBody>
      </p:sp>
    </p:spTree>
    <p:extLst>
      <p:ext uri="{BB962C8B-B14F-4D97-AF65-F5344CB8AC3E}">
        <p14:creationId xmlns:p14="http://schemas.microsoft.com/office/powerpoint/2010/main" val="9940386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1896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0257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4196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2075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1685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5291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 summarize the observations so far, we</a:t>
            </a:r>
            <a:r>
              <a:rPr lang="en-US" b="1" baseline="0" dirty="0"/>
              <a:t> find that dram timing errors due to shortened act and pre don</a:t>
            </a:r>
            <a:r>
              <a:rPr lang="uk-UA" b="1" baseline="0" dirty="0"/>
              <a:t>’</a:t>
            </a:r>
            <a:r>
              <a:rPr lang="en-US" b="1" baseline="0" dirty="0"/>
              <a:t>t occur in all cells and they are concentrated at certain regions.</a:t>
            </a:r>
          </a:p>
          <a:p>
            <a:endParaRPr lang="en-US" b="1" baseline="0" dirty="0"/>
          </a:p>
          <a:p>
            <a:r>
              <a:rPr lang="en-US" b="0" baseline="0" dirty="0"/>
              <a:t>So let’s go back to our second main goal which is on improving latency. </a:t>
            </a:r>
            <a:endParaRPr lang="en-US" baseline="0" dirty="0"/>
          </a:p>
          <a:p>
            <a:r>
              <a:rPr lang="en-US" baseline="0" dirty="0"/>
              <a:t>TO achieve this, we propose a software… design, called flex.. Dram or FLY for short, to reduce dram latency.</a:t>
            </a:r>
          </a:p>
          <a:p>
            <a:endParaRPr lang="en-US" baseline="0" dirty="0"/>
          </a:p>
          <a:p>
            <a:r>
              <a:rPr lang="en-US" baseline="0" dirty="0"/>
              <a:t>The key idea is the following:</a:t>
            </a:r>
          </a:p>
          <a:p>
            <a:endParaRPr lang="en-US" baseline="0" dirty="0"/>
          </a:p>
          <a:p>
            <a:r>
              <a:rPr lang="en-US" dirty="0"/>
              <a:t>We divide</a:t>
            </a:r>
            <a:r>
              <a:rPr lang="en-US" baseline="0" dirty="0"/>
              <a:t> the dram up into different regions based on a latency variation profile.</a:t>
            </a:r>
          </a:p>
          <a:p>
            <a:r>
              <a:rPr lang="en-US" baseline="0" dirty="0"/>
              <a:t>Then We enable the mc to use different latency for diff regions.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regions without slow cells, we are going to run it faster at a much lower latency.</a:t>
            </a:r>
            <a:endParaRPr lang="en-US" dirty="0"/>
          </a:p>
          <a:p>
            <a:r>
              <a:rPr lang="en-US" baseline="0" dirty="0"/>
              <a:t>For any region that has slow cells, we are going to operate at a higher latency.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838987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As we described,</a:t>
            </a:r>
            <a:r>
              <a:rPr lang="en-US" baseline="0" dirty="0"/>
              <a:t> cells in a mat have different distances from peripheral logic.</a:t>
            </a:r>
          </a:p>
          <a:p>
            <a:pPr marL="0" indent="0">
              <a:buNone/>
            </a:pPr>
            <a:r>
              <a:rPr lang="en-US" baseline="0" dirty="0"/>
              <a:t>Cells in different rows have different distance from the sense amplifiers.</a:t>
            </a:r>
          </a:p>
          <a:p>
            <a:pPr marL="0" indent="0">
              <a:buNone/>
            </a:pPr>
            <a:r>
              <a:rPr lang="en-US" baseline="0" dirty="0"/>
              <a:t>Cells in different columns have different distance from the </a:t>
            </a:r>
            <a:r>
              <a:rPr lang="en-US" baseline="0" dirty="0" err="1"/>
              <a:t>wordline</a:t>
            </a:r>
            <a:r>
              <a:rPr lang="en-US" baseline="0" dirty="0"/>
              <a:t> drivers.</a:t>
            </a:r>
          </a:p>
          <a:p>
            <a:pPr marL="0" indent="0">
              <a:buNone/>
            </a:pPr>
            <a:r>
              <a:rPr lang="en-US" baseline="0" dirty="0"/>
              <a:t>Therefore, some regions are inherently faster than other regions,</a:t>
            </a:r>
          </a:p>
          <a:p>
            <a:pPr marL="0" indent="0">
              <a:buNone/>
            </a:pPr>
            <a:r>
              <a:rPr lang="en-US" baseline="0" dirty="0"/>
              <a:t>and some regions are inherently slower than other regions.</a:t>
            </a:r>
          </a:p>
          <a:p>
            <a:pPr marL="0" indent="0">
              <a:buNone/>
            </a:pPr>
            <a:r>
              <a:rPr lang="en-US" baseline="0" dirty="0"/>
              <a:t>We call this architectural variation.</a:t>
            </a:r>
          </a:p>
          <a:p>
            <a:pPr marL="0" indent="0">
              <a:buNone/>
            </a:pPr>
            <a:endParaRPr lang="en-US" baseline="0" dirty="0"/>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0926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a:t>
            </a:r>
            <a:r>
              <a:rPr lang="en-US" dirty="0" err="1"/>
              <a:t>propoe</a:t>
            </a:r>
            <a:r>
              <a:rPr lang="en-US" dirty="0"/>
              <a:t> AVA</a:t>
            </a:r>
            <a:r>
              <a:rPr lang="en-US" baseline="0" dirty="0"/>
              <a:t> Online profiling.</a:t>
            </a:r>
          </a:p>
          <a:p>
            <a:pPr marL="0" indent="0">
              <a:buNone/>
            </a:pPr>
            <a:endParaRPr lang="en-US" baseline="0" dirty="0"/>
          </a:p>
          <a:p>
            <a:pPr marL="0" indent="0">
              <a:buNone/>
            </a:pPr>
            <a:r>
              <a:rPr lang="en-US" baseline="0" dirty="0"/>
              <a:t>The key idea is profiling only slow regions to determine latency, leading to low cost online DRAM test.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11615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However,</a:t>
            </a:r>
            <a:r>
              <a:rPr lang="en-US" baseline="0" dirty="0"/>
              <a:t> due to the process variation, some cells are more vulnerable than other cells, as the figure show. </a:t>
            </a:r>
          </a:p>
          <a:p>
            <a:pPr marL="0" indent="0">
              <a:buNone/>
            </a:pPr>
            <a:r>
              <a:rPr lang="en-US" baseline="0" dirty="0"/>
              <a:t>These cells are randomly distributed while cells in the slow regions cause localized error.</a:t>
            </a:r>
          </a:p>
          <a:p>
            <a:pPr marL="0" indent="0">
              <a:buNone/>
            </a:pPr>
            <a:r>
              <a:rPr lang="en-US" baseline="0" dirty="0"/>
              <a:t>To address both type of cells, </a:t>
            </a:r>
          </a:p>
          <a:p>
            <a:pPr marL="0" indent="0">
              <a:buNone/>
            </a:pPr>
            <a:r>
              <a:rPr lang="en-US" baseline="0" dirty="0"/>
              <a:t>We integrate conventional ECC to correct the process variation induced errors.</a:t>
            </a:r>
          </a:p>
          <a:p>
            <a:pPr marL="0" indent="0">
              <a:buNone/>
            </a:pPr>
            <a:endParaRPr lang="en-US" baseline="0" dirty="0"/>
          </a:p>
          <a:p>
            <a:pPr marL="0" indent="0">
              <a:buNone/>
            </a:pPr>
            <a:r>
              <a:rPr lang="en-US" baseline="0" dirty="0"/>
              <a:t>Therefore, combining ECC and online profiling leads to reliably reducing DRAM latency.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779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a:t>
            </a:r>
            <a:r>
              <a:rPr lang="en-US" baseline="0" dirty="0"/>
              <a:t> figure compares latency reduction by using AL-DRAM, AVA Profiling, and both AVA Profiling and Shuffling.</a:t>
            </a:r>
          </a:p>
          <a:p>
            <a:pPr marL="0" indent="0">
              <a:buNone/>
            </a:pPr>
            <a:r>
              <a:rPr lang="en-US" baseline="0" dirty="0"/>
              <a:t>As we can, using AVA profiling and shuffling enables more latency reduction compared to AL-DRAM.</a:t>
            </a:r>
          </a:p>
          <a:p>
            <a:pPr marL="0" indent="0">
              <a:buNone/>
            </a:pPr>
            <a:r>
              <a:rPr lang="en-US" baseline="0" dirty="0"/>
              <a:t>This is mainly because ECC corrects the  worst cells in a DRAM module, reducing more latency.</a:t>
            </a:r>
          </a:p>
          <a:p>
            <a:pPr marL="0" indent="0">
              <a:buNone/>
            </a:pPr>
            <a:endParaRPr lang="en-US" baseline="0" dirty="0"/>
          </a:p>
          <a:p>
            <a:pPr marL="0" indent="0">
              <a:buNone/>
            </a:pPr>
            <a:r>
              <a:rPr lang="en-US" baseline="0" dirty="0"/>
              <a:t>Therefore, we conclude that AVA-DRAM reduces latency significantly.</a:t>
            </a:r>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6167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49824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4207524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508552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4447324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Hello, my name is </a:t>
            </a:r>
            <a:r>
              <a:rPr lang="en-US" sz="1200" kern="1200" dirty="0" err="1">
                <a:solidFill>
                  <a:schemeClr val="tx1"/>
                </a:solidFill>
                <a:latin typeface="+mn-lt"/>
                <a:ea typeface="+mn-ea"/>
                <a:cs typeface="+mn-cs"/>
              </a:rPr>
              <a:t>Jeremie</a:t>
            </a:r>
            <a:r>
              <a:rPr lang="en-US" sz="1200" kern="1200" dirty="0">
                <a:solidFill>
                  <a:schemeClr val="tx1"/>
                </a:solidFill>
                <a:latin typeface="+mn-lt"/>
                <a:ea typeface="+mn-ea"/>
                <a:cs typeface="+mn-cs"/>
              </a:rPr>
              <a:t> Kim and I will be talking about the DRAM Latency PUF.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55211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PUF is a function that generates a signature that is unique to a given device.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PUFs are often used in a challenge-response protocol where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trusted server issues a set of input parameters to a device, and the device generates the PUF response depending on the input parameters.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trusted server then receives the PUF response and can authenticate the device.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499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223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these error patterns from inducing DRAM latency errors are unique to a device and highly repeatable.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4578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69882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other cells, that are weaker due to process variation, might fail. </a:t>
            </a:r>
            <a:r>
              <a:rPr lang="en-US" sz="1200" b="1" kern="1200" dirty="0">
                <a:solidFill>
                  <a:schemeClr val="tx1"/>
                </a:solidFill>
                <a:latin typeface="+mn-lt"/>
                <a:ea typeface="+mn-ea"/>
                <a:cs typeface="+mn-cs"/>
              </a:rPr>
              <a:t>[CLICK] </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1916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Our method of inducing latency errors is to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reduce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below manufacturer-recommended values. 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the threshold, have a probability of failure.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83379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DRAM latency PUF generates a PUF response by inducing latency errors in a region of DRAM.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find that the error patterns from latency errors in a DRAM region satisfy the requirements for an effective PUF quite well.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DRAM latency PUF can generate a PUF response in 88.2ms.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4249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show by direct comparison that this is orders of magnitudes faster than the previous best DRAM PUF.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7686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64502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8805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7187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1293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1229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12679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272</a:t>
            </a:fld>
            <a:endParaRPr lang="en-US">
              <a:solidFill>
                <a:prstClr val="black"/>
              </a:solidFill>
            </a:endParaRPr>
          </a:p>
        </p:txBody>
      </p:sp>
    </p:spTree>
    <p:extLst>
      <p:ext uri="{BB962C8B-B14F-4D97-AF65-F5344CB8AC3E}">
        <p14:creationId xmlns:p14="http://schemas.microsoft.com/office/powerpoint/2010/main" val="8538027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4027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7/2/18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2018. 7. 2.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2018. 7. 2.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2018. 7. 2.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2018. 7. 2.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2018. 7. 2.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2018. 7. 2.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2018. 7. 2.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7/2/18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7/2/18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7/2/18</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7/2/18</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7/2/18</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7/2/18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7/2/18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7/2/18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7/2/18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7/2/18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7/2/18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7/2/18</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7/2/18</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7/2/18</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7/2/18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7/2/18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7/2/18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7/2/18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877542145"/>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258391442"/>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416247848"/>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3422281697"/>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34118744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3598186972"/>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2203238266"/>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78664650"/>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78498609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723982478"/>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16406613"/>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622067604"/>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224539267"/>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1831887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693733649"/>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281327910"/>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05592223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049257245"/>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873841217"/>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200111052"/>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836369111"/>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69042759"/>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30845700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96589225"/>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245771627"/>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691652693"/>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5043218"/>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973472"/>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2292244"/>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092794"/>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69433627"/>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655098"/>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71597709"/>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86589618"/>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42763111"/>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49264492"/>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57056946"/>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1132472"/>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3107158"/>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04712005"/>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3736987"/>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2647115752"/>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382000" y="641667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latin typeface="Calibri Light" panose="020F0302020204030204" pitchFamily="34" charset="0"/>
                <a:cs typeface="Calibri Light" panose="020F0302020204030204" pitchFamily="34" charset="0"/>
              </a:rPr>
              <a:pPr/>
              <a:t>‹#›</a:t>
            </a:fld>
            <a:endParaRPr lang="en-US" dirty="0">
              <a:solidFill>
                <a:prstClr val="black">
                  <a:tint val="75000"/>
                </a:prstClr>
              </a:solidFill>
              <a:latin typeface="Calibri Light" panose="020F0302020204030204" pitchFamily="34" charset="0"/>
              <a:cs typeface="Calibri Light" panose="020F0302020204030204" pitchFamily="34" charset="0"/>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218729552"/>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1828185"/>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2217288"/>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253348"/>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808443"/>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801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912872706"/>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2236280611"/>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99797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58390031"/>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18375866"/>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26241963"/>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19731623"/>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30232993"/>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5053466"/>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48635817"/>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4795079"/>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555045374"/>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1338645492"/>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8068389"/>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0625101"/>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39019650"/>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97495232"/>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45262030"/>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83475087"/>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97113170"/>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1705321"/>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31827109"/>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4738384"/>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058383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theme" Target="../theme/theme3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slideLayout" Target="../slideLayouts/slideLayout379.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7.xml"/><Relationship Id="rId13" Type="http://schemas.openxmlformats.org/officeDocument/2006/relationships/image" Target="../media/image1.png"/><Relationship Id="rId3" Type="http://schemas.openxmlformats.org/officeDocument/2006/relationships/slideLayout" Target="../slideLayouts/slideLayout382.xml"/><Relationship Id="rId7" Type="http://schemas.openxmlformats.org/officeDocument/2006/relationships/slideLayout" Target="../slideLayouts/slideLayout386.xml"/><Relationship Id="rId12" Type="http://schemas.openxmlformats.org/officeDocument/2006/relationships/theme" Target="../theme/theme36.xml"/><Relationship Id="rId2" Type="http://schemas.openxmlformats.org/officeDocument/2006/relationships/slideLayout" Target="../slideLayouts/slideLayout381.xml"/><Relationship Id="rId1" Type="http://schemas.openxmlformats.org/officeDocument/2006/relationships/slideLayout" Target="../slideLayouts/slideLayout380.xml"/><Relationship Id="rId6" Type="http://schemas.openxmlformats.org/officeDocument/2006/relationships/slideLayout" Target="../slideLayouts/slideLayout385.xml"/><Relationship Id="rId11" Type="http://schemas.openxmlformats.org/officeDocument/2006/relationships/slideLayout" Target="../slideLayouts/slideLayout390.xml"/><Relationship Id="rId5" Type="http://schemas.openxmlformats.org/officeDocument/2006/relationships/slideLayout" Target="../slideLayouts/slideLayout384.xml"/><Relationship Id="rId10" Type="http://schemas.openxmlformats.org/officeDocument/2006/relationships/slideLayout" Target="../slideLayouts/slideLayout389.xml"/><Relationship Id="rId4" Type="http://schemas.openxmlformats.org/officeDocument/2006/relationships/slideLayout" Target="../slideLayouts/slideLayout383.xml"/><Relationship Id="rId9" Type="http://schemas.openxmlformats.org/officeDocument/2006/relationships/slideLayout" Target="../slideLayouts/slideLayout388.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13" Type="http://schemas.openxmlformats.org/officeDocument/2006/relationships/image" Target="../media/image1.png"/><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13" Type="http://schemas.openxmlformats.org/officeDocument/2006/relationships/image" Target="../media/image1.png"/><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theme" Target="../theme/theme43.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slideLayout" Target="../slideLayouts/slideLayout468.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13" Type="http://schemas.openxmlformats.org/officeDocument/2006/relationships/image" Target="../media/image1.png"/><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13" Type="http://schemas.openxmlformats.org/officeDocument/2006/relationships/image" Target="../media/image1.png"/><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theme" Target="../theme/theme50.xml"/><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slideLayout" Target="../slideLayouts/slideLayout546.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4.xml"/><Relationship Id="rId13" Type="http://schemas.openxmlformats.org/officeDocument/2006/relationships/theme" Target="../theme/theme51.xml"/><Relationship Id="rId3" Type="http://schemas.openxmlformats.org/officeDocument/2006/relationships/slideLayout" Target="../slideLayouts/slideLayout549.xml"/><Relationship Id="rId7" Type="http://schemas.openxmlformats.org/officeDocument/2006/relationships/slideLayout" Target="../slideLayouts/slideLayout553.xml"/><Relationship Id="rId12" Type="http://schemas.openxmlformats.org/officeDocument/2006/relationships/slideLayout" Target="../slideLayouts/slideLayout558.xml"/><Relationship Id="rId2" Type="http://schemas.openxmlformats.org/officeDocument/2006/relationships/slideLayout" Target="../slideLayouts/slideLayout548.xml"/><Relationship Id="rId1" Type="http://schemas.openxmlformats.org/officeDocument/2006/relationships/slideLayout" Target="../slideLayouts/slideLayout547.xml"/><Relationship Id="rId6" Type="http://schemas.openxmlformats.org/officeDocument/2006/relationships/slideLayout" Target="../slideLayouts/slideLayout552.xml"/><Relationship Id="rId11" Type="http://schemas.openxmlformats.org/officeDocument/2006/relationships/slideLayout" Target="../slideLayouts/slideLayout557.xml"/><Relationship Id="rId5" Type="http://schemas.openxmlformats.org/officeDocument/2006/relationships/slideLayout" Target="../slideLayouts/slideLayout551.xml"/><Relationship Id="rId10" Type="http://schemas.openxmlformats.org/officeDocument/2006/relationships/slideLayout" Target="../slideLayouts/slideLayout556.xml"/><Relationship Id="rId4" Type="http://schemas.openxmlformats.org/officeDocument/2006/relationships/slideLayout" Target="../slideLayouts/slideLayout550.xml"/><Relationship Id="rId9"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6.xml"/><Relationship Id="rId13" Type="http://schemas.openxmlformats.org/officeDocument/2006/relationships/image" Target="../media/image1.png"/><Relationship Id="rId3" Type="http://schemas.openxmlformats.org/officeDocument/2006/relationships/slideLayout" Target="../slideLayouts/slideLayout561.xml"/><Relationship Id="rId7" Type="http://schemas.openxmlformats.org/officeDocument/2006/relationships/slideLayout" Target="../slideLayouts/slideLayout565.xml"/><Relationship Id="rId12" Type="http://schemas.openxmlformats.org/officeDocument/2006/relationships/theme" Target="../theme/theme52.xml"/><Relationship Id="rId2" Type="http://schemas.openxmlformats.org/officeDocument/2006/relationships/slideLayout" Target="../slideLayouts/slideLayout560.xml"/><Relationship Id="rId1" Type="http://schemas.openxmlformats.org/officeDocument/2006/relationships/slideLayout" Target="../slideLayouts/slideLayout559.xml"/><Relationship Id="rId6" Type="http://schemas.openxmlformats.org/officeDocument/2006/relationships/slideLayout" Target="../slideLayouts/slideLayout564.xml"/><Relationship Id="rId11" Type="http://schemas.openxmlformats.org/officeDocument/2006/relationships/slideLayout" Target="../slideLayouts/slideLayout569.xml"/><Relationship Id="rId5" Type="http://schemas.openxmlformats.org/officeDocument/2006/relationships/slideLayout" Target="../slideLayouts/slideLayout563.xml"/><Relationship Id="rId10" Type="http://schemas.openxmlformats.org/officeDocument/2006/relationships/slideLayout" Target="../slideLayouts/slideLayout568.xml"/><Relationship Id="rId4" Type="http://schemas.openxmlformats.org/officeDocument/2006/relationships/slideLayout" Target="../slideLayouts/slideLayout562.xml"/><Relationship Id="rId9" Type="http://schemas.openxmlformats.org/officeDocument/2006/relationships/slideLayout" Target="../slideLayouts/slideLayout56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7.xml"/><Relationship Id="rId13" Type="http://schemas.openxmlformats.org/officeDocument/2006/relationships/theme" Target="../theme/theme53.xml"/><Relationship Id="rId3" Type="http://schemas.openxmlformats.org/officeDocument/2006/relationships/slideLayout" Target="../slideLayouts/slideLayout572.xml"/><Relationship Id="rId7" Type="http://schemas.openxmlformats.org/officeDocument/2006/relationships/slideLayout" Target="../slideLayouts/slideLayout576.xml"/><Relationship Id="rId12" Type="http://schemas.openxmlformats.org/officeDocument/2006/relationships/slideLayout" Target="../slideLayouts/slideLayout581.xml"/><Relationship Id="rId2" Type="http://schemas.openxmlformats.org/officeDocument/2006/relationships/slideLayout" Target="../slideLayouts/slideLayout571.xml"/><Relationship Id="rId1" Type="http://schemas.openxmlformats.org/officeDocument/2006/relationships/slideLayout" Target="../slideLayouts/slideLayout570.xml"/><Relationship Id="rId6" Type="http://schemas.openxmlformats.org/officeDocument/2006/relationships/slideLayout" Target="../slideLayouts/slideLayout575.xml"/><Relationship Id="rId11" Type="http://schemas.openxmlformats.org/officeDocument/2006/relationships/slideLayout" Target="../slideLayouts/slideLayout580.xml"/><Relationship Id="rId5" Type="http://schemas.openxmlformats.org/officeDocument/2006/relationships/slideLayout" Target="../slideLayouts/slideLayout574.xml"/><Relationship Id="rId10" Type="http://schemas.openxmlformats.org/officeDocument/2006/relationships/slideLayout" Target="../slideLayouts/slideLayout579.xml"/><Relationship Id="rId4" Type="http://schemas.openxmlformats.org/officeDocument/2006/relationships/slideLayout" Target="../slideLayouts/slideLayout573.xml"/><Relationship Id="rId9" Type="http://schemas.openxmlformats.org/officeDocument/2006/relationships/slideLayout" Target="../slideLayouts/slideLayout578.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9.xml"/><Relationship Id="rId13" Type="http://schemas.openxmlformats.org/officeDocument/2006/relationships/theme" Target="../theme/theme54.xml"/><Relationship Id="rId3" Type="http://schemas.openxmlformats.org/officeDocument/2006/relationships/slideLayout" Target="../slideLayouts/slideLayout584.xml"/><Relationship Id="rId7" Type="http://schemas.openxmlformats.org/officeDocument/2006/relationships/slideLayout" Target="../slideLayouts/slideLayout588.xml"/><Relationship Id="rId12" Type="http://schemas.openxmlformats.org/officeDocument/2006/relationships/slideLayout" Target="../slideLayouts/slideLayout593.xml"/><Relationship Id="rId2" Type="http://schemas.openxmlformats.org/officeDocument/2006/relationships/slideLayout" Target="../slideLayouts/slideLayout583.xml"/><Relationship Id="rId1" Type="http://schemas.openxmlformats.org/officeDocument/2006/relationships/slideLayout" Target="../slideLayouts/slideLayout582.xml"/><Relationship Id="rId6" Type="http://schemas.openxmlformats.org/officeDocument/2006/relationships/slideLayout" Target="../slideLayouts/slideLayout587.xml"/><Relationship Id="rId11" Type="http://schemas.openxmlformats.org/officeDocument/2006/relationships/slideLayout" Target="../slideLayouts/slideLayout592.xml"/><Relationship Id="rId5" Type="http://schemas.openxmlformats.org/officeDocument/2006/relationships/slideLayout" Target="../slideLayouts/slideLayout586.xml"/><Relationship Id="rId10" Type="http://schemas.openxmlformats.org/officeDocument/2006/relationships/slideLayout" Target="../slideLayouts/slideLayout591.xml"/><Relationship Id="rId4" Type="http://schemas.openxmlformats.org/officeDocument/2006/relationships/slideLayout" Target="../slideLayouts/slideLayout585.xml"/><Relationship Id="rId9" Type="http://schemas.openxmlformats.org/officeDocument/2006/relationships/slideLayout" Target="../slideLayouts/slideLayout590.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1.xml"/><Relationship Id="rId13" Type="http://schemas.openxmlformats.org/officeDocument/2006/relationships/theme" Target="../theme/theme55.xml"/><Relationship Id="rId3" Type="http://schemas.openxmlformats.org/officeDocument/2006/relationships/slideLayout" Target="../slideLayouts/slideLayout596.xml"/><Relationship Id="rId7" Type="http://schemas.openxmlformats.org/officeDocument/2006/relationships/slideLayout" Target="../slideLayouts/slideLayout600.xml"/><Relationship Id="rId12" Type="http://schemas.openxmlformats.org/officeDocument/2006/relationships/slideLayout" Target="../slideLayouts/slideLayout605.xml"/><Relationship Id="rId2" Type="http://schemas.openxmlformats.org/officeDocument/2006/relationships/slideLayout" Target="../slideLayouts/slideLayout595.xml"/><Relationship Id="rId1" Type="http://schemas.openxmlformats.org/officeDocument/2006/relationships/slideLayout" Target="../slideLayouts/slideLayout594.xml"/><Relationship Id="rId6" Type="http://schemas.openxmlformats.org/officeDocument/2006/relationships/slideLayout" Target="../slideLayouts/slideLayout599.xml"/><Relationship Id="rId11" Type="http://schemas.openxmlformats.org/officeDocument/2006/relationships/slideLayout" Target="../slideLayouts/slideLayout604.xml"/><Relationship Id="rId5" Type="http://schemas.openxmlformats.org/officeDocument/2006/relationships/slideLayout" Target="../slideLayouts/slideLayout598.xml"/><Relationship Id="rId10" Type="http://schemas.openxmlformats.org/officeDocument/2006/relationships/slideLayout" Target="../slideLayouts/slideLayout603.xml"/><Relationship Id="rId4" Type="http://schemas.openxmlformats.org/officeDocument/2006/relationships/slideLayout" Target="../slideLayouts/slideLayout597.xml"/><Relationship Id="rId9" Type="http://schemas.openxmlformats.org/officeDocument/2006/relationships/slideLayout" Target="../slideLayouts/slideLayout602.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3.xml"/><Relationship Id="rId3" Type="http://schemas.openxmlformats.org/officeDocument/2006/relationships/slideLayout" Target="../slideLayouts/slideLayout608.xml"/><Relationship Id="rId7" Type="http://schemas.openxmlformats.org/officeDocument/2006/relationships/slideLayout" Target="../slideLayouts/slideLayout612.xml"/><Relationship Id="rId12" Type="http://schemas.openxmlformats.org/officeDocument/2006/relationships/theme" Target="../theme/theme56.xml"/><Relationship Id="rId2" Type="http://schemas.openxmlformats.org/officeDocument/2006/relationships/slideLayout" Target="../slideLayouts/slideLayout607.xml"/><Relationship Id="rId1" Type="http://schemas.openxmlformats.org/officeDocument/2006/relationships/slideLayout" Target="../slideLayouts/slideLayout606.xml"/><Relationship Id="rId6" Type="http://schemas.openxmlformats.org/officeDocument/2006/relationships/slideLayout" Target="../slideLayouts/slideLayout611.xml"/><Relationship Id="rId11" Type="http://schemas.openxmlformats.org/officeDocument/2006/relationships/slideLayout" Target="../slideLayouts/slideLayout616.xml"/><Relationship Id="rId5" Type="http://schemas.openxmlformats.org/officeDocument/2006/relationships/slideLayout" Target="../slideLayouts/slideLayout610.xml"/><Relationship Id="rId10" Type="http://schemas.openxmlformats.org/officeDocument/2006/relationships/slideLayout" Target="../slideLayouts/slideLayout615.xml"/><Relationship Id="rId4" Type="http://schemas.openxmlformats.org/officeDocument/2006/relationships/slideLayout" Target="../slideLayouts/slideLayout609.xml"/><Relationship Id="rId9" Type="http://schemas.openxmlformats.org/officeDocument/2006/relationships/slideLayout" Target="../slideLayouts/slideLayout61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4.xml"/><Relationship Id="rId3" Type="http://schemas.openxmlformats.org/officeDocument/2006/relationships/slideLayout" Target="../slideLayouts/slideLayout619.xml"/><Relationship Id="rId7" Type="http://schemas.openxmlformats.org/officeDocument/2006/relationships/slideLayout" Target="../slideLayouts/slideLayout623.xml"/><Relationship Id="rId12" Type="http://schemas.openxmlformats.org/officeDocument/2006/relationships/theme" Target="../theme/theme57.xml"/><Relationship Id="rId2" Type="http://schemas.openxmlformats.org/officeDocument/2006/relationships/slideLayout" Target="../slideLayouts/slideLayout618.xml"/><Relationship Id="rId1" Type="http://schemas.openxmlformats.org/officeDocument/2006/relationships/slideLayout" Target="../slideLayouts/slideLayout617.xml"/><Relationship Id="rId6" Type="http://schemas.openxmlformats.org/officeDocument/2006/relationships/slideLayout" Target="../slideLayouts/slideLayout622.xml"/><Relationship Id="rId11" Type="http://schemas.openxmlformats.org/officeDocument/2006/relationships/slideLayout" Target="../slideLayouts/slideLayout627.xml"/><Relationship Id="rId5" Type="http://schemas.openxmlformats.org/officeDocument/2006/relationships/slideLayout" Target="../slideLayouts/slideLayout621.xml"/><Relationship Id="rId10" Type="http://schemas.openxmlformats.org/officeDocument/2006/relationships/slideLayout" Target="../slideLayouts/slideLayout626.xml"/><Relationship Id="rId4" Type="http://schemas.openxmlformats.org/officeDocument/2006/relationships/slideLayout" Target="../slideLayouts/slideLayout620.xml"/><Relationship Id="rId9" Type="http://schemas.openxmlformats.org/officeDocument/2006/relationships/slideLayout" Target="../slideLayouts/slideLayout625.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5.xml"/><Relationship Id="rId3" Type="http://schemas.openxmlformats.org/officeDocument/2006/relationships/slideLayout" Target="../slideLayouts/slideLayout630.xml"/><Relationship Id="rId7" Type="http://schemas.openxmlformats.org/officeDocument/2006/relationships/slideLayout" Target="../slideLayouts/slideLayout634.xml"/><Relationship Id="rId12" Type="http://schemas.openxmlformats.org/officeDocument/2006/relationships/theme" Target="../theme/theme58.xml"/><Relationship Id="rId2" Type="http://schemas.openxmlformats.org/officeDocument/2006/relationships/slideLayout" Target="../slideLayouts/slideLayout629.xml"/><Relationship Id="rId1" Type="http://schemas.openxmlformats.org/officeDocument/2006/relationships/slideLayout" Target="../slideLayouts/slideLayout628.xml"/><Relationship Id="rId6" Type="http://schemas.openxmlformats.org/officeDocument/2006/relationships/slideLayout" Target="../slideLayouts/slideLayout633.xml"/><Relationship Id="rId11" Type="http://schemas.openxmlformats.org/officeDocument/2006/relationships/slideLayout" Target="../slideLayouts/slideLayout638.xml"/><Relationship Id="rId5" Type="http://schemas.openxmlformats.org/officeDocument/2006/relationships/slideLayout" Target="../slideLayouts/slideLayout632.xml"/><Relationship Id="rId10" Type="http://schemas.openxmlformats.org/officeDocument/2006/relationships/slideLayout" Target="../slideLayouts/slideLayout637.xml"/><Relationship Id="rId4" Type="http://schemas.openxmlformats.org/officeDocument/2006/relationships/slideLayout" Target="../slideLayouts/slideLayout631.xml"/><Relationship Id="rId9" Type="http://schemas.openxmlformats.org/officeDocument/2006/relationships/slideLayout" Target="../slideLayouts/slideLayout636.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6.xml"/><Relationship Id="rId3" Type="http://schemas.openxmlformats.org/officeDocument/2006/relationships/slideLayout" Target="../slideLayouts/slideLayout641.xml"/><Relationship Id="rId7" Type="http://schemas.openxmlformats.org/officeDocument/2006/relationships/slideLayout" Target="../slideLayouts/slideLayout645.xml"/><Relationship Id="rId12" Type="http://schemas.openxmlformats.org/officeDocument/2006/relationships/theme" Target="../theme/theme59.xml"/><Relationship Id="rId2" Type="http://schemas.openxmlformats.org/officeDocument/2006/relationships/slideLayout" Target="../slideLayouts/slideLayout640.xml"/><Relationship Id="rId1" Type="http://schemas.openxmlformats.org/officeDocument/2006/relationships/slideLayout" Target="../slideLayouts/slideLayout639.xml"/><Relationship Id="rId6" Type="http://schemas.openxmlformats.org/officeDocument/2006/relationships/slideLayout" Target="../slideLayouts/slideLayout644.xml"/><Relationship Id="rId11" Type="http://schemas.openxmlformats.org/officeDocument/2006/relationships/slideLayout" Target="../slideLayouts/slideLayout649.xml"/><Relationship Id="rId5" Type="http://schemas.openxmlformats.org/officeDocument/2006/relationships/slideLayout" Target="../slideLayouts/slideLayout643.xml"/><Relationship Id="rId10" Type="http://schemas.openxmlformats.org/officeDocument/2006/relationships/slideLayout" Target="../slideLayouts/slideLayout648.xml"/><Relationship Id="rId4" Type="http://schemas.openxmlformats.org/officeDocument/2006/relationships/slideLayout" Target="../slideLayouts/slideLayout642.xml"/><Relationship Id="rId9" Type="http://schemas.openxmlformats.org/officeDocument/2006/relationships/slideLayout" Target="../slideLayouts/slideLayout647.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image" Target="../media/image1.png"/><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theme" Target="../theme/theme60.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image" Target="../media/image1.png"/><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theme" Target="../theme/theme61.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9.xml"/><Relationship Id="rId3" Type="http://schemas.openxmlformats.org/officeDocument/2006/relationships/slideLayout" Target="../slideLayouts/slideLayout674.xml"/><Relationship Id="rId7" Type="http://schemas.openxmlformats.org/officeDocument/2006/relationships/slideLayout" Target="../slideLayouts/slideLayout678.xml"/><Relationship Id="rId12" Type="http://schemas.openxmlformats.org/officeDocument/2006/relationships/theme" Target="../theme/theme62.xml"/><Relationship Id="rId2" Type="http://schemas.openxmlformats.org/officeDocument/2006/relationships/slideLayout" Target="../slideLayouts/slideLayout673.xml"/><Relationship Id="rId1" Type="http://schemas.openxmlformats.org/officeDocument/2006/relationships/slideLayout" Target="../slideLayouts/slideLayout672.xml"/><Relationship Id="rId6" Type="http://schemas.openxmlformats.org/officeDocument/2006/relationships/slideLayout" Target="../slideLayouts/slideLayout677.xml"/><Relationship Id="rId11" Type="http://schemas.openxmlformats.org/officeDocument/2006/relationships/slideLayout" Target="../slideLayouts/slideLayout682.xml"/><Relationship Id="rId5" Type="http://schemas.openxmlformats.org/officeDocument/2006/relationships/slideLayout" Target="../slideLayouts/slideLayout676.xml"/><Relationship Id="rId10" Type="http://schemas.openxmlformats.org/officeDocument/2006/relationships/slideLayout" Target="../slideLayouts/slideLayout681.xml"/><Relationship Id="rId4" Type="http://schemas.openxmlformats.org/officeDocument/2006/relationships/slideLayout" Target="../slideLayouts/slideLayout675.xml"/><Relationship Id="rId9" Type="http://schemas.openxmlformats.org/officeDocument/2006/relationships/slideLayout" Target="../slideLayouts/slideLayout68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13" Type="http://schemas.openxmlformats.org/officeDocument/2006/relationships/image" Target="../media/image1.png"/><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theme" Target="../theme/theme64.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2.xml"/><Relationship Id="rId3" Type="http://schemas.openxmlformats.org/officeDocument/2006/relationships/slideLayout" Target="../slideLayouts/slideLayout707.xml"/><Relationship Id="rId7" Type="http://schemas.openxmlformats.org/officeDocument/2006/relationships/slideLayout" Target="../slideLayouts/slideLayout711.xml"/><Relationship Id="rId12" Type="http://schemas.openxmlformats.org/officeDocument/2006/relationships/theme" Target="../theme/theme65.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6" Type="http://schemas.openxmlformats.org/officeDocument/2006/relationships/slideLayout" Target="../slideLayouts/slideLayout710.xml"/><Relationship Id="rId11" Type="http://schemas.openxmlformats.org/officeDocument/2006/relationships/slideLayout" Target="../slideLayouts/slideLayout715.xml"/><Relationship Id="rId5" Type="http://schemas.openxmlformats.org/officeDocument/2006/relationships/slideLayout" Target="../slideLayouts/slideLayout709.xml"/><Relationship Id="rId10" Type="http://schemas.openxmlformats.org/officeDocument/2006/relationships/slideLayout" Target="../slideLayouts/slideLayout714.xml"/><Relationship Id="rId4" Type="http://schemas.openxmlformats.org/officeDocument/2006/relationships/slideLayout" Target="../slideLayouts/slideLayout708.xml"/><Relationship Id="rId9" Type="http://schemas.openxmlformats.org/officeDocument/2006/relationships/slideLayout" Target="../slideLayouts/slideLayout71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3.xml"/><Relationship Id="rId3" Type="http://schemas.openxmlformats.org/officeDocument/2006/relationships/slideLayout" Target="../slideLayouts/slideLayout718.xml"/><Relationship Id="rId7" Type="http://schemas.openxmlformats.org/officeDocument/2006/relationships/slideLayout" Target="../slideLayouts/slideLayout722.xml"/><Relationship Id="rId12" Type="http://schemas.openxmlformats.org/officeDocument/2006/relationships/theme" Target="../theme/theme66.xml"/><Relationship Id="rId2" Type="http://schemas.openxmlformats.org/officeDocument/2006/relationships/slideLayout" Target="../slideLayouts/slideLayout717.xml"/><Relationship Id="rId1" Type="http://schemas.openxmlformats.org/officeDocument/2006/relationships/slideLayout" Target="../slideLayouts/slideLayout716.xml"/><Relationship Id="rId6" Type="http://schemas.openxmlformats.org/officeDocument/2006/relationships/slideLayout" Target="../slideLayouts/slideLayout721.xml"/><Relationship Id="rId11" Type="http://schemas.openxmlformats.org/officeDocument/2006/relationships/slideLayout" Target="../slideLayouts/slideLayout726.xml"/><Relationship Id="rId5" Type="http://schemas.openxmlformats.org/officeDocument/2006/relationships/slideLayout" Target="../slideLayouts/slideLayout720.xml"/><Relationship Id="rId10" Type="http://schemas.openxmlformats.org/officeDocument/2006/relationships/slideLayout" Target="../slideLayouts/slideLayout725.xml"/><Relationship Id="rId4" Type="http://schemas.openxmlformats.org/officeDocument/2006/relationships/slideLayout" Target="../slideLayouts/slideLayout719.xml"/><Relationship Id="rId9" Type="http://schemas.openxmlformats.org/officeDocument/2006/relationships/slideLayout" Target="../slideLayouts/slideLayout724.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4.xml"/><Relationship Id="rId13" Type="http://schemas.openxmlformats.org/officeDocument/2006/relationships/theme" Target="../theme/theme67.xml"/><Relationship Id="rId3" Type="http://schemas.openxmlformats.org/officeDocument/2006/relationships/slideLayout" Target="../slideLayouts/slideLayout729.xml"/><Relationship Id="rId7" Type="http://schemas.openxmlformats.org/officeDocument/2006/relationships/slideLayout" Target="../slideLayouts/slideLayout733.xml"/><Relationship Id="rId12" Type="http://schemas.openxmlformats.org/officeDocument/2006/relationships/slideLayout" Target="../slideLayouts/slideLayout738.xml"/><Relationship Id="rId2" Type="http://schemas.openxmlformats.org/officeDocument/2006/relationships/slideLayout" Target="../slideLayouts/slideLayout728.xml"/><Relationship Id="rId1" Type="http://schemas.openxmlformats.org/officeDocument/2006/relationships/slideLayout" Target="../slideLayouts/slideLayout727.xml"/><Relationship Id="rId6" Type="http://schemas.openxmlformats.org/officeDocument/2006/relationships/slideLayout" Target="../slideLayouts/slideLayout732.xml"/><Relationship Id="rId11" Type="http://schemas.openxmlformats.org/officeDocument/2006/relationships/slideLayout" Target="../slideLayouts/slideLayout737.xml"/><Relationship Id="rId5" Type="http://schemas.openxmlformats.org/officeDocument/2006/relationships/slideLayout" Target="../slideLayouts/slideLayout731.xml"/><Relationship Id="rId10" Type="http://schemas.openxmlformats.org/officeDocument/2006/relationships/slideLayout" Target="../slideLayouts/slideLayout736.xml"/><Relationship Id="rId4" Type="http://schemas.openxmlformats.org/officeDocument/2006/relationships/slideLayout" Target="../slideLayouts/slideLayout730.xml"/><Relationship Id="rId9" Type="http://schemas.openxmlformats.org/officeDocument/2006/relationships/slideLayout" Target="../slideLayouts/slideLayout735.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6.xml"/><Relationship Id="rId13" Type="http://schemas.openxmlformats.org/officeDocument/2006/relationships/theme" Target="../theme/theme68.xml"/><Relationship Id="rId3" Type="http://schemas.openxmlformats.org/officeDocument/2006/relationships/slideLayout" Target="../slideLayouts/slideLayout741.xml"/><Relationship Id="rId7" Type="http://schemas.openxmlformats.org/officeDocument/2006/relationships/slideLayout" Target="../slideLayouts/slideLayout745.xml"/><Relationship Id="rId12" Type="http://schemas.openxmlformats.org/officeDocument/2006/relationships/slideLayout" Target="../slideLayouts/slideLayout750.xml"/><Relationship Id="rId2" Type="http://schemas.openxmlformats.org/officeDocument/2006/relationships/slideLayout" Target="../slideLayouts/slideLayout740.xml"/><Relationship Id="rId1" Type="http://schemas.openxmlformats.org/officeDocument/2006/relationships/slideLayout" Target="../slideLayouts/slideLayout739.xml"/><Relationship Id="rId6" Type="http://schemas.openxmlformats.org/officeDocument/2006/relationships/slideLayout" Target="../slideLayouts/slideLayout744.xml"/><Relationship Id="rId11" Type="http://schemas.openxmlformats.org/officeDocument/2006/relationships/slideLayout" Target="../slideLayouts/slideLayout749.xml"/><Relationship Id="rId5" Type="http://schemas.openxmlformats.org/officeDocument/2006/relationships/slideLayout" Target="../slideLayouts/slideLayout743.xml"/><Relationship Id="rId10" Type="http://schemas.openxmlformats.org/officeDocument/2006/relationships/slideLayout" Target="../slideLayouts/slideLayout748.xml"/><Relationship Id="rId4" Type="http://schemas.openxmlformats.org/officeDocument/2006/relationships/slideLayout" Target="../slideLayouts/slideLayout742.xml"/><Relationship Id="rId9" Type="http://schemas.openxmlformats.org/officeDocument/2006/relationships/slideLayout" Target="../slideLayouts/slideLayout747.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58.xml"/><Relationship Id="rId3" Type="http://schemas.openxmlformats.org/officeDocument/2006/relationships/slideLayout" Target="../slideLayouts/slideLayout753.xml"/><Relationship Id="rId7" Type="http://schemas.openxmlformats.org/officeDocument/2006/relationships/slideLayout" Target="../slideLayouts/slideLayout757.xml"/><Relationship Id="rId12" Type="http://schemas.openxmlformats.org/officeDocument/2006/relationships/theme" Target="../theme/theme69.xml"/><Relationship Id="rId2" Type="http://schemas.openxmlformats.org/officeDocument/2006/relationships/slideLayout" Target="../slideLayouts/slideLayout752.xml"/><Relationship Id="rId1" Type="http://schemas.openxmlformats.org/officeDocument/2006/relationships/slideLayout" Target="../slideLayouts/slideLayout751.xml"/><Relationship Id="rId6" Type="http://schemas.openxmlformats.org/officeDocument/2006/relationships/slideLayout" Target="../slideLayouts/slideLayout756.xml"/><Relationship Id="rId11" Type="http://schemas.openxmlformats.org/officeDocument/2006/relationships/slideLayout" Target="../slideLayouts/slideLayout761.xml"/><Relationship Id="rId5" Type="http://schemas.openxmlformats.org/officeDocument/2006/relationships/slideLayout" Target="../slideLayouts/slideLayout755.xml"/><Relationship Id="rId10" Type="http://schemas.openxmlformats.org/officeDocument/2006/relationships/slideLayout" Target="../slideLayouts/slideLayout760.xml"/><Relationship Id="rId4" Type="http://schemas.openxmlformats.org/officeDocument/2006/relationships/slideLayout" Target="../slideLayouts/slideLayout754.xml"/><Relationship Id="rId9" Type="http://schemas.openxmlformats.org/officeDocument/2006/relationships/slideLayout" Target="../slideLayouts/slideLayout75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9.xml"/><Relationship Id="rId13" Type="http://schemas.openxmlformats.org/officeDocument/2006/relationships/image" Target="../media/image1.png"/><Relationship Id="rId3" Type="http://schemas.openxmlformats.org/officeDocument/2006/relationships/slideLayout" Target="../slideLayouts/slideLayout764.xml"/><Relationship Id="rId7" Type="http://schemas.openxmlformats.org/officeDocument/2006/relationships/slideLayout" Target="../slideLayouts/slideLayout768.xml"/><Relationship Id="rId12" Type="http://schemas.openxmlformats.org/officeDocument/2006/relationships/theme" Target="../theme/theme70.xml"/><Relationship Id="rId2" Type="http://schemas.openxmlformats.org/officeDocument/2006/relationships/slideLayout" Target="../slideLayouts/slideLayout763.xml"/><Relationship Id="rId1" Type="http://schemas.openxmlformats.org/officeDocument/2006/relationships/slideLayout" Target="../slideLayouts/slideLayout762.xml"/><Relationship Id="rId6" Type="http://schemas.openxmlformats.org/officeDocument/2006/relationships/slideLayout" Target="../slideLayouts/slideLayout767.xml"/><Relationship Id="rId11" Type="http://schemas.openxmlformats.org/officeDocument/2006/relationships/slideLayout" Target="../slideLayouts/slideLayout772.xml"/><Relationship Id="rId5" Type="http://schemas.openxmlformats.org/officeDocument/2006/relationships/slideLayout" Target="../slideLayouts/slideLayout766.xml"/><Relationship Id="rId10" Type="http://schemas.openxmlformats.org/officeDocument/2006/relationships/slideLayout" Target="../slideLayouts/slideLayout771.xml"/><Relationship Id="rId4" Type="http://schemas.openxmlformats.org/officeDocument/2006/relationships/slideLayout" Target="../slideLayouts/slideLayout765.xml"/><Relationship Id="rId9" Type="http://schemas.openxmlformats.org/officeDocument/2006/relationships/slideLayout" Target="../slideLayouts/slideLayout770.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80.xml"/><Relationship Id="rId13" Type="http://schemas.openxmlformats.org/officeDocument/2006/relationships/theme" Target="../theme/theme71.xml"/><Relationship Id="rId3" Type="http://schemas.openxmlformats.org/officeDocument/2006/relationships/slideLayout" Target="../slideLayouts/slideLayout775.xml"/><Relationship Id="rId7" Type="http://schemas.openxmlformats.org/officeDocument/2006/relationships/slideLayout" Target="../slideLayouts/slideLayout779.xml"/><Relationship Id="rId12" Type="http://schemas.openxmlformats.org/officeDocument/2006/relationships/slideLayout" Target="../slideLayouts/slideLayout784.xml"/><Relationship Id="rId2" Type="http://schemas.openxmlformats.org/officeDocument/2006/relationships/slideLayout" Target="../slideLayouts/slideLayout774.xml"/><Relationship Id="rId1" Type="http://schemas.openxmlformats.org/officeDocument/2006/relationships/slideLayout" Target="../slideLayouts/slideLayout773.xml"/><Relationship Id="rId6" Type="http://schemas.openxmlformats.org/officeDocument/2006/relationships/slideLayout" Target="../slideLayouts/slideLayout778.xml"/><Relationship Id="rId11" Type="http://schemas.openxmlformats.org/officeDocument/2006/relationships/slideLayout" Target="../slideLayouts/slideLayout783.xml"/><Relationship Id="rId5" Type="http://schemas.openxmlformats.org/officeDocument/2006/relationships/slideLayout" Target="../slideLayouts/slideLayout777.xml"/><Relationship Id="rId10" Type="http://schemas.openxmlformats.org/officeDocument/2006/relationships/slideLayout" Target="../slideLayouts/slideLayout782.xml"/><Relationship Id="rId4" Type="http://schemas.openxmlformats.org/officeDocument/2006/relationships/slideLayout" Target="../slideLayouts/slideLayout776.xml"/><Relationship Id="rId9" Type="http://schemas.openxmlformats.org/officeDocument/2006/relationships/slideLayout" Target="../slideLayouts/slideLayout781.xml"/><Relationship Id="rId14" Type="http://schemas.openxmlformats.org/officeDocument/2006/relationships/image" Target="../media/image1.png"/></Relationships>
</file>

<file path=ppt/slideMasters/_rels/slideMaster72.xml.rels><?xml version="1.0" encoding="UTF-8" standalone="yes"?>
<Relationships xmlns="http://schemas.openxmlformats.org/package/2006/relationships"><Relationship Id="rId3" Type="http://schemas.openxmlformats.org/officeDocument/2006/relationships/slideLayout" Target="../slideLayouts/slideLayout787.xml"/><Relationship Id="rId7" Type="http://schemas.openxmlformats.org/officeDocument/2006/relationships/theme" Target="../theme/theme72.xml"/><Relationship Id="rId2" Type="http://schemas.openxmlformats.org/officeDocument/2006/relationships/slideLayout" Target="../slideLayouts/slideLayout786.xml"/><Relationship Id="rId1" Type="http://schemas.openxmlformats.org/officeDocument/2006/relationships/slideLayout" Target="../slideLayouts/slideLayout785.xml"/><Relationship Id="rId6" Type="http://schemas.openxmlformats.org/officeDocument/2006/relationships/slideLayout" Target="../slideLayouts/slideLayout790.xml"/><Relationship Id="rId5" Type="http://schemas.openxmlformats.org/officeDocument/2006/relationships/slideLayout" Target="../slideLayouts/slideLayout789.xml"/><Relationship Id="rId4" Type="http://schemas.openxmlformats.org/officeDocument/2006/relationships/slideLayout" Target="../slideLayouts/slideLayout78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8.xml"/><Relationship Id="rId3" Type="http://schemas.openxmlformats.org/officeDocument/2006/relationships/slideLayout" Target="../slideLayouts/slideLayout793.xml"/><Relationship Id="rId7" Type="http://schemas.openxmlformats.org/officeDocument/2006/relationships/slideLayout" Target="../slideLayouts/slideLayout797.xml"/><Relationship Id="rId12" Type="http://schemas.openxmlformats.org/officeDocument/2006/relationships/theme" Target="../theme/theme73.xml"/><Relationship Id="rId2" Type="http://schemas.openxmlformats.org/officeDocument/2006/relationships/slideLayout" Target="../slideLayouts/slideLayout792.xml"/><Relationship Id="rId1" Type="http://schemas.openxmlformats.org/officeDocument/2006/relationships/slideLayout" Target="../slideLayouts/slideLayout791.xml"/><Relationship Id="rId6" Type="http://schemas.openxmlformats.org/officeDocument/2006/relationships/slideLayout" Target="../slideLayouts/slideLayout796.xml"/><Relationship Id="rId11" Type="http://schemas.openxmlformats.org/officeDocument/2006/relationships/slideLayout" Target="../slideLayouts/slideLayout801.xml"/><Relationship Id="rId5" Type="http://schemas.openxmlformats.org/officeDocument/2006/relationships/slideLayout" Target="../slideLayouts/slideLayout795.xml"/><Relationship Id="rId10" Type="http://schemas.openxmlformats.org/officeDocument/2006/relationships/slideLayout" Target="../slideLayouts/slideLayout800.xml"/><Relationship Id="rId4" Type="http://schemas.openxmlformats.org/officeDocument/2006/relationships/slideLayout" Target="../slideLayouts/slideLayout794.xml"/><Relationship Id="rId9" Type="http://schemas.openxmlformats.org/officeDocument/2006/relationships/slideLayout" Target="../slideLayouts/slideLayout799.xml"/></Relationships>
</file>

<file path=ppt/slideMasters/_rels/slideMaster74.xml.rels><?xml version="1.0" encoding="UTF-8" standalone="yes"?>
<Relationships xmlns="http://schemas.openxmlformats.org/package/2006/relationships"><Relationship Id="rId8" Type="http://schemas.openxmlformats.org/officeDocument/2006/relationships/theme" Target="../theme/theme74.xml"/><Relationship Id="rId3" Type="http://schemas.openxmlformats.org/officeDocument/2006/relationships/slideLayout" Target="../slideLayouts/slideLayout804.xml"/><Relationship Id="rId7" Type="http://schemas.openxmlformats.org/officeDocument/2006/relationships/slideLayout" Target="../slideLayouts/slideLayout808.xml"/><Relationship Id="rId2" Type="http://schemas.openxmlformats.org/officeDocument/2006/relationships/slideLayout" Target="../slideLayouts/slideLayout803.xml"/><Relationship Id="rId1" Type="http://schemas.openxmlformats.org/officeDocument/2006/relationships/slideLayout" Target="../slideLayouts/slideLayout802.xml"/><Relationship Id="rId6" Type="http://schemas.openxmlformats.org/officeDocument/2006/relationships/slideLayout" Target="../slideLayouts/slideLayout807.xml"/><Relationship Id="rId5" Type="http://schemas.openxmlformats.org/officeDocument/2006/relationships/slideLayout" Target="../slideLayouts/slideLayout806.xml"/><Relationship Id="rId4" Type="http://schemas.openxmlformats.org/officeDocument/2006/relationships/slideLayout" Target="../slideLayouts/slideLayout805.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6.xml"/><Relationship Id="rId3" Type="http://schemas.openxmlformats.org/officeDocument/2006/relationships/slideLayout" Target="../slideLayouts/slideLayout811.xml"/><Relationship Id="rId7" Type="http://schemas.openxmlformats.org/officeDocument/2006/relationships/slideLayout" Target="../slideLayouts/slideLayout815.xml"/><Relationship Id="rId12" Type="http://schemas.openxmlformats.org/officeDocument/2006/relationships/theme" Target="../theme/theme75.xml"/><Relationship Id="rId2" Type="http://schemas.openxmlformats.org/officeDocument/2006/relationships/slideLayout" Target="../slideLayouts/slideLayout810.xml"/><Relationship Id="rId1" Type="http://schemas.openxmlformats.org/officeDocument/2006/relationships/slideLayout" Target="../slideLayouts/slideLayout809.xml"/><Relationship Id="rId6" Type="http://schemas.openxmlformats.org/officeDocument/2006/relationships/slideLayout" Target="../slideLayouts/slideLayout814.xml"/><Relationship Id="rId11" Type="http://schemas.openxmlformats.org/officeDocument/2006/relationships/slideLayout" Target="../slideLayouts/slideLayout819.xml"/><Relationship Id="rId5" Type="http://schemas.openxmlformats.org/officeDocument/2006/relationships/slideLayout" Target="../slideLayouts/slideLayout813.xml"/><Relationship Id="rId10" Type="http://schemas.openxmlformats.org/officeDocument/2006/relationships/slideLayout" Target="../slideLayouts/slideLayout818.xml"/><Relationship Id="rId4" Type="http://schemas.openxmlformats.org/officeDocument/2006/relationships/slideLayout" Target="../slideLayouts/slideLayout812.xml"/><Relationship Id="rId9" Type="http://schemas.openxmlformats.org/officeDocument/2006/relationships/slideLayout" Target="../slideLayouts/slideLayout817.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7.xml"/><Relationship Id="rId3" Type="http://schemas.openxmlformats.org/officeDocument/2006/relationships/slideLayout" Target="../slideLayouts/slideLayout822.xml"/><Relationship Id="rId7" Type="http://schemas.openxmlformats.org/officeDocument/2006/relationships/slideLayout" Target="../slideLayouts/slideLayout826.xml"/><Relationship Id="rId12" Type="http://schemas.openxmlformats.org/officeDocument/2006/relationships/theme" Target="../theme/theme76.xml"/><Relationship Id="rId2" Type="http://schemas.openxmlformats.org/officeDocument/2006/relationships/slideLayout" Target="../slideLayouts/slideLayout821.xml"/><Relationship Id="rId1" Type="http://schemas.openxmlformats.org/officeDocument/2006/relationships/slideLayout" Target="../slideLayouts/slideLayout820.xml"/><Relationship Id="rId6" Type="http://schemas.openxmlformats.org/officeDocument/2006/relationships/slideLayout" Target="../slideLayouts/slideLayout825.xml"/><Relationship Id="rId11" Type="http://schemas.openxmlformats.org/officeDocument/2006/relationships/slideLayout" Target="../slideLayouts/slideLayout830.xml"/><Relationship Id="rId5" Type="http://schemas.openxmlformats.org/officeDocument/2006/relationships/slideLayout" Target="../slideLayouts/slideLayout824.xml"/><Relationship Id="rId10" Type="http://schemas.openxmlformats.org/officeDocument/2006/relationships/slideLayout" Target="../slideLayouts/slideLayout829.xml"/><Relationship Id="rId4" Type="http://schemas.openxmlformats.org/officeDocument/2006/relationships/slideLayout" Target="../slideLayouts/slideLayout823.xml"/><Relationship Id="rId9" Type="http://schemas.openxmlformats.org/officeDocument/2006/relationships/slideLayout" Target="../slideLayouts/slideLayout82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32.xml"/><Relationship Id="rId1" Type="http://schemas.openxmlformats.org/officeDocument/2006/relationships/slideLayout" Target="../slideLayouts/slideLayout8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2018. 7. 2.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7/2/18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7/2/18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4332147"/>
      </p:ext>
    </p:extLst>
  </p:cSld>
  <p:clrMap bg1="lt1" tx1="dk1" bg2="lt2" tx2="dk2" accent1="accent1" accent2="accent2" accent3="accent3" accent4="accent4" accent5="accent5" accent6="accent6" hlink="hlink" folHlink="folHlink"/>
  <p:sldLayoutIdLst>
    <p:sldLayoutId id="2147487768" r:id="rId1"/>
    <p:sldLayoutId id="2147487769" r:id="rId2"/>
    <p:sldLayoutId id="2147487770" r:id="rId3"/>
    <p:sldLayoutId id="2147487771" r:id="rId4"/>
    <p:sldLayoutId id="2147487772" r:id="rId5"/>
    <p:sldLayoutId id="2147487773" r:id="rId6"/>
    <p:sldLayoutId id="2147487774" r:id="rId7"/>
    <p:sldLayoutId id="2147487775" r:id="rId8"/>
    <p:sldLayoutId id="2147487776" r:id="rId9"/>
    <p:sldLayoutId id="2147487777" r:id="rId10"/>
    <p:sldLayoutId id="214748777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190129"/>
      </p:ext>
    </p:extLst>
  </p:cSld>
  <p:clrMap bg1="lt1" tx1="dk1" bg2="lt2" tx2="dk2" accent1="accent1" accent2="accent2" accent3="accent3" accent4="accent4" accent5="accent5" accent6="accent6" hlink="hlink" folHlink="folHlink"/>
  <p:sldLayoutIdLst>
    <p:sldLayoutId id="2147487792" r:id="rId1"/>
    <p:sldLayoutId id="2147487793" r:id="rId2"/>
    <p:sldLayoutId id="2147487794" r:id="rId3"/>
    <p:sldLayoutId id="2147487795" r:id="rId4"/>
    <p:sldLayoutId id="2147487796" r:id="rId5"/>
    <p:sldLayoutId id="2147487797" r:id="rId6"/>
    <p:sldLayoutId id="2147487798" r:id="rId7"/>
    <p:sldLayoutId id="2147487799" r:id="rId8"/>
    <p:sldLayoutId id="2147487800" r:id="rId9"/>
    <p:sldLayoutId id="2147487801" r:id="rId10"/>
    <p:sldLayoutId id="214748780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78423446"/>
      </p:ext>
    </p:extLst>
  </p:cSld>
  <p:clrMap bg1="lt1" tx1="dk1" bg2="lt2" tx2="dk2" accent1="accent1" accent2="accent2" accent3="accent3" accent4="accent4" accent5="accent5" accent6="accent6" hlink="hlink" folHlink="folHlink"/>
  <p:sldLayoutIdLst>
    <p:sldLayoutId id="2147488064" r:id="rId1"/>
    <p:sldLayoutId id="2147488065" r:id="rId2"/>
    <p:sldLayoutId id="2147488066" r:id="rId3"/>
    <p:sldLayoutId id="2147488067" r:id="rId4"/>
    <p:sldLayoutId id="2147488068" r:id="rId5"/>
    <p:sldLayoutId id="2147488069" r:id="rId6"/>
    <p:sldLayoutId id="2147488070" r:id="rId7"/>
    <p:sldLayoutId id="2147488071" r:id="rId8"/>
    <p:sldLayoutId id="2147488072" r:id="rId9"/>
    <p:sldLayoutId id="2147488073" r:id="rId10"/>
    <p:sldLayoutId id="2147488074" r:id="rId11"/>
    <p:sldLayoutId id="214748807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892129211"/>
      </p:ext>
    </p:extLst>
  </p:cSld>
  <p:clrMap bg1="lt1" tx1="dk1" bg2="lt2" tx2="dk2" accent1="accent1" accent2="accent2" accent3="accent3" accent4="accent4" accent5="accent5" accent6="accent6" hlink="hlink" folHlink="folHlink"/>
  <p:sldLayoutIdLst>
    <p:sldLayoutId id="2147488089" r:id="rId1"/>
    <p:sldLayoutId id="2147488090" r:id="rId2"/>
    <p:sldLayoutId id="2147488091" r:id="rId3"/>
    <p:sldLayoutId id="2147488092" r:id="rId4"/>
    <p:sldLayoutId id="2147488093" r:id="rId5"/>
    <p:sldLayoutId id="2147488094" r:id="rId6"/>
    <p:sldLayoutId id="2147488095" r:id="rId7"/>
    <p:sldLayoutId id="2147488096" r:id="rId8"/>
    <p:sldLayoutId id="2147488097" r:id="rId9"/>
    <p:sldLayoutId id="2147488098" r:id="rId10"/>
    <p:sldLayoutId id="2147488099" r:id="rId11"/>
    <p:sldLayoutId id="214748810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794989613"/>
      </p:ext>
    </p:extLst>
  </p:cSld>
  <p:clrMap bg1="lt1" tx1="dk1" bg2="lt2" tx2="dk2" accent1="accent1" accent2="accent2" accent3="accent3" accent4="accent4" accent5="accent5" accent6="accent6" hlink="hlink" folHlink="folHlink"/>
  <p:sldLayoutIdLst>
    <p:sldLayoutId id="2147488115" r:id="rId1"/>
    <p:sldLayoutId id="2147488116" r:id="rId2"/>
    <p:sldLayoutId id="2147488117" r:id="rId3"/>
    <p:sldLayoutId id="2147488118" r:id="rId4"/>
    <p:sldLayoutId id="2147488119" r:id="rId5"/>
    <p:sldLayoutId id="2147488120" r:id="rId6"/>
    <p:sldLayoutId id="2147488121" r:id="rId7"/>
    <p:sldLayoutId id="2147488122" r:id="rId8"/>
    <p:sldLayoutId id="2147488123" r:id="rId9"/>
    <p:sldLayoutId id="2147488124" r:id="rId10"/>
    <p:sldLayoutId id="2147488125" r:id="rId11"/>
    <p:sldLayoutId id="21474881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81852700"/>
      </p:ext>
    </p:extLst>
  </p:cSld>
  <p:clrMap bg1="lt1" tx1="dk1" bg2="lt2" tx2="dk2" accent1="accent1" accent2="accent2" accent3="accent3" accent4="accent4" accent5="accent5" accent6="accent6" hlink="hlink" folHlink="folHlink"/>
  <p:sldLayoutIdLst>
    <p:sldLayoutId id="2147488128" r:id="rId1"/>
    <p:sldLayoutId id="2147488129" r:id="rId2"/>
    <p:sldLayoutId id="2147488130" r:id="rId3"/>
    <p:sldLayoutId id="2147488131" r:id="rId4"/>
    <p:sldLayoutId id="2147488132" r:id="rId5"/>
    <p:sldLayoutId id="2147488133" r:id="rId6"/>
    <p:sldLayoutId id="2147488134" r:id="rId7"/>
    <p:sldLayoutId id="2147488135" r:id="rId8"/>
    <p:sldLayoutId id="2147488136" r:id="rId9"/>
    <p:sldLayoutId id="2147488137" r:id="rId10"/>
    <p:sldLayoutId id="2147488138"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876313748"/>
      </p:ext>
    </p:extLst>
  </p:cSld>
  <p:clrMap bg1="lt1" tx1="dk1" bg2="lt2" tx2="dk2" accent1="accent1" accent2="accent2" accent3="accent3" accent4="accent4" accent5="accent5" accent6="accent6" hlink="hlink" folHlink="folHlink"/>
  <p:sldLayoutIdLst>
    <p:sldLayoutId id="2147488487" r:id="rId1"/>
    <p:sldLayoutId id="2147488488" r:id="rId2"/>
    <p:sldLayoutId id="2147488489" r:id="rId3"/>
    <p:sldLayoutId id="2147488490" r:id="rId4"/>
    <p:sldLayoutId id="2147488491" r:id="rId5"/>
    <p:sldLayoutId id="2147488492" r:id="rId6"/>
    <p:sldLayoutId id="2147488493" r:id="rId7"/>
    <p:sldLayoutId id="2147488494" r:id="rId8"/>
    <p:sldLayoutId id="2147488495" r:id="rId9"/>
    <p:sldLayoutId id="2147488496" r:id="rId10"/>
    <p:sldLayoutId id="2147488497" r:id="rId11"/>
    <p:sldLayoutId id="214748849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06309946"/>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1477721"/>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7/2/18</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2563559691"/>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7271416"/>
      </p:ext>
    </p:extLst>
  </p:cSld>
  <p:clrMap bg1="lt1" tx1="dk1" bg2="lt2" tx2="dk2" accent1="accent1" accent2="accent2" accent3="accent3" accent4="accent4" accent5="accent5" accent6="accent6" hlink="hlink" folHlink="folHlink"/>
  <p:sldLayoutIdLst>
    <p:sldLayoutId id="2147488593" r:id="rId1"/>
    <p:sldLayoutId id="2147488594" r:id="rId2"/>
    <p:sldLayoutId id="2147488595" r:id="rId3"/>
    <p:sldLayoutId id="2147488596" r:id="rId4"/>
    <p:sldLayoutId id="2147488597" r:id="rId5"/>
    <p:sldLayoutId id="2147488598" r:id="rId6"/>
    <p:sldLayoutId id="214748859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96C65B-3C59-4ED5-9C7F-730621DD0788}" type="datetime1">
              <a:rPr lang="en-US" smtClean="0">
                <a:solidFill>
                  <a:prstClr val="black">
                    <a:tint val="75000"/>
                  </a:prstClr>
                </a:solidFill>
              </a:rPr>
              <a:pPr>
                <a:defRPr/>
              </a:pPr>
              <a:t>7/2/18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63047509"/>
      </p:ext>
    </p:extLst>
  </p:cSld>
  <p:clrMap bg1="lt1" tx1="dk1" bg2="lt2" tx2="dk2" accent1="accent1" accent2="accent2" accent3="accent3" accent4="accent4" accent5="accent5" accent6="accent6" hlink="hlink" folHlink="folHlink"/>
  <p:sldLayoutIdLst>
    <p:sldLayoutId id="2147488601" r:id="rId1"/>
    <p:sldLayoutId id="2147488602" r:id="rId2"/>
    <p:sldLayoutId id="2147488603" r:id="rId3"/>
    <p:sldLayoutId id="2147488604" r:id="rId4"/>
    <p:sldLayoutId id="2147488605" r:id="rId5"/>
    <p:sldLayoutId id="2147488606" r:id="rId6"/>
    <p:sldLayoutId id="2147488607" r:id="rId7"/>
    <p:sldLayoutId id="2147488608" r:id="rId8"/>
    <p:sldLayoutId id="2147488609" r:id="rId9"/>
    <p:sldLayoutId id="2147488610" r:id="rId10"/>
    <p:sldLayoutId id="214748861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7/2/18</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547699354"/>
      </p:ext>
    </p:extLst>
  </p:cSld>
  <p:clrMap bg1="lt1" tx1="dk1" bg2="lt2" tx2="dk2" accent1="accent1" accent2="accent2" accent3="accent3" accent4="accent4" accent5="accent5" accent6="accent6" hlink="hlink" folHlink="folHlink"/>
  <p:sldLayoutIdLst>
    <p:sldLayoutId id="2147488613" r:id="rId1"/>
    <p:sldLayoutId id="2147488614" r:id="rId2"/>
    <p:sldLayoutId id="2147488615" r:id="rId3"/>
    <p:sldLayoutId id="2147488616" r:id="rId4"/>
    <p:sldLayoutId id="2147488617" r:id="rId5"/>
    <p:sldLayoutId id="2147488618" r:id="rId6"/>
    <p:sldLayoutId id="2147488619" r:id="rId7"/>
    <p:sldLayoutId id="2147488620" r:id="rId8"/>
    <p:sldLayoutId id="2147488621" r:id="rId9"/>
    <p:sldLayoutId id="2147488622" r:id="rId10"/>
    <p:sldLayoutId id="2147488623"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6979489"/>
      </p:ext>
    </p:extLst>
  </p:cSld>
  <p:clrMap bg1="lt1" tx1="dk1" bg2="lt2" tx2="dk2" accent1="accent1" accent2="accent2" accent3="accent3" accent4="accent4" accent5="accent5" accent6="accent6" hlink="hlink" folHlink="folHlink"/>
  <p:sldLayoutIdLst>
    <p:sldLayoutId id="2147488625" r:id="rId1"/>
    <p:sldLayoutId id="21474886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tiff"/><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6.xml"/><Relationship Id="rId7" Type="http://schemas.openxmlformats.org/officeDocument/2006/relationships/image" Target="../media/image32.emf"/><Relationship Id="rId2" Type="http://schemas.openxmlformats.org/officeDocument/2006/relationships/slideLayout" Target="../slideLayouts/slideLayout62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10" Type="http://schemas.openxmlformats.org/officeDocument/2006/relationships/image" Target="../media/image36.jpeg"/><Relationship Id="rId4" Type="http://schemas.openxmlformats.org/officeDocument/2006/relationships/image" Target="../media/image34.png"/><Relationship Id="rId9" Type="http://schemas.openxmlformats.org/officeDocument/2006/relationships/image" Target="../media/image33.emf"/></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37.png"/><Relationship Id="rId1" Type="http://schemas.openxmlformats.org/officeDocument/2006/relationships/slideLayout" Target="../slideLayouts/slideLayout260.xml"/></Relationships>
</file>

<file path=ppt/slides/_rels/slide10.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7.xml"/><Relationship Id="rId1" Type="http://schemas.openxmlformats.org/officeDocument/2006/relationships/slideLayout" Target="../slideLayouts/slideLayout640.xml"/><Relationship Id="rId5" Type="http://schemas.openxmlformats.org/officeDocument/2006/relationships/hyperlink" Target="http://mrfast.sourceforge.net/" TargetMode="External"/><Relationship Id="rId4" Type="http://schemas.openxmlformats.org/officeDocument/2006/relationships/image" Target="../media/image39.tiff"/></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3.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hyperlink" Target="http://mrfast.sourceforge.net/" TargetMode="External"/><Relationship Id="rId1" Type="http://schemas.openxmlformats.org/officeDocument/2006/relationships/slideLayout" Target="../slideLayouts/slideLayout640.xml"/></Relationships>
</file>

<file path=ppt/slides/_rels/slide14.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64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23.xml"/><Relationship Id="rId1" Type="http://schemas.openxmlformats.org/officeDocument/2006/relationships/vmlDrawing" Target="../drawings/vmlDrawing2.vml"/><Relationship Id="rId6" Type="http://schemas.openxmlformats.org/officeDocument/2006/relationships/image" Target="../media/image43.jpeg"/><Relationship Id="rId5" Type="http://schemas.openxmlformats.org/officeDocument/2006/relationships/image" Target="../media/image42.e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44.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hyperlink" Target="https://arxiv.org/pdf/1711.01177.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1.png"/><Relationship Id="rId1" Type="http://schemas.openxmlformats.org/officeDocument/2006/relationships/slideLayout" Target="../slideLayouts/slideLayout8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7.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336.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33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33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84.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8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49.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49.xml"/></Relationships>
</file>

<file path=ppt/slides/_rels/slide48.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149.xml"/></Relationships>
</file>

<file path=ppt/slides/_rels/slide4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149.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65.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6.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3.xml"/><Relationship Id="rId1" Type="http://schemas.openxmlformats.org/officeDocument/2006/relationships/slideLayout" Target="../slideLayouts/slideLayout492.xml"/></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503.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5.xml"/><Relationship Id="rId1" Type="http://schemas.openxmlformats.org/officeDocument/2006/relationships/slideLayout" Target="../slideLayouts/slideLayout503.xml"/><Relationship Id="rId4" Type="http://schemas.openxmlformats.org/officeDocument/2006/relationships/image" Target="../media/image76.jpg"/></Relationships>
</file>

<file path=ppt/slides/_rels/slide6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6.xml"/><Relationship Id="rId1" Type="http://schemas.openxmlformats.org/officeDocument/2006/relationships/slideLayout" Target="../slideLayouts/slideLayout503.xml"/><Relationship Id="rId4" Type="http://schemas.openxmlformats.org/officeDocument/2006/relationships/image" Target="../media/image76.jpg"/></Relationships>
</file>

<file path=ppt/slides/_rels/slide6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7.xml"/><Relationship Id="rId1" Type="http://schemas.openxmlformats.org/officeDocument/2006/relationships/slideLayout" Target="../slideLayouts/slideLayout503.xml"/><Relationship Id="rId4" Type="http://schemas.openxmlformats.org/officeDocument/2006/relationships/image" Target="../media/image76.jpg"/></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14.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14.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14.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14.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14.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03.xml"/></Relationships>
</file>

<file path=ppt/slides/_rels/slide7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0.png"/></Relationships>
</file>

<file path=ppt/slides/_rels/slide7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7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260.xml"/><Relationship Id="rId4" Type="http://schemas.openxmlformats.org/officeDocument/2006/relationships/image" Target="../media/image82.png"/></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260.xml"/><Relationship Id="rId5" Type="http://schemas.openxmlformats.org/officeDocument/2006/relationships/image" Target="../media/image83.png"/><Relationship Id="rId4" Type="http://schemas.openxmlformats.org/officeDocument/2006/relationships/image" Target="../media/image82.png"/></Relationships>
</file>

<file path=ppt/slides/_rels/slide75.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260.xml"/><Relationship Id="rId4" Type="http://schemas.openxmlformats.org/officeDocument/2006/relationships/hyperlink" Target="http://dl.acm.org/citation.cfm?doid=2872362.2872390" TargetMode="External"/></Relationships>
</file>

<file path=ppt/slides/_rels/slide77.xml.rels><?xml version="1.0" encoding="UTF-8" standalone="yes"?>
<Relationships xmlns="http://schemas.openxmlformats.org/package/2006/relationships"><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260.xml"/></Relationships>
</file>

<file path=ppt/slides/_rels/slide78.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260.xml"/></Relationships>
</file>

<file path=ppt/slides/_rels/slide79.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260.xml"/></Relationships>
</file>

<file path=ppt/slides/_rels/slide80.xml.rels><?xml version="1.0" encoding="UTF-8" standalone="yes"?>
<Relationships xmlns="http://schemas.openxmlformats.org/package/2006/relationships"><Relationship Id="rId2" Type="http://schemas.openxmlformats.org/officeDocument/2006/relationships/hyperlink" Target="https://arxiv.org/pdf/1805.04956.pdf" TargetMode="External"/><Relationship Id="rId1" Type="http://schemas.openxmlformats.org/officeDocument/2006/relationships/slideLayout" Target="../slideLayouts/slideLayout260.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8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60.xml"/></Relationships>
</file>

<file path=ppt/slides/_rels/slide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40.xml"/></Relationships>
</file>

<file path=ppt/slides/_rels/slide8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40.xml"/></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40.xml"/><Relationship Id="rId4" Type="http://schemas.openxmlformats.org/officeDocument/2006/relationships/image" Target="../media/image92.png"/></Relationships>
</file>

<file path=ppt/slides/_rels/slide86.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6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5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9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95.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6.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84.xml"/></Relationships>
</file>

<file path=ppt/slides/_rels/slide9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84.xml"/></Relationships>
</file>

<file path=ppt/slides/_rels/slide9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60.xml"/></Relationships>
</file>

<file path=ppt/slides/_rels/slide9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8.jpeg"/><Relationship Id="rId1" Type="http://schemas.openxmlformats.org/officeDocument/2006/relationships/slideLayout" Target="../slideLayouts/slideLayout260.xml"/><Relationship Id="rId4" Type="http://schemas.openxmlformats.org/officeDocument/2006/relationships/image" Target="../media/image9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60.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00.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01.emf"/><Relationship Id="rId1" Type="http://schemas.openxmlformats.org/officeDocument/2006/relationships/slideLayout" Target="../slideLayouts/slideLayout260.xml"/></Relationships>
</file>

<file path=ppt/slides/_rels/slide106.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02.png"/></Relationships>
</file>

<file path=ppt/slides/_rels/slide107.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260.xml"/><Relationship Id="rId4" Type="http://schemas.openxmlformats.org/officeDocument/2006/relationships/image" Target="../media/image103.png"/></Relationships>
</file>

<file path=ppt/slides/_rels/slide108.xml.rels><?xml version="1.0" encoding="UTF-8" standalone="yes"?>
<Relationships xmlns="http://schemas.openxmlformats.org/package/2006/relationships"><Relationship Id="rId2" Type="http://schemas.openxmlformats.org/officeDocument/2006/relationships/hyperlink" Target="http://proceedingsoftheieee.ieee.org/" TargetMode="External"/><Relationship Id="rId1" Type="http://schemas.openxmlformats.org/officeDocument/2006/relationships/slideLayout" Target="../slideLayouts/slideLayout26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277.xml"/><Relationship Id="rId4" Type="http://schemas.openxmlformats.org/officeDocument/2006/relationships/image" Target="../media/image104.jpeg"/></Relationships>
</file>

<file path=ppt/slides/_rels/slide111.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07.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63.xml"/></Relationships>
</file>

<file path=ppt/slides/_rels/slide12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8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86.xml"/></Relationships>
</file>

<file path=ppt/slides/_rels/slide13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86.xml"/></Relationships>
</file>

<file path=ppt/slides/_rels/slide13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86.xml"/><Relationship Id="rId4" Type="http://schemas.openxmlformats.org/officeDocument/2006/relationships/chart" Target="../charts/chart7.xml"/></Relationships>
</file>

<file path=ppt/slides/_rels/slide13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3.xml"/><Relationship Id="rId1" Type="http://schemas.openxmlformats.org/officeDocument/2006/relationships/slideLayout" Target="../slideLayouts/slideLayout786.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03.xml"/></Relationships>
</file>

<file path=ppt/slides/_rels/slide136.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11.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notesSlide" Target="../notesSlides/notesSlide34.xml"/><Relationship Id="rId1" Type="http://schemas.openxmlformats.org/officeDocument/2006/relationships/slideLayout" Target="../slideLayouts/slideLayout792.xml"/></Relationships>
</file>

<file path=ppt/slides/_rels/slide138.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hyperlink" Target="http://www.sigmetrics.org/sigmetrics2016/" TargetMode="External"/><Relationship Id="rId7" Type="http://schemas.openxmlformats.org/officeDocument/2006/relationships/image" Target="../media/image112.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0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0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03.xml"/></Relationships>
</file>

<file path=ppt/slides/_rels/slide14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8.xml"/><Relationship Id="rId1" Type="http://schemas.openxmlformats.org/officeDocument/2006/relationships/slideLayout" Target="../slideLayouts/slideLayout803.xml"/><Relationship Id="rId4" Type="http://schemas.openxmlformats.org/officeDocument/2006/relationships/chart" Target="../charts/chart14.xml"/></Relationships>
</file>

<file path=ppt/slides/_rels/slide144.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403.xml"/><Relationship Id="rId4" Type="http://schemas.openxmlformats.org/officeDocument/2006/relationships/image" Target="../media/image114.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0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10.xml"/></Relationships>
</file>

<file path=ppt/slides/_rels/slide14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0.xml"/><Relationship Id="rId1" Type="http://schemas.openxmlformats.org/officeDocument/2006/relationships/slideLayout" Target="../slideLayouts/slideLayout821.xml"/></Relationships>
</file>

<file path=ppt/slides/_rels/slide148.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41.xml"/><Relationship Id="rId1" Type="http://schemas.openxmlformats.org/officeDocument/2006/relationships/slideLayout" Target="../slideLayouts/slideLayout821.xml"/></Relationships>
</file>

<file path=ppt/slides/_rels/slide14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2.xml"/><Relationship Id="rId1" Type="http://schemas.openxmlformats.org/officeDocument/2006/relationships/slideLayout" Target="../slideLayouts/slideLayout821.xml"/><Relationship Id="rId4" Type="http://schemas.openxmlformats.org/officeDocument/2006/relationships/chart" Target="../charts/chart16.xml"/></Relationships>
</file>

<file path=ppt/slides/_rels/slide150.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3.xml"/><Relationship Id="rId1" Type="http://schemas.openxmlformats.org/officeDocument/2006/relationships/slideLayout" Target="../slideLayouts/slideLayout83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jpeg"/></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3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3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3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3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3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32.xml"/></Relationships>
</file>

<file path=ppt/slides/_rels/slide159.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50.xml"/><Relationship Id="rId1" Type="http://schemas.openxmlformats.org/officeDocument/2006/relationships/slideLayout" Target="../slideLayouts/slideLayout832.xml"/></Relationships>
</file>

<file path=ppt/slides/_rels/slide160.xml.rels><?xml version="1.0" encoding="UTF-8" standalone="yes"?>
<Relationships xmlns="http://schemas.openxmlformats.org/package/2006/relationships"><Relationship Id="rId3" Type="http://schemas.openxmlformats.org/officeDocument/2006/relationships/image" Target="../media/image118.jpeg"/><Relationship Id="rId7" Type="http://schemas.openxmlformats.org/officeDocument/2006/relationships/image" Target="../media/image123.jpg"/><Relationship Id="rId2" Type="http://schemas.openxmlformats.org/officeDocument/2006/relationships/notesSlide" Target="../notesSlides/notesSlide51.xml"/><Relationship Id="rId1" Type="http://schemas.openxmlformats.org/officeDocument/2006/relationships/slideLayout" Target="../slideLayouts/slideLayout83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jpeg"/></Relationships>
</file>

<file path=ppt/slides/_rels/slide161.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24.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40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65.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81.xml"/><Relationship Id="rId4" Type="http://schemas.openxmlformats.org/officeDocument/2006/relationships/image" Target="../media/image125.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6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29.tiff"/><Relationship Id="rId2" Type="http://schemas.openxmlformats.org/officeDocument/2006/relationships/image" Target="../media/image128.png"/><Relationship Id="rId1" Type="http://schemas.openxmlformats.org/officeDocument/2006/relationships/slideLayout" Target="../slideLayouts/slideLayout260.xml"/></Relationships>
</file>

<file path=ppt/slides/_rels/slide17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8.png"/><Relationship Id="rId1" Type="http://schemas.openxmlformats.org/officeDocument/2006/relationships/slideLayout" Target="../slideLayouts/slideLayout260.xml"/><Relationship Id="rId6" Type="http://schemas.openxmlformats.org/officeDocument/2006/relationships/image" Target="../media/image129.tiff"/><Relationship Id="rId5" Type="http://schemas.openxmlformats.org/officeDocument/2006/relationships/image" Target="../media/image12.jpeg"/><Relationship Id="rId4" Type="http://schemas.openxmlformats.org/officeDocument/2006/relationships/image" Target="../media/image16.png"/></Relationships>
</file>

<file path=ppt/slides/_rels/slide17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60.xml"/></Relationships>
</file>

<file path=ppt/slides/_rels/slide17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60.xml"/></Relationships>
</file>

<file path=ppt/slides/_rels/slide17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583.xml"/><Relationship Id="rId5" Type="http://schemas.openxmlformats.org/officeDocument/2006/relationships/image" Target="../media/image131.tiff"/><Relationship Id="rId4" Type="http://schemas.openxmlformats.org/officeDocument/2006/relationships/hyperlink" Target="https://people.inf.ethz.ch/omutlu/pub/mutlu_hpca03_talk.pdf" TargetMode="External"/></Relationships>
</file>

<file path=ppt/slides/_rels/slide178.xml.rels><?xml version="1.0" encoding="UTF-8" standalone="yes"?>
<Relationships xmlns="http://schemas.openxmlformats.org/package/2006/relationships"><Relationship Id="rId2" Type="http://schemas.openxmlformats.org/officeDocument/2006/relationships/image" Target="../media/image132.tiff"/><Relationship Id="rId1" Type="http://schemas.openxmlformats.org/officeDocument/2006/relationships/slideLayout" Target="../slideLayouts/slideLayout571.xml"/></Relationships>
</file>

<file path=ppt/slides/_rels/slide179.xml.rels><?xml version="1.0" encoding="UTF-8" standalone="yes"?>
<Relationships xmlns="http://schemas.openxmlformats.org/package/2006/relationships"><Relationship Id="rId2" Type="http://schemas.openxmlformats.org/officeDocument/2006/relationships/image" Target="../media/image133.tiff"/><Relationship Id="rId1" Type="http://schemas.openxmlformats.org/officeDocument/2006/relationships/slideLayout" Target="../slideLayouts/slideLayout57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8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1.png"/><Relationship Id="rId1" Type="http://schemas.openxmlformats.org/officeDocument/2006/relationships/slideLayout" Target="../slideLayouts/slideLayout260.xml"/></Relationships>
</file>

<file path=ppt/slides/_rels/slide18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35.tiff"/><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36.tiff"/></Relationships>
</file>

<file path=ppt/slides/_rels/slide186.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8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403.xml"/><Relationship Id="rId4" Type="http://schemas.openxmlformats.org/officeDocument/2006/relationships/image" Target="../media/image139.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402.xml"/></Relationships>
</file>

<file path=ppt/slides/_rels/slide191.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33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1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414.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25.xml"/></Relationships>
</file>

<file path=ppt/slides/_rels/slide19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14.xml"/></Relationships>
</file>

<file path=ppt/slides/_rels/slide196.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4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458.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347.xml"/></Relationships>
</file>

<file path=ppt/slides/_rels/slide200.xml.rels><?xml version="1.0" encoding="UTF-8" standalone="yes"?>
<Relationships xmlns="http://schemas.openxmlformats.org/package/2006/relationships"><Relationship Id="rId2" Type="http://schemas.openxmlformats.org/officeDocument/2006/relationships/image" Target="../media/image143.tiff"/><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2" Type="http://schemas.openxmlformats.org/officeDocument/2006/relationships/image" Target="../media/image144.tiff"/><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07.xml"/></Relationships>
</file>

<file path=ppt/slides/_rels/slide203.xml.rels><?xml version="1.0" encoding="UTF-8" standalone="yes"?>
<Relationships xmlns="http://schemas.openxmlformats.org/package/2006/relationships"><Relationship Id="rId2" Type="http://schemas.openxmlformats.org/officeDocument/2006/relationships/image" Target="../media/image145.tiff"/><Relationship Id="rId1" Type="http://schemas.openxmlformats.org/officeDocument/2006/relationships/slideLayout" Target="../slideLayouts/slideLayout303.xml"/></Relationships>
</file>

<file path=ppt/slides/_rels/slide204.xml.rels><?xml version="1.0" encoding="UTF-8" standalone="yes"?>
<Relationships xmlns="http://schemas.openxmlformats.org/package/2006/relationships"><Relationship Id="rId2" Type="http://schemas.openxmlformats.org/officeDocument/2006/relationships/image" Target="../media/image146.tiff"/><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3" Type="http://schemas.openxmlformats.org/officeDocument/2006/relationships/image" Target="../media/image148.tiff"/><Relationship Id="rId2" Type="http://schemas.openxmlformats.org/officeDocument/2006/relationships/image" Target="../media/image147.tiff"/><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49.png"/></Relationships>
</file>

<file path=ppt/slides/_rels/slide207.xml.rels><?xml version="1.0" encoding="UTF-8" standalone="yes"?>
<Relationships xmlns="http://schemas.openxmlformats.org/package/2006/relationships"><Relationship Id="rId3" Type="http://schemas.openxmlformats.org/officeDocument/2006/relationships/image" Target="../media/image150.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4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51.tiff"/><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60.xml"/><Relationship Id="rId6" Type="http://schemas.openxmlformats.org/officeDocument/2006/relationships/chart" Target="../charts/chart19.xml"/><Relationship Id="rId5" Type="http://schemas.openxmlformats.org/officeDocument/2006/relationships/image" Target="../media/image155.png"/><Relationship Id="rId4" Type="http://schemas.openxmlformats.org/officeDocument/2006/relationships/image" Target="../media/image154.jpe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215.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36.xml"/></Relationships>
</file>

<file path=ppt/slides/_rels/slide21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36.xml"/></Relationships>
</file>

<file path=ppt/slides/_rels/slide21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3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21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336.xml"/></Relationships>
</file>

<file path=ppt/slides/_rels/slide22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336.xml"/></Relationships>
</file>

<file path=ppt/slides/_rels/slide221.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403.xml"/></Relationships>
</file>

<file path=ppt/slides/_rels/slide22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336.xml"/></Relationships>
</file>

<file path=ppt/slides/_rels/slide22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56.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2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36.tiff"/></Relationships>
</file>

<file path=ppt/slides/_rels/slide225.xml.rels><?xml version="1.0" encoding="UTF-8" standalone="yes"?>
<Relationships xmlns="http://schemas.openxmlformats.org/package/2006/relationships"><Relationship Id="rId3" Type="http://schemas.openxmlformats.org/officeDocument/2006/relationships/image" Target="../media/image158.png"/><Relationship Id="rId7" Type="http://schemas.openxmlformats.org/officeDocument/2006/relationships/image" Target="../media/image161.jpg"/><Relationship Id="rId2" Type="http://schemas.openxmlformats.org/officeDocument/2006/relationships/image" Target="../media/image157.png"/><Relationship Id="rId1" Type="http://schemas.openxmlformats.org/officeDocument/2006/relationships/slideLayout" Target="../slideLayouts/slideLayout716.xml"/><Relationship Id="rId6" Type="http://schemas.openxmlformats.org/officeDocument/2006/relationships/image" Target="../media/image160.png"/><Relationship Id="rId5" Type="http://schemas.openxmlformats.org/officeDocument/2006/relationships/image" Target="../media/image1.png"/><Relationship Id="rId4" Type="http://schemas.openxmlformats.org/officeDocument/2006/relationships/image" Target="../media/image159.png"/></Relationships>
</file>

<file path=ppt/slides/_rels/slide2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5.png"/><Relationship Id="rId2" Type="http://schemas.openxmlformats.org/officeDocument/2006/relationships/notesSlide" Target="../notesSlides/notesSlide53.xml"/><Relationship Id="rId1" Type="http://schemas.openxmlformats.org/officeDocument/2006/relationships/slideLayout" Target="../slideLayouts/slideLayout717.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227.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1.png"/><Relationship Id="rId7" Type="http://schemas.openxmlformats.org/officeDocument/2006/relationships/image" Target="../media/image169.png"/><Relationship Id="rId2" Type="http://schemas.openxmlformats.org/officeDocument/2006/relationships/notesSlide" Target="../notesSlides/notesSlide54.xml"/><Relationship Id="rId1" Type="http://schemas.openxmlformats.org/officeDocument/2006/relationships/slideLayout" Target="../slideLayouts/slideLayout717.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2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717.xml"/></Relationships>
</file>

<file path=ppt/slides/_rels/slide2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717.xml"/></Relationships>
</file>

<file path=ppt/slides/_rels/slide230.xml.rels><?xml version="1.0" encoding="UTF-8" standalone="yes"?>
<Relationships xmlns="http://schemas.openxmlformats.org/package/2006/relationships"><Relationship Id="rId8" Type="http://schemas.openxmlformats.org/officeDocument/2006/relationships/image" Target="../media/image161.jpg"/><Relationship Id="rId3" Type="http://schemas.openxmlformats.org/officeDocument/2006/relationships/image" Target="../media/image160.png"/><Relationship Id="rId7"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716.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23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36.tiff"/></Relationships>
</file>

<file path=ppt/slides/_rels/slide232.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436.xml"/></Relationships>
</file>

<file path=ppt/slides/_rels/slide233.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34.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73.png"/></Relationships>
</file>

<file path=ppt/slides/_rels/slide23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74.png"/></Relationships>
</file>

<file path=ppt/slides/_rels/slide236.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76.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03.xml"/><Relationship Id="rId6" Type="http://schemas.openxmlformats.org/officeDocument/2006/relationships/image" Target="../media/image17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39.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40.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76.png"/></Relationships>
</file>

<file path=ppt/slides/_rels/slide24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78.png"/></Relationships>
</file>

<file path=ppt/slides/_rels/slide24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9.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arxiv.org/pdf/1802.00320.pdf" TargetMode="External"/><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43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251.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73.png"/></Relationships>
</file>

<file path=ppt/slides/_rels/slide253.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9.png"/></Relationships>
</file>

<file path=ppt/slides/_rels/slide25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74.png"/></Relationships>
</file>

<file path=ppt/slides/_rels/slide256.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82.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25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hyperlink" Target="https://github.com/CMU-SAFARI/ramulator" TargetMode="External"/><Relationship Id="rId1" Type="http://schemas.openxmlformats.org/officeDocument/2006/relationships/slideLayout" Target="../slideLayouts/slideLayout13.xml"/></Relationships>
</file>

<file path=ppt/slides/_rels/slide2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259.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84.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61.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60.xml"/></Relationships>
</file>

<file path=ppt/slides/_rels/slide262.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60.xml"/></Relationships>
</file>

<file path=ppt/slides/_rels/slide263.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60.xml"/><Relationship Id="rId4" Type="http://schemas.openxmlformats.org/officeDocument/2006/relationships/image" Target="../media/image187.png"/></Relationships>
</file>

<file path=ppt/slides/_rels/slide264.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536.xml"/></Relationships>
</file>

<file path=ppt/slides/_rels/slide26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536.xml"/></Relationships>
</file>

<file path=ppt/slides/_rels/slide266.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60.xml"/></Relationships>
</file>

<file path=ppt/slides/_rels/slide267.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260.xml"/></Relationships>
</file>

<file path=ppt/slides/_rels/slide268.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548.xml"/></Relationships>
</file>

<file path=ppt/slides/_rels/slide269.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70.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548.xml"/></Relationships>
</file>

<file path=ppt/slides/_rels/slide27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548.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60.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27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hyperlink" Target="https://arxiv.org/pdf/1706.08642" TargetMode="External"/><Relationship Id="rId1" Type="http://schemas.openxmlformats.org/officeDocument/2006/relationships/slideLayout" Target="../slideLayouts/slideLayout314.xml"/></Relationships>
</file>

<file path=ppt/slides/_rels/slide27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arxiv.org/pdf/1802.00320.pdf" TargetMode="External"/><Relationship Id="rId1" Type="http://schemas.openxmlformats.org/officeDocument/2006/relationships/slideLayout" Target="../slideLayouts/slideLayout13.xml"/></Relationships>
</file>

<file path=ppt/slides/_rels/slide281.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99.png"/></Relationships>
</file>

<file path=ppt/slides/_rels/slide28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6.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83.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8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85.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774.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Q2soXY2Zi9OhoVQBXYFIZywZXCPl4M_"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www.ece.cmu.edu/~ece740/f13/doku.php?id=schedule" TargetMode="External"/><Relationship Id="rId14" Type="http://schemas.openxmlformats.org/officeDocument/2006/relationships/hyperlink" Target="http://www.ece.cmu.edu/~ece740/f15/doku.php?id=schedule" TargetMode="External"/></Relationships>
</file>

<file path=ppt/slides/_rels/slide286.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774.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8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9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8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9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89.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95.xml"/><Relationship Id="rId4" Type="http://schemas.openxmlformats.org/officeDocument/2006/relationships/image" Target="../media/image201.png"/></Relationships>
</file>

<file path=ppt/slides/_rels/slide29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4.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8.xml"/><Relationship Id="rId5" Type="http://schemas.openxmlformats.org/officeDocument/2006/relationships/image" Target="../media/image202.png"/><Relationship Id="rId4" Type="http://schemas.openxmlformats.org/officeDocument/2006/relationships/hyperlink" Target="https://people.inf.ethz.ch/omutlu/projec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July 3, 2018</a:t>
            </a:r>
          </a:p>
          <a:p>
            <a:r>
              <a:rPr lang="en-US" sz="2200" dirty="0"/>
              <a:t>IOLTS Keynote Talk</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395536" y="1587624"/>
            <a:ext cx="8382000" cy="2201416"/>
          </a:xfrm>
        </p:spPr>
        <p:txBody>
          <a:bodyPr>
            <a:normAutofit fontScale="90000"/>
          </a:bodyPr>
          <a:lstStyle/>
          <a:p>
            <a:pPr algn="ctr"/>
            <a:r>
              <a:rPr lang="en-US" sz="4400" b="1" dirty="0"/>
              <a:t>Rethinking Memory System Design</a:t>
            </a:r>
            <a:br>
              <a:rPr lang="en-US" sz="4400" dirty="0"/>
            </a:br>
            <a:r>
              <a:rPr lang="en-US" sz="4400" dirty="0"/>
              <a:t>Robustness, Energy, Performance</a:t>
            </a:r>
            <a:br>
              <a:rPr lang="en-US" sz="4400" dirty="0"/>
            </a:br>
            <a:br>
              <a:rPr lang="en-US" sz="800" dirty="0"/>
            </a:b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291DF8D7-1B8D-E04F-905D-49754AD3DEC4}"/>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1447696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security, bioinformatics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465129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t>An embedded device that can perform genome analysis in real time</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97344237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7505245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6117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18966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20348550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721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722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33260492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2122555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9177089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5595855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2450771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23409400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3" name="Content Placeholder 2">
            <a:extLst>
              <a:ext uri="{FF2B5EF4-FFF2-40B4-BE49-F238E27FC236}">
                <a16:creationId xmlns:a16="http://schemas.microsoft.com/office/drawing/2014/main" id="{35A7C2CD-C6A2-1449-9221-B1608C4FAFC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052736"/>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4984515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8218"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9BBB59">
                    <a:lumMod val="50000"/>
                  </a:srgbClr>
                </a:solidFill>
                <a:effectLst/>
                <a:uLnTx/>
                <a:uFillTx/>
                <a:latin typeface="Garamond"/>
                <a:ea typeface="+mj-ea"/>
                <a:cs typeface="+mj-cs"/>
              </a:rPr>
              <a:t>An Example Solution: </a:t>
            </a:r>
            <a:r>
              <a:rPr kumimoji="0" lang="en-US" sz="4000" b="0" i="0" u="none" strike="noStrike" kern="1200" cap="none" spc="0" normalizeH="0" baseline="0" noProof="0" dirty="0" err="1">
                <a:ln>
                  <a:noFill/>
                </a:ln>
                <a:solidFill>
                  <a:srgbClr val="9BBB59">
                    <a:lumMod val="50000"/>
                  </a:srgbClr>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03193312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r>
              <a:rPr lang="en-US" dirty="0"/>
              <a:t>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32322563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5464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691846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25322611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93512059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E408-C764-D045-BD7E-9E9080A7EAEA}"/>
              </a:ext>
            </a:extLst>
          </p:cNvPr>
          <p:cNvSpPr>
            <a:spLocks noGrp="1"/>
          </p:cNvSpPr>
          <p:nvPr>
            <p:ph type="title"/>
          </p:nvPr>
        </p:nvSpPr>
        <p:spPr/>
        <p:txBody>
          <a:bodyPr/>
          <a:lstStyle/>
          <a:p>
            <a:r>
              <a:rPr lang="en-US" dirty="0"/>
              <a:t>More on Genome Analysis: Another Talk</a:t>
            </a:r>
          </a:p>
        </p:txBody>
      </p:sp>
      <p:sp>
        <p:nvSpPr>
          <p:cNvPr id="4" name="Slide Number Placeholder 3">
            <a:extLst>
              <a:ext uri="{FF2B5EF4-FFF2-40B4-BE49-F238E27FC236}">
                <a16:creationId xmlns:a16="http://schemas.microsoft.com/office/drawing/2014/main" id="{819C577A-9665-DA47-916C-F8E9CED1AFF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EFB584AB-3B41-F64D-BEF2-930B63D95465}"/>
              </a:ext>
            </a:extLst>
          </p:cNvPr>
          <p:cNvPicPr>
            <a:picLocks noChangeAspect="1"/>
          </p:cNvPicPr>
          <p:nvPr/>
        </p:nvPicPr>
        <p:blipFill>
          <a:blip r:embed="rId2"/>
          <a:stretch>
            <a:fillRect/>
          </a:stretch>
        </p:blipFill>
        <p:spPr>
          <a:xfrm>
            <a:off x="899592" y="1036211"/>
            <a:ext cx="6998618" cy="5201101"/>
          </a:xfrm>
          <a:prstGeom prst="rect">
            <a:avLst/>
          </a:prstGeom>
        </p:spPr>
      </p:pic>
    </p:spTree>
    <p:extLst>
      <p:ext uri="{BB962C8B-B14F-4D97-AF65-F5344CB8AC3E}">
        <p14:creationId xmlns:p14="http://schemas.microsoft.com/office/powerpoint/2010/main" val="48009459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1219200"/>
            <a:ext cx="6865906" cy="49263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983251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744763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25</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26</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27</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28</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FF"/>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Energy and Performance: In-Memory Computation</a:t>
            </a:r>
          </a:p>
          <a:p>
            <a:pPr eaLnBrk="1" hangingPunct="1"/>
            <a:r>
              <a:rPr lang="en-US" dirty="0">
                <a:latin typeface="Tahoma" charset="0"/>
                <a:ea typeface="ＭＳ Ｐゴシック" charset="0"/>
                <a:cs typeface="ＭＳ Ｐゴシック" charset="0"/>
              </a:rPr>
              <a:t>Concluding Remarks</a:t>
            </a:r>
          </a:p>
          <a:p>
            <a:pPr eaLnBrk="1" hangingPunct="1"/>
            <a:r>
              <a:rPr lang="en-US" dirty="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spTree>
    <p:extLst>
      <p:ext uri="{BB962C8B-B14F-4D97-AF65-F5344CB8AC3E}">
        <p14:creationId xmlns:p14="http://schemas.microsoft.com/office/powerpoint/2010/main" val="27752158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30</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31</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32</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19405673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Futura Medium" charset="0"/>
                <a:ea typeface="Futura Medium" charset="0"/>
                <a:cs typeface="Futura Medium" charset="0"/>
              </a:rPr>
              <a:t>Long memory </a:t>
            </a:r>
            <a:r>
              <a:rPr lang="en-US" sz="3200">
                <a:solidFill>
                  <a:prstClr val="white"/>
                </a:solidFill>
                <a:latin typeface="Futura Medium" charset="0"/>
                <a:ea typeface="Futura Medium" charset="0"/>
                <a:cs typeface="Futura Medium" charset="0"/>
              </a:rPr>
              <a:t>latency </a:t>
            </a:r>
            <a:r>
              <a:rPr lang="en-US" sz="3200">
                <a:solidFill>
                  <a:prstClr val="white"/>
                </a:solidFill>
                <a:latin typeface="Cambria Math" panose="02040503050406030204" pitchFamily="18" charset="0"/>
                <a:ea typeface="Cambria Math" panose="02040503050406030204" pitchFamily="18" charset="0"/>
              </a:rPr>
              <a:t>→</a:t>
            </a:r>
            <a:r>
              <a:rPr lang="en-US" sz="3200">
                <a:solidFill>
                  <a:prstClr val="white"/>
                </a:solidFill>
                <a:latin typeface="Gill Sans MT"/>
              </a:rPr>
              <a:t> </a:t>
            </a:r>
            <a:r>
              <a:rPr lang="en-US" sz="3200">
                <a:solidFill>
                  <a:prstClr val="white"/>
                </a:solidFill>
                <a:latin typeface="Futura Medium" charset="0"/>
                <a:ea typeface="Futura Medium" charset="0"/>
                <a:cs typeface="Futura Medium" charset="0"/>
              </a:rPr>
              <a:t>performance </a:t>
            </a:r>
            <a:r>
              <a:rPr lang="en-US" sz="3200" dirty="0">
                <a:solidFill>
                  <a:prstClr val="white"/>
                </a:solidFill>
                <a:latin typeface="Futura Medium" charset="0"/>
                <a:ea typeface="Futura Medium" charset="0"/>
                <a:cs typeface="Futura Medium" charset="0"/>
              </a:rPr>
              <a:t>bottleneck</a:t>
            </a:r>
          </a:p>
        </p:txBody>
      </p:sp>
    </p:spTree>
    <p:extLst>
      <p:ext uri="{BB962C8B-B14F-4D97-AF65-F5344CB8AC3E}">
        <p14:creationId xmlns:p14="http://schemas.microsoft.com/office/powerpoint/2010/main" val="108435089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36</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37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38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39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896630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29178050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solidFill>
                  <a:srgbClr val="0000FF"/>
                </a:solidFill>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Energy and Performance: In-Memory Computation</a:t>
            </a:r>
          </a:p>
          <a:p>
            <a:pPr eaLnBrk="1" hangingPunct="1"/>
            <a:r>
              <a:rPr lang="en-US" dirty="0">
                <a:latin typeface="Tahoma" charset="0"/>
                <a:ea typeface="ＭＳ Ｐゴシック" charset="0"/>
                <a:cs typeface="ＭＳ Ｐゴシック" charset="0"/>
              </a:rPr>
              <a:t>Concluding Remarks</a:t>
            </a:r>
          </a:p>
          <a:p>
            <a:pPr eaLnBrk="1" hangingPunct="1"/>
            <a:r>
              <a:rPr lang="en-US" dirty="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3152407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7F879DDE-D4E0-C843-BCDB-D66C8C3E797D}"/>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634018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spTree>
    <p:extLst>
      <p:ext uri="{BB962C8B-B14F-4D97-AF65-F5344CB8AC3E}">
        <p14:creationId xmlns:p14="http://schemas.microsoft.com/office/powerpoint/2010/main" val="399909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205405787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18485542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9026553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79637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332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2760441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40731756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84015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551877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801139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2637991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7608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10246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02626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657159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46096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84385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80406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468566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410065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0576216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997370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6275170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75323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31357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679641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2748329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7336031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3901766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05323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lvl="1">
              <a:buFont typeface="Wingdings" pitchFamily="2" charset="2"/>
              <a:buChar char="n"/>
              <a:defRPr/>
            </a:pPr>
            <a:endParaRPr lang="en-US" sz="1800" dirty="0"/>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458507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a:t>
            </a:r>
            <a:r>
              <a:rPr lang="en-US" sz="1800" dirty="0" err="1"/>
              <a:t>Veen</a:t>
            </a:r>
            <a:r>
              <a:rPr lang="en-US" sz="1800" dirty="0"/>
              <a:t> et al.,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998504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0209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234445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78429957"/>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3899758458"/>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4541066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973911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406020327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13896411"/>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87</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2354141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r>
              <a:rPr lang="en-US" dirty="0">
                <a:solidFill>
                  <a:srgbClr val="0000FF"/>
                </a:solidFill>
              </a:rPr>
              <a:t>HP, Lenovo, and other vendors released similar patches</a:t>
            </a:r>
          </a:p>
        </p:txBody>
      </p:sp>
    </p:spTree>
    <p:extLst>
      <p:ext uri="{BB962C8B-B14F-4D97-AF65-F5344CB8AC3E}">
        <p14:creationId xmlns:p14="http://schemas.microsoft.com/office/powerpoint/2010/main" val="128366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89</a:t>
            </a:fld>
            <a:endParaRPr lang="en-US">
              <a:solidFill>
                <a:prstClr val="black">
                  <a:tint val="75000"/>
                </a:prstClr>
              </a:solidFill>
            </a:endParaRPr>
          </a:p>
        </p:txBody>
      </p:sp>
    </p:spTree>
    <p:extLst>
      <p:ext uri="{BB962C8B-B14F-4D97-AF65-F5344CB8AC3E}">
        <p14:creationId xmlns:p14="http://schemas.microsoft.com/office/powerpoint/2010/main" val="189135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025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a:t>
            </a:r>
          </a:p>
          <a:p>
            <a:pPr lvl="1"/>
            <a:r>
              <a:rPr lang="en-US" sz="2800" dirty="0"/>
              <a:t>Enough slack in timing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55185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92</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993892719"/>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93</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227121867"/>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94</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004292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95</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88007989"/>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30270086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27077356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3402135"/>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99</a:t>
            </a:fld>
            <a:endParaRPr lang="en-US"/>
          </a:p>
        </p:txBody>
      </p:sp>
    </p:spTree>
    <p:extLst>
      <p:ext uri="{BB962C8B-B14F-4D97-AF65-F5344CB8AC3E}">
        <p14:creationId xmlns:p14="http://schemas.microsoft.com/office/powerpoint/2010/main" val="911004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8173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101</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r>
              <a:rPr lang="en-US" sz="3500" dirty="0">
                <a:solidFill>
                  <a:srgbClr val="006633"/>
                </a:solidFill>
              </a:rPr>
              <a:t>Understand and Model with Experiments (DRAM)</a:t>
            </a:r>
          </a:p>
        </p:txBody>
      </p:sp>
    </p:spTree>
    <p:extLst>
      <p:ext uri="{BB962C8B-B14F-4D97-AF65-F5344CB8AC3E}">
        <p14:creationId xmlns:p14="http://schemas.microsoft.com/office/powerpoint/2010/main" val="35380181"/>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61" name="Rectangle 60"/>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PIEEE’17, HPCA’18]</a:t>
            </a:r>
            <a:endParaRPr lang="en-US" sz="1400" dirty="0">
              <a:solidFill>
                <a:srgbClr val="000000"/>
              </a:solidFill>
            </a:endParaRP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Tree>
    <p:extLst>
      <p:ext uri="{BB962C8B-B14F-4D97-AF65-F5344CB8AC3E}">
        <p14:creationId xmlns:p14="http://schemas.microsoft.com/office/powerpoint/2010/main" val="1489918831"/>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526816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1977363101"/>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701921266"/>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55686531"/>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3614195932"/>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Another Talk: NAND Flash Memory Robustness</a:t>
            </a:r>
          </a:p>
        </p:txBody>
      </p:sp>
      <p:sp>
        <p:nvSpPr>
          <p:cNvPr id="3" name="Content Placeholder 2"/>
          <p:cNvSpPr>
            <a:spLocks noGrp="1"/>
          </p:cNvSpPr>
          <p:nvPr>
            <p:ph idx="1"/>
          </p:nvPr>
        </p:nvSpPr>
        <p:spPr>
          <a:xfrm>
            <a:off x="228600" y="908720"/>
            <a:ext cx="8915400" cy="5256584"/>
          </a:xfrm>
        </p:spPr>
        <p:txBody>
          <a:bodyPr/>
          <a:lstStyle/>
          <a:p>
            <a:r>
              <a:rPr lang="en-US" sz="1800" dirty="0"/>
              <a:t>Yu Cai, </a:t>
            </a:r>
            <a:r>
              <a:rPr lang="en-US" sz="1800" dirty="0" err="1"/>
              <a:t>Saugata</a:t>
            </a:r>
            <a:r>
              <a:rPr lang="en-US" sz="1800" dirty="0"/>
              <a:t> </a:t>
            </a:r>
            <a:r>
              <a:rPr lang="en-US" sz="1800" dirty="0" err="1"/>
              <a:t>Ghose</a:t>
            </a:r>
            <a:r>
              <a:rPr lang="en-US" sz="1800" dirty="0"/>
              <a:t>, Erich F. </a:t>
            </a:r>
            <a:r>
              <a:rPr lang="en-US" sz="1800" dirty="0" err="1"/>
              <a:t>Haratsch</a:t>
            </a:r>
            <a:r>
              <a:rPr lang="en-US" sz="1800" dirty="0"/>
              <a:t>, </a:t>
            </a:r>
            <a:r>
              <a:rPr lang="en-US" sz="1800" dirty="0" err="1"/>
              <a:t>Yixin</a:t>
            </a:r>
            <a:r>
              <a:rPr lang="en-US" sz="1800" dirty="0"/>
              <a:t> Luo, and Onur Mutlu,</a:t>
            </a:r>
            <a:br>
              <a:rPr lang="en-US" sz="1800" dirty="0"/>
            </a:br>
            <a:r>
              <a:rPr lang="en-US" sz="1800" b="1" dirty="0"/>
              <a:t>"Error Characterization, Mitigation, and Recovery in Flash Memory Based Solid State Drives"</a:t>
            </a:r>
            <a:br>
              <a:rPr lang="en-US" sz="1800" dirty="0"/>
            </a:br>
            <a:r>
              <a:rPr lang="en-US" sz="1800" i="1" dirty="0"/>
              <a:t>to appear in </a:t>
            </a:r>
            <a:r>
              <a:rPr lang="en-US" sz="1800" i="1" dirty="0">
                <a:hlinkClick r:id="rId2"/>
              </a:rPr>
              <a:t>Proceedings of the IEEE</a:t>
            </a:r>
            <a:r>
              <a:rPr lang="en-US" sz="1800" dirty="0"/>
              <a:t>,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362809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endParaRPr lang="en-US" dirty="0"/>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109</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a:solidFill>
                  <a:srgbClr val="0000FF"/>
                </a:solidFill>
                <a:latin typeface="Calibri"/>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623870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186866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29606949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163305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113</a:t>
            </a:fld>
            <a:endParaRPr lang="en-US">
              <a:solidFill>
                <a:srgbClr val="000000"/>
              </a:solidFill>
            </a:endParaRPr>
          </a:p>
        </p:txBody>
      </p:sp>
    </p:spTree>
    <p:extLst>
      <p:ext uri="{BB962C8B-B14F-4D97-AF65-F5344CB8AC3E}">
        <p14:creationId xmlns:p14="http://schemas.microsoft.com/office/powerpoint/2010/main" val="554324750"/>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114</a:t>
            </a:fld>
            <a:endParaRPr lang="en-US"/>
          </a:p>
        </p:txBody>
      </p:sp>
    </p:spTree>
    <p:extLst>
      <p:ext uri="{BB962C8B-B14F-4D97-AF65-F5344CB8AC3E}">
        <p14:creationId xmlns:p14="http://schemas.microsoft.com/office/powerpoint/2010/main" val="185577491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4077072"/>
            <a:ext cx="592980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91609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764704"/>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03103035"/>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spTree>
    <p:extLst>
      <p:ext uri="{BB962C8B-B14F-4D97-AF65-F5344CB8AC3E}">
        <p14:creationId xmlns:p14="http://schemas.microsoft.com/office/powerpoint/2010/main" val="1362344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43159813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24462079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2466831160"/>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93706313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161071319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29997444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6848326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35142986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97794583"/>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010601753"/>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498998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6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a:t>
            </a:r>
          </a:p>
          <a:p>
            <a:pPr lvl="1"/>
            <a:endParaRPr lang="is-IS" sz="18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660942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55691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64808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426751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30801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97579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49333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153339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839200" cy="1143000"/>
          </a:xfrm>
        </p:spPr>
        <p:txBody>
          <a:bodyPr>
            <a:normAutofit/>
          </a:bodyPr>
          <a:lstStyle/>
          <a:p>
            <a:r>
              <a:rPr lang="en-US" dirty="0"/>
              <a:t>Heterogeneous Latency within A Chip</a:t>
            </a:r>
          </a:p>
        </p:txBody>
      </p:sp>
      <p:sp>
        <p:nvSpPr>
          <p:cNvPr id="3" name="Content Placeholder 2"/>
          <p:cNvSpPr>
            <a:spLocks noGrp="1"/>
          </p:cNvSpPr>
          <p:nvPr>
            <p:ph idx="1"/>
          </p:nvPr>
        </p:nvSpPr>
        <p:spPr/>
        <p:txBody>
          <a:bodyPr>
            <a:noAutofit/>
          </a:bodyPr>
          <a:lstStyle/>
          <a:p>
            <a:pPr>
              <a:lnSpc>
                <a:spcPct val="110000"/>
              </a:lnSpc>
            </a:pPr>
            <a:r>
              <a:rPr lang="en-US" b="1" dirty="0"/>
              <a:t>Observation: </a:t>
            </a:r>
            <a:r>
              <a:rPr lang="en-US" dirty="0"/>
              <a:t>DRAM timing errors (slow DRAM cells) are concentrated on certain regions</a:t>
            </a:r>
          </a:p>
          <a:p>
            <a:pPr lvl="1">
              <a:lnSpc>
                <a:spcPct val="110000"/>
              </a:lnSpc>
            </a:pPr>
            <a:endParaRPr lang="en-US" sz="1000" dirty="0"/>
          </a:p>
          <a:p>
            <a:pPr>
              <a:lnSpc>
                <a:spcPct val="110000"/>
              </a:lnSpc>
            </a:pPr>
            <a:r>
              <a:rPr lang="en-US" b="1" dirty="0">
                <a:solidFill>
                  <a:schemeClr val="accent3">
                    <a:lumMod val="75000"/>
                  </a:schemeClr>
                </a:solidFill>
              </a:rPr>
              <a:t>Flexible-</a:t>
            </a:r>
            <a:r>
              <a:rPr lang="en-US" b="1" dirty="0" err="1">
                <a:solidFill>
                  <a:schemeClr val="accent3">
                    <a:lumMod val="75000"/>
                  </a:schemeClr>
                </a:solidFill>
              </a:rPr>
              <a:t>LatencY</a:t>
            </a:r>
            <a:r>
              <a:rPr lang="en-US" b="1" dirty="0">
                <a:solidFill>
                  <a:schemeClr val="accent3">
                    <a:lumMod val="75000"/>
                  </a:schemeClr>
                </a:solidFill>
              </a:rPr>
              <a:t> (FLY) DRAM</a:t>
            </a:r>
          </a:p>
          <a:p>
            <a:pPr lvl="1">
              <a:lnSpc>
                <a:spcPct val="110000"/>
              </a:lnSpc>
            </a:pPr>
            <a:r>
              <a:rPr lang="en-US" dirty="0"/>
              <a:t>A software-transparent design that reduces latency</a:t>
            </a:r>
            <a:r>
              <a:rPr lang="en-US" dirty="0">
                <a:solidFill>
                  <a:schemeClr val="accent1"/>
                </a:solidFill>
              </a:rPr>
              <a:t> </a:t>
            </a:r>
          </a:p>
          <a:p>
            <a:pPr lvl="1">
              <a:lnSpc>
                <a:spcPct val="110000"/>
              </a:lnSpc>
            </a:pPr>
            <a:endParaRPr lang="en-US" sz="1000" dirty="0"/>
          </a:p>
          <a:p>
            <a:pPr>
              <a:lnSpc>
                <a:spcPct val="110000"/>
              </a:lnSpc>
            </a:pPr>
            <a:r>
              <a:rPr lang="en-US" b="1" dirty="0"/>
              <a:t>Key idea</a:t>
            </a:r>
            <a:r>
              <a:rPr lang="en-US" dirty="0"/>
              <a:t>:</a:t>
            </a:r>
          </a:p>
          <a:p>
            <a:pPr marL="457200" lvl="1" indent="0">
              <a:lnSpc>
                <a:spcPct val="110000"/>
              </a:lnSpc>
              <a:buNone/>
            </a:pPr>
            <a:r>
              <a:rPr lang="en-US" dirty="0"/>
              <a:t>1) Divide memory into regions of different latencies</a:t>
            </a:r>
          </a:p>
          <a:p>
            <a:pPr marL="747713" lvl="1" indent="-290513">
              <a:lnSpc>
                <a:spcPct val="110000"/>
              </a:lnSpc>
              <a:buNone/>
              <a:tabLst>
                <a:tab pos="676275" algn="l"/>
                <a:tab pos="741363" algn="l"/>
                <a:tab pos="788988" algn="l"/>
                <a:tab pos="3311525" algn="l"/>
              </a:tabLst>
            </a:pPr>
            <a:r>
              <a:rPr lang="en-US" dirty="0"/>
              <a:t>2) </a:t>
            </a:r>
            <a:r>
              <a:rPr lang="en-US" i="1" dirty="0"/>
              <a:t>Memory controller: </a:t>
            </a:r>
            <a:r>
              <a:rPr lang="en-US" dirty="0">
                <a:solidFill>
                  <a:srgbClr val="0070C0"/>
                </a:solidFill>
              </a:rPr>
              <a:t>Use</a:t>
            </a:r>
            <a:r>
              <a:rPr lang="en-US" i="1" dirty="0">
                <a:solidFill>
                  <a:srgbClr val="0070C0"/>
                </a:solidFill>
              </a:rPr>
              <a:t> </a:t>
            </a:r>
            <a:r>
              <a:rPr lang="en-US" dirty="0">
                <a:solidFill>
                  <a:srgbClr val="0070C0"/>
                </a:solidFill>
              </a:rPr>
              <a:t>lower latency for regions without slow cells; higher latency for other regions</a:t>
            </a:r>
          </a:p>
        </p:txBody>
      </p:sp>
      <p:sp>
        <p:nvSpPr>
          <p:cNvPr id="5" name="TextBox 4"/>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387972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Heterogeneous Latency within A Chip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12" name="Chart 11"/>
          <p:cNvGraphicFramePr>
            <a:graphicFrameLocks/>
          </p:cNvGraphicFramePr>
          <p:nvPr>
            <p:extLst/>
          </p:nvPr>
        </p:nvGraphicFramePr>
        <p:xfrm>
          <a:off x="762000" y="816322"/>
          <a:ext cx="7391400" cy="506095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p:cNvCxnSpPr/>
          <p:nvPr/>
        </p:nvCxnSpPr>
        <p:spPr>
          <a:xfrm>
            <a:off x="2171699" y="3924648"/>
            <a:ext cx="3505200" cy="0"/>
          </a:xfrm>
          <a:prstGeom prst="line">
            <a:avLst/>
          </a:prstGeom>
          <a:noFill/>
          <a:ln w="34925" cap="rnd" cmpd="sng" algn="ctr">
            <a:solidFill>
              <a:sysClr val="windowText" lastClr="000000"/>
            </a:solidFill>
            <a:prstDash val="solid"/>
            <a:miter lim="800000"/>
            <a:tailEnd type="none" w="lg" len="lg"/>
          </a:ln>
          <a:effectLst/>
        </p:spPr>
      </p:cxnSp>
      <p:sp>
        <p:nvSpPr>
          <p:cNvPr id="14" name="TextBox 13"/>
          <p:cNvSpPr txBox="1"/>
          <p:nvPr/>
        </p:nvSpPr>
        <p:spPr>
          <a:xfrm>
            <a:off x="3449532" y="157154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17.6%</a:t>
            </a:r>
          </a:p>
        </p:txBody>
      </p:sp>
      <p:sp>
        <p:nvSpPr>
          <p:cNvPr id="15" name="TextBox 14"/>
          <p:cNvSpPr txBox="1"/>
          <p:nvPr/>
        </p:nvSpPr>
        <p:spPr>
          <a:xfrm>
            <a:off x="3924299" y="133099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19.5%</a:t>
            </a:r>
          </a:p>
        </p:txBody>
      </p:sp>
      <p:sp>
        <p:nvSpPr>
          <p:cNvPr id="16" name="TextBox 15"/>
          <p:cNvSpPr txBox="1"/>
          <p:nvPr/>
        </p:nvSpPr>
        <p:spPr>
          <a:xfrm>
            <a:off x="4572000" y="117143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19.7%</a:t>
            </a:r>
          </a:p>
        </p:txBody>
      </p:sp>
      <p:sp>
        <p:nvSpPr>
          <p:cNvPr id="17" name="TextBox 16"/>
          <p:cNvSpPr txBox="1"/>
          <p:nvPr/>
        </p:nvSpPr>
        <p:spPr>
          <a:xfrm>
            <a:off x="2895600" y="206283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13.3%</a:t>
            </a:r>
          </a:p>
        </p:txBody>
      </p:sp>
      <p:sp>
        <p:nvSpPr>
          <p:cNvPr id="19" name="TextBox 18"/>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916501135"/>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0134152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2400" y="3276600"/>
            <a:ext cx="4038600" cy="1575815"/>
            <a:chOff x="152400" y="3581400"/>
            <a:chExt cx="4038600" cy="1575815"/>
          </a:xfrm>
        </p:grpSpPr>
        <p:sp>
          <p:nvSpPr>
            <p:cNvPr id="160" name="Rounded Rectangle 159"/>
            <p:cNvSpPr/>
            <p:nvPr/>
          </p:nvSpPr>
          <p:spPr>
            <a:xfrm>
              <a:off x="3197351" y="3581400"/>
              <a:ext cx="993649" cy="990600"/>
            </a:xfrm>
            <a:prstGeom prst="roundRect">
              <a:avLst/>
            </a:prstGeom>
            <a:solidFill>
              <a:schemeClr val="accent5">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62" name="Freeform 161"/>
            <p:cNvSpPr/>
            <p:nvPr/>
          </p:nvSpPr>
          <p:spPr>
            <a:xfrm rot="10800000">
              <a:off x="2343151" y="4495799"/>
              <a:ext cx="936500" cy="509016"/>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5">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TextBox 162"/>
            <p:cNvSpPr txBox="1"/>
            <p:nvPr/>
          </p:nvSpPr>
          <p:spPr>
            <a:xfrm>
              <a:off x="152400" y="4852415"/>
              <a:ext cx="2244856"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4472C4">
                      <a:lumMod val="75000"/>
                    </a:srgbClr>
                  </a:solidFill>
                  <a:effectLst/>
                  <a:uLnTx/>
                  <a:uFillTx/>
                  <a:latin typeface="Calibri Light"/>
                  <a:ea typeface="+mn-ea"/>
                  <a:cs typeface="+mn-cs"/>
                </a:rPr>
                <a:t>Inherently fast</a:t>
              </a:r>
            </a:p>
          </p:txBody>
        </p:sp>
      </p:grpSp>
      <p:grpSp>
        <p:nvGrpSpPr>
          <p:cNvPr id="12" name="Group 11"/>
          <p:cNvGrpSpPr/>
          <p:nvPr/>
        </p:nvGrpSpPr>
        <p:grpSpPr>
          <a:xfrm>
            <a:off x="5026151" y="1066800"/>
            <a:ext cx="4117849" cy="1371600"/>
            <a:chOff x="5026151" y="1371600"/>
            <a:chExt cx="4117849" cy="1371600"/>
          </a:xfrm>
        </p:grpSpPr>
        <p:sp>
          <p:nvSpPr>
            <p:cNvPr id="7" name="Rounded Rectangle 6"/>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 name="Freeform 10"/>
            <p:cNvSpPr/>
            <p:nvPr/>
          </p:nvSpPr>
          <p:spPr>
            <a:xfrm>
              <a:off x="5949696" y="1562100"/>
              <a:ext cx="908304" cy="266700"/>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2">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TextBox 160"/>
            <p:cNvSpPr txBox="1"/>
            <p:nvPr/>
          </p:nvSpPr>
          <p:spPr>
            <a:xfrm>
              <a:off x="6749793" y="1371600"/>
              <a:ext cx="2394207"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55" name="Title 1"/>
          <p:cNvSpPr txBox="1">
            <a:spLocks/>
          </p:cNvSpPr>
          <p:nvPr/>
        </p:nvSpPr>
        <p:spPr>
          <a:xfrm>
            <a:off x="0" y="152401"/>
            <a:ext cx="9144000" cy="761999"/>
          </a:xfrm>
          <a:prstGeom prst="rect">
            <a:avLst/>
          </a:prstGeom>
        </p:spPr>
        <p:txBody>
          <a:bodyPr vert="horz" lIns="0" tIns="45720" rIns="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dirty="0">
                <a:ln>
                  <a:noFill/>
                </a:ln>
                <a:solidFill>
                  <a:prstClr val="black"/>
                </a:solidFill>
                <a:effectLst/>
                <a:uLnTx/>
                <a:uFillTx/>
                <a:latin typeface="Calibri Light"/>
                <a:ea typeface="+mj-ea"/>
                <a:cs typeface="+mj-cs"/>
              </a:rPr>
              <a:t>What Is Design-Induced Variation?</a:t>
            </a:r>
          </a:p>
        </p:txBody>
      </p:sp>
      <p:sp>
        <p:nvSpPr>
          <p:cNvPr id="58" name="DRAM"/>
          <p:cNvSpPr/>
          <p:nvPr/>
        </p:nvSpPr>
        <p:spPr>
          <a:xfrm>
            <a:off x="3276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59" name="DRAM"/>
          <p:cNvSpPr/>
          <p:nvPr/>
        </p:nvSpPr>
        <p:spPr>
          <a:xfrm>
            <a:off x="37338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0" name="DRAM"/>
          <p:cNvSpPr/>
          <p:nvPr/>
        </p:nvSpPr>
        <p:spPr>
          <a:xfrm>
            <a:off x="41910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1" name="DRAM"/>
          <p:cNvSpPr/>
          <p:nvPr/>
        </p:nvSpPr>
        <p:spPr>
          <a:xfrm>
            <a:off x="46482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2" name="DRAM"/>
          <p:cNvSpPr/>
          <p:nvPr/>
        </p:nvSpPr>
        <p:spPr>
          <a:xfrm>
            <a:off x="51054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3" name="DRAM"/>
          <p:cNvSpPr/>
          <p:nvPr/>
        </p:nvSpPr>
        <p:spPr>
          <a:xfrm>
            <a:off x="5562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4" name="DRAM"/>
          <p:cNvSpPr/>
          <p:nvPr/>
        </p:nvSpPr>
        <p:spPr>
          <a:xfrm rot="5400000">
            <a:off x="2705101" y="1485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5" name="DRAM"/>
          <p:cNvSpPr/>
          <p:nvPr/>
        </p:nvSpPr>
        <p:spPr>
          <a:xfrm rot="5400000">
            <a:off x="2705101" y="1943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6" name="DRAM"/>
          <p:cNvSpPr/>
          <p:nvPr/>
        </p:nvSpPr>
        <p:spPr>
          <a:xfrm rot="5400000">
            <a:off x="2705101" y="2400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7" name="DRAM"/>
          <p:cNvSpPr/>
          <p:nvPr/>
        </p:nvSpPr>
        <p:spPr>
          <a:xfrm rot="5400000">
            <a:off x="2705101" y="2857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8" name="DRAM"/>
          <p:cNvSpPr/>
          <p:nvPr/>
        </p:nvSpPr>
        <p:spPr>
          <a:xfrm rot="5400000">
            <a:off x="2705101" y="3314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9" name="DRAM"/>
          <p:cNvSpPr/>
          <p:nvPr/>
        </p:nvSpPr>
        <p:spPr>
          <a:xfrm rot="5400000">
            <a:off x="2705101" y="3771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70" name="Straight Connector 69"/>
          <p:cNvCxnSpPr>
            <a:endCxn id="58" idx="0"/>
          </p:cNvCxnSpPr>
          <p:nvPr/>
        </p:nvCxnSpPr>
        <p:spPr>
          <a:xfrm>
            <a:off x="3467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0" idx="0"/>
          </p:cNvCxnSpPr>
          <p:nvPr/>
        </p:nvCxnSpPr>
        <p:spPr>
          <a:xfrm>
            <a:off x="43815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61" idx="0"/>
          </p:cNvCxnSpPr>
          <p:nvPr/>
        </p:nvCxnSpPr>
        <p:spPr>
          <a:xfrm>
            <a:off x="48387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62" idx="0"/>
          </p:cNvCxnSpPr>
          <p:nvPr/>
        </p:nvCxnSpPr>
        <p:spPr>
          <a:xfrm>
            <a:off x="52959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63" idx="0"/>
          </p:cNvCxnSpPr>
          <p:nvPr/>
        </p:nvCxnSpPr>
        <p:spPr>
          <a:xfrm>
            <a:off x="5753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9" idx="0"/>
          </p:cNvCxnSpPr>
          <p:nvPr/>
        </p:nvCxnSpPr>
        <p:spPr>
          <a:xfrm>
            <a:off x="39243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0"/>
          </p:cNvCxnSpPr>
          <p:nvPr/>
        </p:nvCxnSpPr>
        <p:spPr>
          <a:xfrm flipH="1">
            <a:off x="3124201" y="1714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65" idx="0"/>
          </p:cNvCxnSpPr>
          <p:nvPr/>
        </p:nvCxnSpPr>
        <p:spPr>
          <a:xfrm flipH="1">
            <a:off x="3124201" y="2171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66" idx="0"/>
          </p:cNvCxnSpPr>
          <p:nvPr/>
        </p:nvCxnSpPr>
        <p:spPr>
          <a:xfrm flipH="1">
            <a:off x="3124201" y="2628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67" idx="0"/>
          </p:cNvCxnSpPr>
          <p:nvPr/>
        </p:nvCxnSpPr>
        <p:spPr>
          <a:xfrm flipH="1">
            <a:off x="3124201" y="3086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68" idx="0"/>
          </p:cNvCxnSpPr>
          <p:nvPr/>
        </p:nvCxnSpPr>
        <p:spPr>
          <a:xfrm flipH="1">
            <a:off x="3124201" y="3543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69" idx="0"/>
          </p:cNvCxnSpPr>
          <p:nvPr/>
        </p:nvCxnSpPr>
        <p:spPr>
          <a:xfrm flipH="1">
            <a:off x="3124201" y="4000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276601" y="1524000"/>
            <a:ext cx="2667000" cy="2667000"/>
            <a:chOff x="3276601" y="1828800"/>
            <a:chExt cx="2667000" cy="2667000"/>
          </a:xfrm>
        </p:grpSpPr>
        <p:sp>
          <p:nvSpPr>
            <p:cNvPr id="82" name="Oval 81"/>
            <p:cNvSpPr/>
            <p:nvPr/>
          </p:nvSpPr>
          <p:spPr>
            <a:xfrm>
              <a:off x="3276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3" name="Oval 82"/>
            <p:cNvSpPr/>
            <p:nvPr/>
          </p:nvSpPr>
          <p:spPr>
            <a:xfrm>
              <a:off x="37338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4" name="Oval 83"/>
            <p:cNvSpPr/>
            <p:nvPr/>
          </p:nvSpPr>
          <p:spPr>
            <a:xfrm>
              <a:off x="41910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5" name="Oval 84"/>
            <p:cNvSpPr/>
            <p:nvPr/>
          </p:nvSpPr>
          <p:spPr>
            <a:xfrm>
              <a:off x="46482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6" name="Oval 85"/>
            <p:cNvSpPr/>
            <p:nvPr/>
          </p:nvSpPr>
          <p:spPr>
            <a:xfrm>
              <a:off x="51054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7" name="Oval 86"/>
            <p:cNvSpPr/>
            <p:nvPr/>
          </p:nvSpPr>
          <p:spPr>
            <a:xfrm>
              <a:off x="5562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8" name="Oval 87"/>
            <p:cNvSpPr/>
            <p:nvPr/>
          </p:nvSpPr>
          <p:spPr>
            <a:xfrm>
              <a:off x="3276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9" name="Oval 88"/>
            <p:cNvSpPr/>
            <p:nvPr/>
          </p:nvSpPr>
          <p:spPr>
            <a:xfrm>
              <a:off x="37338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0" name="Oval 89"/>
            <p:cNvSpPr/>
            <p:nvPr/>
          </p:nvSpPr>
          <p:spPr>
            <a:xfrm>
              <a:off x="41910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1" name="Oval 90"/>
            <p:cNvSpPr/>
            <p:nvPr/>
          </p:nvSpPr>
          <p:spPr>
            <a:xfrm>
              <a:off x="46482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2" name="Oval 91"/>
            <p:cNvSpPr/>
            <p:nvPr/>
          </p:nvSpPr>
          <p:spPr>
            <a:xfrm>
              <a:off x="51054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3" name="Oval 92"/>
            <p:cNvSpPr/>
            <p:nvPr/>
          </p:nvSpPr>
          <p:spPr>
            <a:xfrm>
              <a:off x="5562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4" name="Oval 93"/>
            <p:cNvSpPr/>
            <p:nvPr/>
          </p:nvSpPr>
          <p:spPr>
            <a:xfrm>
              <a:off x="3276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5" name="Oval 94"/>
            <p:cNvSpPr/>
            <p:nvPr/>
          </p:nvSpPr>
          <p:spPr>
            <a:xfrm>
              <a:off x="37338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6" name="Oval 95"/>
            <p:cNvSpPr/>
            <p:nvPr/>
          </p:nvSpPr>
          <p:spPr>
            <a:xfrm>
              <a:off x="41910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7" name="Oval 96"/>
            <p:cNvSpPr/>
            <p:nvPr/>
          </p:nvSpPr>
          <p:spPr>
            <a:xfrm>
              <a:off x="46482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8" name="Oval 97"/>
            <p:cNvSpPr/>
            <p:nvPr/>
          </p:nvSpPr>
          <p:spPr>
            <a:xfrm>
              <a:off x="51054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Oval 98"/>
            <p:cNvSpPr/>
            <p:nvPr/>
          </p:nvSpPr>
          <p:spPr>
            <a:xfrm>
              <a:off x="5562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0" name="Oval 99"/>
            <p:cNvSpPr/>
            <p:nvPr/>
          </p:nvSpPr>
          <p:spPr>
            <a:xfrm>
              <a:off x="3276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Oval 100"/>
            <p:cNvSpPr/>
            <p:nvPr/>
          </p:nvSpPr>
          <p:spPr>
            <a:xfrm>
              <a:off x="37338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2" name="Oval 101"/>
            <p:cNvSpPr/>
            <p:nvPr/>
          </p:nvSpPr>
          <p:spPr>
            <a:xfrm>
              <a:off x="41910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3" name="Oval 102"/>
            <p:cNvSpPr/>
            <p:nvPr/>
          </p:nvSpPr>
          <p:spPr>
            <a:xfrm>
              <a:off x="46482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4" name="Oval 103"/>
            <p:cNvSpPr/>
            <p:nvPr/>
          </p:nvSpPr>
          <p:spPr>
            <a:xfrm>
              <a:off x="51054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5" name="Oval 104"/>
            <p:cNvSpPr/>
            <p:nvPr/>
          </p:nvSpPr>
          <p:spPr>
            <a:xfrm>
              <a:off x="5562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6" name="Oval 105"/>
            <p:cNvSpPr/>
            <p:nvPr/>
          </p:nvSpPr>
          <p:spPr>
            <a:xfrm>
              <a:off x="3276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7" name="Oval 106"/>
            <p:cNvSpPr/>
            <p:nvPr/>
          </p:nvSpPr>
          <p:spPr>
            <a:xfrm>
              <a:off x="37338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8" name="Oval 107"/>
            <p:cNvSpPr/>
            <p:nvPr/>
          </p:nvSpPr>
          <p:spPr>
            <a:xfrm>
              <a:off x="41910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9" name="Oval 108"/>
            <p:cNvSpPr/>
            <p:nvPr/>
          </p:nvSpPr>
          <p:spPr>
            <a:xfrm>
              <a:off x="46482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0" name="Oval 109"/>
            <p:cNvSpPr/>
            <p:nvPr/>
          </p:nvSpPr>
          <p:spPr>
            <a:xfrm>
              <a:off x="51054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1" name="Oval 110"/>
            <p:cNvSpPr/>
            <p:nvPr/>
          </p:nvSpPr>
          <p:spPr>
            <a:xfrm>
              <a:off x="5562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2" name="Oval 111"/>
            <p:cNvSpPr/>
            <p:nvPr/>
          </p:nvSpPr>
          <p:spPr>
            <a:xfrm>
              <a:off x="3276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Oval 112"/>
            <p:cNvSpPr/>
            <p:nvPr/>
          </p:nvSpPr>
          <p:spPr>
            <a:xfrm>
              <a:off x="37338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Oval 113"/>
            <p:cNvSpPr/>
            <p:nvPr/>
          </p:nvSpPr>
          <p:spPr>
            <a:xfrm>
              <a:off x="41910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Oval 114"/>
            <p:cNvSpPr/>
            <p:nvPr/>
          </p:nvSpPr>
          <p:spPr>
            <a:xfrm>
              <a:off x="46482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Oval 115"/>
            <p:cNvSpPr/>
            <p:nvPr/>
          </p:nvSpPr>
          <p:spPr>
            <a:xfrm>
              <a:off x="51054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Oval 116"/>
            <p:cNvSpPr/>
            <p:nvPr/>
          </p:nvSpPr>
          <p:spPr>
            <a:xfrm>
              <a:off x="5562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sp>
        <p:nvSpPr>
          <p:cNvPr id="118" name="Down Arrow 117"/>
          <p:cNvSpPr/>
          <p:nvPr/>
        </p:nvSpPr>
        <p:spPr>
          <a:xfrm rot="16200000">
            <a:off x="4499999" y="-224403"/>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own Arrow 118"/>
          <p:cNvSpPr/>
          <p:nvPr/>
        </p:nvSpPr>
        <p:spPr>
          <a:xfrm rot="10800000">
            <a:off x="6096001" y="1356360"/>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5" name="Group 4"/>
          <p:cNvGrpSpPr/>
          <p:nvPr/>
        </p:nvGrpSpPr>
        <p:grpSpPr>
          <a:xfrm rot="16200000">
            <a:off x="3273552" y="1524000"/>
            <a:ext cx="2667000" cy="2667000"/>
            <a:chOff x="7255014" y="1897380"/>
            <a:chExt cx="2667000" cy="2667000"/>
          </a:xfrm>
        </p:grpSpPr>
        <p:sp>
          <p:nvSpPr>
            <p:cNvPr id="120" name="Oval 119"/>
            <p:cNvSpPr/>
            <p:nvPr/>
          </p:nvSpPr>
          <p:spPr>
            <a:xfrm>
              <a:off x="7255014" y="1897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Oval 120"/>
            <p:cNvSpPr/>
            <p:nvPr/>
          </p:nvSpPr>
          <p:spPr>
            <a:xfrm>
              <a:off x="7712214" y="1897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Oval 121"/>
            <p:cNvSpPr/>
            <p:nvPr/>
          </p:nvSpPr>
          <p:spPr>
            <a:xfrm>
              <a:off x="8169414" y="1897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Oval 122"/>
            <p:cNvSpPr/>
            <p:nvPr/>
          </p:nvSpPr>
          <p:spPr>
            <a:xfrm>
              <a:off x="8626614" y="1897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4" name="Oval 123"/>
            <p:cNvSpPr/>
            <p:nvPr/>
          </p:nvSpPr>
          <p:spPr>
            <a:xfrm>
              <a:off x="9083814" y="1897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5" name="Oval 124"/>
            <p:cNvSpPr/>
            <p:nvPr/>
          </p:nvSpPr>
          <p:spPr>
            <a:xfrm>
              <a:off x="9541014" y="1897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6" name="Oval 125"/>
            <p:cNvSpPr/>
            <p:nvPr/>
          </p:nvSpPr>
          <p:spPr>
            <a:xfrm>
              <a:off x="7255014" y="23545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7" name="Oval 126"/>
            <p:cNvSpPr/>
            <p:nvPr/>
          </p:nvSpPr>
          <p:spPr>
            <a:xfrm>
              <a:off x="7712214" y="23545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8" name="Oval 127"/>
            <p:cNvSpPr/>
            <p:nvPr/>
          </p:nvSpPr>
          <p:spPr>
            <a:xfrm>
              <a:off x="8169414" y="23545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9" name="Oval 128"/>
            <p:cNvSpPr/>
            <p:nvPr/>
          </p:nvSpPr>
          <p:spPr>
            <a:xfrm>
              <a:off x="8626614" y="23545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0" name="Oval 129"/>
            <p:cNvSpPr/>
            <p:nvPr/>
          </p:nvSpPr>
          <p:spPr>
            <a:xfrm>
              <a:off x="9083814" y="23545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1" name="Oval 130"/>
            <p:cNvSpPr/>
            <p:nvPr/>
          </p:nvSpPr>
          <p:spPr>
            <a:xfrm>
              <a:off x="9541014" y="23545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2" name="Oval 131"/>
            <p:cNvSpPr/>
            <p:nvPr/>
          </p:nvSpPr>
          <p:spPr>
            <a:xfrm>
              <a:off x="7255014" y="28117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3" name="Oval 132"/>
            <p:cNvSpPr/>
            <p:nvPr/>
          </p:nvSpPr>
          <p:spPr>
            <a:xfrm>
              <a:off x="7712214" y="28117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4" name="Oval 133"/>
            <p:cNvSpPr/>
            <p:nvPr/>
          </p:nvSpPr>
          <p:spPr>
            <a:xfrm>
              <a:off x="8169414" y="28117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5" name="Oval 134"/>
            <p:cNvSpPr/>
            <p:nvPr/>
          </p:nvSpPr>
          <p:spPr>
            <a:xfrm>
              <a:off x="8626614" y="28117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6" name="Oval 135"/>
            <p:cNvSpPr/>
            <p:nvPr/>
          </p:nvSpPr>
          <p:spPr>
            <a:xfrm>
              <a:off x="9083814" y="28117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7" name="Oval 136"/>
            <p:cNvSpPr/>
            <p:nvPr/>
          </p:nvSpPr>
          <p:spPr>
            <a:xfrm>
              <a:off x="9541014" y="28117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7255014" y="32689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7712214" y="32689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8169414" y="32689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8626614" y="32689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9083814" y="32689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9541014" y="32689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7255014" y="37261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7712214" y="37261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8169414" y="37261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8626614" y="37261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9083814" y="37261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9541014" y="37261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7255014" y="4183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7712214" y="4183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8169414" y="4183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8626614" y="4183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9083814" y="4183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9541014" y="4183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4" name="Group 3"/>
          <p:cNvGrpSpPr/>
          <p:nvPr/>
        </p:nvGrpSpPr>
        <p:grpSpPr>
          <a:xfrm>
            <a:off x="3276600" y="1524000"/>
            <a:ext cx="2667000" cy="2667000"/>
            <a:chOff x="3657601" y="5295900"/>
            <a:chExt cx="2667000" cy="2667000"/>
          </a:xfrm>
        </p:grpSpPr>
        <p:sp>
          <p:nvSpPr>
            <p:cNvPr id="194" name="Oval 193"/>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5" name="Oval 194"/>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6" name="Oval 195"/>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7" name="Oval 196"/>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8" name="Oval 197"/>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9" name="Oval 198"/>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0" name="Oval 199"/>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1" name="Oval 200"/>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2" name="Oval 201"/>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3" name="Oval 202"/>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4" name="Oval 203"/>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5" name="Oval 204"/>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6" name="Oval 205"/>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7" name="Oval 206"/>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8" name="Oval 207"/>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9" name="Oval 208"/>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0" name="Oval 209"/>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1" name="Oval 210"/>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2" name="Oval 211"/>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3" name="Oval 212"/>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4" name="Oval 213"/>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5" name="Oval 214"/>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6" name="Oval 215"/>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7" name="Oval 216"/>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8" name="Oval 217"/>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9" name="Oval 218"/>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0" name="Oval 219"/>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1" name="Oval 220"/>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2" name="Oval 221"/>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3" name="Oval 222"/>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4" name="Oval 223"/>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5" name="Oval 224"/>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6" name="Oval 225"/>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7" name="Oval 226"/>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8" name="Oval 227"/>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9" name="Oval 228"/>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2" name="Group 1"/>
          <p:cNvGrpSpPr/>
          <p:nvPr/>
        </p:nvGrpSpPr>
        <p:grpSpPr>
          <a:xfrm>
            <a:off x="2895600" y="838200"/>
            <a:ext cx="3200399" cy="304800"/>
            <a:chOff x="2895600" y="990600"/>
            <a:chExt cx="3200399" cy="304800"/>
          </a:xfrm>
        </p:grpSpPr>
        <p:sp>
          <p:nvSpPr>
            <p:cNvPr id="156" name="TextBox 155"/>
            <p:cNvSpPr txBox="1"/>
            <p:nvPr/>
          </p:nvSpPr>
          <p:spPr>
            <a:xfrm>
              <a:off x="48387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7" name="TextBox 156"/>
            <p:cNvSpPr txBox="1"/>
            <p:nvPr/>
          </p:nvSpPr>
          <p:spPr>
            <a:xfrm>
              <a:off x="28956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grpSp>
        <p:nvGrpSpPr>
          <p:cNvPr id="3" name="Group 2"/>
          <p:cNvGrpSpPr/>
          <p:nvPr/>
        </p:nvGrpSpPr>
        <p:grpSpPr>
          <a:xfrm>
            <a:off x="6400800" y="1295400"/>
            <a:ext cx="304800" cy="2971799"/>
            <a:chOff x="6553200" y="1600200"/>
            <a:chExt cx="304800" cy="2971799"/>
          </a:xfrm>
        </p:grpSpPr>
        <p:sp>
          <p:nvSpPr>
            <p:cNvPr id="158" name="TextBox 157"/>
            <p:cNvSpPr txBox="1"/>
            <p:nvPr/>
          </p:nvSpPr>
          <p:spPr>
            <a:xfrm rot="5400000">
              <a:off x="6076950" y="207645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9" name="TextBox 158"/>
            <p:cNvSpPr txBox="1"/>
            <p:nvPr/>
          </p:nvSpPr>
          <p:spPr>
            <a:xfrm rot="5400000">
              <a:off x="6076950" y="3790950"/>
              <a:ext cx="1257299" cy="304800"/>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sp>
        <p:nvSpPr>
          <p:cNvPr id="164" name="Punchline"/>
          <p:cNvSpPr txBox="1"/>
          <p:nvPr/>
        </p:nvSpPr>
        <p:spPr>
          <a:xfrm>
            <a:off x="0" y="5204460"/>
            <a:ext cx="9144000" cy="119634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white"/>
                </a:solidFill>
                <a:effectLst/>
                <a:uLnTx/>
                <a:uFillTx/>
                <a:latin typeface="Calibri"/>
                <a:ea typeface="+mn-ea"/>
                <a:cs typeface="+mn-cs"/>
              </a:rPr>
              <a:t>Systematic variation</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 in cell access times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Light"/>
                <a:ea typeface="+mn-ea"/>
                <a:cs typeface="+mn-cs"/>
              </a:rPr>
              <a:t>caused by the </a:t>
            </a:r>
            <a:r>
              <a:rPr kumimoji="0" lang="en-US" sz="3600" b="1" i="1" u="none" strike="noStrike" kern="1200" cap="none" spc="0" normalizeH="0" baseline="0" noProof="0" dirty="0">
                <a:ln>
                  <a:noFill/>
                </a:ln>
                <a:solidFill>
                  <a:prstClr val="white"/>
                </a:solidFill>
                <a:effectLst/>
                <a:uLnTx/>
                <a:uFillTx/>
                <a:latin typeface="Calibri"/>
                <a:ea typeface="+mn-ea"/>
                <a:cs typeface="+mn-cs"/>
              </a:rPr>
              <a:t>physical organization</a:t>
            </a:r>
            <a:r>
              <a:rPr kumimoji="0" lang="en-US" sz="3600" b="1" i="1" u="none" strike="noStrike" kern="1200" cap="none" spc="0" normalizeH="0" baseline="0" noProof="0" dirty="0">
                <a:ln>
                  <a:noFill/>
                </a:ln>
                <a:solidFill>
                  <a:prstClr val="white"/>
                </a:solidFill>
                <a:effectLst/>
                <a:uLnTx/>
                <a:uFillTx/>
                <a:latin typeface="Calibri Light"/>
                <a:ea typeface="+mn-ea"/>
                <a:cs typeface="+mn-cs"/>
              </a:rPr>
              <a:t> </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of DRAM</a:t>
            </a:r>
          </a:p>
        </p:txBody>
      </p:sp>
      <p:sp>
        <p:nvSpPr>
          <p:cNvPr id="165" name="TextBox 164"/>
          <p:cNvSpPr txBox="1"/>
          <p:nvPr/>
        </p:nvSpPr>
        <p:spPr>
          <a:xfrm>
            <a:off x="3276600" y="48006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amplifiers</a:t>
            </a:r>
          </a:p>
        </p:txBody>
      </p:sp>
      <p:sp>
        <p:nvSpPr>
          <p:cNvPr id="166" name="TextBox 165"/>
          <p:cNvSpPr txBox="1"/>
          <p:nvPr/>
        </p:nvSpPr>
        <p:spPr>
          <a:xfrm rot="5400000">
            <a:off x="1066801" y="2590801"/>
            <a:ext cx="2743198"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drivers</a:t>
            </a:r>
          </a:p>
        </p:txBody>
      </p:sp>
      <p:grpSp>
        <p:nvGrpSpPr>
          <p:cNvPr id="8" name="Group 7"/>
          <p:cNvGrpSpPr/>
          <p:nvPr/>
        </p:nvGrpSpPr>
        <p:grpSpPr>
          <a:xfrm>
            <a:off x="6781800" y="2324100"/>
            <a:ext cx="2362200" cy="1257300"/>
            <a:chOff x="6781800" y="2324100"/>
            <a:chExt cx="2362200" cy="1257300"/>
          </a:xfrm>
        </p:grpSpPr>
        <p:sp>
          <p:nvSpPr>
            <p:cNvPr id="167" name="TextBox 166"/>
            <p:cNvSpPr txBox="1"/>
            <p:nvPr/>
          </p:nvSpPr>
          <p:spPr>
            <a:xfrm>
              <a:off x="6781800" y="2324100"/>
              <a:ext cx="2362200"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row</a:t>
              </a:r>
            </a:p>
          </p:txBody>
        </p:sp>
        <p:sp>
          <p:nvSpPr>
            <p:cNvPr id="168" name="TextBox 167"/>
            <p:cNvSpPr txBox="1"/>
            <p:nvPr/>
          </p:nvSpPr>
          <p:spPr>
            <a:xfrm>
              <a:off x="6781800" y="2895600"/>
              <a:ext cx="2362200"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sense amplifier</a:t>
              </a:r>
            </a:p>
          </p:txBody>
        </p:sp>
      </p:grpSp>
      <p:grpSp>
        <p:nvGrpSpPr>
          <p:cNvPr id="9" name="Group 8"/>
          <p:cNvGrpSpPr/>
          <p:nvPr/>
        </p:nvGrpSpPr>
        <p:grpSpPr>
          <a:xfrm>
            <a:off x="0" y="990600"/>
            <a:ext cx="2470407" cy="1295400"/>
            <a:chOff x="0" y="990600"/>
            <a:chExt cx="2470407" cy="1295400"/>
          </a:xfrm>
        </p:grpSpPr>
        <p:sp>
          <p:nvSpPr>
            <p:cNvPr id="169" name="TextBox 168"/>
            <p:cNvSpPr txBox="1"/>
            <p:nvPr/>
          </p:nvSpPr>
          <p:spPr>
            <a:xfrm>
              <a:off x="0" y="990600"/>
              <a:ext cx="2470407"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column</a:t>
              </a:r>
            </a:p>
          </p:txBody>
        </p:sp>
        <p:sp>
          <p:nvSpPr>
            <p:cNvPr id="170" name="TextBox 169"/>
            <p:cNvSpPr txBox="1"/>
            <p:nvPr/>
          </p:nvSpPr>
          <p:spPr>
            <a:xfrm>
              <a:off x="0" y="1600200"/>
              <a:ext cx="2470407"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a:t>
              </a:r>
              <a:r>
                <a:rPr kumimoji="0" lang="en-US" sz="2800" b="0" i="0" u="none" strike="noStrike" kern="1200" cap="none" spc="0" normalizeH="0" baseline="0" noProof="0" dirty="0" err="1">
                  <a:ln>
                    <a:noFill/>
                  </a:ln>
                  <a:solidFill>
                    <a:srgbClr val="ED7D31">
                      <a:lumMod val="75000"/>
                    </a:srgbClr>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 driver</a:t>
              </a:r>
            </a:p>
          </p:txBody>
        </p:sp>
      </p:grpSp>
    </p:spTree>
    <p:extLst>
      <p:ext uri="{BB962C8B-B14F-4D97-AF65-F5344CB8AC3E}">
        <p14:creationId xmlns:p14="http://schemas.microsoft.com/office/powerpoint/2010/main" val="164134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down)">
                                      <p:cBhvr>
                                        <p:cTn id="11" dur="500"/>
                                        <p:tgtEl>
                                          <p:spTgt spid="1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500"/>
                                        <p:tgtEl>
                                          <p:spTgt spid="118"/>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64"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txBox="1">
            <a:spLocks/>
          </p:cNvSpPr>
          <p:nvPr/>
        </p:nvSpPr>
        <p:spPr>
          <a:xfrm>
            <a:off x="-76200" y="152400"/>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240" name="Group 239"/>
          <p:cNvGrpSpPr/>
          <p:nvPr/>
        </p:nvGrpSpPr>
        <p:grpSpPr>
          <a:xfrm>
            <a:off x="5181601" y="1371600"/>
            <a:ext cx="4038598" cy="990600"/>
            <a:chOff x="5181601" y="1524000"/>
            <a:chExt cx="4038598" cy="990600"/>
          </a:xfrm>
        </p:grpSpPr>
        <p:grpSp>
          <p:nvGrpSpPr>
            <p:cNvPr id="241" name="Group 240"/>
            <p:cNvGrpSpPr/>
            <p:nvPr/>
          </p:nvGrpSpPr>
          <p:grpSpPr>
            <a:xfrm>
              <a:off x="5181601" y="1524000"/>
              <a:ext cx="4038598" cy="990600"/>
              <a:chOff x="5026151" y="1752600"/>
              <a:chExt cx="4038598" cy="990600"/>
            </a:xfrm>
          </p:grpSpPr>
          <p:sp>
            <p:nvSpPr>
              <p:cNvPr id="243" name="Rounded Rectangle 242"/>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244" name="TextBox 243"/>
              <p:cNvSpPr txBox="1"/>
              <p:nvPr/>
            </p:nvSpPr>
            <p:spPr>
              <a:xfrm>
                <a:off x="6476998" y="1828800"/>
                <a:ext cx="2587751"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242" name="Freeform 241"/>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1" name="Oval 160"/>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0" name="Oval 169"/>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235"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Profile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rPr>
              <a:t>only</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 </a:t>
            </a:r>
            <a:r>
              <a:rPr kumimoji="0" lang="en-US" sz="3600" b="1" i="1" u="none" strike="noStrike" kern="1200" cap="none" spc="-100" normalizeH="0" baseline="0" noProof="0" dirty="0">
                <a:ln>
                  <a:noFill/>
                </a:ln>
                <a:solidFill>
                  <a:srgbClr val="ED7D31">
                    <a:lumMod val="75000"/>
                  </a:srgbClr>
                </a:solidFill>
                <a:effectLst/>
                <a:uLnTx/>
                <a:uFillTx/>
                <a:latin typeface="Calibri Light"/>
                <a:ea typeface="+mn-ea"/>
                <a:cs typeface="+mn-cs"/>
              </a:rPr>
              <a:t>slow regions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to determine min. latency</a:t>
            </a:r>
          </a:p>
        </p:txBody>
      </p:sp>
      <p:sp>
        <p:nvSpPr>
          <p:cNvPr id="237"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Dynamic</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&amp;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low cost </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latency optimization</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74" name="TextBox 73"/>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75" name="TextBox 7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76"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139901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5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
                                        </p:tgtEl>
                                        <p:attrNameLst>
                                          <p:attrName>style.visibility</p:attrName>
                                        </p:attrNameLst>
                                      </p:cBhvr>
                                      <p:to>
                                        <p:strVal val="visible"/>
                                      </p:to>
                                    </p:set>
                                    <p:animEffect transition="in" filter="fade">
                                      <p:cBhvr>
                                        <p:cTn id="17" dur="500"/>
                                        <p:tgtEl>
                                          <p:spTgt spid="2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76"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181601" y="1371600"/>
            <a:ext cx="4038599" cy="990600"/>
            <a:chOff x="5181601" y="1524000"/>
            <a:chExt cx="4038599" cy="990600"/>
          </a:xfrm>
        </p:grpSpPr>
        <p:grpSp>
          <p:nvGrpSpPr>
            <p:cNvPr id="108" name="Group 107"/>
            <p:cNvGrpSpPr/>
            <p:nvPr/>
          </p:nvGrpSpPr>
          <p:grpSpPr>
            <a:xfrm>
              <a:off x="5181601" y="1524000"/>
              <a:ext cx="4038599" cy="990600"/>
              <a:chOff x="5026151" y="1752600"/>
              <a:chExt cx="4038599" cy="990600"/>
            </a:xfrm>
          </p:grpSpPr>
          <p:sp>
            <p:nvSpPr>
              <p:cNvPr id="109" name="Rounded Rectangle 108"/>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0" name="TextBox 109"/>
              <p:cNvSpPr txBox="1"/>
              <p:nvPr/>
            </p:nvSpPr>
            <p:spPr>
              <a:xfrm>
                <a:off x="6476998" y="1828800"/>
                <a:ext cx="2587752"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13" name="Freeform 12"/>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76" name="Rounded Rectangle 75"/>
          <p:cNvSpPr/>
          <p:nvPr/>
        </p:nvSpPr>
        <p:spPr>
          <a:xfrm>
            <a:off x="3810000" y="22860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7" name="Rounded Rectangle 76"/>
          <p:cNvSpPr/>
          <p:nvPr/>
        </p:nvSpPr>
        <p:spPr>
          <a:xfrm>
            <a:off x="4724400" y="36576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8" name="Rounded Rectangle 77"/>
          <p:cNvSpPr/>
          <p:nvPr/>
        </p:nvSpPr>
        <p:spPr>
          <a:xfrm>
            <a:off x="3358897" y="32004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73" name="Oval 72"/>
          <p:cNvSpPr/>
          <p:nvPr/>
        </p:nvSpPr>
        <p:spPr>
          <a:xfrm>
            <a:off x="3962400" y="2438400"/>
            <a:ext cx="228600"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4" name="Oval 73"/>
          <p:cNvSpPr/>
          <p:nvPr/>
        </p:nvSpPr>
        <p:spPr>
          <a:xfrm>
            <a:off x="3505200" y="3352800"/>
            <a:ext cx="222504"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5" name="Oval 74"/>
          <p:cNvSpPr/>
          <p:nvPr/>
        </p:nvSpPr>
        <p:spPr>
          <a:xfrm>
            <a:off x="4876800" y="3810000"/>
            <a:ext cx="222504" cy="2286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0" name="Oval 69"/>
          <p:cNvSpPr/>
          <p:nvPr/>
        </p:nvSpPr>
        <p:spPr>
          <a:xfrm>
            <a:off x="3425952" y="32766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1" name="Oval 70"/>
          <p:cNvSpPr/>
          <p:nvPr/>
        </p:nvSpPr>
        <p:spPr>
          <a:xfrm>
            <a:off x="3883152" y="23622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2" name="Oval 71"/>
          <p:cNvSpPr/>
          <p:nvPr/>
        </p:nvSpPr>
        <p:spPr>
          <a:xfrm>
            <a:off x="4797552" y="3733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11" name="Group 10"/>
          <p:cNvGrpSpPr/>
          <p:nvPr/>
        </p:nvGrpSpPr>
        <p:grpSpPr>
          <a:xfrm>
            <a:off x="228600" y="1447800"/>
            <a:ext cx="4575810" cy="2293620"/>
            <a:chOff x="228600" y="1600200"/>
            <a:chExt cx="4575810" cy="2293620"/>
          </a:xfrm>
        </p:grpSpPr>
        <p:sp>
          <p:nvSpPr>
            <p:cNvPr id="83" name="TextBox 82"/>
            <p:cNvSpPr txBox="1"/>
            <p:nvPr/>
          </p:nvSpPr>
          <p:spPr>
            <a:xfrm>
              <a:off x="228600" y="1600200"/>
              <a:ext cx="2130551" cy="3810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slow cells  </a:t>
              </a:r>
            </a:p>
          </p:txBody>
        </p:sp>
        <p:grpSp>
          <p:nvGrpSpPr>
            <p:cNvPr id="10" name="Group 9"/>
            <p:cNvGrpSpPr/>
            <p:nvPr/>
          </p:nvGrpSpPr>
          <p:grpSpPr>
            <a:xfrm>
              <a:off x="2305050" y="1828797"/>
              <a:ext cx="2499360" cy="2065023"/>
              <a:chOff x="2305050" y="1828797"/>
              <a:chExt cx="2499360" cy="2065023"/>
            </a:xfrm>
          </p:grpSpPr>
          <p:sp>
            <p:nvSpPr>
              <p:cNvPr id="7" name="Freeform 6"/>
              <p:cNvSpPr/>
              <p:nvPr/>
            </p:nvSpPr>
            <p:spPr>
              <a:xfrm>
                <a:off x="2305050" y="1828798"/>
                <a:ext cx="1577340" cy="685801"/>
              </a:xfrm>
              <a:custGeom>
                <a:avLst/>
                <a:gdLst>
                  <a:gd name="connsiteX0" fmla="*/ 1577340 w 1577340"/>
                  <a:gd name="connsiteY0" fmla="*/ 727710 h 727710"/>
                  <a:gd name="connsiteX1" fmla="*/ 1080135 w 1577340"/>
                  <a:gd name="connsiteY1" fmla="*/ 137160 h 727710"/>
                  <a:gd name="connsiteX2" fmla="*/ 0 w 1577340"/>
                  <a:gd name="connsiteY2" fmla="*/ 0 h 727710"/>
                </a:gdLst>
                <a:ahLst/>
                <a:cxnLst>
                  <a:cxn ang="0">
                    <a:pos x="connsiteX0" y="connsiteY0"/>
                  </a:cxn>
                  <a:cxn ang="0">
                    <a:pos x="connsiteX1" y="connsiteY1"/>
                  </a:cxn>
                  <a:cxn ang="0">
                    <a:pos x="connsiteX2" y="connsiteY2"/>
                  </a:cxn>
                </a:cxnLst>
                <a:rect l="l" t="t" r="r" b="b"/>
                <a:pathLst>
                  <a:path w="1577340" h="727710">
                    <a:moveTo>
                      <a:pt x="1577340" y="727710"/>
                    </a:moveTo>
                    <a:cubicBezTo>
                      <a:pt x="1460182" y="493077"/>
                      <a:pt x="1343025" y="258445"/>
                      <a:pt x="1080135" y="137160"/>
                    </a:cubicBezTo>
                    <a:cubicBezTo>
                      <a:pt x="817245" y="15875"/>
                      <a:pt x="179705" y="24447"/>
                      <a:pt x="0" y="0"/>
                    </a:cubicBezTo>
                  </a:path>
                </a:pathLst>
              </a:custGeom>
              <a:noFill/>
              <a:ln w="25400">
                <a:solidFill>
                  <a:schemeClr val="accent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7"/>
              <p:cNvSpPr/>
              <p:nvPr/>
            </p:nvSpPr>
            <p:spPr>
              <a:xfrm>
                <a:off x="2362200" y="1828797"/>
                <a:ext cx="2442210" cy="2065023"/>
              </a:xfrm>
              <a:custGeom>
                <a:avLst/>
                <a:gdLst>
                  <a:gd name="connsiteX0" fmla="*/ 2487930 w 2487930"/>
                  <a:gd name="connsiteY0" fmla="*/ 2061210 h 2061210"/>
                  <a:gd name="connsiteX1" fmla="*/ 1581150 w 2487930"/>
                  <a:gd name="connsiteY1" fmla="*/ 1337310 h 2061210"/>
                  <a:gd name="connsiteX2" fmla="*/ 979170 w 2487930"/>
                  <a:gd name="connsiteY2" fmla="*/ 400050 h 2061210"/>
                  <a:gd name="connsiteX3" fmla="*/ 0 w 2487930"/>
                  <a:gd name="connsiteY3" fmla="*/ 0 h 2061210"/>
                </a:gdLst>
                <a:ahLst/>
                <a:cxnLst>
                  <a:cxn ang="0">
                    <a:pos x="connsiteX0" y="connsiteY0"/>
                  </a:cxn>
                  <a:cxn ang="0">
                    <a:pos x="connsiteX1" y="connsiteY1"/>
                  </a:cxn>
                  <a:cxn ang="0">
                    <a:pos x="connsiteX2" y="connsiteY2"/>
                  </a:cxn>
                  <a:cxn ang="0">
                    <a:pos x="connsiteX3" y="connsiteY3"/>
                  </a:cxn>
                </a:cxnLst>
                <a:rect l="l" t="t" r="r" b="b"/>
                <a:pathLst>
                  <a:path w="2487930" h="2061210">
                    <a:moveTo>
                      <a:pt x="2487930" y="2061210"/>
                    </a:moveTo>
                    <a:cubicBezTo>
                      <a:pt x="2160270" y="1837690"/>
                      <a:pt x="1832610" y="1614170"/>
                      <a:pt x="1581150" y="1337310"/>
                    </a:cubicBezTo>
                    <a:cubicBezTo>
                      <a:pt x="1329690" y="1060450"/>
                      <a:pt x="1242695" y="622935"/>
                      <a:pt x="979170" y="400050"/>
                    </a:cubicBezTo>
                    <a:cubicBezTo>
                      <a:pt x="715645" y="177165"/>
                      <a:pt x="160655" y="68580"/>
                      <a:pt x="0" y="0"/>
                    </a:cubicBezTo>
                  </a:path>
                </a:pathLst>
              </a:custGeom>
              <a:noFill/>
              <a:ln w="25400" cap="rnd">
                <a:solidFill>
                  <a:schemeClr val="accent2">
                    <a:lumMod val="75000"/>
                  </a:schemeClr>
                </a:solidFill>
                <a:headEnd type="none"/>
                <a:tailEnd type="none"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8"/>
              <p:cNvSpPr/>
              <p:nvPr/>
            </p:nvSpPr>
            <p:spPr>
              <a:xfrm>
                <a:off x="2362200" y="1828800"/>
                <a:ext cx="1066800" cy="1596390"/>
              </a:xfrm>
              <a:custGeom>
                <a:avLst/>
                <a:gdLst>
                  <a:gd name="connsiteX0" fmla="*/ 1108710 w 1108710"/>
                  <a:gd name="connsiteY0" fmla="*/ 1596390 h 1596390"/>
                  <a:gd name="connsiteX1" fmla="*/ 586740 w 1108710"/>
                  <a:gd name="connsiteY1" fmla="*/ 403860 h 1596390"/>
                  <a:gd name="connsiteX2" fmla="*/ 0 w 1108710"/>
                  <a:gd name="connsiteY2" fmla="*/ 0 h 1596390"/>
                </a:gdLst>
                <a:ahLst/>
                <a:cxnLst>
                  <a:cxn ang="0">
                    <a:pos x="connsiteX0" y="connsiteY0"/>
                  </a:cxn>
                  <a:cxn ang="0">
                    <a:pos x="connsiteX1" y="connsiteY1"/>
                  </a:cxn>
                  <a:cxn ang="0">
                    <a:pos x="connsiteX2" y="connsiteY2"/>
                  </a:cxn>
                </a:cxnLst>
                <a:rect l="l" t="t" r="r" b="b"/>
                <a:pathLst>
                  <a:path w="1108710" h="1596390">
                    <a:moveTo>
                      <a:pt x="1108710" y="1596390"/>
                    </a:moveTo>
                    <a:cubicBezTo>
                      <a:pt x="940117" y="1133157"/>
                      <a:pt x="771525" y="669925"/>
                      <a:pt x="586740" y="403860"/>
                    </a:cubicBezTo>
                    <a:cubicBezTo>
                      <a:pt x="401955" y="137795"/>
                      <a:pt x="200977" y="68897"/>
                      <a:pt x="0" y="0"/>
                    </a:cubicBezTo>
                  </a:path>
                </a:pathLst>
              </a:custGeom>
              <a:noFill/>
              <a:ln w="25400" cap="rnd">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92" name="TextBox 91"/>
          <p:cNvSpPr txBox="1"/>
          <p:nvPr/>
        </p:nvSpPr>
        <p:spPr>
          <a:xfrm>
            <a:off x="6550151"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design-induced</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3" name="TextBox 92"/>
          <p:cNvSpPr txBox="1"/>
          <p:nvPr/>
        </p:nvSpPr>
        <p:spPr>
          <a:xfrm>
            <a:off x="-3049"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process</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4" name="TextBox 93"/>
          <p:cNvSpPr txBox="1"/>
          <p:nvPr/>
        </p:nvSpPr>
        <p:spPr>
          <a:xfrm>
            <a:off x="655320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localized error</a:t>
            </a:r>
          </a:p>
        </p:txBody>
      </p:sp>
      <p:sp>
        <p:nvSpPr>
          <p:cNvPr id="95" name="TextBox 94"/>
          <p:cNvSpPr txBox="1"/>
          <p:nvPr/>
        </p:nvSpPr>
        <p:spPr>
          <a:xfrm>
            <a:off x="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random error</a:t>
            </a:r>
          </a:p>
        </p:txBody>
      </p:sp>
      <p:sp>
        <p:nvSpPr>
          <p:cNvPr id="96" name="TextBox 95"/>
          <p:cNvSpPr txBox="1"/>
          <p:nvPr/>
        </p:nvSpPr>
        <p:spPr>
          <a:xfrm>
            <a:off x="6553200" y="40386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online profiling</a:t>
            </a:r>
          </a:p>
        </p:txBody>
      </p:sp>
      <p:sp>
        <p:nvSpPr>
          <p:cNvPr id="97" name="TextBox 96"/>
          <p:cNvSpPr txBox="1"/>
          <p:nvPr/>
        </p:nvSpPr>
        <p:spPr>
          <a:xfrm>
            <a:off x="-76200" y="4038600"/>
            <a:ext cx="2740153"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error-correcting code</a:t>
            </a:r>
          </a:p>
        </p:txBody>
      </p:sp>
      <p:sp>
        <p:nvSpPr>
          <p:cNvPr id="98" name="Down Arrow 97"/>
          <p:cNvSpPr/>
          <p:nvPr/>
        </p:nvSpPr>
        <p:spPr>
          <a:xfrm>
            <a:off x="914400" y="327279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Down Arrow 98"/>
          <p:cNvSpPr/>
          <p:nvPr/>
        </p:nvSpPr>
        <p:spPr>
          <a:xfrm>
            <a:off x="7467600" y="327660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Combine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error-correcting codes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&amp;</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 online profiling</a:t>
            </a:r>
          </a:p>
        </p:txBody>
      </p:sp>
      <p:sp>
        <p:nvSpPr>
          <p:cNvPr id="102"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Reliably</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reduce DRAM latency</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00" name="TextBox 99"/>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105" name="TextBox 10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104"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410216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0"/>
                                        </p:tgtEl>
                                      </p:cBhvr>
                                    </p:animEffect>
                                    <p:set>
                                      <p:cBhvr>
                                        <p:cTn id="10" dur="1" fill="hold">
                                          <p:stCondLst>
                                            <p:cond delay="499"/>
                                          </p:stCondLst>
                                        </p:cTn>
                                        <p:tgtEl>
                                          <p:spTgt spid="7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2"/>
                                        </p:tgtEl>
                                      </p:cBhvr>
                                    </p:animEffect>
                                    <p:set>
                                      <p:cBhvr>
                                        <p:cTn id="13" dur="1" fill="hold">
                                          <p:stCondLst>
                                            <p:cond delay="499"/>
                                          </p:stCondLst>
                                        </p:cTn>
                                        <p:tgtEl>
                                          <p:spTgt spid="7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500"/>
                                        <p:tgtEl>
                                          <p:spTgt spid="9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up)">
                                      <p:cBhvr>
                                        <p:cTn id="47" dur="500"/>
                                        <p:tgtEl>
                                          <p:spTgt spid="98"/>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up)">
                                      <p:cBhvr>
                                        <p:cTn id="51" dur="500"/>
                                        <p:tgtEl>
                                          <p:spTgt spid="9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up)">
                                      <p:cBhvr>
                                        <p:cTn id="56" dur="500"/>
                                        <p:tgtEl>
                                          <p:spTgt spid="99"/>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500"/>
                                        <p:tgtEl>
                                          <p:spTgt spid="1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0" grpId="0" animBg="1"/>
      <p:bldP spid="71" grpId="0" animBg="1"/>
      <p:bldP spid="72" grpId="0" animBg="1"/>
      <p:bldP spid="92" grpId="0"/>
      <p:bldP spid="93" grpId="0"/>
      <p:bldP spid="94" grpId="0"/>
      <p:bldP spid="95" grpId="0"/>
      <p:bldP spid="96" grpId="0"/>
      <p:bldP spid="97" grpId="0"/>
      <p:bldP spid="98" grpId="0" animBg="1"/>
      <p:bldP spid="99" grpId="0" animBg="1"/>
      <p:bldP spid="101" grpId="0"/>
      <p:bldP spid="102" grpId="0"/>
      <p:bldP spid="10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60" normalizeH="0" baseline="0" noProof="0" dirty="0">
                <a:ln>
                  <a:noFill/>
                </a:ln>
                <a:solidFill>
                  <a:prstClr val="black"/>
                </a:solidFill>
                <a:effectLst/>
                <a:uLnTx/>
                <a:uFillTx/>
                <a:latin typeface="Calibri Light"/>
                <a:ea typeface="+mj-ea"/>
                <a:cs typeface="+mj-cs"/>
              </a:rPr>
              <a:t>DIVA-DRAM Reduces Latency</a:t>
            </a:r>
            <a:endParaRPr kumimoji="0" lang="en-US" sz="5400" b="1" i="0" u="none" strike="noStrike" kern="1200" cap="none" spc="-60" normalizeH="0" baseline="0" noProof="0" dirty="0">
              <a:ln>
                <a:noFill/>
              </a:ln>
              <a:solidFill>
                <a:prstClr val="black"/>
              </a:solidFill>
              <a:effectLst/>
              <a:uLnTx/>
              <a:uFillTx/>
              <a:latin typeface="Calibri Light"/>
              <a:ea typeface="+mj-ea"/>
              <a:cs typeface="+mj-cs"/>
            </a:endParaRPr>
          </a:p>
        </p:txBody>
      </p:sp>
      <p:sp>
        <p:nvSpPr>
          <p:cNvPr id="7" name="TextBox 6"/>
          <p:cNvSpPr txBox="1"/>
          <p:nvPr/>
        </p:nvSpPr>
        <p:spPr>
          <a:xfrm>
            <a:off x="1371599"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Read</a:t>
            </a:r>
          </a:p>
        </p:txBody>
      </p:sp>
      <p:sp>
        <p:nvSpPr>
          <p:cNvPr id="8" name="TextBox 7"/>
          <p:cNvSpPr txBox="1"/>
          <p:nvPr/>
        </p:nvSpPr>
        <p:spPr>
          <a:xfrm>
            <a:off x="5410200"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Write</a:t>
            </a:r>
          </a:p>
        </p:txBody>
      </p:sp>
      <p:graphicFrame>
        <p:nvGraphicFramePr>
          <p:cNvPr id="9" name="Chart 8"/>
          <p:cNvGraphicFramePr>
            <a:graphicFrameLocks/>
          </p:cNvGraphicFramePr>
          <p:nvPr>
            <p:extLst/>
          </p:nvPr>
        </p:nvGraphicFramePr>
        <p:xfrm>
          <a:off x="456116" y="1219200"/>
          <a:ext cx="4268283"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800099" y="2628900"/>
            <a:ext cx="2743200" cy="3810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Light"/>
                <a:ea typeface="+mn-ea"/>
                <a:cs typeface="+mn-cs"/>
              </a:rPr>
              <a:t>Latency Reduction</a:t>
            </a:r>
          </a:p>
        </p:txBody>
      </p:sp>
      <p:grpSp>
        <p:nvGrpSpPr>
          <p:cNvPr id="2" name="Group 1"/>
          <p:cNvGrpSpPr/>
          <p:nvPr/>
        </p:nvGrpSpPr>
        <p:grpSpPr>
          <a:xfrm>
            <a:off x="3534893" y="4370070"/>
            <a:ext cx="398932" cy="234696"/>
            <a:chOff x="3531083" y="4522470"/>
            <a:chExt cx="398932" cy="234696"/>
          </a:xfrm>
        </p:grpSpPr>
        <p:sp>
          <p:nvSpPr>
            <p:cNvPr id="13"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4"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15" name="Group 14"/>
          <p:cNvGrpSpPr/>
          <p:nvPr/>
        </p:nvGrpSpPr>
        <p:grpSpPr>
          <a:xfrm>
            <a:off x="2514600" y="4370070"/>
            <a:ext cx="398932" cy="234696"/>
            <a:chOff x="3531083" y="4522470"/>
            <a:chExt cx="398932" cy="234696"/>
          </a:xfrm>
        </p:grpSpPr>
        <p:sp>
          <p:nvSpPr>
            <p:cNvPr id="16"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7"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3" name="Group 2"/>
          <p:cNvGrpSpPr/>
          <p:nvPr/>
        </p:nvGrpSpPr>
        <p:grpSpPr>
          <a:xfrm>
            <a:off x="4509467" y="1219200"/>
            <a:ext cx="4114800" cy="4191000"/>
            <a:chOff x="4509467" y="1371600"/>
            <a:chExt cx="4114800" cy="4191000"/>
          </a:xfrm>
        </p:grpSpPr>
        <p:graphicFrame>
          <p:nvGraphicFramePr>
            <p:cNvPr id="10" name="Chart 9"/>
            <p:cNvGraphicFramePr>
              <a:graphicFrameLocks/>
            </p:cNvGraphicFramePr>
            <p:nvPr>
              <p:extLst/>
            </p:nvPr>
          </p:nvGraphicFramePr>
          <p:xfrm>
            <a:off x="4509467" y="1371600"/>
            <a:ext cx="4114800" cy="419100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p:cNvGrpSpPr/>
            <p:nvPr/>
          </p:nvGrpSpPr>
          <p:grpSpPr>
            <a:xfrm>
              <a:off x="7525868" y="4511040"/>
              <a:ext cx="398932" cy="234696"/>
              <a:chOff x="3531083" y="4522470"/>
              <a:chExt cx="398932" cy="234696"/>
            </a:xfrm>
          </p:grpSpPr>
          <p:sp>
            <p:nvSpPr>
              <p:cNvPr id="19"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0"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21" name="Group 20"/>
            <p:cNvGrpSpPr/>
            <p:nvPr/>
          </p:nvGrpSpPr>
          <p:grpSpPr>
            <a:xfrm>
              <a:off x="6505575" y="4511040"/>
              <a:ext cx="398932" cy="234696"/>
              <a:chOff x="3531083" y="4522470"/>
              <a:chExt cx="398932" cy="234696"/>
            </a:xfrm>
          </p:grpSpPr>
          <p:sp>
            <p:nvSpPr>
              <p:cNvPr id="22"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3"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sp>
        <p:nvSpPr>
          <p:cNvPr id="24" name="Punchline"/>
          <p:cNvSpPr txBox="1"/>
          <p:nvPr/>
        </p:nvSpPr>
        <p:spPr>
          <a:xfrm>
            <a:off x="0" y="5166320"/>
            <a:ext cx="9144000" cy="114300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white"/>
                </a:solidFill>
                <a:effectLst/>
                <a:uLnTx/>
                <a:uFillTx/>
                <a:latin typeface="Calibri Light"/>
                <a:ea typeface="+mn-ea"/>
                <a:cs typeface="+mn-cs"/>
              </a:rPr>
              <a:t>DIVA-DRAM </a:t>
            </a:r>
            <a:r>
              <a:rPr kumimoji="0" lang="en-US" sz="3600" b="1" i="1" u="none" strike="noStrike" kern="1200" cap="none" spc="-100" normalizeH="0" baseline="0" noProof="0" dirty="0">
                <a:ln>
                  <a:noFill/>
                </a:ln>
                <a:solidFill>
                  <a:prstClr val="white"/>
                </a:solidFill>
                <a:effectLst/>
                <a:uLnTx/>
                <a:uFillTx/>
                <a:latin typeface="Calibri"/>
                <a:ea typeface="+mn-ea"/>
                <a:cs typeface="+mn-cs"/>
              </a:rPr>
              <a:t>reduces latency more aggressively</a:t>
            </a:r>
            <a:br>
              <a:rPr kumimoji="0" lang="en-US" sz="3600" b="1" i="1" u="none" strike="noStrike" kern="1200" cap="none" spc="-100" normalizeH="0" baseline="0" noProof="0" dirty="0">
                <a:ln>
                  <a:noFill/>
                </a:ln>
                <a:solidFill>
                  <a:prstClr val="white"/>
                </a:solidFill>
                <a:effectLst/>
                <a:uLnTx/>
                <a:uFillTx/>
                <a:latin typeface="Calibri"/>
                <a:ea typeface="+mn-ea"/>
                <a:cs typeface="+mn-cs"/>
              </a:rPr>
            </a:br>
            <a:r>
              <a:rPr kumimoji="0" lang="en-US" sz="3600" b="0" i="0" u="none" strike="noStrike" kern="1200" cap="none" spc="-100" normalizeH="0" baseline="0" noProof="0" dirty="0">
                <a:ln>
                  <a:noFill/>
                </a:ln>
                <a:solidFill>
                  <a:prstClr val="white"/>
                </a:solidFill>
                <a:effectLst/>
                <a:uLnTx/>
                <a:uFillTx/>
                <a:latin typeface="Calibri Light"/>
                <a:ea typeface="+mn-ea"/>
                <a:cs typeface="+mn-cs"/>
              </a:rPr>
              <a:t>and uses ECC to correct random slow cells</a:t>
            </a:r>
          </a:p>
        </p:txBody>
      </p:sp>
    </p:spTree>
    <p:extLst>
      <p:ext uri="{BB962C8B-B14F-4D97-AF65-F5344CB8AC3E}">
        <p14:creationId xmlns:p14="http://schemas.microsoft.com/office/powerpoint/2010/main" val="191166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7" dur="500"/>
                                        <p:tgtEl>
                                          <p:spTgt spid="9">
                                            <p:graphicEl>
                                              <a:chart seriesIdx="-4" categoryIdx="2" bldStep="category"/>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10" dur="500"/>
                                        <p:tgtEl>
                                          <p:spTgt spid="9">
                                            <p:graphicEl>
                                              <a:chart seriesIdx="-4" categoryIdx="3"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15" dur="500"/>
                                        <p:tgtEl>
                                          <p:spTgt spid="9">
                                            <p:graphicEl>
                                              <a:chart seriesIdx="-4" categoryIdx="4" bldStep="category"/>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fade">
                                      <p:cBhvr>
                                        <p:cTn id="18" dur="500"/>
                                        <p:tgtEl>
                                          <p:spTgt spid="9">
                                            <p:graphicEl>
                                              <a:chart seriesIdx="-4" categoryIdx="5" bldStep="category"/>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Chart bld="category"/>
        </p:bldSub>
      </p:bldGraphic>
      <p:bldP spid="2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a:t>
            </a:r>
            <a:r>
              <a:rPr lang="en-US" sz="2000" u="sng" dirty="0"/>
              <a:t>Onur Mutlu</a:t>
            </a:r>
            <a:r>
              <a:rPr lang="en-US" sz="2000" dirty="0"/>
              <a:t>,</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898463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124744"/>
            <a:ext cx="7924800" cy="1752600"/>
          </a:xfrm>
        </p:spPr>
        <p:txBody>
          <a:bodyPr/>
          <a:lstStyle/>
          <a:p>
            <a:r>
              <a:rPr lang="en-US" dirty="0"/>
              <a:t>Voltron: Exploiting the </a:t>
            </a:r>
            <a:br>
              <a:rPr lang="en-US" dirty="0"/>
            </a:br>
            <a:r>
              <a:rPr lang="en-US" dirty="0"/>
              <a:t>	Voltage-Latency-Reliability 					Relationship</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10972594"/>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p:txBody>
          <a:bodyPr>
            <a:noAutofit/>
          </a:bodyPr>
          <a:lstStyle/>
          <a:p>
            <a:r>
              <a:rPr lang="en-US" sz="2300" spc="-20" dirty="0">
                <a:solidFill>
                  <a:srgbClr val="FF4136"/>
                </a:solidFill>
              </a:rPr>
              <a:t>DRAM (memory) power is significant in today’s systems</a:t>
            </a:r>
          </a:p>
          <a:p>
            <a:pPr lvl="1"/>
            <a:r>
              <a:rPr lang="en-US" sz="2000" dirty="0"/>
              <a:t>Existing low-voltage DRAM reduces voltage </a:t>
            </a:r>
            <a:r>
              <a:rPr lang="en-US" sz="2000" b="1" dirty="0"/>
              <a:t>conservatively</a:t>
            </a:r>
          </a:p>
          <a:p>
            <a:pPr lvl="1"/>
            <a:endParaRPr lang="en-US" sz="1000" b="1" dirty="0"/>
          </a:p>
          <a:p>
            <a:r>
              <a:rPr lang="en-US" sz="2300" u="sng" dirty="0"/>
              <a:t>Goal</a:t>
            </a:r>
            <a:r>
              <a:rPr lang="en-US" sz="2300" dirty="0"/>
              <a:t>: Understand and exploit the reliability and latency behavior of real DRAM chips under</a:t>
            </a:r>
            <a:r>
              <a:rPr lang="en-US" sz="2300" b="1" i="1" dirty="0"/>
              <a:t> aggressive reduced-voltage operation</a:t>
            </a:r>
          </a:p>
          <a:p>
            <a:endParaRPr lang="en-US" sz="1000" dirty="0"/>
          </a:p>
          <a:p>
            <a:r>
              <a:rPr lang="en-US" sz="2300" u="sng" dirty="0"/>
              <a:t>Key experimental observations</a:t>
            </a:r>
            <a:r>
              <a:rPr lang="en-US" sz="2300" dirty="0"/>
              <a:t>:</a:t>
            </a:r>
          </a:p>
          <a:p>
            <a:pPr lvl="1"/>
            <a:r>
              <a:rPr lang="en-US" sz="2000" dirty="0">
                <a:solidFill>
                  <a:srgbClr val="FF4136"/>
                </a:solidFill>
              </a:rPr>
              <a:t>Huge voltage margin -- Errors occur beyond some voltage</a:t>
            </a:r>
          </a:p>
          <a:p>
            <a:pPr lvl="1"/>
            <a:r>
              <a:rPr lang="en-US" sz="2000" dirty="0"/>
              <a:t>Errors exhibit </a:t>
            </a:r>
            <a:r>
              <a:rPr lang="en-US" sz="2000" dirty="0">
                <a:solidFill>
                  <a:srgbClr val="0070C0"/>
                </a:solidFill>
              </a:rPr>
              <a:t>spatial locality</a:t>
            </a:r>
          </a:p>
          <a:p>
            <a:pPr lvl="1"/>
            <a:r>
              <a:rPr lang="en-US" sz="2000" dirty="0">
                <a:solidFill>
                  <a:srgbClr val="0070C0"/>
                </a:solidFill>
              </a:rPr>
              <a:t>Higher operation latency mitigates voltage-induced errors</a:t>
            </a:r>
          </a:p>
          <a:p>
            <a:pPr lvl="1"/>
            <a:endParaRPr lang="en-US" sz="1000" dirty="0"/>
          </a:p>
          <a:p>
            <a:r>
              <a:rPr lang="en-US" sz="2300" b="1" u="sng" dirty="0">
                <a:solidFill>
                  <a:srgbClr val="0070C0"/>
                </a:solidFill>
              </a:rPr>
              <a:t>Voltron</a:t>
            </a:r>
            <a:r>
              <a:rPr lang="en-US" sz="2300" dirty="0"/>
              <a:t>: A new DRAM energy reduction mechanism </a:t>
            </a:r>
          </a:p>
          <a:p>
            <a:pPr lvl="1"/>
            <a:r>
              <a:rPr lang="en-US" sz="2000" dirty="0"/>
              <a:t>Reduce DRAM voltage </a:t>
            </a:r>
            <a:r>
              <a:rPr lang="en-US" sz="2000" b="1" dirty="0"/>
              <a:t>without introducing errors </a:t>
            </a:r>
          </a:p>
          <a:p>
            <a:pPr lvl="1"/>
            <a:r>
              <a:rPr lang="en-US" sz="2000" dirty="0"/>
              <a:t>Use a </a:t>
            </a:r>
            <a:r>
              <a:rPr lang="en-US" sz="2000" b="1" dirty="0"/>
              <a:t>regression model </a:t>
            </a:r>
            <a:r>
              <a:rPr lang="en-US" sz="2000" dirty="0"/>
              <a:t>to select voltage that does not degrade performance beyond a chosen target </a:t>
            </a:r>
            <a:r>
              <a:rPr lang="en-US" sz="2000" dirty="0">
                <a:sym typeface="Wingdings"/>
              </a:rPr>
              <a:t> </a:t>
            </a:r>
            <a:r>
              <a:rPr lang="en-US" sz="2000" dirty="0">
                <a:solidFill>
                  <a:schemeClr val="accent3">
                    <a:lumMod val="50000"/>
                  </a:schemeClr>
                </a:solidFill>
                <a:sym typeface="Wingdings"/>
              </a:rPr>
              <a:t>7.3% system energy reduction</a:t>
            </a:r>
            <a:endParaRPr lang="en-US" sz="2000" dirty="0">
              <a:solidFill>
                <a:schemeClr val="accent3">
                  <a:lumMod val="50000"/>
                </a:schemeClr>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223391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DIMMs Operating at Higher Latency</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17" name="TextBox 16"/>
          <p:cNvSpPr txBox="1"/>
          <p:nvPr/>
        </p:nvSpPr>
        <p:spPr>
          <a:xfrm>
            <a:off x="253766" y="1219200"/>
            <a:ext cx="90259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Gill Sans MT"/>
                <a:ea typeface=""/>
                <a:cs typeface="+mn-cs"/>
              </a:rPr>
              <a:t>Measured minimum latency that </a:t>
            </a:r>
            <a:r>
              <a:rPr kumimoji="0" lang="en-US" sz="2300" b="0" i="1" u="none" strike="noStrike" kern="1200" cap="none" spc="0" normalizeH="0" baseline="0" noProof="0" dirty="0">
                <a:ln>
                  <a:noFill/>
                </a:ln>
                <a:solidFill>
                  <a:prstClr val="black"/>
                </a:solidFill>
                <a:effectLst/>
                <a:uLnTx/>
                <a:uFillTx/>
                <a:latin typeface="Gill Sans MT"/>
                <a:ea typeface=""/>
                <a:cs typeface="+mn-cs"/>
              </a:rPr>
              <a:t>does </a:t>
            </a:r>
            <a:r>
              <a:rPr kumimoji="0" lang="en-US" sz="2300" b="1" i="1" u="none" strike="noStrike" kern="1200" cap="none" spc="0" normalizeH="0" baseline="0" noProof="0" dirty="0">
                <a:ln>
                  <a:noFill/>
                </a:ln>
                <a:solidFill>
                  <a:prstClr val="black"/>
                </a:solidFill>
                <a:effectLst/>
                <a:uLnTx/>
                <a:uFillTx/>
                <a:latin typeface="Gill Sans MT"/>
                <a:ea typeface=""/>
                <a:cs typeface="+mn-cs"/>
              </a:rPr>
              <a:t>not</a:t>
            </a:r>
            <a:r>
              <a:rPr kumimoji="0" lang="en-US" sz="2300" b="0" i="1" u="none" strike="noStrike" kern="1200" cap="none" spc="0" normalizeH="0" baseline="0" noProof="0" dirty="0">
                <a:ln>
                  <a:noFill/>
                </a:ln>
                <a:solidFill>
                  <a:prstClr val="black"/>
                </a:solidFill>
                <a:effectLst/>
                <a:uLnTx/>
                <a:uFillTx/>
                <a:latin typeface="Gill Sans MT"/>
                <a:ea typeface=""/>
                <a:cs typeface="+mn-cs"/>
              </a:rPr>
              <a:t> cause errors </a:t>
            </a:r>
            <a:r>
              <a:rPr kumimoji="0" lang="en-US" sz="2300" b="0" i="0" u="none" strike="noStrike" kern="1200" cap="none" spc="0" normalizeH="0" baseline="0" noProof="0" dirty="0">
                <a:ln>
                  <a:noFill/>
                </a:ln>
                <a:solidFill>
                  <a:prstClr val="black"/>
                </a:solidFill>
                <a:effectLst/>
                <a:uLnTx/>
                <a:uFillTx/>
                <a:latin typeface="Gill Sans MT"/>
                <a:ea typeface=""/>
                <a:cs typeface="+mn-cs"/>
              </a:rPr>
              <a:t>in DRAM modules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9549" y="2045109"/>
            <a:ext cx="6574367" cy="3604786"/>
          </a:xfrm>
        </p:spPr>
      </p:pic>
      <p:sp>
        <p:nvSpPr>
          <p:cNvPr id="8" name="Rectangle 7"/>
          <p:cNvSpPr/>
          <p:nvPr/>
        </p:nvSpPr>
        <p:spPr>
          <a:xfrm>
            <a:off x="3958426" y="1867741"/>
            <a:ext cx="1957468" cy="26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42" name="lowerbound"/>
          <p:cNvGrpSpPr/>
          <p:nvPr/>
        </p:nvGrpSpPr>
        <p:grpSpPr>
          <a:xfrm>
            <a:off x="968709" y="4521200"/>
            <a:ext cx="7452553" cy="1795621"/>
            <a:chOff x="968709" y="4521200"/>
            <a:chExt cx="7452553" cy="1795621"/>
          </a:xfrm>
        </p:grpSpPr>
        <p:sp>
          <p:nvSpPr>
            <p:cNvPr id="26" name="Freeform 25"/>
            <p:cNvSpPr/>
            <p:nvPr/>
          </p:nvSpPr>
          <p:spPr>
            <a:xfrm>
              <a:off x="2217182" y="4521200"/>
              <a:ext cx="272017" cy="1453699"/>
            </a:xfrm>
            <a:custGeom>
              <a:avLst/>
              <a:gdLst>
                <a:gd name="connsiteX0" fmla="*/ 356684 w 356684"/>
                <a:gd name="connsiteY0" fmla="*/ 1253067 h 1253067"/>
                <a:gd name="connsiteX1" fmla="*/ 1084 w 356684"/>
                <a:gd name="connsiteY1" fmla="*/ 880533 h 1253067"/>
                <a:gd name="connsiteX2" fmla="*/ 238150 w 356684"/>
                <a:gd name="connsiteY2" fmla="*/ 0 h 1253067"/>
              </a:gdLst>
              <a:ahLst/>
              <a:cxnLst>
                <a:cxn ang="0">
                  <a:pos x="connsiteX0" y="connsiteY0"/>
                </a:cxn>
                <a:cxn ang="0">
                  <a:pos x="connsiteX1" y="connsiteY1"/>
                </a:cxn>
                <a:cxn ang="0">
                  <a:pos x="connsiteX2" y="connsiteY2"/>
                </a:cxn>
              </a:cxnLst>
              <a:rect l="l" t="t" r="r" b="b"/>
              <a:pathLst>
                <a:path w="356684" h="1253067">
                  <a:moveTo>
                    <a:pt x="356684" y="1253067"/>
                  </a:moveTo>
                  <a:cubicBezTo>
                    <a:pt x="188762" y="1171222"/>
                    <a:pt x="20840" y="1089377"/>
                    <a:pt x="1084" y="880533"/>
                  </a:cubicBezTo>
                  <a:cubicBezTo>
                    <a:pt x="-18672" y="671689"/>
                    <a:pt x="238150" y="0"/>
                    <a:pt x="238150" y="0"/>
                  </a:cubicBezTo>
                </a:path>
              </a:pathLst>
            </a:custGeom>
            <a:noFill/>
            <a:ln w="22225">
              <a:solidFill>
                <a:srgbClr val="0070C0"/>
              </a:solidFill>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TextBox 26"/>
            <p:cNvSpPr txBox="1"/>
            <p:nvPr/>
          </p:nvSpPr>
          <p:spPr>
            <a:xfrm>
              <a:off x="968709" y="5916711"/>
              <a:ext cx="74525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Gill Sans MT"/>
                  <a:ea typeface=""/>
                  <a:cs typeface="+mn-cs"/>
                </a:rPr>
                <a:t>Lower bound of latency as our latency adjustment granularity is 2.5ns </a:t>
              </a:r>
            </a:p>
          </p:txBody>
        </p:sp>
      </p:grpSp>
      <p:grpSp>
        <p:nvGrpSpPr>
          <p:cNvPr id="10" name="y labels"/>
          <p:cNvGrpSpPr/>
          <p:nvPr/>
        </p:nvGrpSpPr>
        <p:grpSpPr>
          <a:xfrm>
            <a:off x="553211" y="1913195"/>
            <a:ext cx="1309679" cy="3126882"/>
            <a:chOff x="553211" y="1913195"/>
            <a:chExt cx="1309679" cy="3126882"/>
          </a:xfrm>
        </p:grpSpPr>
        <p:sp>
          <p:nvSpPr>
            <p:cNvPr id="11" name="TextBox 10"/>
            <p:cNvSpPr txBox="1"/>
            <p:nvPr/>
          </p:nvSpPr>
          <p:spPr>
            <a:xfrm rot="16200000">
              <a:off x="-594731" y="3061137"/>
              <a:ext cx="3126882"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Measured Minimum</a:t>
              </a:r>
              <a:b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 Activate Latency (ns)</a:t>
              </a:r>
            </a:p>
          </p:txBody>
        </p:sp>
        <p:sp>
          <p:nvSpPr>
            <p:cNvPr id="28" name="TextBox 27"/>
            <p:cNvSpPr txBox="1"/>
            <p:nvPr/>
          </p:nvSpPr>
          <p:spPr>
            <a:xfrm>
              <a:off x="1498687" y="4290367"/>
              <a:ext cx="35618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8</a:t>
              </a:r>
            </a:p>
          </p:txBody>
        </p:sp>
        <p:sp>
          <p:nvSpPr>
            <p:cNvPr id="29" name="TextBox 28"/>
            <p:cNvSpPr txBox="1"/>
            <p:nvPr/>
          </p:nvSpPr>
          <p:spPr>
            <a:xfrm>
              <a:off x="1335181" y="3702446"/>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10</a:t>
              </a:r>
            </a:p>
          </p:txBody>
        </p:sp>
        <p:sp>
          <p:nvSpPr>
            <p:cNvPr id="30" name="TextBox 29"/>
            <p:cNvSpPr txBox="1"/>
            <p:nvPr/>
          </p:nvSpPr>
          <p:spPr>
            <a:xfrm>
              <a:off x="1335181" y="3110363"/>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12</a:t>
              </a:r>
            </a:p>
          </p:txBody>
        </p:sp>
        <p:sp>
          <p:nvSpPr>
            <p:cNvPr id="31" name="TextBox 30"/>
            <p:cNvSpPr txBox="1"/>
            <p:nvPr/>
          </p:nvSpPr>
          <p:spPr>
            <a:xfrm>
              <a:off x="1335181" y="2527061"/>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14</a:t>
              </a:r>
            </a:p>
          </p:txBody>
        </p:sp>
      </p:grpSp>
      <p:grpSp>
        <p:nvGrpSpPr>
          <p:cNvPr id="41" name="population"/>
          <p:cNvGrpSpPr/>
          <p:nvPr/>
        </p:nvGrpSpPr>
        <p:grpSpPr>
          <a:xfrm>
            <a:off x="3143404" y="1697941"/>
            <a:ext cx="5900866" cy="1994748"/>
            <a:chOff x="3143404" y="1697941"/>
            <a:chExt cx="5900866" cy="1994748"/>
          </a:xfrm>
        </p:grpSpPr>
        <p:grpSp>
          <p:nvGrpSpPr>
            <p:cNvPr id="35" name="Group 34"/>
            <p:cNvGrpSpPr/>
            <p:nvPr/>
          </p:nvGrpSpPr>
          <p:grpSpPr>
            <a:xfrm>
              <a:off x="7258204" y="2602468"/>
              <a:ext cx="1786066" cy="1090221"/>
              <a:chOff x="7258204" y="2602468"/>
              <a:chExt cx="1786066" cy="1090221"/>
            </a:xfrm>
          </p:grpSpPr>
          <p:sp>
            <p:nvSpPr>
              <p:cNvPr id="33" name="Freeform 32"/>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TextBox 33"/>
              <p:cNvSpPr txBox="1"/>
              <p:nvPr/>
            </p:nvSpPr>
            <p:spPr>
              <a:xfrm>
                <a:off x="7258204" y="2602468"/>
                <a:ext cx="17860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100% of modules</a:t>
                </a:r>
              </a:p>
            </p:txBody>
          </p:sp>
        </p:grpSp>
        <p:grpSp>
          <p:nvGrpSpPr>
            <p:cNvPr id="36" name="Group 35"/>
            <p:cNvGrpSpPr/>
            <p:nvPr/>
          </p:nvGrpSpPr>
          <p:grpSpPr>
            <a:xfrm>
              <a:off x="3143404" y="1697941"/>
              <a:ext cx="1670650" cy="1089193"/>
              <a:chOff x="7551405" y="2603496"/>
              <a:chExt cx="1670650" cy="1089193"/>
            </a:xfrm>
          </p:grpSpPr>
          <p:sp>
            <p:nvSpPr>
              <p:cNvPr id="37" name="Freeform 36"/>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TextBox 37"/>
              <p:cNvSpPr txBox="1"/>
              <p:nvPr/>
            </p:nvSpPr>
            <p:spPr>
              <a:xfrm>
                <a:off x="7551405" y="2603496"/>
                <a:ext cx="16706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40% of modules</a:t>
                </a:r>
              </a:p>
            </p:txBody>
          </p:sp>
        </p:grpSp>
      </p:grpSp>
      <p:sp>
        <p:nvSpPr>
          <p:cNvPr id="40" name="punch"/>
          <p:cNvSpPr/>
          <p:nvPr/>
        </p:nvSpPr>
        <p:spPr>
          <a:xfrm>
            <a:off x="0" y="5046343"/>
            <a:ext cx="9144000" cy="1280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DRAM requires longer latency to access data </a:t>
            </a:r>
            <a:r>
              <a:rPr kumimoji="0" lang="en-US" sz="3200" b="1"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without errors</a:t>
            </a: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 at lower voltage</a:t>
            </a:r>
          </a:p>
        </p:txBody>
      </p:sp>
      <p:grpSp>
        <p:nvGrpSpPr>
          <p:cNvPr id="7" name="vertical selection"/>
          <p:cNvGrpSpPr/>
          <p:nvPr/>
        </p:nvGrpSpPr>
        <p:grpSpPr>
          <a:xfrm>
            <a:off x="3238407" y="2556638"/>
            <a:ext cx="2977733" cy="1733729"/>
            <a:chOff x="3238407" y="2556638"/>
            <a:chExt cx="2977733" cy="1733729"/>
          </a:xfrm>
        </p:grpSpPr>
        <p:sp>
          <p:nvSpPr>
            <p:cNvPr id="3" name="Rectangle 2"/>
            <p:cNvSpPr/>
            <p:nvPr/>
          </p:nvSpPr>
          <p:spPr>
            <a:xfrm>
              <a:off x="3238407" y="2779235"/>
              <a:ext cx="415270" cy="1511132"/>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 name="TextBox 5"/>
            <p:cNvSpPr txBox="1"/>
            <p:nvPr/>
          </p:nvSpPr>
          <p:spPr>
            <a:xfrm>
              <a:off x="3653677" y="2556638"/>
              <a:ext cx="25624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75000"/>
                    </a:srgbClr>
                  </a:solidFill>
                  <a:effectLst/>
                  <a:uLnTx/>
                  <a:uFillTx/>
                  <a:latin typeface="Gill Sans MT"/>
                  <a:ea typeface=""/>
                  <a:cs typeface="+mn-cs"/>
                </a:rPr>
                <a:t>Distribution of latency in the total population</a:t>
              </a:r>
            </a:p>
          </p:txBody>
        </p:sp>
      </p:grpSp>
      <p:sp>
        <p:nvSpPr>
          <p:cNvPr id="12" name="growing arrow"/>
          <p:cNvSpPr/>
          <p:nvPr/>
        </p:nvSpPr>
        <p:spPr>
          <a:xfrm>
            <a:off x="2404170" y="2836121"/>
            <a:ext cx="4924926" cy="1267327"/>
          </a:xfrm>
          <a:custGeom>
            <a:avLst/>
            <a:gdLst>
              <a:gd name="connsiteX0" fmla="*/ 4924926 w 4924926"/>
              <a:gd name="connsiteY0" fmla="*/ 1267327 h 1267327"/>
              <a:gd name="connsiteX1" fmla="*/ 1106905 w 4924926"/>
              <a:gd name="connsiteY1" fmla="*/ 1026695 h 1267327"/>
              <a:gd name="connsiteX2" fmla="*/ 0 w 4924926"/>
              <a:gd name="connsiteY2" fmla="*/ 0 h 1267327"/>
            </a:gdLst>
            <a:ahLst/>
            <a:cxnLst>
              <a:cxn ang="0">
                <a:pos x="connsiteX0" y="connsiteY0"/>
              </a:cxn>
              <a:cxn ang="0">
                <a:pos x="connsiteX1" y="connsiteY1"/>
              </a:cxn>
              <a:cxn ang="0">
                <a:pos x="connsiteX2" y="connsiteY2"/>
              </a:cxn>
            </a:cxnLst>
            <a:rect l="l" t="t" r="r" b="b"/>
            <a:pathLst>
              <a:path w="4924926" h="1267327">
                <a:moveTo>
                  <a:pt x="4924926" y="1267327"/>
                </a:moveTo>
                <a:cubicBezTo>
                  <a:pt x="3426326" y="1252621"/>
                  <a:pt x="1927726" y="1237916"/>
                  <a:pt x="1106905" y="1026695"/>
                </a:cubicBezTo>
                <a:cubicBezTo>
                  <a:pt x="286084" y="815474"/>
                  <a:pt x="0" y="0"/>
                  <a:pt x="0" y="0"/>
                </a:cubicBezTo>
              </a:path>
            </a:pathLst>
          </a:custGeom>
          <a:noFill/>
          <a:ln w="146050">
            <a:solidFill>
              <a:srgbClr val="004DD6"/>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9" name="TextBox 8"/>
          <p:cNvSpPr txBox="1"/>
          <p:nvPr/>
        </p:nvSpPr>
        <p:spPr>
          <a:xfrm>
            <a:off x="9512968" y="575911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
              <a:cs typeface="+mn-cs"/>
            </a:endParaRPr>
          </a:p>
        </p:txBody>
      </p:sp>
    </p:spTree>
    <p:extLst>
      <p:ext uri="{BB962C8B-B14F-4D97-AF65-F5344CB8AC3E}">
        <p14:creationId xmlns:p14="http://schemas.microsoft.com/office/powerpoint/2010/main" val="38630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2"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Locality of Errors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0863" y="1987217"/>
            <a:ext cx="7318385" cy="3274014"/>
          </a:xfrm>
        </p:spPr>
      </p:pic>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7" name="TextBox 6"/>
          <p:cNvSpPr txBox="1"/>
          <p:nvPr/>
        </p:nvSpPr>
        <p:spPr>
          <a:xfrm>
            <a:off x="1837879" y="1566704"/>
            <a:ext cx="582435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 module under 1.175V (</a:t>
            </a:r>
            <a:r>
              <a:rPr kumimoji="0" lang="en-US" sz="2000" b="1"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12% voltage reduction</a:t>
            </a: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t>
            </a:r>
          </a:p>
        </p:txBody>
      </p:sp>
      <p:sp>
        <p:nvSpPr>
          <p:cNvPr id="9" name="lip text"/>
          <p:cNvSpPr/>
          <p:nvPr/>
        </p:nvSpPr>
        <p:spPr>
          <a:xfrm>
            <a:off x="0" y="5372697"/>
            <a:ext cx="9144000" cy="87218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prstClr val="white"/>
                </a:solidFill>
                <a:effectLst/>
                <a:uLnTx/>
                <a:uFillTx/>
                <a:latin typeface="Futura Medium" charset="0"/>
                <a:ea typeface="Futura Medium" charset="0"/>
                <a:cs typeface="Futura Medium" charset="0"/>
              </a:rPr>
              <a:t>Errors concentrate in certain regions</a:t>
            </a:r>
            <a:endPar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endParaRPr>
          </a:p>
        </p:txBody>
      </p:sp>
    </p:spTree>
    <p:extLst>
      <p:ext uri="{BB962C8B-B14F-4D97-AF65-F5344CB8AC3E}">
        <p14:creationId xmlns:p14="http://schemas.microsoft.com/office/powerpoint/2010/main" val="224947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Energy Savings with Bounded Performance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149</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graphicFrame>
        <p:nvGraphicFramePr>
          <p:cNvPr id="7" name="Chart 6"/>
          <p:cNvGraphicFramePr>
            <a:graphicFrameLocks/>
          </p:cNvGraphicFramePr>
          <p:nvPr>
            <p:extLst/>
          </p:nvPr>
        </p:nvGraphicFramePr>
        <p:xfrm>
          <a:off x="408654" y="1219200"/>
          <a:ext cx="4610100" cy="5137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nvPr>
        </p:nvGraphicFramePr>
        <p:xfrm>
          <a:off x="5015901" y="1362105"/>
          <a:ext cx="3823299" cy="4994244"/>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5957004" y="4727787"/>
            <a:ext cx="2729796" cy="0"/>
          </a:xfrm>
          <a:prstGeom prst="line">
            <a:avLst/>
          </a:prstGeom>
          <a:ln w="6032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241588" y="4713757"/>
            <a:ext cx="219758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Performance Target</a:t>
            </a:r>
          </a:p>
        </p:txBody>
      </p:sp>
      <p:sp>
        <p:nvSpPr>
          <p:cNvPr id="25" name="TextBox 24"/>
          <p:cNvSpPr txBox="1"/>
          <p:nvPr/>
        </p:nvSpPr>
        <p:spPr>
          <a:xfrm>
            <a:off x="1789028" y="1602800"/>
            <a:ext cx="172463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lumMod val="50000"/>
                  </a:prstClr>
                </a:solidFill>
                <a:effectLst/>
                <a:uLnTx/>
                <a:uFillTx/>
                <a:latin typeface="Gill Sans MT"/>
                <a:ea typeface=""/>
                <a:cs typeface="+mn-cs"/>
              </a:rPr>
              <a:t>[David+, ICAC’11]</a:t>
            </a:r>
          </a:p>
        </p:txBody>
      </p:sp>
      <p:cxnSp>
        <p:nvCxnSpPr>
          <p:cNvPr id="16" name="Straight Connector 15"/>
          <p:cNvCxnSpPr/>
          <p:nvPr/>
        </p:nvCxnSpPr>
        <p:spPr>
          <a:xfrm>
            <a:off x="6109404" y="2000353"/>
            <a:ext cx="2577396" cy="0"/>
          </a:xfrm>
          <a:prstGeom prst="line">
            <a:avLst/>
          </a:prstGeom>
          <a:ln w="1587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825848" y="2427641"/>
            <a:ext cx="2746152" cy="2686226"/>
            <a:chOff x="1825848" y="2427641"/>
            <a:chExt cx="2746152" cy="2686226"/>
          </a:xfrm>
        </p:grpSpPr>
        <p:grpSp>
          <p:nvGrpSpPr>
            <p:cNvPr id="24" name="Group 23"/>
            <p:cNvGrpSpPr/>
            <p:nvPr/>
          </p:nvGrpSpPr>
          <p:grpSpPr>
            <a:xfrm>
              <a:off x="1825848" y="2448732"/>
              <a:ext cx="2450791" cy="2665135"/>
              <a:chOff x="1825848" y="2448732"/>
              <a:chExt cx="2450791" cy="2665135"/>
            </a:xfrm>
          </p:grpSpPr>
          <p:cxnSp>
            <p:nvCxnSpPr>
              <p:cNvPr id="17" name="Straight Arrow Connector 16"/>
              <p:cNvCxnSpPr/>
              <p:nvPr/>
            </p:nvCxnSpPr>
            <p:spPr>
              <a:xfrm>
                <a:off x="3855059" y="2448732"/>
                <a:ext cx="0" cy="2665135"/>
              </a:xfrm>
              <a:prstGeom prst="straightConnector1">
                <a:avLst/>
              </a:prstGeom>
              <a:ln w="34925" cap="rnd">
                <a:solidFill>
                  <a:schemeClr val="accent3">
                    <a:lumMod val="75000"/>
                  </a:schemeClr>
                </a:solidFill>
                <a:headEnd type="arrow" w="lg" len="lg"/>
                <a:tailEnd type="non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25848" y="2453256"/>
                <a:ext cx="245079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More savings for </a:t>
                </a:r>
                <a:b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b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high bandwidth applications</a:t>
                </a:r>
              </a:p>
            </p:txBody>
          </p:sp>
        </p:grpSp>
        <p:cxnSp>
          <p:nvCxnSpPr>
            <p:cNvPr id="6" name="Straight Connector 5"/>
            <p:cNvCxnSpPr/>
            <p:nvPr/>
          </p:nvCxnSpPr>
          <p:spPr>
            <a:xfrm flipH="1">
              <a:off x="3610467" y="2427641"/>
              <a:ext cx="961533" cy="0"/>
            </a:xfrm>
            <a:prstGeom prst="line">
              <a:avLst/>
            </a:prstGeom>
            <a:ln w="34925" cap="rnd">
              <a:solidFill>
                <a:schemeClr val="accent3">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5864240" y="1475809"/>
            <a:ext cx="318383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9BBB59">
                    <a:lumMod val="75000"/>
                  </a:srgbClr>
                </a:solidFill>
                <a:effectLst/>
                <a:uLnTx/>
                <a:uFillTx/>
                <a:latin typeface="Gill Sans MT"/>
                <a:ea typeface=""/>
                <a:cs typeface="+mn-cs"/>
              </a:rPr>
              <a:t>Meets performance target</a:t>
            </a:r>
            <a:endPar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endParaRPr>
          </a:p>
        </p:txBody>
      </p:sp>
      <p:grpSp>
        <p:nvGrpSpPr>
          <p:cNvPr id="36" name="e savings"/>
          <p:cNvGrpSpPr/>
          <p:nvPr/>
        </p:nvGrpSpPr>
        <p:grpSpPr>
          <a:xfrm>
            <a:off x="2466536" y="1997484"/>
            <a:ext cx="2497438" cy="2028508"/>
            <a:chOff x="2466536" y="1997484"/>
            <a:chExt cx="2497438" cy="2028508"/>
          </a:xfrm>
        </p:grpSpPr>
        <p:sp>
          <p:nvSpPr>
            <p:cNvPr id="30" name="TextBox 29"/>
            <p:cNvSpPr txBox="1"/>
            <p:nvPr/>
          </p:nvSpPr>
          <p:spPr>
            <a:xfrm>
              <a:off x="4016411" y="1997484"/>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7.3%</a:t>
              </a:r>
            </a:p>
          </p:txBody>
        </p:sp>
        <p:sp>
          <p:nvSpPr>
            <p:cNvPr id="31" name="TextBox 30"/>
            <p:cNvSpPr txBox="1"/>
            <p:nvPr/>
          </p:nvSpPr>
          <p:spPr>
            <a:xfrm>
              <a:off x="2466536" y="3564327"/>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3.2%</a:t>
              </a:r>
            </a:p>
          </p:txBody>
        </p:sp>
      </p:grpSp>
      <p:grpSp>
        <p:nvGrpSpPr>
          <p:cNvPr id="37" name="perf loss"/>
          <p:cNvGrpSpPr/>
          <p:nvPr/>
        </p:nvGrpSpPr>
        <p:grpSpPr>
          <a:xfrm>
            <a:off x="6675971" y="2933039"/>
            <a:ext cx="2279324" cy="526375"/>
            <a:chOff x="6848120" y="3019028"/>
            <a:chExt cx="2279324" cy="526375"/>
          </a:xfrm>
        </p:grpSpPr>
        <p:sp>
          <p:nvSpPr>
            <p:cNvPr id="32" name="TextBox 31"/>
            <p:cNvSpPr txBox="1"/>
            <p:nvPr/>
          </p:nvSpPr>
          <p:spPr>
            <a:xfrm>
              <a:off x="6848120" y="301902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-1.6%</a:t>
              </a:r>
            </a:p>
          </p:txBody>
        </p:sp>
        <p:sp>
          <p:nvSpPr>
            <p:cNvPr id="34" name="TextBox 33"/>
            <p:cNvSpPr txBox="1"/>
            <p:nvPr/>
          </p:nvSpPr>
          <p:spPr>
            <a:xfrm>
              <a:off x="8179881" y="308373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-1.8%</a:t>
              </a:r>
            </a:p>
          </p:txBody>
        </p:sp>
      </p:grpSp>
    </p:spTree>
    <p:extLst>
      <p:ext uri="{BB962C8B-B14F-4D97-AF65-F5344CB8AC3E}">
        <p14:creationId xmlns:p14="http://schemas.microsoft.com/office/powerpoint/2010/main" val="3813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4" grpId="0"/>
      <p:bldP spid="28"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a:t>
            </a:r>
            <a:r>
              <a:rPr lang="en-US" sz="2000" u="sng" dirty="0"/>
              <a:t>Onur Mutlu</a:t>
            </a:r>
            <a:r>
              <a:rPr lang="en-US" sz="2000" dirty="0"/>
              <a:t>,</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342868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If </a:t>
            </a:r>
            <a:r>
              <a:rPr lang="is-IS" dirty="0"/>
              <a:t>…</a:t>
            </a:r>
            <a:endParaRPr lang="en-US" dirty="0"/>
          </a:p>
        </p:txBody>
      </p:sp>
      <p:sp>
        <p:nvSpPr>
          <p:cNvPr id="3" name="Content Placeholder 2"/>
          <p:cNvSpPr>
            <a:spLocks noGrp="1"/>
          </p:cNvSpPr>
          <p:nvPr>
            <p:ph idx="1"/>
          </p:nvPr>
        </p:nvSpPr>
        <p:spPr/>
        <p:txBody>
          <a:bodyPr/>
          <a:lstStyle/>
          <a:p>
            <a:r>
              <a:rPr lang="is-IS" dirty="0">
                <a:solidFill>
                  <a:srgbClr val="FF0000"/>
                </a:solidFill>
              </a:rPr>
              <a:t>… we can sacrifice reliability of some data to access it with even lower latency?</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3825428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Tree>
    <p:extLst>
      <p:ext uri="{BB962C8B-B14F-4D97-AF65-F5344CB8AC3E}">
        <p14:creationId xmlns:p14="http://schemas.microsoft.com/office/powerpoint/2010/main" val="292309507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1094104"/>
            <a:ext cx="8987622" cy="5318753"/>
          </a:xfrm>
        </p:spPr>
        <p:txBody>
          <a:bodyPr/>
          <a:lstStyle/>
          <a:p>
            <a:r>
              <a:rPr lang="en-US" dirty="0"/>
              <a:t>A </a:t>
            </a:r>
            <a:r>
              <a:rPr lang="en-US" b="1" dirty="0">
                <a:solidFill>
                  <a:schemeClr val="accent5"/>
                </a:solidFill>
              </a:rPr>
              <a:t>PUF</a:t>
            </a:r>
            <a:r>
              <a:rPr lang="en-US" dirty="0">
                <a:solidFill>
                  <a:schemeClr val="accent5"/>
                </a:solidFill>
              </a:rPr>
              <a:t> </a:t>
            </a:r>
            <a:r>
              <a:rPr lang="en-US" dirty="0"/>
              <a:t>is function that generates a signature </a:t>
            </a:r>
            <a:r>
              <a:rPr lang="en-US" b="1" dirty="0">
                <a:solidFill>
                  <a:schemeClr val="accent6"/>
                </a:solidFill>
              </a:rPr>
              <a:t>unique</a:t>
            </a:r>
            <a:r>
              <a:rPr lang="en-US" dirty="0">
                <a:solidFill>
                  <a:schemeClr val="accent6"/>
                </a:solidFill>
              </a:rPr>
              <a:t> </a:t>
            </a:r>
            <a:r>
              <a:rPr lang="en-US" dirty="0"/>
              <a:t>to a given device </a:t>
            </a:r>
          </a:p>
          <a:p>
            <a:endParaRPr lang="en-US" dirty="0"/>
          </a:p>
          <a:p>
            <a:r>
              <a:rPr lang="en-US" dirty="0"/>
              <a:t>Used in a </a:t>
            </a:r>
            <a:r>
              <a:rPr lang="en-US" b="1" dirty="0">
                <a:solidFill>
                  <a:schemeClr val="accent5"/>
                </a:solidFill>
              </a:rPr>
              <a:t>Challenge-Response Protocol</a:t>
            </a:r>
            <a:r>
              <a:rPr lang="en-US" dirty="0"/>
              <a:t> </a:t>
            </a:r>
          </a:p>
          <a:p>
            <a:pPr lvl="1"/>
            <a:r>
              <a:rPr lang="en-US" sz="3200" dirty="0"/>
              <a:t>Each device generates a unique </a:t>
            </a:r>
            <a:r>
              <a:rPr lang="en-US" sz="3200" b="1" dirty="0">
                <a:solidFill>
                  <a:schemeClr val="accent5"/>
                </a:solidFill>
              </a:rPr>
              <a:t>PUF response </a:t>
            </a:r>
            <a:r>
              <a:rPr lang="en-US" sz="3200" dirty="0"/>
              <a:t>depending the inputs</a:t>
            </a:r>
          </a:p>
          <a:p>
            <a:pPr lvl="1"/>
            <a:endParaRPr lang="en-US" sz="1800" dirty="0"/>
          </a:p>
          <a:p>
            <a:pPr lvl="1"/>
            <a:r>
              <a:rPr lang="en-US" sz="3200" dirty="0"/>
              <a:t>A trusted server </a:t>
            </a:r>
            <a:r>
              <a:rPr lang="en-US" sz="3200" b="1" dirty="0">
                <a:solidFill>
                  <a:schemeClr val="accent6">
                    <a:lumMod val="75000"/>
                  </a:schemeClr>
                </a:solidFill>
              </a:rPr>
              <a:t>authenticates</a:t>
            </a:r>
            <a:r>
              <a:rPr lang="en-US" sz="3200" dirty="0">
                <a:solidFill>
                  <a:schemeClr val="accent6">
                    <a:lumMod val="75000"/>
                  </a:schemeClr>
                </a:solidFill>
              </a:rPr>
              <a:t> </a:t>
            </a:r>
            <a:r>
              <a:rPr lang="en-US" sz="3200" dirty="0"/>
              <a:t>a device if it generates the expected PUF response</a:t>
            </a:r>
          </a:p>
        </p:txBody>
      </p:sp>
    </p:spTree>
    <p:extLst>
      <p:ext uri="{BB962C8B-B14F-4D97-AF65-F5344CB8AC3E}">
        <p14:creationId xmlns:p14="http://schemas.microsoft.com/office/powerpoint/2010/main" val="83662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223 LPDDR4 DRAM Devices</a:t>
            </a:r>
          </a:p>
        </p:txBody>
      </p:sp>
      <p:sp>
        <p:nvSpPr>
          <p:cNvPr id="3" name="Content Placeholder 2"/>
          <p:cNvSpPr>
            <a:spLocks noGrp="1"/>
          </p:cNvSpPr>
          <p:nvPr>
            <p:ph idx="1"/>
          </p:nvPr>
        </p:nvSpPr>
        <p:spPr>
          <a:xfrm>
            <a:off x="75991" y="1683657"/>
            <a:ext cx="8987622" cy="4546320"/>
          </a:xfrm>
        </p:spPr>
        <p:txBody>
          <a:bodyPr/>
          <a:lstStyle/>
          <a:p>
            <a:r>
              <a:rPr lang="en-US" dirty="0"/>
              <a:t>Latency failures come from accessing DRAM with </a:t>
            </a:r>
            <a:r>
              <a:rPr lang="en-US" b="1" dirty="0">
                <a:solidFill>
                  <a:srgbClr val="C00000"/>
                </a:solidFill>
              </a:rPr>
              <a:t>reduced</a:t>
            </a:r>
            <a:r>
              <a:rPr lang="en-US" dirty="0"/>
              <a:t> timing parameters.</a:t>
            </a:r>
          </a:p>
          <a:p>
            <a:endParaRPr lang="en-US" dirty="0"/>
          </a:p>
          <a:p>
            <a:r>
              <a:rPr lang="en-US" b="1" dirty="0"/>
              <a:t>Key Observations:</a:t>
            </a:r>
          </a:p>
          <a:p>
            <a:pPr marL="971550" lvl="1" indent="-514350">
              <a:buFont typeface="+mj-lt"/>
              <a:buAutoNum type="arabicPeriod"/>
            </a:pPr>
            <a:r>
              <a:rPr lang="en-US" sz="3200" dirty="0"/>
              <a:t>A cell’s </a:t>
            </a:r>
            <a:r>
              <a:rPr lang="en-US" sz="3200" b="1" dirty="0">
                <a:solidFill>
                  <a:schemeClr val="accent6">
                    <a:lumMod val="75000"/>
                  </a:schemeClr>
                </a:solidFill>
              </a:rPr>
              <a:t>latency failure</a:t>
            </a:r>
            <a:r>
              <a:rPr lang="en-US" sz="3200" dirty="0"/>
              <a:t> probability is determined by </a:t>
            </a:r>
            <a:r>
              <a:rPr lang="en-US" sz="3200"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sz="3200" dirty="0"/>
              <a:t>Latency failure patterns are </a:t>
            </a:r>
            <a:r>
              <a:rPr lang="en-US" sz="3200" b="1" dirty="0">
                <a:solidFill>
                  <a:schemeClr val="accent5"/>
                </a:solidFill>
              </a:rPr>
              <a:t>repeatable and unique to a device</a:t>
            </a:r>
            <a:endParaRPr lang="en-US" sz="3200" dirty="0"/>
          </a:p>
          <a:p>
            <a:endParaRPr lang="en-US" dirty="0"/>
          </a:p>
        </p:txBody>
      </p:sp>
    </p:spTree>
    <p:extLst>
      <p:ext uri="{BB962C8B-B14F-4D97-AF65-F5344CB8AC3E}">
        <p14:creationId xmlns:p14="http://schemas.microsoft.com/office/powerpoint/2010/main" val="67975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938818"/>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grpSp>
        <p:nvGrpSpPr>
          <p:cNvPr id="71" name="Group 70"/>
          <p:cNvGrpSpPr/>
          <p:nvPr/>
        </p:nvGrpSpPr>
        <p:grpSpPr>
          <a:xfrm>
            <a:off x="1624693" y="2661252"/>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220766"/>
            <a:ext cx="3114951" cy="2629342"/>
            <a:chOff x="235278" y="2377403"/>
            <a:chExt cx="3114951" cy="2629342"/>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endCxn id="54" idx="1"/>
            </p:cNvCxnSpPr>
            <p:nvPr/>
          </p:nvCxnSpPr>
          <p:spPr>
            <a:xfrm>
              <a:off x="945394" y="3357931"/>
              <a:ext cx="695202" cy="1648814"/>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494809" y="1230285"/>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2"/>
            </p:cNvCxnSpPr>
            <p:nvPr/>
          </p:nvCxnSpPr>
          <p:spPr>
            <a:xfrm flipH="1">
              <a:off x="5675086" y="3217919"/>
              <a:ext cx="1037349" cy="652889"/>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5393764"/>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22473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5535668" y="3259198"/>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leads to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characteristics</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4661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25"/>
                                        </p:tgtEl>
                                        <p:attrNameLst>
                                          <p:attrName>style.visibility</p:attrName>
                                        </p:attrNameLst>
                                      </p:cBhvr>
                                      <p:to>
                                        <p:strVal val="visible"/>
                                      </p:to>
                                    </p:set>
                                    <p:animEffect transition="in" filter="wipe(left)">
                                      <p:cBhvr>
                                        <p:cTn id="77" dur="2000"/>
                                        <p:tgtEl>
                                          <p:spTgt spid="125"/>
                                        </p:tgtEl>
                                      </p:cBhvr>
                                    </p:animEffect>
                                  </p:childTnLst>
                                </p:cTn>
                              </p:par>
                              <p:par>
                                <p:cTn id="78" presetID="22" presetClass="entr" presetSubtype="8" fill="hold" nodeType="withEffect">
                                  <p:stCondLst>
                                    <p:cond delay="2000"/>
                                  </p:stCondLst>
                                  <p:childTnLst>
                                    <p:set>
                                      <p:cBhvr>
                                        <p:cTn id="79" dur="1" fill="hold">
                                          <p:stCondLst>
                                            <p:cond delay="0"/>
                                          </p:stCondLst>
                                        </p:cTn>
                                        <p:tgtEl>
                                          <p:spTgt spid="124"/>
                                        </p:tgtEl>
                                        <p:attrNameLst>
                                          <p:attrName>style.visibility</p:attrName>
                                        </p:attrNameLst>
                                      </p:cBhvr>
                                      <p:to>
                                        <p:strVal val="visible"/>
                                      </p:to>
                                    </p:set>
                                    <p:animEffect transition="in" filter="wipe(left)">
                                      <p:cBhvr>
                                        <p:cTn id="80" dur="2000"/>
                                        <p:tgtEl>
                                          <p:spTgt spid="124"/>
                                        </p:tgtEl>
                                      </p:cBhvr>
                                    </p:animEffect>
                                  </p:childTnLst>
                                </p:cTn>
                              </p:par>
                              <p:par>
                                <p:cTn id="81" presetID="22" presetClass="entr" presetSubtype="8" fill="hold" nodeType="withEffect">
                                  <p:stCondLst>
                                    <p:cond delay="1000"/>
                                  </p:stCondLst>
                                  <p:childTnLst>
                                    <p:set>
                                      <p:cBhvr>
                                        <p:cTn id="82" dur="1" fill="hold">
                                          <p:stCondLst>
                                            <p:cond delay="0"/>
                                          </p:stCondLst>
                                        </p:cTn>
                                        <p:tgtEl>
                                          <p:spTgt spid="123"/>
                                        </p:tgtEl>
                                        <p:attrNameLst>
                                          <p:attrName>style.visibility</p:attrName>
                                        </p:attrNameLst>
                                      </p:cBhvr>
                                      <p:to>
                                        <p:strVal val="visible"/>
                                      </p:to>
                                    </p:set>
                                    <p:animEffect transition="in" filter="wipe(left)">
                                      <p:cBhvr>
                                        <p:cTn id="83" dur="2000"/>
                                        <p:tgtEl>
                                          <p:spTgt spid="123"/>
                                        </p:tgtEl>
                                      </p:cBhvr>
                                    </p:animEffect>
                                  </p:childTnLst>
                                </p:cTn>
                              </p:par>
                              <p:par>
                                <p:cTn id="84" presetID="22" presetClass="entr" presetSubtype="8" fill="hold" nodeType="withEffect">
                                  <p:stCondLst>
                                    <p:cond delay="500"/>
                                  </p:stCondLst>
                                  <p:childTnLst>
                                    <p:set>
                                      <p:cBhvr>
                                        <p:cTn id="85" dur="1" fill="hold">
                                          <p:stCondLst>
                                            <p:cond delay="0"/>
                                          </p:stCondLst>
                                        </p:cTn>
                                        <p:tgtEl>
                                          <p:spTgt spid="122"/>
                                        </p:tgtEl>
                                        <p:attrNameLst>
                                          <p:attrName>style.visibility</p:attrName>
                                        </p:attrNameLst>
                                      </p:cBhvr>
                                      <p:to>
                                        <p:strVal val="visible"/>
                                      </p:to>
                                    </p:set>
                                    <p:animEffect transition="in" filter="wipe(left)">
                                      <p:cBhvr>
                                        <p:cTn id="86" dur="2000"/>
                                        <p:tgtEl>
                                          <p:spTgt spid="122"/>
                                        </p:tgtEl>
                                      </p:cBhvr>
                                    </p:animEffect>
                                  </p:childTnLst>
                                </p:cTn>
                              </p:par>
                              <p:par>
                                <p:cTn id="87" presetID="1" presetClass="entr" presetSubtype="0" fill="hold" grpId="0"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8" grpId="0"/>
      <p:bldP spid="149" grpId="0"/>
      <p:bldP spid="150" grpId="0"/>
      <p:bldP spid="151" grpId="0"/>
      <p:bldP spid="152"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6638" y="2507027"/>
            <a:ext cx="6433695" cy="2849490"/>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1" y="2683964"/>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6" y="3259198"/>
            <a:ext cx="338463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higher</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probability</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 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8.33333E-7 2.59259E-6 L -0.28941 -0.00116 " pathEditMode="relative" rAng="0" ptsTypes="AA">
                                      <p:cBhvr>
                                        <p:cTn id="14" dur="2000" fill="hold"/>
                                        <p:tgtEl>
                                          <p:spTgt spid="39"/>
                                        </p:tgtEl>
                                        <p:attrNameLst>
                                          <p:attrName>ppt_x</p:attrName>
                                          <p:attrName>ppt_y</p:attrName>
                                        </p:attrNameLst>
                                      </p:cBhvr>
                                      <p:rCtr x="-14497" y="-116"/>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DRAM Latency PUF Evaluation</a:t>
            </a:r>
          </a:p>
        </p:txBody>
      </p:sp>
      <p:sp>
        <p:nvSpPr>
          <p:cNvPr id="3" name="Content Placeholder 2"/>
          <p:cNvSpPr>
            <a:spLocks noGrp="1"/>
          </p:cNvSpPr>
          <p:nvPr>
            <p:ph idx="1"/>
          </p:nvPr>
        </p:nvSpPr>
        <p:spPr>
          <a:xfrm>
            <a:off x="148564" y="1306621"/>
            <a:ext cx="8603552" cy="5318753"/>
          </a:xfrm>
        </p:spPr>
        <p:txBody>
          <a:bodyPr/>
          <a:lstStyle/>
          <a:p>
            <a:r>
              <a:rPr lang="en-US" dirty="0"/>
              <a:t>We generate PUF responses using </a:t>
            </a:r>
            <a:r>
              <a:rPr lang="en-US" b="1" dirty="0">
                <a:solidFill>
                  <a:srgbClr val="C00000"/>
                </a:solidFill>
              </a:rPr>
              <a:t>latency</a:t>
            </a:r>
            <a:r>
              <a:rPr lang="en-US" b="1" dirty="0"/>
              <a:t> </a:t>
            </a:r>
            <a:r>
              <a:rPr lang="en-US" b="1" dirty="0">
                <a:solidFill>
                  <a:srgbClr val="C00000"/>
                </a:solidFill>
              </a:rPr>
              <a:t>errors </a:t>
            </a:r>
            <a:r>
              <a:rPr lang="en-US" dirty="0"/>
              <a:t>in a region of DRAM</a:t>
            </a:r>
          </a:p>
          <a:p>
            <a:endParaRPr lang="en-US" dirty="0"/>
          </a:p>
          <a:p>
            <a:r>
              <a:rPr lang="en-US" dirty="0"/>
              <a:t>The latency error patterns </a:t>
            </a:r>
            <a:r>
              <a:rPr lang="en-US" b="1" dirty="0">
                <a:solidFill>
                  <a:srgbClr val="0070C0"/>
                </a:solidFill>
              </a:rPr>
              <a:t>satisfy PUF requirements</a:t>
            </a:r>
          </a:p>
          <a:p>
            <a:endParaRPr lang="en-US" b="1" dirty="0">
              <a:solidFill>
                <a:srgbClr val="0070C0"/>
              </a:solidFill>
            </a:endParaRPr>
          </a:p>
          <a:p>
            <a:r>
              <a:rPr lang="en-US" dirty="0"/>
              <a:t>The DRAM Latency PUF </a:t>
            </a:r>
            <a:r>
              <a:rPr lang="en-US" b="1" dirty="0">
                <a:solidFill>
                  <a:srgbClr val="7030A0"/>
                </a:solidFill>
              </a:rPr>
              <a:t>generates PUF responses in 88.2ms</a:t>
            </a:r>
          </a:p>
          <a:p>
            <a:endParaRPr lang="en-US" b="1" dirty="0">
              <a:solidFill>
                <a:srgbClr val="7030A0"/>
              </a:solidFill>
            </a:endParaRPr>
          </a:p>
        </p:txBody>
      </p:sp>
    </p:spTree>
    <p:extLst>
      <p:ext uri="{BB962C8B-B14F-4D97-AF65-F5344CB8AC3E}">
        <p14:creationId xmlns:p14="http://schemas.microsoft.com/office/powerpoint/2010/main" val="144410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3" name="Content Placeholder 2"/>
          <p:cNvSpPr>
            <a:spLocks noGrp="1"/>
          </p:cNvSpPr>
          <p:nvPr>
            <p:ph idx="1"/>
          </p:nvPr>
        </p:nvSpPr>
        <p:spPr>
          <a:xfrm>
            <a:off x="75991" y="5283200"/>
            <a:ext cx="8987622" cy="1324148"/>
          </a:xfrm>
        </p:spPr>
        <p:txBody>
          <a:bodyPr/>
          <a:lstStyle/>
          <a:p>
            <a:r>
              <a:rPr lang="en-US" sz="3400" dirty="0"/>
              <a:t>DL-PUF is </a:t>
            </a:r>
            <a:r>
              <a:rPr lang="en-US" sz="3400" b="1" dirty="0">
                <a:solidFill>
                  <a:schemeClr val="accent6">
                    <a:lumMod val="75000"/>
                  </a:schemeClr>
                </a:solidFill>
              </a:rPr>
              <a:t>orders of magnitude faster </a:t>
            </a:r>
            <a:r>
              <a:rPr lang="en-US" sz="3400" dirty="0"/>
              <a:t>than prior DRAM PUFs &amp; temperature independent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02" y="813916"/>
            <a:ext cx="8229600" cy="4273383"/>
          </a:xfrm>
          <a:prstGeom prst="rect">
            <a:avLst/>
          </a:prstGeom>
        </p:spPr>
      </p:pic>
    </p:spTree>
    <p:extLst>
      <p:ext uri="{BB962C8B-B14F-4D97-AF65-F5344CB8AC3E}">
        <p14:creationId xmlns:p14="http://schemas.microsoft.com/office/powerpoint/2010/main" val="347811393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251277724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2597676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88356558"/>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06733907"/>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0416"/>
            <a:ext cx="7924800" cy="1752600"/>
          </a:xfrm>
        </p:spPr>
        <p:txBody>
          <a:bodyPr/>
          <a:lstStyle/>
          <a:p>
            <a:r>
              <a:rPr lang="en-US" sz="4000" dirty="0"/>
              <a:t>On DRAM Power Consumption</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041516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2366008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948946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167</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r>
              <a:rPr lang="en-US" sz="3200" b="1">
                <a:solidFill>
                  <a:srgbClr val="FFFF00"/>
                </a:solidFill>
              </a:rPr>
              <a:t>Everlasting energy</a:t>
            </a:r>
            <a:endParaRPr lang="en-US" sz="3200" b="1" dirty="0">
              <a:solidFill>
                <a:srgbClr val="FFFF00"/>
              </a:solidFill>
            </a:endParaRPr>
          </a:p>
        </p:txBody>
      </p:sp>
      <p:sp>
        <p:nvSpPr>
          <p:cNvPr id="8" name="TextBox 7"/>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spTree>
    <p:extLst>
      <p:ext uri="{BB962C8B-B14F-4D97-AF65-F5344CB8AC3E}">
        <p14:creationId xmlns:p14="http://schemas.microsoft.com/office/powerpoint/2010/main" val="16062233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168</a:t>
            </a:fld>
            <a:endParaRPr lang="en-US" altLang="en-US"/>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3249760649"/>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169</a:t>
            </a:fld>
            <a:endParaRPr lang="en-US" altLang="en-US"/>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2705622818"/>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170</a:t>
            </a:fld>
            <a:endParaRPr lang="en-US">
              <a:solidFill>
                <a:srgbClr val="000000"/>
              </a:solidFill>
            </a:endParaRPr>
          </a:p>
        </p:txBody>
      </p:sp>
    </p:spTree>
    <p:extLst>
      <p:ext uri="{BB962C8B-B14F-4D97-AF65-F5344CB8AC3E}">
        <p14:creationId xmlns:p14="http://schemas.microsoft.com/office/powerpoint/2010/main" val="1925963678"/>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spTree>
    <p:extLst>
      <p:ext uri="{BB962C8B-B14F-4D97-AF65-F5344CB8AC3E}">
        <p14:creationId xmlns:p14="http://schemas.microsoft.com/office/powerpoint/2010/main" val="1548825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Tree>
    <p:extLst>
      <p:ext uri="{BB962C8B-B14F-4D97-AF65-F5344CB8AC3E}">
        <p14:creationId xmlns:p14="http://schemas.microsoft.com/office/powerpoint/2010/main" val="1454456132"/>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237856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190876394"/>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511963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758079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a:defRPr/>
            </a:pPr>
            <a:fld id="{C693BED2-1B18-8744-B8F0-03CBD3594789}" type="slidenum">
              <a:rPr lang="en-US" altLang="en-US"/>
              <a:pPr>
                <a:defRPr/>
              </a:pPr>
              <a:t>177</a:t>
            </a:fld>
            <a:endParaRPr lang="en-US" altLang="en-US"/>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0567179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178</a:t>
            </a:fld>
            <a:endParaRPr lang="en-US"/>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spTree>
    <p:extLst>
      <p:ext uri="{BB962C8B-B14F-4D97-AF65-F5344CB8AC3E}">
        <p14:creationId xmlns:p14="http://schemas.microsoft.com/office/powerpoint/2010/main" val="284825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179</a:t>
            </a:fld>
            <a:endParaRPr lang="en-US"/>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8238698"/>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180</a:t>
            </a:fld>
            <a:endParaRPr lang="en-US"/>
          </a:p>
        </p:txBody>
      </p:sp>
    </p:spTree>
    <p:extLst>
      <p:ext uri="{BB962C8B-B14F-4D97-AF65-F5344CB8AC3E}">
        <p14:creationId xmlns:p14="http://schemas.microsoft.com/office/powerpoint/2010/main" val="822119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181</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56601347"/>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182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79782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183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algn="ctr"/>
            <a:r>
              <a:rPr lang="en-US" sz="4000" dirty="0">
                <a:solidFill>
                  <a:srgbClr val="FFFFFF"/>
                </a:solidFill>
              </a:rPr>
              <a:t>A memory access consumes ~1000X </a:t>
            </a:r>
          </a:p>
          <a:p>
            <a:pPr algn="ctr"/>
            <a:r>
              <a:rPr lang="en-US" sz="4000" dirty="0">
                <a:solidFill>
                  <a:srgbClr val="FFFFFF"/>
                </a:solidFill>
              </a:rPr>
              <a:t>the energy of a complex addition </a:t>
            </a:r>
          </a:p>
        </p:txBody>
      </p:sp>
    </p:spTree>
    <p:extLst>
      <p:ext uri="{BB962C8B-B14F-4D97-AF65-F5344CB8AC3E}">
        <p14:creationId xmlns:p14="http://schemas.microsoft.com/office/powerpoint/2010/main" val="678322235"/>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5831871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618629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171857337"/>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187</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ahoma"/>
                <a:ea typeface="+mn-ea"/>
                <a:cs typeface="+mn-cs"/>
              </a:rPr>
              <a:t>Dally, </a:t>
            </a:r>
            <a:r>
              <a:rPr kumimoji="0" lang="en-US" sz="1400" b="0" i="0" u="none" strike="noStrike" kern="1200" cap="none" spc="0" normalizeH="0" baseline="0" noProof="0" dirty="0" err="1">
                <a:ln>
                  <a:noFill/>
                </a:ln>
                <a:solidFill>
                  <a:srgbClr val="FFFFFF"/>
                </a:solidFill>
                <a:effectLst/>
                <a:uLnTx/>
                <a:uFillTx/>
                <a:latin typeface="Tahoma"/>
                <a:ea typeface="+mn-ea"/>
                <a:cs typeface="+mn-cs"/>
              </a:rPr>
              <a:t>HiPEAC</a:t>
            </a:r>
            <a:r>
              <a:rPr kumimoji="0" lang="en-US" sz="1400" b="0" i="0" u="none" strike="noStrike" kern="1200" cap="none" spc="0" normalizeH="0" baseline="0" noProof="0" dirty="0">
                <a:ln>
                  <a:noFill/>
                </a:ln>
                <a:solidFill>
                  <a:srgbClr val="FFFFFF"/>
                </a:solidFill>
                <a:effectLst/>
                <a:uLnTx/>
                <a:uFillTx/>
                <a:latin typeface="Tahoma"/>
                <a:ea typeface="+mn-ea"/>
                <a:cs typeface="+mn-cs"/>
              </a:rPr>
              <a:t> 2015</a:t>
            </a:r>
          </a:p>
        </p:txBody>
      </p:sp>
    </p:spTree>
    <p:extLst>
      <p:ext uri="{BB962C8B-B14F-4D97-AF65-F5344CB8AC3E}">
        <p14:creationId xmlns:p14="http://schemas.microsoft.com/office/powerpoint/2010/main" val="4196756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5915328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191</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192</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193</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195</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196</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197</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198</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199</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780973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Tree>
    <p:extLst>
      <p:ext uri="{BB962C8B-B14F-4D97-AF65-F5344CB8AC3E}">
        <p14:creationId xmlns:p14="http://schemas.microsoft.com/office/powerpoint/2010/main" val="160855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371807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202</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210177339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3354899436"/>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705598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4088159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41354818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Bitwise Operations</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207</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2127520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1547591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5359418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210</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071555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32769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46681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213</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latin typeface="Tahoma"/>
              </a:rPr>
              <a:t>Large graphs are everywhere (circa 2015)</a:t>
            </a: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dirty="0">
              <a:solidFill>
                <a:srgbClr val="000000"/>
              </a:solidFill>
              <a:latin typeface="Tahoma"/>
            </a:endParaRPr>
          </a:p>
          <a:p>
            <a:pPr>
              <a:buClr>
                <a:srgbClr val="CC9900"/>
              </a:buClr>
            </a:pPr>
            <a:endParaRPr lang="en-US" altLang="ko-KR" dirty="0">
              <a:solidFill>
                <a:srgbClr val="000000"/>
              </a:solidFill>
              <a:latin typeface="Tahoma"/>
            </a:endParaRPr>
          </a:p>
          <a:p>
            <a:pPr marL="0" indent="0">
              <a:buClr>
                <a:srgbClr val="CC9900"/>
              </a:buClr>
              <a:buFont typeface="Wingdings" charset="0"/>
              <a:buNone/>
            </a:pPr>
            <a:endParaRPr lang="en-US" altLang="ko-KR" sz="2000" dirty="0">
              <a:solidFill>
                <a:srgbClr val="000000"/>
              </a:solidFill>
              <a:latin typeface="Tahoma"/>
            </a:endParaRPr>
          </a:p>
          <a:p>
            <a:pPr>
              <a:buClr>
                <a:srgbClr val="CC9900"/>
              </a:buClr>
            </a:pPr>
            <a:r>
              <a:rPr lang="en-US" altLang="ko-KR" dirty="0">
                <a:solidFill>
                  <a:srgbClr val="000000"/>
                </a:solidFill>
                <a:latin typeface="Tahoma"/>
              </a:rPr>
              <a:t>Scalable large-scale graph processing is challenging</a:t>
            </a:r>
            <a:endParaRPr lang="ko-KR" altLang="en-US" dirty="0">
              <a:solidFill>
                <a:srgbClr val="000000"/>
              </a:solidFill>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36 Million </a:t>
              </a:r>
            </a:p>
            <a:p>
              <a:pPr algn="ctr"/>
              <a:r>
                <a:rPr lang="en-US" dirty="0">
                  <a:solidFill>
                    <a:srgbClr val="000000"/>
                  </a:solidFill>
                  <a:latin typeface="Tahoma"/>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1.4 Billion</a:t>
              </a:r>
            </a:p>
            <a:p>
              <a:pPr algn="ctr"/>
              <a:r>
                <a:rPr lang="en-US" dirty="0">
                  <a:solidFill>
                    <a:srgbClr val="000000"/>
                  </a:solidFill>
                  <a:latin typeface="Tahoma"/>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300 Million</a:t>
              </a:r>
            </a:p>
            <a:p>
              <a:pPr algn="ctr"/>
              <a:r>
                <a:rPr lang="en-US" dirty="0">
                  <a:solidFill>
                    <a:srgbClr val="000000"/>
                  </a:solidFill>
                  <a:latin typeface="Tahoma"/>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 Billion</a:t>
              </a:r>
            </a:p>
            <a:p>
              <a:pPr algn="ctr"/>
              <a:r>
                <a:rPr lang="en-US" dirty="0">
                  <a:solidFill>
                    <a:srgbClr val="000000"/>
                  </a:solidFill>
                  <a:latin typeface="Tahoma"/>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299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214</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216</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217</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220</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677034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56439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3D-Stacked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10864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23677216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09546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65142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56530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86666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126979841"/>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078442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764135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0209922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65061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215376565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936868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3645024"/>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9302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6014281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29886015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511724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310727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4216299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243</a:t>
            </a:fld>
            <a:endParaRPr lang="en-US">
              <a:solidFill>
                <a:srgbClr val="000000"/>
              </a:solidFill>
            </a:endParaRPr>
          </a:p>
        </p:txBody>
      </p:sp>
    </p:spTree>
    <p:extLst>
      <p:ext uri="{BB962C8B-B14F-4D97-AF65-F5344CB8AC3E}">
        <p14:creationId xmlns:p14="http://schemas.microsoft.com/office/powerpoint/2010/main" val="387844936"/>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4107953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13272128"/>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69758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761843624"/>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735888"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lgn="ctr">
              <a:buNone/>
            </a:pPr>
            <a:r>
              <a:rPr lang="en-US" sz="2000" b="1" dirty="0">
                <a:hlinkClick r:id="rId2"/>
              </a:rPr>
              <a:t>https://arxiv.org/pdf/1802.00320.pdf</a:t>
            </a:r>
            <a:r>
              <a:rPr lang="en-US" sz="2000"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3"/>
          <a:stretch>
            <a:fillRect/>
          </a:stretch>
        </p:blipFill>
        <p:spPr>
          <a:xfrm>
            <a:off x="337560" y="1286211"/>
            <a:ext cx="8589976" cy="3366925"/>
          </a:xfrm>
          <a:prstGeom prst="rect">
            <a:avLst/>
          </a:prstGeom>
        </p:spPr>
      </p:pic>
    </p:spTree>
    <p:extLst>
      <p:ext uri="{BB962C8B-B14F-4D97-AF65-F5344CB8AC3E}">
        <p14:creationId xmlns:p14="http://schemas.microsoft.com/office/powerpoint/2010/main" val="20455022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9665833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0858084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965416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394406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414668508"/>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4104635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37114134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35584180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339772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651613509"/>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259</a:t>
            </a:fld>
            <a:endParaRPr lang="en-US" altLang="en-US">
              <a:solidFill>
                <a:srgbClr val="000000"/>
              </a:solidFill>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196317026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260</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494830291"/>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261</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0536691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262</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867738291"/>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263</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516010060"/>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264</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452753"/>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265</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067671"/>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266</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199344426"/>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267</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307278462"/>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268</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5057623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269</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607961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270</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63367"/>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271</a:t>
            </a:fld>
            <a:endParaRPr lang="en-US" altLang="en-US"/>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6786053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t>problem</a:t>
            </a:r>
            <a:endParaRPr lang="en-US" dirty="0">
              <a:solidFill>
                <a:srgbClr val="0000FF"/>
              </a:solidFill>
            </a:endParaRP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low latency </a:t>
            </a:r>
            <a:r>
              <a:rPr lang="en-US" dirty="0"/>
              <a:t>and</a:t>
            </a:r>
            <a:r>
              <a:rPr lang="en-US" dirty="0">
                <a:solidFill>
                  <a:srgbClr val="0000FF"/>
                </a:solidFill>
              </a:rPr>
              <a:t> data-centric (or memory-centric) </a:t>
            </a:r>
          </a:p>
          <a:p>
            <a:endParaRPr lang="en-US" sz="1400" dirty="0">
              <a:solidFill>
                <a:srgbClr val="0000FF"/>
              </a:solidFill>
            </a:endParaRPr>
          </a:p>
          <a:p>
            <a:r>
              <a:rPr lang="en-US" dirty="0">
                <a:solidFill>
                  <a:srgbClr val="FF0000"/>
                </a:solidFill>
              </a:rPr>
              <a:t>Enable new and emerging memory architectures </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272</a:t>
            </a:fld>
            <a:endParaRPr lang="en-US" dirty="0"/>
          </a:p>
        </p:txBody>
      </p:sp>
    </p:spTree>
    <p:extLst>
      <p:ext uri="{BB962C8B-B14F-4D97-AF65-F5344CB8AC3E}">
        <p14:creationId xmlns:p14="http://schemas.microsoft.com/office/powerpoint/2010/main" val="282173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Think Across the Stack</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273</a:t>
            </a:fld>
            <a:endParaRPr lang="en-US"/>
          </a:p>
        </p:txBody>
      </p:sp>
      <p:sp>
        <p:nvSpPr>
          <p:cNvPr id="5" name="Text Box 17"/>
          <p:cNvSpPr txBox="1">
            <a:spLocks noChangeArrowheads="1"/>
          </p:cNvSpPr>
          <p:nvPr/>
        </p:nvSpPr>
        <p:spPr bwMode="auto">
          <a:xfrm>
            <a:off x="3501600" y="36903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3188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6545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2830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19163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063404"/>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11" name="Text Box 23"/>
          <p:cNvSpPr txBox="1">
            <a:spLocks noChangeAspect="1" noChangeArrowheads="1"/>
          </p:cNvSpPr>
          <p:nvPr/>
        </p:nvSpPr>
        <p:spPr bwMode="auto">
          <a:xfrm>
            <a:off x="3501600" y="44348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29964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47904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3935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17780993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274</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226264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July 3, 2018</a:t>
            </a:r>
          </a:p>
          <a:p>
            <a:r>
              <a:rPr lang="en-US" sz="2200" dirty="0"/>
              <a:t>IOLTS Keynote Talk</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395536" y="1587624"/>
            <a:ext cx="8382000" cy="2201416"/>
          </a:xfrm>
        </p:spPr>
        <p:txBody>
          <a:bodyPr>
            <a:normAutofit fontScale="90000"/>
          </a:bodyPr>
          <a:lstStyle/>
          <a:p>
            <a:pPr algn="ctr"/>
            <a:r>
              <a:rPr lang="en-US" sz="4400" b="1" dirty="0"/>
              <a:t>Rethinking Memory System Design</a:t>
            </a:r>
            <a:br>
              <a:rPr lang="en-US" sz="4400" dirty="0"/>
            </a:br>
            <a:r>
              <a:rPr lang="en-US" sz="4400" dirty="0"/>
              <a:t>Robustness, Energy, Performance</a:t>
            </a:r>
            <a:br>
              <a:rPr lang="en-US" sz="4400" dirty="0"/>
            </a:br>
            <a:br>
              <a:rPr lang="en-US" sz="800" dirty="0"/>
            </a:b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188661EA-1D32-3241-A22E-EA393287D061}"/>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939409001"/>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276</a:t>
            </a:fld>
            <a:endParaRPr lang="en-US">
              <a:solidFill>
                <a:srgbClr val="000000"/>
              </a:solidFill>
            </a:endParaRPr>
          </a:p>
        </p:txBody>
      </p:sp>
    </p:spTree>
    <p:extLst>
      <p:ext uri="{BB962C8B-B14F-4D97-AF65-F5344CB8AC3E}">
        <p14:creationId xmlns:p14="http://schemas.microsoft.com/office/powerpoint/2010/main" val="1033300965"/>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NSF</a:t>
            </a:r>
          </a:p>
          <a:p>
            <a:r>
              <a:rPr lang="en-US" dirty="0"/>
              <a:t>GSRC</a:t>
            </a:r>
          </a:p>
          <a:p>
            <a:r>
              <a:rPr lang="en-US" dirty="0"/>
              <a:t>SRC</a:t>
            </a:r>
          </a:p>
          <a:p>
            <a:r>
              <a:rPr lang="en-US" dirty="0" err="1"/>
              <a:t>CyLab</a:t>
            </a:r>
            <a:endParaRPr lang="en-US" dirty="0"/>
          </a:p>
          <a:p>
            <a:r>
              <a:rPr lang="en-US" dirty="0"/>
              <a:t>Alibaba, AMD, Google, Facebook, HP Labs, Huawei, IBM, Intel, Microsoft, Nvidia, Oracle, Qualcomm, Rambus, Samsung, Seagate, VMware</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277</a:t>
            </a:fld>
            <a:endParaRPr lang="en-US">
              <a:solidFill>
                <a:srgbClr val="000000"/>
              </a:solidFill>
            </a:endParaRPr>
          </a:p>
        </p:txBody>
      </p:sp>
    </p:spTree>
    <p:extLst>
      <p:ext uri="{BB962C8B-B14F-4D97-AF65-F5344CB8AC3E}">
        <p14:creationId xmlns:p14="http://schemas.microsoft.com/office/powerpoint/2010/main" val="2136549113"/>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278</a:t>
            </a:fld>
            <a:endParaRPr lang="en-US" altLang="en-US">
              <a:solidFill>
                <a:srgbClr val="000000"/>
              </a:solidFill>
            </a:endParaRPr>
          </a:p>
        </p:txBody>
      </p:sp>
    </p:spTree>
    <p:extLst>
      <p:ext uri="{BB962C8B-B14F-4D97-AF65-F5344CB8AC3E}">
        <p14:creationId xmlns:p14="http://schemas.microsoft.com/office/powerpoint/2010/main" val="254612198"/>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412776"/>
            <a:ext cx="7924800" cy="1752600"/>
          </a:xfrm>
        </p:spPr>
        <p:txBody>
          <a:bodyPr/>
          <a:lstStyle/>
          <a:p>
            <a:r>
              <a:rPr lang="en-US" dirty="0">
                <a:latin typeface="Garamond" charset="0"/>
              </a:rPr>
              <a:t>Open Problems </a:t>
            </a:r>
            <a:br>
              <a:rPr lang="en-US" dirty="0">
                <a:latin typeface="Garamond" charset="0"/>
              </a:rPr>
            </a:br>
            <a:r>
              <a:rPr lang="en-US" dirty="0">
                <a:latin typeface="Garamond" charset="0"/>
              </a:rPr>
              <a:t>				and References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279</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114755360"/>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735888"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lgn="ctr">
              <a:buNone/>
            </a:pPr>
            <a:r>
              <a:rPr lang="en-US" sz="2000" b="1" dirty="0">
                <a:hlinkClick r:id="rId2"/>
              </a:rPr>
              <a:t>https://arxiv.org/pdf/1802.00320.pdf</a:t>
            </a:r>
            <a:r>
              <a:rPr lang="en-US" sz="2000"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3"/>
          <a:stretch>
            <a:fillRect/>
          </a:stretch>
        </p:blipFill>
        <p:spPr>
          <a:xfrm>
            <a:off x="337560" y="1286211"/>
            <a:ext cx="8589976" cy="3366925"/>
          </a:xfrm>
          <a:prstGeom prst="rect">
            <a:avLst/>
          </a:prstGeom>
        </p:spPr>
      </p:pic>
    </p:spTree>
    <p:extLst>
      <p:ext uri="{BB962C8B-B14F-4D97-AF65-F5344CB8AC3E}">
        <p14:creationId xmlns:p14="http://schemas.microsoft.com/office/powerpoint/2010/main" val="3034331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14327857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531348459"/>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3165026"/>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3620740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rId9"/>
            </a:endParaRPr>
          </a:p>
          <a:p>
            <a:endParaRPr lang="en-US" sz="1500" b="1" dirty="0">
              <a:hlinkClick r:id="rId9"/>
            </a:endParaRPr>
          </a:p>
          <a:p>
            <a:r>
              <a:rPr lang="en-US" b="1" dirty="0">
                <a:hlinkClick r:id="rId10"/>
              </a:rPr>
              <a:t>Graduate Computer Architecture Course Lecture Videos</a:t>
            </a:r>
            <a:r>
              <a:rPr lang="en-US" b="1" dirty="0"/>
              <a:t> (</a:t>
            </a:r>
            <a:r>
              <a:rPr lang="en-US" b="1" dirty="0">
                <a:hlinkClick r:id="rId10"/>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3"/>
              </a:rPr>
              <a:t>2017</a:t>
            </a:r>
            <a:r>
              <a:rPr lang="en-US" b="1" dirty="0"/>
              <a:t>, </a:t>
            </a:r>
            <a:r>
              <a:rPr lang="en-US" b="1" dirty="0">
                <a:hlinkClick r:id="rId14"/>
              </a:rPr>
              <a:t>2015</a:t>
            </a:r>
            <a:r>
              <a:rPr lang="en-US" b="1" dirty="0"/>
              <a:t>, </a:t>
            </a:r>
            <a:r>
              <a:rPr lang="en-US" b="1" dirty="0">
                <a:hlinkClick r:id="rId9"/>
              </a:rPr>
              <a:t>2013</a:t>
            </a:r>
            <a:r>
              <a:rPr lang="en-US" b="1" dirty="0"/>
              <a:t>)</a:t>
            </a:r>
          </a:p>
          <a:p>
            <a:endParaRPr lang="en-US" sz="1500" b="1" dirty="0">
              <a:hlinkClick r:id="rId15"/>
            </a:endParaRPr>
          </a:p>
          <a:p>
            <a:endParaRPr lang="en-US" sz="1500" b="1" dirty="0">
              <a:hlinkClick r:id="rId15"/>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63436770"/>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9741010"/>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67839736"/>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67017567"/>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4128990861"/>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53818906"/>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~200X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27942081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292</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29079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40.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6.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0.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3.xml><?xml version="1.0" encoding="utf-8"?>
<a:theme xmlns:a="http://schemas.openxmlformats.org/drawingml/2006/main" name="1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188270</TotalTime>
  <Words>14392</Words>
  <Application>Microsoft Macintosh PowerPoint</Application>
  <PresentationFormat>On-screen Show (4:3)</PresentationFormat>
  <Paragraphs>2674</Paragraphs>
  <Slides>293</Slides>
  <Notes>59</Notes>
  <HiddenSlides>0</HiddenSlides>
  <MMClips>0</MMClips>
  <ScaleCrop>false</ScaleCrop>
  <HeadingPairs>
    <vt:vector size="8" baseType="variant">
      <vt:variant>
        <vt:lpstr>Fonts Used</vt:lpstr>
      </vt:variant>
      <vt:variant>
        <vt:i4>30</vt:i4>
      </vt:variant>
      <vt:variant>
        <vt:lpstr>Theme</vt:lpstr>
      </vt:variant>
      <vt:variant>
        <vt:i4>77</vt:i4>
      </vt:variant>
      <vt:variant>
        <vt:lpstr>Embedded OLE Servers</vt:lpstr>
      </vt:variant>
      <vt:variant>
        <vt:i4>1</vt:i4>
      </vt:variant>
      <vt:variant>
        <vt:lpstr>Slide Titles</vt:lpstr>
      </vt:variant>
      <vt:variant>
        <vt:i4>293</vt:i4>
      </vt:variant>
    </vt:vector>
  </HeadingPairs>
  <TitlesOfParts>
    <vt:vector size="401" baseType="lpstr">
      <vt:lpstr>Meiryo</vt:lpstr>
      <vt:lpstr>MS PGothic</vt:lpstr>
      <vt:lpstr>MS PGothic</vt:lpstr>
      <vt:lpstr>ヒラギノ角ゴ ProN W6</vt:lpstr>
      <vt:lpstr>Adobe Garamond Pro</vt:lpstr>
      <vt:lpstr>Aparajita</vt:lpstr>
      <vt:lpstr>Arial</vt:lpstr>
      <vt:lpstr>Arial Narrow</vt:lpstr>
      <vt:lpstr>Calibri</vt:lpstr>
      <vt:lpstr>Calibri Light</vt:lpstr>
      <vt:lpstr>Cambria</vt:lpstr>
      <vt:lpstr>Cambria Math</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Perpetua</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143_Edge</vt:lpstr>
      <vt:lpstr>144_Edge</vt:lpstr>
      <vt:lpstr>147_Edge</vt:lpstr>
      <vt:lpstr>133_Edge</vt:lpstr>
      <vt:lpstr>148_Edge</vt:lpstr>
      <vt:lpstr>3_Metropolitan_bullet</vt:lpstr>
      <vt:lpstr>151_Edge</vt:lpstr>
      <vt:lpstr>152_Edge</vt:lpstr>
      <vt:lpstr>154_Edge</vt:lpstr>
      <vt:lpstr>4_Office Theme</vt:lpstr>
      <vt:lpstr>Title &amp; Bullets</vt:lpstr>
      <vt:lpstr>27_Office Theme</vt:lpstr>
      <vt:lpstr>156_Edge</vt:lpstr>
      <vt:lpstr>158_Edge</vt:lpstr>
      <vt:lpstr>159_Edge</vt:lpstr>
      <vt:lpstr>167_Edge</vt:lpstr>
      <vt:lpstr>12_Office Theme</vt:lpstr>
      <vt:lpstr>15_Office Theme</vt:lpstr>
      <vt:lpstr>25_Office Theme</vt:lpstr>
      <vt:lpstr>11_Office Theme</vt:lpstr>
      <vt:lpstr>170_Edge</vt:lpstr>
      <vt:lpstr>171_Edge</vt:lpstr>
      <vt:lpstr>safari</vt:lpstr>
      <vt:lpstr>150_Edge</vt:lpstr>
      <vt:lpstr>153_Edge</vt:lpstr>
      <vt:lpstr>2_Edge</vt:lpstr>
      <vt:lpstr>7_sesha-theme</vt:lpstr>
      <vt:lpstr>5_Edge</vt:lpstr>
      <vt:lpstr>78_Edge</vt:lpstr>
      <vt:lpstr>7_Edge</vt:lpstr>
      <vt:lpstr>11_Edge</vt:lpstr>
      <vt:lpstr>12_Edge</vt:lpstr>
      <vt:lpstr>40_Edge</vt:lpstr>
      <vt:lpstr>41_Edge</vt:lpstr>
      <vt:lpstr>14_Edge</vt:lpstr>
      <vt:lpstr>25_Edge</vt:lpstr>
      <vt:lpstr>3_sesha-theme</vt:lpstr>
      <vt:lpstr>10_Edge</vt:lpstr>
      <vt:lpstr>15_Edge</vt:lpstr>
      <vt:lpstr>3_Office Theme</vt:lpstr>
      <vt:lpstr>18_Edge</vt:lpstr>
      <vt:lpstr>19_Edge</vt:lpstr>
      <vt:lpstr>21_Office Theme</vt:lpstr>
      <vt:lpstr>5_Office Theme</vt:lpstr>
      <vt:lpstr>Office Theme</vt:lpstr>
      <vt:lpstr>7_Office Theme</vt:lpstr>
      <vt:lpstr>6_Office Theme</vt:lpstr>
      <vt:lpstr>1_Office Theme</vt:lpstr>
      <vt:lpstr>Visio</vt:lpstr>
      <vt:lpstr>Rethinking Memory System Design Robustness, Energy, Performance  </vt:lpstr>
      <vt:lpstr>Current Research Focus Areas</vt:lpstr>
      <vt:lpstr>Our Dream</vt:lpstr>
      <vt:lpstr>What Is a Genome Made Of?</vt:lpstr>
      <vt:lpstr>DNA Sequencing</vt:lpstr>
      <vt:lpstr>Untangling Yarn Balls &amp; DNA Sequencing</vt:lpstr>
      <vt:lpstr>PowerPoint Presentation</vt:lpstr>
      <vt:lpstr>PowerPoint Presentation</vt:lpstr>
      <vt:lpstr>Genome Sequence Alignment: Example</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FPGA-Based Alignment Filtering</vt:lpstr>
      <vt:lpstr>DNA Read Mapping &amp; Filtering</vt:lpstr>
      <vt:lpstr>In-Memory DNA Sequence Analysis</vt:lpstr>
      <vt:lpstr>New Genome Sequencing Technologies</vt:lpstr>
      <vt:lpstr>Nanopore Genome Assembly Pipeline</vt:lpstr>
      <vt:lpstr>More on Genome Analysis: Another Talk</vt:lpstr>
      <vt:lpstr>Four Key Directions</vt:lpstr>
      <vt:lpstr>Memory &amp; Storage</vt:lpstr>
      <vt:lpstr>The Main Memory System</vt:lpstr>
      <vt:lpstr>The Main Memory System</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DRAM Capacity, Bandwidth, Latency Trends</vt:lpstr>
      <vt:lpstr>DRAM Latency Is Critical for Performance</vt:lpstr>
      <vt:lpstr>DRAM Latency Is Critical for Performance</vt:lpstr>
      <vt:lpstr>Major Trends Affecting Main Memory (III)</vt:lpstr>
      <vt:lpstr>Major Trends Affecting Main Memory (IV)</vt:lpstr>
      <vt:lpstr>Major Trends Affecting Main Memory (V)</vt:lpstr>
      <vt:lpstr>Major Trends Affecting Main Memory (V)</vt:lpstr>
      <vt:lpstr>Major Trend: Hybrid Main Memory</vt:lpstr>
      <vt:lpstr>One Foreshadowing</vt:lpstr>
      <vt:lpstr>Industry Is Writing Papers About It, Too</vt:lpstr>
      <vt:lpstr>Call for Intelligent Memory Controllers</vt:lpstr>
      <vt:lpstr>Agenda</vt:lpstr>
      <vt:lpstr>Four Key Issues in Future Platforms</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More Security Implications (I)</vt:lpstr>
      <vt:lpstr>More Security Implications (II)</vt:lpstr>
      <vt:lpstr>More Security Implications (III)</vt:lpstr>
      <vt:lpstr>More Security Implications (IV)</vt:lpstr>
      <vt:lpstr>More Security Implications (V)</vt:lpstr>
      <vt:lpstr>More Security Implications?</vt:lpstr>
      <vt:lpstr>Some Potential Solutions</vt:lpstr>
      <vt:lpstr>Apple’s Patch for RowHammer</vt:lpstr>
      <vt:lpstr>Our Solution to RowHammer</vt:lpstr>
      <vt:lpstr>Advantages of PARA</vt:lpstr>
      <vt:lpstr>Requirements for PARA</vt:lpstr>
      <vt:lpstr>More on RowHammer Analysis</vt:lpstr>
      <vt:lpstr>Future of Memory Reliability/Security</vt:lpstr>
      <vt:lpstr>Industry Is Writing Papers About It, Too</vt:lpstr>
      <vt:lpstr>Call for Intelligent Memory Controllers</vt:lpstr>
      <vt:lpstr>Aside: Intelligent Controller for NAND Flash</vt:lpstr>
      <vt:lpstr>Aside: Intelligent Controller for NAND Flash</vt:lpstr>
      <vt:lpstr>A Key Takeaway</vt:lpstr>
      <vt:lpstr>Solution Direction: Principled Designs</vt:lpstr>
      <vt:lpstr>Architecting for Security </vt:lpstr>
      <vt:lpstr>PowerPoint Presentation</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Another Talk: NAND Flash Memory Robustness</vt:lpstr>
      <vt:lpstr>There are Two Other Solution Directions</vt:lpstr>
      <vt:lpstr>Exploiting Memory Error Tolerance  with Hybrid Memory Systems</vt:lpstr>
      <vt:lpstr>More on Heterogeneous-Reliability Memory</vt:lpstr>
      <vt:lpstr>Summary: Memory Reliability and Security</vt:lpstr>
      <vt:lpstr>Challenge and Opportunity for Future</vt:lpstr>
      <vt:lpstr>One Important Takeaway</vt:lpstr>
      <vt:lpstr>Four Key Issues in Future Platforms</vt:lpstr>
      <vt:lpstr>PowerPoint Presentation</vt:lpstr>
      <vt:lpstr>Maslow’s Hierarchy of Needs, A Third Time</vt:lpstr>
      <vt:lpstr>Reducing Memory Latency</vt:lpstr>
      <vt:lpstr>Main Memory Latency Lags Behind</vt:lpstr>
      <vt:lpstr>A Closer Look …</vt:lpstr>
      <vt:lpstr>DRAM Latency Is Critical for Performance</vt:lpstr>
      <vt:lpstr>DRAM Latency Is Critical for Performance</vt:lpstr>
      <vt:lpstr>Two Major Sources of Latency Inefficiency</vt:lpstr>
      <vt:lpstr>Why the Long Memory Latency?</vt:lpstr>
      <vt:lpstr>Latency Variation in Memory Chips</vt:lpstr>
      <vt:lpstr>DRAM Characterization Infrastructure</vt:lpstr>
      <vt:lpstr>DRAM Characterization Infrastructure</vt:lpstr>
      <vt:lpstr>SoftMC: Open Source DRAM Infrastructure</vt:lpstr>
      <vt:lpstr>Tackling the Fixed Latency Mindset</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Heterogeneous Latency within A Chip</vt:lpstr>
      <vt:lpstr>Heterogeneous Latency within A Chip</vt:lpstr>
      <vt:lpstr>Analysis of Latency Variation in DRAM Chips</vt:lpstr>
      <vt:lpstr>PowerPoint Presentation</vt:lpstr>
      <vt:lpstr>PowerPoint Presentation</vt:lpstr>
      <vt:lpstr>PowerPoint Presentation</vt:lpstr>
      <vt:lpstr>PowerPoint Presentation</vt:lpstr>
      <vt:lpstr>Design-Induced Latency Variation in DRAM</vt:lpstr>
      <vt:lpstr>Voltron: Exploiting the   Voltage-Latency-Reliability      Relationship</vt:lpstr>
      <vt:lpstr>Executive Summary</vt:lpstr>
      <vt:lpstr>DIMMs Operating at Higher Latency</vt:lpstr>
      <vt:lpstr>Spatial Locality of Errors</vt:lpstr>
      <vt:lpstr>Energy Savings with Bounded Performance</vt:lpstr>
      <vt:lpstr>Analysis of Latency-Voltage in DRAM Chips</vt:lpstr>
      <vt:lpstr>And, What If …</vt:lpstr>
      <vt:lpstr>The DRAM Latency PUF:   Quickly Evaluating Physical Unclonable Functions  by Exploiting the Latency-Reliability Tradeoff  in Modern Commodity DRAM Devices</vt:lpstr>
      <vt:lpstr>Motivation</vt:lpstr>
      <vt:lpstr>DRAM Latency Characterization of 223 LPDDR4 DRAM Devices</vt:lpstr>
      <vt:lpstr>DRAM Latency PUF Key Idea</vt:lpstr>
      <vt:lpstr>DRAM Accesses and Failures</vt:lpstr>
      <vt:lpstr>DRAM Accesses and Failures</vt:lpstr>
      <vt:lpstr>The DRAM Latency PUF Evaluation</vt:lpstr>
      <vt:lpstr>Results</vt:lpstr>
      <vt:lpstr>The DRAM Latency PUF:   Quickly Evaluating Physical Unclonable Functions  by Exploiting the Latency-Reliability Tradeoff  in Modern Commodity DRAM Devices</vt:lpstr>
      <vt:lpstr>DRAM Latency PUFs</vt:lpstr>
      <vt:lpstr>Challenge and Opportunity for Future</vt:lpstr>
      <vt:lpstr>One Important Takeaway</vt:lpstr>
      <vt:lpstr>On DRAM Power Consumption</vt:lpstr>
      <vt:lpstr>VAMPIRE DRAM Power Model</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Performance: Bitmap Index on Ambit</vt:lpstr>
      <vt:lpstr>Performance: BitWeaving on Ambit</vt:lpstr>
      <vt:lpstr>More on In-DRAM Bulk AND/OR</vt:lpstr>
      <vt:lpstr>More on In-DRAM Bitwise Operations</vt:lpstr>
      <vt:lpstr>Challenge and Opportunity for Future</vt:lpstr>
      <vt:lpstr>Processing in Memory:   Two Approaches</vt:lpstr>
      <vt:lpstr>Opportunity: 3D-Stacked Logic+Memory</vt:lpstr>
      <vt:lpstr>DRAM Landscape (circa 2015)</vt:lpstr>
      <vt:lpstr>Two Key Questions in 3D-Stacked PIM</vt:lpstr>
      <vt:lpstr>Another Example: In-Memory 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3D-Stacked 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PIM-Enabled Instructions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Eliminating the Adoption Barriers</vt:lpstr>
      <vt:lpstr>Barriers to Adoption of PIM</vt:lpstr>
      <vt:lpstr>We Need to Revisit the Entire Stack</vt:lpstr>
      <vt:lpstr>Open Problems: PIM Adoption</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Principle Applied to Another Structure</vt:lpstr>
      <vt:lpstr>The Overarching Principle</vt:lpstr>
      <vt:lpstr>Overarching Principles for Computing?</vt:lpstr>
      <vt:lpstr>Concluding Remarks</vt:lpstr>
      <vt:lpstr>We Need to Think Across the Stack</vt:lpstr>
      <vt:lpstr>If In Doubt, See Other Doubtful Technologies</vt:lpstr>
      <vt:lpstr>Rethinking Memory System Design Robustness, Energy, Performance  </vt:lpstr>
      <vt:lpstr>Acknowledgments</vt:lpstr>
      <vt:lpstr>Funding Acknowledgments</vt:lpstr>
      <vt:lpstr>Slides Not Covered     But Could Be Useful</vt:lpstr>
      <vt:lpstr>Open Problems      and References</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Key Principles and Results</vt:lpstr>
      <vt:lpstr>End of Backup Slides</vt:lpstr>
      <vt:lpstr>Brief Self Introduction</vt:lpstr>
    </vt:vector>
  </TitlesOfParts>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2709</cp:revision>
  <cp:lastPrinted>2017-09-14T13:39:03Z</cp:lastPrinted>
  <dcterms:created xsi:type="dcterms:W3CDTF">2010-10-08T20:41:54Z</dcterms:created>
  <dcterms:modified xsi:type="dcterms:W3CDTF">2018-07-03T08:13:36Z</dcterms:modified>
</cp:coreProperties>
</file>