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wmf" ContentType="image/x-wmf"/>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Masters/slideMaster49.xml" ContentType="application/vnd.openxmlformats-officedocument.presentationml.slideMaster+xml"/>
  <Override PartName="/ppt/slideMasters/slideMaster50.xml" ContentType="application/vnd.openxmlformats-officedocument.presentationml.slideMaster+xml"/>
  <Override PartName="/ppt/slideMasters/slideMaster51.xml" ContentType="application/vnd.openxmlformats-officedocument.presentationml.slideMaster+xml"/>
  <Override PartName="/ppt/slideMasters/slideMaster52.xml" ContentType="application/vnd.openxmlformats-officedocument.presentationml.slideMaster+xml"/>
  <Override PartName="/ppt/slideMasters/slideMaster53.xml" ContentType="application/vnd.openxmlformats-officedocument.presentationml.slideMaster+xml"/>
  <Override PartName="/ppt/slideMasters/slideMaster54.xml" ContentType="application/vnd.openxmlformats-officedocument.presentationml.slideMaster+xml"/>
  <Override PartName="/ppt/slideMasters/slideMaster55.xml" ContentType="application/vnd.openxmlformats-officedocument.presentationml.slideMaster+xml"/>
  <Override PartName="/ppt/slideMasters/slideMaster56.xml" ContentType="application/vnd.openxmlformats-officedocument.presentationml.slideMaster+xml"/>
  <Override PartName="/ppt/slideMasters/slideMaster57.xml" ContentType="application/vnd.openxmlformats-officedocument.presentationml.slideMaster+xml"/>
  <Override PartName="/ppt/slideMasters/slideMaster58.xml" ContentType="application/vnd.openxmlformats-officedocument.presentationml.slideMaster+xml"/>
  <Override PartName="/ppt/slideMasters/slideMaster59.xml" ContentType="application/vnd.openxmlformats-officedocument.presentationml.slideMaster+xml"/>
  <Override PartName="/ppt/slideMasters/slideMaster60.xml" ContentType="application/vnd.openxmlformats-officedocument.presentationml.slideMaster+xml"/>
  <Override PartName="/ppt/slideMasters/slideMaster61.xml" ContentType="application/vnd.openxmlformats-officedocument.presentationml.slideMaster+xml"/>
  <Override PartName="/ppt/slideMasters/slideMaster62.xml" ContentType="application/vnd.openxmlformats-officedocument.presentationml.slideMaster+xml"/>
  <Override PartName="/ppt/slideMasters/slideMaster63.xml" ContentType="application/vnd.openxmlformats-officedocument.presentationml.slideMaster+xml"/>
  <Override PartName="/ppt/slideMasters/slideMaster64.xml" ContentType="application/vnd.openxmlformats-officedocument.presentationml.slideMaster+xml"/>
  <Override PartName="/ppt/slideMasters/slideMaster65.xml" ContentType="application/vnd.openxmlformats-officedocument.presentationml.slideMaster+xml"/>
  <Override PartName="/ppt/slideMasters/slideMaster66.xml" ContentType="application/vnd.openxmlformats-officedocument.presentationml.slideMaster+xml"/>
  <Override PartName="/ppt/slideMasters/slideMaster67.xml" ContentType="application/vnd.openxmlformats-officedocument.presentationml.slideMaster+xml"/>
  <Override PartName="/ppt/slideMasters/slideMaster68.xml" ContentType="application/vnd.openxmlformats-officedocument.presentationml.slideMaster+xml"/>
  <Override PartName="/ppt/slideMasters/slideMaster6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theme/theme14.xml" ContentType="application/vnd.openxmlformats-officedocument.theme+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theme/theme15.xml" ContentType="application/vnd.openxmlformats-officedocument.theme+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theme/theme16.xml" ContentType="application/vnd.openxmlformats-officedocument.theme+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17.xml" ContentType="application/vnd.openxmlformats-officedocument.theme+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theme/theme18.xml" ContentType="application/vnd.openxmlformats-officedocument.theme+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theme/theme19.xml" ContentType="application/vnd.openxmlformats-officedocument.theme+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theme/theme21.xml" ContentType="application/vnd.openxmlformats-officedocument.theme+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theme/theme22.xml" ContentType="application/vnd.openxmlformats-officedocument.theme+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theme/theme23.xml" ContentType="application/vnd.openxmlformats-officedocument.theme+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theme/theme26.xml" ContentType="application/vnd.openxmlformats-officedocument.theme+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theme/theme27.xml" ContentType="application/vnd.openxmlformats-officedocument.theme+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theme/theme28.xml" ContentType="application/vnd.openxmlformats-officedocument.theme+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theme/theme29.xml" ContentType="application/vnd.openxmlformats-officedocument.theme+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theme/theme30.xml" ContentType="application/vnd.openxmlformats-officedocument.theme+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theme/theme31.xml" ContentType="application/vnd.openxmlformats-officedocument.theme+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theme/theme32.xml" ContentType="application/vnd.openxmlformats-officedocument.theme+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theme/theme33.xml" ContentType="application/vnd.openxmlformats-officedocument.theme+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theme/theme34.xml" ContentType="application/vnd.openxmlformats-officedocument.theme+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theme/theme35.xml" ContentType="application/vnd.openxmlformats-officedocument.theme+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theme/theme36.xml" ContentType="application/vnd.openxmlformats-officedocument.theme+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theme/theme37.xml" ContentType="application/vnd.openxmlformats-officedocument.theme+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theme/theme38.xml" ContentType="application/vnd.openxmlformats-officedocument.theme+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39.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0.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theme/theme41.xml" ContentType="application/vnd.openxmlformats-officedocument.theme+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theme/theme42.xml" ContentType="application/vnd.openxmlformats-officedocument.theme+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theme/theme43.xml" ContentType="application/vnd.openxmlformats-officedocument.theme+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theme/theme44.xml" ContentType="application/vnd.openxmlformats-officedocument.theme+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theme/theme45.xml" ContentType="application/vnd.openxmlformats-officedocument.theme+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theme/theme46.xml" ContentType="application/vnd.openxmlformats-officedocument.theme+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theme/theme47.xml" ContentType="application/vnd.openxmlformats-officedocument.theme+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theme/theme48.xml" ContentType="application/vnd.openxmlformats-officedocument.theme+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slideLayouts/slideLayout508.xml" ContentType="application/vnd.openxmlformats-officedocument.presentationml.slideLayout+xml"/>
  <Override PartName="/ppt/slideLayouts/slideLayout509.xml" ContentType="application/vnd.openxmlformats-officedocument.presentationml.slideLayout+xml"/>
  <Override PartName="/ppt/slideLayouts/slideLayout510.xml" ContentType="application/vnd.openxmlformats-officedocument.presentationml.slideLayout+xml"/>
  <Override PartName="/ppt/slideLayouts/slideLayout511.xml" ContentType="application/vnd.openxmlformats-officedocument.presentationml.slideLayout+xml"/>
  <Override PartName="/ppt/slideLayouts/slideLayout512.xml" ContentType="application/vnd.openxmlformats-officedocument.presentationml.slideLayout+xml"/>
  <Override PartName="/ppt/slideLayouts/slideLayout513.xml" ContentType="application/vnd.openxmlformats-officedocument.presentationml.slideLayout+xml"/>
  <Override PartName="/ppt/slideLayouts/slideLayout514.xml" ContentType="application/vnd.openxmlformats-officedocument.presentationml.slideLayout+xml"/>
  <Override PartName="/ppt/theme/theme49.xml" ContentType="application/vnd.openxmlformats-officedocument.theme+xml"/>
  <Override PartName="/ppt/slideLayouts/slideLayout515.xml" ContentType="application/vnd.openxmlformats-officedocument.presentationml.slideLayout+xml"/>
  <Override PartName="/ppt/slideLayouts/slideLayout516.xml" ContentType="application/vnd.openxmlformats-officedocument.presentationml.slideLayout+xml"/>
  <Override PartName="/ppt/slideLayouts/slideLayout517.xml" ContentType="application/vnd.openxmlformats-officedocument.presentationml.slideLayout+xml"/>
  <Override PartName="/ppt/slideLayouts/slideLayout518.xml" ContentType="application/vnd.openxmlformats-officedocument.presentationml.slideLayout+xml"/>
  <Override PartName="/ppt/slideLayouts/slideLayout519.xml" ContentType="application/vnd.openxmlformats-officedocument.presentationml.slideLayout+xml"/>
  <Override PartName="/ppt/slideLayouts/slideLayout520.xml" ContentType="application/vnd.openxmlformats-officedocument.presentationml.slideLayout+xml"/>
  <Override PartName="/ppt/slideLayouts/slideLayout521.xml" ContentType="application/vnd.openxmlformats-officedocument.presentationml.slideLayout+xml"/>
  <Override PartName="/ppt/slideLayouts/slideLayout522.xml" ContentType="application/vnd.openxmlformats-officedocument.presentationml.slideLayout+xml"/>
  <Override PartName="/ppt/slideLayouts/slideLayout523.xml" ContentType="application/vnd.openxmlformats-officedocument.presentationml.slideLayout+xml"/>
  <Override PartName="/ppt/slideLayouts/slideLayout524.xml" ContentType="application/vnd.openxmlformats-officedocument.presentationml.slideLayout+xml"/>
  <Override PartName="/ppt/slideLayouts/slideLayout525.xml" ContentType="application/vnd.openxmlformats-officedocument.presentationml.slideLayout+xml"/>
  <Override PartName="/ppt/theme/theme50.xml" ContentType="application/vnd.openxmlformats-officedocument.theme+xml"/>
  <Override PartName="/ppt/slideLayouts/slideLayout526.xml" ContentType="application/vnd.openxmlformats-officedocument.presentationml.slideLayout+xml"/>
  <Override PartName="/ppt/slideLayouts/slideLayout527.xml" ContentType="application/vnd.openxmlformats-officedocument.presentationml.slideLayout+xml"/>
  <Override PartName="/ppt/slideLayouts/slideLayout528.xml" ContentType="application/vnd.openxmlformats-officedocument.presentationml.slideLayout+xml"/>
  <Override PartName="/ppt/slideLayouts/slideLayout529.xml" ContentType="application/vnd.openxmlformats-officedocument.presentationml.slideLayout+xml"/>
  <Override PartName="/ppt/slideLayouts/slideLayout530.xml" ContentType="application/vnd.openxmlformats-officedocument.presentationml.slideLayout+xml"/>
  <Override PartName="/ppt/slideLayouts/slideLayout531.xml" ContentType="application/vnd.openxmlformats-officedocument.presentationml.slideLayout+xml"/>
  <Override PartName="/ppt/slideLayouts/slideLayout532.xml" ContentType="application/vnd.openxmlformats-officedocument.presentationml.slideLayout+xml"/>
  <Override PartName="/ppt/slideLayouts/slideLayout533.xml" ContentType="application/vnd.openxmlformats-officedocument.presentationml.slideLayout+xml"/>
  <Override PartName="/ppt/slideLayouts/slideLayout534.xml" ContentType="application/vnd.openxmlformats-officedocument.presentationml.slideLayout+xml"/>
  <Override PartName="/ppt/slideLayouts/slideLayout535.xml" ContentType="application/vnd.openxmlformats-officedocument.presentationml.slideLayout+xml"/>
  <Override PartName="/ppt/slideLayouts/slideLayout536.xml" ContentType="application/vnd.openxmlformats-officedocument.presentationml.slideLayout+xml"/>
  <Override PartName="/ppt/slideLayouts/slideLayout537.xml" ContentType="application/vnd.openxmlformats-officedocument.presentationml.slideLayout+xml"/>
  <Override PartName="/ppt/theme/theme51.xml" ContentType="application/vnd.openxmlformats-officedocument.theme+xml"/>
  <Override PartName="/ppt/slideLayouts/slideLayout538.xml" ContentType="application/vnd.openxmlformats-officedocument.presentationml.slideLayout+xml"/>
  <Override PartName="/ppt/slideLayouts/slideLayout539.xml" ContentType="application/vnd.openxmlformats-officedocument.presentationml.slideLayout+xml"/>
  <Override PartName="/ppt/slideLayouts/slideLayout540.xml" ContentType="application/vnd.openxmlformats-officedocument.presentationml.slideLayout+xml"/>
  <Override PartName="/ppt/slideLayouts/slideLayout541.xml" ContentType="application/vnd.openxmlformats-officedocument.presentationml.slideLayout+xml"/>
  <Override PartName="/ppt/slideLayouts/slideLayout542.xml" ContentType="application/vnd.openxmlformats-officedocument.presentationml.slideLayout+xml"/>
  <Override PartName="/ppt/slideLayouts/slideLayout543.xml" ContentType="application/vnd.openxmlformats-officedocument.presentationml.slideLayout+xml"/>
  <Override PartName="/ppt/slideLayouts/slideLayout544.xml" ContentType="application/vnd.openxmlformats-officedocument.presentationml.slideLayout+xml"/>
  <Override PartName="/ppt/slideLayouts/slideLayout545.xml" ContentType="application/vnd.openxmlformats-officedocument.presentationml.slideLayout+xml"/>
  <Override PartName="/ppt/slideLayouts/slideLayout546.xml" ContentType="application/vnd.openxmlformats-officedocument.presentationml.slideLayout+xml"/>
  <Override PartName="/ppt/slideLayouts/slideLayout547.xml" ContentType="application/vnd.openxmlformats-officedocument.presentationml.slideLayout+xml"/>
  <Override PartName="/ppt/slideLayouts/slideLayout548.xml" ContentType="application/vnd.openxmlformats-officedocument.presentationml.slideLayout+xml"/>
  <Override PartName="/ppt/theme/theme52.xml" ContentType="application/vnd.openxmlformats-officedocument.theme+xml"/>
  <Override PartName="/ppt/slideLayouts/slideLayout549.xml" ContentType="application/vnd.openxmlformats-officedocument.presentationml.slideLayout+xml"/>
  <Override PartName="/ppt/slideLayouts/slideLayout550.xml" ContentType="application/vnd.openxmlformats-officedocument.presentationml.slideLayout+xml"/>
  <Override PartName="/ppt/slideLayouts/slideLayout551.xml" ContentType="application/vnd.openxmlformats-officedocument.presentationml.slideLayout+xml"/>
  <Override PartName="/ppt/slideLayouts/slideLayout552.xml" ContentType="application/vnd.openxmlformats-officedocument.presentationml.slideLayout+xml"/>
  <Override PartName="/ppt/slideLayouts/slideLayout553.xml" ContentType="application/vnd.openxmlformats-officedocument.presentationml.slideLayout+xml"/>
  <Override PartName="/ppt/slideLayouts/slideLayout554.xml" ContentType="application/vnd.openxmlformats-officedocument.presentationml.slideLayout+xml"/>
  <Override PartName="/ppt/slideLayouts/slideLayout555.xml" ContentType="application/vnd.openxmlformats-officedocument.presentationml.slideLayout+xml"/>
  <Override PartName="/ppt/slideLayouts/slideLayout556.xml" ContentType="application/vnd.openxmlformats-officedocument.presentationml.slideLayout+xml"/>
  <Override PartName="/ppt/slideLayouts/slideLayout557.xml" ContentType="application/vnd.openxmlformats-officedocument.presentationml.slideLayout+xml"/>
  <Override PartName="/ppt/slideLayouts/slideLayout558.xml" ContentType="application/vnd.openxmlformats-officedocument.presentationml.slideLayout+xml"/>
  <Override PartName="/ppt/slideLayouts/slideLayout559.xml" ContentType="application/vnd.openxmlformats-officedocument.presentationml.slideLayout+xml"/>
  <Override PartName="/ppt/theme/theme53.xml" ContentType="application/vnd.openxmlformats-officedocument.theme+xml"/>
  <Override PartName="/ppt/slideLayouts/slideLayout560.xml" ContentType="application/vnd.openxmlformats-officedocument.presentationml.slideLayout+xml"/>
  <Override PartName="/ppt/slideLayouts/slideLayout561.xml" ContentType="application/vnd.openxmlformats-officedocument.presentationml.slideLayout+xml"/>
  <Override PartName="/ppt/slideLayouts/slideLayout562.xml" ContentType="application/vnd.openxmlformats-officedocument.presentationml.slideLayout+xml"/>
  <Override PartName="/ppt/slideLayouts/slideLayout563.xml" ContentType="application/vnd.openxmlformats-officedocument.presentationml.slideLayout+xml"/>
  <Override PartName="/ppt/slideLayouts/slideLayout564.xml" ContentType="application/vnd.openxmlformats-officedocument.presentationml.slideLayout+xml"/>
  <Override PartName="/ppt/slideLayouts/slideLayout565.xml" ContentType="application/vnd.openxmlformats-officedocument.presentationml.slideLayout+xml"/>
  <Override PartName="/ppt/slideLayouts/slideLayout566.xml" ContentType="application/vnd.openxmlformats-officedocument.presentationml.slideLayout+xml"/>
  <Override PartName="/ppt/slideLayouts/slideLayout567.xml" ContentType="application/vnd.openxmlformats-officedocument.presentationml.slideLayout+xml"/>
  <Override PartName="/ppt/slideLayouts/slideLayout568.xml" ContentType="application/vnd.openxmlformats-officedocument.presentationml.slideLayout+xml"/>
  <Override PartName="/ppt/slideLayouts/slideLayout569.xml" ContentType="application/vnd.openxmlformats-officedocument.presentationml.slideLayout+xml"/>
  <Override PartName="/ppt/slideLayouts/slideLayout570.xml" ContentType="application/vnd.openxmlformats-officedocument.presentationml.slideLayout+xml"/>
  <Override PartName="/ppt/theme/theme54.xml" ContentType="application/vnd.openxmlformats-officedocument.theme+xml"/>
  <Override PartName="/ppt/slideLayouts/slideLayout571.xml" ContentType="application/vnd.openxmlformats-officedocument.presentationml.slideLayout+xml"/>
  <Override PartName="/ppt/slideLayouts/slideLayout572.xml" ContentType="application/vnd.openxmlformats-officedocument.presentationml.slideLayout+xml"/>
  <Override PartName="/ppt/slideLayouts/slideLayout573.xml" ContentType="application/vnd.openxmlformats-officedocument.presentationml.slideLayout+xml"/>
  <Override PartName="/ppt/slideLayouts/slideLayout574.xml" ContentType="application/vnd.openxmlformats-officedocument.presentationml.slideLayout+xml"/>
  <Override PartName="/ppt/slideLayouts/slideLayout575.xml" ContentType="application/vnd.openxmlformats-officedocument.presentationml.slideLayout+xml"/>
  <Override PartName="/ppt/slideLayouts/slideLayout576.xml" ContentType="application/vnd.openxmlformats-officedocument.presentationml.slideLayout+xml"/>
  <Override PartName="/ppt/slideLayouts/slideLayout577.xml" ContentType="application/vnd.openxmlformats-officedocument.presentationml.slideLayout+xml"/>
  <Override PartName="/ppt/slideLayouts/slideLayout578.xml" ContentType="application/vnd.openxmlformats-officedocument.presentationml.slideLayout+xml"/>
  <Override PartName="/ppt/slideLayouts/slideLayout579.xml" ContentType="application/vnd.openxmlformats-officedocument.presentationml.slideLayout+xml"/>
  <Override PartName="/ppt/slideLayouts/slideLayout580.xml" ContentType="application/vnd.openxmlformats-officedocument.presentationml.slideLayout+xml"/>
  <Override PartName="/ppt/slideLayouts/slideLayout581.xml" ContentType="application/vnd.openxmlformats-officedocument.presentationml.slideLayout+xml"/>
  <Override PartName="/ppt/theme/theme55.xml" ContentType="application/vnd.openxmlformats-officedocument.theme+xml"/>
  <Override PartName="/ppt/slideLayouts/slideLayout582.xml" ContentType="application/vnd.openxmlformats-officedocument.presentationml.slideLayout+xml"/>
  <Override PartName="/ppt/slideLayouts/slideLayout583.xml" ContentType="application/vnd.openxmlformats-officedocument.presentationml.slideLayout+xml"/>
  <Override PartName="/ppt/slideLayouts/slideLayout584.xml" ContentType="application/vnd.openxmlformats-officedocument.presentationml.slideLayout+xml"/>
  <Override PartName="/ppt/slideLayouts/slideLayout585.xml" ContentType="application/vnd.openxmlformats-officedocument.presentationml.slideLayout+xml"/>
  <Override PartName="/ppt/slideLayouts/slideLayout586.xml" ContentType="application/vnd.openxmlformats-officedocument.presentationml.slideLayout+xml"/>
  <Override PartName="/ppt/slideLayouts/slideLayout587.xml" ContentType="application/vnd.openxmlformats-officedocument.presentationml.slideLayout+xml"/>
  <Override PartName="/ppt/slideLayouts/slideLayout588.xml" ContentType="application/vnd.openxmlformats-officedocument.presentationml.slideLayout+xml"/>
  <Override PartName="/ppt/slideLayouts/slideLayout589.xml" ContentType="application/vnd.openxmlformats-officedocument.presentationml.slideLayout+xml"/>
  <Override PartName="/ppt/slideLayouts/slideLayout590.xml" ContentType="application/vnd.openxmlformats-officedocument.presentationml.slideLayout+xml"/>
  <Override PartName="/ppt/slideLayouts/slideLayout591.xml" ContentType="application/vnd.openxmlformats-officedocument.presentationml.slideLayout+xml"/>
  <Override PartName="/ppt/slideLayouts/slideLayout592.xml" ContentType="application/vnd.openxmlformats-officedocument.presentationml.slideLayout+xml"/>
  <Override PartName="/ppt/theme/theme56.xml" ContentType="application/vnd.openxmlformats-officedocument.theme+xml"/>
  <Override PartName="/ppt/slideLayouts/slideLayout593.xml" ContentType="application/vnd.openxmlformats-officedocument.presentationml.slideLayout+xml"/>
  <Override PartName="/ppt/slideLayouts/slideLayout594.xml" ContentType="application/vnd.openxmlformats-officedocument.presentationml.slideLayout+xml"/>
  <Override PartName="/ppt/slideLayouts/slideLayout595.xml" ContentType="application/vnd.openxmlformats-officedocument.presentationml.slideLayout+xml"/>
  <Override PartName="/ppt/slideLayouts/slideLayout596.xml" ContentType="application/vnd.openxmlformats-officedocument.presentationml.slideLayout+xml"/>
  <Override PartName="/ppt/slideLayouts/slideLayout597.xml" ContentType="application/vnd.openxmlformats-officedocument.presentationml.slideLayout+xml"/>
  <Override PartName="/ppt/slideLayouts/slideLayout598.xml" ContentType="application/vnd.openxmlformats-officedocument.presentationml.slideLayout+xml"/>
  <Override PartName="/ppt/slideLayouts/slideLayout599.xml" ContentType="application/vnd.openxmlformats-officedocument.presentationml.slideLayout+xml"/>
  <Override PartName="/ppt/slideLayouts/slideLayout600.xml" ContentType="application/vnd.openxmlformats-officedocument.presentationml.slideLayout+xml"/>
  <Override PartName="/ppt/slideLayouts/slideLayout601.xml" ContentType="application/vnd.openxmlformats-officedocument.presentationml.slideLayout+xml"/>
  <Override PartName="/ppt/slideLayouts/slideLayout602.xml" ContentType="application/vnd.openxmlformats-officedocument.presentationml.slideLayout+xml"/>
  <Override PartName="/ppt/slideLayouts/slideLayout603.xml" ContentType="application/vnd.openxmlformats-officedocument.presentationml.slideLayout+xml"/>
  <Override PartName="/ppt/theme/theme57.xml" ContentType="application/vnd.openxmlformats-officedocument.theme+xml"/>
  <Override PartName="/ppt/slideLayouts/slideLayout604.xml" ContentType="application/vnd.openxmlformats-officedocument.presentationml.slideLayout+xml"/>
  <Override PartName="/ppt/slideLayouts/slideLayout605.xml" ContentType="application/vnd.openxmlformats-officedocument.presentationml.slideLayout+xml"/>
  <Override PartName="/ppt/slideLayouts/slideLayout606.xml" ContentType="application/vnd.openxmlformats-officedocument.presentationml.slideLayout+xml"/>
  <Override PartName="/ppt/slideLayouts/slideLayout607.xml" ContentType="application/vnd.openxmlformats-officedocument.presentationml.slideLayout+xml"/>
  <Override PartName="/ppt/slideLayouts/slideLayout608.xml" ContentType="application/vnd.openxmlformats-officedocument.presentationml.slideLayout+xml"/>
  <Override PartName="/ppt/slideLayouts/slideLayout609.xml" ContentType="application/vnd.openxmlformats-officedocument.presentationml.slideLayout+xml"/>
  <Override PartName="/ppt/slideLayouts/slideLayout610.xml" ContentType="application/vnd.openxmlformats-officedocument.presentationml.slideLayout+xml"/>
  <Override PartName="/ppt/slideLayouts/slideLayout611.xml" ContentType="application/vnd.openxmlformats-officedocument.presentationml.slideLayout+xml"/>
  <Override PartName="/ppt/slideLayouts/slideLayout612.xml" ContentType="application/vnd.openxmlformats-officedocument.presentationml.slideLayout+xml"/>
  <Override PartName="/ppt/slideLayouts/slideLayout613.xml" ContentType="application/vnd.openxmlformats-officedocument.presentationml.slideLayout+xml"/>
  <Override PartName="/ppt/slideLayouts/slideLayout614.xml" ContentType="application/vnd.openxmlformats-officedocument.presentationml.slideLayout+xml"/>
  <Override PartName="/ppt/theme/theme58.xml" ContentType="application/vnd.openxmlformats-officedocument.theme+xml"/>
  <Override PartName="/ppt/slideLayouts/slideLayout615.xml" ContentType="application/vnd.openxmlformats-officedocument.presentationml.slideLayout+xml"/>
  <Override PartName="/ppt/slideLayouts/slideLayout616.xml" ContentType="application/vnd.openxmlformats-officedocument.presentationml.slideLayout+xml"/>
  <Override PartName="/ppt/slideLayouts/slideLayout617.xml" ContentType="application/vnd.openxmlformats-officedocument.presentationml.slideLayout+xml"/>
  <Override PartName="/ppt/slideLayouts/slideLayout618.xml" ContentType="application/vnd.openxmlformats-officedocument.presentationml.slideLayout+xml"/>
  <Override PartName="/ppt/slideLayouts/slideLayout619.xml" ContentType="application/vnd.openxmlformats-officedocument.presentationml.slideLayout+xml"/>
  <Override PartName="/ppt/slideLayouts/slideLayout620.xml" ContentType="application/vnd.openxmlformats-officedocument.presentationml.slideLayout+xml"/>
  <Override PartName="/ppt/slideLayouts/slideLayout621.xml" ContentType="application/vnd.openxmlformats-officedocument.presentationml.slideLayout+xml"/>
  <Override PartName="/ppt/slideLayouts/slideLayout622.xml" ContentType="application/vnd.openxmlformats-officedocument.presentationml.slideLayout+xml"/>
  <Override PartName="/ppt/slideLayouts/slideLayout623.xml" ContentType="application/vnd.openxmlformats-officedocument.presentationml.slideLayout+xml"/>
  <Override PartName="/ppt/slideLayouts/slideLayout624.xml" ContentType="application/vnd.openxmlformats-officedocument.presentationml.slideLayout+xml"/>
  <Override PartName="/ppt/slideLayouts/slideLayout625.xml" ContentType="application/vnd.openxmlformats-officedocument.presentationml.slideLayout+xml"/>
  <Override PartName="/ppt/theme/theme59.xml" ContentType="application/vnd.openxmlformats-officedocument.theme+xml"/>
  <Override PartName="/ppt/slideLayouts/slideLayout626.xml" ContentType="application/vnd.openxmlformats-officedocument.presentationml.slideLayout+xml"/>
  <Override PartName="/ppt/slideLayouts/slideLayout627.xml" ContentType="application/vnd.openxmlformats-officedocument.presentationml.slideLayout+xml"/>
  <Override PartName="/ppt/slideLayouts/slideLayout628.xml" ContentType="application/vnd.openxmlformats-officedocument.presentationml.slideLayout+xml"/>
  <Override PartName="/ppt/slideLayouts/slideLayout629.xml" ContentType="application/vnd.openxmlformats-officedocument.presentationml.slideLayout+xml"/>
  <Override PartName="/ppt/slideLayouts/slideLayout630.xml" ContentType="application/vnd.openxmlformats-officedocument.presentationml.slideLayout+xml"/>
  <Override PartName="/ppt/slideLayouts/slideLayout631.xml" ContentType="application/vnd.openxmlformats-officedocument.presentationml.slideLayout+xml"/>
  <Override PartName="/ppt/slideLayouts/slideLayout632.xml" ContentType="application/vnd.openxmlformats-officedocument.presentationml.slideLayout+xml"/>
  <Override PartName="/ppt/slideLayouts/slideLayout633.xml" ContentType="application/vnd.openxmlformats-officedocument.presentationml.slideLayout+xml"/>
  <Override PartName="/ppt/slideLayouts/slideLayout634.xml" ContentType="application/vnd.openxmlformats-officedocument.presentationml.slideLayout+xml"/>
  <Override PartName="/ppt/slideLayouts/slideLayout635.xml" ContentType="application/vnd.openxmlformats-officedocument.presentationml.slideLayout+xml"/>
  <Override PartName="/ppt/slideLayouts/slideLayout636.xml" ContentType="application/vnd.openxmlformats-officedocument.presentationml.slideLayout+xml"/>
  <Override PartName="/ppt/slideLayouts/slideLayout637.xml" ContentType="application/vnd.openxmlformats-officedocument.presentationml.slideLayout+xml"/>
  <Override PartName="/ppt/theme/theme60.xml" ContentType="application/vnd.openxmlformats-officedocument.theme+xml"/>
  <Override PartName="/ppt/slideLayouts/slideLayout638.xml" ContentType="application/vnd.openxmlformats-officedocument.presentationml.slideLayout+xml"/>
  <Override PartName="/ppt/slideLayouts/slideLayout639.xml" ContentType="application/vnd.openxmlformats-officedocument.presentationml.slideLayout+xml"/>
  <Override PartName="/ppt/slideLayouts/slideLayout640.xml" ContentType="application/vnd.openxmlformats-officedocument.presentationml.slideLayout+xml"/>
  <Override PartName="/ppt/slideLayouts/slideLayout641.xml" ContentType="application/vnd.openxmlformats-officedocument.presentationml.slideLayout+xml"/>
  <Override PartName="/ppt/slideLayouts/slideLayout642.xml" ContentType="application/vnd.openxmlformats-officedocument.presentationml.slideLayout+xml"/>
  <Override PartName="/ppt/slideLayouts/slideLayout643.xml" ContentType="application/vnd.openxmlformats-officedocument.presentationml.slideLayout+xml"/>
  <Override PartName="/ppt/slideLayouts/slideLayout644.xml" ContentType="application/vnd.openxmlformats-officedocument.presentationml.slideLayout+xml"/>
  <Override PartName="/ppt/slideLayouts/slideLayout645.xml" ContentType="application/vnd.openxmlformats-officedocument.presentationml.slideLayout+xml"/>
  <Override PartName="/ppt/slideLayouts/slideLayout646.xml" ContentType="application/vnd.openxmlformats-officedocument.presentationml.slideLayout+xml"/>
  <Override PartName="/ppt/slideLayouts/slideLayout647.xml" ContentType="application/vnd.openxmlformats-officedocument.presentationml.slideLayout+xml"/>
  <Override PartName="/ppt/slideLayouts/slideLayout648.xml" ContentType="application/vnd.openxmlformats-officedocument.presentationml.slideLayout+xml"/>
  <Override PartName="/ppt/slideLayouts/slideLayout649.xml" ContentType="application/vnd.openxmlformats-officedocument.presentationml.slideLayout+xml"/>
  <Override PartName="/ppt/theme/theme61.xml" ContentType="application/vnd.openxmlformats-officedocument.theme+xml"/>
  <Override PartName="/ppt/slideLayouts/slideLayout650.xml" ContentType="application/vnd.openxmlformats-officedocument.presentationml.slideLayout+xml"/>
  <Override PartName="/ppt/slideLayouts/slideLayout651.xml" ContentType="application/vnd.openxmlformats-officedocument.presentationml.slideLayout+xml"/>
  <Override PartName="/ppt/slideLayouts/slideLayout652.xml" ContentType="application/vnd.openxmlformats-officedocument.presentationml.slideLayout+xml"/>
  <Override PartName="/ppt/slideLayouts/slideLayout653.xml" ContentType="application/vnd.openxmlformats-officedocument.presentationml.slideLayout+xml"/>
  <Override PartName="/ppt/slideLayouts/slideLayout654.xml" ContentType="application/vnd.openxmlformats-officedocument.presentationml.slideLayout+xml"/>
  <Override PartName="/ppt/slideLayouts/slideLayout655.xml" ContentType="application/vnd.openxmlformats-officedocument.presentationml.slideLayout+xml"/>
  <Override PartName="/ppt/slideLayouts/slideLayout656.xml" ContentType="application/vnd.openxmlformats-officedocument.presentationml.slideLayout+xml"/>
  <Override PartName="/ppt/slideLayouts/slideLayout657.xml" ContentType="application/vnd.openxmlformats-officedocument.presentationml.slideLayout+xml"/>
  <Override PartName="/ppt/slideLayouts/slideLayout658.xml" ContentType="application/vnd.openxmlformats-officedocument.presentationml.slideLayout+xml"/>
  <Override PartName="/ppt/slideLayouts/slideLayout659.xml" ContentType="application/vnd.openxmlformats-officedocument.presentationml.slideLayout+xml"/>
  <Override PartName="/ppt/slideLayouts/slideLayout660.xml" ContentType="application/vnd.openxmlformats-officedocument.presentationml.slideLayout+xml"/>
  <Override PartName="/ppt/theme/theme62.xml" ContentType="application/vnd.openxmlformats-officedocument.theme+xml"/>
  <Override PartName="/ppt/slideLayouts/slideLayout661.xml" ContentType="application/vnd.openxmlformats-officedocument.presentationml.slideLayout+xml"/>
  <Override PartName="/ppt/slideLayouts/slideLayout662.xml" ContentType="application/vnd.openxmlformats-officedocument.presentationml.slideLayout+xml"/>
  <Override PartName="/ppt/slideLayouts/slideLayout663.xml" ContentType="application/vnd.openxmlformats-officedocument.presentationml.slideLayout+xml"/>
  <Override PartName="/ppt/slideLayouts/slideLayout664.xml" ContentType="application/vnd.openxmlformats-officedocument.presentationml.slideLayout+xml"/>
  <Override PartName="/ppt/slideLayouts/slideLayout665.xml" ContentType="application/vnd.openxmlformats-officedocument.presentationml.slideLayout+xml"/>
  <Override PartName="/ppt/slideLayouts/slideLayout666.xml" ContentType="application/vnd.openxmlformats-officedocument.presentationml.slideLayout+xml"/>
  <Override PartName="/ppt/slideLayouts/slideLayout667.xml" ContentType="application/vnd.openxmlformats-officedocument.presentationml.slideLayout+xml"/>
  <Override PartName="/ppt/slideLayouts/slideLayout668.xml" ContentType="application/vnd.openxmlformats-officedocument.presentationml.slideLayout+xml"/>
  <Override PartName="/ppt/slideLayouts/slideLayout669.xml" ContentType="application/vnd.openxmlformats-officedocument.presentationml.slideLayout+xml"/>
  <Override PartName="/ppt/slideLayouts/slideLayout670.xml" ContentType="application/vnd.openxmlformats-officedocument.presentationml.slideLayout+xml"/>
  <Override PartName="/ppt/slideLayouts/slideLayout671.xml" ContentType="application/vnd.openxmlformats-officedocument.presentationml.slideLayout+xml"/>
  <Override PartName="/ppt/slideLayouts/slideLayout672.xml" ContentType="application/vnd.openxmlformats-officedocument.presentationml.slideLayout+xml"/>
  <Override PartName="/ppt/theme/theme63.xml" ContentType="application/vnd.openxmlformats-officedocument.theme+xml"/>
  <Override PartName="/ppt/slideLayouts/slideLayout673.xml" ContentType="application/vnd.openxmlformats-officedocument.presentationml.slideLayout+xml"/>
  <Override PartName="/ppt/slideLayouts/slideLayout674.xml" ContentType="application/vnd.openxmlformats-officedocument.presentationml.slideLayout+xml"/>
  <Override PartName="/ppt/slideLayouts/slideLayout675.xml" ContentType="application/vnd.openxmlformats-officedocument.presentationml.slideLayout+xml"/>
  <Override PartName="/ppt/slideLayouts/slideLayout676.xml" ContentType="application/vnd.openxmlformats-officedocument.presentationml.slideLayout+xml"/>
  <Override PartName="/ppt/slideLayouts/slideLayout677.xml" ContentType="application/vnd.openxmlformats-officedocument.presentationml.slideLayout+xml"/>
  <Override PartName="/ppt/slideLayouts/slideLayout678.xml" ContentType="application/vnd.openxmlformats-officedocument.presentationml.slideLayout+xml"/>
  <Override PartName="/ppt/slideLayouts/slideLayout679.xml" ContentType="application/vnd.openxmlformats-officedocument.presentationml.slideLayout+xml"/>
  <Override PartName="/ppt/slideLayouts/slideLayout680.xml" ContentType="application/vnd.openxmlformats-officedocument.presentationml.slideLayout+xml"/>
  <Override PartName="/ppt/slideLayouts/slideLayout681.xml" ContentType="application/vnd.openxmlformats-officedocument.presentationml.slideLayout+xml"/>
  <Override PartName="/ppt/slideLayouts/slideLayout682.xml" ContentType="application/vnd.openxmlformats-officedocument.presentationml.slideLayout+xml"/>
  <Override PartName="/ppt/slideLayouts/slideLayout683.xml" ContentType="application/vnd.openxmlformats-officedocument.presentationml.slideLayout+xml"/>
  <Override PartName="/ppt/slideLayouts/slideLayout684.xml" ContentType="application/vnd.openxmlformats-officedocument.presentationml.slideLayout+xml"/>
  <Override PartName="/ppt/theme/theme64.xml" ContentType="application/vnd.openxmlformats-officedocument.theme+xml"/>
  <Override PartName="/ppt/slideLayouts/slideLayout685.xml" ContentType="application/vnd.openxmlformats-officedocument.presentationml.slideLayout+xml"/>
  <Override PartName="/ppt/slideLayouts/slideLayout686.xml" ContentType="application/vnd.openxmlformats-officedocument.presentationml.slideLayout+xml"/>
  <Override PartName="/ppt/slideLayouts/slideLayout687.xml" ContentType="application/vnd.openxmlformats-officedocument.presentationml.slideLayout+xml"/>
  <Override PartName="/ppt/slideLayouts/slideLayout688.xml" ContentType="application/vnd.openxmlformats-officedocument.presentationml.slideLayout+xml"/>
  <Override PartName="/ppt/slideLayouts/slideLayout689.xml" ContentType="application/vnd.openxmlformats-officedocument.presentationml.slideLayout+xml"/>
  <Override PartName="/ppt/slideLayouts/slideLayout690.xml" ContentType="application/vnd.openxmlformats-officedocument.presentationml.slideLayout+xml"/>
  <Override PartName="/ppt/slideLayouts/slideLayout691.xml" ContentType="application/vnd.openxmlformats-officedocument.presentationml.slideLayout+xml"/>
  <Override PartName="/ppt/slideLayouts/slideLayout692.xml" ContentType="application/vnd.openxmlformats-officedocument.presentationml.slideLayout+xml"/>
  <Override PartName="/ppt/slideLayouts/slideLayout693.xml" ContentType="application/vnd.openxmlformats-officedocument.presentationml.slideLayout+xml"/>
  <Override PartName="/ppt/slideLayouts/slideLayout694.xml" ContentType="application/vnd.openxmlformats-officedocument.presentationml.slideLayout+xml"/>
  <Override PartName="/ppt/slideLayouts/slideLayout695.xml" ContentType="application/vnd.openxmlformats-officedocument.presentationml.slideLayout+xml"/>
  <Override PartName="/ppt/slideLayouts/slideLayout696.xml" ContentType="application/vnd.openxmlformats-officedocument.presentationml.slideLayout+xml"/>
  <Override PartName="/ppt/theme/theme65.xml" ContentType="application/vnd.openxmlformats-officedocument.theme+xml"/>
  <Override PartName="/ppt/slideLayouts/slideLayout697.xml" ContentType="application/vnd.openxmlformats-officedocument.presentationml.slideLayout+xml"/>
  <Override PartName="/ppt/slideLayouts/slideLayout698.xml" ContentType="application/vnd.openxmlformats-officedocument.presentationml.slideLayout+xml"/>
  <Override PartName="/ppt/slideLayouts/slideLayout699.xml" ContentType="application/vnd.openxmlformats-officedocument.presentationml.slideLayout+xml"/>
  <Override PartName="/ppt/slideLayouts/slideLayout700.xml" ContentType="application/vnd.openxmlformats-officedocument.presentationml.slideLayout+xml"/>
  <Override PartName="/ppt/slideLayouts/slideLayout701.xml" ContentType="application/vnd.openxmlformats-officedocument.presentationml.slideLayout+xml"/>
  <Override PartName="/ppt/slideLayouts/slideLayout702.xml" ContentType="application/vnd.openxmlformats-officedocument.presentationml.slideLayout+xml"/>
  <Override PartName="/ppt/slideLayouts/slideLayout703.xml" ContentType="application/vnd.openxmlformats-officedocument.presentationml.slideLayout+xml"/>
  <Override PartName="/ppt/slideLayouts/slideLayout704.xml" ContentType="application/vnd.openxmlformats-officedocument.presentationml.slideLayout+xml"/>
  <Override PartName="/ppt/slideLayouts/slideLayout705.xml" ContentType="application/vnd.openxmlformats-officedocument.presentationml.slideLayout+xml"/>
  <Override PartName="/ppt/slideLayouts/slideLayout706.xml" ContentType="application/vnd.openxmlformats-officedocument.presentationml.slideLayout+xml"/>
  <Override PartName="/ppt/slideLayouts/slideLayout707.xml" ContentType="application/vnd.openxmlformats-officedocument.presentationml.slideLayout+xml"/>
  <Override PartName="/ppt/theme/theme66.xml" ContentType="application/vnd.openxmlformats-officedocument.theme+xml"/>
  <Override PartName="/ppt/slideLayouts/slideLayout708.xml" ContentType="application/vnd.openxmlformats-officedocument.presentationml.slideLayout+xml"/>
  <Override PartName="/ppt/slideLayouts/slideLayout709.xml" ContentType="application/vnd.openxmlformats-officedocument.presentationml.slideLayout+xml"/>
  <Override PartName="/ppt/slideLayouts/slideLayout710.xml" ContentType="application/vnd.openxmlformats-officedocument.presentationml.slideLayout+xml"/>
  <Override PartName="/ppt/slideLayouts/slideLayout711.xml" ContentType="application/vnd.openxmlformats-officedocument.presentationml.slideLayout+xml"/>
  <Override PartName="/ppt/slideLayouts/slideLayout712.xml" ContentType="application/vnd.openxmlformats-officedocument.presentationml.slideLayout+xml"/>
  <Override PartName="/ppt/slideLayouts/slideLayout713.xml" ContentType="application/vnd.openxmlformats-officedocument.presentationml.slideLayout+xml"/>
  <Override PartName="/ppt/slideLayouts/slideLayout714.xml" ContentType="application/vnd.openxmlformats-officedocument.presentationml.slideLayout+xml"/>
  <Override PartName="/ppt/slideLayouts/slideLayout715.xml" ContentType="application/vnd.openxmlformats-officedocument.presentationml.slideLayout+xml"/>
  <Override PartName="/ppt/slideLayouts/slideLayout716.xml" ContentType="application/vnd.openxmlformats-officedocument.presentationml.slideLayout+xml"/>
  <Override PartName="/ppt/slideLayouts/slideLayout717.xml" ContentType="application/vnd.openxmlformats-officedocument.presentationml.slideLayout+xml"/>
  <Override PartName="/ppt/slideLayouts/slideLayout718.xml" ContentType="application/vnd.openxmlformats-officedocument.presentationml.slideLayout+xml"/>
  <Override PartName="/ppt/theme/theme67.xml" ContentType="application/vnd.openxmlformats-officedocument.theme+xml"/>
  <Override PartName="/ppt/slideLayouts/slideLayout719.xml" ContentType="application/vnd.openxmlformats-officedocument.presentationml.slideLayout+xml"/>
  <Override PartName="/ppt/slideLayouts/slideLayout720.xml" ContentType="application/vnd.openxmlformats-officedocument.presentationml.slideLayout+xml"/>
  <Override PartName="/ppt/slideLayouts/slideLayout721.xml" ContentType="application/vnd.openxmlformats-officedocument.presentationml.slideLayout+xml"/>
  <Override PartName="/ppt/slideLayouts/slideLayout722.xml" ContentType="application/vnd.openxmlformats-officedocument.presentationml.slideLayout+xml"/>
  <Override PartName="/ppt/slideLayouts/slideLayout723.xml" ContentType="application/vnd.openxmlformats-officedocument.presentationml.slideLayout+xml"/>
  <Override PartName="/ppt/slideLayouts/slideLayout724.xml" ContentType="application/vnd.openxmlformats-officedocument.presentationml.slideLayout+xml"/>
  <Override PartName="/ppt/slideLayouts/slideLayout725.xml" ContentType="application/vnd.openxmlformats-officedocument.presentationml.slideLayout+xml"/>
  <Override PartName="/ppt/slideLayouts/slideLayout726.xml" ContentType="application/vnd.openxmlformats-officedocument.presentationml.slideLayout+xml"/>
  <Override PartName="/ppt/slideLayouts/slideLayout727.xml" ContentType="application/vnd.openxmlformats-officedocument.presentationml.slideLayout+xml"/>
  <Override PartName="/ppt/slideLayouts/slideLayout728.xml" ContentType="application/vnd.openxmlformats-officedocument.presentationml.slideLayout+xml"/>
  <Override PartName="/ppt/slideLayouts/slideLayout729.xml" ContentType="application/vnd.openxmlformats-officedocument.presentationml.slideLayout+xml"/>
  <Override PartName="/ppt/theme/theme68.xml" ContentType="application/vnd.openxmlformats-officedocument.theme+xml"/>
  <Override PartName="/ppt/slideLayouts/slideLayout730.xml" ContentType="application/vnd.openxmlformats-officedocument.presentationml.slideLayout+xml"/>
  <Override PartName="/ppt/slideLayouts/slideLayout731.xml" ContentType="application/vnd.openxmlformats-officedocument.presentationml.slideLayout+xml"/>
  <Override PartName="/ppt/slideLayouts/slideLayout732.xml" ContentType="application/vnd.openxmlformats-officedocument.presentationml.slideLayout+xml"/>
  <Override PartName="/ppt/slideLayouts/slideLayout733.xml" ContentType="application/vnd.openxmlformats-officedocument.presentationml.slideLayout+xml"/>
  <Override PartName="/ppt/slideLayouts/slideLayout734.xml" ContentType="application/vnd.openxmlformats-officedocument.presentationml.slideLayout+xml"/>
  <Override PartName="/ppt/slideLayouts/slideLayout735.xml" ContentType="application/vnd.openxmlformats-officedocument.presentationml.slideLayout+xml"/>
  <Override PartName="/ppt/slideLayouts/slideLayout736.xml" ContentType="application/vnd.openxmlformats-officedocument.presentationml.slideLayout+xml"/>
  <Override PartName="/ppt/slideLayouts/slideLayout737.xml" ContentType="application/vnd.openxmlformats-officedocument.presentationml.slideLayout+xml"/>
  <Override PartName="/ppt/slideLayouts/slideLayout738.xml" ContentType="application/vnd.openxmlformats-officedocument.presentationml.slideLayout+xml"/>
  <Override PartName="/ppt/slideLayouts/slideLayout739.xml" ContentType="application/vnd.openxmlformats-officedocument.presentationml.slideLayout+xml"/>
  <Override PartName="/ppt/slideLayouts/slideLayout740.xml" ContentType="application/vnd.openxmlformats-officedocument.presentationml.slideLayout+xml"/>
  <Override PartName="/ppt/slideLayouts/slideLayout741.xml" ContentType="application/vnd.openxmlformats-officedocument.presentationml.slideLayout+xml"/>
  <Override PartName="/ppt/theme/theme69.xml" ContentType="application/vnd.openxmlformats-officedocument.theme+xml"/>
  <Override PartName="/ppt/theme/theme70.xml" ContentType="application/vnd.openxmlformats-officedocument.theme+xml"/>
  <Override PartName="/ppt/theme/theme71.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charts/chart4.xml" ContentType="application/vnd.openxmlformats-officedocument.drawingml.chart+xml"/>
  <Override PartName="/ppt/charts/chart5.xml" ContentType="application/vnd.openxmlformats-officedocument.drawingml.chart+xml"/>
  <Override PartName="/ppt/theme/themeOverride1.xml" ContentType="application/vnd.openxmlformats-officedocument.themeOverride+xml"/>
  <Override PartName="/ppt/charts/chart6.xml" ContentType="application/vnd.openxmlformats-officedocument.drawingml.chart+xml"/>
  <Override PartName="/ppt/theme/themeOverride2.xml" ContentType="application/vnd.openxmlformats-officedocument.themeOverride+xml"/>
  <Override PartName="/ppt/charts/chart7.xml" ContentType="application/vnd.openxmlformats-officedocument.drawingml.chart+xml"/>
  <Override PartName="/ppt/theme/themeOverride3.xml" ContentType="application/vnd.openxmlformats-officedocument.themeOverride+xml"/>
  <Override PartName="/ppt/charts/chart8.xml" ContentType="application/vnd.openxmlformats-officedocument.drawingml.chart+xml"/>
  <Override PartName="/ppt/theme/themeOverride4.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9.xml" ContentType="application/vnd.openxmlformats-officedocument.drawingml.chart+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10.xml" ContentType="application/vnd.openxmlformats-officedocument.drawingml.chart+xml"/>
  <Override PartName="/ppt/theme/themeOverride5.xml" ContentType="application/vnd.openxmlformats-officedocument.themeOverride+xml"/>
  <Override PartName="/ppt/charts/chart11.xml" ContentType="application/vnd.openxmlformats-officedocument.drawingml.chart+xml"/>
  <Override PartName="/ppt/theme/themeOverride6.xml" ContentType="application/vnd.openxmlformats-officedocument.themeOverride+xml"/>
  <Override PartName="/ppt/drawings/drawing1.xml" ContentType="application/vnd.openxmlformats-officedocument.drawingml.chartshapes+xml"/>
  <Override PartName="/ppt/charts/chart12.xml" ContentType="application/vnd.openxmlformats-officedocument.drawingml.chart+xml"/>
  <Override PartName="/ppt/theme/themeOverride7.xml" ContentType="application/vnd.openxmlformats-officedocument.themeOverride+xml"/>
  <Override PartName="/ppt/drawings/drawing2.xml" ContentType="application/vnd.openxmlformats-officedocument.drawingml.chartshapes+xml"/>
  <Override PartName="/ppt/notesSlides/notesSlide28.xml" ContentType="application/vnd.openxmlformats-officedocument.presentationml.notesSlide+xml"/>
  <Override PartName="/ppt/charts/chart13.xml" ContentType="application/vnd.openxmlformats-officedocument.drawingml.chart+xml"/>
  <Override PartName="/ppt/theme/themeOverride8.xml" ContentType="application/vnd.openxmlformats-officedocument.themeOverride+xml"/>
  <Override PartName="/ppt/drawings/drawing3.xml" ContentType="application/vnd.openxmlformats-officedocument.drawingml.chartshapes+xml"/>
  <Override PartName="/ppt/charts/chart14.xml" ContentType="application/vnd.openxmlformats-officedocument.drawingml.chart+xml"/>
  <Override PartName="/ppt/theme/themeOverride9.xml" ContentType="application/vnd.openxmlformats-officedocument.themeOverride+xml"/>
  <Override PartName="/ppt/charts/chart15.xml" ContentType="application/vnd.openxmlformats-officedocument.drawingml.chart+xml"/>
  <Override PartName="/ppt/theme/themeOverride10.xml" ContentType="application/vnd.openxmlformats-officedocument.themeOverride+xml"/>
  <Override PartName="/ppt/charts/chart16.xml" ContentType="application/vnd.openxmlformats-officedocument.drawingml.chart+xml"/>
  <Override PartName="/ppt/theme/themeOverride11.xml" ContentType="application/vnd.openxmlformats-officedocument.themeOverride+xml"/>
  <Override PartName="/ppt/charts/chart17.xml" ContentType="application/vnd.openxmlformats-officedocument.drawingml.chart+xml"/>
  <Override PartName="/ppt/theme/themeOverride12.xml" ContentType="application/vnd.openxmlformats-officedocument.themeOverr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8.xml" ContentType="application/vnd.openxmlformats-officedocument.drawingml.chart+xml"/>
  <Override PartName="/ppt/charts/chart19.xml" ContentType="application/vnd.openxmlformats-officedocument.drawingml.chart+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20.xml" ContentType="application/vnd.openxmlformats-officedocument.drawingml.chart+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rts/chart21.xml" ContentType="application/vnd.openxmlformats-officedocument.drawingml.chart+xml"/>
  <Override PartName="/ppt/charts/chart22.xml" ContentType="application/vnd.openxmlformats-officedocument.drawingml.chart+xml"/>
  <Override PartName="/ppt/notesSlides/notesSlide41.xml" ContentType="application/vnd.openxmlformats-officedocument.presentationml.notesSlide+xml"/>
  <Override PartName="/ppt/charts/chart23.xml" ContentType="application/vnd.openxmlformats-officedocument.drawingml.chart+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rts/chart24.xml" ContentType="application/vnd.openxmlformats-officedocument.drawingml.chart+xml"/>
  <Override PartName="/ppt/charts/chart25.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34" r:id="rId14"/>
    <p:sldMasterId id="2147484571" r:id="rId15"/>
    <p:sldMasterId id="2147484777" r:id="rId16"/>
    <p:sldMasterId id="2147484837" r:id="rId17"/>
    <p:sldMasterId id="2147484849" r:id="rId18"/>
    <p:sldMasterId id="2147484861" r:id="rId19"/>
    <p:sldMasterId id="2147484873" r:id="rId20"/>
    <p:sldMasterId id="2147484969" r:id="rId21"/>
    <p:sldMasterId id="2147485410" r:id="rId22"/>
    <p:sldMasterId id="2147485520" r:id="rId23"/>
    <p:sldMasterId id="2147485532" r:id="rId24"/>
    <p:sldMasterId id="2147485652" r:id="rId25"/>
    <p:sldMasterId id="2147485665" r:id="rId26"/>
    <p:sldMasterId id="2147485714" r:id="rId27"/>
    <p:sldMasterId id="2147486472" r:id="rId28"/>
    <p:sldMasterId id="2147486594" r:id="rId29"/>
    <p:sldMasterId id="2147486654" r:id="rId30"/>
    <p:sldMasterId id="2147486847" r:id="rId31"/>
    <p:sldMasterId id="2147486871" r:id="rId32"/>
    <p:sldMasterId id="2147486942" r:id="rId33"/>
    <p:sldMasterId id="2147486966" r:id="rId34"/>
    <p:sldMasterId id="2147487084" r:id="rId35"/>
    <p:sldMasterId id="2147487120" r:id="rId36"/>
    <p:sldMasterId id="2147487144" r:id="rId37"/>
    <p:sldMasterId id="2147487194" r:id="rId38"/>
    <p:sldMasterId id="2147487206" r:id="rId39"/>
    <p:sldMasterId id="2147487258" r:id="rId40"/>
    <p:sldMasterId id="2147487278" r:id="rId41"/>
    <p:sldMasterId id="2147487459" r:id="rId42"/>
    <p:sldMasterId id="2147487471" r:id="rId43"/>
    <p:sldMasterId id="2147487483" r:id="rId44"/>
    <p:sldMasterId id="2147487495" r:id="rId45"/>
    <p:sldMasterId id="2147487502" r:id="rId46"/>
    <p:sldMasterId id="2147487509" r:id="rId47"/>
    <p:sldMasterId id="2147487516" r:id="rId48"/>
    <p:sldMasterId id="2147487524" r:id="rId49"/>
    <p:sldMasterId id="2147487574" r:id="rId50"/>
    <p:sldMasterId id="2147487610" r:id="rId51"/>
    <p:sldMasterId id="2147487623" r:id="rId52"/>
    <p:sldMasterId id="2147487731" r:id="rId53"/>
    <p:sldMasterId id="2147487743" r:id="rId54"/>
    <p:sldMasterId id="2147487755" r:id="rId55"/>
    <p:sldMasterId id="2147487767" r:id="rId56"/>
    <p:sldMasterId id="2147487779" r:id="rId57"/>
    <p:sldMasterId id="2147487791" r:id="rId58"/>
    <p:sldMasterId id="2147488002" r:id="rId59"/>
    <p:sldMasterId id="2147488050" r:id="rId60"/>
    <p:sldMasterId id="2147488063" r:id="rId61"/>
    <p:sldMasterId id="2147488076" r:id="rId62"/>
    <p:sldMasterId id="2147488088" r:id="rId63"/>
    <p:sldMasterId id="2147488101" r:id="rId64"/>
    <p:sldMasterId id="2147488114" r:id="rId65"/>
    <p:sldMasterId id="2147488127" r:id="rId66"/>
    <p:sldMasterId id="2147488152" r:id="rId67"/>
    <p:sldMasterId id="2147488164" r:id="rId68"/>
    <p:sldMasterId id="2147488176" r:id="rId69"/>
  </p:sldMasterIdLst>
  <p:notesMasterIdLst>
    <p:notesMasterId r:id="rId294"/>
  </p:notesMasterIdLst>
  <p:handoutMasterIdLst>
    <p:handoutMasterId r:id="rId295"/>
  </p:handoutMasterIdLst>
  <p:sldIdLst>
    <p:sldId id="4256" r:id="rId70"/>
    <p:sldId id="4680" r:id="rId71"/>
    <p:sldId id="4678" r:id="rId72"/>
    <p:sldId id="4687" r:id="rId73"/>
    <p:sldId id="4437" r:id="rId74"/>
    <p:sldId id="2616" r:id="rId75"/>
    <p:sldId id="4691" r:id="rId76"/>
    <p:sldId id="4524" r:id="rId77"/>
    <p:sldId id="3280" r:id="rId78"/>
    <p:sldId id="4140" r:id="rId79"/>
    <p:sldId id="2687" r:id="rId80"/>
    <p:sldId id="4643" r:id="rId81"/>
    <p:sldId id="4661" r:id="rId82"/>
    <p:sldId id="4689" r:id="rId83"/>
    <p:sldId id="4142" r:id="rId84"/>
    <p:sldId id="3295" r:id="rId85"/>
    <p:sldId id="3296" r:id="rId86"/>
    <p:sldId id="3297" r:id="rId87"/>
    <p:sldId id="2886" r:id="rId88"/>
    <p:sldId id="2887" r:id="rId89"/>
    <p:sldId id="4408" r:id="rId90"/>
    <p:sldId id="2889" r:id="rId91"/>
    <p:sldId id="2890" r:id="rId92"/>
    <p:sldId id="2891" r:id="rId93"/>
    <p:sldId id="3845" r:id="rId94"/>
    <p:sldId id="3846" r:id="rId95"/>
    <p:sldId id="3847" r:id="rId96"/>
    <p:sldId id="3264" r:id="rId97"/>
    <p:sldId id="2893" r:id="rId98"/>
    <p:sldId id="3660" r:id="rId99"/>
    <p:sldId id="3707" r:id="rId100"/>
    <p:sldId id="3853" r:id="rId101"/>
    <p:sldId id="3856" r:id="rId102"/>
    <p:sldId id="3925" r:id="rId103"/>
    <p:sldId id="4681" r:id="rId104"/>
    <p:sldId id="3927" r:id="rId105"/>
    <p:sldId id="3928" r:id="rId106"/>
    <p:sldId id="3929" r:id="rId107"/>
    <p:sldId id="3930" r:id="rId108"/>
    <p:sldId id="3931" r:id="rId109"/>
    <p:sldId id="3932" r:id="rId110"/>
    <p:sldId id="3974" r:id="rId111"/>
    <p:sldId id="3934" r:id="rId112"/>
    <p:sldId id="3935" r:id="rId113"/>
    <p:sldId id="3976" r:id="rId114"/>
    <p:sldId id="3977" r:id="rId115"/>
    <p:sldId id="3936" r:id="rId116"/>
    <p:sldId id="3937" r:id="rId117"/>
    <p:sldId id="3938" r:id="rId118"/>
    <p:sldId id="3939" r:id="rId119"/>
    <p:sldId id="3940" r:id="rId120"/>
    <p:sldId id="3941" r:id="rId121"/>
    <p:sldId id="3942" r:id="rId122"/>
    <p:sldId id="3943" r:id="rId123"/>
    <p:sldId id="3944" r:id="rId124"/>
    <p:sldId id="3945" r:id="rId125"/>
    <p:sldId id="3946" r:id="rId126"/>
    <p:sldId id="3947" r:id="rId127"/>
    <p:sldId id="3948" r:id="rId128"/>
    <p:sldId id="3949" r:id="rId129"/>
    <p:sldId id="3950" r:id="rId130"/>
    <p:sldId id="4427" r:id="rId131"/>
    <p:sldId id="4428" r:id="rId132"/>
    <p:sldId id="3952" r:id="rId133"/>
    <p:sldId id="3953" r:id="rId134"/>
    <p:sldId id="3954" r:id="rId135"/>
    <p:sldId id="3958" r:id="rId136"/>
    <p:sldId id="3978" r:id="rId137"/>
    <p:sldId id="3981" r:id="rId138"/>
    <p:sldId id="3982" r:id="rId139"/>
    <p:sldId id="3983" r:id="rId140"/>
    <p:sldId id="3984" r:id="rId141"/>
    <p:sldId id="3959" r:id="rId142"/>
    <p:sldId id="3294" r:id="rId143"/>
    <p:sldId id="3961" r:id="rId144"/>
    <p:sldId id="3985" r:id="rId145"/>
    <p:sldId id="3966" r:id="rId146"/>
    <p:sldId id="3972" r:id="rId147"/>
    <p:sldId id="3989" r:id="rId148"/>
    <p:sldId id="4682" r:id="rId149"/>
    <p:sldId id="3996" r:id="rId150"/>
    <p:sldId id="2637" r:id="rId151"/>
    <p:sldId id="4690" r:id="rId152"/>
    <p:sldId id="3997" r:id="rId153"/>
    <p:sldId id="4409" r:id="rId154"/>
    <p:sldId id="4410" r:id="rId155"/>
    <p:sldId id="4411" r:id="rId156"/>
    <p:sldId id="4412" r:id="rId157"/>
    <p:sldId id="4413" r:id="rId158"/>
    <p:sldId id="4414" r:id="rId159"/>
    <p:sldId id="4419" r:id="rId160"/>
    <p:sldId id="4417" r:id="rId161"/>
    <p:sldId id="4418" r:id="rId162"/>
    <p:sldId id="4415" r:id="rId163"/>
    <p:sldId id="4416" r:id="rId164"/>
    <p:sldId id="3859" r:id="rId165"/>
    <p:sldId id="3860" r:id="rId166"/>
    <p:sldId id="3741" r:id="rId167"/>
    <p:sldId id="3742" r:id="rId168"/>
    <p:sldId id="3743" r:id="rId169"/>
    <p:sldId id="3744" r:id="rId170"/>
    <p:sldId id="3745" r:id="rId171"/>
    <p:sldId id="3746" r:id="rId172"/>
    <p:sldId id="3747" r:id="rId173"/>
    <p:sldId id="3748" r:id="rId174"/>
    <p:sldId id="3749" r:id="rId175"/>
    <p:sldId id="3874" r:id="rId176"/>
    <p:sldId id="3751" r:id="rId177"/>
    <p:sldId id="4265" r:id="rId178"/>
    <p:sldId id="4430" r:id="rId179"/>
    <p:sldId id="4686" r:id="rId180"/>
    <p:sldId id="3758" r:id="rId181"/>
    <p:sldId id="3759" r:id="rId182"/>
    <p:sldId id="4272" r:id="rId183"/>
    <p:sldId id="4273" r:id="rId184"/>
    <p:sldId id="4420" r:id="rId185"/>
    <p:sldId id="3765" r:id="rId186"/>
    <p:sldId id="3766" r:id="rId187"/>
    <p:sldId id="3767" r:id="rId188"/>
    <p:sldId id="3768" r:id="rId189"/>
    <p:sldId id="3769" r:id="rId190"/>
    <p:sldId id="3770" r:id="rId191"/>
    <p:sldId id="3771" r:id="rId192"/>
    <p:sldId id="3772" r:id="rId193"/>
    <p:sldId id="3773" r:id="rId194"/>
    <p:sldId id="4185" r:id="rId195"/>
    <p:sldId id="4421" r:id="rId196"/>
    <p:sldId id="3324" r:id="rId197"/>
    <p:sldId id="3325" r:id="rId198"/>
    <p:sldId id="4683" r:id="rId199"/>
    <p:sldId id="4015" r:id="rId200"/>
    <p:sldId id="4016" r:id="rId201"/>
    <p:sldId id="4017" r:id="rId202"/>
    <p:sldId id="3916" r:id="rId203"/>
    <p:sldId id="4086" r:id="rId204"/>
    <p:sldId id="4356" r:id="rId205"/>
    <p:sldId id="4357" r:id="rId206"/>
    <p:sldId id="4358" r:id="rId207"/>
    <p:sldId id="4359" r:id="rId208"/>
    <p:sldId id="4360" r:id="rId209"/>
    <p:sldId id="4361" r:id="rId210"/>
    <p:sldId id="4362" r:id="rId211"/>
    <p:sldId id="4363" r:id="rId212"/>
    <p:sldId id="4364" r:id="rId213"/>
    <p:sldId id="4365" r:id="rId214"/>
    <p:sldId id="4366" r:id="rId215"/>
    <p:sldId id="4093" r:id="rId216"/>
    <p:sldId id="4422" r:id="rId217"/>
    <p:sldId id="4367" r:id="rId218"/>
    <p:sldId id="4688" r:id="rId219"/>
    <p:sldId id="4424" r:id="rId220"/>
    <p:sldId id="4425" r:id="rId221"/>
    <p:sldId id="4426" r:id="rId222"/>
    <p:sldId id="4429" r:id="rId223"/>
    <p:sldId id="4431" r:id="rId224"/>
    <p:sldId id="4432" r:id="rId225"/>
    <p:sldId id="3844" r:id="rId226"/>
    <p:sldId id="3808" r:id="rId227"/>
    <p:sldId id="3809" r:id="rId228"/>
    <p:sldId id="3810" r:id="rId229"/>
    <p:sldId id="3811" r:id="rId230"/>
    <p:sldId id="3841" r:id="rId231"/>
    <p:sldId id="3812" r:id="rId232"/>
    <p:sldId id="3813" r:id="rId233"/>
    <p:sldId id="3814" r:id="rId234"/>
    <p:sldId id="3815" r:id="rId235"/>
    <p:sldId id="3816" r:id="rId236"/>
    <p:sldId id="3817" r:id="rId237"/>
    <p:sldId id="3818" r:id="rId238"/>
    <p:sldId id="3819" r:id="rId239"/>
    <p:sldId id="3820" r:id="rId240"/>
    <p:sldId id="3821" r:id="rId241"/>
    <p:sldId id="3822" r:id="rId242"/>
    <p:sldId id="3823" r:id="rId243"/>
    <p:sldId id="3824" r:id="rId244"/>
    <p:sldId id="3825" r:id="rId245"/>
    <p:sldId id="3826" r:id="rId246"/>
    <p:sldId id="3827" r:id="rId247"/>
    <p:sldId id="3828" r:id="rId248"/>
    <p:sldId id="3829" r:id="rId249"/>
    <p:sldId id="3830" r:id="rId250"/>
    <p:sldId id="3831" r:id="rId251"/>
    <p:sldId id="3832" r:id="rId252"/>
    <p:sldId id="3833" r:id="rId253"/>
    <p:sldId id="3834" r:id="rId254"/>
    <p:sldId id="3835" r:id="rId255"/>
    <p:sldId id="3836" r:id="rId256"/>
    <p:sldId id="3837" r:id="rId257"/>
    <p:sldId id="3838" r:id="rId258"/>
    <p:sldId id="3839" r:id="rId259"/>
    <p:sldId id="4232" r:id="rId260"/>
    <p:sldId id="4233" r:id="rId261"/>
    <p:sldId id="4234" r:id="rId262"/>
    <p:sldId id="4235" r:id="rId263"/>
    <p:sldId id="4236" r:id="rId264"/>
    <p:sldId id="4237" r:id="rId265"/>
    <p:sldId id="4238" r:id="rId266"/>
    <p:sldId id="4239" r:id="rId267"/>
    <p:sldId id="4240" r:id="rId268"/>
    <p:sldId id="4241" r:id="rId269"/>
    <p:sldId id="4242" r:id="rId270"/>
    <p:sldId id="4002" r:id="rId271"/>
    <p:sldId id="4370" r:id="rId272"/>
    <p:sldId id="4371" r:id="rId273"/>
    <p:sldId id="4372" r:id="rId274"/>
    <p:sldId id="4373" r:id="rId275"/>
    <p:sldId id="4374" r:id="rId276"/>
    <p:sldId id="4375" r:id="rId277"/>
    <p:sldId id="4376" r:id="rId278"/>
    <p:sldId id="4377" r:id="rId279"/>
    <p:sldId id="4378" r:id="rId280"/>
    <p:sldId id="4379" r:id="rId281"/>
    <p:sldId id="4380" r:id="rId282"/>
    <p:sldId id="4381" r:id="rId283"/>
    <p:sldId id="4382" r:id="rId284"/>
    <p:sldId id="4132" r:id="rId285"/>
    <p:sldId id="4133" r:id="rId286"/>
    <p:sldId id="3960" r:id="rId287"/>
    <p:sldId id="4227" r:id="rId288"/>
    <p:sldId id="4228" r:id="rId289"/>
    <p:sldId id="4229" r:id="rId290"/>
    <p:sldId id="4230" r:id="rId291"/>
    <p:sldId id="4231" r:id="rId292"/>
    <p:sldId id="4405" r:id="rId29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0432FF"/>
    <a:srgbClr val="FF00C4"/>
    <a:srgbClr val="1A5712"/>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195" autoAdjust="0"/>
    <p:restoredTop sz="99433" autoAdjust="0"/>
  </p:normalViewPr>
  <p:slideViewPr>
    <p:cSldViewPr>
      <p:cViewPr varScale="1">
        <p:scale>
          <a:sx n="93" d="100"/>
          <a:sy n="93" d="100"/>
        </p:scale>
        <p:origin x="664" y="20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48.xml"/><Relationship Id="rId299" Type="http://schemas.openxmlformats.org/officeDocument/2006/relationships/tableStyles" Target="tableStyles.xml"/><Relationship Id="rId21" Type="http://schemas.openxmlformats.org/officeDocument/2006/relationships/slideMaster" Target="slideMasters/slideMaster21.xml"/><Relationship Id="rId63" Type="http://schemas.openxmlformats.org/officeDocument/2006/relationships/slideMaster" Target="slideMasters/slideMaster63.xml"/><Relationship Id="rId159" Type="http://schemas.openxmlformats.org/officeDocument/2006/relationships/slide" Target="slides/slide90.xml"/><Relationship Id="rId170" Type="http://schemas.openxmlformats.org/officeDocument/2006/relationships/slide" Target="slides/slide101.xml"/><Relationship Id="rId226" Type="http://schemas.openxmlformats.org/officeDocument/2006/relationships/slide" Target="slides/slide157.xml"/><Relationship Id="rId268" Type="http://schemas.openxmlformats.org/officeDocument/2006/relationships/slide" Target="slides/slide199.xml"/><Relationship Id="rId32" Type="http://schemas.openxmlformats.org/officeDocument/2006/relationships/slideMaster" Target="slideMasters/slideMaster32.xml"/><Relationship Id="rId74" Type="http://schemas.openxmlformats.org/officeDocument/2006/relationships/slide" Target="slides/slide5.xml"/><Relationship Id="rId128" Type="http://schemas.openxmlformats.org/officeDocument/2006/relationships/slide" Target="slides/slide59.xml"/><Relationship Id="rId5" Type="http://schemas.openxmlformats.org/officeDocument/2006/relationships/slideMaster" Target="slideMasters/slideMaster5.xml"/><Relationship Id="rId181" Type="http://schemas.openxmlformats.org/officeDocument/2006/relationships/slide" Target="slides/slide112.xml"/><Relationship Id="rId237" Type="http://schemas.openxmlformats.org/officeDocument/2006/relationships/slide" Target="slides/slide168.xml"/><Relationship Id="rId279" Type="http://schemas.openxmlformats.org/officeDocument/2006/relationships/slide" Target="slides/slide210.xml"/><Relationship Id="rId43" Type="http://schemas.openxmlformats.org/officeDocument/2006/relationships/slideMaster" Target="slideMasters/slideMaster43.xml"/><Relationship Id="rId139" Type="http://schemas.openxmlformats.org/officeDocument/2006/relationships/slide" Target="slides/slide70.xml"/><Relationship Id="rId290" Type="http://schemas.openxmlformats.org/officeDocument/2006/relationships/slide" Target="slides/slide221.xml"/><Relationship Id="rId85" Type="http://schemas.openxmlformats.org/officeDocument/2006/relationships/slide" Target="slides/slide16.xml"/><Relationship Id="rId150" Type="http://schemas.openxmlformats.org/officeDocument/2006/relationships/slide" Target="slides/slide81.xml"/><Relationship Id="rId192" Type="http://schemas.openxmlformats.org/officeDocument/2006/relationships/slide" Target="slides/slide123.xml"/><Relationship Id="rId206" Type="http://schemas.openxmlformats.org/officeDocument/2006/relationships/slide" Target="slides/slide137.xml"/><Relationship Id="rId248" Type="http://schemas.openxmlformats.org/officeDocument/2006/relationships/slide" Target="slides/slide179.xml"/><Relationship Id="rId12" Type="http://schemas.openxmlformats.org/officeDocument/2006/relationships/slideMaster" Target="slideMasters/slideMaster12.xml"/><Relationship Id="rId108" Type="http://schemas.openxmlformats.org/officeDocument/2006/relationships/slide" Target="slides/slide39.xml"/><Relationship Id="rId54" Type="http://schemas.openxmlformats.org/officeDocument/2006/relationships/slideMaster" Target="slideMasters/slideMaster54.xml"/><Relationship Id="rId75" Type="http://schemas.openxmlformats.org/officeDocument/2006/relationships/slide" Target="slides/slide6.xml"/><Relationship Id="rId96" Type="http://schemas.openxmlformats.org/officeDocument/2006/relationships/slide" Target="slides/slide27.xml"/><Relationship Id="rId140" Type="http://schemas.openxmlformats.org/officeDocument/2006/relationships/slide" Target="slides/slide71.xml"/><Relationship Id="rId161" Type="http://schemas.openxmlformats.org/officeDocument/2006/relationships/slide" Target="slides/slide92.xml"/><Relationship Id="rId182" Type="http://schemas.openxmlformats.org/officeDocument/2006/relationships/slide" Target="slides/slide113.xml"/><Relationship Id="rId217" Type="http://schemas.openxmlformats.org/officeDocument/2006/relationships/slide" Target="slides/slide148.xml"/><Relationship Id="rId6" Type="http://schemas.openxmlformats.org/officeDocument/2006/relationships/slideMaster" Target="slideMasters/slideMaster6.xml"/><Relationship Id="rId238" Type="http://schemas.openxmlformats.org/officeDocument/2006/relationships/slide" Target="slides/slide169.xml"/><Relationship Id="rId259" Type="http://schemas.openxmlformats.org/officeDocument/2006/relationships/slide" Target="slides/slide190.xml"/><Relationship Id="rId23" Type="http://schemas.openxmlformats.org/officeDocument/2006/relationships/slideMaster" Target="slideMasters/slideMaster23.xml"/><Relationship Id="rId119" Type="http://schemas.openxmlformats.org/officeDocument/2006/relationships/slide" Target="slides/slide50.xml"/><Relationship Id="rId270" Type="http://schemas.openxmlformats.org/officeDocument/2006/relationships/slide" Target="slides/slide201.xml"/><Relationship Id="rId291" Type="http://schemas.openxmlformats.org/officeDocument/2006/relationships/slide" Target="slides/slide222.xml"/><Relationship Id="rId44" Type="http://schemas.openxmlformats.org/officeDocument/2006/relationships/slideMaster" Target="slideMasters/slideMaster44.xml"/><Relationship Id="rId65" Type="http://schemas.openxmlformats.org/officeDocument/2006/relationships/slideMaster" Target="slideMasters/slideMaster65.xml"/><Relationship Id="rId86" Type="http://schemas.openxmlformats.org/officeDocument/2006/relationships/slide" Target="slides/slide17.xml"/><Relationship Id="rId130" Type="http://schemas.openxmlformats.org/officeDocument/2006/relationships/slide" Target="slides/slide61.xml"/><Relationship Id="rId151" Type="http://schemas.openxmlformats.org/officeDocument/2006/relationships/slide" Target="slides/slide82.xml"/><Relationship Id="rId172" Type="http://schemas.openxmlformats.org/officeDocument/2006/relationships/slide" Target="slides/slide103.xml"/><Relationship Id="rId193" Type="http://schemas.openxmlformats.org/officeDocument/2006/relationships/slide" Target="slides/slide124.xml"/><Relationship Id="rId207" Type="http://schemas.openxmlformats.org/officeDocument/2006/relationships/slide" Target="slides/slide138.xml"/><Relationship Id="rId228" Type="http://schemas.openxmlformats.org/officeDocument/2006/relationships/slide" Target="slides/slide159.xml"/><Relationship Id="rId249" Type="http://schemas.openxmlformats.org/officeDocument/2006/relationships/slide" Target="slides/slide180.xml"/><Relationship Id="rId13" Type="http://schemas.openxmlformats.org/officeDocument/2006/relationships/slideMaster" Target="slideMasters/slideMaster13.xml"/><Relationship Id="rId109" Type="http://schemas.openxmlformats.org/officeDocument/2006/relationships/slide" Target="slides/slide40.xml"/><Relationship Id="rId260" Type="http://schemas.openxmlformats.org/officeDocument/2006/relationships/slide" Target="slides/slide191.xml"/><Relationship Id="rId281" Type="http://schemas.openxmlformats.org/officeDocument/2006/relationships/slide" Target="slides/slide212.xml"/><Relationship Id="rId34" Type="http://schemas.openxmlformats.org/officeDocument/2006/relationships/slideMaster" Target="slideMasters/slideMaster34.xml"/><Relationship Id="rId55" Type="http://schemas.openxmlformats.org/officeDocument/2006/relationships/slideMaster" Target="slideMasters/slideMaster55.xml"/><Relationship Id="rId76" Type="http://schemas.openxmlformats.org/officeDocument/2006/relationships/slide" Target="slides/slide7.xml"/><Relationship Id="rId97" Type="http://schemas.openxmlformats.org/officeDocument/2006/relationships/slide" Target="slides/slide28.xml"/><Relationship Id="rId120" Type="http://schemas.openxmlformats.org/officeDocument/2006/relationships/slide" Target="slides/slide51.xml"/><Relationship Id="rId141" Type="http://schemas.openxmlformats.org/officeDocument/2006/relationships/slide" Target="slides/slide72.xml"/><Relationship Id="rId7" Type="http://schemas.openxmlformats.org/officeDocument/2006/relationships/slideMaster" Target="slideMasters/slideMaster7.xml"/><Relationship Id="rId162" Type="http://schemas.openxmlformats.org/officeDocument/2006/relationships/slide" Target="slides/slide93.xml"/><Relationship Id="rId183" Type="http://schemas.openxmlformats.org/officeDocument/2006/relationships/slide" Target="slides/slide114.xml"/><Relationship Id="rId218" Type="http://schemas.openxmlformats.org/officeDocument/2006/relationships/slide" Target="slides/slide149.xml"/><Relationship Id="rId239" Type="http://schemas.openxmlformats.org/officeDocument/2006/relationships/slide" Target="slides/slide170.xml"/><Relationship Id="rId250" Type="http://schemas.openxmlformats.org/officeDocument/2006/relationships/slide" Target="slides/slide181.xml"/><Relationship Id="rId271" Type="http://schemas.openxmlformats.org/officeDocument/2006/relationships/slide" Target="slides/slide202.xml"/><Relationship Id="rId292" Type="http://schemas.openxmlformats.org/officeDocument/2006/relationships/slide" Target="slides/slide223.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Master" Target="slideMasters/slideMaster66.xml"/><Relationship Id="rId87" Type="http://schemas.openxmlformats.org/officeDocument/2006/relationships/slide" Target="slides/slide18.xml"/><Relationship Id="rId110" Type="http://schemas.openxmlformats.org/officeDocument/2006/relationships/slide" Target="slides/slide41.xml"/><Relationship Id="rId131" Type="http://schemas.openxmlformats.org/officeDocument/2006/relationships/slide" Target="slides/slide62.xml"/><Relationship Id="rId152" Type="http://schemas.openxmlformats.org/officeDocument/2006/relationships/slide" Target="slides/slide83.xml"/><Relationship Id="rId173" Type="http://schemas.openxmlformats.org/officeDocument/2006/relationships/slide" Target="slides/slide104.xml"/><Relationship Id="rId194" Type="http://schemas.openxmlformats.org/officeDocument/2006/relationships/slide" Target="slides/slide125.xml"/><Relationship Id="rId208" Type="http://schemas.openxmlformats.org/officeDocument/2006/relationships/slide" Target="slides/slide139.xml"/><Relationship Id="rId229" Type="http://schemas.openxmlformats.org/officeDocument/2006/relationships/slide" Target="slides/slide160.xml"/><Relationship Id="rId240" Type="http://schemas.openxmlformats.org/officeDocument/2006/relationships/slide" Target="slides/slide171.xml"/><Relationship Id="rId261" Type="http://schemas.openxmlformats.org/officeDocument/2006/relationships/slide" Target="slides/slide192.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Master" Target="slideMasters/slideMaster56.xml"/><Relationship Id="rId77" Type="http://schemas.openxmlformats.org/officeDocument/2006/relationships/slide" Target="slides/slide8.xml"/><Relationship Id="rId100" Type="http://schemas.openxmlformats.org/officeDocument/2006/relationships/slide" Target="slides/slide31.xml"/><Relationship Id="rId282" Type="http://schemas.openxmlformats.org/officeDocument/2006/relationships/slide" Target="slides/slide213.xml"/><Relationship Id="rId8" Type="http://schemas.openxmlformats.org/officeDocument/2006/relationships/slideMaster" Target="slideMasters/slideMaster8.xml"/><Relationship Id="rId98" Type="http://schemas.openxmlformats.org/officeDocument/2006/relationships/slide" Target="slides/slide29.xml"/><Relationship Id="rId121" Type="http://schemas.openxmlformats.org/officeDocument/2006/relationships/slide" Target="slides/slide52.xml"/><Relationship Id="rId142" Type="http://schemas.openxmlformats.org/officeDocument/2006/relationships/slide" Target="slides/slide73.xml"/><Relationship Id="rId163" Type="http://schemas.openxmlformats.org/officeDocument/2006/relationships/slide" Target="slides/slide94.xml"/><Relationship Id="rId184" Type="http://schemas.openxmlformats.org/officeDocument/2006/relationships/slide" Target="slides/slide115.xml"/><Relationship Id="rId219" Type="http://schemas.openxmlformats.org/officeDocument/2006/relationships/slide" Target="slides/slide150.xml"/><Relationship Id="rId230" Type="http://schemas.openxmlformats.org/officeDocument/2006/relationships/slide" Target="slides/slide161.xml"/><Relationship Id="rId251" Type="http://schemas.openxmlformats.org/officeDocument/2006/relationships/slide" Target="slides/slide182.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Master" Target="slideMasters/slideMaster67.xml"/><Relationship Id="rId272" Type="http://schemas.openxmlformats.org/officeDocument/2006/relationships/slide" Target="slides/slide203.xml"/><Relationship Id="rId293" Type="http://schemas.openxmlformats.org/officeDocument/2006/relationships/slide" Target="slides/slide224.xml"/><Relationship Id="rId88" Type="http://schemas.openxmlformats.org/officeDocument/2006/relationships/slide" Target="slides/slide19.xml"/><Relationship Id="rId111" Type="http://schemas.openxmlformats.org/officeDocument/2006/relationships/slide" Target="slides/slide42.xml"/><Relationship Id="rId132" Type="http://schemas.openxmlformats.org/officeDocument/2006/relationships/slide" Target="slides/slide63.xml"/><Relationship Id="rId153" Type="http://schemas.openxmlformats.org/officeDocument/2006/relationships/slide" Target="slides/slide84.xml"/><Relationship Id="rId174" Type="http://schemas.openxmlformats.org/officeDocument/2006/relationships/slide" Target="slides/slide105.xml"/><Relationship Id="rId195" Type="http://schemas.openxmlformats.org/officeDocument/2006/relationships/slide" Target="slides/slide126.xml"/><Relationship Id="rId209" Type="http://schemas.openxmlformats.org/officeDocument/2006/relationships/slide" Target="slides/slide140.xml"/><Relationship Id="rId220" Type="http://schemas.openxmlformats.org/officeDocument/2006/relationships/slide" Target="slides/slide151.xml"/><Relationship Id="rId241" Type="http://schemas.openxmlformats.org/officeDocument/2006/relationships/slide" Target="slides/slide172.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Master" Target="slideMasters/slideMaster57.xml"/><Relationship Id="rId262" Type="http://schemas.openxmlformats.org/officeDocument/2006/relationships/slide" Target="slides/slide193.xml"/><Relationship Id="rId283" Type="http://schemas.openxmlformats.org/officeDocument/2006/relationships/slide" Target="slides/slide214.xml"/><Relationship Id="rId78" Type="http://schemas.openxmlformats.org/officeDocument/2006/relationships/slide" Target="slides/slide9.xml"/><Relationship Id="rId99" Type="http://schemas.openxmlformats.org/officeDocument/2006/relationships/slide" Target="slides/slide30.xml"/><Relationship Id="rId101" Type="http://schemas.openxmlformats.org/officeDocument/2006/relationships/slide" Target="slides/slide32.xml"/><Relationship Id="rId122" Type="http://schemas.openxmlformats.org/officeDocument/2006/relationships/slide" Target="slides/slide53.xml"/><Relationship Id="rId143" Type="http://schemas.openxmlformats.org/officeDocument/2006/relationships/slide" Target="slides/slide74.xml"/><Relationship Id="rId164" Type="http://schemas.openxmlformats.org/officeDocument/2006/relationships/slide" Target="slides/slide95.xml"/><Relationship Id="rId185" Type="http://schemas.openxmlformats.org/officeDocument/2006/relationships/slide" Target="slides/slide116.xml"/><Relationship Id="rId9" Type="http://schemas.openxmlformats.org/officeDocument/2006/relationships/slideMaster" Target="slideMasters/slideMaster9.xml"/><Relationship Id="rId210" Type="http://schemas.openxmlformats.org/officeDocument/2006/relationships/slide" Target="slides/slide141.xml"/><Relationship Id="rId26" Type="http://schemas.openxmlformats.org/officeDocument/2006/relationships/slideMaster" Target="slideMasters/slideMaster26.xml"/><Relationship Id="rId231" Type="http://schemas.openxmlformats.org/officeDocument/2006/relationships/slide" Target="slides/slide162.xml"/><Relationship Id="rId252" Type="http://schemas.openxmlformats.org/officeDocument/2006/relationships/slide" Target="slides/slide183.xml"/><Relationship Id="rId273" Type="http://schemas.openxmlformats.org/officeDocument/2006/relationships/slide" Target="slides/slide204.xml"/><Relationship Id="rId294" Type="http://schemas.openxmlformats.org/officeDocument/2006/relationships/notesMaster" Target="notesMasters/notesMaster1.xml"/><Relationship Id="rId47" Type="http://schemas.openxmlformats.org/officeDocument/2006/relationships/slideMaster" Target="slideMasters/slideMaster47.xml"/><Relationship Id="rId68" Type="http://schemas.openxmlformats.org/officeDocument/2006/relationships/slideMaster" Target="slideMasters/slideMaster68.xml"/><Relationship Id="rId89" Type="http://schemas.openxmlformats.org/officeDocument/2006/relationships/slide" Target="slides/slide20.xml"/><Relationship Id="rId112" Type="http://schemas.openxmlformats.org/officeDocument/2006/relationships/slide" Target="slides/slide43.xml"/><Relationship Id="rId133" Type="http://schemas.openxmlformats.org/officeDocument/2006/relationships/slide" Target="slides/slide64.xml"/><Relationship Id="rId154" Type="http://schemas.openxmlformats.org/officeDocument/2006/relationships/slide" Target="slides/slide85.xml"/><Relationship Id="rId175" Type="http://schemas.openxmlformats.org/officeDocument/2006/relationships/slide" Target="slides/slide106.xml"/><Relationship Id="rId196" Type="http://schemas.openxmlformats.org/officeDocument/2006/relationships/slide" Target="slides/slide127.xml"/><Relationship Id="rId200" Type="http://schemas.openxmlformats.org/officeDocument/2006/relationships/slide" Target="slides/slide131.xml"/><Relationship Id="rId16" Type="http://schemas.openxmlformats.org/officeDocument/2006/relationships/slideMaster" Target="slideMasters/slideMaster16.xml"/><Relationship Id="rId221" Type="http://schemas.openxmlformats.org/officeDocument/2006/relationships/slide" Target="slides/slide152.xml"/><Relationship Id="rId242" Type="http://schemas.openxmlformats.org/officeDocument/2006/relationships/slide" Target="slides/slide173.xml"/><Relationship Id="rId263" Type="http://schemas.openxmlformats.org/officeDocument/2006/relationships/slide" Target="slides/slide194.xml"/><Relationship Id="rId284" Type="http://schemas.openxmlformats.org/officeDocument/2006/relationships/slide" Target="slides/slide215.xml"/><Relationship Id="rId37" Type="http://schemas.openxmlformats.org/officeDocument/2006/relationships/slideMaster" Target="slideMasters/slideMaster37.xml"/><Relationship Id="rId58" Type="http://schemas.openxmlformats.org/officeDocument/2006/relationships/slideMaster" Target="slideMasters/slideMaster58.xml"/><Relationship Id="rId79" Type="http://schemas.openxmlformats.org/officeDocument/2006/relationships/slide" Target="slides/slide10.xml"/><Relationship Id="rId102" Type="http://schemas.openxmlformats.org/officeDocument/2006/relationships/slide" Target="slides/slide33.xml"/><Relationship Id="rId123" Type="http://schemas.openxmlformats.org/officeDocument/2006/relationships/slide" Target="slides/slide54.xml"/><Relationship Id="rId144" Type="http://schemas.openxmlformats.org/officeDocument/2006/relationships/slide" Target="slides/slide75.xml"/><Relationship Id="rId90" Type="http://schemas.openxmlformats.org/officeDocument/2006/relationships/slide" Target="slides/slide21.xml"/><Relationship Id="rId165" Type="http://schemas.openxmlformats.org/officeDocument/2006/relationships/slide" Target="slides/slide96.xml"/><Relationship Id="rId186" Type="http://schemas.openxmlformats.org/officeDocument/2006/relationships/slide" Target="slides/slide117.xml"/><Relationship Id="rId211" Type="http://schemas.openxmlformats.org/officeDocument/2006/relationships/slide" Target="slides/slide142.xml"/><Relationship Id="rId232" Type="http://schemas.openxmlformats.org/officeDocument/2006/relationships/slide" Target="slides/slide163.xml"/><Relationship Id="rId253" Type="http://schemas.openxmlformats.org/officeDocument/2006/relationships/slide" Target="slides/slide184.xml"/><Relationship Id="rId274" Type="http://schemas.openxmlformats.org/officeDocument/2006/relationships/slide" Target="slides/slide205.xml"/><Relationship Id="rId295" Type="http://schemas.openxmlformats.org/officeDocument/2006/relationships/handoutMaster" Target="handoutMasters/handoutMaster1.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Master" Target="slideMasters/slideMaster69.xml"/><Relationship Id="rId113" Type="http://schemas.openxmlformats.org/officeDocument/2006/relationships/slide" Target="slides/slide44.xml"/><Relationship Id="rId134" Type="http://schemas.openxmlformats.org/officeDocument/2006/relationships/slide" Target="slides/slide65.xml"/><Relationship Id="rId80" Type="http://schemas.openxmlformats.org/officeDocument/2006/relationships/slide" Target="slides/slide11.xml"/><Relationship Id="rId155" Type="http://schemas.openxmlformats.org/officeDocument/2006/relationships/slide" Target="slides/slide86.xml"/><Relationship Id="rId176" Type="http://schemas.openxmlformats.org/officeDocument/2006/relationships/slide" Target="slides/slide107.xml"/><Relationship Id="rId197" Type="http://schemas.openxmlformats.org/officeDocument/2006/relationships/slide" Target="slides/slide128.xml"/><Relationship Id="rId201" Type="http://schemas.openxmlformats.org/officeDocument/2006/relationships/slide" Target="slides/slide132.xml"/><Relationship Id="rId222" Type="http://schemas.openxmlformats.org/officeDocument/2006/relationships/slide" Target="slides/slide153.xml"/><Relationship Id="rId243" Type="http://schemas.openxmlformats.org/officeDocument/2006/relationships/slide" Target="slides/slide174.xml"/><Relationship Id="rId264" Type="http://schemas.openxmlformats.org/officeDocument/2006/relationships/slide" Target="slides/slide195.xml"/><Relationship Id="rId285" Type="http://schemas.openxmlformats.org/officeDocument/2006/relationships/slide" Target="slides/slide216.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Master" Target="slideMasters/slideMaster59.xml"/><Relationship Id="rId103" Type="http://schemas.openxmlformats.org/officeDocument/2006/relationships/slide" Target="slides/slide34.xml"/><Relationship Id="rId124" Type="http://schemas.openxmlformats.org/officeDocument/2006/relationships/slide" Target="slides/slide55.xml"/><Relationship Id="rId70" Type="http://schemas.openxmlformats.org/officeDocument/2006/relationships/slide" Target="slides/slide1.xml"/><Relationship Id="rId91" Type="http://schemas.openxmlformats.org/officeDocument/2006/relationships/slide" Target="slides/slide22.xml"/><Relationship Id="rId145" Type="http://schemas.openxmlformats.org/officeDocument/2006/relationships/slide" Target="slides/slide76.xml"/><Relationship Id="rId166" Type="http://schemas.openxmlformats.org/officeDocument/2006/relationships/slide" Target="slides/slide97.xml"/><Relationship Id="rId187" Type="http://schemas.openxmlformats.org/officeDocument/2006/relationships/slide" Target="slides/slide118.xml"/><Relationship Id="rId1" Type="http://schemas.openxmlformats.org/officeDocument/2006/relationships/slideMaster" Target="slideMasters/slideMaster1.xml"/><Relationship Id="rId212" Type="http://schemas.openxmlformats.org/officeDocument/2006/relationships/slide" Target="slides/slide143.xml"/><Relationship Id="rId233" Type="http://schemas.openxmlformats.org/officeDocument/2006/relationships/slide" Target="slides/slide164.xml"/><Relationship Id="rId254" Type="http://schemas.openxmlformats.org/officeDocument/2006/relationships/slide" Target="slides/slide185.xml"/><Relationship Id="rId28" Type="http://schemas.openxmlformats.org/officeDocument/2006/relationships/slideMaster" Target="slideMasters/slideMaster28.xml"/><Relationship Id="rId49" Type="http://schemas.openxmlformats.org/officeDocument/2006/relationships/slideMaster" Target="slideMasters/slideMaster49.xml"/><Relationship Id="rId114" Type="http://schemas.openxmlformats.org/officeDocument/2006/relationships/slide" Target="slides/slide45.xml"/><Relationship Id="rId275" Type="http://schemas.openxmlformats.org/officeDocument/2006/relationships/slide" Target="slides/slide206.xml"/><Relationship Id="rId296" Type="http://schemas.openxmlformats.org/officeDocument/2006/relationships/presProps" Target="presProps.xml"/><Relationship Id="rId60" Type="http://schemas.openxmlformats.org/officeDocument/2006/relationships/slideMaster" Target="slideMasters/slideMaster60.xml"/><Relationship Id="rId81" Type="http://schemas.openxmlformats.org/officeDocument/2006/relationships/slide" Target="slides/slide12.xml"/><Relationship Id="rId135" Type="http://schemas.openxmlformats.org/officeDocument/2006/relationships/slide" Target="slides/slide66.xml"/><Relationship Id="rId156" Type="http://schemas.openxmlformats.org/officeDocument/2006/relationships/slide" Target="slides/slide87.xml"/><Relationship Id="rId177" Type="http://schemas.openxmlformats.org/officeDocument/2006/relationships/slide" Target="slides/slide108.xml"/><Relationship Id="rId198" Type="http://schemas.openxmlformats.org/officeDocument/2006/relationships/slide" Target="slides/slide129.xml"/><Relationship Id="rId202" Type="http://schemas.openxmlformats.org/officeDocument/2006/relationships/slide" Target="slides/slide133.xml"/><Relationship Id="rId223" Type="http://schemas.openxmlformats.org/officeDocument/2006/relationships/slide" Target="slides/slide154.xml"/><Relationship Id="rId244" Type="http://schemas.openxmlformats.org/officeDocument/2006/relationships/slide" Target="slides/slide175.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196.xml"/><Relationship Id="rId286" Type="http://schemas.openxmlformats.org/officeDocument/2006/relationships/slide" Target="slides/slide217.xml"/><Relationship Id="rId50" Type="http://schemas.openxmlformats.org/officeDocument/2006/relationships/slideMaster" Target="slideMasters/slideMaster50.xml"/><Relationship Id="rId104" Type="http://schemas.openxmlformats.org/officeDocument/2006/relationships/slide" Target="slides/slide35.xml"/><Relationship Id="rId125" Type="http://schemas.openxmlformats.org/officeDocument/2006/relationships/slide" Target="slides/slide56.xml"/><Relationship Id="rId146" Type="http://schemas.openxmlformats.org/officeDocument/2006/relationships/slide" Target="slides/slide77.xml"/><Relationship Id="rId167" Type="http://schemas.openxmlformats.org/officeDocument/2006/relationships/slide" Target="slides/slide98.xml"/><Relationship Id="rId188" Type="http://schemas.openxmlformats.org/officeDocument/2006/relationships/slide" Target="slides/slide119.xml"/><Relationship Id="rId71" Type="http://schemas.openxmlformats.org/officeDocument/2006/relationships/slide" Target="slides/slide2.xml"/><Relationship Id="rId92" Type="http://schemas.openxmlformats.org/officeDocument/2006/relationships/slide" Target="slides/slide23.xml"/><Relationship Id="rId213" Type="http://schemas.openxmlformats.org/officeDocument/2006/relationships/slide" Target="slides/slide144.xml"/><Relationship Id="rId234" Type="http://schemas.openxmlformats.org/officeDocument/2006/relationships/slide" Target="slides/slide165.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186.xml"/><Relationship Id="rId276" Type="http://schemas.openxmlformats.org/officeDocument/2006/relationships/slide" Target="slides/slide207.xml"/><Relationship Id="rId297" Type="http://schemas.openxmlformats.org/officeDocument/2006/relationships/viewProps" Target="viewProps.xml"/><Relationship Id="rId40" Type="http://schemas.openxmlformats.org/officeDocument/2006/relationships/slideMaster" Target="slideMasters/slideMaster40.xml"/><Relationship Id="rId115" Type="http://schemas.openxmlformats.org/officeDocument/2006/relationships/slide" Target="slides/slide46.xml"/><Relationship Id="rId136" Type="http://schemas.openxmlformats.org/officeDocument/2006/relationships/slide" Target="slides/slide67.xml"/><Relationship Id="rId157" Type="http://schemas.openxmlformats.org/officeDocument/2006/relationships/slide" Target="slides/slide88.xml"/><Relationship Id="rId178" Type="http://schemas.openxmlformats.org/officeDocument/2006/relationships/slide" Target="slides/slide109.xml"/><Relationship Id="rId61" Type="http://schemas.openxmlformats.org/officeDocument/2006/relationships/slideMaster" Target="slideMasters/slideMaster61.xml"/><Relationship Id="rId82" Type="http://schemas.openxmlformats.org/officeDocument/2006/relationships/slide" Target="slides/slide13.xml"/><Relationship Id="rId199" Type="http://schemas.openxmlformats.org/officeDocument/2006/relationships/slide" Target="slides/slide130.xml"/><Relationship Id="rId203" Type="http://schemas.openxmlformats.org/officeDocument/2006/relationships/slide" Target="slides/slide134.xml"/><Relationship Id="rId19" Type="http://schemas.openxmlformats.org/officeDocument/2006/relationships/slideMaster" Target="slideMasters/slideMaster19.xml"/><Relationship Id="rId224" Type="http://schemas.openxmlformats.org/officeDocument/2006/relationships/slide" Target="slides/slide155.xml"/><Relationship Id="rId245" Type="http://schemas.openxmlformats.org/officeDocument/2006/relationships/slide" Target="slides/slide176.xml"/><Relationship Id="rId266" Type="http://schemas.openxmlformats.org/officeDocument/2006/relationships/slide" Target="slides/slide197.xml"/><Relationship Id="rId287" Type="http://schemas.openxmlformats.org/officeDocument/2006/relationships/slide" Target="slides/slide218.xml"/><Relationship Id="rId30" Type="http://schemas.openxmlformats.org/officeDocument/2006/relationships/slideMaster" Target="slideMasters/slideMaster30.xml"/><Relationship Id="rId105" Type="http://schemas.openxmlformats.org/officeDocument/2006/relationships/slide" Target="slides/slide36.xml"/><Relationship Id="rId126" Type="http://schemas.openxmlformats.org/officeDocument/2006/relationships/slide" Target="slides/slide57.xml"/><Relationship Id="rId147" Type="http://schemas.openxmlformats.org/officeDocument/2006/relationships/slide" Target="slides/slide78.xml"/><Relationship Id="rId168" Type="http://schemas.openxmlformats.org/officeDocument/2006/relationships/slide" Target="slides/slide99.xml"/><Relationship Id="rId51" Type="http://schemas.openxmlformats.org/officeDocument/2006/relationships/slideMaster" Target="slideMasters/slideMaster51.xml"/><Relationship Id="rId72" Type="http://schemas.openxmlformats.org/officeDocument/2006/relationships/slide" Target="slides/slide3.xml"/><Relationship Id="rId93" Type="http://schemas.openxmlformats.org/officeDocument/2006/relationships/slide" Target="slides/slide24.xml"/><Relationship Id="rId189" Type="http://schemas.openxmlformats.org/officeDocument/2006/relationships/slide" Target="slides/slide120.xml"/><Relationship Id="rId3" Type="http://schemas.openxmlformats.org/officeDocument/2006/relationships/slideMaster" Target="slideMasters/slideMaster3.xml"/><Relationship Id="rId214" Type="http://schemas.openxmlformats.org/officeDocument/2006/relationships/slide" Target="slides/slide145.xml"/><Relationship Id="rId235" Type="http://schemas.openxmlformats.org/officeDocument/2006/relationships/slide" Target="slides/slide166.xml"/><Relationship Id="rId256" Type="http://schemas.openxmlformats.org/officeDocument/2006/relationships/slide" Target="slides/slide187.xml"/><Relationship Id="rId277" Type="http://schemas.openxmlformats.org/officeDocument/2006/relationships/slide" Target="slides/slide208.xml"/><Relationship Id="rId298" Type="http://schemas.openxmlformats.org/officeDocument/2006/relationships/theme" Target="theme/theme1.xml"/><Relationship Id="rId116" Type="http://schemas.openxmlformats.org/officeDocument/2006/relationships/slide" Target="slides/slide47.xml"/><Relationship Id="rId137" Type="http://schemas.openxmlformats.org/officeDocument/2006/relationships/slide" Target="slides/slide68.xml"/><Relationship Id="rId158" Type="http://schemas.openxmlformats.org/officeDocument/2006/relationships/slide" Target="slides/slide89.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Master" Target="slideMasters/slideMaster62.xml"/><Relationship Id="rId83" Type="http://schemas.openxmlformats.org/officeDocument/2006/relationships/slide" Target="slides/slide14.xml"/><Relationship Id="rId179" Type="http://schemas.openxmlformats.org/officeDocument/2006/relationships/slide" Target="slides/slide110.xml"/><Relationship Id="rId190" Type="http://schemas.openxmlformats.org/officeDocument/2006/relationships/slide" Target="slides/slide121.xml"/><Relationship Id="rId204" Type="http://schemas.openxmlformats.org/officeDocument/2006/relationships/slide" Target="slides/slide135.xml"/><Relationship Id="rId225" Type="http://schemas.openxmlformats.org/officeDocument/2006/relationships/slide" Target="slides/slide156.xml"/><Relationship Id="rId246" Type="http://schemas.openxmlformats.org/officeDocument/2006/relationships/slide" Target="slides/slide177.xml"/><Relationship Id="rId267" Type="http://schemas.openxmlformats.org/officeDocument/2006/relationships/slide" Target="slides/slide198.xml"/><Relationship Id="rId288" Type="http://schemas.openxmlformats.org/officeDocument/2006/relationships/slide" Target="slides/slide219.xml"/><Relationship Id="rId106" Type="http://schemas.openxmlformats.org/officeDocument/2006/relationships/slide" Target="slides/slide37.xml"/><Relationship Id="rId127" Type="http://schemas.openxmlformats.org/officeDocument/2006/relationships/slide" Target="slides/slide58.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Master" Target="slideMasters/slideMaster52.xml"/><Relationship Id="rId73" Type="http://schemas.openxmlformats.org/officeDocument/2006/relationships/slide" Target="slides/slide4.xml"/><Relationship Id="rId94" Type="http://schemas.openxmlformats.org/officeDocument/2006/relationships/slide" Target="slides/slide25.xml"/><Relationship Id="rId148" Type="http://schemas.openxmlformats.org/officeDocument/2006/relationships/slide" Target="slides/slide79.xml"/><Relationship Id="rId169" Type="http://schemas.openxmlformats.org/officeDocument/2006/relationships/slide" Target="slides/slide100.xml"/><Relationship Id="rId4" Type="http://schemas.openxmlformats.org/officeDocument/2006/relationships/slideMaster" Target="slideMasters/slideMaster4.xml"/><Relationship Id="rId180" Type="http://schemas.openxmlformats.org/officeDocument/2006/relationships/slide" Target="slides/slide111.xml"/><Relationship Id="rId215" Type="http://schemas.openxmlformats.org/officeDocument/2006/relationships/slide" Target="slides/slide146.xml"/><Relationship Id="rId236" Type="http://schemas.openxmlformats.org/officeDocument/2006/relationships/slide" Target="slides/slide167.xml"/><Relationship Id="rId257" Type="http://schemas.openxmlformats.org/officeDocument/2006/relationships/slide" Target="slides/slide188.xml"/><Relationship Id="rId278" Type="http://schemas.openxmlformats.org/officeDocument/2006/relationships/slide" Target="slides/slide209.xml"/><Relationship Id="rId42" Type="http://schemas.openxmlformats.org/officeDocument/2006/relationships/slideMaster" Target="slideMasters/slideMaster42.xml"/><Relationship Id="rId84" Type="http://schemas.openxmlformats.org/officeDocument/2006/relationships/slide" Target="slides/slide15.xml"/><Relationship Id="rId138" Type="http://schemas.openxmlformats.org/officeDocument/2006/relationships/slide" Target="slides/slide69.xml"/><Relationship Id="rId191" Type="http://schemas.openxmlformats.org/officeDocument/2006/relationships/slide" Target="slides/slide122.xml"/><Relationship Id="rId205" Type="http://schemas.openxmlformats.org/officeDocument/2006/relationships/slide" Target="slides/slide136.xml"/><Relationship Id="rId247" Type="http://schemas.openxmlformats.org/officeDocument/2006/relationships/slide" Target="slides/slide178.xml"/><Relationship Id="rId107" Type="http://schemas.openxmlformats.org/officeDocument/2006/relationships/slide" Target="slides/slide38.xml"/><Relationship Id="rId289" Type="http://schemas.openxmlformats.org/officeDocument/2006/relationships/slide" Target="slides/slide220.xml"/><Relationship Id="rId11" Type="http://schemas.openxmlformats.org/officeDocument/2006/relationships/slideMaster" Target="slideMasters/slideMaster11.xml"/><Relationship Id="rId53" Type="http://schemas.openxmlformats.org/officeDocument/2006/relationships/slideMaster" Target="slideMasters/slideMaster53.xml"/><Relationship Id="rId149" Type="http://schemas.openxmlformats.org/officeDocument/2006/relationships/slide" Target="slides/slide80.xml"/><Relationship Id="rId95" Type="http://schemas.openxmlformats.org/officeDocument/2006/relationships/slide" Target="slides/slide26.xml"/><Relationship Id="rId160" Type="http://schemas.openxmlformats.org/officeDocument/2006/relationships/slide" Target="slides/slide91.xml"/><Relationship Id="rId216" Type="http://schemas.openxmlformats.org/officeDocument/2006/relationships/slide" Target="slides/slide147.xml"/><Relationship Id="rId258" Type="http://schemas.openxmlformats.org/officeDocument/2006/relationships/slide" Target="slides/slide189.xml"/><Relationship Id="rId22" Type="http://schemas.openxmlformats.org/officeDocument/2006/relationships/slideMaster" Target="slideMasters/slideMaster22.xml"/><Relationship Id="rId64" Type="http://schemas.openxmlformats.org/officeDocument/2006/relationships/slideMaster" Target="slideMasters/slideMaster64.xml"/><Relationship Id="rId118" Type="http://schemas.openxmlformats.org/officeDocument/2006/relationships/slide" Target="slides/slide49.xml"/><Relationship Id="rId171" Type="http://schemas.openxmlformats.org/officeDocument/2006/relationships/slide" Target="slides/slide102.xml"/><Relationship Id="rId227" Type="http://schemas.openxmlformats.org/officeDocument/2006/relationships/slide" Target="slides/slide158.xml"/><Relationship Id="rId269" Type="http://schemas.openxmlformats.org/officeDocument/2006/relationships/slide" Target="slides/slide200.xml"/><Relationship Id="rId33" Type="http://schemas.openxmlformats.org/officeDocument/2006/relationships/slideMaster" Target="slideMasters/slideMaster33.xml"/><Relationship Id="rId129" Type="http://schemas.openxmlformats.org/officeDocument/2006/relationships/slide" Target="slides/slide60.xml"/><Relationship Id="rId280" Type="http://schemas.openxmlformats.org/officeDocument/2006/relationships/slide" Target="slides/slide211.xml"/></Relationships>
</file>

<file path=ppt/charts/_rels/chart1.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vboxsrv\shared\samsung%20page%20copy\PageCopy_Power_v2.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microsoft-my.sharepoint.com/personal/visesha_microsoft_com/Documents/PPTs/Conferences/MICRO%202017/cgma-throughput-log.xlsx"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9.xml.rels><?xml version="1.0" encoding="UTF-8" standalone="yes"?>
<Relationships xmlns="http://schemas.openxmlformats.org/package/2006/relationships"><Relationship Id="rId1" Type="http://schemas.openxmlformats.org/officeDocument/2006/relationships/oleObject" Target="file:////Users\kevincha\projects\writeups\thesis\slides\latency_trend_talk.xlsx" TargetMode="Externa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1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2.xml"/><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13.xml.rels><?xml version="1.0" encoding="UTF-8" standalone="yes"?>
<Relationships xmlns="http://schemas.openxmlformats.org/package/2006/relationships"><Relationship Id="rId3" Type="http://schemas.openxmlformats.org/officeDocument/2006/relationships/chartUserShapes" Target="../drawings/drawing3.xml"/><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8.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19.xml.rels><?xml version="1.0" encoding="UTF-8" standalone="yes"?>
<Relationships xmlns="http://schemas.openxmlformats.org/package/2006/relationships"><Relationship Id="rId1" Type="http://schemas.openxmlformats.org/officeDocument/2006/relationships/oleObject" Target="file:////C:\Users\Aaron\Dropbox\Documents\0_thesisdefense\0_slide\excel\latency_performance.xlsx" TargetMode="External"/></Relationships>
</file>

<file path=ppt/charts/_rels/chart20.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1.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2.xml.rels><?xml version="1.0" encoding="UTF-8" standalone="yes"?>
<Relationships xmlns="http://schemas.openxmlformats.org/package/2006/relationships"><Relationship Id="rId1" Type="http://schemas.openxmlformats.org/officeDocument/2006/relationships/oleObject" Target="file:////vboxsrv\Dropbox\Research\22_DRAM_TLDRAM\CameraReady\useful\tldram_trend.xlsx" TargetMode="External"/></Relationships>
</file>

<file path=ppt/charts/_rels/chart23.xml.rels><?xml version="1.0" encoding="UTF-8" standalone="yes"?>
<Relationships xmlns="http://schemas.openxmlformats.org/package/2006/relationships"><Relationship Id="rId1" Type="http://schemas.openxmlformats.org/officeDocument/2006/relationships/oleObject" Target="file:////vboxsrv\Downloads\hpca_slides.xlsx" TargetMode="External"/></Relationships>
</file>

<file path=ppt/charts/_rels/chart24.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_rels/chart25.xml.rels><?xml version="1.0" encoding="UTF-8" standalone="yes"?>
<Relationships xmlns="http://schemas.openxmlformats.org/package/2006/relationships"><Relationship Id="rId1" Type="http://schemas.openxmlformats.org/officeDocument/2006/relationships/oleObject" Target="file:////C:\Documents%20and%20Settings\Donghyuk\My%20Documents\qu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D4AC-9443-ACA1-C35F37B6282E}"/>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D4AC-9443-ACA1-C35F37B6282E}"/>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D4AC-9443-ACA1-C35F37B6282E}"/>
            </c:ext>
          </c:extLst>
        </c:ser>
        <c:dLbls>
          <c:showLegendKey val="0"/>
          <c:showVal val="0"/>
          <c:showCatName val="0"/>
          <c:showSerName val="0"/>
          <c:showPercent val="0"/>
          <c:showBubbleSize val="0"/>
        </c:dLbls>
        <c:marker val="1"/>
        <c:smooth val="0"/>
        <c:axId val="-1736773904"/>
        <c:axId val="-1736769696"/>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D4AC-9443-ACA1-C35F37B6282E}"/>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D4AC-9443-ACA1-C35F37B6282E}"/>
                  </c:ext>
                </c:extLst>
              </c15:ser>
            </c15:filteredLineSeries>
          </c:ext>
        </c:extLst>
      </c:lineChart>
      <c:catAx>
        <c:axId val="-1736773904"/>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69696"/>
        <c:crosses val="autoZero"/>
        <c:auto val="1"/>
        <c:lblAlgn val="ctr"/>
        <c:lblOffset val="100"/>
        <c:noMultiLvlLbl val="0"/>
      </c:catAx>
      <c:valAx>
        <c:axId val="-1736769696"/>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36773904"/>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9608280097063"/>
          <c:y val="4.2294921468149803E-2"/>
          <c:w val="0.81248526717179204"/>
          <c:h val="0.792204724409449"/>
        </c:manualLayout>
      </c:layout>
      <c:barChart>
        <c:barDir val="col"/>
        <c:grouping val="clustered"/>
        <c:varyColors val="0"/>
        <c:ser>
          <c:idx val="0"/>
          <c:order val="0"/>
          <c:tx>
            <c:strRef>
              <c:f>Summary!$M$15</c:f>
              <c:strCache>
                <c:ptCount val="1"/>
                <c:pt idx="0">
                  <c:v>Baseline</c:v>
                </c:pt>
              </c:strCache>
            </c:strRef>
          </c:tx>
          <c:spPr>
            <a:solidFill>
              <a:schemeClr val="accent1"/>
            </a:solidFill>
          </c:spPr>
          <c:invertIfNegative val="0"/>
          <c:cat>
            <c:strRef>
              <c:f>Summary!$L$16:$L$17</c:f>
              <c:strCache>
                <c:ptCount val="2"/>
                <c:pt idx="0">
                  <c:v>Latency</c:v>
                </c:pt>
                <c:pt idx="1">
                  <c:v>Energy</c:v>
                </c:pt>
              </c:strCache>
            </c:strRef>
          </c:cat>
          <c:val>
            <c:numRef>
              <c:f>Summary!$M$16:$M$17</c:f>
              <c:numCache>
                <c:formatCode>General</c:formatCode>
                <c:ptCount val="2"/>
                <c:pt idx="0">
                  <c:v>1</c:v>
                </c:pt>
                <c:pt idx="1">
                  <c:v>1</c:v>
                </c:pt>
              </c:numCache>
            </c:numRef>
          </c:val>
          <c:extLst>
            <c:ext xmlns:c16="http://schemas.microsoft.com/office/drawing/2014/chart" uri="{C3380CC4-5D6E-409C-BE32-E72D297353CC}">
              <c16:uniqueId val="{00000000-8813-A849-BA83-E6C83623A0EA}"/>
            </c:ext>
          </c:extLst>
        </c:ser>
        <c:ser>
          <c:idx val="1"/>
          <c:order val="1"/>
          <c:tx>
            <c:strRef>
              <c:f>Summary!$N$15</c:f>
              <c:strCache>
                <c:ptCount val="1"/>
                <c:pt idx="0">
                  <c:v>Intra-Subarray</c:v>
                </c:pt>
              </c:strCache>
            </c:strRef>
          </c:tx>
          <c:invertIfNegative val="0"/>
          <c:cat>
            <c:strRef>
              <c:f>Summary!$L$16:$L$17</c:f>
              <c:strCache>
                <c:ptCount val="2"/>
                <c:pt idx="0">
                  <c:v>Latency</c:v>
                </c:pt>
                <c:pt idx="1">
                  <c:v>Energy</c:v>
                </c:pt>
              </c:strCache>
            </c:strRef>
          </c:cat>
          <c:val>
            <c:numRef>
              <c:f>Summary!$N$16:$N$17</c:f>
              <c:numCache>
                <c:formatCode>General</c:formatCode>
                <c:ptCount val="2"/>
                <c:pt idx="0">
                  <c:v>8.8582677165354298E-2</c:v>
                </c:pt>
                <c:pt idx="1">
                  <c:v>1.3448690025594699E-2</c:v>
                </c:pt>
              </c:numCache>
            </c:numRef>
          </c:val>
          <c:extLst>
            <c:ext xmlns:c16="http://schemas.microsoft.com/office/drawing/2014/chart" uri="{C3380CC4-5D6E-409C-BE32-E72D297353CC}">
              <c16:uniqueId val="{00000001-8813-A849-BA83-E6C83623A0EA}"/>
            </c:ext>
          </c:extLst>
        </c:ser>
        <c:ser>
          <c:idx val="2"/>
          <c:order val="2"/>
          <c:tx>
            <c:strRef>
              <c:f>Summary!$O$15</c:f>
              <c:strCache>
                <c:ptCount val="1"/>
                <c:pt idx="0">
                  <c:v>Inter-Bank</c:v>
                </c:pt>
              </c:strCache>
            </c:strRef>
          </c:tx>
          <c:invertIfNegative val="0"/>
          <c:cat>
            <c:strRef>
              <c:f>Summary!$L$16:$L$17</c:f>
              <c:strCache>
                <c:ptCount val="2"/>
                <c:pt idx="0">
                  <c:v>Latency</c:v>
                </c:pt>
                <c:pt idx="1">
                  <c:v>Energy</c:v>
                </c:pt>
              </c:strCache>
            </c:strRef>
          </c:cat>
          <c:val>
            <c:numRef>
              <c:f>Summary!$O$16:$O$17</c:f>
              <c:numCache>
                <c:formatCode>General</c:formatCode>
                <c:ptCount val="2"/>
                <c:pt idx="0">
                  <c:v>0.51673228346456701</c:v>
                </c:pt>
                <c:pt idx="1">
                  <c:v>0.31183065183633102</c:v>
                </c:pt>
              </c:numCache>
            </c:numRef>
          </c:val>
          <c:extLst>
            <c:ext xmlns:c16="http://schemas.microsoft.com/office/drawing/2014/chart" uri="{C3380CC4-5D6E-409C-BE32-E72D297353CC}">
              <c16:uniqueId val="{00000002-8813-A849-BA83-E6C83623A0EA}"/>
            </c:ext>
          </c:extLst>
        </c:ser>
        <c:ser>
          <c:idx val="3"/>
          <c:order val="3"/>
          <c:tx>
            <c:strRef>
              <c:f>Summary!$P$15</c:f>
              <c:strCache>
                <c:ptCount val="1"/>
                <c:pt idx="0">
                  <c:v>Inter-Subarray</c:v>
                </c:pt>
              </c:strCache>
            </c:strRef>
          </c:tx>
          <c:invertIfNegative val="0"/>
          <c:cat>
            <c:strRef>
              <c:f>Summary!$L$16:$L$17</c:f>
              <c:strCache>
                <c:ptCount val="2"/>
                <c:pt idx="0">
                  <c:v>Latency</c:v>
                </c:pt>
                <c:pt idx="1">
                  <c:v>Energy</c:v>
                </c:pt>
              </c:strCache>
            </c:strRef>
          </c:cat>
          <c:val>
            <c:numRef>
              <c:f>Summary!$P$16:$P$17</c:f>
              <c:numCache>
                <c:formatCode>General</c:formatCode>
                <c:ptCount val="2"/>
                <c:pt idx="0">
                  <c:v>1.0147637795275599</c:v>
                </c:pt>
                <c:pt idx="1">
                  <c:v>0.67849912393909895</c:v>
                </c:pt>
              </c:numCache>
            </c:numRef>
          </c:val>
          <c:extLst>
            <c:ext xmlns:c16="http://schemas.microsoft.com/office/drawing/2014/chart" uri="{C3380CC4-5D6E-409C-BE32-E72D297353CC}">
              <c16:uniqueId val="{00000003-8813-A849-BA83-E6C83623A0EA}"/>
            </c:ext>
          </c:extLst>
        </c:ser>
        <c:dLbls>
          <c:showLegendKey val="0"/>
          <c:showVal val="0"/>
          <c:showCatName val="0"/>
          <c:showSerName val="0"/>
          <c:showPercent val="0"/>
          <c:showBubbleSize val="0"/>
        </c:dLbls>
        <c:gapWidth val="150"/>
        <c:axId val="-1405469872"/>
        <c:axId val="-1421289472"/>
      </c:barChart>
      <c:catAx>
        <c:axId val="-1405469872"/>
        <c:scaling>
          <c:orientation val="minMax"/>
        </c:scaling>
        <c:delete val="0"/>
        <c:axPos val="b"/>
        <c:numFmt formatCode="General" sourceLinked="0"/>
        <c:majorTickMark val="out"/>
        <c:minorTickMark val="none"/>
        <c:tickLblPos val="nextTo"/>
        <c:txPr>
          <a:bodyPr/>
          <a:lstStyle/>
          <a:p>
            <a:pPr>
              <a:defRPr sz="2400"/>
            </a:pPr>
            <a:endParaRPr lang="en-US"/>
          </a:p>
        </c:txPr>
        <c:crossAx val="-1421289472"/>
        <c:crosses val="autoZero"/>
        <c:auto val="1"/>
        <c:lblAlgn val="ctr"/>
        <c:lblOffset val="100"/>
        <c:noMultiLvlLbl val="0"/>
      </c:catAx>
      <c:valAx>
        <c:axId val="-1421289472"/>
        <c:scaling>
          <c:orientation val="minMax"/>
        </c:scaling>
        <c:delete val="0"/>
        <c:axPos val="l"/>
        <c:majorGridlines/>
        <c:title>
          <c:tx>
            <c:rich>
              <a:bodyPr rot="-5400000" vert="horz"/>
              <a:lstStyle/>
              <a:p>
                <a:pPr>
                  <a:defRPr/>
                </a:pPr>
                <a:r>
                  <a:rPr lang="en-US" sz="2400" dirty="0"/>
                  <a:t>Normalized</a:t>
                </a:r>
                <a:r>
                  <a:rPr lang="en-US" sz="2400" baseline="0" dirty="0"/>
                  <a:t> Savings</a:t>
                </a:r>
                <a:endParaRPr lang="en-US" sz="2400" dirty="0"/>
              </a:p>
            </c:rich>
          </c:tx>
          <c:overlay val="0"/>
        </c:title>
        <c:numFmt formatCode="General" sourceLinked="1"/>
        <c:majorTickMark val="out"/>
        <c:minorTickMark val="none"/>
        <c:tickLblPos val="nextTo"/>
        <c:txPr>
          <a:bodyPr/>
          <a:lstStyle/>
          <a:p>
            <a:pPr>
              <a:defRPr sz="1800"/>
            </a:pPr>
            <a:endParaRPr lang="en-US"/>
          </a:p>
        </c:txPr>
        <c:crossAx val="-1405469872"/>
        <c:crosses val="autoZero"/>
        <c:crossBetween val="between"/>
      </c:valAx>
    </c:plotArea>
    <c:legend>
      <c:legendPos val="r"/>
      <c:layout>
        <c:manualLayout>
          <c:xMode val="edge"/>
          <c:yMode val="edge"/>
          <c:x val="0.28331835289456703"/>
          <c:y val="2.2068074823980298E-3"/>
          <c:w val="0.667939508740653"/>
          <c:h val="0.14108903053784899"/>
        </c:manualLayout>
      </c:layout>
      <c:overlay val="0"/>
      <c:spPr>
        <a:solidFill>
          <a:schemeClr val="bg1"/>
        </a:solidFill>
        <a:ln>
          <a:solidFill>
            <a:schemeClr val="tx1"/>
          </a:solidFill>
        </a:ln>
      </c:spPr>
      <c:txPr>
        <a:bodyPr/>
        <a:lstStyle/>
        <a:p>
          <a:pPr>
            <a:defRPr sz="2000"/>
          </a:pPr>
          <a:endParaRPr lang="en-US"/>
        </a:p>
      </c:txPr>
    </c:legend>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Performance Improvement</c:v>
                </c:pt>
              </c:strCache>
            </c:strRef>
          </c:tx>
          <c:spPr>
            <a:solidFill>
              <a:schemeClr val="accent1"/>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Sheet1!$B$2:$B$6</c:f>
              <c:numCache>
                <c:formatCode>0.0</c:formatCode>
                <c:ptCount val="5"/>
                <c:pt idx="0">
                  <c:v>51.625072590216071</c:v>
                </c:pt>
                <c:pt idx="1">
                  <c:v>38.3193185478057</c:v>
                </c:pt>
                <c:pt idx="2">
                  <c:v>30.696451818408459</c:v>
                </c:pt>
                <c:pt idx="3">
                  <c:v>21.856644108070331</c:v>
                </c:pt>
                <c:pt idx="4" formatCode="General">
                  <c:v>32</c:v>
                </c:pt>
              </c:numCache>
            </c:numRef>
          </c:val>
          <c:extLst>
            <c:ext xmlns:c16="http://schemas.microsoft.com/office/drawing/2014/chart" uri="{C3380CC4-5D6E-409C-BE32-E72D297353CC}">
              <c16:uniqueId val="{00000000-EEE6-4FB8-B3DF-268ECDE22FDB}"/>
            </c:ext>
          </c:extLst>
        </c:ser>
        <c:ser>
          <c:idx val="1"/>
          <c:order val="1"/>
          <c:tx>
            <c:strRef>
              <c:f>Sheet1!$C$1</c:f>
              <c:strCache>
                <c:ptCount val="1"/>
                <c:pt idx="0">
                  <c:v>Energy Reduction</c:v>
                </c:pt>
              </c:strCache>
            </c:strRef>
          </c:tx>
          <c:spPr>
            <a:solidFill>
              <a:schemeClr val="accent2"/>
            </a:solidFill>
            <a:ln>
              <a:noFill/>
            </a:ln>
            <a:effectLst/>
          </c:spPr>
          <c:invertIfNegative val="0"/>
          <c:cat>
            <c:strRef>
              <c:f>Sheet1!$A$2:$A$6</c:f>
              <c:strCache>
                <c:ptCount val="5"/>
                <c:pt idx="0">
                  <c:v>not</c:v>
                </c:pt>
                <c:pt idx="1">
                  <c:v>and/or</c:v>
                </c:pt>
                <c:pt idx="2">
                  <c:v>nand/nor</c:v>
                </c:pt>
                <c:pt idx="3">
                  <c:v>xor/xnor</c:v>
                </c:pt>
                <c:pt idx="4">
                  <c:v>mean</c:v>
                </c:pt>
              </c:strCache>
            </c:strRef>
          </c:cat>
          <c:val>
            <c:numRef>
              <c:f>Sheet1!$C$2:$C$6</c:f>
              <c:numCache>
                <c:formatCode>General</c:formatCode>
                <c:ptCount val="5"/>
                <c:pt idx="0">
                  <c:v>59.5</c:v>
                </c:pt>
                <c:pt idx="1">
                  <c:v>43.9</c:v>
                </c:pt>
                <c:pt idx="2">
                  <c:v>35.1</c:v>
                </c:pt>
                <c:pt idx="3">
                  <c:v>25.1</c:v>
                </c:pt>
                <c:pt idx="4">
                  <c:v>35</c:v>
                </c:pt>
              </c:numCache>
            </c:numRef>
          </c:val>
          <c:extLst>
            <c:ext xmlns:c16="http://schemas.microsoft.com/office/drawing/2014/chart" uri="{C3380CC4-5D6E-409C-BE32-E72D297353CC}">
              <c16:uniqueId val="{00000001-EEE6-4FB8-B3DF-268ECDE22FDB}"/>
            </c:ext>
          </c:extLst>
        </c:ser>
        <c:dLbls>
          <c:showLegendKey val="0"/>
          <c:showVal val="0"/>
          <c:showCatName val="0"/>
          <c:showSerName val="0"/>
          <c:showPercent val="0"/>
          <c:showBubbleSize val="0"/>
        </c:dLbls>
        <c:gapWidth val="199"/>
        <c:axId val="-1948594896"/>
        <c:axId val="-1951759872"/>
      </c:barChart>
      <c:catAx>
        <c:axId val="-1948594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800" b="0" i="0" u="none" strike="noStrike" kern="1200" cap="none" spc="0" normalizeH="0" baseline="0">
                <a:solidFill>
                  <a:schemeClr val="tx1">
                    <a:lumMod val="65000"/>
                    <a:lumOff val="35000"/>
                  </a:schemeClr>
                </a:solidFill>
                <a:latin typeface="+mn-lt"/>
                <a:ea typeface="+mn-ea"/>
                <a:cs typeface="+mn-cs"/>
              </a:defRPr>
            </a:pPr>
            <a:endParaRPr lang="en-US"/>
          </a:p>
        </c:txPr>
        <c:crossAx val="-1951759872"/>
        <c:crosses val="autoZero"/>
        <c:auto val="1"/>
        <c:lblAlgn val="ctr"/>
        <c:lblOffset val="100"/>
        <c:noMultiLvlLbl val="0"/>
      </c:catAx>
      <c:valAx>
        <c:axId val="-1951759872"/>
        <c:scaling>
          <c:orientation val="minMax"/>
          <c:max val="70"/>
          <c:min val="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crossAx val="-1948594896"/>
        <c:crosses val="autoZero"/>
        <c:crossBetween val="between"/>
        <c:majorUnit val="10"/>
      </c:valAx>
      <c:spPr>
        <a:noFill/>
        <a:ln>
          <a:noFill/>
        </a:ln>
        <a:effectLst/>
      </c:spPr>
    </c:plotArea>
    <c:legend>
      <c:legendPos val="t"/>
      <c:overlay val="0"/>
      <c:spPr>
        <a:noFill/>
        <a:ln>
          <a:noFill/>
        </a:ln>
        <a:effectLst/>
      </c:spPr>
      <c:txPr>
        <a:bodyPr rot="0" spcFirstLastPara="1" vertOverflow="ellipsis" vert="horz" wrap="square" anchor="ctr" anchorCtr="1"/>
        <a:lstStyle/>
        <a:p>
          <a:pPr>
            <a:defRPr sz="28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800"/>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481578691552"/>
          <c:y val="7.03358448482896E-2"/>
          <c:w val="0.81172292699523696"/>
          <c:h val="0.54584290990013495"/>
        </c:manualLayout>
      </c:layout>
      <c:barChart>
        <c:barDir val="bar"/>
        <c:grouping val="clustered"/>
        <c:varyColors val="0"/>
        <c:ser>
          <c:idx val="0"/>
          <c:order val="0"/>
          <c:tx>
            <c:strRef>
              <c:f>Sheet1!$B$1</c:f>
              <c:strCache>
                <c:ptCount val="1"/>
                <c:pt idx="0">
                  <c:v>열3</c:v>
                </c:pt>
              </c:strCache>
            </c:strRef>
          </c:tx>
          <c:spPr>
            <a:solidFill>
              <a:schemeClr val="accent1"/>
            </a:solidFill>
            <a:ln>
              <a:solidFill>
                <a:schemeClr val="accent1">
                  <a:lumMod val="50000"/>
                </a:schemeClr>
              </a:solidFill>
            </a:ln>
            <a:effectLst/>
          </c:spPr>
          <c:invertIfNegative val="0"/>
          <c:dLbls>
            <c:dLbl>
              <c:idx val="0"/>
              <c:tx>
                <c:rich>
                  <a:bodyPr/>
                  <a:lstStyle/>
                  <a:p>
                    <a:r>
                      <a:rPr lang="en-US" altLang="ko-KR" dirty="0"/>
                      <a:t>+42%</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EF8-504D-9B4D-CE09101666FF}"/>
                </c:ext>
              </c:extLst>
            </c:dLbl>
            <c:dLbl>
              <c:idx val="1"/>
              <c:delete val="1"/>
              <c:extLst>
                <c:ext xmlns:c15="http://schemas.microsoft.com/office/drawing/2012/chart" uri="{CE6537A1-D6FC-4f65-9D91-7224C49458BB}"/>
                <c:ext xmlns:c16="http://schemas.microsoft.com/office/drawing/2014/chart" uri="{C3380CC4-5D6E-409C-BE32-E72D297353CC}">
                  <c16:uniqueId val="{00000001-6EF8-504D-9B4D-CE09101666FF}"/>
                </c:ext>
              </c:extLst>
            </c:dLbl>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128 Cores</c:v>
                </c:pt>
                <c:pt idx="1">
                  <c:v>32 Cores</c:v>
                </c:pt>
              </c:strCache>
            </c:strRef>
          </c:cat>
          <c:val>
            <c:numRef>
              <c:f>Sheet1!$B$2:$B$3</c:f>
              <c:numCache>
                <c:formatCode>General</c:formatCode>
                <c:ptCount val="2"/>
                <c:pt idx="0">
                  <c:v>1.420607344</c:v>
                </c:pt>
                <c:pt idx="1">
                  <c:v>1</c:v>
                </c:pt>
              </c:numCache>
            </c:numRef>
          </c:val>
          <c:extLst>
            <c:ext xmlns:c16="http://schemas.microsoft.com/office/drawing/2014/chart" uri="{C3380CC4-5D6E-409C-BE32-E72D297353CC}">
              <c16:uniqueId val="{00000002-6EF8-504D-9B4D-CE09101666FF}"/>
            </c:ext>
          </c:extLst>
        </c:ser>
        <c:dLbls>
          <c:showLegendKey val="0"/>
          <c:showVal val="0"/>
          <c:showCatName val="0"/>
          <c:showSerName val="0"/>
          <c:showPercent val="0"/>
          <c:showBubbleSize val="0"/>
        </c:dLbls>
        <c:gapWidth val="50"/>
        <c:axId val="-1614558480"/>
        <c:axId val="-1614553984"/>
      </c:barChart>
      <c:catAx>
        <c:axId val="-16145584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3984"/>
        <c:crosses val="autoZero"/>
        <c:auto val="1"/>
        <c:lblAlgn val="ctr"/>
        <c:lblOffset val="100"/>
        <c:noMultiLvlLbl val="0"/>
      </c:catAx>
      <c:valAx>
        <c:axId val="-1614553984"/>
        <c:scaling>
          <c:orientation val="minMax"/>
          <c:max val="4"/>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dirty="0"/>
                  <a:t>Speedup</a:t>
                </a:r>
                <a:endParaRPr lang="ko-KR" altLang="en-US" dirty="0"/>
              </a:p>
            </c:rich>
          </c:tx>
          <c:layout>
            <c:manualLayout>
              <c:xMode val="edge"/>
              <c:yMode val="edge"/>
              <c:x val="0.509829153300282"/>
              <c:y val="0.82470364039603605"/>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614558480"/>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latin typeface="+mn-lt"/>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BE9C-9B46-A486-2F04F8C1860A}"/>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BE9C-9B46-A486-2F04F8C1860A}"/>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BE9C-9B46-A486-2F04F8C1860A}"/>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BE9C-9B46-A486-2F04F8C1860A}"/>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BE9C-9B46-A486-2F04F8C1860A}"/>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BE9C-9B46-A486-2F04F8C1860A}"/>
              </c:ext>
            </c:extLst>
          </c:dPt>
          <c:dLbls>
            <c:dLbl>
              <c:idx val="0"/>
              <c:delete val="1"/>
              <c:extLst>
                <c:ext xmlns:c15="http://schemas.microsoft.com/office/drawing/2012/chart" uri="{CE6537A1-D6FC-4f65-9D91-7224C49458BB}"/>
                <c:ext xmlns:c16="http://schemas.microsoft.com/office/drawing/2014/chart" uri="{C3380CC4-5D6E-409C-BE32-E72D297353CC}">
                  <c16:uniqueId val="{00000001-BE9C-9B46-A486-2F04F8C1860A}"/>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E9C-9B46-A486-2F04F8C1860A}"/>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E9C-9B46-A486-2F04F8C1860A}"/>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BE9C-9B46-A486-2F04F8C1860A}"/>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E9C-9B46-A486-2F04F8C1860A}"/>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E9C-9B46-A486-2F04F8C1860A}"/>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BE9C-9B46-A486-2F04F8C1860A}"/>
            </c:ext>
          </c:extLst>
        </c:ser>
        <c:dLbls>
          <c:showLegendKey val="0"/>
          <c:showVal val="0"/>
          <c:showCatName val="0"/>
          <c:showSerName val="0"/>
          <c:showPercent val="0"/>
          <c:showBubbleSize val="0"/>
        </c:dLbls>
        <c:gapWidth val="80"/>
        <c:overlap val="-27"/>
        <c:axId val="-1745965472"/>
        <c:axId val="-1745961200"/>
      </c:barChart>
      <c:catAx>
        <c:axId val="-1745965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1200"/>
        <c:crosses val="autoZero"/>
        <c:auto val="1"/>
        <c:lblAlgn val="ctr"/>
        <c:lblOffset val="100"/>
        <c:noMultiLvlLbl val="0"/>
      </c:catAx>
      <c:valAx>
        <c:axId val="-174596120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74596547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3FDA-2141-A566-22CFFCBB66D4}"/>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3FDA-2141-A566-22CFFCBB66D4}"/>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3FDA-2141-A566-22CFFCBB66D4}"/>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3FDA-2141-A566-22CFFCBB66D4}"/>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3FDA-2141-A566-22CFFCBB66D4}"/>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3FDA-2141-A566-22CFFCBB66D4}"/>
              </c:ext>
            </c:extLst>
          </c:dPt>
          <c:dLbls>
            <c:dLbl>
              <c:idx val="0"/>
              <c:delete val="1"/>
              <c:extLst>
                <c:ext xmlns:c15="http://schemas.microsoft.com/office/drawing/2012/chart" uri="{CE6537A1-D6FC-4f65-9D91-7224C49458BB}"/>
                <c:ext xmlns:c16="http://schemas.microsoft.com/office/drawing/2014/chart" uri="{C3380CC4-5D6E-409C-BE32-E72D297353CC}">
                  <c16:uniqueId val="{00000001-3FDA-2141-A566-22CFFCBB66D4}"/>
                </c:ext>
              </c:extLst>
            </c:dLbl>
            <c:dLbl>
              <c:idx val="1"/>
              <c:tx>
                <c:rich>
                  <a:bodyPr/>
                  <a:lstStyle/>
                  <a:p>
                    <a:r>
                      <a:rPr lang="en-US" altLang="ko-KR"/>
                      <a:t>+56%</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FDA-2141-A566-22CFFCBB66D4}"/>
                </c:ext>
              </c:extLst>
            </c:dLbl>
            <c:dLbl>
              <c:idx val="2"/>
              <c:tx>
                <c:rich>
                  <a:bodyPr/>
                  <a:lstStyle/>
                  <a:p>
                    <a:r>
                      <a:rPr lang="en-US" altLang="ko-KR"/>
                      <a:t>+25%</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FDA-2141-A566-22CFFCBB66D4}"/>
                </c:ext>
              </c:extLst>
            </c:dLbl>
            <c:dLbl>
              <c:idx val="3"/>
              <c:tx>
                <c:rich>
                  <a:bodyPr/>
                  <a:lstStyle/>
                  <a:p>
                    <a:r>
                      <a:rPr lang="en-US" altLang="ko-KR"/>
                      <a:t>9.0x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FDA-2141-A566-22CFFCBB66D4}"/>
                </c:ext>
              </c:extLst>
            </c:dLbl>
            <c:dLbl>
              <c:idx val="4"/>
              <c:tx>
                <c:rich>
                  <a:bodyPr/>
                  <a:lstStyle/>
                  <a:p>
                    <a:r>
                      <a:rPr lang="en-US" altLang="ko-KR"/>
                      <a:t>11.6x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FDA-2141-A566-22CFFCBB66D4}"/>
                </c:ext>
              </c:extLst>
            </c:dLbl>
            <c:dLbl>
              <c:idx val="5"/>
              <c:tx>
                <c:rich>
                  <a:bodyPr/>
                  <a:lstStyle/>
                  <a:p>
                    <a:r>
                      <a:rPr lang="en-US" altLang="ko-KR"/>
                      <a:t>13.8x</a:t>
                    </a:r>
                    <a:endParaRPr lang="en-US" altLang="ko-KR" dirty="0"/>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FDA-2141-A566-22CFFCBB66D4}"/>
                </c:ext>
              </c:extLst>
            </c:dLbl>
            <c:spPr>
              <a:noFill/>
              <a:ln>
                <a:noFill/>
              </a:ln>
              <a:effectLst/>
            </c:spPr>
            <c:txPr>
              <a:bodyPr rot="0" spcFirstLastPara="1" vertOverflow="ellipsis" vert="horz" wrap="square" lIns="38100" tIns="19050" rIns="38100" bIns="19050" anchor="ctr" anchorCtr="1">
                <a:spAutoFit/>
              </a:bodyPr>
              <a:lstStyle/>
              <a:p>
                <a:pPr>
                  <a:defRPr sz="2400" b="0" i="0" u="none" strike="noStrike" kern="1200" baseline="0">
                    <a:solidFill>
                      <a:schemeClr val="tx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1</c:v>
                </c:pt>
                <c:pt idx="1">
                  <c:v>1.559151435</c:v>
                </c:pt>
                <c:pt idx="2">
                  <c:v>1.252544595</c:v>
                </c:pt>
                <c:pt idx="3">
                  <c:v>9.0241128310000001</c:v>
                </c:pt>
                <c:pt idx="4">
                  <c:v>11.6257351</c:v>
                </c:pt>
                <c:pt idx="5">
                  <c:v>13.781443319999999</c:v>
                </c:pt>
              </c:numCache>
            </c:numRef>
          </c:val>
          <c:extLst>
            <c:ext xmlns:c16="http://schemas.microsoft.com/office/drawing/2014/chart" uri="{C3380CC4-5D6E-409C-BE32-E72D297353CC}">
              <c16:uniqueId val="{0000000C-3FDA-2141-A566-22CFFCBB66D4}"/>
            </c:ext>
          </c:extLst>
        </c:ser>
        <c:dLbls>
          <c:showLegendKey val="0"/>
          <c:showVal val="0"/>
          <c:showCatName val="0"/>
          <c:showSerName val="0"/>
          <c:showPercent val="0"/>
          <c:showBubbleSize val="0"/>
        </c:dLbls>
        <c:gapWidth val="80"/>
        <c:overlap val="-27"/>
        <c:axId val="-1472848432"/>
        <c:axId val="-1472844352"/>
      </c:barChart>
      <c:catAx>
        <c:axId val="-147284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4352"/>
        <c:crosses val="autoZero"/>
        <c:auto val="1"/>
        <c:lblAlgn val="ctr"/>
        <c:lblOffset val="100"/>
        <c:noMultiLvlLbl val="0"/>
      </c:catAx>
      <c:valAx>
        <c:axId val="-147284435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000" b="0" i="0" u="none" strike="noStrike" kern="1200" baseline="0">
                    <a:solidFill>
                      <a:schemeClr val="tx1"/>
                    </a:solidFill>
                    <a:latin typeface="+mn-lt"/>
                    <a:ea typeface="+mn-ea"/>
                    <a:cs typeface="+mn-cs"/>
                  </a:defRPr>
                </a:pPr>
                <a:r>
                  <a:rPr lang="en-US" altLang="ko-KR"/>
                  <a:t>Speedup</a:t>
                </a:r>
                <a:endParaRPr lang="ko-KR" altLang="en-US" dirty="0"/>
              </a:p>
            </c:rich>
          </c:tx>
          <c:layout>
            <c:manualLayout>
              <c:xMode val="edge"/>
              <c:yMode val="edge"/>
              <c:x val="4.6296296296296302E-3"/>
              <c:y val="0.33643415409659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472848432"/>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solidFill>
                <a:latin typeface="+mn-lt"/>
                <a:ea typeface="+mn-ea"/>
                <a:cs typeface="+mn-cs"/>
              </a:defRPr>
            </a:pPr>
            <a:r>
              <a:rPr lang="en-US" altLang="ko-KR" b="1" dirty="0"/>
              <a:t>Memory </a:t>
            </a:r>
            <a:r>
              <a:rPr lang="en-US" altLang="ko-KR" b="1"/>
              <a:t>Bandwidth Consumption</a:t>
            </a:r>
            <a:endParaRPr lang="en-US" altLang="ko-KR" b="1" dirty="0"/>
          </a:p>
        </c:rich>
      </c:tx>
      <c:overlay val="0"/>
      <c:spPr>
        <a:noFill/>
        <a:ln>
          <a:noFill/>
        </a:ln>
        <a:effectLst/>
      </c:spPr>
    </c:title>
    <c:autoTitleDeleted val="0"/>
    <c:plotArea>
      <c:layout/>
      <c:barChart>
        <c:barDir val="col"/>
        <c:grouping val="clustered"/>
        <c:varyColors val="0"/>
        <c:ser>
          <c:idx val="0"/>
          <c:order val="0"/>
          <c:tx>
            <c:strRef>
              <c:f>Sheet1!$B$1</c:f>
              <c:strCache>
                <c:ptCount val="1"/>
                <c:pt idx="0">
                  <c:v>계열 1</c:v>
                </c:pt>
              </c:strCache>
            </c:strRef>
          </c:tx>
          <c:spPr>
            <a:solidFill>
              <a:schemeClr val="accent1"/>
            </a:solidFill>
            <a:ln>
              <a:noFill/>
            </a:ln>
            <a:effectLst/>
          </c:spPr>
          <c:invertIfNegative val="0"/>
          <c:dPt>
            <c:idx val="0"/>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1-95FF-7646-B4E8-4E4D426E691D}"/>
              </c:ext>
            </c:extLst>
          </c:dPt>
          <c:dPt>
            <c:idx val="1"/>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3-95FF-7646-B4E8-4E4D426E691D}"/>
              </c:ext>
            </c:extLst>
          </c:dPt>
          <c:dPt>
            <c:idx val="2"/>
            <c:invertIfNegative val="0"/>
            <c:bubble3D val="0"/>
            <c:spPr>
              <a:solidFill>
                <a:schemeClr val="accent1"/>
              </a:solidFill>
              <a:ln>
                <a:solidFill>
                  <a:schemeClr val="accent1">
                    <a:lumMod val="50000"/>
                  </a:schemeClr>
                </a:solidFill>
              </a:ln>
              <a:effectLst/>
            </c:spPr>
            <c:extLst>
              <c:ext xmlns:c16="http://schemas.microsoft.com/office/drawing/2014/chart" uri="{C3380CC4-5D6E-409C-BE32-E72D297353CC}">
                <c16:uniqueId val="{00000005-95FF-7646-B4E8-4E4D426E691D}"/>
              </c:ext>
            </c:extLst>
          </c:dPt>
          <c:dPt>
            <c:idx val="3"/>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7-95FF-7646-B4E8-4E4D426E691D}"/>
              </c:ext>
            </c:extLst>
          </c:dPt>
          <c:dPt>
            <c:idx val="4"/>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9-95FF-7646-B4E8-4E4D426E691D}"/>
              </c:ext>
            </c:extLst>
          </c:dPt>
          <c:dPt>
            <c:idx val="5"/>
            <c:invertIfNegative val="0"/>
            <c:bubble3D val="0"/>
            <c:spPr>
              <a:solidFill>
                <a:schemeClr val="accent3"/>
              </a:solidFill>
              <a:ln>
                <a:solidFill>
                  <a:schemeClr val="accent3">
                    <a:lumMod val="50000"/>
                  </a:schemeClr>
                </a:solidFill>
              </a:ln>
              <a:effectLst/>
            </c:spPr>
            <c:extLst>
              <c:ext xmlns:c16="http://schemas.microsoft.com/office/drawing/2014/chart" uri="{C3380CC4-5D6E-409C-BE32-E72D297353CC}">
                <c16:uniqueId val="{0000000B-95FF-7646-B4E8-4E4D426E691D}"/>
              </c:ext>
            </c:extLst>
          </c:dPt>
          <c:dLbls>
            <c:dLbl>
              <c:idx val="0"/>
              <c:tx>
                <c:rich>
                  <a:bodyPr/>
                  <a:lstStyle/>
                  <a:p>
                    <a:r>
                      <a:rPr lang="en-US" altLang="ko-KR" sz="1800" dirty="0"/>
                      <a:t>80GB/s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95FF-7646-B4E8-4E4D426E691D}"/>
                </c:ext>
              </c:extLst>
            </c:dLbl>
            <c:dLbl>
              <c:idx val="1"/>
              <c:tx>
                <c:rich>
                  <a:bodyPr/>
                  <a:lstStyle/>
                  <a:p>
                    <a:r>
                      <a:rPr lang="en-US" altLang="ko-KR" sz="1800" dirty="0"/>
                      <a:t>190GB/s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95FF-7646-B4E8-4E4D426E691D}"/>
                </c:ext>
              </c:extLst>
            </c:dLbl>
            <c:dLbl>
              <c:idx val="2"/>
              <c:tx>
                <c:rich>
                  <a:bodyPr/>
                  <a:lstStyle/>
                  <a:p>
                    <a:r>
                      <a:rPr lang="en-US" altLang="ko-KR" sz="1800" dirty="0"/>
                      <a:t>243GB/s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95FF-7646-B4E8-4E4D426E691D}"/>
                </c:ext>
              </c:extLst>
            </c:dLbl>
            <c:dLbl>
              <c:idx val="3"/>
              <c:tx>
                <c:rich>
                  <a:bodyPr/>
                  <a:lstStyle/>
                  <a:p>
                    <a:r>
                      <a:rPr lang="en-US" altLang="ko-KR" b="1" dirty="0"/>
                      <a:t>1.3TB/s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95FF-7646-B4E8-4E4D426E691D}"/>
                </c:ext>
              </c:extLst>
            </c:dLbl>
            <c:dLbl>
              <c:idx val="4"/>
              <c:tx>
                <c:rich>
                  <a:bodyPr/>
                  <a:lstStyle/>
                  <a:p>
                    <a:r>
                      <a:rPr lang="en-US" altLang="ko-KR" b="1" dirty="0"/>
                      <a:t>2.2TB/s</a:t>
                    </a:r>
                  </a:p>
                </c:rich>
              </c:tx>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95FF-7646-B4E8-4E4D426E691D}"/>
                </c:ext>
              </c:extLst>
            </c:dLbl>
            <c:dLbl>
              <c:idx val="5"/>
              <c:tx>
                <c:rich>
                  <a:bodyPr rot="0" spcFirstLastPara="1" vertOverflow="ellipsis" vert="horz" wrap="square" lIns="38100" tIns="19050" rIns="38100" bIns="19050" anchor="ctr" anchorCtr="1">
                    <a:spAutoFit/>
                  </a:bodyPr>
                  <a:lstStyle/>
                  <a:p>
                    <a:pPr>
                      <a:defRPr sz="1800" b="1" i="0" u="none" strike="noStrike" kern="1200" baseline="0">
                        <a:solidFill>
                          <a:schemeClr val="tx1"/>
                        </a:solidFill>
                        <a:latin typeface="+mn-lt"/>
                        <a:ea typeface="+mn-ea"/>
                        <a:cs typeface="+mn-cs"/>
                      </a:defRPr>
                    </a:pPr>
                    <a:r>
                      <a:rPr lang="en-US" altLang="ko-KR" b="1" dirty="0"/>
                      <a:t>2.9TB/s</a:t>
                    </a:r>
                  </a:p>
                </c:rich>
              </c:tx>
              <c:spPr>
                <a:noFill/>
                <a:ln>
                  <a:noFill/>
                </a:ln>
                <a:effectLst/>
              </c:sp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95FF-7646-B4E8-4E4D426E691D}"/>
                </c:ext>
              </c:extLst>
            </c:dLbl>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DDR3-OoO</c:v>
                </c:pt>
                <c:pt idx="1">
                  <c:v>HMC-OoO</c:v>
                </c:pt>
                <c:pt idx="2">
                  <c:v>HMC-MC</c:v>
                </c:pt>
                <c:pt idx="3">
                  <c:v>Tesseract</c:v>
                </c:pt>
                <c:pt idx="4">
                  <c:v>Tesseract-
LP</c:v>
                </c:pt>
                <c:pt idx="5">
                  <c:v>Tesseract-
LP-MTP</c:v>
                </c:pt>
              </c:strCache>
            </c:strRef>
          </c:cat>
          <c:val>
            <c:numRef>
              <c:f>Sheet1!$B$2:$B$7</c:f>
              <c:numCache>
                <c:formatCode>General</c:formatCode>
                <c:ptCount val="6"/>
                <c:pt idx="0">
                  <c:v>7.9545171498E-2</c:v>
                </c:pt>
                <c:pt idx="1">
                  <c:v>0.19040264943999999</c:v>
                </c:pt>
                <c:pt idx="2">
                  <c:v>0.24288608168</c:v>
                </c:pt>
                <c:pt idx="3">
                  <c:v>1.2943036050600001</c:v>
                </c:pt>
                <c:pt idx="4">
                  <c:v>2.2439987488000002</c:v>
                </c:pt>
                <c:pt idx="5">
                  <c:v>2.9196510961999991</c:v>
                </c:pt>
              </c:numCache>
            </c:numRef>
          </c:val>
          <c:extLst>
            <c:ext xmlns:c16="http://schemas.microsoft.com/office/drawing/2014/chart" uri="{C3380CC4-5D6E-409C-BE32-E72D297353CC}">
              <c16:uniqueId val="{0000000C-95FF-7646-B4E8-4E4D426E691D}"/>
            </c:ext>
          </c:extLst>
        </c:ser>
        <c:dLbls>
          <c:showLegendKey val="0"/>
          <c:showVal val="0"/>
          <c:showCatName val="0"/>
          <c:showSerName val="0"/>
          <c:showPercent val="0"/>
          <c:showBubbleSize val="0"/>
        </c:dLbls>
        <c:gapWidth val="80"/>
        <c:overlap val="-27"/>
        <c:axId val="-1472740656"/>
        <c:axId val="-1472736896"/>
      </c:barChart>
      <c:catAx>
        <c:axId val="-1472740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36896"/>
        <c:crosses val="autoZero"/>
        <c:auto val="1"/>
        <c:lblAlgn val="ctr"/>
        <c:lblOffset val="100"/>
        <c:noMultiLvlLbl val="0"/>
      </c:catAx>
      <c:valAx>
        <c:axId val="-147273689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US" altLang="ko-KR" sz="1800" dirty="0"/>
                  <a:t>Memory Bandwidth</a:t>
                </a:r>
                <a:r>
                  <a:rPr lang="en-US" altLang="ko-KR" sz="1800" baseline="0" dirty="0"/>
                  <a:t> (TB/s)</a:t>
                </a:r>
              </a:p>
            </c:rich>
          </c:tx>
          <c:layout>
            <c:manualLayout>
              <c:xMode val="edge"/>
              <c:yMode val="edge"/>
              <c:x val="0"/>
              <c:y val="0.14917297913327701"/>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1472740656"/>
        <c:crosses val="autoZero"/>
        <c:crossBetween val="between"/>
      </c:valAx>
      <c:spPr>
        <a:noFill/>
        <a:ln>
          <a:noFill/>
        </a:ln>
        <a:effectLst/>
      </c:spPr>
    </c:plotArea>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3"/>
    </mc:Choice>
    <mc:Fallback>
      <c:style val="3"/>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Sheet1!$B$1</c:f>
              <c:strCache>
                <c:ptCount val="1"/>
                <c:pt idx="0">
                  <c:v>Memory Layers</c:v>
                </c:pt>
              </c:strCache>
            </c:strRef>
          </c:tx>
          <c:spPr>
            <a:solidFill>
              <a:schemeClr val="accent1">
                <a:shade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Sheet1!$B$2:$B$3</c:f>
              <c:numCache>
                <c:formatCode>General</c:formatCode>
                <c:ptCount val="2"/>
                <c:pt idx="0">
                  <c:v>6.3750664600000007E-2</c:v>
                </c:pt>
                <c:pt idx="1">
                  <c:v>2.4336080491188499E-2</c:v>
                </c:pt>
              </c:numCache>
            </c:numRef>
          </c:val>
          <c:extLst>
            <c:ext xmlns:c16="http://schemas.microsoft.com/office/drawing/2014/chart" uri="{C3380CC4-5D6E-409C-BE32-E72D297353CC}">
              <c16:uniqueId val="{00000000-5DF4-1A4A-A35C-9A3D3795F0E9}"/>
            </c:ext>
          </c:extLst>
        </c:ser>
        <c:ser>
          <c:idx val="1"/>
          <c:order val="1"/>
          <c:tx>
            <c:strRef>
              <c:f>Sheet1!$C$1</c:f>
              <c:strCache>
                <c:ptCount val="1"/>
                <c:pt idx="0">
                  <c:v>Logic Layers</c:v>
                </c:pt>
              </c:strCache>
            </c:strRef>
          </c:tx>
          <c:spPr>
            <a:solidFill>
              <a:schemeClr val="accent1"/>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Sheet1!$C$2:$C$3</c:f>
              <c:numCache>
                <c:formatCode>General</c:formatCode>
                <c:ptCount val="2"/>
                <c:pt idx="0">
                  <c:v>0.93624933539999999</c:v>
                </c:pt>
                <c:pt idx="1">
                  <c:v>8.9919873647840196E-2</c:v>
                </c:pt>
              </c:numCache>
            </c:numRef>
          </c:val>
          <c:extLst>
            <c:ext xmlns:c16="http://schemas.microsoft.com/office/drawing/2014/chart" uri="{C3380CC4-5D6E-409C-BE32-E72D297353CC}">
              <c16:uniqueId val="{00000001-5DF4-1A4A-A35C-9A3D3795F0E9}"/>
            </c:ext>
          </c:extLst>
        </c:ser>
        <c:ser>
          <c:idx val="2"/>
          <c:order val="2"/>
          <c:tx>
            <c:strRef>
              <c:f>Sheet1!$D$1</c:f>
              <c:strCache>
                <c:ptCount val="1"/>
                <c:pt idx="0">
                  <c:v>Cores</c:v>
                </c:pt>
              </c:strCache>
            </c:strRef>
          </c:tx>
          <c:spPr>
            <a:solidFill>
              <a:schemeClr val="accent1">
                <a:tint val="65000"/>
              </a:schemeClr>
            </a:solidFill>
            <a:ln>
              <a:solidFill>
                <a:schemeClr val="accent1">
                  <a:lumMod val="50000"/>
                </a:schemeClr>
              </a:solidFill>
            </a:ln>
            <a:effectLst/>
          </c:spPr>
          <c:invertIfNegative val="0"/>
          <c:cat>
            <c:strRef>
              <c:f>Sheet1!$A$2:$A$3</c:f>
              <c:strCache>
                <c:ptCount val="2"/>
                <c:pt idx="0">
                  <c:v>HMC-OoO</c:v>
                </c:pt>
                <c:pt idx="1">
                  <c:v>Tesseract with Prefetching</c:v>
                </c:pt>
              </c:strCache>
            </c:strRef>
          </c:cat>
          <c:val>
            <c:numRef>
              <c:f>Sheet1!$D$2:$D$3</c:f>
              <c:numCache>
                <c:formatCode>General</c:formatCode>
                <c:ptCount val="2"/>
                <c:pt idx="0">
                  <c:v>0</c:v>
                </c:pt>
                <c:pt idx="1">
                  <c:v>2.0218882855307301E-2</c:v>
                </c:pt>
              </c:numCache>
            </c:numRef>
          </c:val>
          <c:extLst>
            <c:ext xmlns:c16="http://schemas.microsoft.com/office/drawing/2014/chart" uri="{C3380CC4-5D6E-409C-BE32-E72D297353CC}">
              <c16:uniqueId val="{00000002-5DF4-1A4A-A35C-9A3D3795F0E9}"/>
            </c:ext>
          </c:extLst>
        </c:ser>
        <c:dLbls>
          <c:showLegendKey val="0"/>
          <c:showVal val="0"/>
          <c:showCatName val="0"/>
          <c:showSerName val="0"/>
          <c:showPercent val="0"/>
          <c:showBubbleSize val="0"/>
        </c:dLbls>
        <c:gapWidth val="80"/>
        <c:overlap val="100"/>
        <c:axId val="-1506018976"/>
        <c:axId val="-1506014208"/>
      </c:barChart>
      <c:catAx>
        <c:axId val="-15060189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4208"/>
        <c:crosses val="autoZero"/>
        <c:auto val="1"/>
        <c:lblAlgn val="ctr"/>
        <c:lblOffset val="100"/>
        <c:noMultiLvlLbl val="0"/>
      </c:catAx>
      <c:valAx>
        <c:axId val="-15060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crossAx val="-1506018976"/>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20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2000">
          <a:solidFill>
            <a:schemeClr val="tx1"/>
          </a:solidFill>
        </a:defRPr>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900506622718701"/>
          <c:y val="0.16071480580290401"/>
          <c:w val="0.82732323043042"/>
          <c:h val="0.66641303891524295"/>
        </c:manualLayout>
      </c:layout>
      <c:lineChart>
        <c:grouping val="standard"/>
        <c:varyColors val="0"/>
        <c:ser>
          <c:idx val="4"/>
          <c:order val="2"/>
          <c:tx>
            <c:strRef>
              <c:f>Trend!$N$56</c:f>
              <c:strCache>
                <c:ptCount val="1"/>
                <c:pt idx="0">
                  <c:v>Capacity</c:v>
                </c:pt>
              </c:strCache>
            </c:strRef>
          </c:tx>
          <c:spPr>
            <a:ln w="38100" cap="rnd">
              <a:solidFill>
                <a:schemeClr val="accent4">
                  <a:lumMod val="60000"/>
                </a:schemeClr>
              </a:solidFill>
              <a:round/>
            </a:ln>
            <a:effectLst/>
          </c:spPr>
          <c:marker>
            <c:symbol val="triangle"/>
            <c:size val="14"/>
            <c:spPr>
              <a:solidFill>
                <a:schemeClr val="accent4">
                  <a:lumMod val="60000"/>
                </a:schemeClr>
              </a:solidFill>
              <a:ln w="9525">
                <a:solidFill>
                  <a:schemeClr val="accent4">
                    <a:lumMod val="60000"/>
                  </a:schemeClr>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Trend!$O$56:$X$56</c:f>
              <c:numCache>
                <c:formatCode>General</c:formatCode>
                <c:ptCount val="10"/>
                <c:pt idx="0">
                  <c:v>1</c:v>
                </c:pt>
                <c:pt idx="1">
                  <c:v>2</c:v>
                </c:pt>
                <c:pt idx="2">
                  <c:v>4</c:v>
                </c:pt>
                <c:pt idx="3">
                  <c:v>8</c:v>
                </c:pt>
                <c:pt idx="4">
                  <c:v>16</c:v>
                </c:pt>
                <c:pt idx="5">
                  <c:v>32</c:v>
                </c:pt>
                <c:pt idx="6">
                  <c:v>64</c:v>
                </c:pt>
                <c:pt idx="7">
                  <c:v>64</c:v>
                </c:pt>
                <c:pt idx="8">
                  <c:v>128</c:v>
                </c:pt>
                <c:pt idx="9">
                  <c:v>128</c:v>
                </c:pt>
              </c:numCache>
            </c:numRef>
          </c:val>
          <c:smooth val="0"/>
          <c:extLst>
            <c:ext xmlns:c16="http://schemas.microsoft.com/office/drawing/2014/chart" uri="{C3380CC4-5D6E-409C-BE32-E72D297353CC}">
              <c16:uniqueId val="{00000000-4BAB-2E4D-AFD1-432A5A2EB123}"/>
            </c:ext>
          </c:extLst>
        </c:ser>
        <c:ser>
          <c:idx val="3"/>
          <c:order val="3"/>
          <c:tx>
            <c:strRef>
              <c:f>Trend!$N$55</c:f>
              <c:strCache>
                <c:ptCount val="1"/>
                <c:pt idx="0">
                  <c:v>Bandwidth</c:v>
                </c:pt>
              </c:strCache>
            </c:strRef>
          </c:tx>
          <c:spPr>
            <a:ln w="38100" cap="rnd">
              <a:solidFill>
                <a:schemeClr val="accent6"/>
              </a:solidFill>
              <a:round/>
            </a:ln>
            <a:effectLst/>
          </c:spPr>
          <c:marker>
            <c:symbol val="square"/>
            <c:size val="14"/>
            <c:spPr>
              <a:solidFill>
                <a:schemeClr val="accent6"/>
              </a:solidFill>
              <a:ln w="9525">
                <a:solidFill>
                  <a:schemeClr val="accent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Trend!$O$55:$X$55</c:f>
              <c:numCache>
                <c:formatCode>General</c:formatCode>
                <c:ptCount val="10"/>
                <c:pt idx="0">
                  <c:v>1</c:v>
                </c:pt>
                <c:pt idx="1">
                  <c:v>3.007518796992481</c:v>
                </c:pt>
                <c:pt idx="2">
                  <c:v>6.0150375939849621</c:v>
                </c:pt>
                <c:pt idx="3">
                  <c:v>8.0150375939849603</c:v>
                </c:pt>
                <c:pt idx="4">
                  <c:v>10.02255639097744</c:v>
                </c:pt>
                <c:pt idx="5">
                  <c:v>12.030075187969921</c:v>
                </c:pt>
                <c:pt idx="6">
                  <c:v>14.030075187969921</c:v>
                </c:pt>
                <c:pt idx="7">
                  <c:v>16.03759398496241</c:v>
                </c:pt>
                <c:pt idx="8">
                  <c:v>18.045112781954881</c:v>
                </c:pt>
                <c:pt idx="9">
                  <c:v>19.548872180451131</c:v>
                </c:pt>
              </c:numCache>
            </c:numRef>
          </c:val>
          <c:smooth val="0"/>
          <c:extLst>
            <c:ext xmlns:c16="http://schemas.microsoft.com/office/drawing/2014/chart" uri="{C3380CC4-5D6E-409C-BE32-E72D297353CC}">
              <c16:uniqueId val="{00000001-4BAB-2E4D-AFD1-432A5A2EB123}"/>
            </c:ext>
          </c:extLst>
        </c:ser>
        <c:ser>
          <c:idx val="2"/>
          <c:order val="4"/>
          <c:tx>
            <c:strRef>
              <c:f>Trend!$N$57</c:f>
              <c:strCache>
                <c:ptCount val="1"/>
                <c:pt idx="0">
                  <c:v>Latency</c:v>
                </c:pt>
              </c:strCache>
            </c:strRef>
          </c:tx>
          <c:spPr>
            <a:ln w="38100" cap="rnd">
              <a:solidFill>
                <a:srgbClr val="FF4136"/>
              </a:solidFill>
              <a:round/>
            </a:ln>
            <a:effectLst/>
          </c:spPr>
          <c:marker>
            <c:symbol val="circle"/>
            <c:size val="14"/>
            <c:spPr>
              <a:solidFill>
                <a:srgbClr val="FF4136"/>
              </a:solidFill>
              <a:ln w="9525">
                <a:solidFill>
                  <a:srgbClr val="FF4136"/>
                </a:solidFill>
              </a:ln>
              <a:effectLst/>
            </c:spPr>
          </c:marker>
          <c:cat>
            <c:numRef>
              <c:f>Trend!$O$51:$X$51</c:f>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f>Trend!$O$58:$X$58</c:f>
              <c:numCache>
                <c:formatCode>General</c:formatCode>
                <c:ptCount val="10"/>
                <c:pt idx="0">
                  <c:v>1</c:v>
                </c:pt>
                <c:pt idx="1">
                  <c:v>1</c:v>
                </c:pt>
                <c:pt idx="2">
                  <c:v>1.043478260869565</c:v>
                </c:pt>
                <c:pt idx="3">
                  <c:v>1.142857142857143</c:v>
                </c:pt>
                <c:pt idx="4">
                  <c:v>1.2121212121212119</c:v>
                </c:pt>
                <c:pt idx="5">
                  <c:v>1.263157894736842</c:v>
                </c:pt>
                <c:pt idx="6">
                  <c:v>1.2520868113522541</c:v>
                </c:pt>
                <c:pt idx="7">
                  <c:v>1.274968125796855</c:v>
                </c:pt>
                <c:pt idx="8">
                  <c:v>1.2998266897746971</c:v>
                </c:pt>
                <c:pt idx="9">
                  <c:v>1.31868131868132</c:v>
                </c:pt>
              </c:numCache>
            </c:numRef>
          </c:val>
          <c:smooth val="0"/>
          <c:extLst>
            <c:ext xmlns:c16="http://schemas.microsoft.com/office/drawing/2014/chart" uri="{C3380CC4-5D6E-409C-BE32-E72D297353CC}">
              <c16:uniqueId val="{00000002-4BAB-2E4D-AFD1-432A5A2EB123}"/>
            </c:ext>
          </c:extLst>
        </c:ser>
        <c:dLbls>
          <c:showLegendKey val="0"/>
          <c:showVal val="0"/>
          <c:showCatName val="0"/>
          <c:showSerName val="0"/>
          <c:showPercent val="0"/>
          <c:showBubbleSize val="0"/>
        </c:dLbls>
        <c:marker val="1"/>
        <c:smooth val="0"/>
        <c:axId val="-1741811072"/>
        <c:axId val="-1742499888"/>
        <c:extLst>
          <c:ext xmlns:c15="http://schemas.microsoft.com/office/drawing/2012/chart" uri="{02D57815-91ED-43cb-92C2-25804820EDAC}">
            <c15:filteredLineSeries>
              <c15:ser>
                <c:idx val="0"/>
                <c:order val="0"/>
                <c:tx>
                  <c:strRef>
                    <c:extLst>
                      <c:ext uri="{02D57815-91ED-43cb-92C2-25804820EDAC}">
                        <c15:formulaRef>
                          <c15:sqref>Trend!$N$52</c15:sqref>
                        </c15:formulaRef>
                      </c:ext>
                    </c:extLst>
                    <c:strCache>
                      <c:ptCount val="1"/>
                      <c:pt idx="0">
                        <c:v>Activation</c:v>
                      </c:pt>
                    </c:strCache>
                  </c:strRef>
                </c:tx>
                <c:spPr>
                  <a:ln w="28575" cap="rnd">
                    <a:solidFill>
                      <a:schemeClr val="accent2"/>
                    </a:solidFill>
                    <a:round/>
                  </a:ln>
                  <a:effectLst/>
                </c:spPr>
                <c:marker>
                  <c:symbol val="circle"/>
                  <c:size val="14"/>
                  <c:spPr>
                    <a:solidFill>
                      <a:schemeClr val="accent2"/>
                    </a:solidFill>
                    <a:ln w="9525">
                      <a:solidFill>
                        <a:schemeClr val="accent2"/>
                      </a:solidFill>
                    </a:ln>
                    <a:effectLst/>
                  </c:spPr>
                </c:marker>
                <c:cat>
                  <c:numRef>
                    <c:extLst>
                      <c:ex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c:ext uri="{02D57815-91ED-43cb-92C2-25804820EDAC}">
                        <c15:formulaRef>
                          <c15:sqref>Trend!$O$52:$V$52</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c:ext xmlns:c16="http://schemas.microsoft.com/office/drawing/2014/chart" uri="{C3380CC4-5D6E-409C-BE32-E72D297353CC}">
                    <c16:uniqueId val="{00000003-4BAB-2E4D-AFD1-432A5A2EB123}"/>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Trend!$N$53</c15:sqref>
                        </c15:formulaRef>
                      </c:ext>
                    </c:extLst>
                    <c:strCache>
                      <c:ptCount val="1"/>
                      <c:pt idx="0">
                        <c:v>Precharge</c:v>
                      </c:pt>
                    </c:strCache>
                  </c:strRef>
                </c:tx>
                <c:spPr>
                  <a:ln w="28575" cap="rnd">
                    <a:solidFill>
                      <a:schemeClr val="accent4"/>
                    </a:solidFill>
                    <a:round/>
                  </a:ln>
                  <a:effectLst/>
                </c:spPr>
                <c:marker>
                  <c:symbol val="x"/>
                  <c:size val="14"/>
                  <c:spPr>
                    <a:noFill/>
                    <a:ln w="9525">
                      <a:solidFill>
                        <a:schemeClr val="accent4"/>
                      </a:solidFill>
                    </a:ln>
                    <a:effectLst/>
                  </c:spPr>
                </c:marker>
                <c:cat>
                  <c:numRef>
                    <c:extLst xmlns:c15="http://schemas.microsoft.com/office/drawing/2012/chart">
                      <c:ext xmlns:c15="http://schemas.microsoft.com/office/drawing/2012/chart" uri="{02D57815-91ED-43cb-92C2-25804820EDAC}">
                        <c15:formulaRef>
                          <c15:sqref>Trend!$O$51:$X$51</c15:sqref>
                        </c15:formulaRef>
                      </c:ext>
                    </c:extLst>
                    <c:numCache>
                      <c:formatCode>General</c:formatCode>
                      <c:ptCount val="10"/>
                      <c:pt idx="0">
                        <c:v>1999</c:v>
                      </c:pt>
                      <c:pt idx="1">
                        <c:v>2003</c:v>
                      </c:pt>
                      <c:pt idx="2">
                        <c:v>2006</c:v>
                      </c:pt>
                      <c:pt idx="3">
                        <c:v>2008</c:v>
                      </c:pt>
                      <c:pt idx="4">
                        <c:v>2011</c:v>
                      </c:pt>
                      <c:pt idx="5">
                        <c:v>2013</c:v>
                      </c:pt>
                      <c:pt idx="6">
                        <c:v>2014</c:v>
                      </c:pt>
                      <c:pt idx="7">
                        <c:v>2015</c:v>
                      </c:pt>
                      <c:pt idx="8">
                        <c:v>2016</c:v>
                      </c:pt>
                      <c:pt idx="9">
                        <c:v>2017</c:v>
                      </c:pt>
                    </c:numCache>
                  </c:numRef>
                </c:cat>
                <c:val>
                  <c:numRef>
                    <c:extLst xmlns:c15="http://schemas.microsoft.com/office/drawing/2012/chart">
                      <c:ext xmlns:c15="http://schemas.microsoft.com/office/drawing/2012/chart" uri="{02D57815-91ED-43cb-92C2-25804820EDAC}">
                        <c15:formulaRef>
                          <c15:sqref>Trend!$O$53:$V$53</c15:sqref>
                        </c15:formulaRef>
                      </c:ext>
                    </c:extLst>
                    <c:numCache>
                      <c:formatCode>General</c:formatCode>
                      <c:ptCount val="8"/>
                      <c:pt idx="0">
                        <c:v>1</c:v>
                      </c:pt>
                      <c:pt idx="1">
                        <c:v>1</c:v>
                      </c:pt>
                      <c:pt idx="2">
                        <c:v>1</c:v>
                      </c:pt>
                      <c:pt idx="3">
                        <c:v>1</c:v>
                      </c:pt>
                      <c:pt idx="4">
                        <c:v>0.9</c:v>
                      </c:pt>
                      <c:pt idx="5">
                        <c:v>0.83333333333333304</c:v>
                      </c:pt>
                      <c:pt idx="6">
                        <c:v>0.92800000000000005</c:v>
                      </c:pt>
                      <c:pt idx="7">
                        <c:v>0.93733333333333302</c:v>
                      </c:pt>
                    </c:numCache>
                  </c:numRef>
                </c:val>
                <c:smooth val="0"/>
                <c:extLst xmlns:c15="http://schemas.microsoft.com/office/drawing/2012/chart">
                  <c:ext xmlns:c16="http://schemas.microsoft.com/office/drawing/2014/chart" uri="{C3380CC4-5D6E-409C-BE32-E72D297353CC}">
                    <c16:uniqueId val="{00000004-4BAB-2E4D-AFD1-432A5A2EB123}"/>
                  </c:ext>
                </c:extLst>
              </c15:ser>
            </c15:filteredLineSeries>
          </c:ext>
        </c:extLst>
      </c:lineChart>
      <c:catAx>
        <c:axId val="-1741811072"/>
        <c:scaling>
          <c:orientation val="minMax"/>
        </c:scaling>
        <c:delete val="0"/>
        <c:axPos val="b"/>
        <c:numFmt formatCode="General" sourceLinked="1"/>
        <c:majorTickMark val="none"/>
        <c:minorTickMark val="none"/>
        <c:tickLblPos val="nextTo"/>
        <c:spPr>
          <a:noFill/>
          <a:ln w="1905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2499888"/>
        <c:crosses val="autoZero"/>
        <c:auto val="1"/>
        <c:lblAlgn val="ctr"/>
        <c:lblOffset val="100"/>
        <c:noMultiLvlLbl val="0"/>
      </c:catAx>
      <c:valAx>
        <c:axId val="-1742499888"/>
        <c:scaling>
          <c:logBase val="10"/>
          <c:orientation val="minMax"/>
          <c:max val="150"/>
          <c:min val="1"/>
        </c:scaling>
        <c:delete val="0"/>
        <c:axPos val="l"/>
        <c:majorGridlines>
          <c:spPr>
            <a:ln w="19050"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r>
                  <a:rPr lang="en-US"/>
                  <a:t>DRAM Improvement (log)</a:t>
                </a:r>
              </a:p>
            </c:rich>
          </c:tx>
          <c:layout>
            <c:manualLayout>
              <c:xMode val="edge"/>
              <c:yMode val="edge"/>
              <c:x val="3.91802270431953E-3"/>
              <c:y val="0.103654866919604"/>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crossAx val="-1741811072"/>
        <c:crosses val="autoZero"/>
        <c:crossBetween val="between"/>
        <c:majorUnit val="10"/>
      </c:valAx>
      <c:spPr>
        <a:noFill/>
        <a:ln>
          <a:noFill/>
        </a:ln>
        <a:effectLst/>
      </c:spPr>
    </c:plotArea>
    <c:legend>
      <c:legendPos val="b"/>
      <c:layout>
        <c:manualLayout>
          <c:xMode val="edge"/>
          <c:yMode val="edge"/>
          <c:x val="0.129817285683346"/>
          <c:y val="1.4274251973468001E-3"/>
          <c:w val="0.66589575864953399"/>
          <c:h val="9.9282337620760802E-2"/>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Gill Sans MT" panose="020B0502020104020203" pitchFamily="34" charset="0"/>
              <a:ea typeface="+mn-ea"/>
              <a:cs typeface="+mn-cs"/>
            </a:defRPr>
          </a:pPr>
          <a:endParaRPr lang="en-US"/>
        </a:p>
      </c:txPr>
    </c:legend>
    <c:plotVisOnly val="1"/>
    <c:dispBlanksAs val="gap"/>
    <c:showDLblsOverMax val="0"/>
  </c:chart>
  <c:spPr>
    <a:noFill/>
    <a:ln>
      <a:noFill/>
    </a:ln>
    <a:effectLst/>
  </c:spPr>
  <c:txPr>
    <a:bodyPr/>
    <a:lstStyle/>
    <a:p>
      <a:pPr>
        <a:defRPr sz="2400">
          <a:latin typeface="Gill Sans MT" panose="020B0502020104020203" pitchFamily="34" charset="0"/>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1-363D-C64A-B9C9-99E9254D5ED4}"/>
              </c:ext>
            </c:extLst>
          </c:dPt>
          <c:dPt>
            <c:idx val="11"/>
            <c:invertIfNegative val="0"/>
            <c:bubble3D val="0"/>
            <c:spPr>
              <a:noFill/>
              <a:ln>
                <a:noFill/>
              </a:ln>
              <a:effectLst/>
            </c:spPr>
            <c:extLst>
              <c:ext xmlns:c16="http://schemas.microsoft.com/office/drawing/2014/chart" uri="{C3380CC4-5D6E-409C-BE32-E72D297353CC}">
                <c16:uniqueId val="{00000003-363D-C64A-B9C9-99E9254D5ED4}"/>
              </c:ext>
            </c:extLst>
          </c:dPt>
          <c:dPt>
            <c:idx val="12"/>
            <c:invertIfNegative val="0"/>
            <c:bubble3D val="0"/>
            <c:spPr>
              <a:noFill/>
              <a:ln>
                <a:noFill/>
              </a:ln>
              <a:effectLst/>
            </c:spPr>
            <c:extLst>
              <c:ext xmlns:c16="http://schemas.microsoft.com/office/drawing/2014/chart" uri="{C3380CC4-5D6E-409C-BE32-E72D297353CC}">
                <c16:uniqueId val="{00000005-363D-C64A-B9C9-99E9254D5ED4}"/>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6-363D-C64A-B9C9-99E9254D5ED4}"/>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363D-C64A-B9C9-99E9254D5ED4}"/>
            </c:ext>
          </c:extLst>
        </c:ser>
        <c:dLbls>
          <c:showLegendKey val="0"/>
          <c:showVal val="0"/>
          <c:showCatName val="0"/>
          <c:showSerName val="0"/>
          <c:showPercent val="0"/>
          <c:showBubbleSize val="0"/>
        </c:dLbls>
        <c:gapWidth val="100"/>
        <c:axId val="-1747345264"/>
        <c:axId val="-1747340496"/>
      </c:barChart>
      <c:catAx>
        <c:axId val="-174734526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0496"/>
        <c:crosses val="autoZero"/>
        <c:auto val="1"/>
        <c:lblAlgn val="ctr"/>
        <c:lblOffset val="100"/>
        <c:noMultiLvlLbl val="0"/>
      </c:catAx>
      <c:valAx>
        <c:axId val="-17473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4526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1-1357-0540-8E80-F564E52C1628}"/>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2-1357-0540-8E80-F564E52C1628}"/>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1357-0540-8E80-F564E52C1628}"/>
            </c:ext>
          </c:extLst>
        </c:ser>
        <c:dLbls>
          <c:showLegendKey val="0"/>
          <c:showVal val="0"/>
          <c:showCatName val="0"/>
          <c:showSerName val="0"/>
          <c:showPercent val="0"/>
          <c:showBubbleSize val="0"/>
        </c:dLbls>
        <c:gapWidth val="100"/>
        <c:axId val="-1522724544"/>
        <c:axId val="-1522719856"/>
      </c:barChart>
      <c:catAx>
        <c:axId val="-1522724544"/>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19856"/>
        <c:crosses val="autoZero"/>
        <c:auto val="1"/>
        <c:lblAlgn val="ctr"/>
        <c:lblOffset val="100"/>
        <c:noMultiLvlLbl val="0"/>
      </c:catAx>
      <c:valAx>
        <c:axId val="-152271985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522724544"/>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A01-C847-9E74-92E374151B71}"/>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A01-C847-9E74-92E374151B71}"/>
            </c:ext>
          </c:extLst>
        </c:ser>
        <c:dLbls>
          <c:showLegendKey val="0"/>
          <c:showVal val="0"/>
          <c:showCatName val="0"/>
          <c:showSerName val="0"/>
          <c:showPercent val="0"/>
          <c:showBubbleSize val="0"/>
        </c:dLbls>
        <c:gapWidth val="100"/>
        <c:axId val="-1752879232"/>
        <c:axId val="-1752874544"/>
      </c:barChart>
      <c:catAx>
        <c:axId val="-175287923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4544"/>
        <c:crosses val="autoZero"/>
        <c:auto val="1"/>
        <c:lblAlgn val="ctr"/>
        <c:lblOffset val="100"/>
        <c:noMultiLvlLbl val="0"/>
      </c:catAx>
      <c:valAx>
        <c:axId val="-175287454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5287923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8EA6-F246-9710-2404694AB91E}"/>
            </c:ext>
          </c:extLst>
        </c:ser>
        <c:ser>
          <c:idx val="1"/>
          <c:order val="1"/>
          <c:tx>
            <c:strRef>
              <c:f>Sheet6!$R$3</c:f>
              <c:strCache>
                <c:ptCount val="1"/>
                <c:pt idx="0">
                  <c:v>Multi Core</c:v>
                </c:pt>
              </c:strCache>
            </c:strRef>
          </c:tx>
          <c:spPr>
            <a:no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8EA6-F246-9710-2404694AB91E}"/>
            </c:ext>
          </c:extLst>
        </c:ser>
        <c:dLbls>
          <c:showLegendKey val="0"/>
          <c:showVal val="0"/>
          <c:showCatName val="0"/>
          <c:showSerName val="0"/>
          <c:showPercent val="0"/>
          <c:showBubbleSize val="0"/>
        </c:dLbls>
        <c:gapWidth val="100"/>
        <c:axId val="-1747516752"/>
        <c:axId val="-1747540496"/>
      </c:barChart>
      <c:catAx>
        <c:axId val="-174751675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40496"/>
        <c:crosses val="autoZero"/>
        <c:auto val="1"/>
        <c:lblAlgn val="ctr"/>
        <c:lblOffset val="100"/>
        <c:noMultiLvlLbl val="0"/>
      </c:catAx>
      <c:valAx>
        <c:axId val="-1747540496"/>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1675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userShapes r:id="rId3"/>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484A-D04C-898A-835C54C251FB}"/>
            </c:ext>
          </c:extLst>
        </c:ser>
        <c:ser>
          <c:idx val="1"/>
          <c:order val="1"/>
          <c:tx>
            <c:strRef>
              <c:f>Sheet6!$R$3</c:f>
              <c:strCache>
                <c:ptCount val="1"/>
                <c:pt idx="0">
                  <c:v>Multi Core</c:v>
                </c:pt>
              </c:strCache>
            </c:strRef>
          </c:tx>
          <c:spPr>
            <a:solidFill>
              <a:srgbClr val="A50021"/>
            </a:solidFill>
            <a:ln>
              <a:noFill/>
            </a:ln>
            <a:effectLst/>
          </c:spPr>
          <c:invertIfNegative val="0"/>
          <c:dPt>
            <c:idx val="10"/>
            <c:invertIfNegative val="0"/>
            <c:bubble3D val="0"/>
            <c:spPr>
              <a:noFill/>
              <a:ln>
                <a:noFill/>
              </a:ln>
              <a:effectLst/>
            </c:spPr>
            <c:extLst>
              <c:ext xmlns:c16="http://schemas.microsoft.com/office/drawing/2014/chart" uri="{C3380CC4-5D6E-409C-BE32-E72D297353CC}">
                <c16:uniqueId val="{00000002-484A-D04C-898A-835C54C251FB}"/>
              </c:ext>
            </c:extLst>
          </c:dPt>
          <c:dPt>
            <c:idx val="11"/>
            <c:invertIfNegative val="0"/>
            <c:bubble3D val="0"/>
            <c:spPr>
              <a:noFill/>
              <a:ln>
                <a:noFill/>
              </a:ln>
              <a:effectLst/>
            </c:spPr>
            <c:extLst>
              <c:ext xmlns:c16="http://schemas.microsoft.com/office/drawing/2014/chart" uri="{C3380CC4-5D6E-409C-BE32-E72D297353CC}">
                <c16:uniqueId val="{00000004-484A-D04C-898A-835C54C251FB}"/>
              </c:ext>
            </c:extLst>
          </c:dPt>
          <c:dPt>
            <c:idx val="12"/>
            <c:invertIfNegative val="0"/>
            <c:bubble3D val="0"/>
            <c:spPr>
              <a:noFill/>
              <a:ln>
                <a:noFill/>
              </a:ln>
              <a:effectLst/>
            </c:spPr>
            <c:extLst>
              <c:ext xmlns:c16="http://schemas.microsoft.com/office/drawing/2014/chart" uri="{C3380CC4-5D6E-409C-BE32-E72D297353CC}">
                <c16:uniqueId val="{00000006-484A-D04C-898A-835C54C251FB}"/>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7-484A-D04C-898A-835C54C251FB}"/>
            </c:ext>
          </c:extLst>
        </c:ser>
        <c:dLbls>
          <c:showLegendKey val="0"/>
          <c:showVal val="0"/>
          <c:showCatName val="0"/>
          <c:showSerName val="0"/>
          <c:showPercent val="0"/>
          <c:showBubbleSize val="0"/>
        </c:dLbls>
        <c:gapWidth val="100"/>
        <c:axId val="-1747577888"/>
        <c:axId val="-1747317200"/>
      </c:barChart>
      <c:catAx>
        <c:axId val="-1747577888"/>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317200"/>
        <c:crosses val="autoZero"/>
        <c:auto val="1"/>
        <c:lblAlgn val="ctr"/>
        <c:lblOffset val="100"/>
        <c:noMultiLvlLbl val="0"/>
      </c:catAx>
      <c:valAx>
        <c:axId val="-174731720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577888"/>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5460-2944-A458-9CFBA7C8E56C}"/>
            </c:ext>
          </c:extLst>
        </c:ser>
        <c:ser>
          <c:idx val="1"/>
          <c:order val="1"/>
          <c:tx>
            <c:strRef>
              <c:f>Sheet6!$R$3</c:f>
              <c:strCache>
                <c:ptCount val="1"/>
                <c:pt idx="0">
                  <c:v>Multi Core</c:v>
                </c:pt>
              </c:strCache>
            </c:strRef>
          </c:tx>
          <c:spPr>
            <a:solidFill>
              <a:srgbClr val="A50021"/>
            </a:solidFill>
            <a:ln>
              <a:noFill/>
            </a:ln>
            <a:effectLst/>
          </c:spPr>
          <c:invertIfNegative val="0"/>
          <c:dPt>
            <c:idx val="12"/>
            <c:invertIfNegative val="0"/>
            <c:bubble3D val="0"/>
            <c:spPr>
              <a:noFill/>
              <a:ln>
                <a:noFill/>
              </a:ln>
              <a:effectLst/>
            </c:spPr>
            <c:extLst>
              <c:ext xmlns:c16="http://schemas.microsoft.com/office/drawing/2014/chart" uri="{C3380CC4-5D6E-409C-BE32-E72D297353CC}">
                <c16:uniqueId val="{00000002-5460-2944-A458-9CFBA7C8E56C}"/>
              </c:ext>
            </c:extLst>
          </c:dPt>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3-5460-2944-A458-9CFBA7C8E56C}"/>
            </c:ext>
          </c:extLst>
        </c:ser>
        <c:dLbls>
          <c:showLegendKey val="0"/>
          <c:showVal val="0"/>
          <c:showCatName val="0"/>
          <c:showSerName val="0"/>
          <c:showPercent val="0"/>
          <c:showBubbleSize val="0"/>
        </c:dLbls>
        <c:gapWidth val="100"/>
        <c:axId val="-1747656672"/>
        <c:axId val="-1747651984"/>
      </c:barChart>
      <c:catAx>
        <c:axId val="-1747656672"/>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1984"/>
        <c:crosses val="autoZero"/>
        <c:auto val="1"/>
        <c:lblAlgn val="ctr"/>
        <c:lblOffset val="100"/>
        <c:noMultiLvlLbl val="0"/>
      </c:catAx>
      <c:valAx>
        <c:axId val="-1747651984"/>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656672"/>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7.1206448458648597E-2"/>
          <c:y val="0.11259675138445401"/>
          <c:w val="0.91081969533220097"/>
          <c:h val="0.42902848960544598"/>
        </c:manualLayout>
      </c:layout>
      <c:barChart>
        <c:barDir val="col"/>
        <c:grouping val="clustered"/>
        <c:varyColors val="0"/>
        <c:ser>
          <c:idx val="0"/>
          <c:order val="0"/>
          <c:tx>
            <c:strRef>
              <c:f>Sheet6!$Q$3</c:f>
              <c:strCache>
                <c:ptCount val="1"/>
                <c:pt idx="0">
                  <c:v>Single Core</c:v>
                </c:pt>
              </c:strCache>
            </c:strRef>
          </c:tx>
          <c:spPr>
            <a:solidFill>
              <a:schemeClr val="accent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Sheet6!$Q$4:$Q$16</c:f>
              <c:numCache>
                <c:formatCode>General</c:formatCode>
                <c:ptCount val="13"/>
                <c:pt idx="0">
                  <c:v>6.6390040999999997E-2</c:v>
                </c:pt>
                <c:pt idx="1">
                  <c:v>0.10482180300000001</c:v>
                </c:pt>
                <c:pt idx="2">
                  <c:v>9.4575800000000002E-2</c:v>
                </c:pt>
                <c:pt idx="3">
                  <c:v>0.131578947</c:v>
                </c:pt>
                <c:pt idx="4">
                  <c:v>0.13834586500000001</c:v>
                </c:pt>
                <c:pt idx="5">
                  <c:v>0.14399999999999999</c:v>
                </c:pt>
                <c:pt idx="6">
                  <c:v>0.124633431</c:v>
                </c:pt>
                <c:pt idx="7">
                  <c:v>1.8974285E-2</c:v>
                </c:pt>
                <c:pt idx="8">
                  <c:v>0.18400359899999999</c:v>
                </c:pt>
                <c:pt idx="10">
                  <c:v>1.386388E-2</c:v>
                </c:pt>
                <c:pt idx="11">
                  <c:v>6.6838352000000004E-2</c:v>
                </c:pt>
                <c:pt idx="12">
                  <c:v>5.008843795423E-2</c:v>
                </c:pt>
              </c:numCache>
            </c:numRef>
          </c:val>
          <c:extLst>
            <c:ext xmlns:c16="http://schemas.microsoft.com/office/drawing/2014/chart" uri="{C3380CC4-5D6E-409C-BE32-E72D297353CC}">
              <c16:uniqueId val="{00000000-25F9-384E-9D25-384D39B05DF0}"/>
            </c:ext>
          </c:extLst>
        </c:ser>
        <c:ser>
          <c:idx val="1"/>
          <c:order val="1"/>
          <c:tx>
            <c:strRef>
              <c:f>Sheet6!$R$3</c:f>
              <c:strCache>
                <c:ptCount val="1"/>
                <c:pt idx="0">
                  <c:v>Multi Core</c:v>
                </c:pt>
              </c:strCache>
            </c:strRef>
          </c:tx>
          <c:spPr>
            <a:solidFill>
              <a:srgbClr val="A50021"/>
            </a:solidFill>
            <a:ln>
              <a:noFill/>
            </a:ln>
            <a:effectLst/>
          </c:spPr>
          <c:invertIfNegative val="0"/>
          <c:cat>
            <c:strRef>
              <c:f>Sheet6!$P$4:$P$16</c:f>
              <c:strCache>
                <c:ptCount val="13"/>
                <c:pt idx="0">
                  <c:v>soplex</c:v>
                </c:pt>
                <c:pt idx="1">
                  <c:v>mcf</c:v>
                </c:pt>
                <c:pt idx="2">
                  <c:v>milc</c:v>
                </c:pt>
                <c:pt idx="3">
                  <c:v>libq</c:v>
                </c:pt>
                <c:pt idx="4">
                  <c:v>lbm</c:v>
                </c:pt>
                <c:pt idx="5">
                  <c:v>gems</c:v>
                </c:pt>
                <c:pt idx="6">
                  <c:v>copy</c:v>
                </c:pt>
                <c:pt idx="7">
                  <c:v>s.cluster</c:v>
                </c:pt>
                <c:pt idx="8">
                  <c:v>gups</c:v>
                </c:pt>
                <c:pt idx="10">
                  <c:v>non-intensive</c:v>
                </c:pt>
                <c:pt idx="11">
                  <c:v>intensive</c:v>
                </c:pt>
                <c:pt idx="12">
                  <c:v>all-workloads</c:v>
                </c:pt>
              </c:strCache>
            </c:strRef>
          </c:cat>
          <c:val>
            <c:numRef>
              <c:f>Sheet6!$R$4:$R$16</c:f>
              <c:numCache>
                <c:formatCode>General</c:formatCode>
                <c:ptCount val="13"/>
                <c:pt idx="0">
                  <c:v>0.15437788</c:v>
                </c:pt>
                <c:pt idx="1">
                  <c:v>0.123046875</c:v>
                </c:pt>
                <c:pt idx="2">
                  <c:v>0.145584726</c:v>
                </c:pt>
                <c:pt idx="3">
                  <c:v>0.13499043999999999</c:v>
                </c:pt>
                <c:pt idx="4">
                  <c:v>0.15580633399999999</c:v>
                </c:pt>
                <c:pt idx="5">
                  <c:v>0.15722924699999999</c:v>
                </c:pt>
                <c:pt idx="6">
                  <c:v>0.20029400999999999</c:v>
                </c:pt>
                <c:pt idx="7">
                  <c:v>0.14045163299999999</c:v>
                </c:pt>
                <c:pt idx="8">
                  <c:v>0.185781059</c:v>
                </c:pt>
                <c:pt idx="10">
                  <c:v>2.9225210000000001E-2</c:v>
                </c:pt>
                <c:pt idx="11">
                  <c:v>0.14039183699999999</c:v>
                </c:pt>
                <c:pt idx="12">
                  <c:v>0.10517875914618</c:v>
                </c:pt>
              </c:numCache>
            </c:numRef>
          </c:val>
          <c:extLst>
            <c:ext xmlns:c16="http://schemas.microsoft.com/office/drawing/2014/chart" uri="{C3380CC4-5D6E-409C-BE32-E72D297353CC}">
              <c16:uniqueId val="{00000001-25F9-384E-9D25-384D39B05DF0}"/>
            </c:ext>
          </c:extLst>
        </c:ser>
        <c:dLbls>
          <c:showLegendKey val="0"/>
          <c:showVal val="0"/>
          <c:showCatName val="0"/>
          <c:showSerName val="0"/>
          <c:showPercent val="0"/>
          <c:showBubbleSize val="0"/>
        </c:dLbls>
        <c:gapWidth val="100"/>
        <c:axId val="-1747723616"/>
        <c:axId val="-1747788240"/>
      </c:barChart>
      <c:catAx>
        <c:axId val="-1747723616"/>
        <c:scaling>
          <c:orientation val="minMax"/>
        </c:scaling>
        <c:delete val="0"/>
        <c:axPos val="b"/>
        <c:numFmt formatCode="General" sourceLinked="1"/>
        <c:majorTickMark val="none"/>
        <c:minorTickMark val="none"/>
        <c:tickLblPos val="nextTo"/>
        <c:spPr>
          <a:noFill/>
          <a:ln w="25400" cap="flat" cmpd="sng" algn="ctr">
            <a:solidFill>
              <a:sysClr val="windowText" lastClr="000000"/>
            </a:solidFill>
            <a:round/>
          </a:ln>
          <a:effectLst/>
        </c:spPr>
        <c:txPr>
          <a:bodyPr rot="-5400000" spcFirstLastPara="1" vertOverflow="ellipsis"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88240"/>
        <c:crosses val="autoZero"/>
        <c:auto val="1"/>
        <c:lblAlgn val="ctr"/>
        <c:lblOffset val="100"/>
        <c:noMultiLvlLbl val="0"/>
      </c:catAx>
      <c:valAx>
        <c:axId val="-1747788240"/>
        <c:scaling>
          <c:orientation val="minMax"/>
        </c:scaling>
        <c:delete val="0"/>
        <c:axPos val="l"/>
        <c:majorGridlines>
          <c:spPr>
            <a:ln w="6350" cap="flat" cmpd="sng" algn="ctr">
              <a:solidFill>
                <a:schemeClr val="tx1"/>
              </a:solidFill>
              <a:prstDash val="lgDash"/>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solidFill>
                <a:latin typeface="Calibri Light" panose="020F0302020204030204" pitchFamily="34" charset="0"/>
                <a:ea typeface="+mn-ea"/>
                <a:cs typeface="+mn-cs"/>
              </a:defRPr>
            </a:pPr>
            <a:endParaRPr lang="en-US"/>
          </a:p>
        </c:txPr>
        <c:crossAx val="-1747723616"/>
        <c:crosses val="autoZero"/>
        <c:crossBetween val="between"/>
      </c:valAx>
      <c:spPr>
        <a:noFill/>
        <a:ln>
          <a:noFill/>
        </a:ln>
        <a:effectLst/>
      </c:spPr>
    </c:plotArea>
    <c:legend>
      <c:legendPos val="t"/>
      <c:layout>
        <c:manualLayout>
          <c:xMode val="edge"/>
          <c:yMode val="edge"/>
          <c:x val="9.7382185334941196E-2"/>
          <c:y val="8.6303606921675796E-2"/>
          <c:w val="0.45108131753801001"/>
          <c:h val="0.14619332259873499"/>
        </c:manualLayout>
      </c:layout>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Calibri Light" panose="020F0302020204030204" pitchFamily="34" charset="0"/>
              <a:ea typeface="+mn-ea"/>
              <a:cs typeface="+mn-cs"/>
            </a:defRPr>
          </a:pPr>
          <a:endParaRPr lang="en-US"/>
        </a:p>
      </c:txPr>
    </c:legend>
    <c:plotVisOnly val="1"/>
    <c:dispBlanksAs val="gap"/>
    <c:showDLblsOverMax val="0"/>
  </c:chart>
  <c:spPr>
    <a:noFill/>
    <a:ln w="9525" cap="flat" cmpd="sng" algn="ctr">
      <a:noFill/>
      <a:round/>
    </a:ln>
    <a:effectLst/>
  </c:spPr>
  <c:txPr>
    <a:bodyPr/>
    <a:lstStyle/>
    <a:p>
      <a:pPr>
        <a:defRPr/>
      </a:pPr>
      <a:endParaRPr lang="en-US"/>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Sheet1!$C$5</c:f>
              <c:strCache>
                <c:ptCount val="1"/>
                <c:pt idx="0">
                  <c:v>Baseline (DDR3)</c:v>
                </c:pt>
              </c:strCache>
            </c:strRef>
          </c:tx>
          <c:spPr>
            <a:solidFill>
              <a:schemeClr val="accent1"/>
            </a:solidFill>
            <a:ln>
              <a:noFill/>
            </a:ln>
            <a:effectLst/>
          </c:spPr>
          <c:invertIfNegative val="0"/>
          <c:cat>
            <c:numRef>
              <c:f>Sheet1!$B$6</c:f>
              <c:numCache>
                <c:formatCode>General</c:formatCode>
                <c:ptCount val="1"/>
              </c:numCache>
            </c:numRef>
          </c:cat>
          <c:val>
            <c:numRef>
              <c:f>Sheet1!$C$6</c:f>
              <c:numCache>
                <c:formatCode>General</c:formatCode>
                <c:ptCount val="1"/>
                <c:pt idx="0">
                  <c:v>1</c:v>
                </c:pt>
              </c:numCache>
            </c:numRef>
          </c:val>
          <c:extLst>
            <c:ext xmlns:c16="http://schemas.microsoft.com/office/drawing/2014/chart" uri="{C3380CC4-5D6E-409C-BE32-E72D297353CC}">
              <c16:uniqueId val="{00000000-F3AF-448F-87E8-9264E8778FB1}"/>
            </c:ext>
          </c:extLst>
        </c:ser>
        <c:ser>
          <c:idx val="1"/>
          <c:order val="1"/>
          <c:tx>
            <c:strRef>
              <c:f>Sheet1!$D$5</c:f>
              <c:strCache>
                <c:ptCount val="1"/>
                <c:pt idx="0">
                  <c:v>FLY-DRAM (D1)</c:v>
                </c:pt>
              </c:strCache>
            </c:strRef>
          </c:tx>
          <c:spPr>
            <a:solidFill>
              <a:schemeClr val="accent2"/>
            </a:solidFill>
            <a:ln>
              <a:noFill/>
            </a:ln>
            <a:effectLst/>
          </c:spPr>
          <c:invertIfNegative val="0"/>
          <c:cat>
            <c:numRef>
              <c:f>Sheet1!$B$6</c:f>
              <c:numCache>
                <c:formatCode>General</c:formatCode>
                <c:ptCount val="1"/>
              </c:numCache>
            </c:numRef>
          </c:cat>
          <c:val>
            <c:numRef>
              <c:f>Sheet1!$D$6</c:f>
              <c:numCache>
                <c:formatCode>General</c:formatCode>
                <c:ptCount val="1"/>
                <c:pt idx="0">
                  <c:v>1.133</c:v>
                </c:pt>
              </c:numCache>
            </c:numRef>
          </c:val>
          <c:extLst>
            <c:ext xmlns:c16="http://schemas.microsoft.com/office/drawing/2014/chart" uri="{C3380CC4-5D6E-409C-BE32-E72D297353CC}">
              <c16:uniqueId val="{00000001-F3AF-448F-87E8-9264E8778FB1}"/>
            </c:ext>
          </c:extLst>
        </c:ser>
        <c:ser>
          <c:idx val="2"/>
          <c:order val="2"/>
          <c:tx>
            <c:strRef>
              <c:f>Sheet1!$E$5</c:f>
              <c:strCache>
                <c:ptCount val="1"/>
                <c:pt idx="0">
                  <c:v>FLY-DRAM (D2)</c:v>
                </c:pt>
              </c:strCache>
            </c:strRef>
          </c:tx>
          <c:spPr>
            <a:solidFill>
              <a:schemeClr val="accent3"/>
            </a:solidFill>
            <a:ln>
              <a:noFill/>
            </a:ln>
            <a:effectLst/>
          </c:spPr>
          <c:invertIfNegative val="0"/>
          <c:cat>
            <c:numRef>
              <c:f>Sheet1!$B$6</c:f>
              <c:numCache>
                <c:formatCode>General</c:formatCode>
                <c:ptCount val="1"/>
              </c:numCache>
            </c:numRef>
          </c:cat>
          <c:val>
            <c:numRef>
              <c:f>Sheet1!$E$6</c:f>
              <c:numCache>
                <c:formatCode>General</c:formatCode>
                <c:ptCount val="1"/>
                <c:pt idx="0">
                  <c:v>1.1759999999999999</c:v>
                </c:pt>
              </c:numCache>
            </c:numRef>
          </c:val>
          <c:extLst>
            <c:ext xmlns:c16="http://schemas.microsoft.com/office/drawing/2014/chart" uri="{C3380CC4-5D6E-409C-BE32-E72D297353CC}">
              <c16:uniqueId val="{00000002-F3AF-448F-87E8-9264E8778FB1}"/>
            </c:ext>
          </c:extLst>
        </c:ser>
        <c:ser>
          <c:idx val="3"/>
          <c:order val="3"/>
          <c:tx>
            <c:strRef>
              <c:f>Sheet1!$F$5</c:f>
              <c:strCache>
                <c:ptCount val="1"/>
                <c:pt idx="0">
                  <c:v>FLY-DRAM (D3)</c:v>
                </c:pt>
              </c:strCache>
            </c:strRef>
          </c:tx>
          <c:spPr>
            <a:solidFill>
              <a:schemeClr val="accent4"/>
            </a:solidFill>
            <a:ln>
              <a:noFill/>
            </a:ln>
            <a:effectLst/>
          </c:spPr>
          <c:invertIfNegative val="0"/>
          <c:cat>
            <c:numRef>
              <c:f>Sheet1!$B$6</c:f>
              <c:numCache>
                <c:formatCode>General</c:formatCode>
                <c:ptCount val="1"/>
              </c:numCache>
            </c:numRef>
          </c:cat>
          <c:val>
            <c:numRef>
              <c:f>Sheet1!$F$6</c:f>
              <c:numCache>
                <c:formatCode>General</c:formatCode>
                <c:ptCount val="1"/>
                <c:pt idx="0">
                  <c:v>1.1950000000000001</c:v>
                </c:pt>
              </c:numCache>
            </c:numRef>
          </c:val>
          <c:extLst>
            <c:ext xmlns:c16="http://schemas.microsoft.com/office/drawing/2014/chart" uri="{C3380CC4-5D6E-409C-BE32-E72D297353CC}">
              <c16:uniqueId val="{00000003-F3AF-448F-87E8-9264E8778FB1}"/>
            </c:ext>
          </c:extLst>
        </c:ser>
        <c:ser>
          <c:idx val="4"/>
          <c:order val="4"/>
          <c:tx>
            <c:strRef>
              <c:f>Sheet1!$G$5</c:f>
              <c:strCache>
                <c:ptCount val="1"/>
                <c:pt idx="0">
                  <c:v>Upper Bound</c:v>
                </c:pt>
              </c:strCache>
            </c:strRef>
          </c:tx>
          <c:spPr>
            <a:solidFill>
              <a:schemeClr val="accent5"/>
            </a:solidFill>
            <a:ln>
              <a:noFill/>
            </a:ln>
            <a:effectLst/>
          </c:spPr>
          <c:invertIfNegative val="0"/>
          <c:cat>
            <c:numRef>
              <c:f>Sheet1!$B$6</c:f>
              <c:numCache>
                <c:formatCode>General</c:formatCode>
                <c:ptCount val="1"/>
              </c:numCache>
            </c:numRef>
          </c:cat>
          <c:val>
            <c:numRef>
              <c:f>Sheet1!$G$6</c:f>
              <c:numCache>
                <c:formatCode>General</c:formatCode>
                <c:ptCount val="1"/>
                <c:pt idx="0">
                  <c:v>1.1970000000000001</c:v>
                </c:pt>
              </c:numCache>
            </c:numRef>
          </c:val>
          <c:extLst>
            <c:ext xmlns:c16="http://schemas.microsoft.com/office/drawing/2014/chart" uri="{C3380CC4-5D6E-409C-BE32-E72D297353CC}">
              <c16:uniqueId val="{00000004-F3AF-448F-87E8-9264E8778FB1}"/>
            </c:ext>
          </c:extLst>
        </c:ser>
        <c:dLbls>
          <c:showLegendKey val="0"/>
          <c:showVal val="0"/>
          <c:showCatName val="0"/>
          <c:showSerName val="0"/>
          <c:showPercent val="0"/>
          <c:showBubbleSize val="0"/>
        </c:dLbls>
        <c:gapWidth val="219"/>
        <c:overlap val="-27"/>
        <c:axId val="-1841624240"/>
        <c:axId val="-1841615904"/>
      </c:barChart>
      <c:catAx>
        <c:axId val="-1841624240"/>
        <c:scaling>
          <c:orientation val="minMax"/>
        </c:scaling>
        <c:delete val="0"/>
        <c:axPos val="b"/>
        <c:title>
          <c:tx>
            <c:rich>
              <a:bodyPr rot="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40 Workloads</a:t>
                </a:r>
              </a:p>
            </c:rich>
          </c:tx>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15904"/>
        <c:crosses val="autoZero"/>
        <c:auto val="1"/>
        <c:lblAlgn val="ctr"/>
        <c:lblOffset val="100"/>
        <c:noMultiLvlLbl val="0"/>
      </c:catAx>
      <c:valAx>
        <c:axId val="-1841615904"/>
        <c:scaling>
          <c:orientation val="minMax"/>
        </c:scaling>
        <c:delete val="0"/>
        <c:axPos val="l"/>
        <c:majorGridlines>
          <c:spPr>
            <a:ln w="1587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2400" b="1" i="0" u="none" strike="noStrike" kern="1200" baseline="0">
                    <a:solidFill>
                      <a:schemeClr val="tx1">
                        <a:lumMod val="65000"/>
                        <a:lumOff val="35000"/>
                      </a:schemeClr>
                    </a:solidFill>
                    <a:latin typeface="+mn-lt"/>
                    <a:ea typeface="+mn-ea"/>
                    <a:cs typeface="+mn-cs"/>
                  </a:defRPr>
                </a:pPr>
                <a:r>
                  <a:rPr lang="en-US" b="1"/>
                  <a:t>Normalized Performance</a:t>
                </a:r>
                <a:endParaRPr lang="en-US" b="1" dirty="0"/>
              </a:p>
            </c:rich>
          </c:tx>
          <c:layout>
            <c:manualLayout>
              <c:xMode val="edge"/>
              <c:yMode val="edge"/>
              <c:x val="3.4364261168384901E-3"/>
              <c:y val="0.12899396358391199"/>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crossAx val="-1841624240"/>
        <c:crosses val="autoZero"/>
        <c:crossBetween val="between"/>
      </c:valAx>
      <c:spPr>
        <a:noFill/>
        <a:ln>
          <a:noFill/>
        </a:ln>
        <a:effectLst/>
      </c:spPr>
    </c:plotArea>
    <c:legend>
      <c:legendPos val="r"/>
      <c:overlay val="0"/>
      <c:spPr>
        <a:noFill/>
        <a:ln>
          <a:noFill/>
        </a:ln>
        <a:effectLst/>
      </c:spPr>
      <c:txPr>
        <a:bodyPr rot="0" spcFirstLastPara="1" vertOverflow="ellipsis" vert="horz" wrap="square" anchor="ctr" anchorCtr="1"/>
        <a:lstStyle/>
        <a:p>
          <a:pPr>
            <a:defRPr sz="24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sz="2400"/>
      </a:pPr>
      <a:endParaRPr lang="en-US"/>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485855934674799"/>
          <c:y val="5.3321164399904503E-2"/>
          <c:w val="0.71888133940509602"/>
          <c:h val="0.60258959675495105"/>
        </c:manualLayout>
      </c:layout>
      <c:barChart>
        <c:barDir val="col"/>
        <c:grouping val="clustered"/>
        <c:varyColors val="0"/>
        <c:ser>
          <c:idx val="0"/>
          <c:order val="0"/>
          <c:tx>
            <c:strRef>
              <c:f>latency!$A$72</c:f>
              <c:strCache>
                <c:ptCount val="1"/>
                <c:pt idx="0">
                  <c:v>Latency Reduction</c:v>
                </c:pt>
              </c:strCache>
            </c:strRef>
          </c:tx>
          <c:spPr>
            <a:solidFill>
              <a:schemeClr val="bg1">
                <a:lumMod val="50000"/>
              </a:schemeClr>
            </a:solidFill>
            <a:ln w="6350">
              <a:solidFill>
                <a:schemeClr val="tx1"/>
              </a:solidFill>
            </a:ln>
            <a:effectLst/>
          </c:spPr>
          <c:invertIfNegative val="0"/>
          <c:dPt>
            <c:idx val="0"/>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1-44E3-4BE0-BECF-1F8FE81336F8}"/>
              </c:ext>
            </c:extLst>
          </c:dPt>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44E3-4BE0-BECF-1F8FE81336F8}"/>
              </c:ext>
            </c:extLst>
          </c:dPt>
          <c:dPt>
            <c:idx val="2"/>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5-44E3-4BE0-BECF-1F8FE81336F8}"/>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7-44E3-4BE0-BECF-1F8FE81336F8}"/>
              </c:ext>
            </c:extLst>
          </c:dPt>
          <c:dPt>
            <c:idx val="4"/>
            <c:invertIfNegative val="0"/>
            <c:bubble3D val="0"/>
            <c:spPr>
              <a:solidFill>
                <a:schemeClr val="accent5">
                  <a:lumMod val="75000"/>
                </a:schemeClr>
              </a:solidFill>
              <a:ln w="6350">
                <a:solidFill>
                  <a:schemeClr val="tx1"/>
                </a:solidFill>
              </a:ln>
              <a:effectLst/>
            </c:spPr>
            <c:extLst>
              <c:ext xmlns:c16="http://schemas.microsoft.com/office/drawing/2014/chart" uri="{C3380CC4-5D6E-409C-BE32-E72D297353CC}">
                <c16:uniqueId val="{00000009-44E3-4BE0-BECF-1F8FE81336F8}"/>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B-44E3-4BE0-BECF-1F8FE81336F8}"/>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44E3-4BE0-BECF-1F8FE81336F8}"/>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44E3-4BE0-BECF-1F8FE81336F8}"/>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9-44E3-4BE0-BECF-1F8FE81336F8}"/>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B-44E3-4BE0-BECF-1F8FE81336F8}"/>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latency!$B$70:$G$71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latency!$B$72:$G$72</c:f>
              <c:numCache>
                <c:formatCode>0%</c:formatCode>
                <c:ptCount val="6"/>
                <c:pt idx="0">
                  <c:v>0.31202419354838701</c:v>
                </c:pt>
                <c:pt idx="1">
                  <c:v>0.25526612903225798</c:v>
                </c:pt>
                <c:pt idx="2">
                  <c:v>0.35117741935483898</c:v>
                </c:pt>
                <c:pt idx="3">
                  <c:v>0.34639516129032299</c:v>
                </c:pt>
                <c:pt idx="4">
                  <c:v>0.36568743890518102</c:v>
                </c:pt>
                <c:pt idx="5">
                  <c:v>0.35800317693059602</c:v>
                </c:pt>
              </c:numCache>
            </c:numRef>
          </c:val>
          <c:extLst>
            <c:ext xmlns:c16="http://schemas.microsoft.com/office/drawing/2014/chart" uri="{C3380CC4-5D6E-409C-BE32-E72D297353CC}">
              <c16:uniqueId val="{0000000C-44E3-4BE0-BECF-1F8FE81336F8}"/>
            </c:ext>
          </c:extLst>
        </c:ser>
        <c:dLbls>
          <c:showLegendKey val="0"/>
          <c:showVal val="0"/>
          <c:showCatName val="0"/>
          <c:showSerName val="0"/>
          <c:showPercent val="0"/>
          <c:showBubbleSize val="0"/>
        </c:dLbls>
        <c:gapWidth val="100"/>
        <c:overlap val="-27"/>
        <c:axId val="-1370848832"/>
        <c:axId val="-1370863152"/>
      </c:barChart>
      <c:catAx>
        <c:axId val="-13708488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370863152"/>
        <c:crosses val="autoZero"/>
        <c:auto val="1"/>
        <c:lblAlgn val="ctr"/>
        <c:lblOffset val="0"/>
        <c:noMultiLvlLbl val="0"/>
      </c:catAx>
      <c:valAx>
        <c:axId val="-1370863152"/>
        <c:scaling>
          <c:orientation val="minMax"/>
          <c:max val="0.5"/>
        </c:scaling>
        <c:delete val="0"/>
        <c:axPos val="l"/>
        <c:majorGridlines>
          <c:spPr>
            <a:ln w="6350" cap="flat" cmpd="sng" algn="ctr">
              <a:solidFill>
                <a:schemeClr val="tx1"/>
              </a:solidFill>
              <a:prstDash val="dash"/>
              <a:round/>
            </a:ln>
            <a:effectLst/>
          </c:spPr>
        </c:majorGridlines>
        <c:numFmt formatCode="0%" sourceLinked="1"/>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370848832"/>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4177213959366201"/>
          <c:y val="5.5812932474349798E-2"/>
          <c:w val="0.73970934188782"/>
          <c:h val="0.59749797184442899"/>
        </c:manualLayout>
      </c:layout>
      <c:barChart>
        <c:barDir val="col"/>
        <c:grouping val="clustered"/>
        <c:varyColors val="0"/>
        <c:ser>
          <c:idx val="0"/>
          <c:order val="0"/>
          <c:tx>
            <c:strRef>
              <c:f>latency!$J$72</c:f>
              <c:strCache>
                <c:ptCount val="1"/>
                <c:pt idx="0">
                  <c:v>Latency Reduction</c:v>
                </c:pt>
              </c:strCache>
            </c:strRef>
          </c:tx>
          <c:spPr>
            <a:solidFill>
              <a:schemeClr val="accent5">
                <a:lumMod val="75000"/>
              </a:schemeClr>
            </a:solidFill>
            <a:ln w="6350">
              <a:solidFill>
                <a:schemeClr val="tx1"/>
              </a:solidFill>
            </a:ln>
            <a:effectLst/>
          </c:spPr>
          <c:invertIfNegative val="0"/>
          <c:dPt>
            <c:idx val="1"/>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1-5991-42D7-8772-2EF4515851B1}"/>
              </c:ext>
            </c:extLst>
          </c:dPt>
          <c:dPt>
            <c:idx val="3"/>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3-5991-42D7-8772-2EF4515851B1}"/>
              </c:ext>
            </c:extLst>
          </c:dPt>
          <c:dPt>
            <c:idx val="5"/>
            <c:invertIfNegative val="0"/>
            <c:bubble3D val="0"/>
            <c:spPr>
              <a:solidFill>
                <a:schemeClr val="accent2">
                  <a:lumMod val="75000"/>
                </a:schemeClr>
              </a:solidFill>
              <a:ln w="6350">
                <a:solidFill>
                  <a:schemeClr val="tx1"/>
                </a:solidFill>
              </a:ln>
              <a:effectLst/>
            </c:spPr>
            <c:extLst>
              <c:ext xmlns:c16="http://schemas.microsoft.com/office/drawing/2014/chart" uri="{C3380CC4-5D6E-409C-BE32-E72D297353CC}">
                <c16:uniqueId val="{00000005-5991-42D7-8772-2EF4515851B1}"/>
              </c:ext>
            </c:extLst>
          </c:dPt>
          <c:dLbls>
            <c:dLbl>
              <c:idx val="2"/>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6-8A21-5245-BC6B-EAB6C9F89FE6}"/>
                </c:ext>
              </c:extLst>
            </c:dLbl>
            <c:dLbl>
              <c:idx val="3"/>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3-5991-42D7-8772-2EF4515851B1}"/>
                </c:ext>
              </c:extLst>
            </c:dLbl>
            <c:dLbl>
              <c:idx val="4"/>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7-8A21-5245-BC6B-EAB6C9F89FE6}"/>
                </c:ext>
              </c:extLst>
            </c:dLbl>
            <c:dLbl>
              <c:idx val="5"/>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700" b="1" i="0" u="none" strike="noStrike" kern="1200" spc="-50" baseline="0">
                      <a:solidFill>
                        <a:schemeClr val="accent6">
                          <a:lumMod val="75000"/>
                        </a:schemeClr>
                      </a:solidFill>
                      <a:latin typeface="+mj-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ext>
                <c:ext xmlns:c16="http://schemas.microsoft.com/office/drawing/2014/chart" uri="{C3380CC4-5D6E-409C-BE32-E72D297353CC}">
                  <c16:uniqueId val="{00000005-5991-42D7-8772-2EF4515851B1}"/>
                </c:ext>
              </c:extLst>
            </c:dLbl>
            <c:numFmt formatCode="0.0%" sourceLinked="0"/>
            <c:spPr>
              <a:solidFill>
                <a:schemeClr val="bg1"/>
              </a:solidFill>
              <a:ln>
                <a:noFill/>
              </a:ln>
              <a:effectLst/>
            </c:spPr>
            <c:txPr>
              <a:bodyPr rot="0" spcFirstLastPara="1" vertOverflow="ellipsis" vert="horz" wrap="square" lIns="0" tIns="0" rIns="0" bIns="0" anchor="ctr" anchorCtr="1">
                <a:spAutoFit/>
              </a:bodyPr>
              <a:lstStyle/>
              <a:p>
                <a:pPr>
                  <a:defRPr sz="1600" b="0" i="0" u="none" strike="noStrike" kern="1200" spc="-50" baseline="0">
                    <a:solidFill>
                      <a:schemeClr val="tx1">
                        <a:lumMod val="75000"/>
                        <a:lumOff val="25000"/>
                      </a:schemeClr>
                    </a:solidFill>
                    <a:latin typeface="+mj-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c15:spPr>
                <c15:showLeaderLines val="1"/>
                <c15:leaderLines>
                  <c:spPr>
                    <a:ln w="9525" cap="flat" cmpd="sng" algn="ctr">
                      <a:solidFill>
                        <a:schemeClr val="tx1">
                          <a:lumMod val="35000"/>
                          <a:lumOff val="65000"/>
                        </a:schemeClr>
                      </a:solidFill>
                      <a:round/>
                    </a:ln>
                    <a:effectLst/>
                  </c:spPr>
                </c15:leaderLines>
              </c:ext>
            </c:extLst>
          </c:dLbls>
          <c:cat>
            <c:multiLvlStrRef>
              <c:f>latency!$K$70:$P$71</c:f>
              <c:multiLvlStrCache>
                <c:ptCount val="6"/>
                <c:lvl>
                  <c:pt idx="0">
                    <c:v>55°C</c:v>
                  </c:pt>
                  <c:pt idx="1">
                    <c:v>85°C</c:v>
                  </c:pt>
                  <c:pt idx="2">
                    <c:v>55°C</c:v>
                  </c:pt>
                  <c:pt idx="3">
                    <c:v>85°C</c:v>
                  </c:pt>
                  <c:pt idx="4">
                    <c:v>55°C</c:v>
                  </c:pt>
                  <c:pt idx="5">
                    <c:v>85°C</c:v>
                  </c:pt>
                </c:lvl>
                <c:lvl>
                  <c:pt idx="0">
                    <c:v>AL-DRAM</c:v>
                  </c:pt>
                  <c:pt idx="2">
                    <c:v>AVA Profiling</c:v>
                  </c:pt>
                  <c:pt idx="4">
                    <c:v>AVA Profiling + Shuffling</c:v>
                  </c:pt>
                </c:lvl>
              </c:multiLvlStrCache>
            </c:multiLvlStrRef>
          </c:cat>
          <c:val>
            <c:numRef>
              <c:f>latency!$K$72:$P$72</c:f>
              <c:numCache>
                <c:formatCode>General</c:formatCode>
                <c:ptCount val="6"/>
                <c:pt idx="0">
                  <c:v>0.36560714285714302</c:v>
                </c:pt>
                <c:pt idx="1">
                  <c:v>0.27539285714285699</c:v>
                </c:pt>
                <c:pt idx="2">
                  <c:v>0.39400000000000002</c:v>
                </c:pt>
                <c:pt idx="3">
                  <c:v>0.38717857142857098</c:v>
                </c:pt>
                <c:pt idx="4">
                  <c:v>0.41293939393939399</c:v>
                </c:pt>
                <c:pt idx="5">
                  <c:v>0.402735930735931</c:v>
                </c:pt>
              </c:numCache>
            </c:numRef>
          </c:val>
          <c:extLst>
            <c:ext xmlns:c16="http://schemas.microsoft.com/office/drawing/2014/chart" uri="{C3380CC4-5D6E-409C-BE32-E72D297353CC}">
              <c16:uniqueId val="{00000006-5991-42D7-8772-2EF4515851B1}"/>
            </c:ext>
          </c:extLst>
        </c:ser>
        <c:dLbls>
          <c:showLegendKey val="0"/>
          <c:showVal val="0"/>
          <c:showCatName val="0"/>
          <c:showSerName val="0"/>
          <c:showPercent val="0"/>
          <c:showBubbleSize val="0"/>
        </c:dLbls>
        <c:gapWidth val="100"/>
        <c:overlap val="-27"/>
        <c:axId val="-1742549184"/>
        <c:axId val="-1747153040"/>
      </c:barChart>
      <c:catAx>
        <c:axId val="-17425491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600" b="0" i="0" u="none" strike="noStrike" kern="1200" spc="-50" baseline="0">
                <a:solidFill>
                  <a:sysClr val="windowText" lastClr="000000"/>
                </a:solidFill>
                <a:latin typeface="+mj-lt"/>
                <a:ea typeface="+mn-ea"/>
                <a:cs typeface="+mn-cs"/>
              </a:defRPr>
            </a:pPr>
            <a:endParaRPr lang="en-US"/>
          </a:p>
        </c:txPr>
        <c:crossAx val="-1747153040"/>
        <c:crosses val="autoZero"/>
        <c:auto val="1"/>
        <c:lblAlgn val="ctr"/>
        <c:lblOffset val="0"/>
        <c:noMultiLvlLbl val="0"/>
      </c:catAx>
      <c:valAx>
        <c:axId val="-1747153040"/>
        <c:scaling>
          <c:orientation val="minMax"/>
          <c:max val="0.5"/>
        </c:scaling>
        <c:delete val="0"/>
        <c:axPos val="l"/>
        <c:majorGridlines>
          <c:spPr>
            <a:ln w="6350" cap="flat" cmpd="sng" algn="ctr">
              <a:solidFill>
                <a:schemeClr val="tx1"/>
              </a:solidFill>
              <a:prstDash val="dash"/>
              <a:round/>
            </a:ln>
            <a:effectLst/>
          </c:spPr>
        </c:majorGridlines>
        <c:numFmt formatCode="0%" sourceLinked="0"/>
        <c:majorTickMark val="none"/>
        <c:minorTickMark val="none"/>
        <c:tickLblPos val="nextTo"/>
        <c:spPr>
          <a:noFill/>
          <a:ln>
            <a:solidFill>
              <a:schemeClr val="tx1"/>
            </a:solidFill>
          </a:ln>
          <a:effectLst/>
        </c:spPr>
        <c:txPr>
          <a:bodyPr rot="-60000000" spcFirstLastPara="1" vertOverflow="ellipsis" vert="horz" wrap="square" anchor="ctr" anchorCtr="1"/>
          <a:lstStyle/>
          <a:p>
            <a:pPr>
              <a:defRPr sz="1600" b="0" i="0" u="none" strike="noStrike" kern="1200" baseline="0">
                <a:solidFill>
                  <a:sysClr val="windowText" lastClr="000000"/>
                </a:solidFill>
                <a:latin typeface="+mj-lt"/>
                <a:ea typeface="+mn-ea"/>
                <a:cs typeface="+mn-cs"/>
              </a:defRPr>
            </a:pPr>
            <a:endParaRPr lang="en-US"/>
          </a:p>
        </c:txPr>
        <c:crossAx val="-1742549184"/>
        <c:crosses val="autoZero"/>
        <c:crossBetween val="between"/>
        <c:majorUnit val="0.1"/>
      </c:valAx>
      <c:spPr>
        <a:noFill/>
        <a:ln>
          <a:noFill/>
        </a:ln>
        <a:effectLst/>
      </c:spPr>
    </c:plotArea>
    <c:plotVisOnly val="1"/>
    <c:dispBlanksAs val="gap"/>
    <c:showDLblsOverMax val="0"/>
  </c:chart>
  <c:spPr>
    <a:noFill/>
    <a:ln w="9525" cap="flat" cmpd="sng" algn="ctr">
      <a:noFill/>
      <a:round/>
    </a:ln>
    <a:effectLst/>
  </c:spPr>
  <c:txPr>
    <a:bodyPr/>
    <a:lstStyle/>
    <a:p>
      <a:pPr>
        <a:defRPr/>
      </a:pPr>
      <a:endParaRPr lang="en-US"/>
    </a:p>
  </c:txPr>
  <c:externalData r:id="rId1">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marker>
              <c:spPr>
                <a:solidFill>
                  <a:schemeClr val="tx1"/>
                </a:solidFill>
                <a:ln>
                  <a:solidFill>
                    <a:schemeClr val="accent3">
                      <a:lumMod val="75000"/>
                    </a:schemeClr>
                  </a:solidFill>
                </a:ln>
              </c:spPr>
            </c:marker>
            <c:bubble3D val="0"/>
            <c:extLst>
              <c:ext xmlns:c16="http://schemas.microsoft.com/office/drawing/2014/chart" uri="{C3380CC4-5D6E-409C-BE32-E72D297353CC}">
                <c16:uniqueId val="{00000000-6A2E-064E-BF0A-880B8B19E64C}"/>
              </c:ext>
            </c:extLst>
          </c:dPt>
          <c:dPt>
            <c:idx val="4"/>
            <c:marker>
              <c:spPr>
                <a:solidFill>
                  <a:schemeClr val="tx1"/>
                </a:solidFill>
                <a:ln>
                  <a:noFill/>
                </a:ln>
              </c:spPr>
            </c:marker>
            <c:bubble3D val="0"/>
            <c:extLst>
              <c:ext xmlns:c16="http://schemas.microsoft.com/office/drawing/2014/chart" uri="{C3380CC4-5D6E-409C-BE32-E72D297353CC}">
                <c16:uniqueId val="{00000001-6A2E-064E-BF0A-880B8B19E64C}"/>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6A2E-064E-BF0A-880B8B19E64C}"/>
            </c:ext>
          </c:extLst>
        </c:ser>
        <c:dLbls>
          <c:showLegendKey val="0"/>
          <c:showVal val="0"/>
          <c:showCatName val="0"/>
          <c:showSerName val="0"/>
          <c:showPercent val="0"/>
          <c:showBubbleSize val="0"/>
        </c:dLbls>
        <c:axId val="-1370632768"/>
        <c:axId val="-1785966416"/>
      </c:scatterChart>
      <c:valAx>
        <c:axId val="-1370632768"/>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85966416"/>
        <c:crosses val="autoZero"/>
        <c:crossBetween val="midCat"/>
        <c:majorUnit val="10"/>
      </c:valAx>
      <c:valAx>
        <c:axId val="-1785966416"/>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632768"/>
        <c:crosses val="autoZero"/>
        <c:crossBetween val="midCat"/>
        <c:majorUnit val="1"/>
      </c:valAx>
    </c:plotArea>
    <c:plotVisOnly val="1"/>
    <c:dispBlanksAs val="gap"/>
    <c:showDLblsOverMax val="0"/>
  </c:chart>
  <c:spPr>
    <a:ln>
      <a:noFill/>
    </a:ln>
  </c:spPr>
  <c:externalData r:id="rId1">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627952755905498"/>
          <c:y val="8.9722421061003699E-2"/>
          <c:w val="0.64258779075029404"/>
          <c:h val="0.71270381430327001"/>
        </c:manualLayout>
      </c:layout>
      <c:barChart>
        <c:barDir val="col"/>
        <c:grouping val="clustered"/>
        <c:varyColors val="0"/>
        <c:ser>
          <c:idx val="0"/>
          <c:order val="0"/>
          <c:tx>
            <c:strRef>
              <c:f>Sheet2!$G$18</c:f>
              <c:strCache>
                <c:ptCount val="1"/>
                <c:pt idx="0">
                  <c:v>Normalized Power Consumption</c:v>
                </c:pt>
              </c:strCache>
            </c:strRef>
          </c:tx>
          <c:spPr>
            <a:solidFill>
              <a:srgbClr val="FF0000"/>
            </a:solidFill>
            <a:ln>
              <a:solidFill>
                <a:srgbClr val="FF0000"/>
              </a:solidFill>
            </a:ln>
          </c:spPr>
          <c:invertIfNegative val="0"/>
          <c:cat>
            <c:strRef>
              <c:f>Sheet2!$H$17:$J$17</c:f>
              <c:strCache>
                <c:ptCount val="3"/>
                <c:pt idx="0">
                  <c:v>commodity DRAM</c:v>
                </c:pt>
                <c:pt idx="1">
                  <c:v>near segment</c:v>
                </c:pt>
                <c:pt idx="2">
                  <c:v>far  segment</c:v>
                </c:pt>
              </c:strCache>
            </c:strRef>
          </c:cat>
          <c:val>
            <c:numRef>
              <c:f>Sheet2!$H$18:$J$18</c:f>
              <c:numCache>
                <c:formatCode>General</c:formatCode>
                <c:ptCount val="3"/>
                <c:pt idx="0">
                  <c:v>1</c:v>
                </c:pt>
                <c:pt idx="1">
                  <c:v>0.49</c:v>
                </c:pt>
                <c:pt idx="2">
                  <c:v>1.49</c:v>
                </c:pt>
              </c:numCache>
            </c:numRef>
          </c:val>
          <c:extLst>
            <c:ext xmlns:c16="http://schemas.microsoft.com/office/drawing/2014/chart" uri="{C3380CC4-5D6E-409C-BE32-E72D297353CC}">
              <c16:uniqueId val="{00000000-8843-CB45-885C-CB350DE98F7A}"/>
            </c:ext>
          </c:extLst>
        </c:ser>
        <c:dLbls>
          <c:showLegendKey val="0"/>
          <c:showVal val="0"/>
          <c:showCatName val="0"/>
          <c:showSerName val="0"/>
          <c:showPercent val="0"/>
          <c:showBubbleSize val="0"/>
        </c:dLbls>
        <c:gapWidth val="50"/>
        <c:axId val="-1503752656"/>
        <c:axId val="-1503745792"/>
      </c:barChart>
      <c:catAx>
        <c:axId val="-1503752656"/>
        <c:scaling>
          <c:orientation val="minMax"/>
        </c:scaling>
        <c:delete val="1"/>
        <c:axPos val="b"/>
        <c:numFmt formatCode="General" sourceLinked="0"/>
        <c:majorTickMark val="out"/>
        <c:minorTickMark val="none"/>
        <c:tickLblPos val="nextTo"/>
        <c:crossAx val="-1503745792"/>
        <c:crosses val="autoZero"/>
        <c:auto val="1"/>
        <c:lblAlgn val="ctr"/>
        <c:lblOffset val="100"/>
        <c:noMultiLvlLbl val="0"/>
      </c:catAx>
      <c:valAx>
        <c:axId val="-1503745792"/>
        <c:scaling>
          <c:orientation val="minMax"/>
          <c:max val="1.5"/>
          <c:min val="0"/>
        </c:scaling>
        <c:delete val="0"/>
        <c:axPos val="l"/>
        <c:majorGridlines/>
        <c:numFmt formatCode="0%" sourceLinked="0"/>
        <c:majorTickMark val="out"/>
        <c:minorTickMark val="none"/>
        <c:tickLblPos val="nextTo"/>
        <c:txPr>
          <a:bodyPr/>
          <a:lstStyle/>
          <a:p>
            <a:pPr>
              <a:defRPr sz="1600"/>
            </a:pPr>
            <a:endParaRPr lang="en-US"/>
          </a:p>
        </c:txPr>
        <c:crossAx val="-1503752656"/>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32026638474133"/>
          <c:y val="3.6564430193441501E-2"/>
          <c:w val="0.62821987268810797"/>
          <c:h val="0.75608764511344895"/>
        </c:manualLayout>
      </c:layout>
      <c:barChart>
        <c:barDir val="col"/>
        <c:grouping val="clustered"/>
        <c:varyColors val="0"/>
        <c:ser>
          <c:idx val="0"/>
          <c:order val="0"/>
          <c:tx>
            <c:strRef>
              <c:f>Sheet2!$B$18</c:f>
              <c:strCache>
                <c:ptCount val="1"/>
                <c:pt idx="0">
                  <c:v>Latency</c:v>
                </c:pt>
              </c:strCache>
            </c:strRef>
          </c:tx>
          <c:invertIfNegative val="0"/>
          <c:cat>
            <c:strRef>
              <c:f>Sheet2!$C$17:$E$17</c:f>
              <c:strCache>
                <c:ptCount val="3"/>
                <c:pt idx="0">
                  <c:v>commodity DRAM</c:v>
                </c:pt>
                <c:pt idx="1">
                  <c:v>near segment</c:v>
                </c:pt>
                <c:pt idx="2">
                  <c:v>far  segment</c:v>
                </c:pt>
              </c:strCache>
            </c:strRef>
          </c:cat>
          <c:val>
            <c:numRef>
              <c:f>Sheet2!$C$18:$E$18</c:f>
              <c:numCache>
                <c:formatCode>General</c:formatCode>
                <c:ptCount val="3"/>
                <c:pt idx="0">
                  <c:v>1</c:v>
                </c:pt>
                <c:pt idx="1">
                  <c:v>0.56000000000000005</c:v>
                </c:pt>
                <c:pt idx="2">
                  <c:v>1.23</c:v>
                </c:pt>
              </c:numCache>
            </c:numRef>
          </c:val>
          <c:extLst>
            <c:ext xmlns:c16="http://schemas.microsoft.com/office/drawing/2014/chart" uri="{C3380CC4-5D6E-409C-BE32-E72D297353CC}">
              <c16:uniqueId val="{00000000-634E-A14E-8F01-8089E350C562}"/>
            </c:ext>
          </c:extLst>
        </c:ser>
        <c:dLbls>
          <c:showLegendKey val="0"/>
          <c:showVal val="0"/>
          <c:showCatName val="0"/>
          <c:showSerName val="0"/>
          <c:showPercent val="0"/>
          <c:showBubbleSize val="0"/>
        </c:dLbls>
        <c:gapWidth val="50"/>
        <c:axId val="-1503759360"/>
        <c:axId val="-1786377616"/>
      </c:barChart>
      <c:catAx>
        <c:axId val="-1503759360"/>
        <c:scaling>
          <c:orientation val="minMax"/>
        </c:scaling>
        <c:delete val="1"/>
        <c:axPos val="b"/>
        <c:numFmt formatCode="General" sourceLinked="0"/>
        <c:majorTickMark val="out"/>
        <c:minorTickMark val="none"/>
        <c:tickLblPos val="nextTo"/>
        <c:crossAx val="-1786377616"/>
        <c:crosses val="autoZero"/>
        <c:auto val="1"/>
        <c:lblAlgn val="ctr"/>
        <c:lblOffset val="100"/>
        <c:noMultiLvlLbl val="0"/>
      </c:catAx>
      <c:valAx>
        <c:axId val="-1786377616"/>
        <c:scaling>
          <c:orientation val="minMax"/>
          <c:max val="1.6"/>
          <c:min val="0"/>
        </c:scaling>
        <c:delete val="0"/>
        <c:axPos val="l"/>
        <c:majorGridlines/>
        <c:numFmt formatCode="0%" sourceLinked="0"/>
        <c:majorTickMark val="out"/>
        <c:minorTickMark val="none"/>
        <c:tickLblPos val="nextTo"/>
        <c:txPr>
          <a:bodyPr/>
          <a:lstStyle/>
          <a:p>
            <a:pPr>
              <a:defRPr sz="1800"/>
            </a:pPr>
            <a:endParaRPr lang="en-US"/>
          </a:p>
        </c:txPr>
        <c:crossAx val="-1503759360"/>
        <c:crosses val="autoZero"/>
        <c:crossBetween val="between"/>
        <c:majorUnit val="0.5"/>
        <c:minorUnit val="0.04"/>
      </c:valAx>
    </c:plotArea>
    <c:plotVisOnly val="1"/>
    <c:dispBlanksAs val="gap"/>
    <c:showDLblsOverMax val="0"/>
  </c:chart>
  <c:spPr>
    <a:ln>
      <a:noFill/>
    </a:ln>
  </c:sp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scatterChart>
        <c:scatterStyle val="smoothMarker"/>
        <c:varyColors val="0"/>
        <c:ser>
          <c:idx val="0"/>
          <c:order val="0"/>
          <c:spPr>
            <a:ln w="63500">
              <a:solidFill>
                <a:schemeClr val="tx1"/>
              </a:solidFill>
            </a:ln>
          </c:spPr>
          <c:marker>
            <c:symbol val="diamond"/>
            <c:size val="20"/>
            <c:spPr>
              <a:solidFill>
                <a:schemeClr val="tx1"/>
              </a:solidFill>
              <a:ln>
                <a:solidFill>
                  <a:schemeClr val="tx1"/>
                </a:solidFill>
              </a:ln>
            </c:spPr>
          </c:marker>
          <c:dPt>
            <c:idx val="2"/>
            <c:bubble3D val="0"/>
            <c:extLst>
              <c:ext xmlns:c16="http://schemas.microsoft.com/office/drawing/2014/chart" uri="{C3380CC4-5D6E-409C-BE32-E72D297353CC}">
                <c16:uniqueId val="{00000000-534F-2848-94AC-F5120DA6CA17}"/>
              </c:ext>
            </c:extLst>
          </c:dPt>
          <c:dPt>
            <c:idx val="4"/>
            <c:bubble3D val="0"/>
            <c:extLst>
              <c:ext xmlns:c16="http://schemas.microsoft.com/office/drawing/2014/chart" uri="{C3380CC4-5D6E-409C-BE32-E72D297353CC}">
                <c16:uniqueId val="{00000001-534F-2848-94AC-F5120DA6CA17}"/>
              </c:ext>
            </c:extLst>
          </c:dPt>
          <c:xVal>
            <c:numRef>
              <c:f>'Trade-off'!$C$50:$C$54</c:f>
              <c:numCache>
                <c:formatCode>0.00</c:formatCode>
                <c:ptCount val="5"/>
                <c:pt idx="0">
                  <c:v>23.10725021132788</c:v>
                </c:pt>
                <c:pt idx="1">
                  <c:v>24.617764350044659</c:v>
                </c:pt>
                <c:pt idx="2">
                  <c:v>27.831175560551241</c:v>
                </c:pt>
                <c:pt idx="3">
                  <c:v>35.461599363785872</c:v>
                </c:pt>
                <c:pt idx="4" formatCode="General">
                  <c:v>52.5</c:v>
                </c:pt>
              </c:numCache>
            </c:numRef>
          </c:xVal>
          <c:yVal>
            <c:numRef>
              <c:f>'Trade-off'!$D$50:$D$54</c:f>
              <c:numCache>
                <c:formatCode>General</c:formatCode>
                <c:ptCount val="5"/>
                <c:pt idx="0">
                  <c:v>3.7551020408163258</c:v>
                </c:pt>
                <c:pt idx="1">
                  <c:v>2.285714285714286</c:v>
                </c:pt>
                <c:pt idx="2">
                  <c:v>1.551020408163265</c:v>
                </c:pt>
                <c:pt idx="3">
                  <c:v>1.1836734693877551</c:v>
                </c:pt>
                <c:pt idx="4">
                  <c:v>1</c:v>
                </c:pt>
              </c:numCache>
            </c:numRef>
          </c:yVal>
          <c:smooth val="1"/>
          <c:extLst>
            <c:ext xmlns:c16="http://schemas.microsoft.com/office/drawing/2014/chart" uri="{C3380CC4-5D6E-409C-BE32-E72D297353CC}">
              <c16:uniqueId val="{00000002-534F-2848-94AC-F5120DA6CA17}"/>
            </c:ext>
          </c:extLst>
        </c:ser>
        <c:dLbls>
          <c:showLegendKey val="0"/>
          <c:showVal val="0"/>
          <c:showCatName val="0"/>
          <c:showSerName val="0"/>
          <c:showPercent val="0"/>
          <c:showBubbleSize val="0"/>
        </c:dLbls>
        <c:axId val="-1370889504"/>
        <c:axId val="-1746795440"/>
      </c:scatterChart>
      <c:valAx>
        <c:axId val="-1370889504"/>
        <c:scaling>
          <c:orientation val="minMax"/>
          <c:max val="70"/>
        </c:scaling>
        <c:delete val="0"/>
        <c:axPos val="b"/>
        <c:title>
          <c:tx>
            <c:rich>
              <a:bodyPr anchor="t" anchorCtr="0"/>
              <a:lstStyle/>
              <a:p>
                <a:pPr algn="r">
                  <a:defRPr sz="2800"/>
                </a:pPr>
                <a:r>
                  <a:rPr lang="en-US" sz="2800"/>
                  <a:t>Latency (ns)</a:t>
                </a:r>
              </a:p>
            </c:rich>
          </c:tx>
          <c:overlay val="0"/>
        </c:title>
        <c:numFmt formatCode="0" sourceLinked="0"/>
        <c:majorTickMark val="out"/>
        <c:minorTickMark val="none"/>
        <c:tickLblPos val="nextTo"/>
        <c:txPr>
          <a:bodyPr/>
          <a:lstStyle/>
          <a:p>
            <a:pPr>
              <a:defRPr sz="2400"/>
            </a:pPr>
            <a:endParaRPr lang="en-US"/>
          </a:p>
        </c:txPr>
        <c:crossAx val="-1746795440"/>
        <c:crosses val="autoZero"/>
        <c:crossBetween val="midCat"/>
        <c:majorUnit val="10"/>
      </c:valAx>
      <c:valAx>
        <c:axId val="-1746795440"/>
        <c:scaling>
          <c:orientation val="minMax"/>
        </c:scaling>
        <c:delete val="0"/>
        <c:axPos val="l"/>
        <c:majorGridlines/>
        <c:title>
          <c:tx>
            <c:rich>
              <a:bodyPr rot="-5400000" vert="horz"/>
              <a:lstStyle/>
              <a:p>
                <a:pPr>
                  <a:defRPr sz="2800"/>
                </a:pPr>
                <a:r>
                  <a:rPr lang="en-US" sz="2800" dirty="0"/>
                  <a:t>Normalized</a:t>
                </a:r>
                <a:r>
                  <a:rPr lang="en-US" sz="2800" baseline="0" dirty="0"/>
                  <a:t> DRAM Area</a:t>
                </a:r>
                <a:endParaRPr lang="en-US" sz="2800" dirty="0"/>
              </a:p>
            </c:rich>
          </c:tx>
          <c:overlay val="0"/>
        </c:title>
        <c:numFmt formatCode="General" sourceLinked="1"/>
        <c:majorTickMark val="out"/>
        <c:minorTickMark val="none"/>
        <c:tickLblPos val="nextTo"/>
        <c:txPr>
          <a:bodyPr/>
          <a:lstStyle/>
          <a:p>
            <a:pPr>
              <a:defRPr sz="2400"/>
            </a:pPr>
            <a:endParaRPr lang="en-US"/>
          </a:p>
        </c:txPr>
        <c:crossAx val="-1370889504"/>
        <c:crosses val="autoZero"/>
        <c:crossBetween val="midCat"/>
        <c:majorUnit val="1"/>
      </c:valAx>
    </c:plotArea>
    <c:plotVisOnly val="1"/>
    <c:dispBlanksAs val="gap"/>
    <c:showDLblsOverMax val="0"/>
  </c:chart>
  <c:spPr>
    <a:ln>
      <a:noFill/>
    </a:ln>
  </c:spPr>
  <c:externalData r:id="rId1">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Sheet3!$C$2</c:f>
              <c:strCache>
                <c:ptCount val="1"/>
                <c:pt idx="0">
                  <c:v>Performance Improvement</c:v>
                </c:pt>
              </c:strCache>
            </c:strRef>
          </c:tx>
          <c:invertIfNegative val="0"/>
          <c:cat>
            <c:strRef>
              <c:f>Sheet3!$B$3:$B$5</c:f>
              <c:strCache>
                <c:ptCount val="3"/>
                <c:pt idx="0">
                  <c:v>1 (1-ch)</c:v>
                </c:pt>
                <c:pt idx="1">
                  <c:v>2 (2-ch)</c:v>
                </c:pt>
                <c:pt idx="2">
                  <c:v>4 (4-ch)</c:v>
                </c:pt>
              </c:strCache>
            </c:strRef>
          </c:cat>
          <c:val>
            <c:numRef>
              <c:f>Sheet3!$C$3:$C$5</c:f>
              <c:numCache>
                <c:formatCode>General</c:formatCode>
                <c:ptCount val="3"/>
                <c:pt idx="0">
                  <c:v>1.1240000000000001</c:v>
                </c:pt>
                <c:pt idx="1">
                  <c:v>1.115</c:v>
                </c:pt>
                <c:pt idx="2">
                  <c:v>1.107</c:v>
                </c:pt>
              </c:numCache>
            </c:numRef>
          </c:val>
          <c:extLst>
            <c:ext xmlns:c16="http://schemas.microsoft.com/office/drawing/2014/chart" uri="{C3380CC4-5D6E-409C-BE32-E72D297353CC}">
              <c16:uniqueId val="{00000000-DD51-2242-ADF1-403C739B52EC}"/>
            </c:ext>
          </c:extLst>
        </c:ser>
        <c:dLbls>
          <c:showLegendKey val="0"/>
          <c:showVal val="0"/>
          <c:showCatName val="0"/>
          <c:showSerName val="0"/>
          <c:showPercent val="0"/>
          <c:showBubbleSize val="0"/>
        </c:dLbls>
        <c:gapWidth val="150"/>
        <c:axId val="-1871175664"/>
        <c:axId val="-1871171728"/>
      </c:barChart>
      <c:catAx>
        <c:axId val="-1871175664"/>
        <c:scaling>
          <c:orientation val="minMax"/>
        </c:scaling>
        <c:delete val="0"/>
        <c:axPos val="b"/>
        <c:numFmt formatCode="General" sourceLinked="0"/>
        <c:majorTickMark val="out"/>
        <c:minorTickMark val="none"/>
        <c:tickLblPos val="nextTo"/>
        <c:txPr>
          <a:bodyPr/>
          <a:lstStyle/>
          <a:p>
            <a:pPr>
              <a:defRPr sz="1800"/>
            </a:pPr>
            <a:endParaRPr lang="en-US"/>
          </a:p>
        </c:txPr>
        <c:crossAx val="-1871171728"/>
        <c:crosses val="autoZero"/>
        <c:auto val="1"/>
        <c:lblAlgn val="ctr"/>
        <c:lblOffset val="0"/>
        <c:noMultiLvlLbl val="0"/>
      </c:catAx>
      <c:valAx>
        <c:axId val="-187117172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75664"/>
        <c:crosses val="autoZero"/>
        <c:crossBetween val="between"/>
      </c:valAx>
    </c:plotArea>
    <c:plotVisOnly val="1"/>
    <c:dispBlanksAs val="gap"/>
    <c:showDLblsOverMax val="0"/>
  </c:chart>
  <c:spPr>
    <a:ln>
      <a:noFill/>
    </a:ln>
  </c:sp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Sheet3!$C$7</c:f>
              <c:strCache>
                <c:ptCount val="1"/>
                <c:pt idx="0">
                  <c:v>Power Reduction</c:v>
                </c:pt>
              </c:strCache>
            </c:strRef>
          </c:tx>
          <c:spPr>
            <a:solidFill>
              <a:srgbClr val="FF0000"/>
            </a:solidFill>
          </c:spPr>
          <c:invertIfNegative val="0"/>
          <c:cat>
            <c:strRef>
              <c:f>Sheet3!$B$8:$B$10</c:f>
              <c:strCache>
                <c:ptCount val="3"/>
                <c:pt idx="0">
                  <c:v>1 (1-ch)</c:v>
                </c:pt>
                <c:pt idx="1">
                  <c:v>2 (2-ch)</c:v>
                </c:pt>
                <c:pt idx="2">
                  <c:v>4 (4-ch)</c:v>
                </c:pt>
              </c:strCache>
            </c:strRef>
          </c:cat>
          <c:val>
            <c:numRef>
              <c:f>Sheet3!$C$8:$C$10</c:f>
              <c:numCache>
                <c:formatCode>General</c:formatCode>
                <c:ptCount val="3"/>
                <c:pt idx="0">
                  <c:v>0.76900000000000002</c:v>
                </c:pt>
                <c:pt idx="1">
                  <c:v>0.755</c:v>
                </c:pt>
                <c:pt idx="2">
                  <c:v>0.73699999999999999</c:v>
                </c:pt>
              </c:numCache>
            </c:numRef>
          </c:val>
          <c:extLst>
            <c:ext xmlns:c16="http://schemas.microsoft.com/office/drawing/2014/chart" uri="{C3380CC4-5D6E-409C-BE32-E72D297353CC}">
              <c16:uniqueId val="{00000000-63F2-4F4E-A326-EB38268489EF}"/>
            </c:ext>
          </c:extLst>
        </c:ser>
        <c:dLbls>
          <c:showLegendKey val="0"/>
          <c:showVal val="0"/>
          <c:showCatName val="0"/>
          <c:showSerName val="0"/>
          <c:showPercent val="0"/>
          <c:showBubbleSize val="0"/>
        </c:dLbls>
        <c:gapWidth val="150"/>
        <c:axId val="-1871136384"/>
        <c:axId val="-1871132368"/>
      </c:barChart>
      <c:catAx>
        <c:axId val="-1871136384"/>
        <c:scaling>
          <c:orientation val="minMax"/>
        </c:scaling>
        <c:delete val="0"/>
        <c:axPos val="b"/>
        <c:numFmt formatCode="General" sourceLinked="0"/>
        <c:majorTickMark val="out"/>
        <c:minorTickMark val="none"/>
        <c:tickLblPos val="nextTo"/>
        <c:txPr>
          <a:bodyPr/>
          <a:lstStyle/>
          <a:p>
            <a:pPr>
              <a:defRPr sz="1800"/>
            </a:pPr>
            <a:endParaRPr lang="en-US"/>
          </a:p>
        </c:txPr>
        <c:crossAx val="-1871132368"/>
        <c:crosses val="autoZero"/>
        <c:auto val="1"/>
        <c:lblAlgn val="ctr"/>
        <c:lblOffset val="0"/>
        <c:noMultiLvlLbl val="0"/>
      </c:catAx>
      <c:valAx>
        <c:axId val="-1871132368"/>
        <c:scaling>
          <c:orientation val="minMax"/>
          <c:max val="1.2"/>
          <c:min val="0"/>
        </c:scaling>
        <c:delete val="0"/>
        <c:axPos val="l"/>
        <c:majorGridlines/>
        <c:numFmt formatCode="0%" sourceLinked="0"/>
        <c:majorTickMark val="out"/>
        <c:minorTickMark val="none"/>
        <c:tickLblPos val="nextTo"/>
        <c:txPr>
          <a:bodyPr/>
          <a:lstStyle/>
          <a:p>
            <a:pPr>
              <a:defRPr sz="1800"/>
            </a:pPr>
            <a:endParaRPr lang="en-US"/>
          </a:p>
        </c:txPr>
        <c:crossAx val="-1871136384"/>
        <c:crosses val="autoZero"/>
        <c:crossBetween val="between"/>
      </c:valAx>
    </c:plotArea>
    <c:plotVisOnly val="1"/>
    <c:dispBlanksAs val="gap"/>
    <c:showDLblsOverMax val="0"/>
  </c:chart>
  <c:spPr>
    <a:ln>
      <a:noFill/>
    </a:ln>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2">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b="0" kern="1200" cap="none" spc="0" normalizeH="0" baseline="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75000"/>
        <a:lumOff val="25000"/>
      </a:schemeClr>
    </cs:fontRef>
    <cs:spPr>
      <a:solidFill>
        <a:schemeClr val="dk1">
          <a:lumMod val="15000"/>
          <a:lumOff val="85000"/>
        </a:schemeClr>
      </a:solidFill>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38100"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8"/>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50000"/>
            <a:lumOff val="50000"/>
          </a:schemeClr>
        </a:solidFill>
        <a:prstDash val="dash"/>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w="9525" cap="flat" cmpd="sng" algn="ctr">
        <a:solidFill>
          <a:schemeClr val="tx1">
            <a:lumMod val="5000"/>
            <a:lumOff val="95000"/>
          </a:schemeClr>
        </a:solidFill>
        <a:round/>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000" b="0" kern="1200" cap="none" spc="0" normalizeH="0" baseline="0"/>
  </cs:title>
  <cs:trendline>
    <cs:lnRef idx="0">
      <cs:styleClr val="auto"/>
    </cs:lnRef>
    <cs:fillRef idx="0"/>
    <cs:effectRef idx="0"/>
    <cs:fontRef idx="minor">
      <a:schemeClr val="dk1"/>
    </cs:fontRef>
    <cs:spPr>
      <a:ln w="19050" cap="rnd">
        <a:solidFill>
          <a:schemeClr val="phClr"/>
        </a:solidFill>
        <a:round/>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drawings/_rels/vmlDrawing1.v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image" Target="../media/image1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4.emf"/></Relationships>
</file>

<file path=ppt/drawings/drawing1.xml><?xml version="1.0" encoding="utf-8"?>
<c:userShapes xmlns:c="http://schemas.openxmlformats.org/drawingml/2006/chart">
  <cdr:relSizeAnchor xmlns:cdr="http://schemas.openxmlformats.org/drawingml/2006/chartDrawing">
    <cdr:from>
      <cdr:x>0.36036</cdr:x>
      <cdr:y>0.11994</cdr:y>
    </cdr:from>
    <cdr:to>
      <cdr:x>0.54054</cdr:x>
      <cdr:y>0.18125</cdr:y>
    </cdr:to>
    <cdr:sp macro="" textlink="">
      <cdr:nvSpPr>
        <cdr:cNvPr id="4" name="TextBox 54"/>
        <cdr:cNvSpPr txBox="1"/>
      </cdr:nvSpPr>
      <cdr:spPr>
        <a:xfrm xmlns:a="http://schemas.openxmlformats.org/drawingml/2006/main">
          <a:off x="3048000" y="511804"/>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drawings/drawing3.xml><?xml version="1.0" encoding="utf-8"?>
<c:userShapes xmlns:c="http://schemas.openxmlformats.org/drawingml/2006/chart">
  <cdr:relSizeAnchor xmlns:cdr="http://schemas.openxmlformats.org/drawingml/2006/chartDrawing">
    <cdr:from>
      <cdr:x>0.36036</cdr:x>
      <cdr:y>0.125</cdr:y>
    </cdr:from>
    <cdr:to>
      <cdr:x>0.54054</cdr:x>
      <cdr:y>0.18631</cdr:y>
    </cdr:to>
    <cdr:sp macro="" textlink="">
      <cdr:nvSpPr>
        <cdr:cNvPr id="3" name="TextBox 54"/>
        <cdr:cNvSpPr txBox="1"/>
      </cdr:nvSpPr>
      <cdr:spPr>
        <a:xfrm xmlns:a="http://schemas.openxmlformats.org/drawingml/2006/main">
          <a:off x="3048000" y="533399"/>
          <a:ext cx="1524000" cy="261610"/>
        </a:xfrm>
        <a:prstGeom xmlns:a="http://schemas.openxmlformats.org/drawingml/2006/main" prst="rect">
          <a:avLst/>
        </a:prstGeom>
        <a:solidFill xmlns:a="http://schemas.openxmlformats.org/drawingml/2006/main">
          <a:schemeClr val="bg1"/>
        </a:solidFill>
      </cdr:spPr>
      <cdr:txBody>
        <a:bodyPr xmlns:a="http://schemas.openxmlformats.org/drawingml/2006/main" wrap="square"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endParaRPr lang="en-US" b="1" i="1" dirty="0">
            <a:ln>
              <a:noFill/>
            </a:ln>
            <a:solidFill>
              <a:srgbClr val="0000FF"/>
            </a:solidFill>
            <a:latin typeface="+mj-lt"/>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1.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3/20/18</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0.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3/20/18</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6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6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17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9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9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9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20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20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1</a:t>
            </a:fld>
            <a:endParaRPr lang="en-US">
              <a:solidFill>
                <a:prstClr val="black"/>
              </a:solidFill>
              <a:latin typeface="Calibri"/>
            </a:endParaRPr>
          </a:p>
        </p:txBody>
      </p:sp>
    </p:spTree>
    <p:extLst>
      <p:ext uri="{BB962C8B-B14F-4D97-AF65-F5344CB8AC3E}">
        <p14:creationId xmlns:p14="http://schemas.microsoft.com/office/powerpoint/2010/main" val="4483802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31884571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Typical sequencer machine generates a flood of reads, for example, Illumina HiSeq4000 generates 300 million bases/minute.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However, existing computer alignment algorithms can only process 0.6% of these reads in the same amount of time.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This gap is widening as more advanced sequencers are made available in the market.</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32275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To bridge the widening gap between the sequencer</a:t>
            </a:r>
            <a:r>
              <a:rPr lang="en-US" baseline="0" dirty="0"/>
              <a:t> &amp; the </a:t>
            </a:r>
            <a:r>
              <a:rPr lang="en-US" dirty="0"/>
              <a:t>mapper,</a:t>
            </a:r>
            <a:r>
              <a:rPr lang="en-US" baseline="0" dirty="0"/>
              <a:t> we propose the concept of pre-alignment filtering. We added a new examination step before the accurate alignment step. The main objective of this step is to detect the incorrect mappings accurately and rapidly. Only the mappings that pass our filter are examined by the alignment step. We also explore exploiting todays’ hardware accelerators to further boost the filtering speed of such filters.</a:t>
            </a:r>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024277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12815397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26</a:t>
            </a:fld>
            <a:endParaRPr lang="en-US">
              <a:solidFill>
                <a:prstClr val="black"/>
              </a:solidFill>
            </a:endParaRPr>
          </a:p>
        </p:txBody>
      </p:sp>
    </p:spTree>
    <p:extLst>
      <p:ext uri="{BB962C8B-B14F-4D97-AF65-F5344CB8AC3E}">
        <p14:creationId xmlns:p14="http://schemas.microsoft.com/office/powerpoint/2010/main" val="679434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27</a:t>
            </a:fld>
            <a:endParaRPr lang="en-US">
              <a:solidFill>
                <a:prstClr val="black"/>
              </a:solidFill>
            </a:endParaRPr>
          </a:p>
        </p:txBody>
      </p:sp>
    </p:spTree>
    <p:extLst>
      <p:ext uri="{BB962C8B-B14F-4D97-AF65-F5344CB8AC3E}">
        <p14:creationId xmlns:p14="http://schemas.microsoft.com/office/powerpoint/2010/main" val="11392302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Lst>
        </p:spPr>
      </p:sp>
      <p:sp>
        <p:nvSpPr>
          <p:cNvPr id="250882" name="Notes Placeholder 2"/>
          <p:cNvSpPr>
            <a:spLocks noGrp="1"/>
          </p:cNvSpPr>
          <p:nvPr>
            <p:ph type="body" idx="1"/>
          </p:nvPr>
        </p:nvSpPr>
        <p:spPr bwMode="auto">
          <a:noFill/>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atin typeface="Calibri" charset="0"/>
            </a:endParaRPr>
          </a:p>
        </p:txBody>
      </p:sp>
      <p:sp>
        <p:nvSpPr>
          <p:cNvPr id="250883" name="Slide Number Placeholder 3"/>
          <p:cNvSpPr>
            <a:spLocks noGrp="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57066" indent="-291179" eaLnBrk="0" hangingPunct="0">
              <a:defRPr sz="2400">
                <a:solidFill>
                  <a:schemeClr val="tx1"/>
                </a:solidFill>
                <a:latin typeface="Arial" charset="0"/>
                <a:ea typeface="ＭＳ Ｐゴシック" charset="0"/>
              </a:defRPr>
            </a:lvl2pPr>
            <a:lvl3pPr marL="1164717" indent="-232943" eaLnBrk="0" hangingPunct="0">
              <a:defRPr sz="2400">
                <a:solidFill>
                  <a:schemeClr val="tx1"/>
                </a:solidFill>
                <a:latin typeface="Arial" charset="0"/>
                <a:ea typeface="ＭＳ Ｐゴシック" charset="0"/>
              </a:defRPr>
            </a:lvl3pPr>
            <a:lvl4pPr marL="1630604" indent="-232943" eaLnBrk="0" hangingPunct="0">
              <a:defRPr sz="2400">
                <a:solidFill>
                  <a:schemeClr val="tx1"/>
                </a:solidFill>
                <a:latin typeface="Arial" charset="0"/>
                <a:ea typeface="ＭＳ Ｐゴシック" charset="0"/>
              </a:defRPr>
            </a:lvl4pPr>
            <a:lvl5pPr marL="2096491" indent="-232943" eaLnBrk="0" hangingPunct="0">
              <a:defRPr sz="2400">
                <a:solidFill>
                  <a:schemeClr val="tx1"/>
                </a:solidFill>
                <a:latin typeface="Arial" charset="0"/>
                <a:ea typeface="ＭＳ Ｐゴシック" charset="0"/>
              </a:defRPr>
            </a:lvl5pPr>
            <a:lvl6pPr marL="2562377" indent="-232943" eaLnBrk="0" fontAlgn="base" hangingPunct="0">
              <a:spcBef>
                <a:spcPct val="0"/>
              </a:spcBef>
              <a:spcAft>
                <a:spcPct val="0"/>
              </a:spcAft>
              <a:defRPr sz="2400">
                <a:solidFill>
                  <a:schemeClr val="tx1"/>
                </a:solidFill>
                <a:latin typeface="Arial" charset="0"/>
                <a:ea typeface="ＭＳ Ｐゴシック" charset="0"/>
              </a:defRPr>
            </a:lvl6pPr>
            <a:lvl7pPr marL="3028264" indent="-232943" eaLnBrk="0" fontAlgn="base" hangingPunct="0">
              <a:spcBef>
                <a:spcPct val="0"/>
              </a:spcBef>
              <a:spcAft>
                <a:spcPct val="0"/>
              </a:spcAft>
              <a:defRPr sz="2400">
                <a:solidFill>
                  <a:schemeClr val="tx1"/>
                </a:solidFill>
                <a:latin typeface="Arial" charset="0"/>
                <a:ea typeface="ＭＳ Ｐゴシック" charset="0"/>
              </a:defRPr>
            </a:lvl7pPr>
            <a:lvl8pPr marL="3494151" indent="-232943" eaLnBrk="0" fontAlgn="base" hangingPunct="0">
              <a:spcBef>
                <a:spcPct val="0"/>
              </a:spcBef>
              <a:spcAft>
                <a:spcPct val="0"/>
              </a:spcAft>
              <a:defRPr sz="2400">
                <a:solidFill>
                  <a:schemeClr val="tx1"/>
                </a:solidFill>
                <a:latin typeface="Arial" charset="0"/>
                <a:ea typeface="ＭＳ Ｐゴシック" charset="0"/>
              </a:defRPr>
            </a:lvl8pPr>
            <a:lvl9pPr marL="3960038" indent="-23294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FE2350-F2DF-964B-A38F-A60565610F04}" type="slidenum">
              <a:rPr lang="en-US" sz="1200">
                <a:solidFill>
                  <a:srgbClr val="000000"/>
                </a:solidFill>
                <a:latin typeface="Calibri" charset="0"/>
                <a:cs typeface="Arial" charset="0"/>
              </a:rPr>
              <a:pPr eaLnBrk="1" hangingPunct="1"/>
              <a:t>49</a:t>
            </a:fld>
            <a:endParaRPr lang="en-US" sz="1200">
              <a:solidFill>
                <a:srgbClr val="000000"/>
              </a:solidFill>
              <a:latin typeface="Calibri" charset="0"/>
              <a:cs typeface="Arial" charset="0"/>
            </a:endParaRPr>
          </a:p>
        </p:txBody>
      </p:sp>
    </p:spTree>
    <p:extLst>
      <p:ext uri="{BB962C8B-B14F-4D97-AF65-F5344CB8AC3E}">
        <p14:creationId xmlns:p14="http://schemas.microsoft.com/office/powerpoint/2010/main" val="3600869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50</a:t>
            </a:fld>
            <a:endParaRPr lang="en-US">
              <a:solidFill>
                <a:prstClr val="black"/>
              </a:solidFill>
            </a:endParaRPr>
          </a:p>
        </p:txBody>
      </p:sp>
    </p:spTree>
    <p:extLst>
      <p:ext uri="{BB962C8B-B14F-4D97-AF65-F5344CB8AC3E}">
        <p14:creationId xmlns:p14="http://schemas.microsoft.com/office/powerpoint/2010/main" val="20624915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51</a:t>
            </a:fld>
            <a:endParaRPr lang="en-US">
              <a:solidFill>
                <a:prstClr val="black"/>
              </a:solidFill>
            </a:endParaRPr>
          </a:p>
        </p:txBody>
      </p:sp>
    </p:spTree>
    <p:extLst>
      <p:ext uri="{BB962C8B-B14F-4D97-AF65-F5344CB8AC3E}">
        <p14:creationId xmlns:p14="http://schemas.microsoft.com/office/powerpoint/2010/main" val="2779359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52</a:t>
            </a:fld>
            <a:endParaRPr lang="en-US">
              <a:solidFill>
                <a:prstClr val="black"/>
              </a:solidFill>
            </a:endParaRPr>
          </a:p>
        </p:txBody>
      </p:sp>
    </p:spTree>
    <p:extLst>
      <p:ext uri="{BB962C8B-B14F-4D97-AF65-F5344CB8AC3E}">
        <p14:creationId xmlns:p14="http://schemas.microsoft.com/office/powerpoint/2010/main" val="4941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figure, the x-axis is</a:t>
            </a:r>
            <a:r>
              <a:rPr lang="en-US" baseline="0" dirty="0"/>
              <a:t> the module manufacture date. And the y-axis is the number of errors in a module, normalized to one billion cells. In 2008 and 2009, there are no errors. But, in 2010, we first start to see errors in C modules. After 2010, the errors start to proliferate. For A and B modules, we first start to see errors in 2011. In particular, all modules from 2012 and 2013 are vulnerable.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53</a:t>
            </a:fld>
            <a:endParaRPr lang="en-US">
              <a:solidFill>
                <a:prstClr val="black"/>
              </a:solidFill>
            </a:endParaRPr>
          </a:p>
        </p:txBody>
      </p:sp>
    </p:spTree>
    <p:extLst>
      <p:ext uri="{BB962C8B-B14F-4D97-AF65-F5344CB8AC3E}">
        <p14:creationId xmlns:p14="http://schemas.microsoft.com/office/powerpoint/2010/main" val="481191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rPr>
              <a:pPr/>
              <a:t>54</a:t>
            </a:fld>
            <a:endParaRPr lang="en-US">
              <a:solidFill>
                <a:prstClr val="black"/>
              </a:solidFill>
            </a:endParaRPr>
          </a:p>
        </p:txBody>
      </p:sp>
    </p:spTree>
    <p:extLst>
      <p:ext uri="{BB962C8B-B14F-4D97-AF65-F5344CB8AC3E}">
        <p14:creationId xmlns:p14="http://schemas.microsoft.com/office/powerpoint/2010/main" val="2897817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rPr>
              <a:pPr/>
              <a:t>55</a:t>
            </a:fld>
            <a:endParaRPr lang="en-US">
              <a:solidFill>
                <a:prstClr val="black"/>
              </a:solidFill>
            </a:endParaRPr>
          </a:p>
        </p:txBody>
      </p:sp>
    </p:spTree>
    <p:extLst>
      <p:ext uri="{BB962C8B-B14F-4D97-AF65-F5344CB8AC3E}">
        <p14:creationId xmlns:p14="http://schemas.microsoft.com/office/powerpoint/2010/main" val="17873619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rPr>
              <a:pPr/>
              <a:t>56</a:t>
            </a:fld>
            <a:endParaRPr lang="en-US">
              <a:solidFill>
                <a:prstClr val="black"/>
              </a:solidFill>
            </a:endParaRPr>
          </a:p>
        </p:txBody>
      </p:sp>
    </p:spTree>
    <p:extLst>
      <p:ext uri="{BB962C8B-B14F-4D97-AF65-F5344CB8AC3E}">
        <p14:creationId xmlns:p14="http://schemas.microsoft.com/office/powerpoint/2010/main" val="14413124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rPr>
              <a:pPr/>
              <a:t>57</a:t>
            </a:fld>
            <a:endParaRPr lang="en-US">
              <a:solidFill>
                <a:prstClr val="black"/>
              </a:solidFill>
            </a:endParaRPr>
          </a:p>
        </p:txBody>
      </p:sp>
    </p:spTree>
    <p:extLst>
      <p:ext uri="{BB962C8B-B14F-4D97-AF65-F5344CB8AC3E}">
        <p14:creationId xmlns:p14="http://schemas.microsoft.com/office/powerpoint/2010/main" val="3651940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demonstrate the</a:t>
            </a:r>
            <a:r>
              <a:rPr lang="en-US" baseline="0" dirty="0"/>
              <a:t> errors on multiple x86 systems. </a:t>
            </a:r>
            <a:r>
              <a:rPr lang="en-US" dirty="0"/>
              <a:t>Shown to the bottom-left is a</a:t>
            </a:r>
            <a:r>
              <a:rPr lang="en-US" baseline="0" dirty="0"/>
              <a:t> “disturbance kernel”. When executed, it forces two rows to be opened and closed one after the other – over and over again. Consequently</a:t>
            </a:r>
            <a:r>
              <a:rPr lang="en-US" dirty="0"/>
              <a:t>, it induces many errors in the module.</a:t>
            </a:r>
          </a:p>
        </p:txBody>
      </p:sp>
      <p:sp>
        <p:nvSpPr>
          <p:cNvPr id="4" name="Slide Number Placeholder 3"/>
          <p:cNvSpPr>
            <a:spLocks noGrp="1"/>
          </p:cNvSpPr>
          <p:nvPr>
            <p:ph type="sldNum" sz="quarter" idx="10"/>
          </p:nvPr>
        </p:nvSpPr>
        <p:spPr/>
        <p:txBody>
          <a:bodyPr/>
          <a:lstStyle/>
          <a:p>
            <a:fld id="{C8AAB90D-FD29-4A5F-A91F-CD65CF7CAC8F}" type="slidenum">
              <a:rPr lang="en-US" smtClean="0">
                <a:solidFill>
                  <a:prstClr val="black"/>
                </a:solidFill>
              </a:rPr>
              <a:pPr/>
              <a:t>58</a:t>
            </a:fld>
            <a:endParaRPr lang="en-US">
              <a:solidFill>
                <a:prstClr val="black"/>
              </a:solidFill>
            </a:endParaRPr>
          </a:p>
        </p:txBody>
      </p:sp>
    </p:spTree>
    <p:extLst>
      <p:ext uri="{BB962C8B-B14F-4D97-AF65-F5344CB8AC3E}">
        <p14:creationId xmlns:p14="http://schemas.microsoft.com/office/powerpoint/2010/main" val="10754799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a:t>
            </a:r>
            <a:r>
              <a:rPr lang="en-US" baseline="0" dirty="0"/>
              <a:t> we executed the code on four different processors, all four of them yielded errors. Intel </a:t>
            </a:r>
            <a:r>
              <a:rPr lang="en-US" baseline="0" dirty="0" err="1"/>
              <a:t>Haswell</a:t>
            </a:r>
            <a:r>
              <a:rPr lang="en-US" baseline="0" dirty="0"/>
              <a:t> has the most errors, at 23 thousand, because it has the highest rate of accessing DRAM.</a:t>
            </a:r>
          </a:p>
          <a:p>
            <a:endParaRPr lang="en-US" baseline="0" dirty="0"/>
          </a:p>
          <a:p>
            <a:r>
              <a:rPr lang="en-US" baseline="0" dirty="0"/>
              <a:t>Later on, I’ll show that we can induce as many as ten million disturbance errors in a more controlled environment.</a:t>
            </a:r>
          </a:p>
          <a:p>
            <a:endParaRPr lang="en-US" baseline="0" dirty="0"/>
          </a:p>
          <a:p>
            <a:r>
              <a:rPr lang="en-US" baseline="0" dirty="0"/>
              <a:t>From this, we conclude that disturbance errors are a serious reliability issue.</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59</a:t>
            </a:fld>
            <a:endParaRPr lang="en-US">
              <a:solidFill>
                <a:prstClr val="black"/>
              </a:solidFill>
            </a:endParaRPr>
          </a:p>
        </p:txBody>
      </p:sp>
    </p:spTree>
    <p:extLst>
      <p:ext uri="{BB962C8B-B14F-4D97-AF65-F5344CB8AC3E}">
        <p14:creationId xmlns:p14="http://schemas.microsoft.com/office/powerpoint/2010/main" val="18623670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62</a:t>
            </a:fld>
            <a:endParaRPr lang="en-US">
              <a:solidFill>
                <a:prstClr val="black"/>
              </a:solidFill>
              <a:latin typeface="Calibri"/>
            </a:endParaRPr>
          </a:p>
        </p:txBody>
      </p:sp>
    </p:spTree>
    <p:extLst>
      <p:ext uri="{BB962C8B-B14F-4D97-AF65-F5344CB8AC3E}">
        <p14:creationId xmlns:p14="http://schemas.microsoft.com/office/powerpoint/2010/main" val="30351840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Picture from the article:</a:t>
            </a:r>
          </a:p>
          <a:p>
            <a:r>
              <a:rPr lang="en-US" dirty="0"/>
              <a:t>http://</a:t>
            </a:r>
            <a:r>
              <a:rPr lang="en-US" dirty="0" err="1"/>
              <a:t>thehackernews.com</a:t>
            </a:r>
            <a:r>
              <a:rPr lang="en-US" dirty="0"/>
              <a:t>/2015/03/dram-</a:t>
            </a:r>
            <a:r>
              <a:rPr lang="en-US" dirty="0" err="1"/>
              <a:t>rowhammer</a:t>
            </a:r>
            <a:r>
              <a:rPr lang="en-US" dirty="0"/>
              <a:t>-</a:t>
            </a:r>
            <a:r>
              <a:rPr lang="en-US" dirty="0" err="1"/>
              <a:t>vulnerability.html</a:t>
            </a:r>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latin typeface="Calibri"/>
              </a:rPr>
              <a:pPr/>
              <a:t>63</a:t>
            </a:fld>
            <a:endParaRPr lang="en-US">
              <a:solidFill>
                <a:prstClr val="black"/>
              </a:solidFill>
              <a:latin typeface="Calibri"/>
            </a:endParaRPr>
          </a:p>
        </p:txBody>
      </p:sp>
    </p:spTree>
    <p:extLst>
      <p:ext uri="{BB962C8B-B14F-4D97-AF65-F5344CB8AC3E}">
        <p14:creationId xmlns:p14="http://schemas.microsoft.com/office/powerpoint/2010/main" val="2755019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a:t>
            </a:r>
            <a:r>
              <a:rPr lang="en-US" baseline="0" dirty="0"/>
              <a:t> provide a more efficient solution, called PARA,</a:t>
            </a:r>
            <a:r>
              <a:rPr lang="en-US" dirty="0"/>
              <a:t> which stands for probabilistic adjacent row activation.</a:t>
            </a:r>
          </a:p>
          <a:p>
            <a:endParaRPr lang="en-US" dirty="0"/>
          </a:p>
          <a:p>
            <a:r>
              <a:rPr lang="en-US" dirty="0"/>
              <a:t>The</a:t>
            </a:r>
            <a:r>
              <a:rPr lang="en-US" baseline="0" dirty="0"/>
              <a:t> key idea is thus: after closing a row, we activate (i.e., refresh) one of its neighbors with a low probability, for example, p equal to 0.005.</a:t>
            </a:r>
          </a:p>
          <a:p>
            <a:endParaRPr lang="en-US" baseline="0" dirty="0"/>
          </a:p>
          <a:p>
            <a:r>
              <a:rPr lang="en-US" baseline="0" dirty="0"/>
              <a:t>PARA provides a strong reliability guarantee even under the worst-case access patterns to DRAM. When we set p to 0.005, the expected number of errors in one year is 9.4 times 10 to the negative 14. This probability is much lower the failure rate of other hardware components, for example, the hard-disk drive.</a:t>
            </a:r>
          </a:p>
          <a:p>
            <a:endParaRPr lang="en-US" baseline="0" dirty="0"/>
          </a:p>
          <a:p>
            <a:r>
              <a:rPr lang="en-US" baseline="0" dirty="0"/>
              <a:t>And by adjusting the value of p, PARA can provide an arbitrarily strong-degree of protection against errors. </a:t>
            </a:r>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68</a:t>
            </a:fld>
            <a:endParaRPr lang="en-US">
              <a:solidFill>
                <a:prstClr val="black"/>
              </a:solidFill>
            </a:endParaRPr>
          </a:p>
        </p:txBody>
      </p:sp>
    </p:spTree>
    <p:extLst>
      <p:ext uri="{BB962C8B-B14F-4D97-AF65-F5344CB8AC3E}">
        <p14:creationId xmlns:p14="http://schemas.microsoft.com/office/powerpoint/2010/main" val="9940386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Rot="1" noChangeAspect="1" noChangeArrowheads="1"/>
          </p:cNvSpPr>
          <p:nvPr>
            <p:ph type="sldImg"/>
          </p:nvPr>
        </p:nvSpPr>
        <p:spPr bwMode="auto">
          <a:xfrm>
            <a:off x="1181100" y="696913"/>
            <a:ext cx="4648200" cy="3486150"/>
          </a:xfrm>
          <a:prstGeom prst="rect">
            <a:avLst/>
          </a:prstGeom>
          <a:solidFill>
            <a:srgbClr val="FFFFFF"/>
          </a:solidFill>
          <a:ln>
            <a:solidFill>
              <a:srgbClr val="000000"/>
            </a:solidFill>
            <a:miter lim="800000"/>
            <a:headEnd/>
            <a:tailEnd/>
          </a:ln>
        </p:spPr>
      </p:sp>
      <p:sp>
        <p:nvSpPr>
          <p:cNvPr id="20482" name="Rectangle 2"/>
          <p:cNvSpPr>
            <a:spLocks noGrp="1" noChangeArrowheads="1"/>
          </p:cNvSpPr>
          <p:nvPr>
            <p:ph type="body" idx="1"/>
          </p:nvPr>
        </p:nvSpPr>
        <p:spPr bwMode="auto">
          <a:xfrm>
            <a:off x="701040" y="4415790"/>
            <a:ext cx="5608320" cy="4183380"/>
          </a:xfrm>
          <a:prstGeom prst="rect">
            <a:avLst/>
          </a:prstGeom>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txBody>
          <a:bodyPr/>
          <a:lstStyle/>
          <a:p>
            <a:r>
              <a:rPr lang="en-US" sz="3100">
                <a:latin typeface="Lucida Grande" charset="0"/>
                <a:cs typeface="Lucida Grande" charset="0"/>
                <a:sym typeface="Lucida Grande" charset="0"/>
              </a:rPr>
              <a:t>copy</a:t>
            </a:r>
          </a:p>
        </p:txBody>
      </p:sp>
    </p:spTree>
    <p:extLst>
      <p:ext uri="{BB962C8B-B14F-4D97-AF65-F5344CB8AC3E}">
        <p14:creationId xmlns:p14="http://schemas.microsoft.com/office/powerpoint/2010/main" val="13809251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Perhaps we have taken processor-centric system design a bit too far</a:t>
            </a:r>
          </a:p>
          <a:p>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147</a:t>
            </a:fld>
            <a:endParaRPr lang="en-US">
              <a:solidFill>
                <a:prstClr val="black"/>
              </a:solidFill>
            </a:endParaRPr>
          </a:p>
        </p:txBody>
      </p:sp>
    </p:spTree>
    <p:extLst>
      <p:ext uri="{BB962C8B-B14F-4D97-AF65-F5344CB8AC3E}">
        <p14:creationId xmlns:p14="http://schemas.microsoft.com/office/powerpoint/2010/main" val="85380272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294892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163</a:t>
            </a:fld>
            <a:endParaRPr lang="en-US">
              <a:solidFill>
                <a:prstClr val="black"/>
              </a:solidFill>
            </a:endParaRPr>
          </a:p>
        </p:txBody>
      </p:sp>
    </p:spTree>
    <p:extLst>
      <p:ext uri="{BB962C8B-B14F-4D97-AF65-F5344CB8AC3E}">
        <p14:creationId xmlns:p14="http://schemas.microsoft.com/office/powerpoint/2010/main" val="12181192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165</a:t>
            </a:fld>
            <a:endParaRPr lang="en-US">
              <a:solidFill>
                <a:prstClr val="black"/>
              </a:solidFill>
            </a:endParaRPr>
          </a:p>
        </p:txBody>
      </p:sp>
    </p:spTree>
    <p:extLst>
      <p:ext uri="{BB962C8B-B14F-4D97-AF65-F5344CB8AC3E}">
        <p14:creationId xmlns:p14="http://schemas.microsoft.com/office/powerpoint/2010/main" val="55481374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endParaRPr lang="en-US" dirty="0"/>
          </a:p>
        </p:txBody>
      </p:sp>
      <p:sp>
        <p:nvSpPr>
          <p:cNvPr id="4" name="Slide Number Placeholder 3"/>
          <p:cNvSpPr>
            <a:spLocks noGrp="1"/>
          </p:cNvSpPr>
          <p:nvPr>
            <p:ph type="sldNum" sz="quarter" idx="10"/>
          </p:nvPr>
        </p:nvSpPr>
        <p:spPr/>
        <p:txBody>
          <a:bodyPr/>
          <a:lstStyle/>
          <a:p>
            <a:fld id="{F5259C2D-02FE-4C64-AD33-18B082577A5F}" type="slidenum">
              <a:rPr lang="en-US" smtClean="0">
                <a:solidFill>
                  <a:prstClr val="black"/>
                </a:solidFill>
              </a:rPr>
              <a:pPr/>
              <a:t>166</a:t>
            </a:fld>
            <a:endParaRPr lang="en-US">
              <a:solidFill>
                <a:prstClr val="black"/>
              </a:solidFill>
            </a:endParaRPr>
          </a:p>
        </p:txBody>
      </p:sp>
    </p:spTree>
    <p:extLst>
      <p:ext uri="{BB962C8B-B14F-4D97-AF65-F5344CB8AC3E}">
        <p14:creationId xmlns:p14="http://schemas.microsoft.com/office/powerpoint/2010/main" val="21051018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F7F79D3-8C36-4CB5-B03B-F440DA7B71AF}" type="slidenum">
              <a:rPr lang="en-US" smtClean="0">
                <a:solidFill>
                  <a:prstClr val="black"/>
                </a:solidFill>
              </a:rPr>
              <a:pPr/>
              <a:t>177</a:t>
            </a:fld>
            <a:endParaRPr lang="en-US">
              <a:solidFill>
                <a:prstClr val="black"/>
              </a:solidFill>
            </a:endParaRPr>
          </a:p>
        </p:txBody>
      </p:sp>
    </p:spTree>
    <p:extLst>
      <p:ext uri="{BB962C8B-B14F-4D97-AF65-F5344CB8AC3E}">
        <p14:creationId xmlns:p14="http://schemas.microsoft.com/office/powerpoint/2010/main" val="19445197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As we described,</a:t>
            </a:r>
            <a:r>
              <a:rPr lang="en-US" baseline="0" dirty="0"/>
              <a:t> cells in a mat have different distances from peripheral logic.</a:t>
            </a:r>
          </a:p>
          <a:p>
            <a:pPr marL="0" indent="0">
              <a:buNone/>
            </a:pPr>
            <a:r>
              <a:rPr lang="en-US" baseline="0" dirty="0"/>
              <a:t>Cells in different rows have different distance from the sense amplifiers.</a:t>
            </a:r>
          </a:p>
          <a:p>
            <a:pPr marL="0" indent="0">
              <a:buNone/>
            </a:pPr>
            <a:r>
              <a:rPr lang="en-US" baseline="0" dirty="0"/>
              <a:t>Cells in different columns have different distance from the </a:t>
            </a:r>
            <a:r>
              <a:rPr lang="en-US" baseline="0" dirty="0" err="1"/>
              <a:t>wordline</a:t>
            </a:r>
            <a:r>
              <a:rPr lang="en-US" baseline="0" dirty="0"/>
              <a:t> drivers.</a:t>
            </a:r>
          </a:p>
          <a:p>
            <a:pPr marL="0" indent="0">
              <a:buNone/>
            </a:pPr>
            <a:r>
              <a:rPr lang="en-US" baseline="0" dirty="0"/>
              <a:t>Therefore, some regions are inherently faster than other regions,</a:t>
            </a:r>
          </a:p>
          <a:p>
            <a:pPr marL="0" indent="0">
              <a:buNone/>
            </a:pPr>
            <a:r>
              <a:rPr lang="en-US" baseline="0" dirty="0"/>
              <a:t>and some regions are inherently slower than other regions.</a:t>
            </a:r>
          </a:p>
          <a:p>
            <a:pPr marL="0" indent="0">
              <a:buNone/>
            </a:pPr>
            <a:r>
              <a:rPr lang="en-US" baseline="0" dirty="0"/>
              <a:t>We call this architectural variation.</a:t>
            </a:r>
          </a:p>
          <a:p>
            <a:pPr marL="0" indent="0">
              <a:buNone/>
            </a:pPr>
            <a:endParaRPr lang="en-US" baseline="0" dirty="0"/>
          </a:p>
          <a:p>
            <a:pPr marL="0" indent="0">
              <a:buNone/>
            </a:pP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182</a:t>
            </a:fld>
            <a:endParaRPr lang="en-US">
              <a:solidFill>
                <a:prstClr val="black"/>
              </a:solidFill>
            </a:endParaRPr>
          </a:p>
        </p:txBody>
      </p:sp>
    </p:spTree>
    <p:extLst>
      <p:ext uri="{BB962C8B-B14F-4D97-AF65-F5344CB8AC3E}">
        <p14:creationId xmlns:p14="http://schemas.microsoft.com/office/powerpoint/2010/main" val="11822394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We </a:t>
            </a:r>
            <a:r>
              <a:rPr lang="en-US" dirty="0" err="1"/>
              <a:t>propoe</a:t>
            </a:r>
            <a:r>
              <a:rPr lang="en-US" dirty="0"/>
              <a:t> AVA</a:t>
            </a:r>
            <a:r>
              <a:rPr lang="en-US" baseline="0" dirty="0"/>
              <a:t> Online profiling.</a:t>
            </a:r>
          </a:p>
          <a:p>
            <a:pPr marL="0" indent="0">
              <a:buNone/>
            </a:pPr>
            <a:endParaRPr lang="en-US" baseline="0" dirty="0"/>
          </a:p>
          <a:p>
            <a:pPr marL="0" indent="0">
              <a:buNone/>
            </a:pPr>
            <a:r>
              <a:rPr lang="en-US" baseline="0" dirty="0"/>
              <a:t>The key idea is profiling only slow regions to determine latency, leading to low cost online DRAM test.</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183</a:t>
            </a:fld>
            <a:endParaRPr lang="en-US">
              <a:solidFill>
                <a:prstClr val="black"/>
              </a:solidFill>
            </a:endParaRPr>
          </a:p>
        </p:txBody>
      </p:sp>
    </p:spTree>
    <p:extLst>
      <p:ext uri="{BB962C8B-B14F-4D97-AF65-F5344CB8AC3E}">
        <p14:creationId xmlns:p14="http://schemas.microsoft.com/office/powerpoint/2010/main" val="20782998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However,</a:t>
            </a:r>
            <a:r>
              <a:rPr lang="en-US" baseline="0" dirty="0"/>
              <a:t> due to the process variation, some cells are more vulnerable than other cells, as the figure show. </a:t>
            </a:r>
          </a:p>
          <a:p>
            <a:pPr marL="0" indent="0">
              <a:buNone/>
            </a:pPr>
            <a:r>
              <a:rPr lang="en-US" baseline="0" dirty="0"/>
              <a:t>These cells are randomly distributed while cells in the slow regions cause localized error.</a:t>
            </a:r>
          </a:p>
          <a:p>
            <a:pPr marL="0" indent="0">
              <a:buNone/>
            </a:pPr>
            <a:r>
              <a:rPr lang="en-US" baseline="0" dirty="0"/>
              <a:t>To address both type of cells, </a:t>
            </a:r>
          </a:p>
          <a:p>
            <a:pPr marL="0" indent="0">
              <a:buNone/>
            </a:pPr>
            <a:r>
              <a:rPr lang="en-US" baseline="0" dirty="0"/>
              <a:t>We integrate conventional ECC to correct the process variation induced errors.</a:t>
            </a:r>
          </a:p>
          <a:p>
            <a:pPr marL="0" indent="0">
              <a:buNone/>
            </a:pPr>
            <a:endParaRPr lang="en-US" baseline="0" dirty="0"/>
          </a:p>
          <a:p>
            <a:pPr marL="0" indent="0">
              <a:buNone/>
            </a:pPr>
            <a:r>
              <a:rPr lang="en-US" baseline="0" dirty="0"/>
              <a:t>Therefore, combining ECC and online profiling leads to reliably reducing DRAM latency.</a:t>
            </a:r>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184</a:t>
            </a:fld>
            <a:endParaRPr lang="en-US">
              <a:solidFill>
                <a:prstClr val="black"/>
              </a:solidFill>
            </a:endParaRPr>
          </a:p>
        </p:txBody>
      </p:sp>
    </p:spTree>
    <p:extLst>
      <p:ext uri="{BB962C8B-B14F-4D97-AF65-F5344CB8AC3E}">
        <p14:creationId xmlns:p14="http://schemas.microsoft.com/office/powerpoint/2010/main" val="11480522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dirty="0"/>
              <a:t>The</a:t>
            </a:r>
            <a:r>
              <a:rPr lang="en-US" baseline="0" dirty="0"/>
              <a:t> figure compares latency reduction by using AL-DRAM, AVA Profiling, and both AVA Profiling and Shuffling.</a:t>
            </a:r>
          </a:p>
          <a:p>
            <a:pPr marL="0" indent="0">
              <a:buNone/>
            </a:pPr>
            <a:r>
              <a:rPr lang="en-US" baseline="0" dirty="0"/>
              <a:t>As we can, using AVA profiling and shuffling enables more latency reduction compared to AL-DRAM.</a:t>
            </a:r>
          </a:p>
          <a:p>
            <a:pPr marL="0" indent="0">
              <a:buNone/>
            </a:pPr>
            <a:r>
              <a:rPr lang="en-US" baseline="0" dirty="0"/>
              <a:t>This is mainly because ECC corrects the  worst cells in a DRAM module, reducing more latency.</a:t>
            </a:r>
          </a:p>
          <a:p>
            <a:pPr marL="0" indent="0">
              <a:buNone/>
            </a:pPr>
            <a:endParaRPr lang="en-US" baseline="0" dirty="0"/>
          </a:p>
          <a:p>
            <a:pPr marL="0" indent="0">
              <a:buNone/>
            </a:pPr>
            <a:r>
              <a:rPr lang="en-US" baseline="0" dirty="0"/>
              <a:t>Therefore, we conclude that AVA-DRAM reduces latency significantly.</a:t>
            </a:r>
          </a:p>
          <a:p>
            <a:pPr marL="0" indent="0">
              <a:buNone/>
            </a:pPr>
            <a:endParaRPr lang="en-US" dirty="0"/>
          </a:p>
        </p:txBody>
      </p:sp>
      <p:sp>
        <p:nvSpPr>
          <p:cNvPr id="4" name="Slide Number Placeholder 3"/>
          <p:cNvSpPr>
            <a:spLocks noGrp="1"/>
          </p:cNvSpPr>
          <p:nvPr>
            <p:ph type="sldNum" sz="quarter" idx="10"/>
          </p:nvPr>
        </p:nvSpPr>
        <p:spPr/>
        <p:txBody>
          <a:bodyPr/>
          <a:lstStyle/>
          <a:p>
            <a:fld id="{AB959945-7217-484B-8E74-88DC87A74BB0}" type="slidenum">
              <a:rPr lang="en-US" smtClean="0">
                <a:solidFill>
                  <a:prstClr val="black"/>
                </a:solidFill>
              </a:rPr>
              <a:pPr/>
              <a:t>185</a:t>
            </a:fld>
            <a:endParaRPr lang="en-US">
              <a:solidFill>
                <a:prstClr val="black"/>
              </a:solidFill>
            </a:endParaRPr>
          </a:p>
        </p:txBody>
      </p:sp>
    </p:spTree>
    <p:extLst>
      <p:ext uri="{BB962C8B-B14F-4D97-AF65-F5344CB8AC3E}">
        <p14:creationId xmlns:p14="http://schemas.microsoft.com/office/powerpoint/2010/main" val="78120845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5E9FE4A-0C21-4AC7-A29F-491DBFD0D03B}" type="slidenum">
              <a:rPr lang="en-US" smtClean="0">
                <a:solidFill>
                  <a:prstClr val="black"/>
                </a:solidFill>
              </a:rPr>
              <a:pPr/>
              <a:t>188</a:t>
            </a:fld>
            <a:endParaRPr lang="en-US">
              <a:solidFill>
                <a:prstClr val="black"/>
              </a:solidFill>
            </a:endParaRPr>
          </a:p>
        </p:txBody>
      </p:sp>
    </p:spTree>
    <p:extLst>
      <p:ext uri="{BB962C8B-B14F-4D97-AF65-F5344CB8AC3E}">
        <p14:creationId xmlns:p14="http://schemas.microsoft.com/office/powerpoint/2010/main" val="16096307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understand what causes the long latency, let me take a look at the DRAM organization.</a:t>
            </a:r>
          </a:p>
          <a:p>
            <a:r>
              <a:rPr lang="en-US" baseline="0" dirty="0">
                <a:solidFill>
                  <a:srgbClr val="FFFFFF"/>
                </a:solidFill>
              </a:rPr>
              <a:t>DRAM consists of two components, the cell array and the I/O circuitry. The cell array consists of multiple </a:t>
            </a:r>
            <a:r>
              <a:rPr lang="en-US" baseline="0" dirty="0" err="1">
                <a:solidFill>
                  <a:srgbClr val="FFFFFF"/>
                </a:solidFill>
              </a:rPr>
              <a:t>subarrays</a:t>
            </a:r>
            <a:r>
              <a:rPr lang="en-US" baseline="0" dirty="0">
                <a:solidFill>
                  <a:srgbClr val="FFFFFF"/>
                </a:solidFill>
              </a:rPr>
              <a:t>. </a:t>
            </a:r>
          </a:p>
          <a:p>
            <a:r>
              <a:rPr lang="en-US" baseline="0" dirty="0"/>
              <a:t>To read from a DRAM chip, the data is first accessed from the </a:t>
            </a:r>
            <a:r>
              <a:rPr lang="en-US" baseline="0" dirty="0" err="1"/>
              <a:t>subarray</a:t>
            </a:r>
            <a:r>
              <a:rPr lang="en-US" baseline="0" dirty="0"/>
              <a:t> and then the data is transferred over the channel by the I/O circuitry. </a:t>
            </a:r>
          </a:p>
          <a:p>
            <a:r>
              <a:rPr lang="en-US" baseline="0" dirty="0">
                <a:solidFill>
                  <a:srgbClr val="FFFFFF"/>
                </a:solidFill>
              </a:rPr>
              <a:t>So, the DRAM latency is the sum of the </a:t>
            </a:r>
            <a:r>
              <a:rPr lang="en-US" baseline="0" dirty="0" err="1">
                <a:solidFill>
                  <a:srgbClr val="FFFFFF"/>
                </a:solidFill>
              </a:rPr>
              <a:t>subarray</a:t>
            </a:r>
            <a:r>
              <a:rPr lang="en-US" baseline="0" dirty="0">
                <a:solidFill>
                  <a:srgbClr val="FFFFFF"/>
                </a:solidFill>
              </a:rPr>
              <a:t> latency and the I/O latency. </a:t>
            </a:r>
          </a:p>
          <a:p>
            <a:r>
              <a:rPr lang="en-US" baseline="0" dirty="0"/>
              <a:t>We observed that the </a:t>
            </a:r>
            <a:r>
              <a:rPr lang="en-US" baseline="0" dirty="0" err="1"/>
              <a:t>subarray</a:t>
            </a:r>
            <a:r>
              <a:rPr lang="en-US" baseline="0" dirty="0"/>
              <a:t> latency is much higher than the I/O latency.</a:t>
            </a:r>
          </a:p>
          <a:p>
            <a:r>
              <a:rPr lang="en-US" baseline="0" dirty="0">
                <a:solidFill>
                  <a:srgbClr val="FFFFFF"/>
                </a:solidFill>
              </a:rPr>
              <a:t>As a result, </a:t>
            </a:r>
            <a:r>
              <a:rPr lang="en-US" baseline="0" dirty="0" err="1">
                <a:solidFill>
                  <a:srgbClr val="FFFFFF"/>
                </a:solidFill>
              </a:rPr>
              <a:t>subarray</a:t>
            </a:r>
            <a:r>
              <a:rPr lang="en-US" baseline="0" dirty="0">
                <a:solidFill>
                  <a:srgbClr val="FFFFFF"/>
                </a:solidFill>
              </a:rPr>
              <a:t> is the dominant source of the DRAM latency as we explained in the paper.</a:t>
            </a:r>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192</a:t>
            </a:fld>
            <a:endParaRPr lang="en-US">
              <a:solidFill>
                <a:prstClr val="black"/>
              </a:solidFill>
            </a:endParaRPr>
          </a:p>
        </p:txBody>
      </p:sp>
    </p:spTree>
    <p:extLst>
      <p:ext uri="{BB962C8B-B14F-4D97-AF65-F5344CB8AC3E}">
        <p14:creationId xmlns:p14="http://schemas.microsoft.com/office/powerpoint/2010/main" val="128536724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cell’s capacitor is small and can store only a small amount of charge. </a:t>
            </a:r>
          </a:p>
          <a:p>
            <a:r>
              <a:rPr lang="en-US" baseline="0" dirty="0"/>
              <a:t>That is why a </a:t>
            </a:r>
            <a:r>
              <a:rPr lang="en-US" baseline="0" dirty="0" err="1"/>
              <a:t>subarray</a:t>
            </a:r>
            <a:r>
              <a:rPr lang="en-US" baseline="0" dirty="0"/>
              <a:t> also has sense-amplifiers, which are specialized circuits that can detect the small amount of charge. </a:t>
            </a:r>
          </a:p>
          <a:p>
            <a:endParaRPr lang="en-US" baseline="0" dirty="0"/>
          </a:p>
          <a:p>
            <a:r>
              <a:rPr lang="en-US" baseline="0" dirty="0"/>
              <a:t>Unfortunately, a sense-amplifier size is about *100* times the cell size. </a:t>
            </a:r>
          </a:p>
          <a:p>
            <a:r>
              <a:rPr lang="en-US" baseline="0" dirty="0"/>
              <a:t>So, to amortize the area of the sense-amplifiers, </a:t>
            </a:r>
          </a:p>
          <a:p>
            <a:r>
              <a:rPr lang="en-US" baseline="0" dirty="0"/>
              <a:t>hundreds of cells share the same sense-amplifier through a long </a:t>
            </a:r>
            <a:r>
              <a:rPr lang="en-US" baseline="0" dirty="0" err="1"/>
              <a:t>bitline</a:t>
            </a:r>
            <a:r>
              <a:rPr lang="en-US" baseline="0" dirty="0"/>
              <a:t>. </a:t>
            </a:r>
          </a:p>
          <a:p>
            <a:endParaRPr lang="en-US" baseline="0" dirty="0"/>
          </a:p>
          <a:p>
            <a:r>
              <a:rPr lang="en-US" baseline="0" dirty="0"/>
              <a:t>However, a long </a:t>
            </a:r>
            <a:r>
              <a:rPr lang="en-US" baseline="0" dirty="0" err="1"/>
              <a:t>bitline</a:t>
            </a:r>
            <a:r>
              <a:rPr lang="en-US" baseline="0" dirty="0"/>
              <a:t> has a large capacitance that increases latency and power consumption. </a:t>
            </a:r>
          </a:p>
          <a:p>
            <a:r>
              <a:rPr lang="en-US" baseline="0" dirty="0"/>
              <a:t>Therefore, the long </a:t>
            </a:r>
            <a:r>
              <a:rPr lang="en-US" baseline="0" dirty="0" err="1"/>
              <a:t>bitline</a:t>
            </a:r>
            <a:r>
              <a:rPr lang="en-US" baseline="0" dirty="0"/>
              <a:t> is one of the dominant sources of high latency and high power consumption.</a:t>
            </a:r>
          </a:p>
          <a:p>
            <a:endParaRPr lang="en-US" baseline="0" dirty="0"/>
          </a:p>
          <a:p>
            <a:r>
              <a:rPr lang="en-US" baseline="0" dirty="0"/>
              <a:t>To understand why the </a:t>
            </a:r>
            <a:r>
              <a:rPr lang="en-US" baseline="0" dirty="0" err="1"/>
              <a:t>subarray</a:t>
            </a:r>
            <a:r>
              <a:rPr lang="en-US" baseline="0" dirty="0"/>
              <a:t> is so slow, </a:t>
            </a:r>
          </a:p>
          <a:p>
            <a:r>
              <a:rPr lang="en-US" baseline="0" dirty="0"/>
              <a:t>let me take a look at the </a:t>
            </a:r>
            <a:r>
              <a:rPr lang="en-US" baseline="0" dirty="0" err="1"/>
              <a:t>subarray</a:t>
            </a:r>
            <a:r>
              <a:rPr lang="en-US" baseline="0" dirty="0"/>
              <a:t> organization.</a:t>
            </a:r>
          </a:p>
          <a:p>
            <a:endParaRPr lang="en-US" baseline="0"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193</a:t>
            </a:fld>
            <a:endParaRPr lang="en-US">
              <a:solidFill>
                <a:prstClr val="black"/>
              </a:solidFill>
            </a:endParaRPr>
          </a:p>
        </p:txBody>
      </p:sp>
    </p:spTree>
    <p:extLst>
      <p:ext uri="{BB962C8B-B14F-4D97-AF65-F5344CB8AC3E}">
        <p14:creationId xmlns:p14="http://schemas.microsoft.com/office/powerpoint/2010/main" val="10533687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 naïve way to reduce the DRAM latency is to have short </a:t>
            </a:r>
            <a:r>
              <a:rPr lang="en-US" baseline="0" dirty="0" err="1"/>
              <a:t>bitlines</a:t>
            </a:r>
            <a:r>
              <a:rPr lang="en-US" baseline="0" dirty="0"/>
              <a:t> that have lower latency.</a:t>
            </a:r>
          </a:p>
          <a:p>
            <a:r>
              <a:rPr lang="en-US" baseline="0" dirty="0"/>
              <a:t>Unfortunately, short </a:t>
            </a:r>
            <a:r>
              <a:rPr lang="en-US" baseline="0" dirty="0" err="1"/>
              <a:t>bitlines</a:t>
            </a:r>
            <a:r>
              <a:rPr lang="en-US" baseline="0" dirty="0"/>
              <a:t> significantly increase the DRAM area.</a:t>
            </a:r>
          </a:p>
          <a:p>
            <a:r>
              <a:rPr lang="en-US" baseline="0" dirty="0"/>
              <a:t>Therefore, the </a:t>
            </a:r>
            <a:r>
              <a:rPr lang="en-US" baseline="0" dirty="0" err="1"/>
              <a:t>bitline</a:t>
            </a:r>
            <a:r>
              <a:rPr lang="en-US" baseline="0" dirty="0"/>
              <a:t> length exposes an important trade-off between area and latency.</a:t>
            </a:r>
          </a:p>
          <a:p>
            <a:endParaRPr lang="en-US" baseline="0"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194</a:t>
            </a:fld>
            <a:endParaRPr lang="en-US">
              <a:solidFill>
                <a:prstClr val="black"/>
              </a:solidFill>
            </a:endParaRPr>
          </a:p>
        </p:txBody>
      </p:sp>
    </p:spTree>
    <p:extLst>
      <p:ext uri="{BB962C8B-B14F-4D97-AF65-F5344CB8AC3E}">
        <p14:creationId xmlns:p14="http://schemas.microsoft.com/office/powerpoint/2010/main" val="203577303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shows the trade-off between DRAM area and latency as we change the </a:t>
            </a:r>
            <a:r>
              <a:rPr lang="en-US" baseline="0" dirty="0" err="1"/>
              <a:t>bitline</a:t>
            </a:r>
            <a:r>
              <a:rPr lang="en-US" baseline="0" dirty="0"/>
              <a:t> length.</a:t>
            </a:r>
          </a:p>
          <a:p>
            <a:r>
              <a:rPr lang="en-US" baseline="0" dirty="0"/>
              <a:t>Y-axis is the normalized DRAM area compared to a DRAM using 512 cells/</a:t>
            </a:r>
            <a:r>
              <a:rPr lang="en-US" baseline="0" dirty="0" err="1"/>
              <a:t>bitline</a:t>
            </a:r>
            <a:r>
              <a:rPr lang="en-US" baseline="0" dirty="0"/>
              <a:t>. A lower value is cheaper.</a:t>
            </a:r>
          </a:p>
          <a:p>
            <a:r>
              <a:rPr lang="en-US" baseline="0" dirty="0"/>
              <a:t>X-axis shows the latency in terms of </a:t>
            </a:r>
            <a:r>
              <a:rPr lang="en-US" baseline="0" dirty="0" err="1"/>
              <a:t>tRC</a:t>
            </a:r>
            <a:r>
              <a:rPr lang="en-US" baseline="0" dirty="0"/>
              <a:t>, an important DRAM timing constraint. A lower value is faster.</a:t>
            </a:r>
          </a:p>
          <a:p>
            <a:endParaRPr lang="en-US" baseline="0" dirty="0"/>
          </a:p>
          <a:p>
            <a:r>
              <a:rPr lang="en-US" baseline="0" dirty="0"/>
              <a:t>Commodity DRAM chips use long </a:t>
            </a:r>
            <a:r>
              <a:rPr lang="en-US" baseline="0" dirty="0" err="1"/>
              <a:t>bitlines</a:t>
            </a:r>
            <a:r>
              <a:rPr lang="en-US" baseline="0" dirty="0"/>
              <a:t> to minimize area cost. On the other hand, shorter </a:t>
            </a:r>
            <a:r>
              <a:rPr lang="en-US" baseline="0" dirty="0" err="1"/>
              <a:t>bitlines</a:t>
            </a:r>
            <a:r>
              <a:rPr lang="en-US" baseline="0" dirty="0"/>
              <a:t> achieve lower latency at higher cost. </a:t>
            </a:r>
          </a:p>
          <a:p>
            <a:pPr defTabSz="931774">
              <a:defRPr/>
            </a:pPr>
            <a:r>
              <a:rPr lang="en-US" baseline="0" dirty="0"/>
              <a:t>Our goal is to achieve the best of both worlds: low latency and low area cost.</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195</a:t>
            </a:fld>
            <a:endParaRPr lang="en-US">
              <a:solidFill>
                <a:prstClr val="black"/>
              </a:solidFill>
            </a:endParaRPr>
          </a:p>
        </p:txBody>
      </p:sp>
    </p:spTree>
    <p:extLst>
      <p:ext uri="{BB962C8B-B14F-4D97-AF65-F5344CB8AC3E}">
        <p14:creationId xmlns:p14="http://schemas.microsoft.com/office/powerpoint/2010/main" val="6806199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To sum up, both long and short </a:t>
            </a:r>
            <a:r>
              <a:rPr lang="en-US" baseline="0" dirty="0" err="1"/>
              <a:t>bitline</a:t>
            </a:r>
            <a:r>
              <a:rPr lang="en-US" baseline="0" dirty="0"/>
              <a:t> do not achieve small area and low latency. </a:t>
            </a:r>
          </a:p>
          <a:p>
            <a:r>
              <a:rPr lang="en-US" baseline="0" dirty="0"/>
              <a:t>Long </a:t>
            </a:r>
            <a:r>
              <a:rPr lang="en-US" baseline="0" dirty="0" err="1"/>
              <a:t>bitline</a:t>
            </a:r>
            <a:r>
              <a:rPr lang="en-US" baseline="0" dirty="0"/>
              <a:t> has small area but has high latency while short </a:t>
            </a:r>
            <a:r>
              <a:rPr lang="en-US" baseline="0" dirty="0" err="1"/>
              <a:t>bitline</a:t>
            </a:r>
            <a:r>
              <a:rPr lang="en-US" baseline="0" dirty="0"/>
              <a:t> has low latency but has large area.</a:t>
            </a:r>
          </a:p>
          <a:p>
            <a:endParaRPr lang="en-US" baseline="0" dirty="0"/>
          </a:p>
          <a:p>
            <a:r>
              <a:rPr lang="en-US" baseline="0" dirty="0"/>
              <a:t>To achieve the best of both worlds, we first start from long </a:t>
            </a:r>
            <a:r>
              <a:rPr lang="en-US" baseline="0" dirty="0" err="1"/>
              <a:t>bitline</a:t>
            </a:r>
            <a:r>
              <a:rPr lang="en-US" baseline="0" dirty="0"/>
              <a:t>, which has small area. </a:t>
            </a:r>
          </a:p>
          <a:p>
            <a:r>
              <a:rPr lang="en-US" baseline="0" dirty="0"/>
              <a:t>After that, to achieve the low latency of short </a:t>
            </a:r>
            <a:r>
              <a:rPr lang="en-US" baseline="0" dirty="0" err="1"/>
              <a:t>bitline</a:t>
            </a:r>
            <a:r>
              <a:rPr lang="en-US" baseline="0" dirty="0"/>
              <a:t>, we divide the long </a:t>
            </a:r>
            <a:r>
              <a:rPr lang="en-US" baseline="0" dirty="0" err="1"/>
              <a:t>bitline</a:t>
            </a:r>
            <a:r>
              <a:rPr lang="en-US" baseline="0" dirty="0"/>
              <a:t> into two smaller segments. </a:t>
            </a:r>
          </a:p>
          <a:p>
            <a:r>
              <a:rPr lang="en-US" baseline="0" dirty="0"/>
              <a:t>The </a:t>
            </a:r>
            <a:r>
              <a:rPr lang="en-US" baseline="0" dirty="0" err="1"/>
              <a:t>bitline</a:t>
            </a:r>
            <a:r>
              <a:rPr lang="en-US" baseline="0" dirty="0"/>
              <a:t> length of the segment nearby the sense-amplifier is same as the length of short </a:t>
            </a:r>
            <a:r>
              <a:rPr lang="en-US" baseline="0" dirty="0" err="1"/>
              <a:t>bitline</a:t>
            </a:r>
            <a:r>
              <a:rPr lang="en-US" baseline="0" dirty="0"/>
              <a:t>. </a:t>
            </a:r>
          </a:p>
          <a:p>
            <a:r>
              <a:rPr lang="en-US" baseline="0" dirty="0"/>
              <a:t>Therefore, the latency of the segment is as low as the latency of the short </a:t>
            </a:r>
            <a:r>
              <a:rPr lang="en-US" baseline="0" dirty="0" err="1"/>
              <a:t>bitline</a:t>
            </a:r>
            <a:r>
              <a:rPr lang="en-US" baseline="0" dirty="0"/>
              <a:t>. </a:t>
            </a:r>
          </a:p>
          <a:p>
            <a:r>
              <a:rPr lang="en-US" baseline="0" dirty="0"/>
              <a:t>To isolate this fast segment from the other segment, we add isolation transistors that selectively connect the two segments. </a:t>
            </a:r>
          </a:p>
          <a:p>
            <a:endParaRPr lang="en-US" baseline="0"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196</a:t>
            </a:fld>
            <a:endParaRPr lang="en-US">
              <a:solidFill>
                <a:prstClr val="black"/>
              </a:solidFill>
            </a:endParaRPr>
          </a:p>
        </p:txBody>
      </p:sp>
    </p:spTree>
    <p:extLst>
      <p:ext uri="{BB962C8B-B14F-4D97-AF65-F5344CB8AC3E}">
        <p14:creationId xmlns:p14="http://schemas.microsoft.com/office/powerpoint/2010/main" val="11330142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way, our proposed approach achieves small area and low latency.</a:t>
            </a:r>
          </a:p>
          <a:p>
            <a:r>
              <a:rPr lang="en-US" baseline="0" dirty="0"/>
              <a:t>We call this new DRAM architecture as Tiered-Latency DRAM</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197</a:t>
            </a:fld>
            <a:endParaRPr lang="en-US">
              <a:solidFill>
                <a:prstClr val="black"/>
              </a:solidFill>
            </a:endParaRPr>
          </a:p>
        </p:txBody>
      </p:sp>
    </p:spTree>
    <p:extLst>
      <p:ext uri="{BB962C8B-B14F-4D97-AF65-F5344CB8AC3E}">
        <p14:creationId xmlns:p14="http://schemas.microsoft.com/office/powerpoint/2010/main" val="109784986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This figure compares the latency.</a:t>
            </a:r>
          </a:p>
          <a:p>
            <a:r>
              <a:rPr lang="en-US" baseline="0" dirty="0"/>
              <a:t>Y-axis is normalized latency. </a:t>
            </a:r>
          </a:p>
          <a:p>
            <a:r>
              <a:rPr lang="en-US" baseline="0" dirty="0"/>
              <a:t>Compared to commodity DRAM, TL-DRAM’s near segment has 56% lower latency, while the far segment has 23% higher latency.</a:t>
            </a:r>
          </a:p>
          <a:p>
            <a:r>
              <a:rPr lang="en-US" baseline="0" dirty="0"/>
              <a:t> </a:t>
            </a:r>
          </a:p>
          <a:p>
            <a:r>
              <a:rPr lang="en-US" baseline="0" dirty="0"/>
              <a:t>The right figure compares the power.</a:t>
            </a:r>
          </a:p>
          <a:p>
            <a:r>
              <a:rPr lang="en-US" baseline="0" dirty="0"/>
              <a:t>Y-axis is normalized power.</a:t>
            </a:r>
          </a:p>
          <a:p>
            <a:r>
              <a:rPr lang="en-US" baseline="0" dirty="0"/>
              <a:t>Compared to commodity DRAM, TL-DRAM’s near segment has 51% lower power consumption and the far segment has 49% higher power consumption. </a:t>
            </a:r>
          </a:p>
          <a:p>
            <a:endParaRPr lang="en-US" baseline="0" dirty="0"/>
          </a:p>
          <a:p>
            <a:r>
              <a:rPr lang="en-US" baseline="0" dirty="0"/>
              <a:t>Lastly, mainly due to the isolation transistor, Tiered-latency DRAM increases the die-size by about 3%.</a:t>
            </a:r>
          </a:p>
          <a:p>
            <a:endParaRPr lang="en-US" baseline="0"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198</a:t>
            </a:fld>
            <a:endParaRPr lang="en-US">
              <a:solidFill>
                <a:prstClr val="black"/>
              </a:solidFill>
            </a:endParaRPr>
          </a:p>
        </p:txBody>
      </p:sp>
    </p:spTree>
    <p:extLst>
      <p:ext uri="{BB962C8B-B14F-4D97-AF65-F5344CB8AC3E}">
        <p14:creationId xmlns:p14="http://schemas.microsoft.com/office/powerpoint/2010/main" val="14866988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Again, the figure shows the trade-off between area and latency in existing DRAM. </a:t>
            </a:r>
          </a:p>
          <a:p>
            <a:endParaRPr lang="en-US" baseline="0" dirty="0"/>
          </a:p>
          <a:p>
            <a:r>
              <a:rPr lang="en-US" baseline="0" dirty="0"/>
              <a:t>Unlike existing DRAM, TL-DRAM achieves low latency using the near segment while increasing the area by only 3%. </a:t>
            </a:r>
          </a:p>
          <a:p>
            <a:endParaRPr lang="en-US" baseline="0" dirty="0"/>
          </a:p>
          <a:p>
            <a:r>
              <a:rPr lang="en-US" baseline="0" dirty="0"/>
              <a:t>Although the far segment has higher latency than commodity DRAM, we show that efficient use of the near segment enables TL-DRAM to achieve high system performance.</a:t>
            </a:r>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199</a:t>
            </a:fld>
            <a:endParaRPr lang="en-US">
              <a:solidFill>
                <a:prstClr val="black"/>
              </a:solidFill>
            </a:endParaRPr>
          </a:p>
        </p:txBody>
      </p:sp>
    </p:spTree>
    <p:extLst>
      <p:ext uri="{BB962C8B-B14F-4D97-AF65-F5344CB8AC3E}">
        <p14:creationId xmlns:p14="http://schemas.microsoft.com/office/powerpoint/2010/main" val="106749420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multiple ways to leverage the TL-DRAM</a:t>
            </a:r>
            <a:r>
              <a:rPr lang="en-US" baseline="0" dirty="0"/>
              <a:t> substrate by hardware or software.</a:t>
            </a:r>
          </a:p>
          <a:p>
            <a:endParaRPr lang="en-US" baseline="0" dirty="0"/>
          </a:p>
          <a:p>
            <a:r>
              <a:rPr lang="en-US" baseline="0" dirty="0"/>
              <a:t>In this slide, I describe many such ways.</a:t>
            </a:r>
          </a:p>
          <a:p>
            <a:r>
              <a:rPr lang="en-US" baseline="0" dirty="0"/>
              <a:t>First, the near segment can be used as a hardware-managed inclusive cache to the far segment.</a:t>
            </a:r>
          </a:p>
          <a:p>
            <a:r>
              <a:rPr lang="en-US" baseline="0" dirty="0"/>
              <a:t>Second, the near segment can be used as a hardware-managed exclusive cache to the far segment.</a:t>
            </a:r>
          </a:p>
          <a:p>
            <a:r>
              <a:rPr lang="en-US" baseline="0" dirty="0"/>
              <a:t>Third, the operating system can intelligently allocate frequently-accessed pages to the near segment.</a:t>
            </a:r>
          </a:p>
          <a:p>
            <a:r>
              <a:rPr lang="en-US" baseline="0" dirty="0"/>
              <a:t>Forth mechanism is to simple replace DRAM with TL-DRAM without any near segment handling</a:t>
            </a:r>
          </a:p>
          <a:p>
            <a:endParaRPr lang="en-US" baseline="0" dirty="0"/>
          </a:p>
          <a:p>
            <a:r>
              <a:rPr lang="en-US" baseline="0" dirty="0"/>
              <a:t>While our paper provides detailed explanations and evaluations of first three mechanism, </a:t>
            </a:r>
          </a:p>
          <a:p>
            <a:r>
              <a:rPr lang="en-US" baseline="0" dirty="0"/>
              <a:t>in this talk, we will focus on the first approach, which is to use the near segment as a hardware managed cache for the far segment.</a:t>
            </a:r>
            <a:endParaRPr lang="en-US" dirty="0"/>
          </a:p>
          <a:p>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200</a:t>
            </a:fld>
            <a:endParaRPr lang="en-US">
              <a:solidFill>
                <a:prstClr val="black"/>
              </a:solidFill>
            </a:endParaRPr>
          </a:p>
        </p:txBody>
      </p:sp>
    </p:spTree>
    <p:extLst>
      <p:ext uri="{BB962C8B-B14F-4D97-AF65-F5344CB8AC3E}">
        <p14:creationId xmlns:p14="http://schemas.microsoft.com/office/powerpoint/2010/main" val="153090987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a:t>
            </a:r>
            <a:r>
              <a:rPr lang="en-US" baseline="0" dirty="0"/>
              <a:t> shows the IPC improvement of our three caching mechanisms over commodity DRAM. </a:t>
            </a:r>
          </a:p>
          <a:p>
            <a:r>
              <a:rPr lang="en-US" baseline="0" dirty="0"/>
              <a:t>All of them improve performance and benefit-based caching shows maximum performance improvement by 12.7%.</a:t>
            </a:r>
          </a:p>
          <a:p>
            <a:endParaRPr lang="en-US" baseline="0" dirty="0"/>
          </a:p>
          <a:p>
            <a:r>
              <a:rPr lang="en-US" baseline="0" dirty="0"/>
              <a:t>The right figure shows the normalized power reduction of our three caching mechanisms over commodity DRAM.</a:t>
            </a:r>
          </a:p>
          <a:p>
            <a:r>
              <a:rPr lang="en-US" baseline="0" dirty="0"/>
              <a:t> All of them reduce power consumption and benefit-based caching shows maximum power reduction by 23%.</a:t>
            </a:r>
            <a:endParaRPr lang="en-US" dirty="0"/>
          </a:p>
          <a:p>
            <a:endParaRPr lang="en-US" dirty="0"/>
          </a:p>
          <a:p>
            <a:pPr defTabSz="931717">
              <a:defRPr/>
            </a:pPr>
            <a:r>
              <a:rPr lang="en-US" baseline="0" dirty="0"/>
              <a:t>Therefore, using near segment as a cache improves performance and reduces power consumption at the cost of 3% area overhead.</a:t>
            </a:r>
          </a:p>
          <a:p>
            <a:endParaRPr lang="en-US" dirty="0"/>
          </a:p>
        </p:txBody>
      </p:sp>
      <p:sp>
        <p:nvSpPr>
          <p:cNvPr id="4" name="Slide Number Placeholder 3"/>
          <p:cNvSpPr>
            <a:spLocks noGrp="1"/>
          </p:cNvSpPr>
          <p:nvPr>
            <p:ph type="sldNum" sz="quarter" idx="10"/>
          </p:nvPr>
        </p:nvSpPr>
        <p:spPr/>
        <p:txBody>
          <a:bodyPr/>
          <a:lstStyle/>
          <a:p>
            <a:fld id="{80F03180-34AC-4716-85F0-B91B63342E95}" type="slidenum">
              <a:rPr lang="en-US" smtClean="0">
                <a:solidFill>
                  <a:prstClr val="black"/>
                </a:solidFill>
              </a:rPr>
              <a:pPr/>
              <a:t>201</a:t>
            </a:fld>
            <a:endParaRPr lang="en-US">
              <a:solidFill>
                <a:prstClr val="black"/>
              </a:solidFill>
            </a:endParaRPr>
          </a:p>
        </p:txBody>
      </p:sp>
    </p:spTree>
    <p:extLst>
      <p:ext uri="{BB962C8B-B14F-4D97-AF65-F5344CB8AC3E}">
        <p14:creationId xmlns:p14="http://schemas.microsoft.com/office/powerpoint/2010/main" val="8792179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5.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6.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7.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4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8.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9.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08.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09.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0.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1.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2.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3.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4.xml.rels><?xml version="1.0" encoding="UTF-8" standalone="yes"?>
<Relationships xmlns="http://schemas.openxmlformats.org/package/2006/relationships"><Relationship Id="rId1" Type="http://schemas.openxmlformats.org/officeDocument/2006/relationships/slideMaster" Target="../slideMasters/slideMaster49.xml"/></Relationships>
</file>

<file path=ppt/slideLayouts/_rels/slideLayout51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6.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7.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8.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19.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0.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1.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2.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3.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4.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5.xml.rels><?xml version="1.0" encoding="UTF-8" standalone="yes"?>
<Relationships xmlns="http://schemas.openxmlformats.org/package/2006/relationships"><Relationship Id="rId1" Type="http://schemas.openxmlformats.org/officeDocument/2006/relationships/slideMaster" Target="../slideMasters/slideMaster50.xml"/></Relationships>
</file>

<file path=ppt/slideLayouts/_rels/slideLayout52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8.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29.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0.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1.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2.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3.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4.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5.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6.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7.xml.rels><?xml version="1.0" encoding="UTF-8" standalone="yes"?>
<Relationships xmlns="http://schemas.openxmlformats.org/package/2006/relationships"><Relationship Id="rId1" Type="http://schemas.openxmlformats.org/officeDocument/2006/relationships/slideMaster" Target="../slideMasters/slideMaster51.xml"/></Relationships>
</file>

<file path=ppt/slideLayouts/_rels/slideLayout53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39.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0.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1.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2.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3.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4.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5.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6.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7.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8.xml.rels><?xml version="1.0" encoding="UTF-8" standalone="yes"?>
<Relationships xmlns="http://schemas.openxmlformats.org/package/2006/relationships"><Relationship Id="rId1" Type="http://schemas.openxmlformats.org/officeDocument/2006/relationships/slideMaster" Target="../slideMasters/slideMaster52.xml"/></Relationships>
</file>

<file path=ppt/slideLayouts/_rels/slideLayout54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0.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1.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2.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3.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4.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5.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6.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7.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8.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59.xml.rels><?xml version="1.0" encoding="UTF-8" standalone="yes"?>
<Relationships xmlns="http://schemas.openxmlformats.org/package/2006/relationships"><Relationship Id="rId1" Type="http://schemas.openxmlformats.org/officeDocument/2006/relationships/slideMaster" Target="../slideMasters/slideMaster53.xml"/></Relationships>
</file>

<file path=ppt/slideLayouts/_rels/slideLayout56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1.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2.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3.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4.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5.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6.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7.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8.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69.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0.xml.rels><?xml version="1.0" encoding="UTF-8" standalone="yes"?>
<Relationships xmlns="http://schemas.openxmlformats.org/package/2006/relationships"><Relationship Id="rId1" Type="http://schemas.openxmlformats.org/officeDocument/2006/relationships/slideMaster" Target="../slideMasters/slideMaster54.xml"/></Relationships>
</file>

<file path=ppt/slideLayouts/_rels/slideLayout57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2.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3.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4.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5.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6.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7.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8.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79.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0.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1.xml.rels><?xml version="1.0" encoding="UTF-8" standalone="yes"?>
<Relationships xmlns="http://schemas.openxmlformats.org/package/2006/relationships"><Relationship Id="rId1" Type="http://schemas.openxmlformats.org/officeDocument/2006/relationships/slideMaster" Target="../slideMasters/slideMaster55.xml"/></Relationships>
</file>

<file path=ppt/slideLayouts/_rels/slideLayout58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3.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4.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5.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6.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7.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8.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89.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0.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1.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2.xml.rels><?xml version="1.0" encoding="UTF-8" standalone="yes"?>
<Relationships xmlns="http://schemas.openxmlformats.org/package/2006/relationships"><Relationship Id="rId1" Type="http://schemas.openxmlformats.org/officeDocument/2006/relationships/slideMaster" Target="../slideMasters/slideMaster56.xml"/></Relationships>
</file>

<file path=ppt/slideLayouts/_rels/slideLayout59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4.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5.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6.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7.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8.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599.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0.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1.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2.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3.xml.rels><?xml version="1.0" encoding="UTF-8" standalone="yes"?>
<Relationships xmlns="http://schemas.openxmlformats.org/package/2006/relationships"><Relationship Id="rId1" Type="http://schemas.openxmlformats.org/officeDocument/2006/relationships/slideMaster" Target="../slideMasters/slideMaster57.xml"/></Relationships>
</file>

<file path=ppt/slideLayouts/_rels/slideLayout60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5.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6.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7.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8.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09.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0.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1.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2.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3.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4.xml.rels><?xml version="1.0" encoding="UTF-8" standalone="yes"?>
<Relationships xmlns="http://schemas.openxmlformats.org/package/2006/relationships"><Relationship Id="rId1" Type="http://schemas.openxmlformats.org/officeDocument/2006/relationships/slideMaster" Target="../slideMasters/slideMaster58.xml"/></Relationships>
</file>

<file path=ppt/slideLayouts/_rels/slideLayout61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6.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7.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8.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19.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0.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1.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2.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3.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4.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5.xml.rels><?xml version="1.0" encoding="UTF-8" standalone="yes"?>
<Relationships xmlns="http://schemas.openxmlformats.org/package/2006/relationships"><Relationship Id="rId1" Type="http://schemas.openxmlformats.org/officeDocument/2006/relationships/slideMaster" Target="../slideMasters/slideMaster59.xml"/></Relationships>
</file>

<file path=ppt/slideLayouts/_rels/slideLayout62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8.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29.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0.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1.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2.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3.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4.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5.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6.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7.xml.rels><?xml version="1.0" encoding="UTF-8" standalone="yes"?>
<Relationships xmlns="http://schemas.openxmlformats.org/package/2006/relationships"><Relationship Id="rId1" Type="http://schemas.openxmlformats.org/officeDocument/2006/relationships/slideMaster" Target="../slideMasters/slideMaster60.xml"/></Relationships>
</file>

<file path=ppt/slideLayouts/_rels/slideLayout63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3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0.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1.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2.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3.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4.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5.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6.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7.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8.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49.xml.rels><?xml version="1.0" encoding="UTF-8" standalone="yes"?>
<Relationships xmlns="http://schemas.openxmlformats.org/package/2006/relationships"><Relationship Id="rId1" Type="http://schemas.openxmlformats.org/officeDocument/2006/relationships/slideMaster" Target="../slideMasters/slideMaster61.xml"/></Relationships>
</file>

<file path=ppt/slideLayouts/_rels/slideLayout65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1.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2.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3.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4.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5.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6.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7.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8.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59.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0.xml.rels><?xml version="1.0" encoding="UTF-8" standalone="yes"?>
<Relationships xmlns="http://schemas.openxmlformats.org/package/2006/relationships"><Relationship Id="rId1" Type="http://schemas.openxmlformats.org/officeDocument/2006/relationships/slideMaster" Target="../slideMasters/slideMaster62.xml"/></Relationships>
</file>

<file path=ppt/slideLayouts/_rels/slideLayout66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3.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4.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5.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6.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7.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8.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69.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0.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1.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2.xml.rels><?xml version="1.0" encoding="UTF-8" standalone="yes"?>
<Relationships xmlns="http://schemas.openxmlformats.org/package/2006/relationships"><Relationship Id="rId1" Type="http://schemas.openxmlformats.org/officeDocument/2006/relationships/slideMaster" Target="../slideMasters/slideMaster63.xml"/></Relationships>
</file>

<file path=ppt/slideLayouts/_rels/slideLayout67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5.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6.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7.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8.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79.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0.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1.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2.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3.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4.xml.rels><?xml version="1.0" encoding="UTF-8" standalone="yes"?>
<Relationships xmlns="http://schemas.openxmlformats.org/package/2006/relationships"><Relationship Id="rId1" Type="http://schemas.openxmlformats.org/officeDocument/2006/relationships/slideMaster" Target="../slideMasters/slideMaster64.xml"/></Relationships>
</file>

<file path=ppt/slideLayouts/_rels/slideLayout68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7.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8.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89.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0.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1.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2.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3.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4.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5.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6.xml.rels><?xml version="1.0" encoding="UTF-8" standalone="yes"?>
<Relationships xmlns="http://schemas.openxmlformats.org/package/2006/relationships"><Relationship Id="rId1" Type="http://schemas.openxmlformats.org/officeDocument/2006/relationships/slideMaster" Target="../slideMasters/slideMaster65.xml"/></Relationships>
</file>

<file path=ppt/slideLayouts/_rels/slideLayout69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8.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699.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0.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1.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2.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3.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4.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5.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6.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7.xml.rels><?xml version="1.0" encoding="UTF-8" standalone="yes"?>
<Relationships xmlns="http://schemas.openxmlformats.org/package/2006/relationships"><Relationship Id="rId1" Type="http://schemas.openxmlformats.org/officeDocument/2006/relationships/slideMaster" Target="../slideMasters/slideMaster66.xml"/></Relationships>
</file>

<file path=ppt/slideLayouts/_rels/slideLayout70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09.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0.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1.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2.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3.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4.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5.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6.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7.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8.xml.rels><?xml version="1.0" encoding="UTF-8" standalone="yes"?>
<Relationships xmlns="http://schemas.openxmlformats.org/package/2006/relationships"><Relationship Id="rId1" Type="http://schemas.openxmlformats.org/officeDocument/2006/relationships/slideMaster" Target="../slideMasters/slideMaster67.xml"/></Relationships>
</file>

<file path=ppt/slideLayouts/_rels/slideLayout71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0.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1.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2.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3.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4.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5.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6.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7.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8.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29.xml.rels><?xml version="1.0" encoding="UTF-8" standalone="yes"?>
<Relationships xmlns="http://schemas.openxmlformats.org/package/2006/relationships"><Relationship Id="rId1" Type="http://schemas.openxmlformats.org/officeDocument/2006/relationships/slideMaster" Target="../slideMasters/slideMaster68.xml"/></Relationships>
</file>

<file path=ppt/slideLayouts/_rels/slideLayout73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2.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3.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4.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5.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6.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7.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8.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39.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0.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_rels/slideLayout741.xml.rels><?xml version="1.0" encoding="UTF-8" standalone="yes"?>
<Relationships xmlns="http://schemas.openxmlformats.org/package/2006/relationships"><Relationship Id="rId1" Type="http://schemas.openxmlformats.org/officeDocument/2006/relationships/slideMaster" Target="../slideMasters/slideMaster69.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6BE2F3F5-414B-CC44-8EA3-B6D04B3D04AB}" type="slidenum">
              <a:rPr lang="en-US"/>
              <a:pPr/>
              <a:t>‹#›</a:t>
            </a:fld>
            <a:endParaRPr lang="en-US"/>
          </a:p>
        </p:txBody>
      </p:sp>
    </p:spTree>
    <p:extLst>
      <p:ext uri="{BB962C8B-B14F-4D97-AF65-F5344CB8AC3E}">
        <p14:creationId xmlns:p14="http://schemas.microsoft.com/office/powerpoint/2010/main" val="3305853716"/>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481389B1-16D0-EE4E-960B-3BEB333B27E2}" type="slidenum">
              <a:rPr lang="en-US"/>
              <a:pPr/>
              <a:t>‹#›</a:t>
            </a:fld>
            <a:endParaRPr lang="en-US"/>
          </a:p>
        </p:txBody>
      </p:sp>
    </p:spTree>
    <p:extLst>
      <p:ext uri="{BB962C8B-B14F-4D97-AF65-F5344CB8AC3E}">
        <p14:creationId xmlns:p14="http://schemas.microsoft.com/office/powerpoint/2010/main" val="959071660"/>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3E9BDA06-07DC-5C48-A1E0-AA66FEC98657}" type="slidenum">
              <a:rPr lang="en-US"/>
              <a:pPr/>
              <a:t>‹#›</a:t>
            </a:fld>
            <a:endParaRPr lang="en-US"/>
          </a:p>
        </p:txBody>
      </p:sp>
    </p:spTree>
    <p:extLst>
      <p:ext uri="{BB962C8B-B14F-4D97-AF65-F5344CB8AC3E}">
        <p14:creationId xmlns:p14="http://schemas.microsoft.com/office/powerpoint/2010/main" val="2137641524"/>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C977DB28-08B6-0549-88E7-35948C426338}" type="slidenum">
              <a:rPr lang="en-US"/>
              <a:pPr/>
              <a:t>‹#›</a:t>
            </a:fld>
            <a:endParaRPr lang="en-US"/>
          </a:p>
        </p:txBody>
      </p:sp>
    </p:spTree>
    <p:extLst>
      <p:ext uri="{BB962C8B-B14F-4D97-AF65-F5344CB8AC3E}">
        <p14:creationId xmlns:p14="http://schemas.microsoft.com/office/powerpoint/2010/main" val="4206394451"/>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C0CAE939-8EA9-2243-ADF7-6094C42F4987}" type="slidenum">
              <a:rPr lang="en-US"/>
              <a:pPr/>
              <a:t>‹#›</a:t>
            </a:fld>
            <a:endParaRPr lang="en-US"/>
          </a:p>
        </p:txBody>
      </p:sp>
    </p:spTree>
    <p:extLst>
      <p:ext uri="{BB962C8B-B14F-4D97-AF65-F5344CB8AC3E}">
        <p14:creationId xmlns:p14="http://schemas.microsoft.com/office/powerpoint/2010/main" val="1462057304"/>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3262138-1B09-F642-8222-426640992E37}" type="slidenum">
              <a:rPr lang="en-US"/>
              <a:pPr/>
              <a:t>‹#›</a:t>
            </a:fld>
            <a:endParaRPr lang="en-US"/>
          </a:p>
        </p:txBody>
      </p:sp>
    </p:spTree>
    <p:extLst>
      <p:ext uri="{BB962C8B-B14F-4D97-AF65-F5344CB8AC3E}">
        <p14:creationId xmlns:p14="http://schemas.microsoft.com/office/powerpoint/2010/main" val="2719283124"/>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D9C8C8D5-D445-2D41-A2FD-8E68842A0742}" type="slidenum">
              <a:rPr lang="en-US"/>
              <a:pPr/>
              <a:t>‹#›</a:t>
            </a:fld>
            <a:endParaRPr lang="en-US"/>
          </a:p>
        </p:txBody>
      </p:sp>
    </p:spTree>
    <p:extLst>
      <p:ext uri="{BB962C8B-B14F-4D97-AF65-F5344CB8AC3E}">
        <p14:creationId xmlns:p14="http://schemas.microsoft.com/office/powerpoint/2010/main" val="1370949351"/>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9B1FAFC-66EF-4846-98A6-559425C3394A}" type="slidenum">
              <a:rPr lang="en-US"/>
              <a:pPr/>
              <a:t>‹#›</a:t>
            </a:fld>
            <a:endParaRPr lang="en-US"/>
          </a:p>
        </p:txBody>
      </p:sp>
    </p:spTree>
    <p:extLst>
      <p:ext uri="{BB962C8B-B14F-4D97-AF65-F5344CB8AC3E}">
        <p14:creationId xmlns:p14="http://schemas.microsoft.com/office/powerpoint/2010/main" val="3058962814"/>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0C9A56C-4756-3143-8181-96B548DA8A29}" type="slidenum">
              <a:rPr lang="en-US"/>
              <a:pPr/>
              <a:t>‹#›</a:t>
            </a:fld>
            <a:endParaRPr lang="en-US"/>
          </a:p>
        </p:txBody>
      </p:sp>
    </p:spTree>
    <p:extLst>
      <p:ext uri="{BB962C8B-B14F-4D97-AF65-F5344CB8AC3E}">
        <p14:creationId xmlns:p14="http://schemas.microsoft.com/office/powerpoint/2010/main" val="3029851912"/>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0D6185A4-7415-884D-A684-DD5FF96CBBBF}" type="slidenum">
              <a:rPr lang="en-US"/>
              <a:pPr/>
              <a:t>‹#›</a:t>
            </a:fld>
            <a:endParaRPr lang="en-US"/>
          </a:p>
        </p:txBody>
      </p:sp>
    </p:spTree>
    <p:extLst>
      <p:ext uri="{BB962C8B-B14F-4D97-AF65-F5344CB8AC3E}">
        <p14:creationId xmlns:p14="http://schemas.microsoft.com/office/powerpoint/2010/main" val="785243517"/>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545861B0-9273-824B-872E-D66F32C7CA5F}" type="slidenum">
              <a:rPr lang="en-US"/>
              <a:pPr/>
              <a:t>‹#›</a:t>
            </a:fld>
            <a:endParaRPr lang="en-US"/>
          </a:p>
        </p:txBody>
      </p:sp>
    </p:spTree>
    <p:extLst>
      <p:ext uri="{BB962C8B-B14F-4D97-AF65-F5344CB8AC3E}">
        <p14:creationId xmlns:p14="http://schemas.microsoft.com/office/powerpoint/2010/main" val="3153545856"/>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A0833E1B-F24B-9F49-8CF4-40DEEF8367B8}" type="slidenum">
              <a:rPr lang="en-US"/>
              <a:pPr/>
              <a:t>‹#›</a:t>
            </a:fld>
            <a:endParaRPr lang="en-US"/>
          </a:p>
        </p:txBody>
      </p:sp>
    </p:spTree>
    <p:extLst>
      <p:ext uri="{BB962C8B-B14F-4D97-AF65-F5344CB8AC3E}">
        <p14:creationId xmlns:p14="http://schemas.microsoft.com/office/powerpoint/2010/main" val="2296013879"/>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5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5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2127648336"/>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574409365"/>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2922284687"/>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817325218"/>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1267063346"/>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1268328824"/>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2661899907"/>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719158762"/>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4373540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3335995463"/>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597273031"/>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59548188"/>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3/20/18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9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9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9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9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9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95.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2018. 3. 20.</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2018. 3. 20.</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2018. 3. 20.</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2018. 3. 20.</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3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3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7436890"/>
      </p:ext>
    </p:extLst>
  </p:cSld>
  <p:clrMapOvr>
    <a:masterClrMapping/>
  </p:clrMapOvr>
  <p:transition/>
</p:sldLayout>
</file>

<file path=ppt/slideLayouts/slideLayout3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83556414"/>
      </p:ext>
    </p:extLst>
  </p:cSld>
  <p:clrMapOvr>
    <a:masterClrMapping/>
  </p:clrMapOvr>
  <p:transition/>
</p:sldLayout>
</file>

<file path=ppt/slideLayouts/slideLayout3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86107123"/>
      </p:ext>
    </p:extLst>
  </p:cSld>
  <p:clrMapOvr>
    <a:masterClrMapping/>
  </p:clrMapOvr>
  <p:transition/>
</p:sldLayout>
</file>

<file path=ppt/slideLayouts/slideLayout3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2507294"/>
      </p:ext>
    </p:extLst>
  </p:cSld>
  <p:clrMapOvr>
    <a:masterClrMapping/>
  </p:clrMapOvr>
  <p:transition/>
</p:sldLayout>
</file>

<file path=ppt/slideLayouts/slideLayout3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367535"/>
      </p:ext>
    </p:extLst>
  </p:cSld>
  <p:clrMapOvr>
    <a:masterClrMapping/>
  </p:clrMapOvr>
  <p:transition/>
</p:sldLayout>
</file>

<file path=ppt/slideLayouts/slideLayout3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6490346"/>
      </p:ext>
    </p:extLst>
  </p:cSld>
  <p:clrMapOvr>
    <a:masterClrMapping/>
  </p:clrMapOvr>
  <p:transition/>
</p:sldLayout>
</file>

<file path=ppt/slideLayouts/slideLayout3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0718922"/>
      </p:ext>
    </p:extLst>
  </p:cSld>
  <p:clrMapOvr>
    <a:masterClrMapping/>
  </p:clrMapOvr>
  <p:transition/>
</p:sldLayout>
</file>

<file path=ppt/slideLayouts/slideLayout3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30442448"/>
      </p:ext>
    </p:extLst>
  </p:cSld>
  <p:clrMapOvr>
    <a:masterClrMapping/>
  </p:clrMapOvr>
  <p:transition/>
</p:sldLayout>
</file>

<file path=ppt/slideLayouts/slideLayout3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63044831"/>
      </p:ext>
    </p:extLst>
  </p:cSld>
  <p:clrMapOvr>
    <a:masterClrMapping/>
  </p:clrMapOvr>
  <p:transition/>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8966302"/>
      </p:ext>
    </p:extLst>
  </p:cSld>
  <p:clrMapOvr>
    <a:masterClrMapping/>
  </p:clrMapOvr>
  <p:transition/>
</p:sldLayout>
</file>

<file path=ppt/slideLayouts/slideLayout3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630169"/>
      </p:ext>
    </p:extLst>
  </p:cSld>
  <p:clrMapOvr>
    <a:masterClrMapping/>
  </p:clrMapOvr>
  <p:transition/>
</p:sldLayout>
</file>

<file path=ppt/slideLayouts/slideLayout3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46882950"/>
      </p:ext>
    </p:extLst>
  </p:cSld>
  <p:clrMapOvr>
    <a:masterClrMapping/>
  </p:clrMapOvr>
  <p:transition/>
</p:sldLayout>
</file>

<file path=ppt/slideLayouts/slideLayout3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3237204"/>
      </p:ext>
    </p:extLst>
  </p:cSld>
  <p:clrMapOvr>
    <a:masterClrMapping/>
  </p:clrMapOvr>
  <p:transition/>
</p:sldLayout>
</file>

<file path=ppt/slideLayouts/slideLayout3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32633694"/>
      </p:ext>
    </p:extLst>
  </p:cSld>
  <p:clrMapOvr>
    <a:masterClrMapping/>
  </p:clrMapOvr>
  <p:transition/>
</p:sldLayout>
</file>

<file path=ppt/slideLayouts/slideLayout3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42481294"/>
      </p:ext>
    </p:extLst>
  </p:cSld>
  <p:clrMapOvr>
    <a:masterClrMapping/>
  </p:clrMapOvr>
  <p:transition/>
</p:sldLayout>
</file>

<file path=ppt/slideLayouts/slideLayout3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7182229"/>
      </p:ext>
    </p:extLst>
  </p:cSld>
  <p:clrMapOvr>
    <a:masterClrMapping/>
  </p:clrMapOvr>
  <p:transition/>
</p:sldLayout>
</file>

<file path=ppt/slideLayouts/slideLayout3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30130002"/>
      </p:ext>
    </p:extLst>
  </p:cSld>
  <p:clrMapOvr>
    <a:masterClrMapping/>
  </p:clrMapOvr>
  <p:transition/>
</p:sldLayout>
</file>

<file path=ppt/slideLayouts/slideLayout3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2021375"/>
      </p:ext>
    </p:extLst>
  </p:cSld>
  <p:clrMapOvr>
    <a:masterClrMapping/>
  </p:clrMapOvr>
  <p:transition/>
</p:sldLayout>
</file>

<file path=ppt/slideLayouts/slideLayout3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63526165"/>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7356032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086171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1762687"/>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94505988"/>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9295519"/>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51749663"/>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9916017"/>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67527233"/>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72892610"/>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8464863"/>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52750009"/>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70660338"/>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7832107"/>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86545929"/>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070996"/>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13963725"/>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3795305"/>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26716793"/>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3507689"/>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5121779"/>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865755"/>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0753916"/>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31838455"/>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2161810"/>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84323238"/>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306580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078901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07888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49952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293305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470268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5717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44890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09645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9397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076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7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9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3/20/18</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8962C6DF-45F1-4B5C-AB56-7A1B175EDAF2}"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C2F9376-125E-4038-9239-01F6FB99A311}"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869440-780F-4CA0-ADC0-2E0F480BE34C}"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991E5A5-56F5-45DD-9EBC-3EBCBD7D9DB6}" type="datetime1">
              <a:rPr lang="en-US" smtClean="0">
                <a:solidFill>
                  <a:prstClr val="black">
                    <a:tint val="75000"/>
                  </a:prstClr>
                </a:solidFill>
              </a: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F0BC3-6E3B-45EA-BC57-19A66917F11D}" type="datetime1">
              <a:rPr lang="en-US" smtClean="0">
                <a:solidFill>
                  <a:prstClr val="black">
                    <a:tint val="75000"/>
                  </a:prstClr>
                </a:solidFill>
              </a:rPr>
              <a:pPr/>
              <a:t>3/20/18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4C4508D-41CE-4C5D-8C95-4F2685A18AA3}" type="datetime1">
              <a:rPr lang="en-US" smtClean="0">
                <a:solidFill>
                  <a:prstClr val="black">
                    <a:tint val="75000"/>
                  </a:prstClr>
                </a:solidFill>
              </a:rPr>
              <a:pPr/>
              <a:t>3/20/18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C8B1997-8A50-49F7-8E56-952DC0A8FF7E}" type="datetime1">
              <a:rPr lang="en-US" smtClean="0">
                <a:solidFill>
                  <a:prstClr val="black">
                    <a:tint val="75000"/>
                  </a:prstClr>
                </a:solidFill>
              </a:rPr>
              <a:pPr/>
              <a:t>3/20/18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2AA5356-38C7-490A-B21B-42AA2783D31F}" type="datetime1">
              <a:rPr lang="en-US" smtClean="0">
                <a:solidFill>
                  <a:prstClr val="black">
                    <a:tint val="75000"/>
                  </a:prstClr>
                </a:solidFill>
              </a: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549FDA4-1E33-4FA0-87FA-844395F4715B}" type="datetime1">
              <a:rPr lang="en-US" smtClean="0">
                <a:solidFill>
                  <a:prstClr val="black">
                    <a:tint val="75000"/>
                  </a:prstClr>
                </a:solidFill>
              </a: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A10498C-2F13-458E-B42A-99F5303B9184}"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FA4EC7-3420-4389-8C46-A991F3944D59}"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228600" indent="0" algn="ctr">
              <a:buNone/>
              <a:defRPr/>
            </a:lvl2pPr>
            <a:lvl3pPr marL="457200" indent="0" algn="ctr">
              <a:buNone/>
              <a:defRPr/>
            </a:lvl3pPr>
            <a:lvl4pPr marL="685800" indent="0" algn="ctr">
              <a:buNone/>
              <a:defRPr/>
            </a:lvl4pPr>
            <a:lvl5pPr marL="914400" indent="0" algn="ctr">
              <a:buNone/>
              <a:defRPr/>
            </a:lvl5pPr>
            <a:lvl6pPr marL="1143000" indent="0" algn="ctr">
              <a:buNone/>
              <a:defRPr/>
            </a:lvl6pPr>
            <a:lvl7pPr marL="1371600" indent="0" algn="ctr">
              <a:buNone/>
              <a:defRPr/>
            </a:lvl7pPr>
            <a:lvl8pPr marL="1600200" indent="0" algn="ctr">
              <a:buNone/>
              <a:defRPr/>
            </a:lvl8pPr>
            <a:lvl9pPr marL="1828800" indent="0" algn="ctr">
              <a:buNone/>
              <a:defRPr/>
            </a:lvl9pPr>
          </a:lstStyle>
          <a:p>
            <a:r>
              <a:rPr lang="en-US"/>
              <a:t>Click to edit Master subtitle style</a:t>
            </a:r>
          </a:p>
        </p:txBody>
      </p:sp>
    </p:spTree>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2000" b="1" cap="all"/>
            </a:lvl1pPr>
          </a:lstStyle>
          <a:p>
            <a:r>
              <a:rPr lang="en-US"/>
              <a:t>Click to edit Master title style</a:t>
            </a:r>
          </a:p>
        </p:txBody>
      </p:sp>
      <p:sp>
        <p:nvSpPr>
          <p:cNvPr id="3" name="Text Placeholder 2"/>
          <p:cNvSpPr>
            <a:spLocks noGrp="1"/>
          </p:cNvSpPr>
          <p:nvPr>
            <p:ph type="body" idx="1"/>
          </p:nvPr>
        </p:nvSpPr>
        <p:spPr>
          <a:xfrm>
            <a:off x="722313" y="2906712"/>
            <a:ext cx="7772400" cy="1500188"/>
          </a:xfrm>
        </p:spPr>
        <p:txBody>
          <a:bodyPr anchor="b"/>
          <a:lstStyle>
            <a:lvl1pPr marL="0" indent="0">
              <a:buNone/>
              <a:defRPr sz="1000"/>
            </a:lvl1pPr>
            <a:lvl2pPr marL="228600" indent="0">
              <a:buNone/>
              <a:defRPr sz="900"/>
            </a:lvl2pPr>
            <a:lvl3pPr marL="457200" indent="0">
              <a:buNone/>
              <a:defRPr sz="800"/>
            </a:lvl3pPr>
            <a:lvl4pPr marL="685800" indent="0">
              <a:buNone/>
              <a:defRPr sz="700"/>
            </a:lvl4pPr>
            <a:lvl5pPr marL="914400" indent="0">
              <a:buNone/>
              <a:defRPr sz="700"/>
            </a:lvl5pPr>
            <a:lvl6pPr marL="1143000" indent="0">
              <a:buNone/>
              <a:defRPr sz="700"/>
            </a:lvl6pPr>
            <a:lvl7pPr marL="1371600" indent="0">
              <a:buNone/>
              <a:defRPr sz="700"/>
            </a:lvl7pPr>
            <a:lvl8pPr marL="1600200" indent="0">
              <a:buNone/>
              <a:defRPr sz="700"/>
            </a:lvl8pPr>
            <a:lvl9pPr marL="1828800" indent="0">
              <a:buNone/>
              <a:defRPr sz="700"/>
            </a:lvl9pPr>
          </a:lstStyle>
          <a:p>
            <a:pPr lvl="0"/>
            <a:r>
              <a:rPr lang="en-US"/>
              <a:t>Click to edit Master text styles</a:t>
            </a:r>
          </a:p>
        </p:txBody>
      </p:sp>
    </p:spTree>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191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495800" y="1047750"/>
            <a:ext cx="4000500" cy="5175250"/>
          </a:xfrm>
        </p:spPr>
        <p:txBody>
          <a:bodyPr/>
          <a:lstStyle>
            <a:lvl1pPr>
              <a:defRPr sz="1400"/>
            </a:lvl1pPr>
            <a:lvl2pPr>
              <a:defRPr sz="1200"/>
            </a:lvl2pPr>
            <a:lvl3pPr>
              <a:defRPr sz="1000"/>
            </a:lvl3pPr>
            <a:lvl4pPr>
              <a:defRPr sz="900"/>
            </a:lvl4pPr>
            <a:lvl5pPr>
              <a:defRPr sz="900"/>
            </a:lvl5pPr>
            <a:lvl6pPr>
              <a:defRPr sz="900"/>
            </a:lvl6pPr>
            <a:lvl7pPr>
              <a:defRPr sz="900"/>
            </a:lvl7pPr>
            <a:lvl8pPr>
              <a:defRPr sz="900"/>
            </a:lvl8pPr>
            <a:lvl9pPr>
              <a:defRPr sz="9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2"/>
            <a:ext cx="4040188"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8" y="1535112"/>
            <a:ext cx="4041775" cy="639763"/>
          </a:xfrm>
        </p:spPr>
        <p:txBody>
          <a:bodyPr anchor="b"/>
          <a:lstStyle>
            <a:lvl1pPr marL="0" indent="0">
              <a:buNone/>
              <a:defRPr sz="1200" b="1"/>
            </a:lvl1pPr>
            <a:lvl2pPr marL="228600" indent="0">
              <a:buNone/>
              <a:defRPr sz="1000" b="1"/>
            </a:lvl2pPr>
            <a:lvl3pPr marL="457200" indent="0">
              <a:buNone/>
              <a:defRPr sz="900" b="1"/>
            </a:lvl3pPr>
            <a:lvl4pPr marL="685800" indent="0">
              <a:buNone/>
              <a:defRPr sz="800" b="1"/>
            </a:lvl4pPr>
            <a:lvl5pPr marL="914400" indent="0">
              <a:buNone/>
              <a:defRPr sz="800" b="1"/>
            </a:lvl5pPr>
            <a:lvl6pPr marL="1143000" indent="0">
              <a:buNone/>
              <a:defRPr sz="800" b="1"/>
            </a:lvl6pPr>
            <a:lvl7pPr marL="1371600" indent="0">
              <a:buNone/>
              <a:defRPr sz="800" b="1"/>
            </a:lvl7pPr>
            <a:lvl8pPr marL="1600200" indent="0">
              <a:buNone/>
              <a:defRPr sz="800" b="1"/>
            </a:lvl8pPr>
            <a:lvl9pPr marL="1828800" indent="0">
              <a:buNone/>
              <a:defRPr sz="800" b="1"/>
            </a:lvl9pPr>
          </a:lstStyle>
          <a:p>
            <a:pPr lvl="0"/>
            <a:r>
              <a:rPr lang="en-US"/>
              <a:t>Click to edit Master text styles</a:t>
            </a:r>
          </a:p>
        </p:txBody>
      </p:sp>
      <p:sp>
        <p:nvSpPr>
          <p:cNvPr id="6" name="Content Placeholder 5"/>
          <p:cNvSpPr>
            <a:spLocks noGrp="1"/>
          </p:cNvSpPr>
          <p:nvPr>
            <p:ph sz="quarter" idx="4"/>
          </p:nvPr>
        </p:nvSpPr>
        <p:spPr>
          <a:xfrm>
            <a:off x="4645028" y="2174875"/>
            <a:ext cx="4041775" cy="3951288"/>
          </a:xfrm>
        </p:spPr>
        <p:txBody>
          <a:bodyPr/>
          <a:lstStyle>
            <a:lvl1pPr>
              <a:defRPr sz="1200"/>
            </a:lvl1pPr>
            <a:lvl2pPr>
              <a:defRPr sz="1000"/>
            </a:lvl2pPr>
            <a:lvl3pPr>
              <a:defRPr sz="900"/>
            </a:lvl3pPr>
            <a:lvl4pPr>
              <a:defRPr sz="800"/>
            </a:lvl4pPr>
            <a:lvl5pPr>
              <a:defRPr sz="800"/>
            </a:lvl5pPr>
            <a:lvl6pPr>
              <a:defRPr sz="800"/>
            </a:lvl6pPr>
            <a:lvl7pPr>
              <a:defRPr sz="800"/>
            </a:lvl7pPr>
            <a:lvl8pPr>
              <a:defRPr sz="800"/>
            </a:lvl8pPr>
            <a:lvl9pPr>
              <a:defRPr sz="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3" y="273050"/>
            <a:ext cx="3008313" cy="1162050"/>
          </a:xfrm>
        </p:spPr>
        <p:txBody>
          <a:bodyPr anchor="b"/>
          <a:lstStyle>
            <a:lvl1pPr algn="l">
              <a:defRPr sz="1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1600"/>
            </a:lvl1pPr>
            <a:lvl2pPr>
              <a:defRPr sz="1400"/>
            </a:lvl2pPr>
            <a:lvl3pPr>
              <a:defRPr sz="1200"/>
            </a:lvl3pPr>
            <a:lvl4pPr>
              <a:defRPr sz="1000"/>
            </a:lvl4pPr>
            <a:lvl5pPr>
              <a:defRPr sz="1000"/>
            </a:lvl5pPr>
            <a:lvl6pPr>
              <a:defRPr sz="1000"/>
            </a:lvl6pPr>
            <a:lvl7pPr>
              <a:defRPr sz="1000"/>
            </a:lvl7pPr>
            <a:lvl8pPr>
              <a:defRPr sz="1000"/>
            </a:lvl8pPr>
            <a:lvl9pPr>
              <a:defRPr sz="1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3" y="1435103"/>
            <a:ext cx="3008313" cy="46910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1600"/>
            </a:lvl1pPr>
            <a:lvl2pPr marL="228600" indent="0">
              <a:buNone/>
              <a:defRPr sz="1400"/>
            </a:lvl2pPr>
            <a:lvl3pPr marL="457200" indent="0">
              <a:buNone/>
              <a:defRPr sz="1200"/>
            </a:lvl3pPr>
            <a:lvl4pPr marL="685800" indent="0">
              <a:buNone/>
              <a:defRPr sz="1000"/>
            </a:lvl4pPr>
            <a:lvl5pPr marL="914400" indent="0">
              <a:buNone/>
              <a:defRPr sz="1000"/>
            </a:lvl5pPr>
            <a:lvl6pPr marL="1143000" indent="0">
              <a:buNone/>
              <a:defRPr sz="1000"/>
            </a:lvl6pPr>
            <a:lvl7pPr marL="1371600" indent="0">
              <a:buNone/>
              <a:defRPr sz="1000"/>
            </a:lvl7pPr>
            <a:lvl8pPr marL="1600200" indent="0">
              <a:buNone/>
              <a:defRPr sz="1000"/>
            </a:lvl8pPr>
            <a:lvl9pPr marL="1828800" indent="0">
              <a:buNone/>
              <a:defRPr sz="1000"/>
            </a:lvl9pPr>
          </a:lstStyle>
          <a:p>
            <a:endParaRPr lang="en-US"/>
          </a:p>
        </p:txBody>
      </p:sp>
      <p:sp>
        <p:nvSpPr>
          <p:cNvPr id="4" name="Text Placeholder 3"/>
          <p:cNvSpPr>
            <a:spLocks noGrp="1"/>
          </p:cNvSpPr>
          <p:nvPr>
            <p:ph type="body" sz="half" idx="2"/>
          </p:nvPr>
        </p:nvSpPr>
        <p:spPr>
          <a:xfrm>
            <a:off x="1792288" y="5367341"/>
            <a:ext cx="5486400" cy="804863"/>
          </a:xfrm>
        </p:spPr>
        <p:txBody>
          <a:bodyPr/>
          <a:lstStyle>
            <a:lvl1pPr marL="0" indent="0">
              <a:buNone/>
              <a:defRPr sz="700"/>
            </a:lvl1pPr>
            <a:lvl2pPr marL="228600" indent="0">
              <a:buNone/>
              <a:defRPr sz="600"/>
            </a:lvl2pPr>
            <a:lvl3pPr marL="457200" indent="0">
              <a:buNone/>
              <a:defRPr sz="500"/>
            </a:lvl3pPr>
            <a:lvl4pPr marL="685800" indent="0">
              <a:buNone/>
              <a:defRPr sz="500"/>
            </a:lvl4pPr>
            <a:lvl5pPr marL="914400" indent="0">
              <a:buNone/>
              <a:defRPr sz="500"/>
            </a:lvl5pPr>
            <a:lvl6pPr marL="1143000" indent="0">
              <a:buNone/>
              <a:defRPr sz="500"/>
            </a:lvl6pPr>
            <a:lvl7pPr marL="1371600" indent="0">
              <a:buNone/>
              <a:defRPr sz="500"/>
            </a:lvl7pPr>
            <a:lvl8pPr marL="1600200" indent="0">
              <a:buNone/>
              <a:defRPr sz="500"/>
            </a:lvl8pPr>
            <a:lvl9pPr marL="1828800" indent="0">
              <a:buNone/>
              <a:defRPr sz="500"/>
            </a:lvl9pPr>
          </a:lstStyle>
          <a:p>
            <a:pPr lvl="0"/>
            <a:r>
              <a:rPr lang="en-US"/>
              <a:t>Click to edit Master text styles</a:t>
            </a:r>
          </a:p>
        </p:txBody>
      </p:sp>
    </p:spTree>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477000" y="196850"/>
            <a:ext cx="2019300" cy="60261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19100" y="196850"/>
            <a:ext cx="5981700" cy="60261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dirty="0"/>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686678B-5A7A-4B90-B104-08D81DE501A8}"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28650" y="365126"/>
            <a:ext cx="7886700" cy="723445"/>
          </a:xfrm>
        </p:spPr>
        <p:txBody>
          <a:bodyPr>
            <a:normAutofit/>
          </a:bodyPr>
          <a:lstStyle>
            <a:lvl1pPr>
              <a:defRPr sz="3600" b="1">
                <a:solidFill>
                  <a:schemeClr val="accent5">
                    <a:lumMod val="50000"/>
                  </a:schemeClr>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628650" y="1210491"/>
            <a:ext cx="7886700" cy="4966472"/>
          </a:xfrm>
        </p:spPr>
        <p:txBody>
          <a:bodyPr/>
          <a:lstStyle>
            <a:lvl1pPr>
              <a:defRPr>
                <a:latin typeface="Gill Sans MT" panose="020B0502020104020203" pitchFamily="34" charset="0"/>
              </a:defRPr>
            </a:lvl1pPr>
            <a:lvl2pPr>
              <a:defRPr>
                <a:latin typeface="Gill Sans MT" panose="020B0502020104020203" pitchFamily="34" charset="0"/>
              </a:defRPr>
            </a:lvl2pPr>
            <a:lvl3pPr>
              <a:defRPr>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8C58419-6133-49E9-B2AC-5BC3AB74657C}"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atin typeface="Gill Sans MT" panose="020B0502020104020203" pitchFamily="34" charset="0"/>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B0A1266-C3DB-42D6-86AE-14035E33A8BD}"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00D769-23A8-4C3A-A7DA-3008081AC88D}" type="datetime1">
              <a:rPr lang="en-US" smtClean="0">
                <a:solidFill>
                  <a:prstClr val="black">
                    <a:tint val="75000"/>
                  </a:prstClr>
                </a:solidFill>
              </a: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A8A3600-220B-4590-B408-BA8ECB6E25BB}" type="datetime1">
              <a:rPr lang="en-US" smtClean="0">
                <a:solidFill>
                  <a:prstClr val="black">
                    <a:tint val="75000"/>
                  </a:prstClr>
                </a:solidFill>
              </a:rPr>
              <a:pPr/>
              <a:t>3/20/18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A8CEDA88-5A0B-4296-ADE5-A67D092B0EAE}" type="datetime1">
              <a:rPr lang="en-US" smtClean="0">
                <a:solidFill>
                  <a:prstClr val="black">
                    <a:tint val="75000"/>
                  </a:prstClr>
                </a:solidFill>
              </a:rPr>
              <a:pPr/>
              <a:t>3/20/18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54AAEB-00FA-49C4-903C-825242744E6F}" type="datetime1">
              <a:rPr lang="en-US" smtClean="0">
                <a:solidFill>
                  <a:prstClr val="black">
                    <a:tint val="75000"/>
                  </a:prstClr>
                </a:solidFill>
              </a:rPr>
              <a:pPr/>
              <a:t>3/20/18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793D5CC0-D307-42C4-8DD8-A1304BC2F6A7}" type="datetime1">
              <a:rPr lang="en-US" smtClean="0">
                <a:solidFill>
                  <a:prstClr val="black">
                    <a:tint val="75000"/>
                  </a:prstClr>
                </a:solidFill>
              </a: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E897031-1807-44C6-9E33-9D4219CB35E4}" type="datetime1">
              <a:rPr lang="en-US" smtClean="0">
                <a:solidFill>
                  <a:prstClr val="black">
                    <a:tint val="75000"/>
                  </a:prstClr>
                </a:solidFill>
              </a: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6070DDE-3A47-4319-8657-B02B4FE328D8}"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E501CC4-A03E-4285-8700-BD0558A54FBC}"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41761933-5E43-49A2-AD73-7C7EDD79F2C4}" type="slidenum">
              <a:rPr lang="en-US" smtClean="0">
                <a:solidFill>
                  <a:prstClr val="black">
                    <a:lumMod val="65000"/>
                    <a:lumOff val="35000"/>
                  </a:prstClr>
                </a:solidFill>
              </a:rPr>
              <a:pPr/>
              <a:t>‹#›</a:t>
            </a:fld>
            <a:endParaRPr lang="en-US">
              <a:solidFill>
                <a:prstClr val="black">
                  <a:lumMod val="65000"/>
                  <a:lumOff val="35000"/>
                </a:prstClr>
              </a:solidFill>
            </a:endParaRPr>
          </a:p>
        </p:txBody>
      </p:sp>
    </p:spTree>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Layout>
</file>

<file path=ppt/slideLayouts/slideLayout4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229600" y="635571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rPr>
              <a:pPr/>
              <a:t>‹#›</a:t>
            </a:fld>
            <a:endParaRPr lang="en-US" dirty="0">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08997"/>
            <a:ext cx="1008112" cy="291687"/>
          </a:xfrm>
          <a:prstGeom prst="rect">
            <a:avLst/>
          </a:prstGeom>
        </p:spPr>
      </p:pic>
    </p:spTree>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4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dirty="0"/>
              <a:t>Click to edit Master title style</a:t>
            </a:r>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5"/>
          <p:cNvSpPr txBox="1">
            <a:spLocks/>
          </p:cNvSpPr>
          <p:nvPr userDrawn="1"/>
        </p:nvSpPr>
        <p:spPr>
          <a:xfrm>
            <a:off x="8382000" y="6416675"/>
            <a:ext cx="6858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solidFill>
                  <a:prstClr val="black">
                    <a:tint val="75000"/>
                  </a:prstClr>
                </a:solidFill>
                <a:latin typeface="Calibri Light" panose="020F0302020204030204" pitchFamily="34" charset="0"/>
                <a:cs typeface="Calibri Light" panose="020F0302020204030204" pitchFamily="34" charset="0"/>
              </a:rPr>
              <a:pPr/>
              <a:t>‹#›</a:t>
            </a:fld>
            <a:endParaRPr lang="en-US" dirty="0">
              <a:solidFill>
                <a:prstClr val="black">
                  <a:tint val="75000"/>
                </a:prstClr>
              </a:solidFill>
              <a:latin typeface="Calibri Light" panose="020F0302020204030204" pitchFamily="34" charset="0"/>
              <a:cs typeface="Calibri Light" panose="020F0302020204030204" pitchFamily="34" charset="0"/>
            </a:endParaRPr>
          </a:p>
        </p:txBody>
      </p:sp>
      <p:pic>
        <p:nvPicPr>
          <p:cNvPr id="6" name="Picture 5" descr="safari.png"/>
          <p:cNvPicPr>
            <a:picLocks noChangeAspect="1"/>
          </p:cNvPicPr>
          <p:nvPr userDrawn="1"/>
        </p:nvPicPr>
        <p:blipFill>
          <a:blip r:embed="rId2" cstate="print"/>
          <a:stretch>
            <a:fillRect/>
          </a:stretch>
        </p:blipFill>
        <p:spPr>
          <a:xfrm>
            <a:off x="152400" y="6469957"/>
            <a:ext cx="1008112" cy="291687"/>
          </a:xfrm>
          <a:prstGeom prst="rect">
            <a:avLst/>
          </a:prstGeom>
        </p:spPr>
      </p:pic>
    </p:spTree>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userDrawn="1">
  <p:cSld name="Title, Subtitle, and Content">
    <p:spTree>
      <p:nvGrpSpPr>
        <p:cNvPr id="1" name=""/>
        <p:cNvGrpSpPr/>
        <p:nvPr/>
      </p:nvGrpSpPr>
      <p:grpSpPr>
        <a:xfrm>
          <a:off x="0" y="0"/>
          <a:ext cx="0" cy="0"/>
          <a:chOff x="0" y="0"/>
          <a:chExt cx="0" cy="0"/>
        </a:xfrm>
      </p:grpSpPr>
    </p:spTree>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normAutofit/>
          </a:bodyPr>
          <a:lstStyle>
            <a:lvl1pPr>
              <a:defRPr sz="4000" b="1">
                <a:solidFill>
                  <a:schemeClr val="tx1"/>
                </a:solidFill>
                <a:latin typeface="Gill Sans MT" panose="020B0502020104020203" pitchFamily="34" charset="0"/>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latin typeface="Gill Sans MT" panose="020B05020201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Gill Sans MT" panose="020B0502020104020203" pitchFamily="34" charset="0"/>
              </a:defRPr>
            </a:lvl1pPr>
          </a:lstStyle>
          <a:p>
            <a:pPr>
              <a:defRPr/>
            </a:pPr>
            <a:fld id="{111EC4E2-6E65-4B38-A9F0-2491CD022231}" type="datetime1">
              <a:rPr lang="en-US" smtClean="0">
                <a:solidFill>
                  <a:prstClr val="black">
                    <a:tint val="75000"/>
                  </a:prstClr>
                </a:solidFill>
              </a:rPr>
              <a:pPr>
                <a:defRPr/>
              </a:pPr>
              <a:t>3/20/18</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atin typeface="Gill Sans MT" panose="020B0502020104020203" pitchFamily="34" charset="0"/>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spTree>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4800" y="76200"/>
            <a:ext cx="8534400" cy="1143000"/>
          </a:xfrm>
        </p:spPr>
        <p:txBody>
          <a:bodyPr>
            <a:normAutofit/>
          </a:bodyPr>
          <a:lstStyle>
            <a:lvl1pPr algn="l">
              <a:defRPr sz="3800" b="1">
                <a:solidFill>
                  <a:schemeClr val="tx1"/>
                </a:solidFill>
                <a:latin typeface="Gill Sans MT" panose="020B0502020104020203" pitchFamily="34" charset="0"/>
              </a:defRPr>
            </a:lvl1pPr>
          </a:lstStyle>
          <a:p>
            <a:r>
              <a:rPr lang="en-US" dirty="0"/>
              <a:t>Click to edit Master title style</a:t>
            </a:r>
          </a:p>
        </p:txBody>
      </p:sp>
      <p:sp>
        <p:nvSpPr>
          <p:cNvPr id="3" name="Content Placeholder 2"/>
          <p:cNvSpPr>
            <a:spLocks noGrp="1"/>
          </p:cNvSpPr>
          <p:nvPr>
            <p:ph idx="1"/>
          </p:nvPr>
        </p:nvSpPr>
        <p:spPr>
          <a:xfrm>
            <a:off x="304800" y="1219200"/>
            <a:ext cx="8534400" cy="5334000"/>
          </a:xfrm>
        </p:spPr>
        <p:txBody>
          <a:bodyPr/>
          <a:lstStyle>
            <a:lvl1pPr>
              <a:defRPr sz="2800">
                <a:latin typeface="Gill Sans MT" panose="020B0502020104020203" pitchFamily="34" charset="0"/>
              </a:defRPr>
            </a:lvl1pPr>
            <a:lvl2pPr>
              <a:defRPr sz="2400">
                <a:latin typeface="Gill Sans MT" panose="020B0502020104020203" pitchFamily="34" charset="0"/>
              </a:defRPr>
            </a:lvl2pPr>
            <a:lvl3pPr>
              <a:defRPr sz="2000">
                <a:latin typeface="Gill Sans MT" panose="020B0502020104020203" pitchFamily="34" charset="0"/>
              </a:defRPr>
            </a:lvl3pPr>
            <a:lvl4pPr>
              <a:defRPr>
                <a:latin typeface="Gill Sans MT" panose="020B0502020104020203" pitchFamily="34" charset="0"/>
              </a:defRPr>
            </a:lvl4pPr>
            <a:lvl5pPr>
              <a:defRPr>
                <a:latin typeface="Gill Sans MT" panose="020B050202010402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sz="1400">
                <a:solidFill>
                  <a:schemeClr val="tx1"/>
                </a:solidFill>
                <a:latin typeface="Gill Sans MT" panose="020B0502020104020203" pitchFamily="34" charset="0"/>
              </a:defRPr>
            </a:lvl1pPr>
          </a:lstStyle>
          <a:p>
            <a:pPr>
              <a:defRPr/>
            </a:pPr>
            <a:fld id="{13F32364-6BA0-48AA-B029-3ED2192016FC}" type="slidenum">
              <a:rPr lang="en-US" smtClean="0">
                <a:solidFill>
                  <a:prstClr val="black"/>
                </a:solidFill>
              </a:rPr>
              <a:pPr>
                <a:defRPr/>
              </a:pPr>
              <a:t>‹#›</a:t>
            </a:fld>
            <a:endParaRPr lang="en-US" dirty="0">
              <a:solidFill>
                <a:prstClr val="black"/>
              </a:solidFill>
            </a:endParaRPr>
          </a:p>
        </p:txBody>
      </p:sp>
      <p:cxnSp>
        <p:nvCxnSpPr>
          <p:cNvPr id="5" name="Straight Connector 4"/>
          <p:cNvCxnSpPr/>
          <p:nvPr userDrawn="1"/>
        </p:nvCxnSpPr>
        <p:spPr>
          <a:xfrm>
            <a:off x="304800" y="1066800"/>
            <a:ext cx="8534400" cy="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7" name="Picture 4" descr="safari.png"/>
          <p:cNvPicPr>
            <a:picLocks noChangeAspect="1"/>
          </p:cNvPicPr>
          <p:nvPr userDrawn="1"/>
        </p:nvPicPr>
        <p:blipFill>
          <a:blip r:embed="rId2" cstate="print"/>
          <a:srcRect/>
          <a:stretch>
            <a:fillRect/>
          </a:stretch>
        </p:blipFill>
        <p:spPr bwMode="auto">
          <a:xfrm>
            <a:off x="157791" y="6538912"/>
            <a:ext cx="981199" cy="283901"/>
          </a:xfrm>
          <a:prstGeom prst="rect">
            <a:avLst/>
          </a:prstGeom>
          <a:noFill/>
          <a:ln w="9525">
            <a:noFill/>
            <a:miter lim="800000"/>
            <a:headEnd/>
            <a:tailEnd/>
          </a:ln>
        </p:spPr>
      </p:pic>
    </p:spTree>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9DC2EE5E-49E3-41BC-B690-56250386BB7E}" type="datetime1">
              <a:rPr lang="en-US" smtClean="0">
                <a:solidFill>
                  <a:prstClr val="black">
                    <a:tint val="75000"/>
                  </a:prstClr>
                </a:solidFill>
              </a:rPr>
              <a:pPr>
                <a:def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6273F18D-3D7C-411A-A3D5-BE9D715C217A}" type="datetime1">
              <a:rPr lang="en-US" smtClean="0">
                <a:solidFill>
                  <a:prstClr val="black">
                    <a:tint val="75000"/>
                  </a:prstClr>
                </a:solidFill>
              </a:rPr>
              <a:pPr>
                <a:def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6D9761C9-07B9-4029-8A9C-6B9D4FE4DECF}" type="datetime1">
              <a:rPr lang="en-US" smtClean="0">
                <a:solidFill>
                  <a:prstClr val="black">
                    <a:tint val="75000"/>
                  </a:prstClr>
                </a:solidFill>
              </a:rPr>
              <a:pPr>
                <a:defRPr/>
              </a:pPr>
              <a:t>3/20/18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95E2F76E-CE6C-410C-8FDC-D0091C24DEF1}" type="datetime1">
              <a:rPr lang="en-US" smtClean="0">
                <a:solidFill>
                  <a:prstClr val="black">
                    <a:tint val="75000"/>
                  </a:prstClr>
                </a:solidFill>
              </a:rPr>
              <a:pPr>
                <a:defRPr/>
              </a:pPr>
              <a:t>3/20/18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BA35B8DD-F4B6-4735-BE3E-A30AC9916A28}" type="datetime1">
              <a:rPr lang="en-US" smtClean="0">
                <a:solidFill>
                  <a:prstClr val="black">
                    <a:tint val="75000"/>
                  </a:prstClr>
                </a:solidFill>
              </a:rPr>
              <a:pPr>
                <a:defRPr/>
              </a:pPr>
              <a:t>3/20/18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844FB2D7-3DDB-4FFD-8B82-F323B81C51BF}" type="datetime1">
              <a:rPr lang="en-US" smtClean="0">
                <a:solidFill>
                  <a:prstClr val="black">
                    <a:tint val="75000"/>
                  </a:prstClr>
                </a:solidFill>
              </a:rPr>
              <a:pPr>
                <a:def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pPr>
              <a:defRPr/>
            </a:pPr>
            <a:fld id="{08811807-3D87-4FB5-A3F7-954D5D4F8EE2}" type="datetime1">
              <a:rPr lang="en-US" smtClean="0">
                <a:solidFill>
                  <a:prstClr val="black">
                    <a:tint val="75000"/>
                  </a:prstClr>
                </a:solidFill>
              </a:rPr>
              <a:pPr>
                <a:def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9CA4A0BD-C698-4141-B404-5A877B3AA909}" type="datetime1">
              <a:rPr lang="en-US" smtClean="0">
                <a:solidFill>
                  <a:prstClr val="black">
                    <a:tint val="75000"/>
                  </a:prstClr>
                </a:solidFill>
              </a:rPr>
              <a:pPr>
                <a:def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D08FC6B9-10FF-4561-B52B-0EFAB655D039}" type="datetime1">
              <a:rPr lang="en-US" smtClean="0">
                <a:solidFill>
                  <a:prstClr val="black">
                    <a:tint val="75000"/>
                  </a:prstClr>
                </a:solidFill>
              </a:rPr>
              <a:pPr>
                <a:def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cSld>
  <p:clrMapOvr>
    <a:masterClrMapping/>
  </p:clrMapOvr>
</p:sldLayout>
</file>

<file path=ppt/slideLayouts/slideLayout5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5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5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5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5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5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5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5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5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5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5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5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5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5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56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Tree>
    <p:extLst/>
  </p:cSld>
  <p:clrMapOvr>
    <a:masterClrMapping/>
  </p:clrMapOvr>
</p:sldLayout>
</file>

<file path=ppt/slideLayouts/slideLayout56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10"/>
          </p:nvPr>
        </p:nvSpPr>
        <p:spPr>
          <a:xfrm>
            <a:off x="8077200" y="6340475"/>
            <a:ext cx="685800" cy="365125"/>
          </a:xfrm>
        </p:spPr>
        <p:txBody>
          <a:bodyPr wrap="square" numCol="1" anchorCtr="0" compatLnSpc="1">
            <a:prstTxWarp prst="textNoShape">
              <a:avLst/>
            </a:prstTxWarp>
          </a:bodyPr>
          <a:lstStyle>
            <a:lvl1pPr fontAlgn="base">
              <a:spcBef>
                <a:spcPct val="0"/>
              </a:spcBef>
              <a:spcAft>
                <a:spcPct val="0"/>
              </a:spcAft>
              <a:defRPr sz="2000">
                <a:solidFill>
                  <a:srgbClr val="898989"/>
                </a:solidFill>
                <a:latin typeface="Cambria Math" charset="0"/>
                <a:ea typeface="ＭＳ Ｐゴシック" charset="0"/>
                <a:cs typeface="Cambria Math" charset="0"/>
              </a:defRPr>
            </a:lvl1pPr>
          </a:lstStyle>
          <a:p>
            <a:fld id="{2F9AB1DC-1F54-3E4A-95A3-3C4F38B38287}" type="slidenum">
              <a:rPr lang="en-US"/>
              <a:pPr/>
              <a:t>‹#›</a:t>
            </a:fld>
            <a:endParaRPr lang="en-US"/>
          </a:p>
        </p:txBody>
      </p:sp>
    </p:spTree>
    <p:extLst/>
  </p:cSld>
  <p:clrMapOvr>
    <a:masterClrMapping/>
  </p:clrMapOvr>
</p:sldLayout>
</file>

<file path=ppt/slideLayouts/slideLayout56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0D5ABD69-D797-204B-8AF8-3D380E6914CA}" type="slidenum">
              <a:rPr lang="en-US"/>
              <a:pPr>
                <a:defRPr/>
              </a:pPr>
              <a:t>‹#›</a:t>
            </a:fld>
            <a:endParaRPr lang="en-US"/>
          </a:p>
        </p:txBody>
      </p:sp>
    </p:spTree>
    <p:extLst/>
  </p:cSld>
  <p:clrMapOvr>
    <a:masterClrMapping/>
  </p:clrMapOvr>
</p:sldLayout>
</file>

<file path=ppt/slideLayouts/slideLayout56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D4167CB6-3B08-5F41-8B2C-916DD676D121}" type="slidenum">
              <a:rPr lang="en-US"/>
              <a:pPr>
                <a:defRPr/>
              </a:pPr>
              <a:t>‹#›</a:t>
            </a:fld>
            <a:endParaRPr lang="en-US"/>
          </a:p>
        </p:txBody>
      </p:sp>
    </p:spTree>
    <p:extLst/>
  </p:cSld>
  <p:clrMapOvr>
    <a:masterClrMapping/>
  </p:clrMapOvr>
</p:sldLayout>
</file>

<file path=ppt/slideLayouts/slideLayout56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8" name="Footer Placeholder 7"/>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9" name="Slide Number Placeholder 8"/>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A0D681A-F5B4-9644-896C-61B2B0FDE4AA}" type="slidenum">
              <a:rPr lang="en-US"/>
              <a:pPr>
                <a:defRPr/>
              </a:pPr>
              <a:t>‹#›</a:t>
            </a:fld>
            <a:endParaRPr lang="en-US"/>
          </a:p>
        </p:txBody>
      </p:sp>
    </p:spTree>
    <p:extLst/>
  </p:cSld>
  <p:clrMapOvr>
    <a:masterClrMapping/>
  </p:clrMapOvr>
</p:sldLayout>
</file>

<file path=ppt/slideLayouts/slideLayout5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Footer Placeholder 3"/>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Slide Number Placeholder 4"/>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E9EE30A7-2F09-2442-8BD0-04F2DD3C2603}" type="slidenum">
              <a:rPr lang="en-US"/>
              <a:pPr>
                <a:defRPr/>
              </a:pPr>
              <a:t>‹#›</a:t>
            </a:fld>
            <a:endParaRPr lang="en-US"/>
          </a:p>
        </p:txBody>
      </p:sp>
    </p:spTree>
    <p:extLst/>
  </p:cSld>
  <p:clrMapOvr>
    <a:masterClrMapping/>
  </p:clrMapOvr>
</p:sldLayout>
</file>

<file path=ppt/slideLayouts/slideLayout56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3" name="Footer Placeholder 2"/>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4" name="Slide Number Placeholder 3"/>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456C5735-7F4B-8947-B422-F91141E3F4AD}" type="slidenum">
              <a:rPr lang="en-US"/>
              <a:pPr>
                <a:defRPr/>
              </a:pPr>
              <a:t>‹#›</a:t>
            </a:fld>
            <a:endParaRPr lang="en-US"/>
          </a:p>
        </p:txBody>
      </p:sp>
    </p:spTree>
    <p:extLst/>
  </p:cSld>
  <p:clrMapOvr>
    <a:masterClrMapping/>
  </p:clrMapOvr>
</p:sldLayout>
</file>

<file path=ppt/slideLayouts/slideLayout56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9E84826-6BA8-884D-A601-2AAB8825DBC3}" type="slidenum">
              <a:rPr lang="en-US"/>
              <a:pPr>
                <a:defRPr/>
              </a:pPr>
              <a:t>‹#›</a:t>
            </a:fld>
            <a:endParaRPr lang="en-US"/>
          </a:p>
        </p:txBody>
      </p:sp>
    </p:spTree>
    <p:extLst/>
  </p:cSld>
  <p:clrMapOvr>
    <a:masterClrMapping/>
  </p:clrMapOvr>
</p:sldLayout>
</file>

<file path=ppt/slideLayouts/slideLayout56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Footer Placeholder 5"/>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6531BACC-C330-6040-8E9C-315FB8A2D4F3}" type="slidenum">
              <a:rPr lang="en-US"/>
              <a:pPr>
                <a:defRPr/>
              </a:pPr>
              <a:t>‹#›</a:t>
            </a:fld>
            <a:endParaRPr lang="en-US"/>
          </a:p>
        </p:txBody>
      </p:sp>
    </p:spTree>
    <p:extLst/>
  </p:cSld>
  <p:clrMapOvr>
    <a:masterClrMapping/>
  </p:clrMapOvr>
</p:sldLayout>
</file>

<file path=ppt/slideLayouts/slideLayout56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CA13EE9E-551C-B04A-8AEF-33C040418E39}" type="slidenum">
              <a:rPr lang="en-US"/>
              <a:pPr>
                <a:defRPr/>
              </a:pPr>
              <a:t>‹#›</a:t>
            </a:fld>
            <a:endParaRPr lang="en-US"/>
          </a:p>
        </p:txBody>
      </p:sp>
    </p:spTree>
    <p:extLst/>
  </p:cSld>
  <p:clrMapOvr>
    <a:masterClrMapping/>
  </p:clrMapOvr>
</p:sldLayout>
</file>

<file path=ppt/slideLayouts/slideLayout57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5" name="Footer Placeholder 4"/>
          <p:cNvSpPr>
            <a:spLocks noGrp="1"/>
          </p:cNvSpPr>
          <p:nvPr>
            <p:ph type="ftr"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p>
        </p:txBody>
      </p:sp>
      <p:sp>
        <p:nvSpPr>
          <p:cNvPr id="6" name="Slide Number Placeholder 5"/>
          <p:cNvSpPr>
            <a:spLocks noGrp="1"/>
          </p:cNvSpPr>
          <p:nvPr>
            <p:ph type="sldNum" sz="quarter" idx="12"/>
          </p:nvPr>
        </p:nvSpPr>
        <p:spPr/>
        <p:txBody>
          <a:bodyPr/>
          <a:lstStyle>
            <a:lvl1pPr fontAlgn="base">
              <a:spcBef>
                <a:spcPct val="0"/>
              </a:spcBef>
              <a:spcAft>
                <a:spcPct val="0"/>
              </a:spcAft>
              <a:defRPr>
                <a:ea typeface="ＭＳ Ｐゴシック" charset="0"/>
                <a:cs typeface="ＭＳ Ｐゴシック" charset="0"/>
              </a:defRPr>
            </a:lvl1pPr>
          </a:lstStyle>
          <a:p>
            <a:pPr>
              <a:defRPr/>
            </a:pPr>
            <a:fld id="{A200974D-7775-EC48-B655-6C7A7623F53B}" type="slidenum">
              <a:rPr lang="en-US"/>
              <a:pPr>
                <a:defRPr/>
              </a:pPr>
              <a:t>‹#›</a:t>
            </a:fld>
            <a:endParaRPr lang="en-US"/>
          </a:p>
        </p:txBody>
      </p:sp>
    </p:spTree>
    <p:extLst/>
  </p:cSld>
  <p:clrMapOvr>
    <a:masterClrMapping/>
  </p:clrMapOvr>
</p:sldLayout>
</file>

<file path=ppt/slideLayouts/slideLayout57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57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7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7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7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7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7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8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8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5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p:cNvSpPr>
            <a:spLocks noGrp="1"/>
          </p:cNvSpPr>
          <p:nvPr>
            <p:ph type="sldNum" sz="quarter" idx="4"/>
          </p:nvPr>
        </p:nvSpPr>
        <p:spPr>
          <a:xfrm>
            <a:off x="6858000" y="6188075"/>
            <a:ext cx="2057400" cy="365125"/>
          </a:xfrm>
          <a:prstGeom prst="rect">
            <a:avLst/>
          </a:prstGeom>
        </p:spPr>
        <p:txBody>
          <a:bodyPr vert="horz" lIns="91440" tIns="45720" rIns="91440" bIns="45720" rtlCol="0" anchor="ctr"/>
          <a:lstStyle>
            <a:lvl1pPr algn="r">
              <a:defRPr sz="24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cSld>
  <p:clrMapOvr>
    <a:masterClrMapping/>
  </p:clrMapOvr>
</p:sldLayout>
</file>

<file path=ppt/slideLayouts/slideLayout5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Tree>
    <p:extLst/>
  </p:cSld>
  <p:clrMapOvr>
    <a:masterClrMapping/>
  </p:clrMapOvr>
</p:sldLayout>
</file>

<file path=ppt/slideLayouts/slideLayout5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lang="en-US">
              <a:solidFill>
                <a:prstClr val="black"/>
              </a:solidFill>
            </a:endParaRPr>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9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5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9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9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59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0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0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0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0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0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Tree>
    <p:extLst/>
  </p:cSld>
  <p:clrMapOvr>
    <a:masterClrMapping/>
  </p:clrMapOvr>
</p:sldLayout>
</file>

<file path=ppt/slideLayouts/slideLayout60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1"/>
            <a:ext cx="8382000" cy="761999"/>
          </a:xfrm>
        </p:spPr>
        <p:txBody>
          <a:bodyPr>
            <a:noAutofit/>
          </a:bodyPr>
          <a:lstStyle>
            <a:lvl1pPr>
              <a:defRPr sz="4800" b="1"/>
            </a:lvl1pPr>
          </a:lstStyle>
          <a:p>
            <a:r>
              <a:rPr lang="en-US"/>
              <a:t>Click to edit Master title style</a:t>
            </a:r>
            <a:endParaRPr lang="en-US" dirty="0"/>
          </a:p>
        </p:txBody>
      </p:sp>
      <p:sp>
        <p:nvSpPr>
          <p:cNvPr id="3" name="Content Placeholder 2"/>
          <p:cNvSpPr>
            <a:spLocks noGrp="1"/>
          </p:cNvSpPr>
          <p:nvPr>
            <p:ph idx="1"/>
          </p:nvPr>
        </p:nvSpPr>
        <p:spPr>
          <a:xfrm>
            <a:off x="381000" y="1066800"/>
            <a:ext cx="8382000" cy="5638800"/>
          </a:xfrm>
        </p:spPr>
        <p:txBody>
          <a:bodyPr>
            <a:noAutofit/>
          </a:bodyPr>
          <a:lstStyle>
            <a:lvl1pPr marL="285750" indent="-285750">
              <a:defRPr sz="3600">
                <a:latin typeface="+mj-lt"/>
              </a:defRPr>
            </a:lvl1pPr>
            <a:lvl2pPr marL="742950" indent="-285750">
              <a:buFont typeface="Calibri Light" panose="020F0302020204030204" pitchFamily="34" charset="0"/>
              <a:buChar char="–"/>
              <a:defRPr sz="3200">
                <a:latin typeface="+mj-lt"/>
              </a:defRPr>
            </a:lvl2pPr>
            <a:lvl3pPr>
              <a:defRPr sz="2800">
                <a:latin typeface="+mj-lt"/>
              </a:defRPr>
            </a:lvl3pPr>
            <a:lvl4pPr>
              <a:defRPr sz="2400">
                <a:latin typeface="+mj-lt"/>
              </a:defRPr>
            </a:lvl4pPr>
            <a:lvl5pPr>
              <a:defRPr sz="2400">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12"/>
          </p:nvPr>
        </p:nvSpPr>
        <p:spPr>
          <a:xfrm>
            <a:off x="8077200" y="6340475"/>
            <a:ext cx="685800" cy="365125"/>
          </a:xfrm>
        </p:spPr>
        <p:txBody>
          <a:bodyPr/>
          <a:lstStyle>
            <a:lvl1pPr>
              <a:defRPr sz="2000">
                <a:latin typeface="Cambria Math" panose="02040503050406030204" pitchFamily="18" charset="0"/>
                <a:ea typeface="Cambria Math" panose="02040503050406030204" pitchFamily="18" charset="0"/>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0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0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0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0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cSld>
  <p:clrMapOvr>
    <a:masterClrMapping/>
  </p:clrMapOvr>
</p:sldLayout>
</file>

<file path=ppt/slideLayouts/slideLayout6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11A5C63-8B36-4754-851D-12FD2888AB62}"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B116F91-ED3E-4251-B1F7-EC5ADB84708A}"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C8E1BD6-2D5E-4D6A-B17F-9E7F4515CCE0}"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711E9B8-FBD4-438C-AF5F-667305AF5833}" type="datetime1">
              <a:rPr lang="en-US" smtClean="0">
                <a:solidFill>
                  <a:prstClr val="black">
                    <a:tint val="75000"/>
                  </a:prstClr>
                </a:solidFill>
              </a: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AC9F148-F549-4073-AB5C-5834CD879949}" type="datetime1">
              <a:rPr lang="en-US" smtClean="0">
                <a:solidFill>
                  <a:prstClr val="black">
                    <a:tint val="75000"/>
                  </a:prstClr>
                </a:solidFill>
              </a:rPr>
              <a:pPr/>
              <a:t>3/20/18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98099E7-9DD3-4299-90F8-9846FCA66204}" type="datetime1">
              <a:rPr lang="en-US" smtClean="0">
                <a:solidFill>
                  <a:prstClr val="black">
                    <a:tint val="75000"/>
                  </a:prstClr>
                </a:solidFill>
              </a:rPr>
              <a:pPr/>
              <a:t>3/20/18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E959CB-3542-414D-8B44-2F5E0236A0FD}" type="datetime1">
              <a:rPr lang="en-US" smtClean="0">
                <a:solidFill>
                  <a:prstClr val="black">
                    <a:tint val="75000"/>
                  </a:prstClr>
                </a:solidFill>
              </a:rPr>
              <a:pPr/>
              <a:t>3/20/18</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98C53C-14FF-4D5E-A68F-15DFC7D68265}" type="datetime1">
              <a:rPr lang="en-US" smtClean="0">
                <a:solidFill>
                  <a:prstClr val="black">
                    <a:tint val="75000"/>
                  </a:prstClr>
                </a:solidFill>
              </a: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16DBC9E-D78A-433F-89BF-14D5DA7B7CE9}" type="datetime1">
              <a:rPr lang="en-US" smtClean="0">
                <a:solidFill>
                  <a:prstClr val="black">
                    <a:tint val="75000"/>
                  </a:prstClr>
                </a:solidFill>
              </a:rPr>
              <a:pPr/>
              <a:t>3/20/18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0828FE3-9AE0-49A2-976F-324A07A44035}"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41AD1F-69F0-4F09-9216-7848FA869439}"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400800"/>
            <a:ext cx="2133600" cy="320675"/>
          </a:xfrm>
          <a:prstGeom prst="rect">
            <a:avLst/>
          </a:prstGeom>
        </p:spPr>
        <p:txBody>
          <a:bodyPr/>
          <a:lstStyle/>
          <a:p>
            <a:fld id="{8B363EBC-A636-4E4F-B313-DA526F248DF6}" type="slidenum">
              <a:rPr lang="en-US" smtClean="0">
                <a:solidFill>
                  <a:prstClr val="black"/>
                </a:solidFill>
              </a:rPr>
              <a:pPr/>
              <a:t>‹#›</a:t>
            </a:fld>
            <a:endParaRPr lang="en-US">
              <a:solidFill>
                <a:prstClr val="black"/>
              </a:solidFill>
            </a:endParaRPr>
          </a:p>
        </p:txBody>
      </p:sp>
    </p:spTree>
    <p:extLst/>
  </p:cSld>
  <p:clrMapOvr>
    <a:masterClrMapping/>
  </p:clrMapOvr>
</p:sldLayout>
</file>

<file path=ppt/slideLayouts/slideLayout62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DEBDFEA4-C20F-104A-BC27-408CBECDF119}" type="slidenum">
              <a:rPr lang="en-US" altLang="en-US"/>
              <a:pPr>
                <a:defRPr/>
              </a:pPr>
              <a:t>‹#›</a:t>
            </a:fld>
            <a:endParaRPr lang="en-US" altLang="en-US"/>
          </a:p>
        </p:txBody>
      </p:sp>
    </p:spTree>
  </p:cSld>
  <p:clrMapOvr>
    <a:masterClrMapping/>
  </p:clrMapOvr>
  <p:transition/>
</p:sldLayout>
</file>

<file path=ppt/slideLayouts/slideLayout6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85EC0B31-7E1A-5D4D-983E-2275653A8B31}" type="slidenum">
              <a:rPr lang="en-US" altLang="en-US"/>
              <a:pPr>
                <a:defRPr/>
              </a:pPr>
              <a:t>‹#›</a:t>
            </a:fld>
            <a:endParaRPr lang="en-US" altLang="en-US"/>
          </a:p>
        </p:txBody>
      </p:sp>
    </p:spTree>
  </p:cSld>
  <p:clrMapOvr>
    <a:masterClrMapping/>
  </p:clrMapOvr>
  <p:transition/>
</p:sldLayout>
</file>

<file path=ppt/slideLayouts/slideLayout62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E0BEF943-F4A0-4D46-B4C9-58E9F66D0EF1}" type="slidenum">
              <a:rPr lang="en-US" altLang="en-US"/>
              <a:pPr>
                <a:defRPr/>
              </a:pPr>
              <a:t>‹#›</a:t>
            </a:fld>
            <a:endParaRPr lang="en-US" altLang="en-US"/>
          </a:p>
        </p:txBody>
      </p:sp>
    </p:spTree>
  </p:cSld>
  <p:clrMapOvr>
    <a:masterClrMapping/>
  </p:clrMapOvr>
  <p:transition/>
</p:sldLayout>
</file>

<file path=ppt/slideLayouts/slideLayout6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4475E6A-3752-FC41-B8A3-75D7F64530DA}" type="slidenum">
              <a:rPr lang="en-US" altLang="en-US"/>
              <a:pPr>
                <a:defRPr/>
              </a:pPr>
              <a:t>‹#›</a:t>
            </a:fld>
            <a:endParaRPr lang="en-US" altLang="en-US"/>
          </a:p>
        </p:txBody>
      </p:sp>
    </p:spTree>
  </p:cSld>
  <p:clrMapOvr>
    <a:masterClrMapping/>
  </p:clrMapOvr>
  <p:transition/>
</p:sldLayout>
</file>

<file path=ppt/slideLayouts/slideLayout63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5D7E345-B863-7F48-B37E-C4D1A0E761A7}" type="slidenum">
              <a:rPr lang="en-US" altLang="en-US"/>
              <a:pPr>
                <a:defRPr/>
              </a:pPr>
              <a:t>‹#›</a:t>
            </a:fld>
            <a:endParaRPr lang="en-US" altLang="en-US"/>
          </a:p>
        </p:txBody>
      </p:sp>
    </p:spTree>
  </p:cSld>
  <p:clrMapOvr>
    <a:masterClrMapping/>
  </p:clrMapOvr>
  <p:transition/>
</p:sldLayout>
</file>

<file path=ppt/slideLayouts/slideLayout6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DDAD7548-FD3A-9B40-80D2-DE711E168A26}" type="slidenum">
              <a:rPr lang="en-US" altLang="en-US"/>
              <a:pPr>
                <a:defRPr/>
              </a:pPr>
              <a:t>‹#›</a:t>
            </a:fld>
            <a:endParaRPr lang="en-US" altLang="en-US"/>
          </a:p>
        </p:txBody>
      </p:sp>
    </p:spTree>
  </p:cSld>
  <p:clrMapOvr>
    <a:masterClrMapping/>
  </p:clrMapOvr>
  <p:transition/>
</p:sldLayout>
</file>

<file path=ppt/slideLayouts/slideLayout6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08DCDF4F-585B-6D4F-A4CB-C67AB7D5B765}" type="slidenum">
              <a:rPr lang="en-US" altLang="en-US"/>
              <a:pPr>
                <a:defRPr/>
              </a:pPr>
              <a:t>‹#›</a:t>
            </a:fld>
            <a:endParaRPr lang="en-US" altLang="en-US"/>
          </a:p>
        </p:txBody>
      </p:sp>
    </p:spTree>
  </p:cSld>
  <p:clrMapOvr>
    <a:masterClrMapping/>
  </p:clrMapOvr>
  <p:transition/>
</p:sldLayout>
</file>

<file path=ppt/slideLayouts/slideLayout63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0FC4979-FCD7-694E-8B26-68BFE56F7694}" type="slidenum">
              <a:rPr lang="en-US" altLang="en-US"/>
              <a:pPr>
                <a:defRPr/>
              </a:pPr>
              <a:t>‹#›</a:t>
            </a:fld>
            <a:endParaRPr lang="en-US" altLang="en-US"/>
          </a:p>
        </p:txBody>
      </p:sp>
    </p:spTree>
  </p:cSld>
  <p:clrMapOvr>
    <a:masterClrMapping/>
  </p:clrMapOvr>
  <p:transition/>
</p:sldLayout>
</file>

<file path=ppt/slideLayouts/slideLayout63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CF8051ED-7F0F-1747-91E3-F6CFAF063EC3}" type="slidenum">
              <a:rPr lang="en-US" altLang="en-US"/>
              <a:pPr>
                <a:defRPr/>
              </a:pPr>
              <a:t>‹#›</a:t>
            </a:fld>
            <a:endParaRPr lang="en-US" altLang="en-US"/>
          </a:p>
        </p:txBody>
      </p:sp>
    </p:spTree>
  </p:cSld>
  <p:clrMapOvr>
    <a:masterClrMapping/>
  </p:clrMapOvr>
  <p:transition/>
</p:sldLayout>
</file>

<file path=ppt/slideLayouts/slideLayout63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DF10535E-D52C-7148-ABB0-7547E77158BC}" type="slidenum">
              <a:rPr lang="en-US" altLang="en-US"/>
              <a:pPr>
                <a:defRPr/>
              </a:pPr>
              <a:t>‹#›</a:t>
            </a:fld>
            <a:endParaRPr lang="en-US" altLang="en-US"/>
          </a:p>
        </p:txBody>
      </p:sp>
    </p:spTree>
  </p:cSld>
  <p:clrMapOvr>
    <a:masterClrMapping/>
  </p:clrMapOvr>
  <p:transition/>
</p:sldLayout>
</file>

<file path=ppt/slideLayouts/slideLayout63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437D0A7A-F6FB-1F48-9A4B-A6A40DC9AC24}" type="slidenum">
              <a:rPr lang="en-US" altLang="en-US"/>
              <a:pPr>
                <a:defRPr/>
              </a:pPr>
              <a:t>‹#›</a:t>
            </a:fld>
            <a:endParaRPr lang="en-US" altLang="en-US"/>
          </a:p>
        </p:txBody>
      </p:sp>
    </p:spTree>
  </p:cSld>
  <p:clrMapOvr>
    <a:masterClrMapping/>
  </p:clrMapOvr>
  <p:transition/>
</p:sldLayout>
</file>

<file path=ppt/slideLayouts/slideLayout637.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F40AFC27-E9C2-A540-A3C4-249358E56051}" type="slidenum">
              <a:rPr lang="en-US" altLang="en-US"/>
              <a:pPr>
                <a:defRPr/>
              </a:pPr>
              <a:t>‹#›</a:t>
            </a:fld>
            <a:endParaRPr lang="en-US" altLang="en-US"/>
          </a:p>
        </p:txBody>
      </p:sp>
    </p:spTree>
  </p:cSld>
  <p:clrMapOvr>
    <a:masterClrMapping/>
  </p:clrMapOvr>
  <p:transition/>
</p:sldLayout>
</file>

<file path=ppt/slideLayouts/slideLayout63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cSld>
  <p:clrMapOvr>
    <a:masterClrMapping/>
  </p:clrMapOvr>
  <p:transition/>
</p:sldLayout>
</file>

<file path=ppt/slideLayouts/slideLayout6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cSld>
  <p:clrMapOvr>
    <a:masterClrMapping/>
  </p:clrMapOvr>
  <p:transition/>
</p:sldLayout>
</file>

<file path=ppt/slideLayouts/slideLayout6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cSld>
  <p:clrMapOvr>
    <a:masterClrMapping/>
  </p:clrMapOvr>
  <p:transition/>
</p:sldLayout>
</file>

<file path=ppt/slideLayouts/slideLayout6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cSld>
  <p:clrMapOvr>
    <a:masterClrMapping/>
  </p:clrMapOvr>
  <p:transition/>
</p:sldLayout>
</file>

<file path=ppt/slideLayouts/slideLayout6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cSld>
  <p:clrMapOvr>
    <a:masterClrMapping/>
  </p:clrMapOvr>
  <p:transition/>
</p:sldLayout>
</file>

<file path=ppt/slideLayouts/slideLayout6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cSld>
  <p:clrMapOvr>
    <a:masterClrMapping/>
  </p:clrMapOvr>
  <p:transition/>
</p:sldLayout>
</file>

<file path=ppt/slideLayouts/slideLayout6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cSld>
  <p:clrMapOvr>
    <a:masterClrMapping/>
  </p:clrMapOvr>
  <p:transition/>
</p:sldLayout>
</file>

<file path=ppt/slideLayouts/slideLayout6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cSld>
  <p:clrMapOvr>
    <a:masterClrMapping/>
  </p:clrMapOvr>
  <p:transition/>
</p:sldLayout>
</file>

<file path=ppt/slideLayouts/slideLayout6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cSld>
  <p:clrMapOvr>
    <a:masterClrMapping/>
  </p:clrMapOvr>
  <p:transition/>
</p:sldLayout>
</file>

<file path=ppt/slideLayouts/slideLayout6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cSld>
  <p:clrMapOvr>
    <a:masterClrMapping/>
  </p:clrMapOvr>
  <p:transition/>
</p:sldLayout>
</file>

<file path=ppt/slideLayouts/slideLayout6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cSld>
  <p:clrMapOvr>
    <a:masterClrMapping/>
  </p:clrMapOvr>
  <p:transition/>
</p:sldLayout>
</file>

<file path=ppt/slideLayouts/slideLayout649.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cSld>
  <p:clrMapOvr>
    <a:masterClrMapping/>
  </p:clrMapOvr>
  <p:transition/>
</p:sldLayout>
</file>

<file path=ppt/slideLayouts/slideLayout650.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5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52.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5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5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5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5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5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5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5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6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6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cSld>
  <p:clrMapOvr>
    <a:masterClrMapping/>
  </p:clrMapOvr>
  <p:transition/>
</p:sldLayout>
</file>

<file path=ppt/slideLayouts/slideLayout6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cSld>
  <p:clrMapOvr>
    <a:masterClrMapping/>
  </p:clrMapOvr>
  <p:transition/>
</p:sldLayout>
</file>

<file path=ppt/slideLayouts/slideLayout6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cSld>
  <p:clrMapOvr>
    <a:masterClrMapping/>
  </p:clrMapOvr>
  <p:transition/>
</p:sldLayout>
</file>

<file path=ppt/slideLayouts/slideLayout6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cSld>
  <p:clrMapOvr>
    <a:masterClrMapping/>
  </p:clrMapOvr>
  <p:transition/>
</p:sldLayout>
</file>

<file path=ppt/slideLayouts/slideLayout6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cSld>
  <p:clrMapOvr>
    <a:masterClrMapping/>
  </p:clrMapOvr>
  <p:transition/>
</p:sldLayout>
</file>

<file path=ppt/slideLayouts/slideLayout6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cSld>
  <p:clrMapOvr>
    <a:masterClrMapping/>
  </p:clrMapOvr>
  <p:transition/>
</p:sldLayout>
</file>

<file path=ppt/slideLayouts/slideLayout6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cSld>
  <p:clrMapOvr>
    <a:masterClrMapping/>
  </p:clrMapOvr>
  <p:transition/>
</p:sldLayout>
</file>

<file path=ppt/slideLayouts/slideLayout6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cSld>
  <p:clrMapOvr>
    <a:masterClrMapping/>
  </p:clrMapOvr>
  <p:transition/>
</p:sldLayout>
</file>

<file path=ppt/slideLayouts/slideLayout6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cSld>
  <p:clrMapOvr>
    <a:masterClrMapping/>
  </p:clrMapOvr>
  <p:transition/>
</p:sldLayout>
</file>

<file path=ppt/slideLayouts/slideLayout6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cSld>
  <p:clrMapOvr>
    <a:masterClrMapping/>
  </p:clrMapOvr>
  <p:transition/>
</p:sldLayout>
</file>

<file path=ppt/slideLayouts/slideLayout6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cSld>
  <p:clrMapOvr>
    <a:masterClrMapping/>
  </p:clrMapOvr>
  <p:transition/>
</p:sldLayout>
</file>

<file path=ppt/slideLayouts/slideLayout6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cSld>
  <p:clrMapOvr>
    <a:masterClrMapping/>
  </p:clrMapOvr>
  <p:transition/>
</p:sldLayout>
</file>

<file path=ppt/slideLayouts/slideLayout6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eaLnBrk="0" hangingPunc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eaLnBrk="0" hangingPunct="0">
              <a:defRPr sz="1200" smtClean="0"/>
            </a:lvl1pPr>
          </a:lstStyle>
          <a:p>
            <a:pPr>
              <a:defRPr/>
            </a:pPr>
            <a:fld id="{3337BF1A-2471-8F44-AA10-9A6AA4B4E0AC}" type="slidenum">
              <a:rPr lang="en-US" altLang="en-US"/>
              <a:pPr>
                <a:defRPr/>
              </a:pPr>
              <a:t>‹#›</a:t>
            </a:fld>
            <a:endParaRPr lang="en-US" altLang="en-US"/>
          </a:p>
        </p:txBody>
      </p:sp>
    </p:spTree>
    <p:extLst/>
  </p:cSld>
  <p:clrMapOvr>
    <a:masterClrMapping/>
  </p:clrMapOvr>
  <p:transition/>
</p:sldLayout>
</file>

<file path=ppt/slideLayouts/slideLayout6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9"/>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693BED2-1B18-8744-B8F0-03CBD3594789}" type="slidenum">
              <a:rPr lang="en-US" altLang="en-US"/>
              <a:pPr>
                <a:defRPr/>
              </a:pPr>
              <a:t>‹#›</a:t>
            </a:fld>
            <a:endParaRPr lang="en-US" altLang="en-US"/>
          </a:p>
        </p:txBody>
      </p:sp>
    </p:spTree>
    <p:extLst/>
  </p:cSld>
  <p:clrMapOvr>
    <a:masterClrMapping/>
  </p:clrMapOvr>
  <p:transition/>
</p:sldLayout>
</file>

<file path=ppt/slideLayouts/slideLayout6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5F36C014-2CFC-0248-B17F-D9D3ED4B0741}" type="slidenum">
              <a:rPr lang="en-US" altLang="en-US"/>
              <a:pPr>
                <a:defRPr/>
              </a:pPr>
              <a:t>‹#›</a:t>
            </a:fld>
            <a:endParaRPr lang="en-US" altLang="en-US"/>
          </a:p>
        </p:txBody>
      </p:sp>
    </p:spTree>
    <p:extLst/>
  </p:cSld>
  <p:clrMapOvr>
    <a:masterClrMapping/>
  </p:clrMapOvr>
  <p:transition/>
</p:sldLayout>
</file>

<file path=ppt/slideLayouts/slideLayout6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3"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27884B9F-AA6F-5146-9D4E-F8B9364A5890}" type="slidenum">
              <a:rPr lang="en-US" altLang="en-US"/>
              <a:pPr>
                <a:defRPr/>
              </a:pPr>
              <a:t>‹#›</a:t>
            </a:fld>
            <a:endParaRPr lang="en-US" altLang="en-US"/>
          </a:p>
        </p:txBody>
      </p:sp>
    </p:spTree>
    <p:extLst/>
  </p:cSld>
  <p:clrMapOvr>
    <a:masterClrMapping/>
  </p:clrMapOvr>
  <p:transition/>
</p:sldLayout>
</file>

<file path=ppt/slideLayouts/slideLayout6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3"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3"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1"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1"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eaLnBrk="0" hangingPunct="0">
              <a:defRPr smtClean="0"/>
            </a:lvl1pPr>
          </a:lstStyle>
          <a:p>
            <a:pPr>
              <a:defRPr/>
            </a:pPr>
            <a:fld id="{6632DC94-572A-394E-9D76-1A9221DAD858}" type="slidenum">
              <a:rPr lang="en-US" altLang="en-US"/>
              <a:pPr>
                <a:defRPr/>
              </a:pPr>
              <a:t>‹#›</a:t>
            </a:fld>
            <a:endParaRPr lang="en-US" altLang="en-US"/>
          </a:p>
        </p:txBody>
      </p:sp>
    </p:spTree>
    <p:extLst/>
  </p:cSld>
  <p:clrMapOvr>
    <a:masterClrMapping/>
  </p:clrMapOvr>
  <p:transition/>
</p:sldLayout>
</file>

<file path=ppt/slideLayouts/slideLayout6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eaLnBrk="0" hangingPunct="0">
              <a:defRPr smtClean="0"/>
            </a:lvl1pPr>
          </a:lstStyle>
          <a:p>
            <a:pPr>
              <a:defRPr/>
            </a:pPr>
            <a:fld id="{71F917F0-9109-1345-BF35-EE606B428F97}" type="slidenum">
              <a:rPr lang="en-US" altLang="en-US"/>
              <a:pPr>
                <a:defRPr/>
              </a:pPr>
              <a:t>‹#›</a:t>
            </a:fld>
            <a:endParaRPr lang="en-US" altLang="en-US"/>
          </a:p>
        </p:txBody>
      </p:sp>
    </p:spTree>
    <p:extLst/>
  </p:cSld>
  <p:clrMapOvr>
    <a:masterClrMapping/>
  </p:clrMapOvr>
  <p:transition/>
</p:sldLayout>
</file>

<file path=ppt/slideLayouts/slideLayout6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eaLnBrk="0" hangingPunct="0">
              <a:defRPr smtClean="0"/>
            </a:lvl1pPr>
          </a:lstStyle>
          <a:p>
            <a:pPr>
              <a:defRPr/>
            </a:pPr>
            <a:fld id="{53D5049F-F691-FD4A-87B4-FC136EBC24AE}" type="slidenum">
              <a:rPr lang="en-US" altLang="en-US"/>
              <a:pPr>
                <a:defRPr/>
              </a:pPr>
              <a:t>‹#›</a:t>
            </a:fld>
            <a:endParaRPr lang="en-US" altLang="en-US"/>
          </a:p>
        </p:txBody>
      </p:sp>
    </p:spTree>
    <p:extLst/>
  </p:cSld>
  <p:clrMapOvr>
    <a:masterClrMapping/>
  </p:clrMapOvr>
  <p:transition/>
</p:sldLayout>
</file>

<file path=ppt/slideLayouts/slideLayout6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6"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5"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6"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C4FF2DC8-52E2-BA40-9B61-ADB6606CB234}" type="slidenum">
              <a:rPr lang="en-US" altLang="en-US"/>
              <a:pPr>
                <a:defRPr/>
              </a:pPr>
              <a:t>‹#›</a:t>
            </a:fld>
            <a:endParaRPr lang="en-US" altLang="en-US"/>
          </a:p>
        </p:txBody>
      </p:sp>
    </p:spTree>
    <p:extLst/>
  </p:cSld>
  <p:clrMapOvr>
    <a:masterClrMapping/>
  </p:clrMapOvr>
  <p:transition/>
</p:sldLayout>
</file>

<file path=ppt/slideLayouts/slideLayout6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E86DCD5A-1682-9A4A-A8BE-C69B256BA033}" type="slidenum">
              <a:rPr lang="en-US" altLang="en-US"/>
              <a:pPr>
                <a:defRPr/>
              </a:pPr>
              <a:t>‹#›</a:t>
            </a:fld>
            <a:endParaRPr lang="en-US" altLang="en-US"/>
          </a:p>
        </p:txBody>
      </p:sp>
    </p:spTree>
    <p:extLst/>
  </p:cSld>
  <p:clrMapOvr>
    <a:masterClrMapping/>
  </p:clrMapOvr>
  <p:transition/>
</p:sldLayout>
</file>

<file path=ppt/slideLayouts/slideLayout6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B82F0991-4873-3C42-B683-77E9BCEE3FE6}" type="slidenum">
              <a:rPr lang="en-US" altLang="en-US"/>
              <a:pPr>
                <a:defRPr/>
              </a:pPr>
              <a:t>‹#›</a:t>
            </a:fld>
            <a:endParaRPr lang="en-US" altLang="en-US"/>
          </a:p>
        </p:txBody>
      </p:sp>
    </p:spTree>
    <p:extLst/>
  </p:cSld>
  <p:clrMapOvr>
    <a:masterClrMapping/>
  </p:clrMapOvr>
  <p:transition/>
</p:sldLayout>
</file>

<file path=ppt/slideLayouts/slideLayout6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49" y="152400"/>
            <a:ext cx="2152651"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6" y="152400"/>
            <a:ext cx="6305551"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eaLnBrk="0" hangingPunct="0">
              <a:defRPr smtClean="0"/>
            </a:lvl1pPr>
          </a:lstStyle>
          <a:p>
            <a:pPr>
              <a:defRPr/>
            </a:pPr>
            <a:fld id="{CB8C91F0-DD8C-7E4D-9F03-2FF316F79135}" type="slidenum">
              <a:rPr lang="en-US" altLang="en-US"/>
              <a:pPr>
                <a:defRPr/>
              </a:pPr>
              <a:t>‹#›</a:t>
            </a:fld>
            <a:endParaRPr lang="en-US" altLang="en-US"/>
          </a:p>
        </p:txBody>
      </p:sp>
    </p:spTree>
    <p:extLst/>
  </p:cSld>
  <p:clrMapOvr>
    <a:masterClrMapping/>
  </p:clrMapOvr>
  <p:transition/>
</p:sldLayout>
</file>

<file path=ppt/slideLayouts/slideLayout6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3"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3"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eaLnBrk="0" hangingPunc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eaLnBrk="0" hangingPunct="0">
              <a:defRPr smtClean="0"/>
            </a:lvl1pPr>
          </a:lstStyle>
          <a:p>
            <a:pPr>
              <a:defRPr/>
            </a:pPr>
            <a:fld id="{62F0A46D-7C23-D442-BDA7-74E36D162CC8}" type="slidenum">
              <a:rPr lang="en-US" altLang="en-US"/>
              <a:pPr>
                <a:defRPr/>
              </a:pPr>
              <a:t>‹#›</a:t>
            </a:fld>
            <a:endParaRPr lang="en-US" altLang="en-US"/>
          </a:p>
        </p:txBody>
      </p:sp>
    </p:spTree>
    <p:extLst/>
  </p:cSld>
  <p:clrMapOvr>
    <a:masterClrMapping/>
  </p:clrMapOvr>
  <p:transition/>
</p:sldLayout>
</file>

<file path=ppt/slideLayouts/slideLayout6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cSld>
  <p:clrMapOvr>
    <a:masterClrMapping/>
  </p:clrMapOvr>
  <p:transition/>
</p:sldLayout>
</file>

<file path=ppt/slideLayouts/slideLayout6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cSld>
  <p:clrMapOvr>
    <a:masterClrMapping/>
  </p:clrMapOvr>
  <p:transition/>
</p:sldLayout>
</file>

<file path=ppt/slideLayouts/slideLayout6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cSld>
  <p:clrMapOvr>
    <a:masterClrMapping/>
  </p:clrMapOvr>
  <p:transition/>
</p:sldLayout>
</file>

<file path=ppt/slideLayouts/slideLayout6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cSld>
  <p:clrMapOvr>
    <a:masterClrMapping/>
  </p:clrMapOvr>
  <p:transition/>
</p:sldLayout>
</file>

<file path=ppt/slideLayouts/slideLayout6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cSld>
  <p:clrMapOvr>
    <a:masterClrMapping/>
  </p:clrMapOvr>
  <p:transition/>
</p:sldLayout>
</file>

<file path=ppt/slideLayouts/slideLayout6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cSld>
  <p:clrMapOvr>
    <a:masterClrMapping/>
  </p:clrMapOvr>
  <p:transition/>
</p:sldLayout>
</file>

<file path=ppt/slideLayouts/slideLayout6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cSld>
  <p:clrMapOvr>
    <a:masterClrMapping/>
  </p:clrMapOvr>
  <p:transition/>
</p:sldLayout>
</file>

<file path=ppt/slideLayouts/slideLayout6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cSld>
  <p:clrMapOvr>
    <a:masterClrMapping/>
  </p:clrMapOvr>
  <p:transition/>
</p:sldLayout>
</file>

<file path=ppt/slideLayouts/slideLayout6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cSld>
  <p:clrMapOvr>
    <a:masterClrMapping/>
  </p:clrMapOvr>
  <p:transition/>
</p:sldLayout>
</file>

<file path=ppt/slideLayouts/slideLayout6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cSld>
  <p:clrMapOvr>
    <a:masterClrMapping/>
  </p:clrMapOvr>
  <p:transition/>
</p:sldLayout>
</file>

<file path=ppt/slideLayouts/slideLayout6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cSld>
  <p:clrMapOvr>
    <a:masterClrMapping/>
  </p:clrMapOvr>
  <p:transition/>
</p:sldLayout>
</file>

<file path=ppt/slideLayouts/slideLayout6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cSld>
  <p:clrMapOvr>
    <a:masterClrMapping/>
  </p:clrMapOvr>
  <p:transition/>
</p:sldLayout>
</file>

<file path=ppt/slideLayouts/slideLayout6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20D214A-2AFC-4BE3-89FE-6518807E148F}" type="datetime1">
              <a:rPr lang="en-US" smtClean="0">
                <a:solidFill>
                  <a:prstClr val="black"/>
                </a:solidFill>
              </a:rPr>
              <a:pPr/>
              <a:t>3/20/18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3600">
                <a:solidFill>
                  <a:schemeClr val="tx1">
                    <a:lumMod val="75000"/>
                    <a:lumOff val="25000"/>
                  </a:schemeClr>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E9021861-6BD7-4EE9-A68B-37E75913A333}" type="datetime1">
              <a:rPr lang="en-US" smtClean="0">
                <a:solidFill>
                  <a:prstClr val="black"/>
                </a:solidFill>
              </a:rPr>
              <a:pPr/>
              <a:t>3/20/18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6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E294271-EC2C-4AA4-B1D8-6325DBCD6885}" type="datetime1">
              <a:rPr lang="en-US" smtClean="0">
                <a:solidFill>
                  <a:prstClr val="black"/>
                </a:solidFill>
              </a:rPr>
              <a:pPr/>
              <a:t>3/20/18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7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26C81D6-5C0A-4888-8AA2-94A703B72A86}" type="datetime1">
              <a:rPr lang="en-US" smtClean="0">
                <a:solidFill>
                  <a:prstClr val="black"/>
                </a:solidFill>
              </a:rPr>
              <a:pPr/>
              <a:t>3/20/18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7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5C6A7242-E7F0-452E-9AAD-6A266A1C3304}" type="datetime1">
              <a:rPr lang="en-US" smtClean="0">
                <a:solidFill>
                  <a:prstClr val="black"/>
                </a:solidFill>
              </a:rPr>
              <a:pPr/>
              <a:t>3/20/18</a:t>
            </a:fld>
            <a:endParaRPr lang="en-US">
              <a:solidFill>
                <a:prstClr val="black"/>
              </a:solidFill>
            </a:endParaRPr>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9" name="Slide Number Placeholder 8"/>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7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4A2E865-F686-4BA8-A1F8-7363E1251590}" type="datetime1">
              <a:rPr lang="en-US" smtClean="0">
                <a:solidFill>
                  <a:prstClr val="black"/>
                </a:solidFill>
              </a:rPr>
              <a:pPr/>
              <a:t>3/20/18</a:t>
            </a:fld>
            <a:endParaRPr lang="en-US">
              <a:solidFill>
                <a:prstClr val="black"/>
              </a:solidFill>
            </a:endParaRPr>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5" name="Slide Number Placeholder 4"/>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7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13858B6D-F0A8-4A5A-A21C-F2DDFAEE91CA}" type="datetime1">
              <a:rPr lang="en-US" smtClean="0">
                <a:solidFill>
                  <a:prstClr val="black"/>
                </a:solidFill>
              </a:rPr>
              <a:pPr/>
              <a:t>3/20/18</a:t>
            </a:fld>
            <a:endParaRPr lang="en-US">
              <a:solidFill>
                <a:prstClr val="black"/>
              </a:solidFill>
            </a:endParaRPr>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4" name="Slide Number Placeholder 3"/>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7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BE59F63-4AED-4D19-AEDC-2344A5DC207C}" type="datetime1">
              <a:rPr lang="en-US" smtClean="0">
                <a:solidFill>
                  <a:prstClr val="black"/>
                </a:solidFill>
              </a:rPr>
              <a:pPr/>
              <a:t>3/20/18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7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CE2DF23D-22DE-41A0-9045-8939205C2A67}" type="datetime1">
              <a:rPr lang="en-US" smtClean="0">
                <a:solidFill>
                  <a:prstClr val="black"/>
                </a:solidFill>
              </a:rPr>
              <a:pPr/>
              <a:t>3/20/18</a:t>
            </a:fld>
            <a:endParaRPr lang="en-US">
              <a:solidFill>
                <a:prstClr val="black"/>
              </a:solidFill>
            </a:endParaRPr>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7" name="Slide Number Placeholder 6"/>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7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206B5BB5-C062-4C16-8C4E-0D7EE65EA5A7}" type="datetime1">
              <a:rPr lang="en-US" smtClean="0">
                <a:solidFill>
                  <a:prstClr val="black"/>
                </a:solidFill>
              </a:rPr>
              <a:pPr/>
              <a:t>3/20/18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7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3CCC17E-136C-4D5B-9C83-1E9F6F691804}" type="datetime1">
              <a:rPr lang="en-US" smtClean="0">
                <a:solidFill>
                  <a:prstClr val="black"/>
                </a:solidFill>
              </a:rPr>
              <a:pPr/>
              <a:t>3/20/18</a:t>
            </a:fld>
            <a:endParaRPr lang="en-US">
              <a:solidFill>
                <a:prstClr val="black"/>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solidFill>
            </a:endParaRPr>
          </a:p>
        </p:txBody>
      </p:sp>
      <p:sp>
        <p:nvSpPr>
          <p:cNvPr id="6" name="Slide Number Placeholder 5"/>
          <p:cNvSpPr>
            <a:spLocks noGrp="1"/>
          </p:cNvSpPr>
          <p:nvPr>
            <p:ph type="sldNum" sz="quarter" idx="12"/>
          </p:nvPr>
        </p:nvSpPr>
        <p:spPr/>
        <p:txBody>
          <a:bodyPr/>
          <a:lstStyle/>
          <a:p>
            <a:fld id="{BA2D8F13-174C-467F-9D40-7DDEF70CAB8C}" type="slidenum">
              <a:rPr lang="en-US" smtClean="0"/>
              <a:pPr/>
              <a:t>‹#›</a:t>
            </a:fld>
            <a:endParaRPr lang="en-US"/>
          </a:p>
        </p:txBody>
      </p:sp>
    </p:spTree>
    <p:extLst/>
  </p:cSld>
  <p:clrMapOvr>
    <a:masterClrMapping/>
  </p:clrMapOvr>
</p:sldLayout>
</file>

<file path=ppt/slideLayouts/slideLayout70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12970087"/>
      </p:ext>
    </p:extLst>
  </p:cSld>
  <p:clrMapOvr>
    <a:masterClrMapping/>
  </p:clrMapOvr>
  <p:transition/>
</p:sldLayout>
</file>

<file path=ppt/slideLayouts/slideLayout70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69127281"/>
      </p:ext>
    </p:extLst>
  </p:cSld>
  <p:clrMapOvr>
    <a:masterClrMapping/>
  </p:clrMapOvr>
  <p:transition/>
</p:sldLayout>
</file>

<file path=ppt/slideLayouts/slideLayout7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54891653"/>
      </p:ext>
    </p:extLst>
  </p:cSld>
  <p:clrMapOvr>
    <a:masterClrMapping/>
  </p:clrMapOvr>
  <p:transition/>
</p:sldLayout>
</file>

<file path=ppt/slideLayouts/slideLayout7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54876963"/>
      </p:ext>
    </p:extLst>
  </p:cSld>
  <p:clrMapOvr>
    <a:masterClrMapping/>
  </p:clrMapOvr>
  <p:transition/>
</p:sldLayout>
</file>

<file path=ppt/slideLayouts/slideLayout7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93924802"/>
      </p:ext>
    </p:extLst>
  </p:cSld>
  <p:clrMapOvr>
    <a:masterClrMapping/>
  </p:clrMapOvr>
  <p:transition/>
</p:sldLayout>
</file>

<file path=ppt/slideLayouts/slideLayout7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031083316"/>
      </p:ext>
    </p:extLst>
  </p:cSld>
  <p:clrMapOvr>
    <a:masterClrMapping/>
  </p:clrMapOvr>
  <p:transition/>
</p:sldLayout>
</file>

<file path=ppt/slideLayouts/slideLayout7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27639034"/>
      </p:ext>
    </p:extLst>
  </p:cSld>
  <p:clrMapOvr>
    <a:masterClrMapping/>
  </p:clrMapOvr>
  <p:transition/>
</p:sldLayout>
</file>

<file path=ppt/slideLayouts/slideLayout7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355753935"/>
      </p:ext>
    </p:extLst>
  </p:cSld>
  <p:clrMapOvr>
    <a:masterClrMapping/>
  </p:clrMapOvr>
  <p:transition/>
</p:sldLayout>
</file>

<file path=ppt/slideLayouts/slideLayout7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740156963"/>
      </p:ext>
    </p:extLst>
  </p:cSld>
  <p:clrMapOvr>
    <a:masterClrMapping/>
  </p:clrMapOvr>
  <p:transition/>
</p:sldLayout>
</file>

<file path=ppt/slideLayouts/slideLayout7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547586066"/>
      </p:ext>
    </p:extLst>
  </p:cSld>
  <p:clrMapOvr>
    <a:masterClrMapping/>
  </p:clrMapOvr>
  <p:transition/>
</p:sldLayout>
</file>

<file path=ppt/slideLayouts/slideLayout7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92031821"/>
      </p:ext>
    </p:extLst>
  </p:cSld>
  <p:clrMapOvr>
    <a:masterClrMapping/>
  </p:clrMapOvr>
  <p:transition/>
</p:sldLayout>
</file>

<file path=ppt/slideLayouts/slideLayout71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33399734"/>
      </p:ext>
    </p:extLst>
  </p:cSld>
  <p:clrMapOvr>
    <a:masterClrMapping/>
  </p:clrMapOvr>
  <p:transition/>
</p:sldLayout>
</file>

<file path=ppt/slideLayouts/slideLayout72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023131414"/>
      </p:ext>
    </p:extLst>
  </p:cSld>
  <p:clrMapOvr>
    <a:masterClrMapping/>
  </p:clrMapOvr>
  <p:transition/>
</p:sldLayout>
</file>

<file path=ppt/slideLayouts/slideLayout7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92266900"/>
      </p:ext>
    </p:extLst>
  </p:cSld>
  <p:clrMapOvr>
    <a:masterClrMapping/>
  </p:clrMapOvr>
  <p:transition/>
</p:sldLayout>
</file>

<file path=ppt/slideLayouts/slideLayout7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56084142"/>
      </p:ext>
    </p:extLst>
  </p:cSld>
  <p:clrMapOvr>
    <a:masterClrMapping/>
  </p:clrMapOvr>
  <p:transition/>
</p:sldLayout>
</file>

<file path=ppt/slideLayouts/slideLayout7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23647961"/>
      </p:ext>
    </p:extLst>
  </p:cSld>
  <p:clrMapOvr>
    <a:masterClrMapping/>
  </p:clrMapOvr>
  <p:transition/>
</p:sldLayout>
</file>

<file path=ppt/slideLayouts/slideLayout7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692653042"/>
      </p:ext>
    </p:extLst>
  </p:cSld>
  <p:clrMapOvr>
    <a:masterClrMapping/>
  </p:clrMapOvr>
  <p:transition/>
</p:sldLayout>
</file>

<file path=ppt/slideLayouts/slideLayout7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68426736"/>
      </p:ext>
    </p:extLst>
  </p:cSld>
  <p:clrMapOvr>
    <a:masterClrMapping/>
  </p:clrMapOvr>
  <p:transition/>
</p:sldLayout>
</file>

<file path=ppt/slideLayouts/slideLayout7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709157705"/>
      </p:ext>
    </p:extLst>
  </p:cSld>
  <p:clrMapOvr>
    <a:masterClrMapping/>
  </p:clrMapOvr>
  <p:transition/>
</p:sldLayout>
</file>

<file path=ppt/slideLayouts/slideLayout7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53548532"/>
      </p:ext>
    </p:extLst>
  </p:cSld>
  <p:clrMapOvr>
    <a:masterClrMapping/>
  </p:clrMapOvr>
  <p:transition/>
</p:sldLayout>
</file>

<file path=ppt/slideLayouts/slideLayout7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51812301"/>
      </p:ext>
    </p:extLst>
  </p:cSld>
  <p:clrMapOvr>
    <a:masterClrMapping/>
  </p:clrMapOvr>
  <p:transition/>
</p:sldLayout>
</file>

<file path=ppt/slideLayouts/slideLayout7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895159928"/>
      </p:ext>
    </p:extLst>
  </p:cSld>
  <p:clrMapOvr>
    <a:masterClrMapping/>
  </p:clrMapOvr>
  <p:transition/>
</p:sldLayout>
</file>

<file path=ppt/slideLayouts/slideLayout7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1573314979"/>
      </p:ext>
    </p:extLst>
  </p:cSld>
  <p:clrMapOvr>
    <a:masterClrMapping/>
  </p:clrMapOvr>
  <p:transition/>
</p:sldLayout>
</file>

<file path=ppt/slideLayouts/slideLayout7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2364103206"/>
      </p:ext>
    </p:extLst>
  </p:cSld>
  <p:clrMapOvr>
    <a:masterClrMapping/>
  </p:clrMapOvr>
  <p:transition/>
</p:sldLayout>
</file>

<file path=ppt/slideLayouts/slideLayout7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1095278249"/>
      </p:ext>
    </p:extLst>
  </p:cSld>
  <p:clrMapOvr>
    <a:masterClrMapping/>
  </p:clrMapOvr>
  <p:transition/>
</p:sldLayout>
</file>

<file path=ppt/slideLayouts/slideLayout7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3102472312"/>
      </p:ext>
    </p:extLst>
  </p:cSld>
  <p:clrMapOvr>
    <a:masterClrMapping/>
  </p:clrMapOvr>
  <p:transition/>
</p:sldLayout>
</file>

<file path=ppt/slideLayouts/slideLayout7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1355273477"/>
      </p:ext>
    </p:extLst>
  </p:cSld>
  <p:clrMapOvr>
    <a:masterClrMapping/>
  </p:clrMapOvr>
  <p:transition/>
</p:sldLayout>
</file>

<file path=ppt/slideLayouts/slideLayout7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2418986132"/>
      </p:ext>
    </p:extLst>
  </p:cSld>
  <p:clrMapOvr>
    <a:masterClrMapping/>
  </p:clrMapOvr>
  <p:transition/>
</p:sldLayout>
</file>

<file path=ppt/slideLayouts/slideLayout7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3635798966"/>
      </p:ext>
    </p:extLst>
  </p:cSld>
  <p:clrMapOvr>
    <a:masterClrMapping/>
  </p:clrMapOvr>
  <p:transition/>
</p:sldLayout>
</file>

<file path=ppt/slideLayouts/slideLayout7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3288895268"/>
      </p:ext>
    </p:extLst>
  </p:cSld>
  <p:clrMapOvr>
    <a:masterClrMapping/>
  </p:clrMapOvr>
  <p:transition/>
</p:sldLayout>
</file>

<file path=ppt/slideLayouts/slideLayout7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2483953215"/>
      </p:ext>
    </p:extLst>
  </p:cSld>
  <p:clrMapOvr>
    <a:masterClrMapping/>
  </p:clrMapOvr>
  <p:transition/>
</p:sldLayout>
</file>

<file path=ppt/slideLayouts/slideLayout7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4237760326"/>
      </p:ext>
    </p:extLst>
  </p:cSld>
  <p:clrMapOvr>
    <a:masterClrMapping/>
  </p:clrMapOvr>
  <p:transition/>
</p:sldLayout>
</file>

<file path=ppt/slideLayouts/slideLayout7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3700068321"/>
      </p:ext>
    </p:extLst>
  </p:cSld>
  <p:clrMapOvr>
    <a:masterClrMapping/>
  </p:clrMapOvr>
  <p:transition/>
</p:sldLayout>
</file>

<file path=ppt/slideLayouts/slideLayout74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232161774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theme" Target="../theme/theme14.xml"/><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slideLayout" Target="../slideLayouts/slideLayout147.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5.xml"/><Relationship Id="rId13" Type="http://schemas.openxmlformats.org/officeDocument/2006/relationships/image" Target="../media/image1.png"/><Relationship Id="rId3" Type="http://schemas.openxmlformats.org/officeDocument/2006/relationships/slideLayout" Target="../slideLayouts/slideLayout150.xml"/><Relationship Id="rId7" Type="http://schemas.openxmlformats.org/officeDocument/2006/relationships/slideLayout" Target="../slideLayouts/slideLayout154.xml"/><Relationship Id="rId12" Type="http://schemas.openxmlformats.org/officeDocument/2006/relationships/theme" Target="../theme/theme15.xml"/><Relationship Id="rId2" Type="http://schemas.openxmlformats.org/officeDocument/2006/relationships/slideLayout" Target="../slideLayouts/slideLayout149.xml"/><Relationship Id="rId1" Type="http://schemas.openxmlformats.org/officeDocument/2006/relationships/slideLayout" Target="../slideLayouts/slideLayout148.xml"/><Relationship Id="rId6" Type="http://schemas.openxmlformats.org/officeDocument/2006/relationships/slideLayout" Target="../slideLayouts/slideLayout153.xml"/><Relationship Id="rId11" Type="http://schemas.openxmlformats.org/officeDocument/2006/relationships/slideLayout" Target="../slideLayouts/slideLayout158.xml"/><Relationship Id="rId5" Type="http://schemas.openxmlformats.org/officeDocument/2006/relationships/slideLayout" Target="../slideLayouts/slideLayout152.xml"/><Relationship Id="rId10" Type="http://schemas.openxmlformats.org/officeDocument/2006/relationships/slideLayout" Target="../slideLayouts/slideLayout157.xml"/><Relationship Id="rId4" Type="http://schemas.openxmlformats.org/officeDocument/2006/relationships/slideLayout" Target="../slideLayouts/slideLayout151.xml"/><Relationship Id="rId9" Type="http://schemas.openxmlformats.org/officeDocument/2006/relationships/slideLayout" Target="../slideLayouts/slideLayout156.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6.xml"/><Relationship Id="rId3" Type="http://schemas.openxmlformats.org/officeDocument/2006/relationships/slideLayout" Target="../slideLayouts/slideLayout161.xml"/><Relationship Id="rId7" Type="http://schemas.openxmlformats.org/officeDocument/2006/relationships/slideLayout" Target="../slideLayouts/slideLayout165.xml"/><Relationship Id="rId12" Type="http://schemas.openxmlformats.org/officeDocument/2006/relationships/theme" Target="../theme/theme16.xml"/><Relationship Id="rId2" Type="http://schemas.openxmlformats.org/officeDocument/2006/relationships/slideLayout" Target="../slideLayouts/slideLayout160.xml"/><Relationship Id="rId1" Type="http://schemas.openxmlformats.org/officeDocument/2006/relationships/slideLayout" Target="../slideLayouts/slideLayout159.xml"/><Relationship Id="rId6" Type="http://schemas.openxmlformats.org/officeDocument/2006/relationships/slideLayout" Target="../slideLayouts/slideLayout164.xml"/><Relationship Id="rId11" Type="http://schemas.openxmlformats.org/officeDocument/2006/relationships/slideLayout" Target="../slideLayouts/slideLayout169.xml"/><Relationship Id="rId5" Type="http://schemas.openxmlformats.org/officeDocument/2006/relationships/slideLayout" Target="../slideLayouts/slideLayout163.xml"/><Relationship Id="rId10" Type="http://schemas.openxmlformats.org/officeDocument/2006/relationships/slideLayout" Target="../slideLayouts/slideLayout168.xml"/><Relationship Id="rId4" Type="http://schemas.openxmlformats.org/officeDocument/2006/relationships/slideLayout" Target="../slideLayouts/slideLayout162.xml"/><Relationship Id="rId9" Type="http://schemas.openxmlformats.org/officeDocument/2006/relationships/slideLayout" Target="../slideLayouts/slideLayout167.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7.xml"/><Relationship Id="rId13" Type="http://schemas.openxmlformats.org/officeDocument/2006/relationships/image" Target="../media/image1.png"/><Relationship Id="rId3" Type="http://schemas.openxmlformats.org/officeDocument/2006/relationships/slideLayout" Target="../slideLayouts/slideLayout172.xml"/><Relationship Id="rId7" Type="http://schemas.openxmlformats.org/officeDocument/2006/relationships/slideLayout" Target="../slideLayouts/slideLayout176.xml"/><Relationship Id="rId12" Type="http://schemas.openxmlformats.org/officeDocument/2006/relationships/theme" Target="../theme/theme17.xml"/><Relationship Id="rId2" Type="http://schemas.openxmlformats.org/officeDocument/2006/relationships/slideLayout" Target="../slideLayouts/slideLayout171.xml"/><Relationship Id="rId1" Type="http://schemas.openxmlformats.org/officeDocument/2006/relationships/slideLayout" Target="../slideLayouts/slideLayout170.xml"/><Relationship Id="rId6" Type="http://schemas.openxmlformats.org/officeDocument/2006/relationships/slideLayout" Target="../slideLayouts/slideLayout175.xml"/><Relationship Id="rId11" Type="http://schemas.openxmlformats.org/officeDocument/2006/relationships/slideLayout" Target="../slideLayouts/slideLayout180.xml"/><Relationship Id="rId5" Type="http://schemas.openxmlformats.org/officeDocument/2006/relationships/slideLayout" Target="../slideLayouts/slideLayout174.xml"/><Relationship Id="rId10" Type="http://schemas.openxmlformats.org/officeDocument/2006/relationships/slideLayout" Target="../slideLayouts/slideLayout179.xml"/><Relationship Id="rId4" Type="http://schemas.openxmlformats.org/officeDocument/2006/relationships/slideLayout" Target="../slideLayouts/slideLayout173.xml"/><Relationship Id="rId9" Type="http://schemas.openxmlformats.org/officeDocument/2006/relationships/slideLayout" Target="../slideLayouts/slideLayout178.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8.xml"/><Relationship Id="rId3" Type="http://schemas.openxmlformats.org/officeDocument/2006/relationships/slideLayout" Target="../slideLayouts/slideLayout183.xml"/><Relationship Id="rId7" Type="http://schemas.openxmlformats.org/officeDocument/2006/relationships/slideLayout" Target="../slideLayouts/slideLayout187.xml"/><Relationship Id="rId12" Type="http://schemas.openxmlformats.org/officeDocument/2006/relationships/theme" Target="../theme/theme18.xml"/><Relationship Id="rId2" Type="http://schemas.openxmlformats.org/officeDocument/2006/relationships/slideLayout" Target="../slideLayouts/slideLayout182.xml"/><Relationship Id="rId1" Type="http://schemas.openxmlformats.org/officeDocument/2006/relationships/slideLayout" Target="../slideLayouts/slideLayout181.xml"/><Relationship Id="rId6" Type="http://schemas.openxmlformats.org/officeDocument/2006/relationships/slideLayout" Target="../slideLayouts/slideLayout186.xml"/><Relationship Id="rId11" Type="http://schemas.openxmlformats.org/officeDocument/2006/relationships/slideLayout" Target="../slideLayouts/slideLayout191.xml"/><Relationship Id="rId5" Type="http://schemas.openxmlformats.org/officeDocument/2006/relationships/slideLayout" Target="../slideLayouts/slideLayout185.xml"/><Relationship Id="rId10" Type="http://schemas.openxmlformats.org/officeDocument/2006/relationships/slideLayout" Target="../slideLayouts/slideLayout190.xml"/><Relationship Id="rId4" Type="http://schemas.openxmlformats.org/officeDocument/2006/relationships/slideLayout" Target="../slideLayouts/slideLayout184.xml"/><Relationship Id="rId9" Type="http://schemas.openxmlformats.org/officeDocument/2006/relationships/slideLayout" Target="../slideLayouts/slideLayout189.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9.xml"/><Relationship Id="rId13" Type="http://schemas.openxmlformats.org/officeDocument/2006/relationships/image" Target="../media/image1.png"/><Relationship Id="rId3" Type="http://schemas.openxmlformats.org/officeDocument/2006/relationships/slideLayout" Target="../slideLayouts/slideLayout194.xml"/><Relationship Id="rId7" Type="http://schemas.openxmlformats.org/officeDocument/2006/relationships/slideLayout" Target="../slideLayouts/slideLayout198.xml"/><Relationship Id="rId12" Type="http://schemas.openxmlformats.org/officeDocument/2006/relationships/theme" Target="../theme/theme19.xml"/><Relationship Id="rId2" Type="http://schemas.openxmlformats.org/officeDocument/2006/relationships/slideLayout" Target="../slideLayouts/slideLayout193.xml"/><Relationship Id="rId1" Type="http://schemas.openxmlformats.org/officeDocument/2006/relationships/slideLayout" Target="../slideLayouts/slideLayout192.xml"/><Relationship Id="rId6" Type="http://schemas.openxmlformats.org/officeDocument/2006/relationships/slideLayout" Target="../slideLayouts/slideLayout197.xml"/><Relationship Id="rId11" Type="http://schemas.openxmlformats.org/officeDocument/2006/relationships/slideLayout" Target="../slideLayouts/slideLayout202.xml"/><Relationship Id="rId5" Type="http://schemas.openxmlformats.org/officeDocument/2006/relationships/slideLayout" Target="../slideLayouts/slideLayout196.xml"/><Relationship Id="rId10" Type="http://schemas.openxmlformats.org/officeDocument/2006/relationships/slideLayout" Target="../slideLayouts/slideLayout201.xml"/><Relationship Id="rId4" Type="http://schemas.openxmlformats.org/officeDocument/2006/relationships/slideLayout" Target="../slideLayouts/slideLayout195.xml"/><Relationship Id="rId9" Type="http://schemas.openxmlformats.org/officeDocument/2006/relationships/slideLayout" Target="../slideLayouts/slideLayout200.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10.xml"/><Relationship Id="rId3" Type="http://schemas.openxmlformats.org/officeDocument/2006/relationships/slideLayout" Target="../slideLayouts/slideLayout205.xml"/><Relationship Id="rId7" Type="http://schemas.openxmlformats.org/officeDocument/2006/relationships/slideLayout" Target="../slideLayouts/slideLayout209.xml"/><Relationship Id="rId12" Type="http://schemas.openxmlformats.org/officeDocument/2006/relationships/theme" Target="../theme/theme20.xml"/><Relationship Id="rId2" Type="http://schemas.openxmlformats.org/officeDocument/2006/relationships/slideLayout" Target="../slideLayouts/slideLayout204.xml"/><Relationship Id="rId1" Type="http://schemas.openxmlformats.org/officeDocument/2006/relationships/slideLayout" Target="../slideLayouts/slideLayout203.xml"/><Relationship Id="rId6" Type="http://schemas.openxmlformats.org/officeDocument/2006/relationships/slideLayout" Target="../slideLayouts/slideLayout208.xml"/><Relationship Id="rId11" Type="http://schemas.openxmlformats.org/officeDocument/2006/relationships/slideLayout" Target="../slideLayouts/slideLayout213.xml"/><Relationship Id="rId5" Type="http://schemas.openxmlformats.org/officeDocument/2006/relationships/slideLayout" Target="../slideLayouts/slideLayout207.xml"/><Relationship Id="rId10" Type="http://schemas.openxmlformats.org/officeDocument/2006/relationships/slideLayout" Target="../slideLayouts/slideLayout212.xml"/><Relationship Id="rId4" Type="http://schemas.openxmlformats.org/officeDocument/2006/relationships/slideLayout" Target="../slideLayouts/slideLayout206.xml"/><Relationship Id="rId9" Type="http://schemas.openxmlformats.org/officeDocument/2006/relationships/slideLayout" Target="../slideLayouts/slideLayout211.xml"/></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13" Type="http://schemas.openxmlformats.org/officeDocument/2006/relationships/theme" Target="../theme/theme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slideLayout" Target="../slideLayouts/slideLayout225.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 Id="rId14" Type="http://schemas.openxmlformats.org/officeDocument/2006/relationships/image" Target="../media/image1.png"/></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3.xml"/><Relationship Id="rId3" Type="http://schemas.openxmlformats.org/officeDocument/2006/relationships/slideLayout" Target="../slideLayouts/slideLayout228.xml"/><Relationship Id="rId7" Type="http://schemas.openxmlformats.org/officeDocument/2006/relationships/slideLayout" Target="../slideLayouts/slideLayout232.xml"/><Relationship Id="rId12" Type="http://schemas.openxmlformats.org/officeDocument/2006/relationships/theme" Target="../theme/theme22.xml"/><Relationship Id="rId2" Type="http://schemas.openxmlformats.org/officeDocument/2006/relationships/slideLayout" Target="../slideLayouts/slideLayout227.xml"/><Relationship Id="rId1" Type="http://schemas.openxmlformats.org/officeDocument/2006/relationships/slideLayout" Target="../slideLayouts/slideLayout226.xml"/><Relationship Id="rId6" Type="http://schemas.openxmlformats.org/officeDocument/2006/relationships/slideLayout" Target="../slideLayouts/slideLayout231.xml"/><Relationship Id="rId11" Type="http://schemas.openxmlformats.org/officeDocument/2006/relationships/slideLayout" Target="../slideLayouts/slideLayout236.xml"/><Relationship Id="rId5" Type="http://schemas.openxmlformats.org/officeDocument/2006/relationships/slideLayout" Target="../slideLayouts/slideLayout230.xml"/><Relationship Id="rId10" Type="http://schemas.openxmlformats.org/officeDocument/2006/relationships/slideLayout" Target="../slideLayouts/slideLayout235.xml"/><Relationship Id="rId4" Type="http://schemas.openxmlformats.org/officeDocument/2006/relationships/slideLayout" Target="../slideLayouts/slideLayout229.xml"/><Relationship Id="rId9" Type="http://schemas.openxmlformats.org/officeDocument/2006/relationships/slideLayout" Target="../slideLayouts/slideLayout234.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4.xml"/><Relationship Id="rId13" Type="http://schemas.openxmlformats.org/officeDocument/2006/relationships/image" Target="../media/image1.png"/><Relationship Id="rId3" Type="http://schemas.openxmlformats.org/officeDocument/2006/relationships/slideLayout" Target="../slideLayouts/slideLayout239.xml"/><Relationship Id="rId7" Type="http://schemas.openxmlformats.org/officeDocument/2006/relationships/slideLayout" Target="../slideLayouts/slideLayout243.xml"/><Relationship Id="rId12" Type="http://schemas.openxmlformats.org/officeDocument/2006/relationships/theme" Target="../theme/theme23.xml"/><Relationship Id="rId2" Type="http://schemas.openxmlformats.org/officeDocument/2006/relationships/slideLayout" Target="../slideLayouts/slideLayout238.xml"/><Relationship Id="rId1" Type="http://schemas.openxmlformats.org/officeDocument/2006/relationships/slideLayout" Target="../slideLayouts/slideLayout237.xml"/><Relationship Id="rId6" Type="http://schemas.openxmlformats.org/officeDocument/2006/relationships/slideLayout" Target="../slideLayouts/slideLayout242.xml"/><Relationship Id="rId11" Type="http://schemas.openxmlformats.org/officeDocument/2006/relationships/slideLayout" Target="../slideLayouts/slideLayout247.xml"/><Relationship Id="rId5" Type="http://schemas.openxmlformats.org/officeDocument/2006/relationships/slideLayout" Target="../slideLayouts/slideLayout241.xml"/><Relationship Id="rId10" Type="http://schemas.openxmlformats.org/officeDocument/2006/relationships/slideLayout" Target="../slideLayouts/slideLayout246.xml"/><Relationship Id="rId4" Type="http://schemas.openxmlformats.org/officeDocument/2006/relationships/slideLayout" Target="../slideLayouts/slideLayout240.xml"/><Relationship Id="rId9" Type="http://schemas.openxmlformats.org/officeDocument/2006/relationships/slideLayout" Target="../slideLayouts/slideLayout245.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5.xml"/><Relationship Id="rId3" Type="http://schemas.openxmlformats.org/officeDocument/2006/relationships/slideLayout" Target="../slideLayouts/slideLayout250.xml"/><Relationship Id="rId7" Type="http://schemas.openxmlformats.org/officeDocument/2006/relationships/slideLayout" Target="../slideLayouts/slideLayout254.xml"/><Relationship Id="rId12" Type="http://schemas.openxmlformats.org/officeDocument/2006/relationships/theme" Target="../theme/theme24.xml"/><Relationship Id="rId2" Type="http://schemas.openxmlformats.org/officeDocument/2006/relationships/slideLayout" Target="../slideLayouts/slideLayout249.xml"/><Relationship Id="rId1" Type="http://schemas.openxmlformats.org/officeDocument/2006/relationships/slideLayout" Target="../slideLayouts/slideLayout248.xml"/><Relationship Id="rId6" Type="http://schemas.openxmlformats.org/officeDocument/2006/relationships/slideLayout" Target="../slideLayouts/slideLayout253.xml"/><Relationship Id="rId11" Type="http://schemas.openxmlformats.org/officeDocument/2006/relationships/slideLayout" Target="../slideLayouts/slideLayout258.xml"/><Relationship Id="rId5" Type="http://schemas.openxmlformats.org/officeDocument/2006/relationships/slideLayout" Target="../slideLayouts/slideLayout252.xml"/><Relationship Id="rId10" Type="http://schemas.openxmlformats.org/officeDocument/2006/relationships/slideLayout" Target="../slideLayouts/slideLayout257.xml"/><Relationship Id="rId4" Type="http://schemas.openxmlformats.org/officeDocument/2006/relationships/slideLayout" Target="../slideLayouts/slideLayout251.xml"/><Relationship Id="rId9" Type="http://schemas.openxmlformats.org/officeDocument/2006/relationships/slideLayout" Target="../slideLayouts/slideLayout256.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s>
</file>

<file path=ppt/slideMasters/_rels/slideMaster26.xml.rels><?xml version="1.0" encoding="UTF-8" standalone="yes"?>
<Relationships xmlns="http://schemas.openxmlformats.org/package/2006/relationships"><Relationship Id="rId8" Type="http://schemas.openxmlformats.org/officeDocument/2006/relationships/slideLayout" Target="../slideLayouts/slideLayout278.xml"/><Relationship Id="rId13"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12" Type="http://schemas.openxmlformats.org/officeDocument/2006/relationships/slideLayout" Target="../slideLayouts/slideLayout282.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11" Type="http://schemas.openxmlformats.org/officeDocument/2006/relationships/slideLayout" Target="../slideLayouts/slideLayout281.xml"/><Relationship Id="rId5" Type="http://schemas.openxmlformats.org/officeDocument/2006/relationships/slideLayout" Target="../slideLayouts/slideLayout275.xml"/><Relationship Id="rId10" Type="http://schemas.openxmlformats.org/officeDocument/2006/relationships/slideLayout" Target="../slideLayouts/slideLayout280.xml"/><Relationship Id="rId4" Type="http://schemas.openxmlformats.org/officeDocument/2006/relationships/slideLayout" Target="../slideLayouts/slideLayout274.xml"/><Relationship Id="rId9" Type="http://schemas.openxmlformats.org/officeDocument/2006/relationships/slideLayout" Target="../slideLayouts/slideLayout279.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90.xml"/><Relationship Id="rId13" Type="http://schemas.openxmlformats.org/officeDocument/2006/relationships/theme" Target="../theme/theme27.xml"/><Relationship Id="rId3" Type="http://schemas.openxmlformats.org/officeDocument/2006/relationships/slideLayout" Target="../slideLayouts/slideLayout285.xml"/><Relationship Id="rId7" Type="http://schemas.openxmlformats.org/officeDocument/2006/relationships/slideLayout" Target="../slideLayouts/slideLayout289.xml"/><Relationship Id="rId12" Type="http://schemas.openxmlformats.org/officeDocument/2006/relationships/slideLayout" Target="../slideLayouts/slideLayout294.xml"/><Relationship Id="rId2" Type="http://schemas.openxmlformats.org/officeDocument/2006/relationships/slideLayout" Target="../slideLayouts/slideLayout284.xml"/><Relationship Id="rId1" Type="http://schemas.openxmlformats.org/officeDocument/2006/relationships/slideLayout" Target="../slideLayouts/slideLayout283.xml"/><Relationship Id="rId6" Type="http://schemas.openxmlformats.org/officeDocument/2006/relationships/slideLayout" Target="../slideLayouts/slideLayout288.xml"/><Relationship Id="rId11" Type="http://schemas.openxmlformats.org/officeDocument/2006/relationships/slideLayout" Target="../slideLayouts/slideLayout293.xml"/><Relationship Id="rId5" Type="http://schemas.openxmlformats.org/officeDocument/2006/relationships/slideLayout" Target="../slideLayouts/slideLayout287.xml"/><Relationship Id="rId10" Type="http://schemas.openxmlformats.org/officeDocument/2006/relationships/slideLayout" Target="../slideLayouts/slideLayout292.xml"/><Relationship Id="rId4" Type="http://schemas.openxmlformats.org/officeDocument/2006/relationships/slideLayout" Target="../slideLayouts/slideLayout286.xml"/><Relationship Id="rId9" Type="http://schemas.openxmlformats.org/officeDocument/2006/relationships/slideLayout" Target="../slideLayouts/slideLayout291.xml"/><Relationship Id="rId14" Type="http://schemas.openxmlformats.org/officeDocument/2006/relationships/image" Target="../media/image1.png"/></Relationships>
</file>

<file path=ppt/slideMasters/_rels/slideMaster28.xml.rels><?xml version="1.0" encoding="UTF-8" standalone="yes"?>
<Relationships xmlns="http://schemas.openxmlformats.org/package/2006/relationships"><Relationship Id="rId8" Type="http://schemas.openxmlformats.org/officeDocument/2006/relationships/theme" Target="../theme/theme28.xml"/><Relationship Id="rId3" Type="http://schemas.openxmlformats.org/officeDocument/2006/relationships/slideLayout" Target="../slideLayouts/slideLayout297.xml"/><Relationship Id="rId7" Type="http://schemas.openxmlformats.org/officeDocument/2006/relationships/slideLayout" Target="../slideLayouts/slideLayout301.xml"/><Relationship Id="rId2" Type="http://schemas.openxmlformats.org/officeDocument/2006/relationships/slideLayout" Target="../slideLayouts/slideLayout296.xml"/><Relationship Id="rId1" Type="http://schemas.openxmlformats.org/officeDocument/2006/relationships/slideLayout" Target="../slideLayouts/slideLayout295.xml"/><Relationship Id="rId6" Type="http://schemas.openxmlformats.org/officeDocument/2006/relationships/slideLayout" Target="../slideLayouts/slideLayout300.xml"/><Relationship Id="rId5" Type="http://schemas.openxmlformats.org/officeDocument/2006/relationships/slideLayout" Target="../slideLayouts/slideLayout299.xml"/><Relationship Id="rId4" Type="http://schemas.openxmlformats.org/officeDocument/2006/relationships/slideLayout" Target="../slideLayouts/slideLayout298.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9.xml"/><Relationship Id="rId13" Type="http://schemas.openxmlformats.org/officeDocument/2006/relationships/image" Target="../media/image1.png"/><Relationship Id="rId3" Type="http://schemas.openxmlformats.org/officeDocument/2006/relationships/slideLayout" Target="../slideLayouts/slideLayout304.xml"/><Relationship Id="rId7" Type="http://schemas.openxmlformats.org/officeDocument/2006/relationships/slideLayout" Target="../slideLayouts/slideLayout308.xml"/><Relationship Id="rId12" Type="http://schemas.openxmlformats.org/officeDocument/2006/relationships/theme" Target="../theme/theme29.xml"/><Relationship Id="rId2" Type="http://schemas.openxmlformats.org/officeDocument/2006/relationships/slideLayout" Target="../slideLayouts/slideLayout303.xml"/><Relationship Id="rId1" Type="http://schemas.openxmlformats.org/officeDocument/2006/relationships/slideLayout" Target="../slideLayouts/slideLayout302.xml"/><Relationship Id="rId6" Type="http://schemas.openxmlformats.org/officeDocument/2006/relationships/slideLayout" Target="../slideLayouts/slideLayout307.xml"/><Relationship Id="rId11" Type="http://schemas.openxmlformats.org/officeDocument/2006/relationships/slideLayout" Target="../slideLayouts/slideLayout312.xml"/><Relationship Id="rId5" Type="http://schemas.openxmlformats.org/officeDocument/2006/relationships/slideLayout" Target="../slideLayouts/slideLayout306.xml"/><Relationship Id="rId10" Type="http://schemas.openxmlformats.org/officeDocument/2006/relationships/slideLayout" Target="../slideLayouts/slideLayout311.xml"/><Relationship Id="rId4" Type="http://schemas.openxmlformats.org/officeDocument/2006/relationships/slideLayout" Target="../slideLayouts/slideLayout305.xml"/><Relationship Id="rId9" Type="http://schemas.openxmlformats.org/officeDocument/2006/relationships/slideLayout" Target="../slideLayouts/slideLayout310.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20.xml"/><Relationship Id="rId13" Type="http://schemas.openxmlformats.org/officeDocument/2006/relationships/image" Target="../media/image1.png"/><Relationship Id="rId3" Type="http://schemas.openxmlformats.org/officeDocument/2006/relationships/slideLayout" Target="../slideLayouts/slideLayout315.xml"/><Relationship Id="rId7" Type="http://schemas.openxmlformats.org/officeDocument/2006/relationships/slideLayout" Target="../slideLayouts/slideLayout319.xml"/><Relationship Id="rId12" Type="http://schemas.openxmlformats.org/officeDocument/2006/relationships/theme" Target="../theme/theme30.xml"/><Relationship Id="rId2" Type="http://schemas.openxmlformats.org/officeDocument/2006/relationships/slideLayout" Target="../slideLayouts/slideLayout314.xml"/><Relationship Id="rId1" Type="http://schemas.openxmlformats.org/officeDocument/2006/relationships/slideLayout" Target="../slideLayouts/slideLayout313.xml"/><Relationship Id="rId6" Type="http://schemas.openxmlformats.org/officeDocument/2006/relationships/slideLayout" Target="../slideLayouts/slideLayout318.xml"/><Relationship Id="rId11" Type="http://schemas.openxmlformats.org/officeDocument/2006/relationships/slideLayout" Target="../slideLayouts/slideLayout323.xml"/><Relationship Id="rId5" Type="http://schemas.openxmlformats.org/officeDocument/2006/relationships/slideLayout" Target="../slideLayouts/slideLayout317.xml"/><Relationship Id="rId10" Type="http://schemas.openxmlformats.org/officeDocument/2006/relationships/slideLayout" Target="../slideLayouts/slideLayout322.xml"/><Relationship Id="rId4" Type="http://schemas.openxmlformats.org/officeDocument/2006/relationships/slideLayout" Target="../slideLayouts/slideLayout316.xml"/><Relationship Id="rId9" Type="http://schemas.openxmlformats.org/officeDocument/2006/relationships/slideLayout" Target="../slideLayouts/slideLayout321.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1.xml"/><Relationship Id="rId13" Type="http://schemas.openxmlformats.org/officeDocument/2006/relationships/image" Target="../media/image1.png"/><Relationship Id="rId3" Type="http://schemas.openxmlformats.org/officeDocument/2006/relationships/slideLayout" Target="../slideLayouts/slideLayout326.xml"/><Relationship Id="rId7" Type="http://schemas.openxmlformats.org/officeDocument/2006/relationships/slideLayout" Target="../slideLayouts/slideLayout330.xml"/><Relationship Id="rId12" Type="http://schemas.openxmlformats.org/officeDocument/2006/relationships/theme" Target="../theme/theme31.xml"/><Relationship Id="rId2" Type="http://schemas.openxmlformats.org/officeDocument/2006/relationships/slideLayout" Target="../slideLayouts/slideLayout325.xml"/><Relationship Id="rId1" Type="http://schemas.openxmlformats.org/officeDocument/2006/relationships/slideLayout" Target="../slideLayouts/slideLayout324.xml"/><Relationship Id="rId6" Type="http://schemas.openxmlformats.org/officeDocument/2006/relationships/slideLayout" Target="../slideLayouts/slideLayout329.xml"/><Relationship Id="rId11" Type="http://schemas.openxmlformats.org/officeDocument/2006/relationships/slideLayout" Target="../slideLayouts/slideLayout334.xml"/><Relationship Id="rId5" Type="http://schemas.openxmlformats.org/officeDocument/2006/relationships/slideLayout" Target="../slideLayouts/slideLayout328.xml"/><Relationship Id="rId10" Type="http://schemas.openxmlformats.org/officeDocument/2006/relationships/slideLayout" Target="../slideLayouts/slideLayout333.xml"/><Relationship Id="rId4" Type="http://schemas.openxmlformats.org/officeDocument/2006/relationships/slideLayout" Target="../slideLayouts/slideLayout327.xml"/><Relationship Id="rId9" Type="http://schemas.openxmlformats.org/officeDocument/2006/relationships/slideLayout" Target="../slideLayouts/slideLayout332.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2.xml"/><Relationship Id="rId13" Type="http://schemas.openxmlformats.org/officeDocument/2006/relationships/image" Target="../media/image1.png"/><Relationship Id="rId3" Type="http://schemas.openxmlformats.org/officeDocument/2006/relationships/slideLayout" Target="../slideLayouts/slideLayout337.xml"/><Relationship Id="rId7" Type="http://schemas.openxmlformats.org/officeDocument/2006/relationships/slideLayout" Target="../slideLayouts/slideLayout341.xml"/><Relationship Id="rId12" Type="http://schemas.openxmlformats.org/officeDocument/2006/relationships/theme" Target="../theme/theme32.xml"/><Relationship Id="rId2" Type="http://schemas.openxmlformats.org/officeDocument/2006/relationships/slideLayout" Target="../slideLayouts/slideLayout336.xml"/><Relationship Id="rId1" Type="http://schemas.openxmlformats.org/officeDocument/2006/relationships/slideLayout" Target="../slideLayouts/slideLayout335.xml"/><Relationship Id="rId6" Type="http://schemas.openxmlformats.org/officeDocument/2006/relationships/slideLayout" Target="../slideLayouts/slideLayout340.xml"/><Relationship Id="rId11" Type="http://schemas.openxmlformats.org/officeDocument/2006/relationships/slideLayout" Target="../slideLayouts/slideLayout345.xml"/><Relationship Id="rId5" Type="http://schemas.openxmlformats.org/officeDocument/2006/relationships/slideLayout" Target="../slideLayouts/slideLayout339.xml"/><Relationship Id="rId10" Type="http://schemas.openxmlformats.org/officeDocument/2006/relationships/slideLayout" Target="../slideLayouts/slideLayout344.xml"/><Relationship Id="rId4" Type="http://schemas.openxmlformats.org/officeDocument/2006/relationships/slideLayout" Target="../slideLayouts/slideLayout338.xml"/><Relationship Id="rId9" Type="http://schemas.openxmlformats.org/officeDocument/2006/relationships/slideLayout" Target="../slideLayouts/slideLayout343.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3.xml"/><Relationship Id="rId13" Type="http://schemas.openxmlformats.org/officeDocument/2006/relationships/image" Target="../media/image1.png"/><Relationship Id="rId3" Type="http://schemas.openxmlformats.org/officeDocument/2006/relationships/slideLayout" Target="../slideLayouts/slideLayout348.xml"/><Relationship Id="rId7" Type="http://schemas.openxmlformats.org/officeDocument/2006/relationships/slideLayout" Target="../slideLayouts/slideLayout352.xml"/><Relationship Id="rId12" Type="http://schemas.openxmlformats.org/officeDocument/2006/relationships/theme" Target="../theme/theme33.xml"/><Relationship Id="rId2" Type="http://schemas.openxmlformats.org/officeDocument/2006/relationships/slideLayout" Target="../slideLayouts/slideLayout347.xml"/><Relationship Id="rId1" Type="http://schemas.openxmlformats.org/officeDocument/2006/relationships/slideLayout" Target="../slideLayouts/slideLayout346.xml"/><Relationship Id="rId6" Type="http://schemas.openxmlformats.org/officeDocument/2006/relationships/slideLayout" Target="../slideLayouts/slideLayout351.xml"/><Relationship Id="rId11" Type="http://schemas.openxmlformats.org/officeDocument/2006/relationships/slideLayout" Target="../slideLayouts/slideLayout356.xml"/><Relationship Id="rId5" Type="http://schemas.openxmlformats.org/officeDocument/2006/relationships/slideLayout" Target="../slideLayouts/slideLayout350.xml"/><Relationship Id="rId10" Type="http://schemas.openxmlformats.org/officeDocument/2006/relationships/slideLayout" Target="../slideLayouts/slideLayout355.xml"/><Relationship Id="rId4" Type="http://schemas.openxmlformats.org/officeDocument/2006/relationships/slideLayout" Target="../slideLayouts/slideLayout349.xml"/><Relationship Id="rId9" Type="http://schemas.openxmlformats.org/officeDocument/2006/relationships/slideLayout" Target="../slideLayouts/slideLayout354.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4.xml"/><Relationship Id="rId13" Type="http://schemas.openxmlformats.org/officeDocument/2006/relationships/image" Target="../media/image1.png"/><Relationship Id="rId3" Type="http://schemas.openxmlformats.org/officeDocument/2006/relationships/slideLayout" Target="../slideLayouts/slideLayout359.xml"/><Relationship Id="rId7" Type="http://schemas.openxmlformats.org/officeDocument/2006/relationships/slideLayout" Target="../slideLayouts/slideLayout363.xml"/><Relationship Id="rId12" Type="http://schemas.openxmlformats.org/officeDocument/2006/relationships/theme" Target="../theme/theme34.xml"/><Relationship Id="rId2" Type="http://schemas.openxmlformats.org/officeDocument/2006/relationships/slideLayout" Target="../slideLayouts/slideLayout358.xml"/><Relationship Id="rId1" Type="http://schemas.openxmlformats.org/officeDocument/2006/relationships/slideLayout" Target="../slideLayouts/slideLayout357.xml"/><Relationship Id="rId6" Type="http://schemas.openxmlformats.org/officeDocument/2006/relationships/slideLayout" Target="../slideLayouts/slideLayout362.xml"/><Relationship Id="rId11" Type="http://schemas.openxmlformats.org/officeDocument/2006/relationships/slideLayout" Target="../slideLayouts/slideLayout367.xml"/><Relationship Id="rId5" Type="http://schemas.openxmlformats.org/officeDocument/2006/relationships/slideLayout" Target="../slideLayouts/slideLayout361.xml"/><Relationship Id="rId10" Type="http://schemas.openxmlformats.org/officeDocument/2006/relationships/slideLayout" Target="../slideLayouts/slideLayout366.xml"/><Relationship Id="rId4" Type="http://schemas.openxmlformats.org/officeDocument/2006/relationships/slideLayout" Target="../slideLayouts/slideLayout360.xml"/><Relationship Id="rId9" Type="http://schemas.openxmlformats.org/officeDocument/2006/relationships/slideLayout" Target="../slideLayouts/slideLayout365.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5.xml"/><Relationship Id="rId13" Type="http://schemas.openxmlformats.org/officeDocument/2006/relationships/image" Target="../media/image1.png"/><Relationship Id="rId3" Type="http://schemas.openxmlformats.org/officeDocument/2006/relationships/slideLayout" Target="../slideLayouts/slideLayout370.xml"/><Relationship Id="rId7" Type="http://schemas.openxmlformats.org/officeDocument/2006/relationships/slideLayout" Target="../slideLayouts/slideLayout374.xml"/><Relationship Id="rId12" Type="http://schemas.openxmlformats.org/officeDocument/2006/relationships/theme" Target="../theme/theme35.xml"/><Relationship Id="rId2" Type="http://schemas.openxmlformats.org/officeDocument/2006/relationships/slideLayout" Target="../slideLayouts/slideLayout369.xml"/><Relationship Id="rId1" Type="http://schemas.openxmlformats.org/officeDocument/2006/relationships/slideLayout" Target="../slideLayouts/slideLayout368.xml"/><Relationship Id="rId6" Type="http://schemas.openxmlformats.org/officeDocument/2006/relationships/slideLayout" Target="../slideLayouts/slideLayout373.xml"/><Relationship Id="rId11" Type="http://schemas.openxmlformats.org/officeDocument/2006/relationships/slideLayout" Target="../slideLayouts/slideLayout378.xml"/><Relationship Id="rId5" Type="http://schemas.openxmlformats.org/officeDocument/2006/relationships/slideLayout" Target="../slideLayouts/slideLayout372.xml"/><Relationship Id="rId10" Type="http://schemas.openxmlformats.org/officeDocument/2006/relationships/slideLayout" Target="../slideLayouts/slideLayout377.xml"/><Relationship Id="rId4" Type="http://schemas.openxmlformats.org/officeDocument/2006/relationships/slideLayout" Target="../slideLayouts/slideLayout371.xml"/><Relationship Id="rId9" Type="http://schemas.openxmlformats.org/officeDocument/2006/relationships/slideLayout" Target="../slideLayouts/slideLayout376.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6.xml"/><Relationship Id="rId13" Type="http://schemas.openxmlformats.org/officeDocument/2006/relationships/image" Target="../media/image1.png"/><Relationship Id="rId3" Type="http://schemas.openxmlformats.org/officeDocument/2006/relationships/slideLayout" Target="../slideLayouts/slideLayout381.xml"/><Relationship Id="rId7" Type="http://schemas.openxmlformats.org/officeDocument/2006/relationships/slideLayout" Target="../slideLayouts/slideLayout385.xml"/><Relationship Id="rId12" Type="http://schemas.openxmlformats.org/officeDocument/2006/relationships/theme" Target="../theme/theme36.xml"/><Relationship Id="rId2" Type="http://schemas.openxmlformats.org/officeDocument/2006/relationships/slideLayout" Target="../slideLayouts/slideLayout380.xml"/><Relationship Id="rId1" Type="http://schemas.openxmlformats.org/officeDocument/2006/relationships/slideLayout" Target="../slideLayouts/slideLayout379.xml"/><Relationship Id="rId6" Type="http://schemas.openxmlformats.org/officeDocument/2006/relationships/slideLayout" Target="../slideLayouts/slideLayout384.xml"/><Relationship Id="rId11" Type="http://schemas.openxmlformats.org/officeDocument/2006/relationships/slideLayout" Target="../slideLayouts/slideLayout389.xml"/><Relationship Id="rId5" Type="http://schemas.openxmlformats.org/officeDocument/2006/relationships/slideLayout" Target="../slideLayouts/slideLayout383.xml"/><Relationship Id="rId10" Type="http://schemas.openxmlformats.org/officeDocument/2006/relationships/slideLayout" Target="../slideLayouts/slideLayout388.xml"/><Relationship Id="rId4" Type="http://schemas.openxmlformats.org/officeDocument/2006/relationships/slideLayout" Target="../slideLayouts/slideLayout382.xml"/><Relationship Id="rId9" Type="http://schemas.openxmlformats.org/officeDocument/2006/relationships/slideLayout" Target="../slideLayouts/slideLayout387.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7.xml"/><Relationship Id="rId13" Type="http://schemas.openxmlformats.org/officeDocument/2006/relationships/theme" Target="../theme/theme37.xml"/><Relationship Id="rId3" Type="http://schemas.openxmlformats.org/officeDocument/2006/relationships/slideLayout" Target="../slideLayouts/slideLayout392.xml"/><Relationship Id="rId7" Type="http://schemas.openxmlformats.org/officeDocument/2006/relationships/slideLayout" Target="../slideLayouts/slideLayout396.xml"/><Relationship Id="rId12" Type="http://schemas.openxmlformats.org/officeDocument/2006/relationships/slideLayout" Target="../slideLayouts/slideLayout401.xml"/><Relationship Id="rId2" Type="http://schemas.openxmlformats.org/officeDocument/2006/relationships/slideLayout" Target="../slideLayouts/slideLayout391.xml"/><Relationship Id="rId1" Type="http://schemas.openxmlformats.org/officeDocument/2006/relationships/slideLayout" Target="../slideLayouts/slideLayout390.xml"/><Relationship Id="rId6" Type="http://schemas.openxmlformats.org/officeDocument/2006/relationships/slideLayout" Target="../slideLayouts/slideLayout395.xml"/><Relationship Id="rId11" Type="http://schemas.openxmlformats.org/officeDocument/2006/relationships/slideLayout" Target="../slideLayouts/slideLayout400.xml"/><Relationship Id="rId5" Type="http://schemas.openxmlformats.org/officeDocument/2006/relationships/slideLayout" Target="../slideLayouts/slideLayout394.xml"/><Relationship Id="rId10" Type="http://schemas.openxmlformats.org/officeDocument/2006/relationships/slideLayout" Target="../slideLayouts/slideLayout399.xml"/><Relationship Id="rId4" Type="http://schemas.openxmlformats.org/officeDocument/2006/relationships/slideLayout" Target="../slideLayouts/slideLayout393.xml"/><Relationship Id="rId9" Type="http://schemas.openxmlformats.org/officeDocument/2006/relationships/slideLayout" Target="../slideLayouts/slideLayout398.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9.xml"/><Relationship Id="rId13" Type="http://schemas.openxmlformats.org/officeDocument/2006/relationships/image" Target="../media/image1.png"/><Relationship Id="rId3" Type="http://schemas.openxmlformats.org/officeDocument/2006/relationships/slideLayout" Target="../slideLayouts/slideLayout404.xml"/><Relationship Id="rId7" Type="http://schemas.openxmlformats.org/officeDocument/2006/relationships/slideLayout" Target="../slideLayouts/slideLayout408.xml"/><Relationship Id="rId12" Type="http://schemas.openxmlformats.org/officeDocument/2006/relationships/theme" Target="../theme/theme38.xml"/><Relationship Id="rId2" Type="http://schemas.openxmlformats.org/officeDocument/2006/relationships/slideLayout" Target="../slideLayouts/slideLayout403.xml"/><Relationship Id="rId1" Type="http://schemas.openxmlformats.org/officeDocument/2006/relationships/slideLayout" Target="../slideLayouts/slideLayout402.xml"/><Relationship Id="rId6" Type="http://schemas.openxmlformats.org/officeDocument/2006/relationships/slideLayout" Target="../slideLayouts/slideLayout407.xml"/><Relationship Id="rId11" Type="http://schemas.openxmlformats.org/officeDocument/2006/relationships/slideLayout" Target="../slideLayouts/slideLayout412.xml"/><Relationship Id="rId5" Type="http://schemas.openxmlformats.org/officeDocument/2006/relationships/slideLayout" Target="../slideLayouts/slideLayout406.xml"/><Relationship Id="rId10" Type="http://schemas.openxmlformats.org/officeDocument/2006/relationships/slideLayout" Target="../slideLayouts/slideLayout411.xml"/><Relationship Id="rId4" Type="http://schemas.openxmlformats.org/officeDocument/2006/relationships/slideLayout" Target="../slideLayouts/slideLayout405.xml"/><Relationship Id="rId9" Type="http://schemas.openxmlformats.org/officeDocument/2006/relationships/slideLayout" Target="../slideLayouts/slideLayout410.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20.xml"/><Relationship Id="rId3" Type="http://schemas.openxmlformats.org/officeDocument/2006/relationships/slideLayout" Target="../slideLayouts/slideLayout415.xml"/><Relationship Id="rId7" Type="http://schemas.openxmlformats.org/officeDocument/2006/relationships/slideLayout" Target="../slideLayouts/slideLayout419.xml"/><Relationship Id="rId12" Type="http://schemas.openxmlformats.org/officeDocument/2006/relationships/theme" Target="../theme/theme39.xml"/><Relationship Id="rId2" Type="http://schemas.openxmlformats.org/officeDocument/2006/relationships/slideLayout" Target="../slideLayouts/slideLayout414.xml"/><Relationship Id="rId1" Type="http://schemas.openxmlformats.org/officeDocument/2006/relationships/slideLayout" Target="../slideLayouts/slideLayout413.xml"/><Relationship Id="rId6" Type="http://schemas.openxmlformats.org/officeDocument/2006/relationships/slideLayout" Target="../slideLayouts/slideLayout418.xml"/><Relationship Id="rId11" Type="http://schemas.openxmlformats.org/officeDocument/2006/relationships/slideLayout" Target="../slideLayouts/slideLayout423.xml"/><Relationship Id="rId5" Type="http://schemas.openxmlformats.org/officeDocument/2006/relationships/slideLayout" Target="../slideLayouts/slideLayout417.xml"/><Relationship Id="rId10" Type="http://schemas.openxmlformats.org/officeDocument/2006/relationships/slideLayout" Target="../slideLayouts/slideLayout422.xml"/><Relationship Id="rId4" Type="http://schemas.openxmlformats.org/officeDocument/2006/relationships/slideLayout" Target="../slideLayouts/slideLayout416.xml"/><Relationship Id="rId9" Type="http://schemas.openxmlformats.org/officeDocument/2006/relationships/slideLayout" Target="../slideLayouts/slideLayout421.xml"/></Relationships>
</file>

<file path=ppt/slideMasters/_rels/slideMaster40.xml.rels><?xml version="1.0" encoding="UTF-8" standalone="yes"?>
<Relationships xmlns="http://schemas.openxmlformats.org/package/2006/relationships"><Relationship Id="rId8" Type="http://schemas.openxmlformats.org/officeDocument/2006/relationships/slideLayout" Target="../slideLayouts/slideLayout431.xml"/><Relationship Id="rId13" Type="http://schemas.openxmlformats.org/officeDocument/2006/relationships/image" Target="../media/image1.png"/><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0.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42.xml"/><Relationship Id="rId13" Type="http://schemas.openxmlformats.org/officeDocument/2006/relationships/image" Target="../media/image1.png"/><Relationship Id="rId3" Type="http://schemas.openxmlformats.org/officeDocument/2006/relationships/slideLayout" Target="../slideLayouts/slideLayout437.xml"/><Relationship Id="rId7" Type="http://schemas.openxmlformats.org/officeDocument/2006/relationships/slideLayout" Target="../slideLayouts/slideLayout441.xml"/><Relationship Id="rId12" Type="http://schemas.openxmlformats.org/officeDocument/2006/relationships/theme" Target="../theme/theme41.xml"/><Relationship Id="rId2" Type="http://schemas.openxmlformats.org/officeDocument/2006/relationships/slideLayout" Target="../slideLayouts/slideLayout436.xml"/><Relationship Id="rId1" Type="http://schemas.openxmlformats.org/officeDocument/2006/relationships/slideLayout" Target="../slideLayouts/slideLayout435.xml"/><Relationship Id="rId6" Type="http://schemas.openxmlformats.org/officeDocument/2006/relationships/slideLayout" Target="../slideLayouts/slideLayout440.xml"/><Relationship Id="rId11" Type="http://schemas.openxmlformats.org/officeDocument/2006/relationships/slideLayout" Target="../slideLayouts/slideLayout445.xml"/><Relationship Id="rId5" Type="http://schemas.openxmlformats.org/officeDocument/2006/relationships/slideLayout" Target="../slideLayouts/slideLayout439.xml"/><Relationship Id="rId10" Type="http://schemas.openxmlformats.org/officeDocument/2006/relationships/slideLayout" Target="../slideLayouts/slideLayout444.xml"/><Relationship Id="rId4" Type="http://schemas.openxmlformats.org/officeDocument/2006/relationships/slideLayout" Target="../slideLayouts/slideLayout438.xml"/><Relationship Id="rId9" Type="http://schemas.openxmlformats.org/officeDocument/2006/relationships/slideLayout" Target="../slideLayouts/slideLayout443.xml"/></Relationships>
</file>

<file path=ppt/slideMasters/_rels/slideMaster42.xml.rels><?xml version="1.0" encoding="UTF-8" standalone="yes"?>
<Relationships xmlns="http://schemas.openxmlformats.org/package/2006/relationships"><Relationship Id="rId8" Type="http://schemas.openxmlformats.org/officeDocument/2006/relationships/slideLayout" Target="../slideLayouts/slideLayout453.xml"/><Relationship Id="rId3" Type="http://schemas.openxmlformats.org/officeDocument/2006/relationships/slideLayout" Target="../slideLayouts/slideLayout448.xml"/><Relationship Id="rId7" Type="http://schemas.openxmlformats.org/officeDocument/2006/relationships/slideLayout" Target="../slideLayouts/slideLayout452.xml"/><Relationship Id="rId12" Type="http://schemas.openxmlformats.org/officeDocument/2006/relationships/theme" Target="../theme/theme42.xml"/><Relationship Id="rId2" Type="http://schemas.openxmlformats.org/officeDocument/2006/relationships/slideLayout" Target="../slideLayouts/slideLayout447.xml"/><Relationship Id="rId1" Type="http://schemas.openxmlformats.org/officeDocument/2006/relationships/slideLayout" Target="../slideLayouts/slideLayout446.xml"/><Relationship Id="rId6" Type="http://schemas.openxmlformats.org/officeDocument/2006/relationships/slideLayout" Target="../slideLayouts/slideLayout451.xml"/><Relationship Id="rId11" Type="http://schemas.openxmlformats.org/officeDocument/2006/relationships/slideLayout" Target="../slideLayouts/slideLayout456.xml"/><Relationship Id="rId5" Type="http://schemas.openxmlformats.org/officeDocument/2006/relationships/slideLayout" Target="../slideLayouts/slideLayout450.xml"/><Relationship Id="rId10" Type="http://schemas.openxmlformats.org/officeDocument/2006/relationships/slideLayout" Target="../slideLayouts/slideLayout455.xml"/><Relationship Id="rId4" Type="http://schemas.openxmlformats.org/officeDocument/2006/relationships/slideLayout" Target="../slideLayouts/slideLayout449.xml"/><Relationship Id="rId9" Type="http://schemas.openxmlformats.org/officeDocument/2006/relationships/slideLayout" Target="../slideLayouts/slideLayout454.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64.xml"/><Relationship Id="rId3" Type="http://schemas.openxmlformats.org/officeDocument/2006/relationships/slideLayout" Target="../slideLayouts/slideLayout459.xml"/><Relationship Id="rId7" Type="http://schemas.openxmlformats.org/officeDocument/2006/relationships/slideLayout" Target="../slideLayouts/slideLayout463.xml"/><Relationship Id="rId12" Type="http://schemas.openxmlformats.org/officeDocument/2006/relationships/theme" Target="../theme/theme43.xml"/><Relationship Id="rId2" Type="http://schemas.openxmlformats.org/officeDocument/2006/relationships/slideLayout" Target="../slideLayouts/slideLayout458.xml"/><Relationship Id="rId1" Type="http://schemas.openxmlformats.org/officeDocument/2006/relationships/slideLayout" Target="../slideLayouts/slideLayout457.xml"/><Relationship Id="rId6" Type="http://schemas.openxmlformats.org/officeDocument/2006/relationships/slideLayout" Target="../slideLayouts/slideLayout462.xml"/><Relationship Id="rId11" Type="http://schemas.openxmlformats.org/officeDocument/2006/relationships/slideLayout" Target="../slideLayouts/slideLayout467.xml"/><Relationship Id="rId5" Type="http://schemas.openxmlformats.org/officeDocument/2006/relationships/slideLayout" Target="../slideLayouts/slideLayout461.xml"/><Relationship Id="rId10" Type="http://schemas.openxmlformats.org/officeDocument/2006/relationships/slideLayout" Target="../slideLayouts/slideLayout466.xml"/><Relationship Id="rId4" Type="http://schemas.openxmlformats.org/officeDocument/2006/relationships/slideLayout" Target="../slideLayouts/slideLayout460.xml"/><Relationship Id="rId9" Type="http://schemas.openxmlformats.org/officeDocument/2006/relationships/slideLayout" Target="../slideLayouts/slideLayout46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75.xml"/><Relationship Id="rId3" Type="http://schemas.openxmlformats.org/officeDocument/2006/relationships/slideLayout" Target="../slideLayouts/slideLayout470.xml"/><Relationship Id="rId7" Type="http://schemas.openxmlformats.org/officeDocument/2006/relationships/slideLayout" Target="../slideLayouts/slideLayout474.xml"/><Relationship Id="rId12" Type="http://schemas.openxmlformats.org/officeDocument/2006/relationships/theme" Target="../theme/theme44.xml"/><Relationship Id="rId2" Type="http://schemas.openxmlformats.org/officeDocument/2006/relationships/slideLayout" Target="../slideLayouts/slideLayout469.xml"/><Relationship Id="rId1" Type="http://schemas.openxmlformats.org/officeDocument/2006/relationships/slideLayout" Target="../slideLayouts/slideLayout468.xml"/><Relationship Id="rId6" Type="http://schemas.openxmlformats.org/officeDocument/2006/relationships/slideLayout" Target="../slideLayouts/slideLayout473.xml"/><Relationship Id="rId11" Type="http://schemas.openxmlformats.org/officeDocument/2006/relationships/slideLayout" Target="../slideLayouts/slideLayout478.xml"/><Relationship Id="rId5" Type="http://schemas.openxmlformats.org/officeDocument/2006/relationships/slideLayout" Target="../slideLayouts/slideLayout472.xml"/><Relationship Id="rId10" Type="http://schemas.openxmlformats.org/officeDocument/2006/relationships/slideLayout" Target="../slideLayouts/slideLayout477.xml"/><Relationship Id="rId4" Type="http://schemas.openxmlformats.org/officeDocument/2006/relationships/slideLayout" Target="../slideLayouts/slideLayout471.xml"/><Relationship Id="rId9" Type="http://schemas.openxmlformats.org/officeDocument/2006/relationships/slideLayout" Target="../slideLayouts/slideLayout476.xml"/></Relationships>
</file>

<file path=ppt/slideMasters/_rels/slideMaster45.xml.rels><?xml version="1.0" encoding="UTF-8" standalone="yes"?>
<Relationships xmlns="http://schemas.openxmlformats.org/package/2006/relationships"><Relationship Id="rId3" Type="http://schemas.openxmlformats.org/officeDocument/2006/relationships/slideLayout" Target="../slideLayouts/slideLayout481.xml"/><Relationship Id="rId7" Type="http://schemas.openxmlformats.org/officeDocument/2006/relationships/theme" Target="../theme/theme45.xml"/><Relationship Id="rId2" Type="http://schemas.openxmlformats.org/officeDocument/2006/relationships/slideLayout" Target="../slideLayouts/slideLayout480.xml"/><Relationship Id="rId1" Type="http://schemas.openxmlformats.org/officeDocument/2006/relationships/slideLayout" Target="../slideLayouts/slideLayout479.xml"/><Relationship Id="rId6" Type="http://schemas.openxmlformats.org/officeDocument/2006/relationships/slideLayout" Target="../slideLayouts/slideLayout484.xml"/><Relationship Id="rId5" Type="http://schemas.openxmlformats.org/officeDocument/2006/relationships/slideLayout" Target="../slideLayouts/slideLayout483.xml"/><Relationship Id="rId4" Type="http://schemas.openxmlformats.org/officeDocument/2006/relationships/slideLayout" Target="../slideLayouts/slideLayout482.xml"/></Relationships>
</file>

<file path=ppt/slideMasters/_rels/slideMaster46.xml.rels><?xml version="1.0" encoding="UTF-8" standalone="yes"?>
<Relationships xmlns="http://schemas.openxmlformats.org/package/2006/relationships"><Relationship Id="rId3" Type="http://schemas.openxmlformats.org/officeDocument/2006/relationships/slideLayout" Target="../slideLayouts/slideLayout487.xml"/><Relationship Id="rId7" Type="http://schemas.openxmlformats.org/officeDocument/2006/relationships/theme" Target="../theme/theme46.xml"/><Relationship Id="rId2" Type="http://schemas.openxmlformats.org/officeDocument/2006/relationships/slideLayout" Target="../slideLayouts/slideLayout486.xml"/><Relationship Id="rId1" Type="http://schemas.openxmlformats.org/officeDocument/2006/relationships/slideLayout" Target="../slideLayouts/slideLayout485.xml"/><Relationship Id="rId6" Type="http://schemas.openxmlformats.org/officeDocument/2006/relationships/slideLayout" Target="../slideLayouts/slideLayout490.xml"/><Relationship Id="rId5" Type="http://schemas.openxmlformats.org/officeDocument/2006/relationships/slideLayout" Target="../slideLayouts/slideLayout489.xml"/><Relationship Id="rId4" Type="http://schemas.openxmlformats.org/officeDocument/2006/relationships/slideLayout" Target="../slideLayouts/slideLayout488.xml"/></Relationships>
</file>

<file path=ppt/slideMasters/_rels/slideMaster47.xml.rels><?xml version="1.0" encoding="UTF-8" standalone="yes"?>
<Relationships xmlns="http://schemas.openxmlformats.org/package/2006/relationships"><Relationship Id="rId3" Type="http://schemas.openxmlformats.org/officeDocument/2006/relationships/slideLayout" Target="../slideLayouts/slideLayout493.xml"/><Relationship Id="rId7" Type="http://schemas.openxmlformats.org/officeDocument/2006/relationships/theme" Target="../theme/theme47.xml"/><Relationship Id="rId2" Type="http://schemas.openxmlformats.org/officeDocument/2006/relationships/slideLayout" Target="../slideLayouts/slideLayout492.xml"/><Relationship Id="rId1" Type="http://schemas.openxmlformats.org/officeDocument/2006/relationships/slideLayout" Target="../slideLayouts/slideLayout491.xml"/><Relationship Id="rId6" Type="http://schemas.openxmlformats.org/officeDocument/2006/relationships/slideLayout" Target="../slideLayouts/slideLayout496.xml"/><Relationship Id="rId5" Type="http://schemas.openxmlformats.org/officeDocument/2006/relationships/slideLayout" Target="../slideLayouts/slideLayout495.xml"/><Relationship Id="rId4" Type="http://schemas.openxmlformats.org/officeDocument/2006/relationships/slideLayout" Target="../slideLayouts/slideLayout494.xml"/></Relationships>
</file>

<file path=ppt/slideMasters/_rels/slideMaster48.xml.rels><?xml version="1.0" encoding="UTF-8" standalone="yes"?>
<Relationships xmlns="http://schemas.openxmlformats.org/package/2006/relationships"><Relationship Id="rId8" Type="http://schemas.openxmlformats.org/officeDocument/2006/relationships/theme" Target="../theme/theme48.xml"/><Relationship Id="rId3" Type="http://schemas.openxmlformats.org/officeDocument/2006/relationships/slideLayout" Target="../slideLayouts/slideLayout499.xml"/><Relationship Id="rId7" Type="http://schemas.openxmlformats.org/officeDocument/2006/relationships/slideLayout" Target="../slideLayouts/slideLayout503.xml"/><Relationship Id="rId2" Type="http://schemas.openxmlformats.org/officeDocument/2006/relationships/slideLayout" Target="../slideLayouts/slideLayout498.xml"/><Relationship Id="rId1" Type="http://schemas.openxmlformats.org/officeDocument/2006/relationships/slideLayout" Target="../slideLayouts/slideLayout497.xml"/><Relationship Id="rId6" Type="http://schemas.openxmlformats.org/officeDocument/2006/relationships/slideLayout" Target="../slideLayouts/slideLayout502.xml"/><Relationship Id="rId5" Type="http://schemas.openxmlformats.org/officeDocument/2006/relationships/slideLayout" Target="../slideLayouts/slideLayout501.xml"/><Relationship Id="rId4" Type="http://schemas.openxmlformats.org/officeDocument/2006/relationships/slideLayout" Target="../slideLayouts/slideLayout500.xml"/></Relationships>
</file>

<file path=ppt/slideMasters/_rels/slideMaster49.xml.rels><?xml version="1.0" encoding="UTF-8" standalone="yes"?>
<Relationships xmlns="http://schemas.openxmlformats.org/package/2006/relationships"><Relationship Id="rId8" Type="http://schemas.openxmlformats.org/officeDocument/2006/relationships/slideLayout" Target="../slideLayouts/slideLayout511.xml"/><Relationship Id="rId3" Type="http://schemas.openxmlformats.org/officeDocument/2006/relationships/slideLayout" Target="../slideLayouts/slideLayout506.xml"/><Relationship Id="rId7" Type="http://schemas.openxmlformats.org/officeDocument/2006/relationships/slideLayout" Target="../slideLayouts/slideLayout510.xml"/><Relationship Id="rId12" Type="http://schemas.openxmlformats.org/officeDocument/2006/relationships/theme" Target="../theme/theme49.xml"/><Relationship Id="rId2" Type="http://schemas.openxmlformats.org/officeDocument/2006/relationships/slideLayout" Target="../slideLayouts/slideLayout505.xml"/><Relationship Id="rId1" Type="http://schemas.openxmlformats.org/officeDocument/2006/relationships/slideLayout" Target="../slideLayouts/slideLayout504.xml"/><Relationship Id="rId6" Type="http://schemas.openxmlformats.org/officeDocument/2006/relationships/slideLayout" Target="../slideLayouts/slideLayout509.xml"/><Relationship Id="rId11" Type="http://schemas.openxmlformats.org/officeDocument/2006/relationships/slideLayout" Target="../slideLayouts/slideLayout514.xml"/><Relationship Id="rId5" Type="http://schemas.openxmlformats.org/officeDocument/2006/relationships/slideLayout" Target="../slideLayouts/slideLayout508.xml"/><Relationship Id="rId10" Type="http://schemas.openxmlformats.org/officeDocument/2006/relationships/slideLayout" Target="../slideLayouts/slideLayout513.xml"/><Relationship Id="rId4" Type="http://schemas.openxmlformats.org/officeDocument/2006/relationships/slideLayout" Target="../slideLayouts/slideLayout507.xml"/><Relationship Id="rId9" Type="http://schemas.openxmlformats.org/officeDocument/2006/relationships/slideLayout" Target="../slideLayouts/slideLayout512.xml"/></Relationships>
</file>

<file path=ppt/slideMasters/_rels/slideMaster50.xml.rels><?xml version="1.0" encoding="UTF-8" standalone="yes"?>
<Relationships xmlns="http://schemas.openxmlformats.org/package/2006/relationships"><Relationship Id="rId8" Type="http://schemas.openxmlformats.org/officeDocument/2006/relationships/slideLayout" Target="../slideLayouts/slideLayout522.xml"/><Relationship Id="rId13" Type="http://schemas.openxmlformats.org/officeDocument/2006/relationships/image" Target="../media/image1.png"/><Relationship Id="rId3" Type="http://schemas.openxmlformats.org/officeDocument/2006/relationships/slideLayout" Target="../slideLayouts/slideLayout517.xml"/><Relationship Id="rId7" Type="http://schemas.openxmlformats.org/officeDocument/2006/relationships/slideLayout" Target="../slideLayouts/slideLayout521.xml"/><Relationship Id="rId12" Type="http://schemas.openxmlformats.org/officeDocument/2006/relationships/theme" Target="../theme/theme50.xml"/><Relationship Id="rId2" Type="http://schemas.openxmlformats.org/officeDocument/2006/relationships/slideLayout" Target="../slideLayouts/slideLayout516.xml"/><Relationship Id="rId1" Type="http://schemas.openxmlformats.org/officeDocument/2006/relationships/slideLayout" Target="../slideLayouts/slideLayout515.xml"/><Relationship Id="rId6" Type="http://schemas.openxmlformats.org/officeDocument/2006/relationships/slideLayout" Target="../slideLayouts/slideLayout520.xml"/><Relationship Id="rId11" Type="http://schemas.openxmlformats.org/officeDocument/2006/relationships/slideLayout" Target="../slideLayouts/slideLayout525.xml"/><Relationship Id="rId5" Type="http://schemas.openxmlformats.org/officeDocument/2006/relationships/slideLayout" Target="../slideLayouts/slideLayout519.xml"/><Relationship Id="rId10" Type="http://schemas.openxmlformats.org/officeDocument/2006/relationships/slideLayout" Target="../slideLayouts/slideLayout524.xml"/><Relationship Id="rId4" Type="http://schemas.openxmlformats.org/officeDocument/2006/relationships/slideLayout" Target="../slideLayouts/slideLayout518.xml"/><Relationship Id="rId9" Type="http://schemas.openxmlformats.org/officeDocument/2006/relationships/slideLayout" Target="../slideLayouts/slideLayout523.xml"/></Relationships>
</file>

<file path=ppt/slideMasters/_rels/slideMaster51.xml.rels><?xml version="1.0" encoding="UTF-8" standalone="yes"?>
<Relationships xmlns="http://schemas.openxmlformats.org/package/2006/relationships"><Relationship Id="rId8" Type="http://schemas.openxmlformats.org/officeDocument/2006/relationships/slideLayout" Target="../slideLayouts/slideLayout533.xml"/><Relationship Id="rId13" Type="http://schemas.openxmlformats.org/officeDocument/2006/relationships/theme" Target="../theme/theme51.xml"/><Relationship Id="rId3" Type="http://schemas.openxmlformats.org/officeDocument/2006/relationships/slideLayout" Target="../slideLayouts/slideLayout528.xml"/><Relationship Id="rId7" Type="http://schemas.openxmlformats.org/officeDocument/2006/relationships/slideLayout" Target="../slideLayouts/slideLayout532.xml"/><Relationship Id="rId12" Type="http://schemas.openxmlformats.org/officeDocument/2006/relationships/slideLayout" Target="../slideLayouts/slideLayout537.xml"/><Relationship Id="rId2" Type="http://schemas.openxmlformats.org/officeDocument/2006/relationships/slideLayout" Target="../slideLayouts/slideLayout527.xml"/><Relationship Id="rId1" Type="http://schemas.openxmlformats.org/officeDocument/2006/relationships/slideLayout" Target="../slideLayouts/slideLayout526.xml"/><Relationship Id="rId6" Type="http://schemas.openxmlformats.org/officeDocument/2006/relationships/slideLayout" Target="../slideLayouts/slideLayout531.xml"/><Relationship Id="rId11" Type="http://schemas.openxmlformats.org/officeDocument/2006/relationships/slideLayout" Target="../slideLayouts/slideLayout536.xml"/><Relationship Id="rId5" Type="http://schemas.openxmlformats.org/officeDocument/2006/relationships/slideLayout" Target="../slideLayouts/slideLayout530.xml"/><Relationship Id="rId10" Type="http://schemas.openxmlformats.org/officeDocument/2006/relationships/slideLayout" Target="../slideLayouts/slideLayout535.xml"/><Relationship Id="rId4" Type="http://schemas.openxmlformats.org/officeDocument/2006/relationships/slideLayout" Target="../slideLayouts/slideLayout529.xml"/><Relationship Id="rId9" Type="http://schemas.openxmlformats.org/officeDocument/2006/relationships/slideLayout" Target="../slideLayouts/slideLayout534.xml"/></Relationships>
</file>

<file path=ppt/slideMasters/_rels/slideMaster52.xml.rels><?xml version="1.0" encoding="UTF-8" standalone="yes"?>
<Relationships xmlns="http://schemas.openxmlformats.org/package/2006/relationships"><Relationship Id="rId8" Type="http://schemas.openxmlformats.org/officeDocument/2006/relationships/slideLayout" Target="../slideLayouts/slideLayout545.xml"/><Relationship Id="rId13" Type="http://schemas.openxmlformats.org/officeDocument/2006/relationships/image" Target="../media/image1.png"/><Relationship Id="rId3" Type="http://schemas.openxmlformats.org/officeDocument/2006/relationships/slideLayout" Target="../slideLayouts/slideLayout540.xml"/><Relationship Id="rId7" Type="http://schemas.openxmlformats.org/officeDocument/2006/relationships/slideLayout" Target="../slideLayouts/slideLayout544.xml"/><Relationship Id="rId12" Type="http://schemas.openxmlformats.org/officeDocument/2006/relationships/theme" Target="../theme/theme52.xml"/><Relationship Id="rId2" Type="http://schemas.openxmlformats.org/officeDocument/2006/relationships/slideLayout" Target="../slideLayouts/slideLayout539.xml"/><Relationship Id="rId1" Type="http://schemas.openxmlformats.org/officeDocument/2006/relationships/slideLayout" Target="../slideLayouts/slideLayout538.xml"/><Relationship Id="rId6" Type="http://schemas.openxmlformats.org/officeDocument/2006/relationships/slideLayout" Target="../slideLayouts/slideLayout543.xml"/><Relationship Id="rId11" Type="http://schemas.openxmlformats.org/officeDocument/2006/relationships/slideLayout" Target="../slideLayouts/slideLayout548.xml"/><Relationship Id="rId5" Type="http://schemas.openxmlformats.org/officeDocument/2006/relationships/slideLayout" Target="../slideLayouts/slideLayout542.xml"/><Relationship Id="rId10" Type="http://schemas.openxmlformats.org/officeDocument/2006/relationships/slideLayout" Target="../slideLayouts/slideLayout547.xml"/><Relationship Id="rId4" Type="http://schemas.openxmlformats.org/officeDocument/2006/relationships/slideLayout" Target="../slideLayouts/slideLayout541.xml"/><Relationship Id="rId9" Type="http://schemas.openxmlformats.org/officeDocument/2006/relationships/slideLayout" Target="../slideLayouts/slideLayout546.xml"/></Relationships>
</file>

<file path=ppt/slideMasters/_rels/slideMaster53.xml.rels><?xml version="1.0" encoding="UTF-8" standalone="yes"?>
<Relationships xmlns="http://schemas.openxmlformats.org/package/2006/relationships"><Relationship Id="rId8" Type="http://schemas.openxmlformats.org/officeDocument/2006/relationships/slideLayout" Target="../slideLayouts/slideLayout556.xml"/><Relationship Id="rId13" Type="http://schemas.openxmlformats.org/officeDocument/2006/relationships/image" Target="../media/image1.png"/><Relationship Id="rId3" Type="http://schemas.openxmlformats.org/officeDocument/2006/relationships/slideLayout" Target="../slideLayouts/slideLayout551.xml"/><Relationship Id="rId7" Type="http://schemas.openxmlformats.org/officeDocument/2006/relationships/slideLayout" Target="../slideLayouts/slideLayout555.xml"/><Relationship Id="rId12" Type="http://schemas.openxmlformats.org/officeDocument/2006/relationships/theme" Target="../theme/theme53.xml"/><Relationship Id="rId2" Type="http://schemas.openxmlformats.org/officeDocument/2006/relationships/slideLayout" Target="../slideLayouts/slideLayout550.xml"/><Relationship Id="rId1" Type="http://schemas.openxmlformats.org/officeDocument/2006/relationships/slideLayout" Target="../slideLayouts/slideLayout549.xml"/><Relationship Id="rId6" Type="http://schemas.openxmlformats.org/officeDocument/2006/relationships/slideLayout" Target="../slideLayouts/slideLayout554.xml"/><Relationship Id="rId11" Type="http://schemas.openxmlformats.org/officeDocument/2006/relationships/slideLayout" Target="../slideLayouts/slideLayout559.xml"/><Relationship Id="rId5" Type="http://schemas.openxmlformats.org/officeDocument/2006/relationships/slideLayout" Target="../slideLayouts/slideLayout553.xml"/><Relationship Id="rId10" Type="http://schemas.openxmlformats.org/officeDocument/2006/relationships/slideLayout" Target="../slideLayouts/slideLayout558.xml"/><Relationship Id="rId4" Type="http://schemas.openxmlformats.org/officeDocument/2006/relationships/slideLayout" Target="../slideLayouts/slideLayout552.xml"/><Relationship Id="rId9" Type="http://schemas.openxmlformats.org/officeDocument/2006/relationships/slideLayout" Target="../slideLayouts/slideLayout557.xml"/></Relationships>
</file>

<file path=ppt/slideMasters/_rels/slideMaster54.xml.rels><?xml version="1.0" encoding="UTF-8" standalone="yes"?>
<Relationships xmlns="http://schemas.openxmlformats.org/package/2006/relationships"><Relationship Id="rId8" Type="http://schemas.openxmlformats.org/officeDocument/2006/relationships/slideLayout" Target="../slideLayouts/slideLayout567.xml"/><Relationship Id="rId3" Type="http://schemas.openxmlformats.org/officeDocument/2006/relationships/slideLayout" Target="../slideLayouts/slideLayout562.xml"/><Relationship Id="rId7" Type="http://schemas.openxmlformats.org/officeDocument/2006/relationships/slideLayout" Target="../slideLayouts/slideLayout566.xml"/><Relationship Id="rId12" Type="http://schemas.openxmlformats.org/officeDocument/2006/relationships/theme" Target="../theme/theme54.xml"/><Relationship Id="rId2" Type="http://schemas.openxmlformats.org/officeDocument/2006/relationships/slideLayout" Target="../slideLayouts/slideLayout561.xml"/><Relationship Id="rId1" Type="http://schemas.openxmlformats.org/officeDocument/2006/relationships/slideLayout" Target="../slideLayouts/slideLayout560.xml"/><Relationship Id="rId6" Type="http://schemas.openxmlformats.org/officeDocument/2006/relationships/slideLayout" Target="../slideLayouts/slideLayout565.xml"/><Relationship Id="rId11" Type="http://schemas.openxmlformats.org/officeDocument/2006/relationships/slideLayout" Target="../slideLayouts/slideLayout570.xml"/><Relationship Id="rId5" Type="http://schemas.openxmlformats.org/officeDocument/2006/relationships/slideLayout" Target="../slideLayouts/slideLayout564.xml"/><Relationship Id="rId10" Type="http://schemas.openxmlformats.org/officeDocument/2006/relationships/slideLayout" Target="../slideLayouts/slideLayout569.xml"/><Relationship Id="rId4" Type="http://schemas.openxmlformats.org/officeDocument/2006/relationships/slideLayout" Target="../slideLayouts/slideLayout563.xml"/><Relationship Id="rId9" Type="http://schemas.openxmlformats.org/officeDocument/2006/relationships/slideLayout" Target="../slideLayouts/slideLayout568.xml"/></Relationships>
</file>

<file path=ppt/slideMasters/_rels/slideMaster55.xml.rels><?xml version="1.0" encoding="UTF-8" standalone="yes"?>
<Relationships xmlns="http://schemas.openxmlformats.org/package/2006/relationships"><Relationship Id="rId8" Type="http://schemas.openxmlformats.org/officeDocument/2006/relationships/slideLayout" Target="../slideLayouts/slideLayout578.xml"/><Relationship Id="rId3" Type="http://schemas.openxmlformats.org/officeDocument/2006/relationships/slideLayout" Target="../slideLayouts/slideLayout573.xml"/><Relationship Id="rId7" Type="http://schemas.openxmlformats.org/officeDocument/2006/relationships/slideLayout" Target="../slideLayouts/slideLayout577.xml"/><Relationship Id="rId12" Type="http://schemas.openxmlformats.org/officeDocument/2006/relationships/theme" Target="../theme/theme55.xml"/><Relationship Id="rId2" Type="http://schemas.openxmlformats.org/officeDocument/2006/relationships/slideLayout" Target="../slideLayouts/slideLayout572.xml"/><Relationship Id="rId1" Type="http://schemas.openxmlformats.org/officeDocument/2006/relationships/slideLayout" Target="../slideLayouts/slideLayout571.xml"/><Relationship Id="rId6" Type="http://schemas.openxmlformats.org/officeDocument/2006/relationships/slideLayout" Target="../slideLayouts/slideLayout576.xml"/><Relationship Id="rId11" Type="http://schemas.openxmlformats.org/officeDocument/2006/relationships/slideLayout" Target="../slideLayouts/slideLayout581.xml"/><Relationship Id="rId5" Type="http://schemas.openxmlformats.org/officeDocument/2006/relationships/slideLayout" Target="../slideLayouts/slideLayout575.xml"/><Relationship Id="rId10" Type="http://schemas.openxmlformats.org/officeDocument/2006/relationships/slideLayout" Target="../slideLayouts/slideLayout580.xml"/><Relationship Id="rId4" Type="http://schemas.openxmlformats.org/officeDocument/2006/relationships/slideLayout" Target="../slideLayouts/slideLayout574.xml"/><Relationship Id="rId9" Type="http://schemas.openxmlformats.org/officeDocument/2006/relationships/slideLayout" Target="../slideLayouts/slideLayout579.xml"/></Relationships>
</file>

<file path=ppt/slideMasters/_rels/slideMaster56.xml.rels><?xml version="1.0" encoding="UTF-8" standalone="yes"?>
<Relationships xmlns="http://schemas.openxmlformats.org/package/2006/relationships"><Relationship Id="rId8" Type="http://schemas.openxmlformats.org/officeDocument/2006/relationships/slideLayout" Target="../slideLayouts/slideLayout589.xml"/><Relationship Id="rId3" Type="http://schemas.openxmlformats.org/officeDocument/2006/relationships/slideLayout" Target="../slideLayouts/slideLayout584.xml"/><Relationship Id="rId7" Type="http://schemas.openxmlformats.org/officeDocument/2006/relationships/slideLayout" Target="../slideLayouts/slideLayout588.xml"/><Relationship Id="rId12" Type="http://schemas.openxmlformats.org/officeDocument/2006/relationships/theme" Target="../theme/theme56.xml"/><Relationship Id="rId2" Type="http://schemas.openxmlformats.org/officeDocument/2006/relationships/slideLayout" Target="../slideLayouts/slideLayout583.xml"/><Relationship Id="rId1" Type="http://schemas.openxmlformats.org/officeDocument/2006/relationships/slideLayout" Target="../slideLayouts/slideLayout582.xml"/><Relationship Id="rId6" Type="http://schemas.openxmlformats.org/officeDocument/2006/relationships/slideLayout" Target="../slideLayouts/slideLayout587.xml"/><Relationship Id="rId11" Type="http://schemas.openxmlformats.org/officeDocument/2006/relationships/slideLayout" Target="../slideLayouts/slideLayout592.xml"/><Relationship Id="rId5" Type="http://schemas.openxmlformats.org/officeDocument/2006/relationships/slideLayout" Target="../slideLayouts/slideLayout586.xml"/><Relationship Id="rId10" Type="http://schemas.openxmlformats.org/officeDocument/2006/relationships/slideLayout" Target="../slideLayouts/slideLayout591.xml"/><Relationship Id="rId4" Type="http://schemas.openxmlformats.org/officeDocument/2006/relationships/slideLayout" Target="../slideLayouts/slideLayout585.xml"/><Relationship Id="rId9" Type="http://schemas.openxmlformats.org/officeDocument/2006/relationships/slideLayout" Target="../slideLayouts/slideLayout590.xml"/></Relationships>
</file>

<file path=ppt/slideMasters/_rels/slideMaster57.xml.rels><?xml version="1.0" encoding="UTF-8" standalone="yes"?>
<Relationships xmlns="http://schemas.openxmlformats.org/package/2006/relationships"><Relationship Id="rId8" Type="http://schemas.openxmlformats.org/officeDocument/2006/relationships/slideLayout" Target="../slideLayouts/slideLayout600.xml"/><Relationship Id="rId3" Type="http://schemas.openxmlformats.org/officeDocument/2006/relationships/slideLayout" Target="../slideLayouts/slideLayout595.xml"/><Relationship Id="rId7" Type="http://schemas.openxmlformats.org/officeDocument/2006/relationships/slideLayout" Target="../slideLayouts/slideLayout599.xml"/><Relationship Id="rId12" Type="http://schemas.openxmlformats.org/officeDocument/2006/relationships/theme" Target="../theme/theme57.xml"/><Relationship Id="rId2" Type="http://schemas.openxmlformats.org/officeDocument/2006/relationships/slideLayout" Target="../slideLayouts/slideLayout594.xml"/><Relationship Id="rId1" Type="http://schemas.openxmlformats.org/officeDocument/2006/relationships/slideLayout" Target="../slideLayouts/slideLayout593.xml"/><Relationship Id="rId6" Type="http://schemas.openxmlformats.org/officeDocument/2006/relationships/slideLayout" Target="../slideLayouts/slideLayout598.xml"/><Relationship Id="rId11" Type="http://schemas.openxmlformats.org/officeDocument/2006/relationships/slideLayout" Target="../slideLayouts/slideLayout603.xml"/><Relationship Id="rId5" Type="http://schemas.openxmlformats.org/officeDocument/2006/relationships/slideLayout" Target="../slideLayouts/slideLayout597.xml"/><Relationship Id="rId10" Type="http://schemas.openxmlformats.org/officeDocument/2006/relationships/slideLayout" Target="../slideLayouts/slideLayout602.xml"/><Relationship Id="rId4" Type="http://schemas.openxmlformats.org/officeDocument/2006/relationships/slideLayout" Target="../slideLayouts/slideLayout596.xml"/><Relationship Id="rId9" Type="http://schemas.openxmlformats.org/officeDocument/2006/relationships/slideLayout" Target="../slideLayouts/slideLayout601.xml"/></Relationships>
</file>

<file path=ppt/slideMasters/_rels/slideMaster58.xml.rels><?xml version="1.0" encoding="UTF-8" standalone="yes"?>
<Relationships xmlns="http://schemas.openxmlformats.org/package/2006/relationships"><Relationship Id="rId8" Type="http://schemas.openxmlformats.org/officeDocument/2006/relationships/slideLayout" Target="../slideLayouts/slideLayout611.xml"/><Relationship Id="rId3" Type="http://schemas.openxmlformats.org/officeDocument/2006/relationships/slideLayout" Target="../slideLayouts/slideLayout606.xml"/><Relationship Id="rId7" Type="http://schemas.openxmlformats.org/officeDocument/2006/relationships/slideLayout" Target="../slideLayouts/slideLayout610.xml"/><Relationship Id="rId12" Type="http://schemas.openxmlformats.org/officeDocument/2006/relationships/theme" Target="../theme/theme58.xml"/><Relationship Id="rId2" Type="http://schemas.openxmlformats.org/officeDocument/2006/relationships/slideLayout" Target="../slideLayouts/slideLayout605.xml"/><Relationship Id="rId1" Type="http://schemas.openxmlformats.org/officeDocument/2006/relationships/slideLayout" Target="../slideLayouts/slideLayout604.xml"/><Relationship Id="rId6" Type="http://schemas.openxmlformats.org/officeDocument/2006/relationships/slideLayout" Target="../slideLayouts/slideLayout609.xml"/><Relationship Id="rId11" Type="http://schemas.openxmlformats.org/officeDocument/2006/relationships/slideLayout" Target="../slideLayouts/slideLayout614.xml"/><Relationship Id="rId5" Type="http://schemas.openxmlformats.org/officeDocument/2006/relationships/slideLayout" Target="../slideLayouts/slideLayout608.xml"/><Relationship Id="rId10" Type="http://schemas.openxmlformats.org/officeDocument/2006/relationships/slideLayout" Target="../slideLayouts/slideLayout613.xml"/><Relationship Id="rId4" Type="http://schemas.openxmlformats.org/officeDocument/2006/relationships/slideLayout" Target="../slideLayouts/slideLayout607.xml"/><Relationship Id="rId9" Type="http://schemas.openxmlformats.org/officeDocument/2006/relationships/slideLayout" Target="../slideLayouts/slideLayout612.xml"/></Relationships>
</file>

<file path=ppt/slideMasters/_rels/slideMaster59.xml.rels><?xml version="1.0" encoding="UTF-8" standalone="yes"?>
<Relationships xmlns="http://schemas.openxmlformats.org/package/2006/relationships"><Relationship Id="rId8" Type="http://schemas.openxmlformats.org/officeDocument/2006/relationships/slideLayout" Target="../slideLayouts/slideLayout622.xml"/><Relationship Id="rId3" Type="http://schemas.openxmlformats.org/officeDocument/2006/relationships/slideLayout" Target="../slideLayouts/slideLayout617.xml"/><Relationship Id="rId7" Type="http://schemas.openxmlformats.org/officeDocument/2006/relationships/slideLayout" Target="../slideLayouts/slideLayout621.xml"/><Relationship Id="rId12" Type="http://schemas.openxmlformats.org/officeDocument/2006/relationships/theme" Target="../theme/theme59.xml"/><Relationship Id="rId2" Type="http://schemas.openxmlformats.org/officeDocument/2006/relationships/slideLayout" Target="../slideLayouts/slideLayout616.xml"/><Relationship Id="rId1" Type="http://schemas.openxmlformats.org/officeDocument/2006/relationships/slideLayout" Target="../slideLayouts/slideLayout615.xml"/><Relationship Id="rId6" Type="http://schemas.openxmlformats.org/officeDocument/2006/relationships/slideLayout" Target="../slideLayouts/slideLayout620.xml"/><Relationship Id="rId11" Type="http://schemas.openxmlformats.org/officeDocument/2006/relationships/slideLayout" Target="../slideLayouts/slideLayout625.xml"/><Relationship Id="rId5" Type="http://schemas.openxmlformats.org/officeDocument/2006/relationships/slideLayout" Target="../slideLayouts/slideLayout619.xml"/><Relationship Id="rId10" Type="http://schemas.openxmlformats.org/officeDocument/2006/relationships/slideLayout" Target="../slideLayouts/slideLayout624.xml"/><Relationship Id="rId4" Type="http://schemas.openxmlformats.org/officeDocument/2006/relationships/slideLayout" Target="../slideLayouts/slideLayout618.xml"/><Relationship Id="rId9" Type="http://schemas.openxmlformats.org/officeDocument/2006/relationships/slideLayout" Target="../slideLayouts/slideLayout623.xml"/></Relationships>
</file>

<file path=ppt/slideMasters/_rels/slideMaster60.xml.rels><?xml version="1.0" encoding="UTF-8" standalone="yes"?>
<Relationships xmlns="http://schemas.openxmlformats.org/package/2006/relationships"><Relationship Id="rId8" Type="http://schemas.openxmlformats.org/officeDocument/2006/relationships/slideLayout" Target="../slideLayouts/slideLayout633.xml"/><Relationship Id="rId13" Type="http://schemas.openxmlformats.org/officeDocument/2006/relationships/theme" Target="../theme/theme60.xml"/><Relationship Id="rId3" Type="http://schemas.openxmlformats.org/officeDocument/2006/relationships/slideLayout" Target="../slideLayouts/slideLayout628.xml"/><Relationship Id="rId7" Type="http://schemas.openxmlformats.org/officeDocument/2006/relationships/slideLayout" Target="../slideLayouts/slideLayout632.xml"/><Relationship Id="rId12" Type="http://schemas.openxmlformats.org/officeDocument/2006/relationships/slideLayout" Target="../slideLayouts/slideLayout637.xml"/><Relationship Id="rId2" Type="http://schemas.openxmlformats.org/officeDocument/2006/relationships/slideLayout" Target="../slideLayouts/slideLayout627.xml"/><Relationship Id="rId1" Type="http://schemas.openxmlformats.org/officeDocument/2006/relationships/slideLayout" Target="../slideLayouts/slideLayout626.xml"/><Relationship Id="rId6" Type="http://schemas.openxmlformats.org/officeDocument/2006/relationships/slideLayout" Target="../slideLayouts/slideLayout631.xml"/><Relationship Id="rId11" Type="http://schemas.openxmlformats.org/officeDocument/2006/relationships/slideLayout" Target="../slideLayouts/slideLayout636.xml"/><Relationship Id="rId5" Type="http://schemas.openxmlformats.org/officeDocument/2006/relationships/slideLayout" Target="../slideLayouts/slideLayout630.xml"/><Relationship Id="rId10" Type="http://schemas.openxmlformats.org/officeDocument/2006/relationships/slideLayout" Target="../slideLayouts/slideLayout635.xml"/><Relationship Id="rId4" Type="http://schemas.openxmlformats.org/officeDocument/2006/relationships/slideLayout" Target="../slideLayouts/slideLayout629.xml"/><Relationship Id="rId9" Type="http://schemas.openxmlformats.org/officeDocument/2006/relationships/slideLayout" Target="../slideLayouts/slideLayout634.xml"/></Relationships>
</file>

<file path=ppt/slideMasters/_rels/slideMaster61.xml.rels><?xml version="1.0" encoding="UTF-8" standalone="yes"?>
<Relationships xmlns="http://schemas.openxmlformats.org/package/2006/relationships"><Relationship Id="rId8" Type="http://schemas.openxmlformats.org/officeDocument/2006/relationships/slideLayout" Target="../slideLayouts/slideLayout645.xml"/><Relationship Id="rId13" Type="http://schemas.openxmlformats.org/officeDocument/2006/relationships/theme" Target="../theme/theme61.xml"/><Relationship Id="rId3" Type="http://schemas.openxmlformats.org/officeDocument/2006/relationships/slideLayout" Target="../slideLayouts/slideLayout640.xml"/><Relationship Id="rId7" Type="http://schemas.openxmlformats.org/officeDocument/2006/relationships/slideLayout" Target="../slideLayouts/slideLayout644.xml"/><Relationship Id="rId12" Type="http://schemas.openxmlformats.org/officeDocument/2006/relationships/slideLayout" Target="../slideLayouts/slideLayout649.xml"/><Relationship Id="rId2" Type="http://schemas.openxmlformats.org/officeDocument/2006/relationships/slideLayout" Target="../slideLayouts/slideLayout639.xml"/><Relationship Id="rId1" Type="http://schemas.openxmlformats.org/officeDocument/2006/relationships/slideLayout" Target="../slideLayouts/slideLayout638.xml"/><Relationship Id="rId6" Type="http://schemas.openxmlformats.org/officeDocument/2006/relationships/slideLayout" Target="../slideLayouts/slideLayout643.xml"/><Relationship Id="rId11" Type="http://schemas.openxmlformats.org/officeDocument/2006/relationships/slideLayout" Target="../slideLayouts/slideLayout648.xml"/><Relationship Id="rId5" Type="http://schemas.openxmlformats.org/officeDocument/2006/relationships/slideLayout" Target="../slideLayouts/slideLayout642.xml"/><Relationship Id="rId10" Type="http://schemas.openxmlformats.org/officeDocument/2006/relationships/slideLayout" Target="../slideLayouts/slideLayout647.xml"/><Relationship Id="rId4" Type="http://schemas.openxmlformats.org/officeDocument/2006/relationships/slideLayout" Target="../slideLayouts/slideLayout641.xml"/><Relationship Id="rId9" Type="http://schemas.openxmlformats.org/officeDocument/2006/relationships/slideLayout" Target="../slideLayouts/slideLayout646.xml"/></Relationships>
</file>

<file path=ppt/slideMasters/_rels/slideMaster62.xml.rels><?xml version="1.0" encoding="UTF-8" standalone="yes"?>
<Relationships xmlns="http://schemas.openxmlformats.org/package/2006/relationships"><Relationship Id="rId8" Type="http://schemas.openxmlformats.org/officeDocument/2006/relationships/slideLayout" Target="../slideLayouts/slideLayout657.xml"/><Relationship Id="rId13" Type="http://schemas.openxmlformats.org/officeDocument/2006/relationships/image" Target="../media/image1.png"/><Relationship Id="rId3" Type="http://schemas.openxmlformats.org/officeDocument/2006/relationships/slideLayout" Target="../slideLayouts/slideLayout652.xml"/><Relationship Id="rId7" Type="http://schemas.openxmlformats.org/officeDocument/2006/relationships/slideLayout" Target="../slideLayouts/slideLayout656.xml"/><Relationship Id="rId12" Type="http://schemas.openxmlformats.org/officeDocument/2006/relationships/theme" Target="../theme/theme62.xml"/><Relationship Id="rId2" Type="http://schemas.openxmlformats.org/officeDocument/2006/relationships/slideLayout" Target="../slideLayouts/slideLayout651.xml"/><Relationship Id="rId1" Type="http://schemas.openxmlformats.org/officeDocument/2006/relationships/slideLayout" Target="../slideLayouts/slideLayout650.xml"/><Relationship Id="rId6" Type="http://schemas.openxmlformats.org/officeDocument/2006/relationships/slideLayout" Target="../slideLayouts/slideLayout655.xml"/><Relationship Id="rId11" Type="http://schemas.openxmlformats.org/officeDocument/2006/relationships/slideLayout" Target="../slideLayouts/slideLayout660.xml"/><Relationship Id="rId5" Type="http://schemas.openxmlformats.org/officeDocument/2006/relationships/slideLayout" Target="../slideLayouts/slideLayout654.xml"/><Relationship Id="rId10" Type="http://schemas.openxmlformats.org/officeDocument/2006/relationships/slideLayout" Target="../slideLayouts/slideLayout659.xml"/><Relationship Id="rId4" Type="http://schemas.openxmlformats.org/officeDocument/2006/relationships/slideLayout" Target="../slideLayouts/slideLayout653.xml"/><Relationship Id="rId9" Type="http://schemas.openxmlformats.org/officeDocument/2006/relationships/slideLayout" Target="../slideLayouts/slideLayout658.xml"/></Relationships>
</file>

<file path=ppt/slideMasters/_rels/slideMaster63.xml.rels><?xml version="1.0" encoding="UTF-8" standalone="yes"?>
<Relationships xmlns="http://schemas.openxmlformats.org/package/2006/relationships"><Relationship Id="rId8" Type="http://schemas.openxmlformats.org/officeDocument/2006/relationships/slideLayout" Target="../slideLayouts/slideLayout668.xml"/><Relationship Id="rId13" Type="http://schemas.openxmlformats.org/officeDocument/2006/relationships/theme" Target="../theme/theme63.xml"/><Relationship Id="rId3" Type="http://schemas.openxmlformats.org/officeDocument/2006/relationships/slideLayout" Target="../slideLayouts/slideLayout663.xml"/><Relationship Id="rId7" Type="http://schemas.openxmlformats.org/officeDocument/2006/relationships/slideLayout" Target="../slideLayouts/slideLayout667.xml"/><Relationship Id="rId12" Type="http://schemas.openxmlformats.org/officeDocument/2006/relationships/slideLayout" Target="../slideLayouts/slideLayout672.xml"/><Relationship Id="rId2" Type="http://schemas.openxmlformats.org/officeDocument/2006/relationships/slideLayout" Target="../slideLayouts/slideLayout662.xml"/><Relationship Id="rId1" Type="http://schemas.openxmlformats.org/officeDocument/2006/relationships/slideLayout" Target="../slideLayouts/slideLayout661.xml"/><Relationship Id="rId6" Type="http://schemas.openxmlformats.org/officeDocument/2006/relationships/slideLayout" Target="../slideLayouts/slideLayout666.xml"/><Relationship Id="rId11" Type="http://schemas.openxmlformats.org/officeDocument/2006/relationships/slideLayout" Target="../slideLayouts/slideLayout671.xml"/><Relationship Id="rId5" Type="http://schemas.openxmlformats.org/officeDocument/2006/relationships/slideLayout" Target="../slideLayouts/slideLayout665.xml"/><Relationship Id="rId10" Type="http://schemas.openxmlformats.org/officeDocument/2006/relationships/slideLayout" Target="../slideLayouts/slideLayout670.xml"/><Relationship Id="rId4" Type="http://schemas.openxmlformats.org/officeDocument/2006/relationships/slideLayout" Target="../slideLayouts/slideLayout664.xml"/><Relationship Id="rId9" Type="http://schemas.openxmlformats.org/officeDocument/2006/relationships/slideLayout" Target="../slideLayouts/slideLayout669.xml"/></Relationships>
</file>

<file path=ppt/slideMasters/_rels/slideMaster64.xml.rels><?xml version="1.0" encoding="UTF-8" standalone="yes"?>
<Relationships xmlns="http://schemas.openxmlformats.org/package/2006/relationships"><Relationship Id="rId8" Type="http://schemas.openxmlformats.org/officeDocument/2006/relationships/slideLayout" Target="../slideLayouts/slideLayout680.xml"/><Relationship Id="rId13" Type="http://schemas.openxmlformats.org/officeDocument/2006/relationships/theme" Target="../theme/theme64.xml"/><Relationship Id="rId3" Type="http://schemas.openxmlformats.org/officeDocument/2006/relationships/slideLayout" Target="../slideLayouts/slideLayout675.xml"/><Relationship Id="rId7" Type="http://schemas.openxmlformats.org/officeDocument/2006/relationships/slideLayout" Target="../slideLayouts/slideLayout679.xml"/><Relationship Id="rId12" Type="http://schemas.openxmlformats.org/officeDocument/2006/relationships/slideLayout" Target="../slideLayouts/slideLayout684.xml"/><Relationship Id="rId2" Type="http://schemas.openxmlformats.org/officeDocument/2006/relationships/slideLayout" Target="../slideLayouts/slideLayout674.xml"/><Relationship Id="rId1" Type="http://schemas.openxmlformats.org/officeDocument/2006/relationships/slideLayout" Target="../slideLayouts/slideLayout673.xml"/><Relationship Id="rId6" Type="http://schemas.openxmlformats.org/officeDocument/2006/relationships/slideLayout" Target="../slideLayouts/slideLayout678.xml"/><Relationship Id="rId11" Type="http://schemas.openxmlformats.org/officeDocument/2006/relationships/slideLayout" Target="../slideLayouts/slideLayout683.xml"/><Relationship Id="rId5" Type="http://schemas.openxmlformats.org/officeDocument/2006/relationships/slideLayout" Target="../slideLayouts/slideLayout677.xml"/><Relationship Id="rId10" Type="http://schemas.openxmlformats.org/officeDocument/2006/relationships/slideLayout" Target="../slideLayouts/slideLayout682.xml"/><Relationship Id="rId4" Type="http://schemas.openxmlformats.org/officeDocument/2006/relationships/slideLayout" Target="../slideLayouts/slideLayout676.xml"/><Relationship Id="rId9" Type="http://schemas.openxmlformats.org/officeDocument/2006/relationships/slideLayout" Target="../slideLayouts/slideLayout681.xml"/></Relationships>
</file>

<file path=ppt/slideMasters/_rels/slideMaster65.xml.rels><?xml version="1.0" encoding="UTF-8" standalone="yes"?>
<Relationships xmlns="http://schemas.openxmlformats.org/package/2006/relationships"><Relationship Id="rId8" Type="http://schemas.openxmlformats.org/officeDocument/2006/relationships/slideLayout" Target="../slideLayouts/slideLayout692.xml"/><Relationship Id="rId13" Type="http://schemas.openxmlformats.org/officeDocument/2006/relationships/theme" Target="../theme/theme65.xml"/><Relationship Id="rId3" Type="http://schemas.openxmlformats.org/officeDocument/2006/relationships/slideLayout" Target="../slideLayouts/slideLayout687.xml"/><Relationship Id="rId7" Type="http://schemas.openxmlformats.org/officeDocument/2006/relationships/slideLayout" Target="../slideLayouts/slideLayout691.xml"/><Relationship Id="rId12" Type="http://schemas.openxmlformats.org/officeDocument/2006/relationships/slideLayout" Target="../slideLayouts/slideLayout696.xml"/><Relationship Id="rId2" Type="http://schemas.openxmlformats.org/officeDocument/2006/relationships/slideLayout" Target="../slideLayouts/slideLayout686.xml"/><Relationship Id="rId1" Type="http://schemas.openxmlformats.org/officeDocument/2006/relationships/slideLayout" Target="../slideLayouts/slideLayout685.xml"/><Relationship Id="rId6" Type="http://schemas.openxmlformats.org/officeDocument/2006/relationships/slideLayout" Target="../slideLayouts/slideLayout690.xml"/><Relationship Id="rId11" Type="http://schemas.openxmlformats.org/officeDocument/2006/relationships/slideLayout" Target="../slideLayouts/slideLayout695.xml"/><Relationship Id="rId5" Type="http://schemas.openxmlformats.org/officeDocument/2006/relationships/slideLayout" Target="../slideLayouts/slideLayout689.xml"/><Relationship Id="rId10" Type="http://schemas.openxmlformats.org/officeDocument/2006/relationships/slideLayout" Target="../slideLayouts/slideLayout694.xml"/><Relationship Id="rId4" Type="http://schemas.openxmlformats.org/officeDocument/2006/relationships/slideLayout" Target="../slideLayouts/slideLayout688.xml"/><Relationship Id="rId9" Type="http://schemas.openxmlformats.org/officeDocument/2006/relationships/slideLayout" Target="../slideLayouts/slideLayout693.xml"/><Relationship Id="rId14" Type="http://schemas.openxmlformats.org/officeDocument/2006/relationships/image" Target="../media/image1.png"/></Relationships>
</file>

<file path=ppt/slideMasters/_rels/slideMaster66.xml.rels><?xml version="1.0" encoding="UTF-8" standalone="yes"?>
<Relationships xmlns="http://schemas.openxmlformats.org/package/2006/relationships"><Relationship Id="rId8" Type="http://schemas.openxmlformats.org/officeDocument/2006/relationships/slideLayout" Target="../slideLayouts/slideLayout704.xml"/><Relationship Id="rId3" Type="http://schemas.openxmlformats.org/officeDocument/2006/relationships/slideLayout" Target="../slideLayouts/slideLayout699.xml"/><Relationship Id="rId7" Type="http://schemas.openxmlformats.org/officeDocument/2006/relationships/slideLayout" Target="../slideLayouts/slideLayout703.xml"/><Relationship Id="rId12" Type="http://schemas.openxmlformats.org/officeDocument/2006/relationships/theme" Target="../theme/theme66.xml"/><Relationship Id="rId2" Type="http://schemas.openxmlformats.org/officeDocument/2006/relationships/slideLayout" Target="../slideLayouts/slideLayout698.xml"/><Relationship Id="rId1" Type="http://schemas.openxmlformats.org/officeDocument/2006/relationships/slideLayout" Target="../slideLayouts/slideLayout697.xml"/><Relationship Id="rId6" Type="http://schemas.openxmlformats.org/officeDocument/2006/relationships/slideLayout" Target="../slideLayouts/slideLayout702.xml"/><Relationship Id="rId11" Type="http://schemas.openxmlformats.org/officeDocument/2006/relationships/slideLayout" Target="../slideLayouts/slideLayout707.xml"/><Relationship Id="rId5" Type="http://schemas.openxmlformats.org/officeDocument/2006/relationships/slideLayout" Target="../slideLayouts/slideLayout701.xml"/><Relationship Id="rId10" Type="http://schemas.openxmlformats.org/officeDocument/2006/relationships/slideLayout" Target="../slideLayouts/slideLayout706.xml"/><Relationship Id="rId4" Type="http://schemas.openxmlformats.org/officeDocument/2006/relationships/slideLayout" Target="../slideLayouts/slideLayout700.xml"/><Relationship Id="rId9" Type="http://schemas.openxmlformats.org/officeDocument/2006/relationships/slideLayout" Target="../slideLayouts/slideLayout705.xml"/></Relationships>
</file>

<file path=ppt/slideMasters/_rels/slideMaster67.xml.rels><?xml version="1.0" encoding="UTF-8" standalone="yes"?>
<Relationships xmlns="http://schemas.openxmlformats.org/package/2006/relationships"><Relationship Id="rId8" Type="http://schemas.openxmlformats.org/officeDocument/2006/relationships/slideLayout" Target="../slideLayouts/slideLayout715.xml"/><Relationship Id="rId3" Type="http://schemas.openxmlformats.org/officeDocument/2006/relationships/slideLayout" Target="../slideLayouts/slideLayout710.xml"/><Relationship Id="rId7" Type="http://schemas.openxmlformats.org/officeDocument/2006/relationships/slideLayout" Target="../slideLayouts/slideLayout714.xml"/><Relationship Id="rId12" Type="http://schemas.openxmlformats.org/officeDocument/2006/relationships/theme" Target="../theme/theme67.xml"/><Relationship Id="rId2" Type="http://schemas.openxmlformats.org/officeDocument/2006/relationships/slideLayout" Target="../slideLayouts/slideLayout709.xml"/><Relationship Id="rId1" Type="http://schemas.openxmlformats.org/officeDocument/2006/relationships/slideLayout" Target="../slideLayouts/slideLayout708.xml"/><Relationship Id="rId6" Type="http://schemas.openxmlformats.org/officeDocument/2006/relationships/slideLayout" Target="../slideLayouts/slideLayout713.xml"/><Relationship Id="rId11" Type="http://schemas.openxmlformats.org/officeDocument/2006/relationships/slideLayout" Target="../slideLayouts/slideLayout718.xml"/><Relationship Id="rId5" Type="http://schemas.openxmlformats.org/officeDocument/2006/relationships/slideLayout" Target="../slideLayouts/slideLayout712.xml"/><Relationship Id="rId10" Type="http://schemas.openxmlformats.org/officeDocument/2006/relationships/slideLayout" Target="../slideLayouts/slideLayout717.xml"/><Relationship Id="rId4" Type="http://schemas.openxmlformats.org/officeDocument/2006/relationships/slideLayout" Target="../slideLayouts/slideLayout711.xml"/><Relationship Id="rId9" Type="http://schemas.openxmlformats.org/officeDocument/2006/relationships/slideLayout" Target="../slideLayouts/slideLayout716.xml"/></Relationships>
</file>

<file path=ppt/slideMasters/_rels/slideMaster68.xml.rels><?xml version="1.0" encoding="UTF-8" standalone="yes"?>
<Relationships xmlns="http://schemas.openxmlformats.org/package/2006/relationships"><Relationship Id="rId8" Type="http://schemas.openxmlformats.org/officeDocument/2006/relationships/slideLayout" Target="../slideLayouts/slideLayout726.xml"/><Relationship Id="rId3" Type="http://schemas.openxmlformats.org/officeDocument/2006/relationships/slideLayout" Target="../slideLayouts/slideLayout721.xml"/><Relationship Id="rId7" Type="http://schemas.openxmlformats.org/officeDocument/2006/relationships/slideLayout" Target="../slideLayouts/slideLayout725.xml"/><Relationship Id="rId12" Type="http://schemas.openxmlformats.org/officeDocument/2006/relationships/theme" Target="../theme/theme68.xml"/><Relationship Id="rId2" Type="http://schemas.openxmlformats.org/officeDocument/2006/relationships/slideLayout" Target="../slideLayouts/slideLayout720.xml"/><Relationship Id="rId1" Type="http://schemas.openxmlformats.org/officeDocument/2006/relationships/slideLayout" Target="../slideLayouts/slideLayout719.xml"/><Relationship Id="rId6" Type="http://schemas.openxmlformats.org/officeDocument/2006/relationships/slideLayout" Target="../slideLayouts/slideLayout724.xml"/><Relationship Id="rId11" Type="http://schemas.openxmlformats.org/officeDocument/2006/relationships/slideLayout" Target="../slideLayouts/slideLayout729.xml"/><Relationship Id="rId5" Type="http://schemas.openxmlformats.org/officeDocument/2006/relationships/slideLayout" Target="../slideLayouts/slideLayout723.xml"/><Relationship Id="rId10" Type="http://schemas.openxmlformats.org/officeDocument/2006/relationships/slideLayout" Target="../slideLayouts/slideLayout728.xml"/><Relationship Id="rId4" Type="http://schemas.openxmlformats.org/officeDocument/2006/relationships/slideLayout" Target="../slideLayouts/slideLayout722.xml"/><Relationship Id="rId9" Type="http://schemas.openxmlformats.org/officeDocument/2006/relationships/slideLayout" Target="../slideLayouts/slideLayout727.xml"/></Relationships>
</file>

<file path=ppt/slideMasters/_rels/slideMaster69.xml.rels><?xml version="1.0" encoding="UTF-8" standalone="yes"?>
<Relationships xmlns="http://schemas.openxmlformats.org/package/2006/relationships"><Relationship Id="rId8" Type="http://schemas.openxmlformats.org/officeDocument/2006/relationships/slideLayout" Target="../slideLayouts/slideLayout737.xml"/><Relationship Id="rId13" Type="http://schemas.openxmlformats.org/officeDocument/2006/relationships/theme" Target="../theme/theme69.xml"/><Relationship Id="rId3" Type="http://schemas.openxmlformats.org/officeDocument/2006/relationships/slideLayout" Target="../slideLayouts/slideLayout732.xml"/><Relationship Id="rId7" Type="http://schemas.openxmlformats.org/officeDocument/2006/relationships/slideLayout" Target="../slideLayouts/slideLayout736.xml"/><Relationship Id="rId12" Type="http://schemas.openxmlformats.org/officeDocument/2006/relationships/slideLayout" Target="../slideLayouts/slideLayout741.xml"/><Relationship Id="rId2" Type="http://schemas.openxmlformats.org/officeDocument/2006/relationships/slideLayout" Target="../slideLayouts/slideLayout731.xml"/><Relationship Id="rId1" Type="http://schemas.openxmlformats.org/officeDocument/2006/relationships/slideLayout" Target="../slideLayouts/slideLayout730.xml"/><Relationship Id="rId6" Type="http://schemas.openxmlformats.org/officeDocument/2006/relationships/slideLayout" Target="../slideLayouts/slideLayout735.xml"/><Relationship Id="rId11" Type="http://schemas.openxmlformats.org/officeDocument/2006/relationships/slideLayout" Target="../slideLayouts/slideLayout740.xml"/><Relationship Id="rId5" Type="http://schemas.openxmlformats.org/officeDocument/2006/relationships/slideLayout" Target="../slideLayouts/slideLayout734.xml"/><Relationship Id="rId10" Type="http://schemas.openxmlformats.org/officeDocument/2006/relationships/slideLayout" Target="../slideLayouts/slideLayout739.xml"/><Relationship Id="rId4" Type="http://schemas.openxmlformats.org/officeDocument/2006/relationships/slideLayout" Target="../slideLayouts/slideLayout733.xml"/><Relationship Id="rId9" Type="http://schemas.openxmlformats.org/officeDocument/2006/relationships/slideLayout" Target="../slideLayouts/slideLayout7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964860F9-DD7C-AE47-98ED-AEBA17B0375F}"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Tree>
    <p:extLst>
      <p:ext uri="{BB962C8B-B14F-4D97-AF65-F5344CB8AC3E}">
        <p14:creationId xmlns:p14="http://schemas.microsoft.com/office/powerpoint/2010/main" val="3606677314"/>
      </p:ext>
    </p:extLst>
  </p:cSld>
  <p:clrMap bg1="lt1" tx1="dk1" bg2="lt2" tx2="dk2" accent1="accent1" accent2="accent2" accent3="accent3" accent4="accent4" accent5="accent5" accent6="accent6" hlink="hlink" folHlink="folHlink"/>
  <p:sldLayoutIdLst>
    <p:sldLayoutId id="2147484535" r:id="rId1"/>
    <p:sldLayoutId id="2147484536" r:id="rId2"/>
    <p:sldLayoutId id="2147484537" r:id="rId3"/>
    <p:sldLayoutId id="2147484538" r:id="rId4"/>
    <p:sldLayoutId id="2147484539" r:id="rId5"/>
    <p:sldLayoutId id="2147484540" r:id="rId6"/>
    <p:sldLayoutId id="2147484541" r:id="rId7"/>
    <p:sldLayoutId id="2147484542" r:id="rId8"/>
    <p:sldLayoutId id="2147484543" r:id="rId9"/>
    <p:sldLayoutId id="2147484544" r:id="rId10"/>
    <p:sldLayoutId id="2147484545" r:id="rId11"/>
    <p:sldLayoutId id="214748454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858000284"/>
      </p:ext>
    </p:extLst>
  </p:cSld>
  <p:clrMap bg1="lt1" tx1="dk1" bg2="lt2" tx2="dk2" accent1="accent1" accent2="accent2" accent3="accent3" accent4="accent4" accent5="accent5" accent6="accent6" hlink="hlink" folHlink="folHlink"/>
  <p:sldLayoutIdLst>
    <p:sldLayoutId id="2147485653" r:id="rId1"/>
    <p:sldLayoutId id="2147485654" r:id="rId2"/>
    <p:sldLayoutId id="2147485655" r:id="rId3"/>
    <p:sldLayoutId id="2147485656" r:id="rId4"/>
    <p:sldLayoutId id="2147485657" r:id="rId5"/>
    <p:sldLayoutId id="2147485658" r:id="rId6"/>
    <p:sldLayoutId id="2147485659" r:id="rId7"/>
    <p:sldLayoutId id="2147485660" r:id="rId8"/>
    <p:sldLayoutId id="2147485661" r:id="rId9"/>
    <p:sldLayoutId id="2147485662" r:id="rId10"/>
    <p:sldLayoutId id="2147485663" r:id="rId11"/>
    <p:sldLayoutId id="214748566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2018. 3. 20.</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993137702"/>
      </p:ext>
    </p:extLst>
  </p:cSld>
  <p:clrMap bg1="lt1" tx1="dk1" bg2="lt2" tx2="dk2" accent1="accent1" accent2="accent2" accent3="accent3" accent4="accent4" accent5="accent5" accent6="accent6" hlink="hlink" folHlink="folHlink"/>
  <p:sldLayoutIdLst>
    <p:sldLayoutId id="2147486655" r:id="rId1"/>
    <p:sldLayoutId id="2147486656" r:id="rId2"/>
    <p:sldLayoutId id="2147486657" r:id="rId3"/>
    <p:sldLayoutId id="2147486658" r:id="rId4"/>
    <p:sldLayoutId id="2147486659" r:id="rId5"/>
    <p:sldLayoutId id="2147486660" r:id="rId6"/>
    <p:sldLayoutId id="2147486661" r:id="rId7"/>
    <p:sldLayoutId id="2147486662" r:id="rId8"/>
    <p:sldLayoutId id="2147486663" r:id="rId9"/>
    <p:sldLayoutId id="2147486664" r:id="rId10"/>
    <p:sldLayoutId id="214748666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24111932"/>
      </p:ext>
    </p:extLst>
  </p:cSld>
  <p:clrMap bg1="lt1" tx1="dk1" bg2="lt2" tx2="dk2" accent1="accent1" accent2="accent2" accent3="accent3" accent4="accent4" accent5="accent5" accent6="accent6" hlink="hlink" folHlink="folHlink"/>
  <p:sldLayoutIdLst>
    <p:sldLayoutId id="2147486848" r:id="rId1"/>
    <p:sldLayoutId id="2147486849" r:id="rId2"/>
    <p:sldLayoutId id="2147486850" r:id="rId3"/>
    <p:sldLayoutId id="2147486851" r:id="rId4"/>
    <p:sldLayoutId id="2147486852" r:id="rId5"/>
    <p:sldLayoutId id="2147486853" r:id="rId6"/>
    <p:sldLayoutId id="2147486854" r:id="rId7"/>
    <p:sldLayoutId id="2147486855" r:id="rId8"/>
    <p:sldLayoutId id="2147486856" r:id="rId9"/>
    <p:sldLayoutId id="2147486857" r:id="rId10"/>
    <p:sldLayoutId id="214748685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661566716"/>
      </p:ext>
    </p:extLst>
  </p:cSld>
  <p:clrMap bg1="lt1" tx1="dk1" bg2="lt2" tx2="dk2" accent1="accent1" accent2="accent2" accent3="accent3" accent4="accent4" accent5="accent5" accent6="accent6" hlink="hlink" folHlink="folHlink"/>
  <p:sldLayoutIdLst>
    <p:sldLayoutId id="2147486943" r:id="rId1"/>
    <p:sldLayoutId id="2147486944" r:id="rId2"/>
    <p:sldLayoutId id="2147486945" r:id="rId3"/>
    <p:sldLayoutId id="2147486946" r:id="rId4"/>
    <p:sldLayoutId id="2147486947" r:id="rId5"/>
    <p:sldLayoutId id="2147486948" r:id="rId6"/>
    <p:sldLayoutId id="2147486949" r:id="rId7"/>
    <p:sldLayoutId id="2147486950" r:id="rId8"/>
    <p:sldLayoutId id="2147486951" r:id="rId9"/>
    <p:sldLayoutId id="2147486952" r:id="rId10"/>
    <p:sldLayoutId id="214748695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62315748"/>
      </p:ext>
    </p:extLst>
  </p:cSld>
  <p:clrMap bg1="lt1" tx1="dk1" bg2="lt2" tx2="dk2" accent1="accent1" accent2="accent2" accent3="accent3" accent4="accent4" accent5="accent5" accent6="accent6" hlink="hlink" folHlink="folHlink"/>
  <p:sldLayoutIdLst>
    <p:sldLayoutId id="2147486967" r:id="rId1"/>
    <p:sldLayoutId id="2147486968" r:id="rId2"/>
    <p:sldLayoutId id="2147486969" r:id="rId3"/>
    <p:sldLayoutId id="2147486970" r:id="rId4"/>
    <p:sldLayoutId id="2147486971" r:id="rId5"/>
    <p:sldLayoutId id="2147486972" r:id="rId6"/>
    <p:sldLayoutId id="2147486973" r:id="rId7"/>
    <p:sldLayoutId id="2147486974" r:id="rId8"/>
    <p:sldLayoutId id="2147486975" r:id="rId9"/>
    <p:sldLayoutId id="2147486976" r:id="rId10"/>
    <p:sldLayoutId id="214748697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73303577"/>
      </p:ext>
    </p:extLst>
  </p:cSld>
  <p:clrMap bg1="lt1" tx1="dk1" bg2="lt2" tx2="dk2" accent1="accent1" accent2="accent2" accent3="accent3" accent4="accent4" accent5="accent5" accent6="accent6" hlink="hlink" folHlink="folHlink"/>
  <p:sldLayoutIdLst>
    <p:sldLayoutId id="2147487085" r:id="rId1"/>
    <p:sldLayoutId id="2147487086" r:id="rId2"/>
    <p:sldLayoutId id="2147487087" r:id="rId3"/>
    <p:sldLayoutId id="2147487088" r:id="rId4"/>
    <p:sldLayoutId id="2147487089" r:id="rId5"/>
    <p:sldLayoutId id="2147487090" r:id="rId6"/>
    <p:sldLayoutId id="2147487091" r:id="rId7"/>
    <p:sldLayoutId id="2147487092" r:id="rId8"/>
    <p:sldLayoutId id="2147487093" r:id="rId9"/>
    <p:sldLayoutId id="2147487094" r:id="rId10"/>
    <p:sldLayoutId id="214748709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3/20/18</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44286491"/>
      </p:ext>
    </p:extLst>
  </p:cSld>
  <p:clrMap bg1="lt1" tx1="dk1" bg2="lt2" tx2="dk2" accent1="accent1" accent2="accent2" accent3="accent3" accent4="accent4" accent5="accent5" accent6="accent6" hlink="hlink" folHlink="folHlink"/>
  <p:sldLayoutIdLst>
    <p:sldLayoutId id="2147487279" r:id="rId1"/>
    <p:sldLayoutId id="2147487280" r:id="rId2"/>
    <p:sldLayoutId id="2147487281" r:id="rId3"/>
    <p:sldLayoutId id="2147487282" r:id="rId4"/>
    <p:sldLayoutId id="2147487283" r:id="rId5"/>
    <p:sldLayoutId id="2147487284" r:id="rId6"/>
    <p:sldLayoutId id="2147487285" r:id="rId7"/>
    <p:sldLayoutId id="2147487286" r:id="rId8"/>
    <p:sldLayoutId id="2147487287" r:id="rId9"/>
    <p:sldLayoutId id="2147487288" r:id="rId10"/>
    <p:sldLayoutId id="214748728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01E2B0-9580-443F-A6BA-B15F0931263F}"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63C8E0-6DD9-4302-9AA9-5177C785CB79}"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934407785"/>
      </p:ext>
    </p:extLst>
  </p:cSld>
  <p:clrMap bg1="lt1" tx1="dk1" bg2="lt2" tx2="dk2" accent1="accent1" accent2="accent2" accent3="accent3" accent4="accent4" accent5="accent5" accent6="accent6" hlink="hlink" folHlink="folHlink"/>
  <p:sldLayoutIdLst>
    <p:sldLayoutId id="2147487460" r:id="rId1"/>
    <p:sldLayoutId id="2147487461" r:id="rId2"/>
    <p:sldLayoutId id="2147487462" r:id="rId3"/>
    <p:sldLayoutId id="2147487463" r:id="rId4"/>
    <p:sldLayoutId id="2147487464" r:id="rId5"/>
    <p:sldLayoutId id="2147487465" r:id="rId6"/>
    <p:sldLayoutId id="2147487466" r:id="rId7"/>
    <p:sldLayoutId id="2147487467" r:id="rId8"/>
    <p:sldLayoutId id="2147487468" r:id="rId9"/>
    <p:sldLayoutId id="2147487469" r:id="rId10"/>
    <p:sldLayoutId id="214748747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9" name="Rectangle 1"/>
          <p:cNvSpPr>
            <a:spLocks noGrp="1" noChangeArrowheads="1"/>
          </p:cNvSpPr>
          <p:nvPr>
            <p:ph type="title"/>
          </p:nvPr>
        </p:nvSpPr>
        <p:spPr bwMode="auto">
          <a:xfrm>
            <a:off x="419100" y="196850"/>
            <a:ext cx="8077200" cy="55880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title style</a:t>
            </a:r>
          </a:p>
        </p:txBody>
      </p:sp>
      <p:sp>
        <p:nvSpPr>
          <p:cNvPr id="2050" name="Rectangle 2"/>
          <p:cNvSpPr>
            <a:spLocks noGrp="1" noChangeArrowheads="1"/>
          </p:cNvSpPr>
          <p:nvPr>
            <p:ph type="body" idx="1"/>
          </p:nvPr>
        </p:nvSpPr>
        <p:spPr bwMode="auto">
          <a:xfrm>
            <a:off x="419100" y="1047750"/>
            <a:ext cx="8077200" cy="5175250"/>
          </a:xfrm>
          <a:prstGeom prst="rect">
            <a:avLst/>
          </a:prstGeom>
          <a:noFill/>
          <a:ln>
            <a:noFill/>
          </a:ln>
          <a:effectLst/>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vert="horz" wrap="square" lIns="25400" tIns="25400" rIns="25400" bIns="25400" numCol="1" anchor="t" anchorCtr="0" compatLnSpc="1">
            <a:prstTxWarp prst="textNoShape">
              <a:avLst/>
            </a:prstTxWarp>
          </a:bodyPr>
          <a:lstStyle/>
          <a:p>
            <a:pPr lvl="0"/>
            <a:r>
              <a:rPr lang="en-US">
                <a:sym typeface="Myriad Pro Bold Cond" charset="0"/>
              </a:rPr>
              <a:t>Click to edit Master text styles</a:t>
            </a:r>
          </a:p>
          <a:p>
            <a:pPr lvl="1"/>
            <a:r>
              <a:rPr lang="en-US">
                <a:sym typeface="Myriad Pro Bold Cond" charset="0"/>
              </a:rPr>
              <a:t>Second level</a:t>
            </a:r>
          </a:p>
          <a:p>
            <a:pPr lvl="2"/>
            <a:r>
              <a:rPr lang="en-US">
                <a:sym typeface="Myriad Pro Bold Cond" charset="0"/>
              </a:rPr>
              <a:t>Third level</a:t>
            </a:r>
          </a:p>
          <a:p>
            <a:pPr lvl="3"/>
            <a:r>
              <a:rPr lang="en-US">
                <a:sym typeface="Myriad Pro Bold Cond" charset="0"/>
              </a:rPr>
              <a:t>Fourth level</a:t>
            </a:r>
          </a:p>
          <a:p>
            <a:pPr lvl="4"/>
            <a:r>
              <a:rPr lang="en-US">
                <a:sym typeface="Myriad Pro Bold Cond" charset="0"/>
              </a:rPr>
              <a:t>Fifth level</a:t>
            </a:r>
          </a:p>
        </p:txBody>
      </p:sp>
    </p:spTree>
    <p:extLst>
      <p:ext uri="{BB962C8B-B14F-4D97-AF65-F5344CB8AC3E}">
        <p14:creationId xmlns:p14="http://schemas.microsoft.com/office/powerpoint/2010/main" val="1377622706"/>
      </p:ext>
    </p:extLst>
  </p:cSld>
  <p:clrMap bg1="lt1" tx1="dk1" bg2="lt2" tx2="dk2" accent1="accent1" accent2="accent2" accent3="accent3" accent4="accent4" accent5="accent5" accent6="accent6" hlink="hlink" folHlink="folHlink"/>
  <p:sldLayoutIdLst>
    <p:sldLayoutId id="2147487472" r:id="rId1"/>
    <p:sldLayoutId id="2147487473" r:id="rId2"/>
    <p:sldLayoutId id="2147487474" r:id="rId3"/>
    <p:sldLayoutId id="2147487475" r:id="rId4"/>
    <p:sldLayoutId id="2147487476" r:id="rId5"/>
    <p:sldLayoutId id="2147487477" r:id="rId6"/>
    <p:sldLayoutId id="2147487478" r:id="rId7"/>
    <p:sldLayoutId id="2147487479" r:id="rId8"/>
    <p:sldLayoutId id="2147487480" r:id="rId9"/>
    <p:sldLayoutId id="2147487481" r:id="rId10"/>
    <p:sldLayoutId id="2147487482" r:id="rId11"/>
  </p:sldLayoutIdLst>
  <p:transition/>
  <p:txStyles>
    <p:titleStyle>
      <a:lvl1pPr algn="l" rtl="0" fontAlgn="base">
        <a:spcBef>
          <a:spcPct val="0"/>
        </a:spcBef>
        <a:spcAft>
          <a:spcPct val="0"/>
        </a:spcAft>
        <a:defRPr sz="4200">
          <a:solidFill>
            <a:schemeClr val="tx1"/>
          </a:solidFill>
          <a:latin typeface="+mj-lt"/>
          <a:ea typeface="+mj-ea"/>
          <a:cs typeface="+mj-cs"/>
          <a:sym typeface="Myriad Pro Bold Cond" charset="0"/>
        </a:defRPr>
      </a:lvl1pPr>
      <a:lvl2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2pPr>
      <a:lvl3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3pPr>
      <a:lvl4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4pPr>
      <a:lvl5pPr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5pPr>
      <a:lvl6pPr marL="2286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6pPr>
      <a:lvl7pPr marL="4572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7pPr>
      <a:lvl8pPr marL="6858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8pPr>
      <a:lvl9pPr marL="914400" algn="l" rtl="0" fontAlgn="base">
        <a:spcBef>
          <a:spcPct val="0"/>
        </a:spcBef>
        <a:spcAft>
          <a:spcPct val="0"/>
        </a:spcAft>
        <a:defRPr sz="4200">
          <a:solidFill>
            <a:schemeClr val="tx1"/>
          </a:solidFill>
          <a:latin typeface="Myriad Pro Bold Cond" charset="0"/>
          <a:ea typeface="ヒラギノ角ゴ ProN W6" charset="0"/>
          <a:cs typeface="ヒラギノ角ゴ ProN W6" charset="0"/>
          <a:sym typeface="Myriad Pro Bold Cond" charset="0"/>
        </a:defRPr>
      </a:lvl9pPr>
    </p:titleStyle>
    <p:bodyStyle>
      <a:lvl1pPr marL="400050" indent="-400050" algn="l" rtl="0" fontAlgn="base">
        <a:spcBef>
          <a:spcPts val="700"/>
        </a:spcBef>
        <a:spcAft>
          <a:spcPct val="0"/>
        </a:spcAft>
        <a:buSzPct val="120000"/>
        <a:buFont typeface="Lucida Grande" charset="0"/>
        <a:buChar char="▪"/>
        <a:defRPr sz="2800">
          <a:solidFill>
            <a:schemeClr val="tx1"/>
          </a:solidFill>
          <a:latin typeface="+mn-lt"/>
          <a:ea typeface="+mn-ea"/>
          <a:cs typeface="+mn-cs"/>
          <a:sym typeface="Myriad Pro Bold Cond" charset="0"/>
        </a:defRPr>
      </a:lvl1pPr>
      <a:lvl2pPr marL="6921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2pPr>
      <a:lvl3pPr marL="10287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3pPr>
      <a:lvl4pPr marL="135890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4pPr>
      <a:lvl5pPr marL="16954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5pPr>
      <a:lvl6pPr marL="19240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6pPr>
      <a:lvl7pPr marL="21526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7pPr>
      <a:lvl8pPr marL="23812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8pPr>
      <a:lvl9pPr marL="2609850" indent="-317500" algn="l" rtl="0" fontAlgn="base">
        <a:spcBef>
          <a:spcPts val="700"/>
        </a:spcBef>
        <a:spcAft>
          <a:spcPct val="0"/>
        </a:spcAft>
        <a:buClr>
          <a:srgbClr val="000000"/>
        </a:buClr>
        <a:buSzPct val="129000"/>
        <a:buFont typeface="Myriad Pro Bold Cond" charset="0"/>
        <a:buChar char="-"/>
        <a:defRPr sz="2800">
          <a:solidFill>
            <a:schemeClr val="tx1"/>
          </a:solidFill>
          <a:latin typeface="+mn-lt"/>
          <a:ea typeface="+mn-ea"/>
          <a:cs typeface="+mn-cs"/>
          <a:sym typeface="Myriad Pro Bold Cond" charset="0"/>
        </a:defRPr>
      </a:lvl9pPr>
    </p:bodyStyle>
    <p:other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4330472-63BD-4F26-8322-E7B4933B0A11}"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2000">
                <a:solidFill>
                  <a:schemeClr val="tx1">
                    <a:lumMod val="65000"/>
                    <a:lumOff val="35000"/>
                  </a:schemeClr>
                </a:solidFill>
              </a:defRPr>
            </a:lvl1pPr>
          </a:lstStyle>
          <a:p>
            <a:fld id="{41761933-5E43-49A2-AD73-7C7EDD79F2C4}"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460422161"/>
      </p:ext>
    </p:extLst>
  </p:cSld>
  <p:clrMap bg1="lt1" tx1="dk1" bg2="lt2" tx2="dk2" accent1="accent1" accent2="accent2" accent3="accent3" accent4="accent4" accent5="accent5" accent6="accent6" hlink="hlink" folHlink="folHlink"/>
  <p:sldLayoutIdLst>
    <p:sldLayoutId id="2147487484" r:id="rId1"/>
    <p:sldLayoutId id="2147487485" r:id="rId2"/>
    <p:sldLayoutId id="2147487486" r:id="rId3"/>
    <p:sldLayoutId id="2147487487" r:id="rId4"/>
    <p:sldLayoutId id="2147487488" r:id="rId5"/>
    <p:sldLayoutId id="2147487489" r:id="rId6"/>
    <p:sldLayoutId id="2147487490" r:id="rId7"/>
    <p:sldLayoutId id="2147487491" r:id="rId8"/>
    <p:sldLayoutId id="2147487492" r:id="rId9"/>
    <p:sldLayoutId id="2147487493" r:id="rId10"/>
    <p:sldLayoutId id="2147487494" r:id="rId11"/>
  </p:sldLayoutIdLst>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hf hdr="0" ftr="0" dt="0"/>
  <p:txStyles>
    <p:titleStyle>
      <a:lvl1pPr algn="l" defTabSz="914400" rtl="0" eaLnBrk="1" latinLnBrk="0" hangingPunct="1">
        <a:lnSpc>
          <a:spcPct val="90000"/>
        </a:lnSpc>
        <a:spcBef>
          <a:spcPct val="0"/>
        </a:spcBef>
        <a:buNone/>
        <a:defRPr sz="4400" kern="1200">
          <a:solidFill>
            <a:schemeClr val="tx1"/>
          </a:solidFill>
          <a:latin typeface="Gill Sans MT" panose="020B05020201040202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16650557"/>
      </p:ext>
    </p:extLst>
  </p:cSld>
  <p:clrMap bg1="lt1" tx1="dk1" bg2="lt2" tx2="dk2" accent1="accent1" accent2="accent2" accent3="accent3" accent4="accent4" accent5="accent5" accent6="accent6" hlink="hlink" folHlink="folHlink"/>
  <p:sldLayoutIdLst>
    <p:sldLayoutId id="2147487496" r:id="rId1"/>
    <p:sldLayoutId id="2147487497" r:id="rId2"/>
    <p:sldLayoutId id="2147487498" r:id="rId3"/>
    <p:sldLayoutId id="2147487499" r:id="rId4"/>
    <p:sldLayoutId id="2147487500" r:id="rId5"/>
    <p:sldLayoutId id="2147487501"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52971312"/>
      </p:ext>
    </p:extLst>
  </p:cSld>
  <p:clrMap bg1="lt1" tx1="dk1" bg2="lt2" tx2="dk2" accent1="accent1" accent2="accent2" accent3="accent3" accent4="accent4" accent5="accent5" accent6="accent6" hlink="hlink" folHlink="folHlink"/>
  <p:sldLayoutIdLst>
    <p:sldLayoutId id="2147487503" r:id="rId1"/>
    <p:sldLayoutId id="2147487504" r:id="rId2"/>
    <p:sldLayoutId id="2147487505" r:id="rId3"/>
    <p:sldLayoutId id="2147487506" r:id="rId4"/>
    <p:sldLayoutId id="2147487507" r:id="rId5"/>
    <p:sldLayoutId id="2147487508"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015304620"/>
      </p:ext>
    </p:extLst>
  </p:cSld>
  <p:clrMap bg1="lt1" tx1="dk1" bg2="lt2" tx2="dk2" accent1="accent1" accent2="accent2" accent3="accent3" accent4="accent4" accent5="accent5" accent6="accent6" hlink="hlink" folHlink="folHlink"/>
  <p:sldLayoutIdLst>
    <p:sldLayoutId id="2147487510" r:id="rId1"/>
    <p:sldLayoutId id="2147487511" r:id="rId2"/>
    <p:sldLayoutId id="2147487512" r:id="rId3"/>
    <p:sldLayoutId id="2147487513" r:id="rId4"/>
    <p:sldLayoutId id="2147487514" r:id="rId5"/>
    <p:sldLayoutId id="2147487515" r:id="rId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19419247"/>
      </p:ext>
    </p:extLst>
  </p:cSld>
  <p:clrMap bg1="lt1" tx1="dk1" bg2="lt2" tx2="dk2" accent1="accent1" accent2="accent2" accent3="accent3" accent4="accent4" accent5="accent5" accent6="accent6" hlink="hlink" folHlink="folHlink"/>
  <p:sldLayoutIdLst>
    <p:sldLayoutId id="2147487517" r:id="rId1"/>
    <p:sldLayoutId id="2147487518" r:id="rId2"/>
    <p:sldLayoutId id="2147487519" r:id="rId3"/>
    <p:sldLayoutId id="2147487520" r:id="rId4"/>
    <p:sldLayoutId id="2147487521" r:id="rId5"/>
    <p:sldLayoutId id="2147487522" r:id="rId6"/>
    <p:sldLayoutId id="2147487523" r:id="rId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4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F696C65B-3C59-4ED5-9C7F-730621DD0788}" type="datetime1">
              <a:rPr lang="en-US" smtClean="0">
                <a:solidFill>
                  <a:prstClr val="black">
                    <a:tint val="75000"/>
                  </a:prstClr>
                </a:solidFill>
              </a:rPr>
              <a:pPr>
                <a:defRPr/>
              </a:pPr>
              <a:t>3/20/18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13F32364-6BA0-48AA-B029-3ED2192016FC}" type="slidenum">
              <a:rPr lang="en-US" smtClean="0">
                <a:solidFill>
                  <a:prstClr val="black">
                    <a:tint val="75000"/>
                  </a:prstClr>
                </a:solidFill>
              </a:rPr>
              <a:pPr>
                <a:defRPr/>
              </a:pPr>
              <a:t>‹#›</a:t>
            </a:fld>
            <a:endParaRPr lang="en-US">
              <a:solidFill>
                <a:prstClr val="black">
                  <a:tint val="75000"/>
                </a:prstClr>
              </a:solidFill>
            </a:endParaRPr>
          </a:p>
        </p:txBody>
      </p:sp>
    </p:spTree>
    <p:extLst>
      <p:ext uri="{BB962C8B-B14F-4D97-AF65-F5344CB8AC3E}">
        <p14:creationId xmlns:p14="http://schemas.microsoft.com/office/powerpoint/2010/main" val="1210606336"/>
      </p:ext>
    </p:extLst>
  </p:cSld>
  <p:clrMap bg1="lt1" tx1="dk1" bg2="lt2" tx2="dk2" accent1="accent1" accent2="accent2" accent3="accent3" accent4="accent4" accent5="accent5" accent6="accent6" hlink="hlink" folHlink="folHlink"/>
  <p:sldLayoutIdLst>
    <p:sldLayoutId id="2147487525" r:id="rId1"/>
    <p:sldLayoutId id="2147487526" r:id="rId2"/>
    <p:sldLayoutId id="2147487527" r:id="rId3"/>
    <p:sldLayoutId id="2147487528" r:id="rId4"/>
    <p:sldLayoutId id="2147487529" r:id="rId5"/>
    <p:sldLayoutId id="2147487530" r:id="rId6"/>
    <p:sldLayoutId id="2147487531" r:id="rId7"/>
    <p:sldLayoutId id="2147487532" r:id="rId8"/>
    <p:sldLayoutId id="2147487533" r:id="rId9"/>
    <p:sldLayoutId id="2147487534" r:id="rId10"/>
    <p:sldLayoutId id="2147487535" r:id="rId11"/>
  </p:sldLayoutIdLst>
  <p:hf hdr="0" ftr="0" dt="0"/>
  <p:txStyles>
    <p:titleStyle>
      <a:lvl1pPr algn="ctr" defTabSz="914400" rtl="0" eaLnBrk="1" latinLnBrk="0" hangingPunct="1">
        <a:spcBef>
          <a:spcPct val="0"/>
        </a:spcBef>
        <a:buNone/>
        <a:defRPr sz="4400" kern="1200">
          <a:solidFill>
            <a:schemeClr val="tx1"/>
          </a:solidFill>
          <a:latin typeface="Gill Sans MT" panose="020B0502020104020203"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Gill Sans MT" panose="020B0502020104020203" pitchFamily="34" charset="0"/>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Gill Sans MT" panose="020B0502020104020203" pitchFamily="34" charset="0"/>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Gill Sans MT" panose="020B0502020104020203" pitchFamily="34" charset="0"/>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Gill Sans MT" panose="020B0502020104020203"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32942628"/>
      </p:ext>
    </p:extLst>
  </p:cSld>
  <p:clrMap bg1="lt1" tx1="dk1" bg2="lt2" tx2="dk2" accent1="accent1" accent2="accent2" accent3="accent3" accent4="accent4" accent5="accent5" accent6="accent6" hlink="hlink" folHlink="folHlink"/>
  <p:sldLayoutIdLst>
    <p:sldLayoutId id="2147487611" r:id="rId1"/>
    <p:sldLayoutId id="2147487612" r:id="rId2"/>
    <p:sldLayoutId id="2147487613" r:id="rId3"/>
    <p:sldLayoutId id="2147487614" r:id="rId4"/>
    <p:sldLayoutId id="2147487615" r:id="rId5"/>
    <p:sldLayoutId id="2147487616" r:id="rId6"/>
    <p:sldLayoutId id="2147487617" r:id="rId7"/>
    <p:sldLayoutId id="2147487618" r:id="rId8"/>
    <p:sldLayoutId id="2147487619" r:id="rId9"/>
    <p:sldLayoutId id="2147487620" r:id="rId10"/>
    <p:sldLayoutId id="2147487621" r:id="rId11"/>
    <p:sldLayoutId id="214748762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732552433"/>
      </p:ext>
    </p:extLst>
  </p:cSld>
  <p:clrMap bg1="lt1" tx1="dk1" bg2="lt2" tx2="dk2" accent1="accent1" accent2="accent2" accent3="accent3" accent4="accent4" accent5="accent5" accent6="accent6" hlink="hlink" folHlink="folHlink"/>
  <p:sldLayoutIdLst>
    <p:sldLayoutId id="2147487732" r:id="rId1"/>
    <p:sldLayoutId id="2147487733" r:id="rId2"/>
    <p:sldLayoutId id="2147487734" r:id="rId3"/>
    <p:sldLayoutId id="2147487735" r:id="rId4"/>
    <p:sldLayoutId id="2147487736" r:id="rId5"/>
    <p:sldLayoutId id="2147487737" r:id="rId6"/>
    <p:sldLayoutId id="2147487738" r:id="rId7"/>
    <p:sldLayoutId id="2147487739" r:id="rId8"/>
    <p:sldLayoutId id="2147487740" r:id="rId9"/>
    <p:sldLayoutId id="2147487741" r:id="rId10"/>
    <p:sldLayoutId id="21474877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9810" name="Title Placeholder 1"/>
          <p:cNvSpPr>
            <a:spLocks noGrp="1"/>
          </p:cNvSpPr>
          <p:nvPr>
            <p:ph type="title"/>
          </p:nvPr>
        </p:nvSpPr>
        <p:spPr bwMode="auto">
          <a:xfrm>
            <a:off x="228600" y="152400"/>
            <a:ext cx="86868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19811" name="Text Placeholder 2"/>
          <p:cNvSpPr>
            <a:spLocks noGrp="1"/>
          </p:cNvSpPr>
          <p:nvPr>
            <p:ph type="body" idx="1"/>
          </p:nvPr>
        </p:nvSpPr>
        <p:spPr bwMode="auto">
          <a:xfrm>
            <a:off x="228600" y="1219200"/>
            <a:ext cx="8686800" cy="5502275"/>
          </a:xfrm>
          <a:prstGeom prst="rect">
            <a:avLst/>
          </a:prstGeom>
          <a:noFill/>
          <a:ln>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fontAlgn="auto">
              <a:spcBef>
                <a:spcPts val="0"/>
              </a:spcBef>
              <a:spcAft>
                <a:spcPts val="0"/>
              </a:spcAft>
              <a:defRPr sz="1200">
                <a:solidFill>
                  <a:prstClr val="black">
                    <a:tint val="75000"/>
                  </a:prstClr>
                </a:solidFill>
                <a:latin typeface="Calibri"/>
                <a:ea typeface="+mn-ea"/>
                <a:cs typeface="+mn-cs"/>
              </a:defRPr>
            </a:lvl1pPr>
          </a:lstStyle>
          <a:p>
            <a:pPr>
              <a:defRPr/>
            </a:pPr>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fontAlgn="auto">
              <a:spcBef>
                <a:spcPts val="0"/>
              </a:spcBef>
              <a:spcAft>
                <a:spcPts val="0"/>
              </a:spcAft>
              <a:defRPr sz="1200" smtClean="0">
                <a:solidFill>
                  <a:prstClr val="black">
                    <a:tint val="75000"/>
                  </a:prstClr>
                </a:solidFill>
                <a:latin typeface="Calibri"/>
                <a:ea typeface="+mn-ea"/>
                <a:cs typeface="+mn-cs"/>
              </a:defRPr>
            </a:lvl1pPr>
          </a:lstStyle>
          <a:p>
            <a:pPr>
              <a:defRPr/>
            </a:pPr>
            <a:fld id="{04427566-1EA6-5D4B-A5C7-FD3E6A54EA41}" type="slidenum">
              <a:rPr lang="en-US"/>
              <a:pPr>
                <a:defRPr/>
              </a:pPr>
              <a:t>‹#›</a:t>
            </a:fld>
            <a:endParaRPr lang="en-US"/>
          </a:p>
        </p:txBody>
      </p:sp>
    </p:spTree>
    <p:extLst>
      <p:ext uri="{BB962C8B-B14F-4D97-AF65-F5344CB8AC3E}">
        <p14:creationId xmlns:p14="http://schemas.microsoft.com/office/powerpoint/2010/main" val="1279788953"/>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hf hdr="0" ftr="0" dt="0"/>
  <p:txStyles>
    <p:titleStyle>
      <a:lvl1pPr algn="l" rtl="0" fontAlgn="base">
        <a:lnSpc>
          <a:spcPct val="90000"/>
        </a:lnSpc>
        <a:spcBef>
          <a:spcPct val="0"/>
        </a:spcBef>
        <a:spcAft>
          <a:spcPct val="0"/>
        </a:spcAft>
        <a:defRPr sz="4400" kern="1200">
          <a:solidFill>
            <a:schemeClr val="tx1"/>
          </a:solidFill>
          <a:latin typeface="+mj-lt"/>
          <a:ea typeface="ＭＳ Ｐゴシック" charset="0"/>
          <a:cs typeface="ＭＳ Ｐゴシック" charset="0"/>
        </a:defRPr>
      </a:lvl1pPr>
      <a:lvl2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2pPr>
      <a:lvl3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3pPr>
      <a:lvl4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4pPr>
      <a:lvl5pPr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5pPr>
      <a:lvl6pPr marL="4572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6pPr>
      <a:lvl7pPr marL="9144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7pPr>
      <a:lvl8pPr marL="13716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8pPr>
      <a:lvl9pPr marL="1828800" algn="l" rtl="0" fontAlgn="base">
        <a:lnSpc>
          <a:spcPct val="90000"/>
        </a:lnSpc>
        <a:spcBef>
          <a:spcPct val="0"/>
        </a:spcBef>
        <a:spcAft>
          <a:spcPct val="0"/>
        </a:spcAft>
        <a:defRPr sz="4400">
          <a:solidFill>
            <a:schemeClr val="tx1"/>
          </a:solidFill>
          <a:latin typeface="Calibri Light" charset="0"/>
          <a:ea typeface="ＭＳ Ｐゴシック" charset="0"/>
          <a:cs typeface="ＭＳ Ｐゴシック" charset="0"/>
        </a:defRPr>
      </a:lvl9pPr>
    </p:titleStyle>
    <p:bodyStyle>
      <a:lvl1pPr marL="228600" indent="-228600" algn="l" rtl="0" fontAlgn="base">
        <a:lnSpc>
          <a:spcPct val="90000"/>
        </a:lnSpc>
        <a:spcBef>
          <a:spcPts val="1000"/>
        </a:spcBef>
        <a:spcAft>
          <a:spcPct val="0"/>
        </a:spcAft>
        <a:buFont typeface="Arial" charset="0"/>
        <a:buChar char="•"/>
        <a:defRPr sz="2800" kern="1200">
          <a:solidFill>
            <a:schemeClr val="tx1"/>
          </a:solidFill>
          <a:latin typeface="+mn-lt"/>
          <a:ea typeface="ＭＳ Ｐゴシック" charset="0"/>
          <a:cs typeface="ＭＳ Ｐゴシック" charset="0"/>
        </a:defRPr>
      </a:lvl1pPr>
      <a:lvl2pPr marL="685800" indent="-228600" algn="l" rtl="0" fontAlgn="base">
        <a:lnSpc>
          <a:spcPct val="90000"/>
        </a:lnSpc>
        <a:spcBef>
          <a:spcPts val="500"/>
        </a:spcBef>
        <a:spcAft>
          <a:spcPct val="0"/>
        </a:spcAft>
        <a:buFont typeface="Arial" charset="0"/>
        <a:buChar char="•"/>
        <a:defRPr sz="2400" kern="1200">
          <a:solidFill>
            <a:schemeClr val="tx1"/>
          </a:solidFill>
          <a:latin typeface="+mn-lt"/>
          <a:ea typeface="ＭＳ Ｐゴシック" charset="0"/>
          <a:cs typeface="+mn-cs"/>
        </a:defRPr>
      </a:lvl2pPr>
      <a:lvl3pPr marL="1143000" indent="-228600" algn="l" rtl="0" fontAlgn="base">
        <a:lnSpc>
          <a:spcPct val="90000"/>
        </a:lnSpc>
        <a:spcBef>
          <a:spcPts val="500"/>
        </a:spcBef>
        <a:spcAft>
          <a:spcPct val="0"/>
        </a:spcAft>
        <a:buFont typeface="Arial" charset="0"/>
        <a:buChar char="•"/>
        <a:defRPr sz="2000" kern="1200">
          <a:solidFill>
            <a:schemeClr val="tx1"/>
          </a:solidFill>
          <a:latin typeface="+mn-lt"/>
          <a:ea typeface="ＭＳ Ｐゴシック" charset="0"/>
          <a:cs typeface="+mn-cs"/>
        </a:defRPr>
      </a:lvl3pPr>
      <a:lvl4pPr marL="16002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4pPr>
      <a:lvl5pPr marL="2057400" indent="-228600" algn="l" rtl="0" fontAlgn="base">
        <a:lnSpc>
          <a:spcPct val="90000"/>
        </a:lnSpc>
        <a:spcBef>
          <a:spcPts val="500"/>
        </a:spcBef>
        <a:spcAft>
          <a:spcPct val="0"/>
        </a:spcAft>
        <a:buFont typeface="Arial" charset="0"/>
        <a:buChar char="•"/>
        <a:defRPr kern="1200">
          <a:solidFill>
            <a:schemeClr val="tx1"/>
          </a:solidFill>
          <a:latin typeface="+mn-lt"/>
          <a:ea typeface="ＭＳ Ｐゴシック"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1964001"/>
      </p:ext>
    </p:extLst>
  </p:cSld>
  <p:clrMap bg1="lt1" tx1="dk1" bg2="lt2" tx2="dk2" accent1="accent1" accent2="accent2" accent3="accent3" accent4="accent4" accent5="accent5" accent6="accent6" hlink="hlink" folHlink="folHlink"/>
  <p:sldLayoutIdLst>
    <p:sldLayoutId id="2147487756" r:id="rId1"/>
    <p:sldLayoutId id="2147487757" r:id="rId2"/>
    <p:sldLayoutId id="2147487758" r:id="rId3"/>
    <p:sldLayoutId id="2147487759" r:id="rId4"/>
    <p:sldLayoutId id="2147487760" r:id="rId5"/>
    <p:sldLayoutId id="2147487761" r:id="rId6"/>
    <p:sldLayoutId id="2147487762" r:id="rId7"/>
    <p:sldLayoutId id="2147487763" r:id="rId8"/>
    <p:sldLayoutId id="2147487764" r:id="rId9"/>
    <p:sldLayoutId id="2147487765" r:id="rId10"/>
    <p:sldLayoutId id="2147487766"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6858000" y="6356351"/>
            <a:ext cx="2057400" cy="365125"/>
          </a:xfrm>
          <a:prstGeom prst="rect">
            <a:avLst/>
          </a:prstGeom>
        </p:spPr>
        <p:txBody>
          <a:bodyPr vert="horz" lIns="91440" tIns="45720" rIns="91440" bIns="45720" rtlCol="0" anchor="ctr"/>
          <a:lstStyle>
            <a:lvl1pPr algn="r">
              <a:defRPr sz="2000">
                <a:solidFill>
                  <a:schemeClr val="tx1">
                    <a:tint val="75000"/>
                  </a:schemeClr>
                </a:solidFill>
                <a:latin typeface="+mj-lt"/>
              </a:defRPr>
            </a:lvl1pPr>
          </a:lstStyle>
          <a:p>
            <a:fld id="{D4D2B188-1D62-4FCA-8363-938AD4629BBB}" type="slidenum">
              <a:rPr lang="en-US" smtClean="0">
                <a:solidFill>
                  <a:prstClr val="black">
                    <a:tint val="75000"/>
                  </a:prstClr>
                </a:solidFill>
              </a:rPr>
              <a:pPr/>
              <a:t>‹#›</a:t>
            </a:fld>
            <a:r>
              <a:rPr lang="en-US">
                <a:solidFill>
                  <a:prstClr val="black">
                    <a:tint val="75000"/>
                  </a:prstClr>
                </a:solidFill>
              </a:rPr>
              <a:t>/4</a:t>
            </a:r>
          </a:p>
        </p:txBody>
      </p:sp>
    </p:spTree>
    <p:extLst>
      <p:ext uri="{BB962C8B-B14F-4D97-AF65-F5344CB8AC3E}">
        <p14:creationId xmlns:p14="http://schemas.microsoft.com/office/powerpoint/2010/main" val="2104332147"/>
      </p:ext>
    </p:extLst>
  </p:cSld>
  <p:clrMap bg1="lt1" tx1="dk1" bg2="lt2" tx2="dk2" accent1="accent1" accent2="accent2" accent3="accent3" accent4="accent4" accent5="accent5" accent6="accent6" hlink="hlink" folHlink="folHlink"/>
  <p:sldLayoutIdLst>
    <p:sldLayoutId id="2147487768" r:id="rId1"/>
    <p:sldLayoutId id="2147487769" r:id="rId2"/>
    <p:sldLayoutId id="2147487770" r:id="rId3"/>
    <p:sldLayoutId id="2147487771" r:id="rId4"/>
    <p:sldLayoutId id="2147487772" r:id="rId5"/>
    <p:sldLayoutId id="2147487773" r:id="rId6"/>
    <p:sldLayoutId id="2147487774" r:id="rId7"/>
    <p:sldLayoutId id="2147487775" r:id="rId8"/>
    <p:sldLayoutId id="2147487776" r:id="rId9"/>
    <p:sldLayoutId id="2147487777" r:id="rId10"/>
    <p:sldLayoutId id="214748777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1612430"/>
      </p:ext>
    </p:extLst>
  </p:cSld>
  <p:clrMap bg1="lt1" tx1="dk1" bg2="lt2" tx2="dk2" accent1="accent1" accent2="accent2" accent3="accent3" accent4="accent4" accent5="accent5" accent6="accent6" hlink="hlink" folHlink="folHlink"/>
  <p:sldLayoutIdLst>
    <p:sldLayoutId id="2147487780" r:id="rId1"/>
    <p:sldLayoutId id="2147487781" r:id="rId2"/>
    <p:sldLayoutId id="2147487782" r:id="rId3"/>
    <p:sldLayoutId id="2147487783" r:id="rId4"/>
    <p:sldLayoutId id="2147487784" r:id="rId5"/>
    <p:sldLayoutId id="2147487785" r:id="rId6"/>
    <p:sldLayoutId id="2147487786" r:id="rId7"/>
    <p:sldLayoutId id="2147487787" r:id="rId8"/>
    <p:sldLayoutId id="2147487788" r:id="rId9"/>
    <p:sldLayoutId id="2147487789" r:id="rId10"/>
    <p:sldLayoutId id="2147487790"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152401"/>
            <a:ext cx="8686800" cy="106679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8600" y="1219200"/>
            <a:ext cx="8686800" cy="55022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solidFill>
                <a:prstClr val="black">
                  <a:tint val="75000"/>
                </a:prstClr>
              </a:solidFill>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4D2B188-1D62-4FCA-8363-938AD4629BBB}"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9190129"/>
      </p:ext>
    </p:extLst>
  </p:cSld>
  <p:clrMap bg1="lt1" tx1="dk1" bg2="lt2" tx2="dk2" accent1="accent1" accent2="accent2" accent3="accent3" accent4="accent4" accent5="accent5" accent6="accent6" hlink="hlink" folHlink="folHlink"/>
  <p:sldLayoutIdLst>
    <p:sldLayoutId id="2147487792" r:id="rId1"/>
    <p:sldLayoutId id="2147487793" r:id="rId2"/>
    <p:sldLayoutId id="2147487794" r:id="rId3"/>
    <p:sldLayoutId id="2147487795" r:id="rId4"/>
    <p:sldLayoutId id="2147487796" r:id="rId5"/>
    <p:sldLayoutId id="2147487797" r:id="rId6"/>
    <p:sldLayoutId id="2147487798" r:id="rId7"/>
    <p:sldLayoutId id="2147487799" r:id="rId8"/>
    <p:sldLayoutId id="2147487800" r:id="rId9"/>
    <p:sldLayoutId id="2147487801" r:id="rId10"/>
    <p:sldLayoutId id="2147487802"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2880">
          <p15:clr>
            <a:srgbClr val="F26B43"/>
          </p15:clr>
        </p15:guide>
      </p15:sldGuideLst>
    </p:ext>
  </p:extLst>
</p:sldMaster>
</file>

<file path=ppt/slideMasters/slideMaster5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76200"/>
            <a:ext cx="8534400" cy="9144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0" y="990600"/>
            <a:ext cx="8534400" cy="5365750"/>
          </a:xfrm>
          <a:prstGeom prst="rect">
            <a:avLst/>
          </a:prstGeom>
        </p:spPr>
        <p:txBody>
          <a:bodyPr vert="horz" lIns="91440" tIns="45720" rIns="91440" bIns="4572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400800"/>
            <a:ext cx="2133600" cy="320675"/>
          </a:xfrm>
          <a:prstGeom prst="rect">
            <a:avLst/>
          </a:prstGeom>
        </p:spPr>
        <p:txBody>
          <a:bodyPr vert="horz" lIns="91440" tIns="45720" rIns="91440" bIns="45720" rtlCol="0" anchor="ctr"/>
          <a:lstStyle>
            <a:lvl1pPr algn="l">
              <a:defRPr sz="1200">
                <a:solidFill>
                  <a:schemeClr val="tx1">
                    <a:tint val="75000"/>
                  </a:schemeClr>
                </a:solidFill>
              </a:defRPr>
            </a:lvl1pPr>
          </a:lstStyle>
          <a:p>
            <a:fld id="{57F65629-F741-454D-8A3F-49FD9C45B2E3}" type="datetime1">
              <a:rPr lang="en-US" smtClean="0">
                <a:solidFill>
                  <a:prstClr val="black">
                    <a:tint val="75000"/>
                  </a:prstClr>
                </a:solidFill>
              </a:rPr>
              <a:pPr/>
              <a:t>3/20/18</a:t>
            </a:fld>
            <a:endParaRPr lang="en-US">
              <a:solidFill>
                <a:prstClr val="black">
                  <a:tint val="75000"/>
                </a:prstClr>
              </a:solidFill>
            </a:endParaRPr>
          </a:p>
        </p:txBody>
      </p:sp>
      <p:sp>
        <p:nvSpPr>
          <p:cNvPr id="5" name="Footer Placeholder 4"/>
          <p:cNvSpPr>
            <a:spLocks noGrp="1"/>
          </p:cNvSpPr>
          <p:nvPr>
            <p:ph type="ftr" sz="quarter" idx="3"/>
          </p:nvPr>
        </p:nvSpPr>
        <p:spPr>
          <a:xfrm>
            <a:off x="3124200" y="6400800"/>
            <a:ext cx="2895600" cy="3206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7" name="Slide Number Placeholder 3"/>
          <p:cNvSpPr txBox="1">
            <a:spLocks/>
          </p:cNvSpPr>
          <p:nvPr userDrawn="1"/>
        </p:nvSpPr>
        <p:spPr>
          <a:xfrm>
            <a:off x="8077200" y="6248400"/>
            <a:ext cx="1066800" cy="609600"/>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8B363EBC-A636-4E4F-B313-DA526F248DF6}" type="slidenum">
              <a:rPr lang="en-US" sz="2000" smtClean="0">
                <a:solidFill>
                  <a:prstClr val="black"/>
                </a:solidFill>
              </a:rPr>
              <a:pPr algn="ctr"/>
              <a:t>‹#›</a:t>
            </a:fld>
            <a:endParaRPr lang="en-US" sz="2000">
              <a:solidFill>
                <a:prstClr val="black"/>
              </a:solidFill>
            </a:endParaRPr>
          </a:p>
        </p:txBody>
      </p:sp>
    </p:spTree>
    <p:extLst>
      <p:ext uri="{BB962C8B-B14F-4D97-AF65-F5344CB8AC3E}">
        <p14:creationId xmlns:p14="http://schemas.microsoft.com/office/powerpoint/2010/main" val="175720186"/>
      </p:ext>
    </p:extLst>
  </p:cSld>
  <p:clrMap bg1="lt1" tx1="dk1" bg2="lt2" tx2="dk2" accent1="accent1" accent2="accent2" accent3="accent3" accent4="accent4" accent5="accent5" accent6="accent6" hlink="hlink" folHlink="folHlink"/>
  <p:sldLayoutIdLst>
    <p:sldLayoutId id="2147488003" r:id="rId1"/>
    <p:sldLayoutId id="2147488004" r:id="rId2"/>
    <p:sldLayoutId id="2147488005" r:id="rId3"/>
    <p:sldLayoutId id="2147488006" r:id="rId4"/>
    <p:sldLayoutId id="2147488007" r:id="rId5"/>
    <p:sldLayoutId id="2147488008" r:id="rId6"/>
    <p:sldLayoutId id="2147488009" r:id="rId7"/>
    <p:sldLayoutId id="2147488010" r:id="rId8"/>
    <p:sldLayoutId id="2147488011" r:id="rId9"/>
    <p:sldLayoutId id="2147488012" r:id="rId10"/>
    <p:sldLayoutId id="2147488013" r:id="rId11"/>
  </p:sldLayoutIdLst>
  <p:hf hdr="0" ftr="0" dt="0"/>
  <p:txStyles>
    <p:titleStyle>
      <a:lvl1pPr algn="l" defTabSz="914400" rtl="0" eaLnBrk="1" latinLnBrk="0"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0.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38BFFD3A-6A6D-EB47-A2AE-382792C4B855}"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042111834"/>
      </p:ext>
    </p:extLst>
  </p:cSld>
  <p:clrMap bg1="lt1" tx1="dk1" bg2="lt2" tx2="dk2" accent1="accent1" accent2="accent2" accent3="accent3" accent4="accent4" accent5="accent5" accent6="accent6" hlink="hlink" folHlink="folHlink"/>
  <p:sldLayoutIdLst>
    <p:sldLayoutId id="2147488051" r:id="rId1"/>
    <p:sldLayoutId id="2147488052" r:id="rId2"/>
    <p:sldLayoutId id="2147488053" r:id="rId3"/>
    <p:sldLayoutId id="2147488054" r:id="rId4"/>
    <p:sldLayoutId id="2147488055" r:id="rId5"/>
    <p:sldLayoutId id="2147488056" r:id="rId6"/>
    <p:sldLayoutId id="2147488057" r:id="rId7"/>
    <p:sldLayoutId id="2147488058" r:id="rId8"/>
    <p:sldLayoutId id="2147488059" r:id="rId9"/>
    <p:sldLayoutId id="2147488060" r:id="rId10"/>
    <p:sldLayoutId id="2147488061" r:id="rId11"/>
    <p:sldLayoutId id="2147488062"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1878423446"/>
      </p:ext>
    </p:extLst>
  </p:cSld>
  <p:clrMap bg1="lt1" tx1="dk1" bg2="lt2" tx2="dk2" accent1="accent1" accent2="accent2" accent3="accent3" accent4="accent4" accent5="accent5" accent6="accent6" hlink="hlink" folHlink="folHlink"/>
  <p:sldLayoutIdLst>
    <p:sldLayoutId id="2147488064" r:id="rId1"/>
    <p:sldLayoutId id="2147488065" r:id="rId2"/>
    <p:sldLayoutId id="2147488066" r:id="rId3"/>
    <p:sldLayoutId id="2147488067" r:id="rId4"/>
    <p:sldLayoutId id="2147488068" r:id="rId5"/>
    <p:sldLayoutId id="2147488069" r:id="rId6"/>
    <p:sldLayoutId id="2147488070" r:id="rId7"/>
    <p:sldLayoutId id="2147488071" r:id="rId8"/>
    <p:sldLayoutId id="2147488072" r:id="rId9"/>
    <p:sldLayoutId id="2147488073" r:id="rId10"/>
    <p:sldLayoutId id="2147488074" r:id="rId11"/>
    <p:sldLayoutId id="2147488075"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91276993"/>
      </p:ext>
    </p:extLst>
  </p:cSld>
  <p:clrMap bg1="lt1" tx1="dk1" bg2="lt2" tx2="dk2" accent1="accent1" accent2="accent2" accent3="accent3" accent4="accent4" accent5="accent5" accent6="accent6" hlink="hlink" folHlink="folHlink"/>
  <p:sldLayoutIdLst>
    <p:sldLayoutId id="2147488077" r:id="rId1"/>
    <p:sldLayoutId id="2147488078" r:id="rId2"/>
    <p:sldLayoutId id="2147488079" r:id="rId3"/>
    <p:sldLayoutId id="2147488080" r:id="rId4"/>
    <p:sldLayoutId id="2147488081" r:id="rId5"/>
    <p:sldLayoutId id="2147488082" r:id="rId6"/>
    <p:sldLayoutId id="2147488083" r:id="rId7"/>
    <p:sldLayoutId id="2147488084" r:id="rId8"/>
    <p:sldLayoutId id="2147488085" r:id="rId9"/>
    <p:sldLayoutId id="2147488086" r:id="rId10"/>
    <p:sldLayoutId id="2147488087"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6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892129211"/>
      </p:ext>
    </p:extLst>
  </p:cSld>
  <p:clrMap bg1="lt1" tx1="dk1" bg2="lt2" tx2="dk2" accent1="accent1" accent2="accent2" accent3="accent3" accent4="accent4" accent5="accent5" accent6="accent6" hlink="hlink" folHlink="folHlink"/>
  <p:sldLayoutIdLst>
    <p:sldLayoutId id="2147488089" r:id="rId1"/>
    <p:sldLayoutId id="2147488090" r:id="rId2"/>
    <p:sldLayoutId id="2147488091" r:id="rId3"/>
    <p:sldLayoutId id="2147488092" r:id="rId4"/>
    <p:sldLayoutId id="2147488093" r:id="rId5"/>
    <p:sldLayoutId id="2147488094" r:id="rId6"/>
    <p:sldLayoutId id="2147488095" r:id="rId7"/>
    <p:sldLayoutId id="2147488096" r:id="rId8"/>
    <p:sldLayoutId id="2147488097" r:id="rId9"/>
    <p:sldLayoutId id="2147488098" r:id="rId10"/>
    <p:sldLayoutId id="2147488099" r:id="rId11"/>
    <p:sldLayoutId id="214748810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0898"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80899"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smtClean="0">
                <a:solidFill>
                  <a:srgbClr val="000000"/>
                </a:solidFill>
                <a:latin typeface="Garamond" charset="0"/>
              </a:defRPr>
            </a:lvl1pPr>
          </a:lstStyle>
          <a:p>
            <a:pPr fontAlgn="base">
              <a:spcBef>
                <a:spcPct val="0"/>
              </a:spcBef>
              <a:spcAft>
                <a:spcPct val="0"/>
              </a:spcAft>
              <a:defRPr/>
            </a:pPr>
            <a:fld id="{A09D29E3-D8D3-9442-B127-7FC5C7AABDC8}"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8090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8090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741370012"/>
      </p:ext>
    </p:extLst>
  </p:cSld>
  <p:clrMap bg1="lt1" tx1="dk1" bg2="lt2" tx2="dk2" accent1="accent1" accent2="accent2" accent3="accent3" accent4="accent4" accent5="accent5" accent6="accent6" hlink="hlink" folHlink="folHlink"/>
  <p:sldLayoutIdLst>
    <p:sldLayoutId id="2147488102" r:id="rId1"/>
    <p:sldLayoutId id="2147488103" r:id="rId2"/>
    <p:sldLayoutId id="2147488104" r:id="rId3"/>
    <p:sldLayoutId id="2147488105" r:id="rId4"/>
    <p:sldLayoutId id="2147488106" r:id="rId5"/>
    <p:sldLayoutId id="2147488107" r:id="rId6"/>
    <p:sldLayoutId id="2147488108" r:id="rId7"/>
    <p:sldLayoutId id="2147488109" r:id="rId8"/>
    <p:sldLayoutId id="2147488110" r:id="rId9"/>
    <p:sldLayoutId id="2147488111" r:id="rId10"/>
    <p:sldLayoutId id="2147488112" r:id="rId11"/>
    <p:sldLayoutId id="214748811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794989613"/>
      </p:ext>
    </p:extLst>
  </p:cSld>
  <p:clrMap bg1="lt1" tx1="dk1" bg2="lt2" tx2="dk2" accent1="accent1" accent2="accent2" accent3="accent3" accent4="accent4" accent5="accent5" accent6="accent6" hlink="hlink" folHlink="folHlink"/>
  <p:sldLayoutIdLst>
    <p:sldLayoutId id="2147488115" r:id="rId1"/>
    <p:sldLayoutId id="2147488116" r:id="rId2"/>
    <p:sldLayoutId id="2147488117" r:id="rId3"/>
    <p:sldLayoutId id="2147488118" r:id="rId4"/>
    <p:sldLayoutId id="2147488119" r:id="rId5"/>
    <p:sldLayoutId id="2147488120" r:id="rId6"/>
    <p:sldLayoutId id="2147488121" r:id="rId7"/>
    <p:sldLayoutId id="2147488122" r:id="rId8"/>
    <p:sldLayoutId id="2147488123" r:id="rId9"/>
    <p:sldLayoutId id="2147488124" r:id="rId10"/>
    <p:sldLayoutId id="2147488125" r:id="rId11"/>
    <p:sldLayoutId id="21474881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75"/>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pPr/>
              <a:t>‹#›</a:t>
            </a:fld>
            <a:endParaRPr lang="en-US"/>
          </a:p>
        </p:txBody>
      </p:sp>
    </p:spTree>
    <p:extLst>
      <p:ext uri="{BB962C8B-B14F-4D97-AF65-F5344CB8AC3E}">
        <p14:creationId xmlns:p14="http://schemas.microsoft.com/office/powerpoint/2010/main" val="1081852700"/>
      </p:ext>
    </p:extLst>
  </p:cSld>
  <p:clrMap bg1="lt1" tx1="dk1" bg2="lt2" tx2="dk2" accent1="accent1" accent2="accent2" accent3="accent3" accent4="accent4" accent5="accent5" accent6="accent6" hlink="hlink" folHlink="folHlink"/>
  <p:sldLayoutIdLst>
    <p:sldLayoutId id="2147488128" r:id="rId1"/>
    <p:sldLayoutId id="2147488129" r:id="rId2"/>
    <p:sldLayoutId id="2147488130" r:id="rId3"/>
    <p:sldLayoutId id="2147488131" r:id="rId4"/>
    <p:sldLayoutId id="2147488132" r:id="rId5"/>
    <p:sldLayoutId id="2147488133" r:id="rId6"/>
    <p:sldLayoutId id="2147488134" r:id="rId7"/>
    <p:sldLayoutId id="2147488135" r:id="rId8"/>
    <p:sldLayoutId id="2147488136" r:id="rId9"/>
    <p:sldLayoutId id="2147488137" r:id="rId10"/>
    <p:sldLayoutId id="2147488138" r:id="rId11"/>
  </p:sldLayoutIdLst>
  <p:hf hdr="0" ftr="0" dt="0"/>
  <p:txStyles>
    <p:titleStyle>
      <a:lvl1pPr algn="l" defTabSz="914400" rtl="0" eaLnBrk="1" latinLnBrk="0" hangingPunct="1">
        <a:spcBef>
          <a:spcPct val="0"/>
        </a:spcBef>
        <a:buNone/>
        <a:defRPr sz="40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4035824772"/>
      </p:ext>
    </p:extLst>
  </p:cSld>
  <p:clrMap bg1="lt1" tx1="dk1" bg2="lt2" tx2="dk2" accent1="accent1" accent2="accent2" accent3="accent3" accent4="accent4" accent5="accent5" accent6="accent6" hlink="hlink" folHlink="folHlink"/>
  <p:sldLayoutIdLst>
    <p:sldLayoutId id="2147488153" r:id="rId1"/>
    <p:sldLayoutId id="2147488154" r:id="rId2"/>
    <p:sldLayoutId id="2147488155" r:id="rId3"/>
    <p:sldLayoutId id="2147488156" r:id="rId4"/>
    <p:sldLayoutId id="2147488157" r:id="rId5"/>
    <p:sldLayoutId id="2147488158" r:id="rId6"/>
    <p:sldLayoutId id="2147488159" r:id="rId7"/>
    <p:sldLayoutId id="2147488160" r:id="rId8"/>
    <p:sldLayoutId id="2147488161" r:id="rId9"/>
    <p:sldLayoutId id="2147488162" r:id="rId10"/>
    <p:sldLayoutId id="214748816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latin typeface="Tahoma"/>
            </a:endParaRPr>
          </a:p>
        </p:txBody>
      </p:sp>
    </p:spTree>
    <p:extLst>
      <p:ext uri="{BB962C8B-B14F-4D97-AF65-F5344CB8AC3E}">
        <p14:creationId xmlns:p14="http://schemas.microsoft.com/office/powerpoint/2010/main" val="4254399577"/>
      </p:ext>
    </p:extLst>
  </p:cSld>
  <p:clrMap bg1="lt1" tx1="dk1" bg2="lt2" tx2="dk2" accent1="accent1" accent2="accent2" accent3="accent3" accent4="accent4" accent5="accent5" accent6="accent6" hlink="hlink" folHlink="folHlink"/>
  <p:sldLayoutIdLst>
    <p:sldLayoutId id="2147488165" r:id="rId1"/>
    <p:sldLayoutId id="2147488166" r:id="rId2"/>
    <p:sldLayoutId id="2147488167" r:id="rId3"/>
    <p:sldLayoutId id="2147488168" r:id="rId4"/>
    <p:sldLayoutId id="2147488169" r:id="rId5"/>
    <p:sldLayoutId id="2147488170" r:id="rId6"/>
    <p:sldLayoutId id="2147488171" r:id="rId7"/>
    <p:sldLayoutId id="2147488172" r:id="rId8"/>
    <p:sldLayoutId id="2147488173" r:id="rId9"/>
    <p:sldLayoutId id="2147488174" r:id="rId10"/>
    <p:sldLayoutId id="214748817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4065866973"/>
      </p:ext>
    </p:extLst>
  </p:cSld>
  <p:clrMap bg1="lt1" tx1="dk1" bg2="lt2" tx2="dk2" accent1="accent1" accent2="accent2" accent3="accent3" accent4="accent4" accent5="accent5" accent6="accent6" hlink="hlink" folHlink="folHlink"/>
  <p:sldLayoutIdLst>
    <p:sldLayoutId id="2147488177" r:id="rId1"/>
    <p:sldLayoutId id="2147488178" r:id="rId2"/>
    <p:sldLayoutId id="2147488179" r:id="rId3"/>
    <p:sldLayoutId id="2147488180" r:id="rId4"/>
    <p:sldLayoutId id="2147488181" r:id="rId5"/>
    <p:sldLayoutId id="2147488182" r:id="rId6"/>
    <p:sldLayoutId id="2147488183" r:id="rId7"/>
    <p:sldLayoutId id="2147488184" r:id="rId8"/>
    <p:sldLayoutId id="2147488185" r:id="rId9"/>
    <p:sldLayoutId id="2147488186" r:id="rId10"/>
    <p:sldLayoutId id="2147488187" r:id="rId11"/>
    <p:sldLayoutId id="2147488188"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731.xml"/><Relationship Id="rId5" Type="http://schemas.openxmlformats.org/officeDocument/2006/relationships/image" Target="../media/image10.png"/><Relationship Id="rId4" Type="http://schemas.openxmlformats.org/officeDocument/2006/relationships/hyperlink" Target="https://people.inf.ethz.ch/omutlu/projects.htm"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5.jpeg"/><Relationship Id="rId3" Type="http://schemas.openxmlformats.org/officeDocument/2006/relationships/image" Target="../media/image11.png"/><Relationship Id="rId7"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13.png"/><Relationship Id="rId5" Type="http://schemas.openxmlformats.org/officeDocument/2006/relationships/image" Target="../media/image12.jpeg"/><Relationship Id="rId10" Type="http://schemas.openxmlformats.org/officeDocument/2006/relationships/image" Target="../media/image17.png"/><Relationship Id="rId4" Type="http://schemas.microsoft.com/office/2007/relationships/hdphoto" Target="../media/hdphoto1.wdp"/><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3" Type="http://schemas.openxmlformats.org/officeDocument/2006/relationships/notesSlide" Target="../notesSlides/notesSlide3.xml"/><Relationship Id="rId7" Type="http://schemas.openxmlformats.org/officeDocument/2006/relationships/image" Target="../media/image18.emf"/><Relationship Id="rId2" Type="http://schemas.openxmlformats.org/officeDocument/2006/relationships/slideLayout" Target="../slideLayouts/slideLayout714.xml"/><Relationship Id="rId1" Type="http://schemas.openxmlformats.org/officeDocument/2006/relationships/vmlDrawing" Target="../drawings/vmlDrawing1.vml"/><Relationship Id="rId6" Type="http://schemas.openxmlformats.org/officeDocument/2006/relationships/oleObject" Target="../embeddings/oleObject1.bin"/><Relationship Id="rId5" Type="http://schemas.openxmlformats.org/officeDocument/2006/relationships/image" Target="../media/image21.jpeg"/><Relationship Id="rId10" Type="http://schemas.openxmlformats.org/officeDocument/2006/relationships/image" Target="../media/image22.jpeg"/><Relationship Id="rId4" Type="http://schemas.openxmlformats.org/officeDocument/2006/relationships/image" Target="../media/image20.png"/><Relationship Id="rId9" Type="http://schemas.openxmlformats.org/officeDocument/2006/relationships/image" Target="../media/image19.emf"/></Relationships>
</file>

<file path=ppt/slides/_rels/slide6.xml.rels><?xml version="1.0" encoding="UTF-8" standalone="yes"?>
<Relationships xmlns="http://schemas.openxmlformats.org/package/2006/relationships"><Relationship Id="rId3" Type="http://schemas.openxmlformats.org/officeDocument/2006/relationships/hyperlink" Target="https://commons.wikimedia.org/w/index.php?curid=30550950" TargetMode="External"/><Relationship Id="rId2" Type="http://schemas.openxmlformats.org/officeDocument/2006/relationships/image" Target="../media/image23.png"/><Relationship Id="rId1" Type="http://schemas.openxmlformats.org/officeDocument/2006/relationships/slideLayout" Target="../slideLayouts/slideLayout26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14.xml"/><Relationship Id="rId1" Type="http://schemas.openxmlformats.org/officeDocument/2006/relationships/vmlDrawing" Target="../drawings/vmlDrawing2.vml"/><Relationship Id="rId6" Type="http://schemas.openxmlformats.org/officeDocument/2006/relationships/image" Target="../media/image25.jpeg"/><Relationship Id="rId5" Type="http://schemas.openxmlformats.org/officeDocument/2006/relationships/image" Target="../media/image24.emf"/><Relationship Id="rId4" Type="http://schemas.openxmlformats.org/officeDocument/2006/relationships/oleObject" Target="../embeddings/oleObject3.bin"/></Relationships>
</file>

<file path=ppt/slides/_rels/slide9.xml.rels><?xml version="1.0" encoding="UTF-8" standalone="yes"?>
<Relationships xmlns="http://schemas.openxmlformats.org/package/2006/relationships"><Relationship Id="rId3" Type="http://schemas.openxmlformats.org/officeDocument/2006/relationships/hyperlink" Target="http://bioinformatics.oxfordjournals.org/" TargetMode="External"/><Relationship Id="rId2" Type="http://schemas.openxmlformats.org/officeDocument/2006/relationships/hyperlink" Target="https://people.inf.ethz.ch/omutlu/pub/gatekeeper_FPGA-genome-prealignment-accelerator_bionformatics17.pdf" TargetMode="External"/><Relationship Id="rId1" Type="http://schemas.openxmlformats.org/officeDocument/2006/relationships/slideLayout" Target="../slideLayouts/slideLayout2.xml"/><Relationship Id="rId6" Type="http://schemas.openxmlformats.org/officeDocument/2006/relationships/image" Target="../media/image26.tiff"/><Relationship Id="rId5" Type="http://schemas.openxmlformats.org/officeDocument/2006/relationships/hyperlink" Target="https://academic.oup.com/bioinformatics/article-lookup/doi/10.1093/bioinformatics/btx342" TargetMode="External"/><Relationship Id="rId4" Type="http://schemas.openxmlformats.org/officeDocument/2006/relationships/hyperlink" Target="https://github.com/BilkentCompGen/GateKeeper"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apbc2018.bio.keio.ac.jp/" TargetMode="External"/><Relationship Id="rId2" Type="http://schemas.openxmlformats.org/officeDocument/2006/relationships/hyperlink" Target="http://www.biomedcentral.com/bmcgenomics/" TargetMode="External"/><Relationship Id="rId1" Type="http://schemas.openxmlformats.org/officeDocument/2006/relationships/slideLayout" Target="../slideLayouts/slideLayout2.xml"/><Relationship Id="rId5" Type="http://schemas.openxmlformats.org/officeDocument/2006/relationships/image" Target="../media/image27.tiff"/><Relationship Id="rId4" Type="http://schemas.openxmlformats.org/officeDocument/2006/relationships/hyperlink" Target="https://arxiv.org/pdf/1711.01177.pdf"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hyperlink" Target="https://arxiv.org/pdf/1711.08774.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tif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0.tif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2.jpeg"/><Relationship Id="rId1" Type="http://schemas.openxmlformats.org/officeDocument/2006/relationships/slideLayout" Target="../slideLayouts/slideLayout81.xm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3.png"/><Relationship Id="rId1" Type="http://schemas.openxmlformats.org/officeDocument/2006/relationships/slideLayout" Target="../slideLayouts/slideLayout8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7.xml"/></Relationships>
</file>

<file path=ppt/slides/_rels/slide2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358.xml"/></Relationships>
</file>

<file path=ppt/slides/_rels/slide2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6.xml"/><Relationship Id="rId1" Type="http://schemas.openxmlformats.org/officeDocument/2006/relationships/slideLayout" Target="../slideLayouts/slideLayout35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7.xml"/><Relationship Id="rId1" Type="http://schemas.openxmlformats.org/officeDocument/2006/relationships/slideLayout" Target="../slideLayouts/slideLayout35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36.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149.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49.xml"/></Relationships>
</file>

<file path=ppt/slides/_rels/slide38.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49.xml"/></Relationships>
</file>

<file path=ppt/slides/_rels/slide39.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149.xml"/></Relationships>
</file>

<file path=ppt/slides/_rels/slide4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14.xml"/></Relationships>
</file>

<file path=ppt/slides/_rels/slide4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314.xml"/></Relationships>
</file>

<file path=ppt/slides/_rels/slide42.xml.rels><?xml version="1.0" encoding="UTF-8" standalone="yes"?>
<Relationships xmlns="http://schemas.openxmlformats.org/package/2006/relationships"><Relationship Id="rId3" Type="http://schemas.openxmlformats.org/officeDocument/2006/relationships/hyperlink" Target="http://2015.dsn.org/" TargetMode="External"/><Relationship Id="rId7" Type="http://schemas.openxmlformats.org/officeDocument/2006/relationships/image" Target="../media/image45.png"/><Relationship Id="rId2" Type="http://schemas.openxmlformats.org/officeDocument/2006/relationships/hyperlink" Target="http://users.ece.cmu.edu/~omutlu/pub/memory-errors-at-facebook_dsn15.pdf" TargetMode="External"/><Relationship Id="rId1" Type="http://schemas.openxmlformats.org/officeDocument/2006/relationships/slideLayout" Target="../slideLayouts/slideLayout314.xml"/><Relationship Id="rId6" Type="http://schemas.openxmlformats.org/officeDocument/2006/relationships/hyperlink" Target="https://www.ece.cmu.edu/~safari/tools/memerr/index.html" TargetMode="External"/><Relationship Id="rId5" Type="http://schemas.openxmlformats.org/officeDocument/2006/relationships/hyperlink" Target="http://users.ece.cmu.edu/~omutlu/pub/memory-errors-at-facebook_dsn15-talk.pdf" TargetMode="External"/><Relationship Id="rId4" Type="http://schemas.openxmlformats.org/officeDocument/2006/relationships/hyperlink" Target="http://users.ece.cmu.edu/~omutlu/pub/memory-errors-at-facebook_dsn15-talk.pptx" TargetMode="External"/></Relationships>
</file>

<file path=ppt/slides/_rels/slide43.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47.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46.png"/><Relationship Id="rId1" Type="http://schemas.openxmlformats.org/officeDocument/2006/relationships/slideLayout" Target="../slideLayouts/slideLayout314.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44.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314.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14.xml"/><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github.com/CMU-SAFARI/SoftMC" TargetMode="External"/><Relationship Id="rId1" Type="http://schemas.openxmlformats.org/officeDocument/2006/relationships/slideLayout" Target="../slideLayouts/slideLayout314.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47.xml"/></Relationships>
</file>

<file path=ppt/slides/_rels/slide4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347.xml"/></Relationships>
</file>

<file path=ppt/slides/_rels/slide49.xml.rels><?xml version="1.0" encoding="UTF-8" standalone="yes"?>
<Relationships xmlns="http://schemas.openxmlformats.org/package/2006/relationships"><Relationship Id="rId3" Type="http://schemas.openxmlformats.org/officeDocument/2006/relationships/hyperlink" Target="http://users.ece.cmu.edu/~omutlu/pub/dram-row-hammer_isca14.pdf" TargetMode="External"/><Relationship Id="rId2" Type="http://schemas.openxmlformats.org/officeDocument/2006/relationships/notesSlide" Target="../notesSlides/notesSlide8.xml"/><Relationship Id="rId1" Type="http://schemas.openxmlformats.org/officeDocument/2006/relationships/slideLayout" Target="../slideLayouts/slideLayout561.xml"/></Relationships>
</file>

<file path=ppt/slides/_rels/slide5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572.xml"/><Relationship Id="rId5" Type="http://schemas.openxmlformats.org/officeDocument/2006/relationships/hyperlink" Target="http://users.ece.cmu.edu/~omutlu/pub/dram-row-hammer_isca14.pdf" TargetMode="External"/><Relationship Id="rId4" Type="http://schemas.microsoft.com/office/2007/relationships/hdphoto" Target="../media/hdphoto1.wdp"/></Relationships>
</file>

<file path=ppt/slides/_rels/slide5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0.xml"/><Relationship Id="rId1" Type="http://schemas.openxmlformats.org/officeDocument/2006/relationships/slideLayout" Target="../slideLayouts/slideLayout572.xml"/><Relationship Id="rId4" Type="http://schemas.openxmlformats.org/officeDocument/2006/relationships/image" Target="../media/image55.jpg"/></Relationships>
</file>

<file path=ppt/slides/_rels/slide5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1.xml"/><Relationship Id="rId1" Type="http://schemas.openxmlformats.org/officeDocument/2006/relationships/slideLayout" Target="../slideLayouts/slideLayout572.xml"/><Relationship Id="rId4" Type="http://schemas.openxmlformats.org/officeDocument/2006/relationships/image" Target="../media/image55.jpg"/></Relationships>
</file>

<file path=ppt/slides/_rels/slide53.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12.xml"/><Relationship Id="rId1" Type="http://schemas.openxmlformats.org/officeDocument/2006/relationships/slideLayout" Target="../slideLayouts/slideLayout572.xml"/><Relationship Id="rId4" Type="http://schemas.openxmlformats.org/officeDocument/2006/relationships/image" Target="../media/image55.jpg"/></Relationships>
</file>

<file path=ppt/slides/_rels/slide5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83.xml"/><Relationship Id="rId6" Type="http://schemas.openxmlformats.org/officeDocument/2006/relationships/hyperlink" Target="https://github.com/CMU-SAFARI/rowhammer" TargetMode="External"/><Relationship Id="rId5" Type="http://schemas.openxmlformats.org/officeDocument/2006/relationships/image" Target="../media/image56.jpeg"/><Relationship Id="rId4" Type="http://schemas.microsoft.com/office/2007/relationships/hdphoto" Target="../media/hdphoto1.wdp"/></Relationships>
</file>

<file path=ppt/slides/_rels/slide5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583.xml"/><Relationship Id="rId6" Type="http://schemas.openxmlformats.org/officeDocument/2006/relationships/hyperlink" Target="https://github.com/CMU-SAFARI/rowhammer" TargetMode="External"/><Relationship Id="rId5" Type="http://schemas.openxmlformats.org/officeDocument/2006/relationships/image" Target="../media/image56.jpeg"/><Relationship Id="rId4" Type="http://schemas.microsoft.com/office/2007/relationships/hdphoto" Target="../media/hdphoto1.wdp"/></Relationships>
</file>

<file path=ppt/slides/_rels/slide5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583.xml"/><Relationship Id="rId6" Type="http://schemas.openxmlformats.org/officeDocument/2006/relationships/hyperlink" Target="https://github.com/CMU-SAFARI/rowhammer" TargetMode="External"/><Relationship Id="rId5" Type="http://schemas.openxmlformats.org/officeDocument/2006/relationships/image" Target="../media/image56.jpeg"/><Relationship Id="rId4" Type="http://schemas.microsoft.com/office/2007/relationships/hdphoto" Target="../media/hdphoto1.wdp"/></Relationships>
</file>

<file path=ppt/slides/_rels/slide5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583.xml"/><Relationship Id="rId6" Type="http://schemas.openxmlformats.org/officeDocument/2006/relationships/hyperlink" Target="https://github.com/CMU-SAFARI/rowhammer" TargetMode="External"/><Relationship Id="rId5" Type="http://schemas.openxmlformats.org/officeDocument/2006/relationships/image" Target="../media/image56.jpeg"/><Relationship Id="rId4" Type="http://schemas.microsoft.com/office/2007/relationships/hdphoto" Target="../media/hdphoto1.wdp"/></Relationships>
</file>

<file path=ppt/slides/_rels/slide5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583.xml"/><Relationship Id="rId6" Type="http://schemas.openxmlformats.org/officeDocument/2006/relationships/hyperlink" Target="https://github.com/CMU-SAFARI/rowhammer" TargetMode="External"/><Relationship Id="rId5" Type="http://schemas.openxmlformats.org/officeDocument/2006/relationships/image" Target="../media/image56.jpeg"/><Relationship Id="rId4" Type="http://schemas.microsoft.com/office/2007/relationships/hdphoto" Target="../media/hdphoto1.wdp"/></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94.xml"/></Relationships>
</file>

<file path=ppt/slides/_rels/slide6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60.xml"/><Relationship Id="rId6" Type="http://schemas.openxmlformats.org/officeDocument/2006/relationships/hyperlink" Target="http://users.ece.cmu.edu/~omutlu/pub/dram-row-hammer_isca14.pdf" TargetMode="External"/><Relationship Id="rId5" Type="http://schemas.openxmlformats.org/officeDocument/2006/relationships/hyperlink" Target="http://googleprojectzero.blogspot.com/2015/03/exploiting-dram-rowhammer-bug-to-gain.html" TargetMode="External"/><Relationship Id="rId4" Type="http://schemas.openxmlformats.org/officeDocument/2006/relationships/image" Target="../media/image59.png"/></Relationships>
</file>

<file path=ppt/slides/_rels/slide61.xml.rels><?xml version="1.0" encoding="UTF-8" standalone="yes"?>
<Relationships xmlns="http://schemas.openxmlformats.org/package/2006/relationships"><Relationship Id="rId3" Type="http://schemas.openxmlformats.org/officeDocument/2006/relationships/hyperlink" Target="http://googleprojectzero.blogspot.com/2015/03/exploiting-dram-rowhammer-bug-to-gain.html" TargetMode="External"/><Relationship Id="rId2" Type="http://schemas.openxmlformats.org/officeDocument/2006/relationships/hyperlink" Target="http://users.ece.cmu.edu/~omutlu/pub/dram-row-hammer_isca14.pdf" TargetMode="External"/><Relationship Id="rId1" Type="http://schemas.openxmlformats.org/officeDocument/2006/relationships/slideLayout" Target="../slideLayouts/slideLayout260.xml"/></Relationships>
</file>

<file path=ppt/slides/_rels/slide6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9.xml"/><Relationship Id="rId1" Type="http://schemas.openxmlformats.org/officeDocument/2006/relationships/slideLayout" Target="../slideLayouts/slideLayout260.xml"/><Relationship Id="rId4" Type="http://schemas.openxmlformats.org/officeDocument/2006/relationships/image" Target="../media/image61.png"/></Relationships>
</file>

<file path=ppt/slides/_rels/slide6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20.xml"/><Relationship Id="rId1" Type="http://schemas.openxmlformats.org/officeDocument/2006/relationships/slideLayout" Target="../slideLayouts/slideLayout260.xml"/><Relationship Id="rId5" Type="http://schemas.openxmlformats.org/officeDocument/2006/relationships/image" Target="../media/image62.png"/><Relationship Id="rId4" Type="http://schemas.openxmlformats.org/officeDocument/2006/relationships/image" Target="../media/image61.png"/></Relationships>
</file>

<file path=ppt/slides/_rels/slide64.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hyperlink" Target="https://lab.dsst.io/32c3-slides/7197.html" TargetMode="External"/><Relationship Id="rId1" Type="http://schemas.openxmlformats.org/officeDocument/2006/relationships/slideLayout" Target="../slideLayouts/slideLayout260.xml"/></Relationships>
</file>

<file path=ppt/slides/_rels/slide65.xml.rels><?xml version="1.0" encoding="UTF-8" standalone="yes"?>
<Relationships xmlns="http://schemas.openxmlformats.org/package/2006/relationships"><Relationship Id="rId2" Type="http://schemas.openxmlformats.org/officeDocument/2006/relationships/image" Target="../media/image64.jpeg"/><Relationship Id="rId1" Type="http://schemas.openxmlformats.org/officeDocument/2006/relationships/slideLayout" Target="../slideLayouts/slideLayout260.xml"/></Relationships>
</file>

<file path=ppt/slides/_rels/slide66.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260.xml"/></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support.apple.com/en-gb/HT204934" TargetMode="External"/><Relationship Id="rId1" Type="http://schemas.openxmlformats.org/officeDocument/2006/relationships/slideLayout" Target="../slideLayouts/slideLayout26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05.xml"/></Relationships>
</file>

<file path=ppt/slides/_rels/slide69.xml.rels><?xml version="1.0" encoding="UTF-8" standalone="yes"?>
<Relationships xmlns="http://schemas.openxmlformats.org/package/2006/relationships"><Relationship Id="rId8" Type="http://schemas.openxmlformats.org/officeDocument/2006/relationships/hyperlink" Target="https://people.inf.ethz.ch/omutlu/pub/dram-row-hammer_kim_lightning-talk_isca14.pdf" TargetMode="External"/><Relationship Id="rId3" Type="http://schemas.openxmlformats.org/officeDocument/2006/relationships/hyperlink" Target="https://people.inf.ethz.ch/omutlu/pub/dram-row-hammer_isca14.pdf" TargetMode="External"/><Relationship Id="rId7" Type="http://schemas.openxmlformats.org/officeDocument/2006/relationships/hyperlink" Target="https://people.inf.ethz.ch/omutlu/pub/dram-row-hammer_kim_lightning-talk_isca14.pptx" TargetMode="External"/><Relationship Id="rId2" Type="http://schemas.openxmlformats.org/officeDocument/2006/relationships/image" Target="../media/image67.png"/><Relationship Id="rId1" Type="http://schemas.openxmlformats.org/officeDocument/2006/relationships/slideLayout" Target="../slideLayouts/slideLayout284.xml"/><Relationship Id="rId6" Type="http://schemas.openxmlformats.org/officeDocument/2006/relationships/hyperlink" Target="https://people.inf.ethz.ch/omutlu/pub/dram-row-hammer_kim_talk_isca14.pdf" TargetMode="External"/><Relationship Id="rId5" Type="http://schemas.openxmlformats.org/officeDocument/2006/relationships/hyperlink" Target="https://people.inf.ethz.ch/omutlu/pub/dram-row-hammer_kim_talk_isca14.pptx" TargetMode="External"/><Relationship Id="rId4" Type="http://schemas.openxmlformats.org/officeDocument/2006/relationships/hyperlink" Target="http://cag.engr.uconn.edu/isca2014/" TargetMode="External"/><Relationship Id="rId9" Type="http://schemas.openxmlformats.org/officeDocument/2006/relationships/hyperlink" Target="https://github.com/CMU-SAFARI/rowhammer" TargetMode="External"/></Relationships>
</file>

<file path=ppt/slides/_rels/slide70.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8.png"/><Relationship Id="rId1" Type="http://schemas.openxmlformats.org/officeDocument/2006/relationships/slideLayout" Target="../slideLayouts/slideLayout284.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7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84.xml"/></Relationships>
</file>

<file path=ppt/slides/_rels/slide7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8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5.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60.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8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81.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75.tiff"/><Relationship Id="rId2" Type="http://schemas.openxmlformats.org/officeDocument/2006/relationships/image" Target="../media/image74.png"/><Relationship Id="rId1" Type="http://schemas.openxmlformats.org/officeDocument/2006/relationships/slideLayout" Target="../slideLayouts/slideLayout260.xml"/></Relationships>
</file>

<file path=ppt/slides/_rels/slide8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74.png"/><Relationship Id="rId1" Type="http://schemas.openxmlformats.org/officeDocument/2006/relationships/slideLayout" Target="../slideLayouts/slideLayout260.xml"/><Relationship Id="rId6" Type="http://schemas.openxmlformats.org/officeDocument/2006/relationships/image" Target="../media/image75.tiff"/><Relationship Id="rId5" Type="http://schemas.openxmlformats.org/officeDocument/2006/relationships/image" Target="../media/image12.jpeg"/><Relationship Id="rId4" Type="http://schemas.openxmlformats.org/officeDocument/2006/relationships/image" Target="../media/image16.png"/></Relationships>
</file>

<file path=ppt/slides/_rels/slide8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60.xml"/></Relationships>
</file>

<file path=ppt/slides/_rels/slide9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60.xml"/></Relationships>
</file>

<file path=ppt/slides/_rels/slide91.xml.rels><?xml version="1.0" encoding="UTF-8" standalone="yes"?>
<Relationships xmlns="http://schemas.openxmlformats.org/package/2006/relationships"><Relationship Id="rId3" Type="http://schemas.openxmlformats.org/officeDocument/2006/relationships/hyperlink" Target="http://www.cs.arizona.edu/hpca9/" TargetMode="External"/><Relationship Id="rId2" Type="http://schemas.openxmlformats.org/officeDocument/2006/relationships/hyperlink" Target="https://people.inf.ethz.ch/omutlu/pub/mutlu_hpca03.pdf" TargetMode="External"/><Relationship Id="rId1" Type="http://schemas.openxmlformats.org/officeDocument/2006/relationships/slideLayout" Target="../slideLayouts/slideLayout674.xml"/><Relationship Id="rId5" Type="http://schemas.openxmlformats.org/officeDocument/2006/relationships/image" Target="../media/image77.tiff"/><Relationship Id="rId4" Type="http://schemas.openxmlformats.org/officeDocument/2006/relationships/hyperlink" Target="https://people.inf.ethz.ch/omutlu/pub/mutlu_hpca03_talk.pdf" TargetMode="External"/></Relationships>
</file>

<file path=ppt/slides/_rels/slide92.xml.rels><?xml version="1.0" encoding="UTF-8" standalone="yes"?>
<Relationships xmlns="http://schemas.openxmlformats.org/package/2006/relationships"><Relationship Id="rId2" Type="http://schemas.openxmlformats.org/officeDocument/2006/relationships/image" Target="../media/image78.tiff"/><Relationship Id="rId1" Type="http://schemas.openxmlformats.org/officeDocument/2006/relationships/slideLayout" Target="../slideLayouts/slideLayout662.xml"/></Relationships>
</file>

<file path=ppt/slides/_rels/slide93.xml.rels><?xml version="1.0" encoding="UTF-8" standalone="yes"?>
<Relationships xmlns="http://schemas.openxmlformats.org/package/2006/relationships"><Relationship Id="rId2" Type="http://schemas.openxmlformats.org/officeDocument/2006/relationships/image" Target="../media/image79.tiff"/><Relationship Id="rId1" Type="http://schemas.openxmlformats.org/officeDocument/2006/relationships/slideLayout" Target="../slideLayouts/slideLayout66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9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33.png"/><Relationship Id="rId1" Type="http://schemas.openxmlformats.org/officeDocument/2006/relationships/slideLayout" Target="../slideLayouts/slideLayout260.xml"/></Relationships>
</file>

<file path=ppt/slides/_rels/slide9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35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01.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358.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447.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58.xml"/></Relationships>
</file>

<file path=ppt/slides/_rels/slide10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47.xml"/></Relationships>
</file>

<file path=ppt/slides/_rels/slide106.xml.rels><?xml version="1.0" encoding="UTF-8" standalone="yes"?>
<Relationships xmlns="http://schemas.openxmlformats.org/package/2006/relationships"><Relationship Id="rId8" Type="http://schemas.openxmlformats.org/officeDocument/2006/relationships/hyperlink" Target="http://users.ece.cmu.edu/~omutlu/pub/rowclone_seshadri_micro13-poster.pptx" TargetMode="External"/><Relationship Id="rId3" Type="http://schemas.openxmlformats.org/officeDocument/2006/relationships/hyperlink" Target="http://www.microarch.org/micro46/" TargetMode="External"/><Relationship Id="rId7" Type="http://schemas.openxmlformats.org/officeDocument/2006/relationships/hyperlink" Target="http://users.ece.cmu.edu/~omutlu/pub/rowclone_seshadri_micro13_lightning-talk.pdf" TargetMode="External"/><Relationship Id="rId2" Type="http://schemas.openxmlformats.org/officeDocument/2006/relationships/hyperlink" Target="http://users.ece.cmu.edu/~omutlu/pub/rowclone_micro13.pdf" TargetMode="External"/><Relationship Id="rId1" Type="http://schemas.openxmlformats.org/officeDocument/2006/relationships/slideLayout" Target="../slideLayouts/slideLayout260.xml"/><Relationship Id="rId6" Type="http://schemas.openxmlformats.org/officeDocument/2006/relationships/hyperlink" Target="http://users.ece.cmu.edu/~omutlu/pub/rowclone_seshadri_micro13_lightning-talk.pptx" TargetMode="External"/><Relationship Id="rId5" Type="http://schemas.openxmlformats.org/officeDocument/2006/relationships/hyperlink" Target="http://users.ece.cmu.edu/~omutlu/pub/rowclone_seshadri_micro13-talk.pdf" TargetMode="External"/><Relationship Id="rId10" Type="http://schemas.openxmlformats.org/officeDocument/2006/relationships/image" Target="../media/image82.png"/><Relationship Id="rId4" Type="http://schemas.openxmlformats.org/officeDocument/2006/relationships/hyperlink" Target="http://users.ece.cmu.edu/~omutlu/pub/rowclone_seshadri_micro13-talk.pptx" TargetMode="External"/><Relationship Id="rId9" Type="http://schemas.openxmlformats.org/officeDocument/2006/relationships/hyperlink" Target="http://users.ece.cmu.edu/~omutlu/pub/rowclone_seshadri_micro13-poster.pdf" TargetMode="Externa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52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369.xml"/></Relationships>
</file>

<file path=ppt/slides/_rels/slide11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98.xml"/></Relationships>
</file>

<file path=ppt/slides/_rels/slide111.xml.rels><?xml version="1.0" encoding="UTF-8" standalone="yes"?>
<Relationships xmlns="http://schemas.openxmlformats.org/package/2006/relationships"><Relationship Id="rId2" Type="http://schemas.openxmlformats.org/officeDocument/2006/relationships/image" Target="../media/image84.tiff"/><Relationship Id="rId1" Type="http://schemas.openxmlformats.org/officeDocument/2006/relationships/slideLayout" Target="../slideLayouts/slideLayout303.xml"/></Relationships>
</file>

<file path=ppt/slides/_rels/slide112.xml.rels><?xml version="1.0" encoding="UTF-8" standalone="yes"?>
<Relationships xmlns="http://schemas.openxmlformats.org/package/2006/relationships"><Relationship Id="rId2" Type="http://schemas.openxmlformats.org/officeDocument/2006/relationships/image" Target="../media/image85.tiff"/><Relationship Id="rId1" Type="http://schemas.openxmlformats.org/officeDocument/2006/relationships/slideLayout" Target="../slideLayouts/slideLayout13.xml"/></Relationships>
</file>

<file path=ppt/slides/_rels/slide113.xml.rels><?xml version="1.0" encoding="UTF-8" standalone="yes"?>
<Relationships xmlns="http://schemas.openxmlformats.org/package/2006/relationships"><Relationship Id="rId3" Type="http://schemas.openxmlformats.org/officeDocument/2006/relationships/image" Target="../media/image87.tiff"/><Relationship Id="rId2" Type="http://schemas.openxmlformats.org/officeDocument/2006/relationships/image" Target="../media/image86.tiff"/><Relationship Id="rId1" Type="http://schemas.openxmlformats.org/officeDocument/2006/relationships/slideLayout" Target="../slideLayouts/slideLayout13.xml"/></Relationships>
</file>

<file path=ppt/slides/_rels/slide114.xml.rels><?xml version="1.0" encoding="UTF-8" standalone="yes"?>
<Relationships xmlns="http://schemas.openxmlformats.org/package/2006/relationships"><Relationship Id="rId3" Type="http://schemas.openxmlformats.org/officeDocument/2006/relationships/image" Target="../media/image88.tiff"/><Relationship Id="rId2" Type="http://schemas.openxmlformats.org/officeDocument/2006/relationships/hyperlink" Target="https://people.inf.ethz.ch/omutlu/pub/ambit-bulk-bitwise-dram_micro17.pdf" TargetMode="External"/><Relationship Id="rId1" Type="http://schemas.openxmlformats.org/officeDocument/2006/relationships/slideLayout" Target="../slideLayouts/slideLayout369.xml"/></Relationships>
</file>

<file path=ppt/slides/_rels/slide1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3" Type="http://schemas.openxmlformats.org/officeDocument/2006/relationships/image" Target="../media/image92.jpeg"/><Relationship Id="rId2" Type="http://schemas.openxmlformats.org/officeDocument/2006/relationships/image" Target="../media/image91.jpeg"/><Relationship Id="rId1" Type="http://schemas.openxmlformats.org/officeDocument/2006/relationships/slideLayout" Target="../slideLayouts/slideLayout260.xml"/><Relationship Id="rId6" Type="http://schemas.openxmlformats.org/officeDocument/2006/relationships/chart" Target="../charts/chart4.xml"/><Relationship Id="rId5" Type="http://schemas.openxmlformats.org/officeDocument/2006/relationships/image" Target="../media/image94.png"/><Relationship Id="rId4" Type="http://schemas.openxmlformats.org/officeDocument/2006/relationships/image" Target="../media/image93.jpe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18.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58.xml"/></Relationships>
</file>

<file path=ppt/slides/_rels/slide11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58.xml"/></Relationships>
</file>

<file path=ppt/slides/_rels/slide120.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358.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358.xml"/></Relationships>
</file>

<file path=ppt/slides/_rels/slide123.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358.xml"/></Relationships>
</file>

<file path=ppt/slides/_rels/slide12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358.xml"/></Relationships>
</file>

<file path=ppt/slides/_rels/slide125.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tesseract-pim-architecture-for-graph-processing_isca15.pdf" TargetMode="External"/><Relationship Id="rId1" Type="http://schemas.openxmlformats.org/officeDocument/2006/relationships/slideLayout" Target="../slideLayouts/slideLayout358.xml"/><Relationship Id="rId6" Type="http://schemas.openxmlformats.org/officeDocument/2006/relationships/image" Target="../media/image95.png"/><Relationship Id="rId5" Type="http://schemas.openxmlformats.org/officeDocument/2006/relationships/hyperlink" Target="http://users.ece.cmu.edu/~omutlu/pub/tesseract-pim-architecture-for-graph-processing_isca15-lightning-talk.pdf" TargetMode="External"/><Relationship Id="rId4" Type="http://schemas.openxmlformats.org/officeDocument/2006/relationships/hyperlink" Target="http://users.ece.cmu.edu/~omutlu/pub/tesseract-pim-architecture-for-graph-processing_isca15-talk.pdf" TargetMode="External"/></Relationships>
</file>

<file path=ppt/slides/_rels/slide126.xml.rels><?xml version="1.0" encoding="UTF-8" standalone="yes"?>
<Relationships xmlns="http://schemas.openxmlformats.org/package/2006/relationships"><Relationship Id="rId3" Type="http://schemas.openxmlformats.org/officeDocument/2006/relationships/hyperlink" Target="http://www.ece.cmu.edu/calcm/isca2015/" TargetMode="External"/><Relationship Id="rId2" Type="http://schemas.openxmlformats.org/officeDocument/2006/relationships/hyperlink" Target="http://users.ece.cmu.edu/~omutlu/pub/pim-enabled-instructons-for-low-overhead-pim_isca15.pdf" TargetMode="External"/><Relationship Id="rId1" Type="http://schemas.openxmlformats.org/officeDocument/2006/relationships/slideLayout" Target="../slideLayouts/slideLayout425.xml"/><Relationship Id="rId6" Type="http://schemas.openxmlformats.org/officeDocument/2006/relationships/image" Target="../media/image96.png"/><Relationship Id="rId5" Type="http://schemas.openxmlformats.org/officeDocument/2006/relationships/hyperlink" Target="http://users.ece.cmu.edu/~omutlu/pub/pim-enabled-instructons-for-low-overhead-pim_isca15-lightning-talk.pdf" TargetMode="External"/><Relationship Id="rId4" Type="http://schemas.openxmlformats.org/officeDocument/2006/relationships/hyperlink" Target="http://users.ece.cmu.edu/~omutlu/pub/pim-enabled-instructons-for-low-overhead-pim_isca15-talk.pdf" TargetMode="Externa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49.xml"/></Relationships>
</file>

<file path=ppt/slides/_rels/slide131.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358.xml"/></Relationships>
</file>

<file path=ppt/slides/_rels/slide132.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358.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550.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36.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260.xml"/></Relationships>
</file>

<file path=ppt/slides/_rels/slide1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60.xml"/></Relationships>
</file>

<file path=ppt/slides/_rels/slide138.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260.xml"/><Relationship Id="rId4" Type="http://schemas.openxmlformats.org/officeDocument/2006/relationships/image" Target="../media/image100.png"/></Relationships>
</file>

<file path=ppt/slides/_rels/slide13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627.xml"/></Relationships>
</file>

<file path=ppt/slides/_rels/slide14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627.xml"/></Relationships>
</file>

<file path=ppt/slides/_rels/slide141.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260.xml"/></Relationships>
</file>

<file path=ppt/slides/_rels/slide142.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260.xml"/></Relationships>
</file>

<file path=ppt/slides/_rels/slide143.xml.rels><?xml version="1.0" encoding="UTF-8" standalone="yes"?>
<Relationships xmlns="http://schemas.openxmlformats.org/package/2006/relationships"><Relationship Id="rId3" Type="http://schemas.openxmlformats.org/officeDocument/2006/relationships/image" Target="../media/image107.jpeg"/><Relationship Id="rId2" Type="http://schemas.openxmlformats.org/officeDocument/2006/relationships/image" Target="../media/image106.jpeg"/><Relationship Id="rId1" Type="http://schemas.openxmlformats.org/officeDocument/2006/relationships/slideLayout" Target="../slideLayouts/slideLayout639.xml"/></Relationships>
</file>

<file path=ppt/slides/_rels/slide144.xml.rels><?xml version="1.0" encoding="UTF-8" standalone="yes"?>
<Relationships xmlns="http://schemas.openxmlformats.org/package/2006/relationships"><Relationship Id="rId3" Type="http://schemas.openxmlformats.org/officeDocument/2006/relationships/image" Target="../media/image109.jpeg"/><Relationship Id="rId2" Type="http://schemas.openxmlformats.org/officeDocument/2006/relationships/image" Target="../media/image108.jpeg"/><Relationship Id="rId1" Type="http://schemas.openxmlformats.org/officeDocument/2006/relationships/slideLayout" Target="../slideLayouts/slideLayout260.xml"/><Relationship Id="rId4" Type="http://schemas.openxmlformats.org/officeDocument/2006/relationships/hyperlink" Target="https://commons.wikimedia.org/w/index.php?curid=31493356" TargetMode="External"/></Relationships>
</file>

<file path=ppt/slides/_rels/slide14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110.png"/><Relationship Id="rId1" Type="http://schemas.openxmlformats.org/officeDocument/2006/relationships/slideLayout" Target="../slideLayouts/slideLayout639.xml"/></Relationships>
</file>

<file path=ppt/slides/_rels/slide146.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639.xml"/></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60.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149.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hyperlink" Target="https://arxiv.org/pdf/1706.08642" TargetMode="External"/><Relationship Id="rId1" Type="http://schemas.openxmlformats.org/officeDocument/2006/relationships/slideLayout" Target="../slideLayouts/slideLayout325.xml"/></Relationships>
</file>

<file path=ppt/slides/_rels/slide150.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8.wmf"/><Relationship Id="rId5" Type="http://schemas.openxmlformats.org/officeDocument/2006/relationships/image" Target="../media/image1.png"/><Relationship Id="rId4" Type="http://schemas.openxmlformats.org/officeDocument/2006/relationships/hyperlink" Target="https://people.inf.ethz.ch/omutlu" TargetMode="Externa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358.xml"/></Relationships>
</file>

<file path=ppt/slides/_rels/slide15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686.xml"/><Relationship Id="rId6" Type="http://schemas.openxmlformats.org/officeDocument/2006/relationships/hyperlink" Target="http://www.ece.cmu.edu/~safari/tools/memerr/index.html"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357.xml"/></Relationships>
</file>

<file path=ppt/slides/_rels/slide155.xml.rels><?xml version="1.0" encoding="UTF-8" standalone="yes"?>
<Relationships xmlns="http://schemas.openxmlformats.org/package/2006/relationships"><Relationship Id="rId2" Type="http://schemas.openxmlformats.org/officeDocument/2006/relationships/image" Target="../media/image113.tiff"/><Relationship Id="rId1" Type="http://schemas.openxmlformats.org/officeDocument/2006/relationships/slideLayout" Target="../slideLayouts/slideLayout369.xml"/></Relationships>
</file>

<file path=ppt/slides/_rels/slide156.xml.rels><?xml version="1.0" encoding="UTF-8" standalone="yes"?>
<Relationships xmlns="http://schemas.openxmlformats.org/package/2006/relationships"><Relationship Id="rId2" Type="http://schemas.openxmlformats.org/officeDocument/2006/relationships/image" Target="../media/image114.tiff"/><Relationship Id="rId1" Type="http://schemas.openxmlformats.org/officeDocument/2006/relationships/slideLayout" Target="../slideLayouts/slideLayout369.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8.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260.xml"/><Relationship Id="rId4" Type="http://schemas.openxmlformats.org/officeDocument/2006/relationships/image" Target="../media/image115.png"/></Relationships>
</file>

<file path=ppt/slides/_rels/slide159.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68.png"/><Relationship Id="rId1" Type="http://schemas.openxmlformats.org/officeDocument/2006/relationships/slideLayout" Target="../slideLayouts/slideLayout26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60.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26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s://arxiv.org/pdf/1706.08642.pdf" TargetMode="External"/><Relationship Id="rId2" Type="http://schemas.openxmlformats.org/officeDocument/2006/relationships/hyperlink" Target="http://proceedingsoftheieee.ieee.org/" TargetMode="External"/><Relationship Id="rId1" Type="http://schemas.openxmlformats.org/officeDocument/2006/relationships/slideLayout" Target="../slideLayouts/slideLayout260.xml"/><Relationship Id="rId4" Type="http://schemas.openxmlformats.org/officeDocument/2006/relationships/image" Target="../media/image117.pn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59.xml"/></Relationships>
</file>

<file path=ppt/slides/_rels/slide163.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25.xml"/><Relationship Id="rId1" Type="http://schemas.openxmlformats.org/officeDocument/2006/relationships/slideLayout" Target="../slideLayouts/slideLayout358.xml"/></Relationships>
</file>

<file path=ppt/slides/_rels/slide164.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image" Target="../media/image118.png"/><Relationship Id="rId1" Type="http://schemas.openxmlformats.org/officeDocument/2006/relationships/slideLayout" Target="../slideLayouts/slideLayout358.xml"/></Relationships>
</file>

<file path=ppt/slides/_rels/slide16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6.xml"/><Relationship Id="rId1" Type="http://schemas.openxmlformats.org/officeDocument/2006/relationships/slideLayout" Target="../slideLayouts/slideLayout35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358.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7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480.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486.xml"/></Relationships>
</file>

<file path=ppt/slides/_rels/slide175.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image" Target="../media/image120.png"/><Relationship Id="rId1" Type="http://schemas.openxmlformats.org/officeDocument/2006/relationships/slideLayout" Target="../slideLayouts/slideLayout492.xml"/></Relationships>
</file>

<file path=ppt/slides/_rels/slide17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492.xml"/><Relationship Id="rId4" Type="http://schemas.openxmlformats.org/officeDocument/2006/relationships/chart" Target="../charts/chart12.xml"/></Relationships>
</file>

<file path=ppt/slides/_rels/slide177.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8.xml"/><Relationship Id="rId1" Type="http://schemas.openxmlformats.org/officeDocument/2006/relationships/slideLayout" Target="../slideLayouts/slideLayout492.xml"/><Relationship Id="rId6" Type="http://schemas.openxmlformats.org/officeDocument/2006/relationships/chart" Target="../charts/chart16.xml"/><Relationship Id="rId5" Type="http://schemas.openxmlformats.org/officeDocument/2006/relationships/chart" Target="../charts/chart15.xml"/><Relationship Id="rId4" Type="http://schemas.openxmlformats.org/officeDocument/2006/relationships/chart" Target="../charts/chart14.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425.xml"/></Relationships>
</file>

<file path=ppt/slides/_rels/slide179.xml.rels><?xml version="1.0" encoding="UTF-8" standalone="yes"?>
<Relationships xmlns="http://schemas.openxmlformats.org/package/2006/relationships"><Relationship Id="rId3" Type="http://schemas.openxmlformats.org/officeDocument/2006/relationships/hyperlink" Target="http://darksilicon.org/hpca/" TargetMode="External"/><Relationship Id="rId7" Type="http://schemas.openxmlformats.org/officeDocument/2006/relationships/image" Target="../media/image122.png"/><Relationship Id="rId2" Type="http://schemas.openxmlformats.org/officeDocument/2006/relationships/hyperlink" Target="http://users.ece.cmu.edu/~omutlu/pub/adaptive-latency-dram_hpca15.pdf" TargetMode="External"/><Relationship Id="rId1" Type="http://schemas.openxmlformats.org/officeDocument/2006/relationships/slideLayout" Target="../slideLayouts/slideLayout2.xml"/><Relationship Id="rId6" Type="http://schemas.openxmlformats.org/officeDocument/2006/relationships/hyperlink" Target="http://www.ece.cmu.edu/~safari/tools/aldram-hpca2015-fulldata.html" TargetMode="External"/><Relationship Id="rId5" Type="http://schemas.openxmlformats.org/officeDocument/2006/relationships/hyperlink" Target="http://users.ece.cmu.edu/~omutlu/pub/adaptive-latency-dram_donghyuk_hpca15-talk.pdf" TargetMode="External"/><Relationship Id="rId4" Type="http://schemas.openxmlformats.org/officeDocument/2006/relationships/hyperlink" Target="http://users.ece.cmu.edu/~omutlu/pub/adaptive-latency-dram_donghyuk_hpca15-talk.pptx" TargetMode="External"/></Relationships>
</file>

<file path=ppt/slides/_rels/slide180.xml.rels><?xml version="1.0" encoding="UTF-8" standalone="yes"?>
<Relationships xmlns="http://schemas.openxmlformats.org/package/2006/relationships"><Relationship Id="rId3" Type="http://schemas.openxmlformats.org/officeDocument/2006/relationships/hyperlink" Target="https://people.inf.ethz.ch/omutlu/pub/understanding-latency-variation-in-DRAM-chips_sigmetrics16.pdf" TargetMode="External"/><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8" Type="http://schemas.openxmlformats.org/officeDocument/2006/relationships/image" Target="../media/image124.png"/><Relationship Id="rId3" Type="http://schemas.openxmlformats.org/officeDocument/2006/relationships/hyperlink" Target="http://www.sigmetrics.org/sigmetrics2016/" TargetMode="External"/><Relationship Id="rId7" Type="http://schemas.openxmlformats.org/officeDocument/2006/relationships/image" Target="../media/image123.png"/><Relationship Id="rId2" Type="http://schemas.openxmlformats.org/officeDocument/2006/relationships/hyperlink" Target="https://users.ece.cmu.edu/~omutlu/pub/understanding-latency-variation-in-DRAM-chips_sigmetrics16.pdf" TargetMode="External"/><Relationship Id="rId1" Type="http://schemas.openxmlformats.org/officeDocument/2006/relationships/slideLayout" Target="../slideLayouts/slideLayout2.xml"/><Relationship Id="rId6" Type="http://schemas.openxmlformats.org/officeDocument/2006/relationships/hyperlink" Target="https://github.com/CMU-SAFARI/DRAM-Latency-Variation-Study" TargetMode="External"/><Relationship Id="rId5" Type="http://schemas.openxmlformats.org/officeDocument/2006/relationships/hyperlink" Target="https://users.ece.cmu.edu/~omutlu/pub/understanding-latency-variation-in-DRAM-chips_kevinchang_sigmetrics16-talk.pdf" TargetMode="External"/><Relationship Id="rId4" Type="http://schemas.openxmlformats.org/officeDocument/2006/relationships/hyperlink" Target="https://users.ece.cmu.edu/~omutlu/pub/understanding-latency-variation-in-DRAM-chips_kevinchang_sigmetrics16-talk.pptx" TargetMode="Externa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98.xml"/></Relationships>
</file>

<file path=ppt/slides/_rels/slide18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98.xml"/></Relationships>
</file>

<file path=ppt/slides/_rels/slide18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98.xml"/></Relationships>
</file>

<file path=ppt/slides/_rels/slide185.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32.xml"/><Relationship Id="rId1" Type="http://schemas.openxmlformats.org/officeDocument/2006/relationships/slideLayout" Target="../slideLayouts/slideLayout498.xml"/><Relationship Id="rId4" Type="http://schemas.openxmlformats.org/officeDocument/2006/relationships/chart" Target="../charts/chart19.xml"/></Relationships>
</file>

<file path=ppt/slides/_rels/slide186.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DIVA-low-latency-DRAM_sigmetrics17-paper.pdf" TargetMode="External"/><Relationship Id="rId1" Type="http://schemas.openxmlformats.org/officeDocument/2006/relationships/slideLayout" Target="../slideLayouts/slideLayout436.xml"/><Relationship Id="rId4" Type="http://schemas.openxmlformats.org/officeDocument/2006/relationships/image" Target="../media/image125.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435.xml"/></Relationships>
</file>

<file path=ppt/slides/_rels/slide18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505.xml"/></Relationships>
</file>

<file path=ppt/slides/_rels/slide189.xml.rels><?xml version="1.0" encoding="UTF-8" standalone="yes"?>
<Relationships xmlns="http://schemas.openxmlformats.org/package/2006/relationships"><Relationship Id="rId3" Type="http://schemas.openxmlformats.org/officeDocument/2006/relationships/hyperlink" Target="http://www.sigmetrics.org/sigmetrics2017/" TargetMode="External"/><Relationship Id="rId2" Type="http://schemas.openxmlformats.org/officeDocument/2006/relationships/hyperlink" Target="https://people.inf.ethz.ch/omutlu/pub/Voltron-reduced-voltage-DRAM-sigmetrics17-paper.pdf" TargetMode="External"/><Relationship Id="rId1" Type="http://schemas.openxmlformats.org/officeDocument/2006/relationships/slideLayout" Target="../slideLayouts/slideLayout2.xml"/><Relationship Id="rId4" Type="http://schemas.openxmlformats.org/officeDocument/2006/relationships/image" Target="../media/image126.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9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616.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616.xml"/></Relationships>
</file>

<file path=ppt/slides/_rels/slide19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616.xml"/></Relationships>
</file>

<file path=ppt/slides/_rels/slide195.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7.xml"/><Relationship Id="rId1" Type="http://schemas.openxmlformats.org/officeDocument/2006/relationships/slideLayout" Target="../slideLayouts/slideLayout616.xml"/></Relationships>
</file>

<file path=ppt/slides/_rels/slide19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616.xml"/></Relationships>
</file>

<file path=ppt/slides/_rels/slide19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616.xml"/></Relationships>
</file>

<file path=ppt/slides/_rels/slide198.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40.xml"/><Relationship Id="rId1" Type="http://schemas.openxmlformats.org/officeDocument/2006/relationships/slideLayout" Target="../slideLayouts/slideLayout616.xml"/><Relationship Id="rId4" Type="http://schemas.openxmlformats.org/officeDocument/2006/relationships/chart" Target="../charts/chart22.xml"/></Relationships>
</file>

<file path=ppt/slides/_rels/slide199.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notesSlide" Target="../notesSlides/notesSlide41.xml"/><Relationship Id="rId1" Type="http://schemas.openxmlformats.org/officeDocument/2006/relationships/slideLayout" Target="../slideLayouts/slideLayout616.xml"/></Relationships>
</file>

<file path=ppt/slides/_rels/slide200.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16.xml"/></Relationships>
</file>

<file path=ppt/slides/_rels/slide201.xml.rels><?xml version="1.0" encoding="UTF-8" standalone="yes"?>
<Relationships xmlns="http://schemas.openxmlformats.org/package/2006/relationships"><Relationship Id="rId3" Type="http://schemas.openxmlformats.org/officeDocument/2006/relationships/chart" Target="../charts/chart24.xml"/><Relationship Id="rId2" Type="http://schemas.openxmlformats.org/officeDocument/2006/relationships/notesSlide" Target="../notesSlides/notesSlide43.xml"/><Relationship Id="rId1" Type="http://schemas.openxmlformats.org/officeDocument/2006/relationships/slideLayout" Target="../slideLayouts/slideLayout616.xml"/><Relationship Id="rId4" Type="http://schemas.openxmlformats.org/officeDocument/2006/relationships/chart" Target="../charts/chart25.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2" Type="http://schemas.openxmlformats.org/officeDocument/2006/relationships/image" Target="../media/image127.jpeg"/><Relationship Id="rId1" Type="http://schemas.openxmlformats.org/officeDocument/2006/relationships/slideLayout" Target="../slideLayouts/slideLayout469.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469.xml"/></Relationships>
</file>

<file path=ppt/slides/_rels/slide208.xml.rels><?xml version="1.0" encoding="UTF-8" standalone="yes"?>
<Relationships xmlns="http://schemas.openxmlformats.org/package/2006/relationships"><Relationship Id="rId8" Type="http://schemas.openxmlformats.org/officeDocument/2006/relationships/image" Target="../media/image128.png"/><Relationship Id="rId3" Type="http://schemas.openxmlformats.org/officeDocument/2006/relationships/hyperlink" Target="http://isca2016.eecs.umich.edu/" TargetMode="External"/><Relationship Id="rId7" Type="http://schemas.openxmlformats.org/officeDocument/2006/relationships/hyperlink" Target="https://users.ece.cmu.edu/~omutlu/pub/TOM-programmer-transparent-GPU-near-date-processing_kevinhsieh_isca16-lightning-talk.pdf" TargetMode="External"/><Relationship Id="rId2" Type="http://schemas.openxmlformats.org/officeDocument/2006/relationships/hyperlink" Target="https://users.ece.cmu.edu/~omutlu/pub/TOM-programmer-transparent-GPU-near-date-processing_isca16.pdf" TargetMode="External"/><Relationship Id="rId1" Type="http://schemas.openxmlformats.org/officeDocument/2006/relationships/slideLayout" Target="../slideLayouts/slideLayout358.xml"/><Relationship Id="rId6" Type="http://schemas.openxmlformats.org/officeDocument/2006/relationships/hyperlink" Target="https://users.ece.cmu.edu/~omutlu/pub/TOM-programmer-transparent-GPU-near-date-processing_kevinhsieh_isca16-lightning-talk.pptx" TargetMode="External"/><Relationship Id="rId5" Type="http://schemas.openxmlformats.org/officeDocument/2006/relationships/hyperlink" Target="https://users.ece.cmu.edu/~omutlu/pub/TOM-programmer-transparent-GPU-near-date-processing_kevinhsieh_isca16-talk.pdf" TargetMode="External"/><Relationship Id="rId4" Type="http://schemas.openxmlformats.org/officeDocument/2006/relationships/hyperlink" Target="https://users.ece.cmu.edu/~omutlu/pub/TOM-programmer-transparent-GPU-near-date-processing_kevinhsieh_isca16-talk.pptx" TargetMode="External"/></Relationships>
</file>

<file path=ppt/slides/_rels/slide209.xml.rels><?xml version="1.0" encoding="UTF-8" standalone="yes"?>
<Relationships xmlns="http://schemas.openxmlformats.org/package/2006/relationships"><Relationship Id="rId3" Type="http://schemas.openxmlformats.org/officeDocument/2006/relationships/hyperlink" Target="http://pactconf.org/" TargetMode="External"/><Relationship Id="rId2" Type="http://schemas.openxmlformats.org/officeDocument/2006/relationships/hyperlink" Target="https://users.ece.cmu.edu/~omutlu/pub/scheduling-for-GPU-processing-in-memory_pact16.pdf" TargetMode="External"/><Relationship Id="rId1" Type="http://schemas.openxmlformats.org/officeDocument/2006/relationships/slideLayout" Target="../slideLayouts/slideLayout358.xml"/><Relationship Id="rId4" Type="http://schemas.openxmlformats.org/officeDocument/2006/relationships/image" Target="../media/image129.png"/></Relationships>
</file>

<file path=ppt/slides/_rels/slide210.xml.rels><?xml version="1.0" encoding="UTF-8" standalone="yes"?>
<Relationships xmlns="http://schemas.openxmlformats.org/package/2006/relationships"><Relationship Id="rId2" Type="http://schemas.openxmlformats.org/officeDocument/2006/relationships/image" Target="../media/image130.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s://users.ece.cmu.edu/~omutlu/pub/LazyPIM-coherence-for-processing-in-memory_ieee-cal16.pdf" TargetMode="External"/><Relationship Id="rId1" Type="http://schemas.openxmlformats.org/officeDocument/2006/relationships/slideLayout" Target="../slideLayouts/slideLayout358.xml"/><Relationship Id="rId4" Type="http://schemas.openxmlformats.org/officeDocument/2006/relationships/image" Target="../media/image131.png"/></Relationships>
</file>

<file path=ppt/slides/_rels/slide212.xml.rels><?xml version="1.0" encoding="UTF-8" standalone="yes"?>
<Relationships xmlns="http://schemas.openxmlformats.org/package/2006/relationships"><Relationship Id="rId3" Type="http://schemas.openxmlformats.org/officeDocument/2006/relationships/hyperlink" Target="http://www.iccd-conf.com/" TargetMode="External"/><Relationship Id="rId2" Type="http://schemas.openxmlformats.org/officeDocument/2006/relationships/hyperlink" Target="https://users.ece.cmu.edu/~omutlu/pub/in-memory-pointer-chasing-accelerator_iccd16.pdf" TargetMode="External"/><Relationship Id="rId1" Type="http://schemas.openxmlformats.org/officeDocument/2006/relationships/slideLayout" Target="../slideLayouts/slideLayout358.xml"/><Relationship Id="rId4" Type="http://schemas.openxmlformats.org/officeDocument/2006/relationships/image" Target="../media/image132.png"/></Relationships>
</file>

<file path=ppt/slides/_rels/slide213.xml.rels><?xml version="1.0" encoding="UTF-8" standalone="yes"?>
<Relationships xmlns="http://schemas.openxmlformats.org/package/2006/relationships"><Relationship Id="rId3" Type="http://schemas.openxmlformats.org/officeDocument/2006/relationships/hyperlink" Target="https://spaa.acm.org/" TargetMode="External"/><Relationship Id="rId2" Type="http://schemas.openxmlformats.org/officeDocument/2006/relationships/hyperlink" Target="https://people.inf.ethz.ch/omutlu/pub/concurrent-data-structures-for-PIM_spaa17.pdf" TargetMode="External"/><Relationship Id="rId1" Type="http://schemas.openxmlformats.org/officeDocument/2006/relationships/slideLayout" Target="../slideLayouts/slideLayout358.xml"/><Relationship Id="rId6" Type="http://schemas.openxmlformats.org/officeDocument/2006/relationships/image" Target="../media/image133.tiff"/><Relationship Id="rId5" Type="http://schemas.openxmlformats.org/officeDocument/2006/relationships/hyperlink" Target="https://people.inf.ethz.ch/omutlu/pub/concurrent-data-structures-for-PIM_spaa17-talk.pdf" TargetMode="External"/><Relationship Id="rId4" Type="http://schemas.openxmlformats.org/officeDocument/2006/relationships/hyperlink" Target="https://people.inf.ethz.ch/omutlu/pub/concurrent-data-structures-for-PIM_spaa17-talk.pptx" TargetMode="External"/></Relationships>
</file>

<file path=ppt/slides/_rels/slide214.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hyperlink" Target="https://github.com/CMU-SAFARI/ramulator" TargetMode="External"/><Relationship Id="rId1" Type="http://schemas.openxmlformats.org/officeDocument/2006/relationships/slideLayout" Target="../slideLayouts/slideLayout358.xml"/></Relationships>
</file>

<file path=ppt/slides/_rels/slide2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358.xml"/><Relationship Id="rId4" Type="http://schemas.openxmlformats.org/officeDocument/2006/relationships/image" Target="../media/image50.png"/></Relationships>
</file>

<file path=ppt/slides/_rels/slide216.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84.xml"/></Relationships>
</file>

<file path=ppt/slides/_rels/slide21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84.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60.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220.xml.rels><?xml version="1.0" encoding="UTF-8" standalone="yes"?>
<Relationships xmlns="http://schemas.openxmlformats.org/package/2006/relationships"><Relationship Id="rId2" Type="http://schemas.openxmlformats.org/officeDocument/2006/relationships/image" Target="../media/image135.png"/><Relationship Id="rId1" Type="http://schemas.openxmlformats.org/officeDocument/2006/relationships/slideLayout" Target="../slideLayouts/slideLayout81.xml"/></Relationships>
</file>

<file path=ppt/slides/_rels/slide221.xml.rels><?xml version="1.0" encoding="UTF-8" standalone="yes"?>
<Relationships xmlns="http://schemas.openxmlformats.org/package/2006/relationships"><Relationship Id="rId2" Type="http://schemas.openxmlformats.org/officeDocument/2006/relationships/image" Target="../media/image136.png"/><Relationship Id="rId1" Type="http://schemas.openxmlformats.org/officeDocument/2006/relationships/slideLayout" Target="../slideLayouts/slideLayout81.xml"/></Relationships>
</file>

<file path=ppt/slides/_rels/slide222.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slideLayout" Target="../slideLayouts/slideLayout81.xml"/></Relationships>
</file>

<file path=ppt/slides/_rels/slide223.xml.rels><?xml version="1.0" encoding="UTF-8" standalone="yes"?>
<Relationships xmlns="http://schemas.openxmlformats.org/package/2006/relationships"><Relationship Id="rId3" Type="http://schemas.openxmlformats.org/officeDocument/2006/relationships/hyperlink" Target="http://www.computer.org/web/cal" TargetMode="External"/><Relationship Id="rId2" Type="http://schemas.openxmlformats.org/officeDocument/2006/relationships/hyperlink" Target="http://users.ece.cmu.edu/~omutlu/pub/ramulator_dram_simulator-ieee-cal15.pdf" TargetMode="External"/><Relationship Id="rId1" Type="http://schemas.openxmlformats.org/officeDocument/2006/relationships/slideLayout" Target="../slideLayouts/slideLayout81.xml"/><Relationship Id="rId4" Type="http://schemas.openxmlformats.org/officeDocument/2006/relationships/hyperlink" Target="https://github.com/CMU-SAFARI/ramulator" TargetMode="External"/></Relationships>
</file>

<file path=ppt/slides/_rels/slide2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March 21, 2018</a:t>
            </a:r>
          </a:p>
          <a:p>
            <a:r>
              <a:rPr lang="en-US" sz="2200" dirty="0" err="1"/>
              <a:t>Euromicro</a:t>
            </a:r>
            <a:r>
              <a:rPr lang="en-US" sz="2200" dirty="0"/>
              <a:t> PDP 2018 Keynote Talk</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itle 1"/>
          <p:cNvSpPr>
            <a:spLocks noGrp="1"/>
          </p:cNvSpPr>
          <p:nvPr>
            <p:ph type="ctrTitle"/>
          </p:nvPr>
        </p:nvSpPr>
        <p:spPr>
          <a:xfrm>
            <a:off x="395536" y="1227584"/>
            <a:ext cx="8382000" cy="2201416"/>
          </a:xfrm>
        </p:spPr>
        <p:txBody>
          <a:bodyPr>
            <a:normAutofit/>
          </a:bodyPr>
          <a:lstStyle/>
          <a:p>
            <a:pPr algn="ctr"/>
            <a:r>
              <a:rPr lang="en-US" sz="4400" b="1" dirty="0"/>
              <a:t>Future Computing Architectures</a:t>
            </a:r>
            <a:br>
              <a:rPr lang="en-US" sz="4400" dirty="0"/>
            </a:br>
            <a:r>
              <a:rPr lang="en-US" sz="4400" dirty="0"/>
              <a:t>Challenges and Opportunities</a:t>
            </a:r>
            <a:br>
              <a:rPr lang="en-US" sz="4400" dirty="0"/>
            </a:br>
            <a:br>
              <a:rPr lang="en-US" sz="800" dirty="0"/>
            </a:br>
            <a:r>
              <a:rPr lang="en-US" sz="3600" dirty="0">
                <a:solidFill>
                  <a:srgbClr val="FF0000"/>
                </a:solidFill>
              </a:rPr>
              <a:t>(with a Large Focus on Memory)</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4476966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282700"/>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a:t>
            </a:r>
          </a:p>
          <a:p>
            <a:pPr lvl="1"/>
            <a:r>
              <a:rPr lang="en-US" altLang="en-US" sz="1800" dirty="0">
                <a:ea typeface="ＭＳ Ｐゴシック" panose="020B0600070205080204" pitchFamily="34" charset="-128"/>
              </a:rPr>
              <a:t>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0522692"/>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9" end="9"/>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10" end="10"/>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3" end="13"/>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4" end="1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bioinformatics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Hardware security, energy efficiency, fault tolerance,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Current Research Focus Areas</a:t>
            </a:r>
          </a:p>
        </p:txBody>
      </p:sp>
      <p:sp>
        <p:nvSpPr>
          <p:cNvPr id="23" name="Rectangle 22">
            <a:extLst>
              <a:ext uri="{FF2B5EF4-FFF2-40B4-BE49-F238E27FC236}">
                <a16:creationId xmlns:a16="http://schemas.microsoft.com/office/drawing/2014/main" id="{0F54DCD8-4CF3-1345-A6B8-D3F95408A4A3}"/>
              </a:ext>
            </a:extLst>
          </p:cNvPr>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4" name="Rectangle 23">
            <a:extLst>
              <a:ext uri="{FF2B5EF4-FFF2-40B4-BE49-F238E27FC236}">
                <a16:creationId xmlns:a16="http://schemas.microsoft.com/office/drawing/2014/main" id="{A34789E2-CA72-8549-8648-8CBC7F81FA73}"/>
              </a:ext>
            </a:extLst>
          </p:cNvPr>
          <p:cNvSpPr/>
          <p:nvPr/>
        </p:nvSpPr>
        <p:spPr>
          <a:xfrm>
            <a:off x="179512" y="1988101"/>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25" name="Rectangle 24">
            <a:extLst>
              <a:ext uri="{FF2B5EF4-FFF2-40B4-BE49-F238E27FC236}">
                <a16:creationId xmlns:a16="http://schemas.microsoft.com/office/drawing/2014/main" id="{65A38495-FAE2-DB49-BDEB-5ABD036AF701}"/>
              </a:ext>
            </a:extLst>
          </p:cNvPr>
          <p:cNvSpPr/>
          <p:nvPr/>
        </p:nvSpPr>
        <p:spPr>
          <a:xfrm>
            <a:off x="179512" y="2350984"/>
            <a:ext cx="8535124"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
        <p:nvSpPr>
          <p:cNvPr id="32" name="Rectangle 31">
            <a:extLst>
              <a:ext uri="{FF2B5EF4-FFF2-40B4-BE49-F238E27FC236}">
                <a16:creationId xmlns:a16="http://schemas.microsoft.com/office/drawing/2014/main" id="{DC0B4D58-5030-DB49-AE7F-5581D71B7D2F}"/>
              </a:ext>
            </a:extLst>
          </p:cNvPr>
          <p:cNvSpPr/>
          <p:nvPr/>
        </p:nvSpPr>
        <p:spPr>
          <a:xfrm>
            <a:off x="179512" y="2708920"/>
            <a:ext cx="8354888" cy="360040"/>
          </a:xfrm>
          <a:prstGeom prst="rect">
            <a:avLst/>
          </a:prstGeom>
          <a:noFill/>
          <a:ln w="571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465129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3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537321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51019273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ectangle 20"/>
          <p:cNvSpPr/>
          <p:nvPr/>
        </p:nvSpPr>
        <p:spPr>
          <a:xfrm>
            <a:off x="-11591" y="0"/>
            <a:ext cx="9145859" cy="6858000"/>
          </a:xfrm>
          <a:prstGeom prst="rect">
            <a:avLst/>
          </a:prstGeom>
          <a:solidFill>
            <a:schemeClr val="bg1"/>
          </a:solidFill>
          <a:ln>
            <a:noFill/>
          </a:ln>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
        <p:nvSpPr>
          <p:cNvPr id="20" name="Rectangle 19"/>
          <p:cNvSpPr/>
          <p:nvPr/>
        </p:nvSpPr>
        <p:spPr>
          <a:xfrm>
            <a:off x="8534400" y="4129073"/>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71" name="Picture 70" descr="http://www.nextplatform.com/wp-content/uploads/2015/03/Glenn1.png"/>
          <p:cNvPicPr>
            <a:picLocks noChangeAspect="1" noChangeArrowheads="1"/>
          </p:cNvPicPr>
          <p:nvPr/>
        </p:nvPicPr>
        <p:blipFill rotWithShape="1">
          <a:blip r:embed="rId4">
            <a:extLst>
              <a:ext uri="{28A0092B-C50C-407E-A947-70E740481C1C}">
                <a14:useLocalDpi xmlns:a14="http://schemas.microsoft.com/office/drawing/2010/main" val="0"/>
              </a:ext>
            </a:extLst>
          </a:blip>
          <a:srcRect l="35425" t="51522" r="34916" b="5973"/>
          <a:stretch/>
        </p:blipFill>
        <p:spPr bwMode="auto">
          <a:xfrm>
            <a:off x="105649" y="4094761"/>
            <a:ext cx="4224963" cy="1829100"/>
          </a:xfrm>
          <a:prstGeom prst="rect">
            <a:avLst/>
          </a:prstGeom>
          <a:noFill/>
          <a:extLst>
            <a:ext uri="{909E8E84-426E-40DD-AFC4-6F175D3DCCD1}">
              <a14:hiddenFill xmlns:a14="http://schemas.microsoft.com/office/drawing/2010/main">
                <a:solidFill>
                  <a:srgbClr val="FFFFFF"/>
                </a:solidFill>
              </a14:hiddenFill>
            </a:ext>
          </a:extLst>
        </p:spPr>
      </p:pic>
      <p:pic>
        <p:nvPicPr>
          <p:cNvPr id="72" name="Picture 71"/>
          <p:cNvPicPr>
            <a:picLocks noChangeAspect="1"/>
          </p:cNvPicPr>
          <p:nvPr/>
        </p:nvPicPr>
        <p:blipFill rotWithShape="1">
          <a:blip r:embed="rId5"/>
          <a:srcRect l="50959" t="10448" r="25205" b="67472"/>
          <a:stretch/>
        </p:blipFill>
        <p:spPr>
          <a:xfrm>
            <a:off x="5495894" y="3689818"/>
            <a:ext cx="2867618" cy="2653333"/>
          </a:xfrm>
          <a:prstGeom prst="rect">
            <a:avLst/>
          </a:prstGeom>
        </p:spPr>
      </p:pic>
      <p:sp>
        <p:nvSpPr>
          <p:cNvPr id="75" name="Rectangle 74"/>
          <p:cNvSpPr/>
          <p:nvPr/>
        </p:nvSpPr>
        <p:spPr>
          <a:xfrm>
            <a:off x="8022677" y="4174288"/>
            <a:ext cx="428980" cy="6549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8" name="Rectangle 77"/>
          <p:cNvSpPr/>
          <p:nvPr/>
        </p:nvSpPr>
        <p:spPr>
          <a:xfrm>
            <a:off x="4628782" y="0"/>
            <a:ext cx="9144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79" name="Rectangle 78"/>
          <p:cNvSpPr/>
          <p:nvPr/>
        </p:nvSpPr>
        <p:spPr>
          <a:xfrm>
            <a:off x="1" y="3383280"/>
            <a:ext cx="9144000" cy="9144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graphicFrame>
        <p:nvGraphicFramePr>
          <p:cNvPr id="2" name="Object 1"/>
          <p:cNvGraphicFramePr>
            <a:graphicFrameLocks noChangeAspect="1"/>
          </p:cNvGraphicFramePr>
          <p:nvPr>
            <p:extLst/>
          </p:nvPr>
        </p:nvGraphicFramePr>
        <p:xfrm>
          <a:off x="5311176" y="36301"/>
          <a:ext cx="3509639" cy="3353943"/>
        </p:xfrm>
        <a:graphic>
          <a:graphicData uri="http://schemas.openxmlformats.org/presentationml/2006/ole">
            <mc:AlternateContent xmlns:mc="http://schemas.openxmlformats.org/markup-compatibility/2006">
              <mc:Choice xmlns:v="urn:schemas-microsoft-com:vml" Requires="v">
                <p:oleObj spid="_x0000_s2081" name="Visio" r:id="rId6" imgW="2695276" imgH="2509932" progId="Visio.Drawing.11">
                  <p:embed/>
                </p:oleObj>
              </mc:Choice>
              <mc:Fallback>
                <p:oleObj name="Visio" r:id="rId6" imgW="2695276" imgH="2509932" progId="Visio.Drawing.11">
                  <p:embed/>
                  <p:pic>
                    <p:nvPicPr>
                      <p:cNvPr id="2" name="Object 1"/>
                      <p:cNvPicPr/>
                      <p:nvPr/>
                    </p:nvPicPr>
                    <p:blipFill>
                      <a:blip r:embed="rId7"/>
                      <a:stretch>
                        <a:fillRect/>
                      </a:stretch>
                    </p:blipFill>
                    <p:spPr>
                      <a:xfrm>
                        <a:off x="5311176" y="36301"/>
                        <a:ext cx="3509639" cy="3353943"/>
                      </a:xfrm>
                      <a:prstGeom prst="rect">
                        <a:avLst/>
                      </a:prstGeom>
                    </p:spPr>
                  </p:pic>
                </p:oleObj>
              </mc:Fallback>
            </mc:AlternateContent>
          </a:graphicData>
        </a:graphic>
      </p:graphicFrame>
      <p:graphicFrame>
        <p:nvGraphicFramePr>
          <p:cNvPr id="23" name="Object 22"/>
          <p:cNvGraphicFramePr>
            <a:graphicFrameLocks noChangeAspect="1"/>
          </p:cNvGraphicFramePr>
          <p:nvPr>
            <p:extLst/>
          </p:nvPr>
        </p:nvGraphicFramePr>
        <p:xfrm>
          <a:off x="177467" y="500679"/>
          <a:ext cx="4895872" cy="2150973"/>
        </p:xfrm>
        <a:graphic>
          <a:graphicData uri="http://schemas.openxmlformats.org/presentationml/2006/ole">
            <mc:AlternateContent xmlns:mc="http://schemas.openxmlformats.org/markup-compatibility/2006">
              <mc:Choice xmlns:v="urn:schemas-microsoft-com:vml" Requires="v">
                <p:oleObj spid="_x0000_s2082" name="Visio" r:id="rId8" imgW="3859122" imgH="1695796" progId="Visio.Drawing.11">
                  <p:embed/>
                </p:oleObj>
              </mc:Choice>
              <mc:Fallback>
                <p:oleObj name="Visio" r:id="rId8" imgW="3859122" imgH="1695796" progId="Visio.Drawing.11">
                  <p:embed/>
                  <p:pic>
                    <p:nvPicPr>
                      <p:cNvPr id="23" name="Object 22"/>
                      <p:cNvPicPr/>
                      <p:nvPr/>
                    </p:nvPicPr>
                    <p:blipFill>
                      <a:blip r:embed="rId9"/>
                      <a:stretch>
                        <a:fillRect/>
                      </a:stretch>
                    </p:blipFill>
                    <p:spPr>
                      <a:xfrm>
                        <a:off x="177467" y="500679"/>
                        <a:ext cx="4895872" cy="2150973"/>
                      </a:xfrm>
                      <a:prstGeom prst="rect">
                        <a:avLst/>
                      </a:prstGeom>
                    </p:spPr>
                  </p:pic>
                </p:oleObj>
              </mc:Fallback>
            </mc:AlternateContent>
          </a:graphicData>
        </a:graphic>
      </p:graphicFrame>
      <p:sp>
        <p:nvSpPr>
          <p:cNvPr id="81" name="Snip Diagonal Corner Rectangle 80"/>
          <p:cNvSpPr/>
          <p:nvPr/>
        </p:nvSpPr>
        <p:spPr>
          <a:xfrm>
            <a:off x="0" y="292493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1</a:t>
            </a:r>
          </a:p>
        </p:txBody>
      </p:sp>
      <p:sp>
        <p:nvSpPr>
          <p:cNvPr id="82" name="Snip Diagonal Corner Rectangle 81"/>
          <p:cNvSpPr/>
          <p:nvPr/>
        </p:nvSpPr>
        <p:spPr>
          <a:xfrm>
            <a:off x="8675925" y="292493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2</a:t>
            </a:r>
          </a:p>
        </p:txBody>
      </p:sp>
      <p:sp>
        <p:nvSpPr>
          <p:cNvPr id="83" name="TextBox 82"/>
          <p:cNvSpPr txBox="1"/>
          <p:nvPr/>
        </p:nvSpPr>
        <p:spPr>
          <a:xfrm>
            <a:off x="458343" y="29249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Sequencing</a:t>
            </a:r>
          </a:p>
        </p:txBody>
      </p:sp>
      <p:sp>
        <p:nvSpPr>
          <p:cNvPr id="84" name="TextBox 83"/>
          <p:cNvSpPr txBox="1"/>
          <p:nvPr/>
        </p:nvSpPr>
        <p:spPr>
          <a:xfrm>
            <a:off x="6304876" y="2916378"/>
            <a:ext cx="2473220"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Read Mapping</a:t>
            </a:r>
          </a:p>
        </p:txBody>
      </p:sp>
      <p:sp>
        <p:nvSpPr>
          <p:cNvPr id="85" name="Snip Diagonal Corner Rectangle 84"/>
          <p:cNvSpPr/>
          <p:nvPr/>
        </p:nvSpPr>
        <p:spPr>
          <a:xfrm>
            <a:off x="-11591" y="6399657"/>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3</a:t>
            </a:r>
          </a:p>
        </p:txBody>
      </p:sp>
      <p:sp>
        <p:nvSpPr>
          <p:cNvPr id="86" name="Snip Diagonal Corner Rectangle 85"/>
          <p:cNvSpPr/>
          <p:nvPr/>
        </p:nvSpPr>
        <p:spPr>
          <a:xfrm>
            <a:off x="8678558" y="6399656"/>
            <a:ext cx="458343" cy="458343"/>
          </a:xfrm>
          <a:prstGeom prst="snip2Diag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w="0"/>
                <a:solidFill>
                  <a:prstClr val="white"/>
                </a:solidFill>
                <a:effectLst>
                  <a:outerShdw blurRad="38100" dist="19050" dir="2700000" algn="tl" rotWithShape="0">
                    <a:prstClr val="black">
                      <a:alpha val="40000"/>
                    </a:prstClr>
                  </a:outerShdw>
                </a:effectLst>
                <a:uLnTx/>
                <a:uFillTx/>
                <a:latin typeface="Tahoma"/>
                <a:ea typeface="+mn-ea"/>
                <a:cs typeface="+mn-cs"/>
              </a:rPr>
              <a:t>4</a:t>
            </a:r>
          </a:p>
        </p:txBody>
      </p:sp>
      <p:sp>
        <p:nvSpPr>
          <p:cNvPr id="87" name="TextBox 86"/>
          <p:cNvSpPr txBox="1"/>
          <p:nvPr/>
        </p:nvSpPr>
        <p:spPr>
          <a:xfrm>
            <a:off x="483743" y="6379336"/>
            <a:ext cx="2949402"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Variant Calling</a:t>
            </a:r>
          </a:p>
        </p:txBody>
      </p:sp>
      <p:sp>
        <p:nvSpPr>
          <p:cNvPr id="88" name="TextBox 87"/>
          <p:cNvSpPr txBox="1"/>
          <p:nvPr/>
        </p:nvSpPr>
        <p:spPr>
          <a:xfrm>
            <a:off x="5558503" y="6399656"/>
            <a:ext cx="3404877"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ahoma"/>
                <a:ea typeface="+mn-ea"/>
                <a:cs typeface="+mn-cs"/>
              </a:rPr>
              <a:t>Scientific Discovery</a:t>
            </a:r>
          </a:p>
        </p:txBody>
      </p:sp>
      <p:grpSp>
        <p:nvGrpSpPr>
          <p:cNvPr id="66" name="Group 65"/>
          <p:cNvGrpSpPr/>
          <p:nvPr/>
        </p:nvGrpSpPr>
        <p:grpSpPr>
          <a:xfrm>
            <a:off x="-289047" y="3715576"/>
            <a:ext cx="9433048" cy="3582965"/>
            <a:chOff x="-108520" y="3573016"/>
            <a:chExt cx="9433048" cy="3582965"/>
          </a:xfrm>
        </p:grpSpPr>
        <p:sp>
          <p:nvSpPr>
            <p:cNvPr id="63" name="Rectangle 62"/>
            <p:cNvSpPr/>
            <p:nvPr/>
          </p:nvSpPr>
          <p:spPr>
            <a:xfrm>
              <a:off x="-108520" y="3573016"/>
              <a:ext cx="9433048" cy="3276000"/>
            </a:xfrm>
            <a:prstGeom prst="rect">
              <a:avLst/>
            </a:prstGeom>
            <a:solidFill>
              <a:schemeClr val="bg1"/>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3" name="Group 2"/>
            <p:cNvGrpSpPr/>
            <p:nvPr/>
          </p:nvGrpSpPr>
          <p:grpSpPr>
            <a:xfrm>
              <a:off x="613105" y="4005064"/>
              <a:ext cx="7919335" cy="3150917"/>
              <a:chOff x="-208582" y="3753558"/>
              <a:chExt cx="7919335" cy="3150917"/>
            </a:xfrm>
          </p:grpSpPr>
          <p:sp>
            <p:nvSpPr>
              <p:cNvPr id="62" name="Rectangle 61"/>
              <p:cNvSpPr/>
              <p:nvPr/>
            </p:nvSpPr>
            <p:spPr>
              <a:xfrm rot="12861">
                <a:off x="-208582" y="3828624"/>
                <a:ext cx="1900479" cy="2405141"/>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pic>
            <p:nvPicPr>
              <p:cNvPr id="28" name="Picture 4" descr="https://i.ytimg.com/vi/thf4TFnkesw/maxresdefault.jpg"/>
              <p:cNvPicPr>
                <a:picLocks noChangeAspect="1" noChangeArrowheads="1"/>
              </p:cNvPicPr>
              <p:nvPr/>
            </p:nvPicPr>
            <p:blipFill rotWithShape="1">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rcRect t="16939" b="37412"/>
              <a:stretch/>
            </p:blipFill>
            <p:spPr bwMode="auto">
              <a:xfrm rot="961673">
                <a:off x="144628" y="3753558"/>
                <a:ext cx="6902450" cy="3150917"/>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rot="12861">
                <a:off x="376978" y="4035982"/>
                <a:ext cx="1900479" cy="1797999"/>
              </a:xfrm>
              <a:prstGeom prst="rect">
                <a:avLst/>
              </a:prstGeom>
              <a:solidFill>
                <a:srgbClr val="C6C6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0" name="Oval 29"/>
              <p:cNvSpPr/>
              <p:nvPr/>
            </p:nvSpPr>
            <p:spPr>
              <a:xfrm rot="961673">
                <a:off x="3274474" y="5019457"/>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1" name="Oval 30"/>
              <p:cNvSpPr/>
              <p:nvPr/>
            </p:nvSpPr>
            <p:spPr>
              <a:xfrm rot="961673">
                <a:off x="3184235" y="5076418"/>
                <a:ext cx="545523" cy="5455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2" name="Oval 31"/>
              <p:cNvSpPr/>
              <p:nvPr/>
            </p:nvSpPr>
            <p:spPr>
              <a:xfrm rot="961673">
                <a:off x="2682472" y="533228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3" name="Oval 32"/>
              <p:cNvSpPr/>
              <p:nvPr/>
            </p:nvSpPr>
            <p:spPr>
              <a:xfrm rot="961673">
                <a:off x="3178618" y="4478667"/>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4" name="Oval 33"/>
              <p:cNvSpPr/>
              <p:nvPr/>
            </p:nvSpPr>
            <p:spPr>
              <a:xfrm rot="961673">
                <a:off x="3735687" y="4643492"/>
                <a:ext cx="573365" cy="64302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5" name="Oval 34"/>
              <p:cNvSpPr/>
              <p:nvPr/>
            </p:nvSpPr>
            <p:spPr>
              <a:xfrm rot="961673">
                <a:off x="4180716" y="4852949"/>
                <a:ext cx="676378"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6" name="Oval 35"/>
              <p:cNvSpPr/>
              <p:nvPr/>
            </p:nvSpPr>
            <p:spPr>
              <a:xfrm rot="961673">
                <a:off x="2508995" y="4000739"/>
                <a:ext cx="577532" cy="5775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7" name="Rounded Rectangle 36"/>
              <p:cNvSpPr/>
              <p:nvPr/>
            </p:nvSpPr>
            <p:spPr>
              <a:xfrm rot="61750">
                <a:off x="2444098" y="4616095"/>
                <a:ext cx="580811" cy="765360"/>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ahoma"/>
                  <a:ea typeface="+mn-ea"/>
                  <a:cs typeface="+mn-cs"/>
                </a:endParaRPr>
              </a:p>
            </p:txBody>
          </p:sp>
          <p:sp>
            <p:nvSpPr>
              <p:cNvPr id="38" name="Rectangle 37"/>
              <p:cNvSpPr/>
              <p:nvPr/>
            </p:nvSpPr>
            <p:spPr>
              <a:xfrm>
                <a:off x="293120" y="4523798"/>
                <a:ext cx="2012089"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300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39" name="Rectangle 5"/>
              <p:cNvSpPr>
                <a:spLocks noChangeArrowheads="1"/>
              </p:cNvSpPr>
              <p:nvPr/>
            </p:nvSpPr>
            <p:spPr bwMode="auto">
              <a:xfrm rot="1668114">
                <a:off x="2356724" y="419589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1F497D"/>
                    </a:solidFill>
                    <a:effectLst/>
                    <a:uLnTx/>
                    <a:uFillTx/>
                    <a:latin typeface="Tahoma"/>
                    <a:ea typeface="+mn-ea"/>
                    <a:cs typeface="+mn-cs"/>
                  </a:rPr>
                  <a:t>GAGTCAGAATTTGAC </a:t>
                </a:r>
              </a:p>
            </p:txBody>
          </p:sp>
          <p:sp>
            <p:nvSpPr>
              <p:cNvPr id="40" name="Rectangle 5"/>
              <p:cNvSpPr>
                <a:spLocks noChangeArrowheads="1"/>
              </p:cNvSpPr>
              <p:nvPr/>
            </p:nvSpPr>
            <p:spPr bwMode="auto">
              <a:xfrm rot="1668114">
                <a:off x="2426056" y="450651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1" name="Rectangle 5"/>
              <p:cNvSpPr>
                <a:spLocks noChangeArrowheads="1"/>
              </p:cNvSpPr>
              <p:nvPr/>
            </p:nvSpPr>
            <p:spPr bwMode="auto">
              <a:xfrm rot="1668114">
                <a:off x="2495388" y="481713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8064A2"/>
                    </a:solidFill>
                    <a:effectLst/>
                    <a:uLnTx/>
                    <a:uFillTx/>
                    <a:latin typeface="Tahoma"/>
                    <a:ea typeface="+mn-ea"/>
                    <a:cs typeface="+mn-cs"/>
                  </a:rPr>
                  <a:t>GAGTCAGAATTTGAC </a:t>
                </a:r>
              </a:p>
            </p:txBody>
          </p:sp>
          <p:sp>
            <p:nvSpPr>
              <p:cNvPr id="42" name="Rectangle 5"/>
              <p:cNvSpPr>
                <a:spLocks noChangeArrowheads="1"/>
              </p:cNvSpPr>
              <p:nvPr/>
            </p:nvSpPr>
            <p:spPr bwMode="auto">
              <a:xfrm rot="1668114">
                <a:off x="2320594" y="505762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3" name="Rectangle 5"/>
              <p:cNvSpPr>
                <a:spLocks noChangeArrowheads="1"/>
              </p:cNvSpPr>
              <p:nvPr/>
            </p:nvSpPr>
            <p:spPr bwMode="auto">
              <a:xfrm rot="20074936">
                <a:off x="2354860" y="5490301"/>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9BBB59"/>
                    </a:solidFill>
                    <a:effectLst/>
                    <a:uLnTx/>
                    <a:uFillTx/>
                    <a:latin typeface="Tahoma"/>
                    <a:ea typeface="+mn-ea"/>
                    <a:cs typeface="+mn-cs"/>
                  </a:rPr>
                  <a:t>GAGTCAGAATTTGAC </a:t>
                </a:r>
              </a:p>
            </p:txBody>
          </p:sp>
          <p:sp>
            <p:nvSpPr>
              <p:cNvPr id="44" name="Rectangle 5"/>
              <p:cNvSpPr>
                <a:spLocks noChangeArrowheads="1"/>
              </p:cNvSpPr>
              <p:nvPr/>
            </p:nvSpPr>
            <p:spPr bwMode="auto">
              <a:xfrm rot="20074936">
                <a:off x="2477456" y="5155537"/>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5" name="Rectangle 5"/>
              <p:cNvSpPr>
                <a:spLocks noChangeArrowheads="1"/>
              </p:cNvSpPr>
              <p:nvPr/>
            </p:nvSpPr>
            <p:spPr bwMode="auto">
              <a:xfrm rot="20074936">
                <a:off x="2722115" y="48558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F81BD"/>
                    </a:solidFill>
                    <a:effectLst/>
                    <a:uLnTx/>
                    <a:uFillTx/>
                    <a:latin typeface="Tahoma"/>
                    <a:ea typeface="+mn-ea"/>
                    <a:cs typeface="+mn-cs"/>
                  </a:rPr>
                  <a:t>GAGTCAGAATTTGAC </a:t>
                </a:r>
              </a:p>
            </p:txBody>
          </p:sp>
          <p:sp>
            <p:nvSpPr>
              <p:cNvPr id="46" name="Rectangle 5"/>
              <p:cNvSpPr>
                <a:spLocks noChangeArrowheads="1"/>
              </p:cNvSpPr>
              <p:nvPr/>
            </p:nvSpPr>
            <p:spPr bwMode="auto">
              <a:xfrm rot="21285137">
                <a:off x="3766383" y="510960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79646"/>
                    </a:solidFill>
                    <a:effectLst/>
                    <a:uLnTx/>
                    <a:uFillTx/>
                    <a:latin typeface="Tahoma"/>
                    <a:ea typeface="+mn-ea"/>
                    <a:cs typeface="+mn-cs"/>
                  </a:rPr>
                  <a:t>GAGTCAGAATTTGAC </a:t>
                </a:r>
              </a:p>
            </p:txBody>
          </p:sp>
          <p:sp>
            <p:nvSpPr>
              <p:cNvPr id="47" name="Rectangle 5"/>
              <p:cNvSpPr>
                <a:spLocks noChangeArrowheads="1"/>
              </p:cNvSpPr>
              <p:nvPr/>
            </p:nvSpPr>
            <p:spPr bwMode="auto">
              <a:xfrm rot="21285137">
                <a:off x="3731850" y="486184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C0504D"/>
                    </a:solidFill>
                    <a:effectLst/>
                    <a:uLnTx/>
                    <a:uFillTx/>
                    <a:latin typeface="Tahoma"/>
                    <a:ea typeface="+mn-ea"/>
                    <a:cs typeface="+mn-cs"/>
                  </a:rPr>
                  <a:t>GAGTCAGAATTTGAC </a:t>
                </a:r>
              </a:p>
            </p:txBody>
          </p:sp>
          <p:sp>
            <p:nvSpPr>
              <p:cNvPr id="48" name="Rectangle 5"/>
              <p:cNvSpPr>
                <a:spLocks noChangeArrowheads="1"/>
              </p:cNvSpPr>
              <p:nvPr/>
            </p:nvSpPr>
            <p:spPr bwMode="auto">
              <a:xfrm rot="21285137">
                <a:off x="3819380" y="46491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0000"/>
                    </a:solidFill>
                    <a:effectLst/>
                    <a:uLnTx/>
                    <a:uFillTx/>
                    <a:latin typeface="Tahoma"/>
                    <a:ea typeface="+mn-ea"/>
                    <a:cs typeface="+mn-cs"/>
                  </a:rPr>
                  <a:t>GAGTCAGAATTTGAC </a:t>
                </a:r>
              </a:p>
            </p:txBody>
          </p:sp>
          <p:sp>
            <p:nvSpPr>
              <p:cNvPr id="49" name="Rectangle 5"/>
              <p:cNvSpPr>
                <a:spLocks noChangeArrowheads="1"/>
              </p:cNvSpPr>
              <p:nvPr/>
            </p:nvSpPr>
            <p:spPr bwMode="auto">
              <a:xfrm rot="21285137">
                <a:off x="3105970" y="4807546"/>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prstClr val="black"/>
                    </a:solidFill>
                    <a:effectLst/>
                    <a:uLnTx/>
                    <a:uFillTx/>
                    <a:latin typeface="Tahoma"/>
                    <a:ea typeface="+mn-ea"/>
                    <a:cs typeface="+mn-cs"/>
                  </a:rPr>
                  <a:t>GAGTCAGAATTTGAC </a:t>
                </a:r>
              </a:p>
            </p:txBody>
          </p:sp>
          <p:sp>
            <p:nvSpPr>
              <p:cNvPr id="50" name="Rectangle 5"/>
              <p:cNvSpPr>
                <a:spLocks noChangeArrowheads="1"/>
              </p:cNvSpPr>
              <p:nvPr/>
            </p:nvSpPr>
            <p:spPr bwMode="auto">
              <a:xfrm rot="21285137">
                <a:off x="3210367" y="4996100"/>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00B0F0"/>
                    </a:solidFill>
                    <a:effectLst/>
                    <a:uLnTx/>
                    <a:uFillTx/>
                    <a:latin typeface="Tahoma"/>
                    <a:ea typeface="+mn-ea"/>
                    <a:cs typeface="+mn-cs"/>
                  </a:rPr>
                  <a:t>GAGTCAGAATTTGAC </a:t>
                </a:r>
              </a:p>
            </p:txBody>
          </p:sp>
          <p:sp>
            <p:nvSpPr>
              <p:cNvPr id="51" name="Rectangle 5"/>
              <p:cNvSpPr>
                <a:spLocks noChangeArrowheads="1"/>
              </p:cNvSpPr>
              <p:nvPr/>
            </p:nvSpPr>
            <p:spPr bwMode="auto">
              <a:xfrm rot="21285137">
                <a:off x="3314765" y="5184654"/>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FFFF00"/>
                    </a:solidFill>
                    <a:effectLst/>
                    <a:uLnTx/>
                    <a:uFillTx/>
                    <a:latin typeface="Tahoma"/>
                    <a:ea typeface="+mn-ea"/>
                    <a:cs typeface="+mn-cs"/>
                  </a:rPr>
                  <a:t>GAGTCAGAATTTGAC </a:t>
                </a:r>
              </a:p>
            </p:txBody>
          </p:sp>
          <p:sp>
            <p:nvSpPr>
              <p:cNvPr id="52" name="Rectangle 5"/>
              <p:cNvSpPr>
                <a:spLocks noChangeArrowheads="1"/>
              </p:cNvSpPr>
              <p:nvPr/>
            </p:nvSpPr>
            <p:spPr bwMode="auto">
              <a:xfrm rot="21285137">
                <a:off x="2437559" y="4616239"/>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EEECE1"/>
                    </a:solidFill>
                    <a:effectLst/>
                    <a:uLnTx/>
                    <a:uFillTx/>
                    <a:latin typeface="Tahoma"/>
                    <a:ea typeface="+mn-ea"/>
                    <a:cs typeface="+mn-cs"/>
                  </a:rPr>
                  <a:t>GAGTCAGAATTTGAC </a:t>
                </a:r>
              </a:p>
            </p:txBody>
          </p:sp>
          <p:sp>
            <p:nvSpPr>
              <p:cNvPr id="53" name="Rectangle 5"/>
              <p:cNvSpPr>
                <a:spLocks noChangeArrowheads="1"/>
              </p:cNvSpPr>
              <p:nvPr/>
            </p:nvSpPr>
            <p:spPr bwMode="auto">
              <a:xfrm rot="21285137">
                <a:off x="2565252" y="4757922"/>
                <a:ext cx="150515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7030A0"/>
                    </a:solidFill>
                    <a:effectLst/>
                    <a:uLnTx/>
                    <a:uFillTx/>
                    <a:latin typeface="Tahoma"/>
                    <a:ea typeface="+mn-ea"/>
                    <a:cs typeface="+mn-cs"/>
                  </a:rPr>
                  <a:t>GAGTCAGAATTTGAC </a:t>
                </a:r>
              </a:p>
            </p:txBody>
          </p:sp>
          <p:sp>
            <p:nvSpPr>
              <p:cNvPr id="54" name="Striped Right Arrow 53"/>
              <p:cNvSpPr/>
              <p:nvPr/>
            </p:nvSpPr>
            <p:spPr>
              <a:xfrm rot="16200000">
                <a:off x="3669587" y="5745282"/>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5" name="Striped Right Arrow 54"/>
              <p:cNvSpPr/>
              <p:nvPr/>
            </p:nvSpPr>
            <p:spPr>
              <a:xfrm rot="16200000">
                <a:off x="3966178" y="57247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6" name="Striped Right Arrow 55"/>
              <p:cNvSpPr/>
              <p:nvPr/>
            </p:nvSpPr>
            <p:spPr>
              <a:xfrm rot="5413798">
                <a:off x="3619012" y="4106675"/>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7" name="Striped Right Arrow 56"/>
              <p:cNvSpPr/>
              <p:nvPr/>
            </p:nvSpPr>
            <p:spPr>
              <a:xfrm rot="5413798">
                <a:off x="3915603" y="4115250"/>
                <a:ext cx="545431" cy="255115"/>
              </a:xfrm>
              <a:prstGeom prst="stripedRightArrow">
                <a:avLst>
                  <a:gd name="adj1" fmla="val 36641"/>
                  <a:gd name="adj2" fmla="val 50000"/>
                </a:avLst>
              </a:prstGeom>
              <a:solidFill>
                <a:srgbClr val="FE0606"/>
              </a:solidFill>
              <a:ln>
                <a:noFill/>
              </a:ln>
            </p:spPr>
            <p:style>
              <a:lnRef idx="2">
                <a:schemeClr val="accent4"/>
              </a:lnRef>
              <a:fillRef idx="1">
                <a:schemeClr val="lt1"/>
              </a:fillRef>
              <a:effectRef idx="0">
                <a:schemeClr val="accent4"/>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Tahoma"/>
                  <a:ea typeface="+mn-ea"/>
                  <a:cs typeface="+mn-cs"/>
                </a:endParaRPr>
              </a:p>
            </p:txBody>
          </p:sp>
          <p:sp>
            <p:nvSpPr>
              <p:cNvPr id="58" name="Rectangle 57"/>
              <p:cNvSpPr/>
              <p:nvPr/>
            </p:nvSpPr>
            <p:spPr>
              <a:xfrm>
                <a:off x="293246" y="4156921"/>
                <a:ext cx="2178802" cy="369332"/>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Illumina HiSeq4000  </a:t>
                </a:r>
              </a:p>
            </p:txBody>
          </p:sp>
          <p:sp>
            <p:nvSpPr>
              <p:cNvPr id="59" name="Rectangle 58"/>
              <p:cNvSpPr/>
              <p:nvPr/>
            </p:nvSpPr>
            <p:spPr>
              <a:xfrm>
                <a:off x="5778582" y="4354557"/>
                <a:ext cx="1617751" cy="1354217"/>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2 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bases/min</a:t>
                </a:r>
                <a:endParaRPr kumimoji="0" lang="en-US" sz="2800" b="0" i="0" u="none" strike="noStrike" kern="1200" cap="none" spc="0" normalizeH="0" baseline="0" noProof="0" dirty="0">
                  <a:ln>
                    <a:noFill/>
                  </a:ln>
                  <a:solidFill>
                    <a:prstClr val="black"/>
                  </a:solidFill>
                  <a:effectLst/>
                  <a:uLnTx/>
                  <a:uFillTx/>
                  <a:latin typeface="Tahoma"/>
                  <a:ea typeface="+mn-ea"/>
                  <a:cs typeface="+mn-cs"/>
                </a:endParaRPr>
              </a:p>
            </p:txBody>
          </p:sp>
          <p:sp>
            <p:nvSpPr>
              <p:cNvPr id="60" name="Rectangle 59"/>
              <p:cNvSpPr/>
              <p:nvPr/>
            </p:nvSpPr>
            <p:spPr>
              <a:xfrm>
                <a:off x="5838545" y="4024155"/>
                <a:ext cx="1524776"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EEECE1">
                        <a:lumMod val="75000"/>
                      </a:srgbClr>
                    </a:solidFill>
                    <a:effectLst/>
                    <a:uLnTx/>
                    <a:uFillTx/>
                    <a:latin typeface="Times New Roman" panose="02020603050405020304" pitchFamily="18" charset="0"/>
                    <a:ea typeface="Times New Roman" panose="02020603050405020304" pitchFamily="18" charset="0"/>
                    <a:cs typeface="+mn-cs"/>
                  </a:rPr>
                  <a:t>on average</a:t>
                </a:r>
                <a:endParaRPr kumimoji="0" lang="en-US" sz="1100" b="0" i="0" u="none" strike="noStrike" kern="1200" cap="none" spc="0" normalizeH="0" baseline="0" noProof="0" dirty="0">
                  <a:ln>
                    <a:noFill/>
                  </a:ln>
                  <a:solidFill>
                    <a:srgbClr val="EEECE1">
                      <a:lumMod val="75000"/>
                    </a:srgbClr>
                  </a:solidFill>
                  <a:effectLst/>
                  <a:uLnTx/>
                  <a:uFillTx/>
                  <a:latin typeface="Tahoma"/>
                  <a:ea typeface="+mn-ea"/>
                  <a:cs typeface="+mn-cs"/>
                </a:endParaRPr>
              </a:p>
            </p:txBody>
          </p:sp>
          <p:sp>
            <p:nvSpPr>
              <p:cNvPr id="61" name="Rectangle 60"/>
              <p:cNvSpPr/>
              <p:nvPr/>
            </p:nvSpPr>
            <p:spPr>
              <a:xfrm>
                <a:off x="5594468" y="5530453"/>
                <a:ext cx="2116285" cy="83099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0" i="0" u="none" strike="noStrike" kern="1200" cap="none" spc="0" normalizeH="0" baseline="0" noProof="0" dirty="0">
                    <a:ln>
                      <a:noFill/>
                    </a:ln>
                    <a:solidFill>
                      <a:srgbClr val="FF0000"/>
                    </a:solidFill>
                    <a:effectLst/>
                    <a:uLnTx/>
                    <a:uFillTx/>
                    <a:latin typeface="Tahoma"/>
                    <a:ea typeface="Times New Roman" panose="02020603050405020304" pitchFamily="18" charset="0"/>
                    <a:cs typeface="+mn-cs"/>
                  </a:rPr>
                  <a:t>(0.6%)</a:t>
                </a:r>
                <a:endParaRPr kumimoji="0" lang="en-US" sz="800" b="0" i="0" u="none" strike="noStrike" kern="1200" cap="none" spc="0" normalizeH="0" baseline="0" noProof="0" dirty="0">
                  <a:ln>
                    <a:noFill/>
                  </a:ln>
                  <a:solidFill>
                    <a:srgbClr val="FF0000"/>
                  </a:solidFill>
                  <a:effectLst/>
                  <a:uLnTx/>
                  <a:uFillTx/>
                  <a:latin typeface="Tahoma"/>
                  <a:ea typeface="+mn-ea"/>
                  <a:cs typeface="+mn-cs"/>
                </a:endParaRPr>
              </a:p>
            </p:txBody>
          </p:sp>
        </p:grpSp>
      </p:grpSp>
      <p:sp>
        <p:nvSpPr>
          <p:cNvPr id="65" name="TextBox 64"/>
          <p:cNvSpPr txBox="1"/>
          <p:nvPr/>
        </p:nvSpPr>
        <p:spPr>
          <a:xfrm>
            <a:off x="1938728" y="3493395"/>
            <a:ext cx="5413161" cy="584775"/>
          </a:xfrm>
          <a:prstGeom prst="rect">
            <a:avLst/>
          </a:prstGeom>
          <a:solidFill>
            <a:srgbClr val="FFFF99"/>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srgbClr val="FF0000"/>
                </a:solidFill>
                <a:effectLst/>
                <a:uLnTx/>
                <a:uFillTx/>
                <a:latin typeface="Tahoma"/>
                <a:ea typeface="+mn-ea"/>
                <a:cs typeface="+mn-cs"/>
              </a:rPr>
              <a:t>Bottlenecked in Mapping!!</a:t>
            </a:r>
          </a:p>
        </p:txBody>
      </p:sp>
    </p:spTree>
    <p:extLst>
      <p:ext uri="{BB962C8B-B14F-4D97-AF65-F5344CB8AC3E}">
        <p14:creationId xmlns:p14="http://schemas.microsoft.com/office/powerpoint/2010/main" val="3161225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dissolve">
                                      <p:cBhvr>
                                        <p:cTn id="7" dur="500"/>
                                        <p:tgtEl>
                                          <p:spTgt spid="66"/>
                                        </p:tgtEl>
                                      </p:cBhvr>
                                    </p:animEffect>
                                  </p:childTnLst>
                                </p:cTn>
                              </p:par>
                              <p:par>
                                <p:cTn id="8" presetID="2" presetClass="entr" presetSubtype="4" fill="hold" grpId="0" nodeType="withEffect">
                                  <p:stCondLst>
                                    <p:cond delay="0"/>
                                  </p:stCondLst>
                                  <p:childTnLst>
                                    <p:set>
                                      <p:cBhvr>
                                        <p:cTn id="9" dur="1" fill="hold">
                                          <p:stCondLst>
                                            <p:cond delay="0"/>
                                          </p:stCondLst>
                                        </p:cTn>
                                        <p:tgtEl>
                                          <p:spTgt spid="65"/>
                                        </p:tgtEl>
                                        <p:attrNameLst>
                                          <p:attrName>style.visibility</p:attrName>
                                        </p:attrNameLst>
                                      </p:cBhvr>
                                      <p:to>
                                        <p:strVal val="visible"/>
                                      </p:to>
                                    </p:set>
                                    <p:anim calcmode="lin" valueType="num">
                                      <p:cBhvr additive="base">
                                        <p:cTn id="10" dur="500" fill="hold"/>
                                        <p:tgtEl>
                                          <p:spTgt spid="65"/>
                                        </p:tgtEl>
                                        <p:attrNameLst>
                                          <p:attrName>ppt_x</p:attrName>
                                        </p:attrNameLst>
                                      </p:cBhvr>
                                      <p:tavLst>
                                        <p:tav tm="0">
                                          <p:val>
                                            <p:strVal val="#ppt_x"/>
                                          </p:val>
                                        </p:tav>
                                        <p:tav tm="100000">
                                          <p:val>
                                            <p:strVal val="#ppt_x"/>
                                          </p:val>
                                        </p:tav>
                                      </p:tavLst>
                                    </p:anim>
                                    <p:anim calcmode="lin" valueType="num">
                                      <p:cBhvr additive="base">
                                        <p:cTn id="11" dur="500" fill="hold"/>
                                        <p:tgtEl>
                                          <p:spTgt spid="6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Genome Sequence Alignment: Example</a:t>
            </a:r>
          </a:p>
        </p:txBody>
      </p:sp>
      <p:pic>
        <p:nvPicPr>
          <p:cNvPr id="5" name="Content Placeholder 4" descr="A_genome_alignment_of_eight_Yersinia_isolates 2.png"/>
          <p:cNvPicPr>
            <a:picLocks noGrp="1" noChangeAspect="1"/>
          </p:cNvPicPr>
          <p:nvPr>
            <p:ph idx="1"/>
          </p:nvPr>
        </p:nvPicPr>
        <p:blipFill>
          <a:blip r:embed="rId2" cstate="print">
            <a:extLst>
              <a:ext uri="{28A0092B-C50C-407E-A947-70E740481C1C}">
                <a14:useLocalDpi xmlns:a14="http://schemas.microsoft.com/office/drawing/2010/main" val="0"/>
              </a:ext>
            </a:extLst>
          </a:blip>
          <a:srcRect t="2363" b="2363"/>
          <a:stretch>
            <a:fillRect/>
          </a:stretch>
        </p:blipFill>
        <p:spPr>
          <a:xfrm>
            <a:off x="228600" y="1044631"/>
            <a:ext cx="8925728" cy="5383801"/>
          </a:xfrm>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
        <p:nvSpPr>
          <p:cNvPr id="6" name="TextBox 5"/>
          <p:cNvSpPr txBox="1"/>
          <p:nvPr/>
        </p:nvSpPr>
        <p:spPr>
          <a:xfrm>
            <a:off x="35496" y="6474822"/>
            <a:ext cx="816351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Source: By Aaron E. Darling,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István</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Mark A. Ragan - Figure 1 from Darling AE, </a:t>
            </a:r>
            <a:r>
              <a:rPr kumimoji="0" lang="en-US" sz="800" b="0" i="0" u="none" strike="noStrike" kern="1200" cap="none" spc="0" normalizeH="0" baseline="0" noProof="0" dirty="0" err="1">
                <a:ln>
                  <a:noFill/>
                </a:ln>
                <a:solidFill>
                  <a:srgbClr val="000000"/>
                </a:solidFill>
                <a:effectLst/>
                <a:uLnTx/>
                <a:uFillTx/>
                <a:latin typeface="Calibri"/>
                <a:ea typeface="+mn-ea"/>
                <a:cs typeface="Calibri"/>
              </a:rPr>
              <a:t>Miklós</a:t>
            </a:r>
            <a:r>
              <a:rPr kumimoji="0" lang="en-US" sz="800" b="0" i="0" u="none" strike="noStrike" kern="1200" cap="none" spc="0" normalizeH="0" baseline="0" noProof="0" dirty="0">
                <a:ln>
                  <a:noFill/>
                </a:ln>
                <a:solidFill>
                  <a:srgbClr val="000000"/>
                </a:solidFill>
                <a:effectLst/>
                <a:uLnTx/>
                <a:uFillTx/>
                <a:latin typeface="Calibri"/>
                <a:ea typeface="+mn-ea"/>
                <a:cs typeface="Calibri"/>
              </a:rPr>
              <a:t> I, Ragan MA (2008).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a:ea typeface="+mn-ea"/>
                <a:cs typeface="Calibri"/>
              </a:rPr>
              <a:t>"Dynamics of Genome Rearrangement in Bacterial Populations". PLOS Genetics. DOI:10.1371/journal.pgen.1000128., CC BY 2.5, </a:t>
            </a:r>
            <a:r>
              <a:rPr kumimoji="0" lang="en-US" sz="800" b="0" i="0" u="none" strike="noStrike" kern="1200" cap="none" spc="0" normalizeH="0" baseline="0" noProof="0" dirty="0">
                <a:ln>
                  <a:noFill/>
                </a:ln>
                <a:solidFill>
                  <a:srgbClr val="000000"/>
                </a:solidFill>
                <a:effectLst/>
                <a:uLnTx/>
                <a:uFillTx/>
                <a:latin typeface="Calibri"/>
                <a:ea typeface="+mn-ea"/>
                <a:cs typeface="Calibri"/>
                <a:hlinkClick r:id="rId3"/>
              </a:rPr>
              <a:t>https://commons.wikimedia.org/w/index.php?curid=30550950</a:t>
            </a:r>
            <a:r>
              <a:rPr kumimoji="0" lang="en-US" sz="800" b="0" i="0" u="none" strike="noStrike" kern="1200" cap="none" spc="0" normalizeH="0" baseline="0" noProof="0" dirty="0">
                <a:ln>
                  <a:noFill/>
                </a:ln>
                <a:solidFill>
                  <a:srgbClr val="000000"/>
                </a:solidFill>
                <a:effectLst/>
                <a:uLnTx/>
                <a:uFillTx/>
                <a:latin typeface="Calibri"/>
                <a:ea typeface="+mn-ea"/>
                <a:cs typeface="Calibri"/>
              </a:rPr>
              <a:t> </a:t>
            </a:r>
          </a:p>
        </p:txBody>
      </p:sp>
    </p:spTree>
    <p:extLst>
      <p:ext uri="{BB962C8B-B14F-4D97-AF65-F5344CB8AC3E}">
        <p14:creationId xmlns:p14="http://schemas.microsoft.com/office/powerpoint/2010/main" val="293351650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7387FD-A33A-524D-9D5A-BF9942C81CBF}"/>
              </a:ext>
            </a:extLst>
          </p:cNvPr>
          <p:cNvSpPr>
            <a:spLocks noGrp="1"/>
          </p:cNvSpPr>
          <p:nvPr>
            <p:ph type="title"/>
          </p:nvPr>
        </p:nvSpPr>
        <p:spPr/>
        <p:txBody>
          <a:bodyPr/>
          <a:lstStyle/>
          <a:p>
            <a:r>
              <a:rPr lang="en-US" dirty="0"/>
              <a:t>Idea</a:t>
            </a:r>
          </a:p>
        </p:txBody>
      </p:sp>
      <p:sp>
        <p:nvSpPr>
          <p:cNvPr id="3" name="Content Placeholder 2">
            <a:extLst>
              <a:ext uri="{FF2B5EF4-FFF2-40B4-BE49-F238E27FC236}">
                <a16:creationId xmlns:a16="http://schemas.microsoft.com/office/drawing/2014/main" id="{CFE11A9F-EFCB-5F41-A86B-63C31BD361BC}"/>
              </a:ext>
            </a:extLst>
          </p:cNvPr>
          <p:cNvSpPr>
            <a:spLocks noGrp="1"/>
          </p:cNvSpPr>
          <p:nvPr>
            <p:ph idx="1"/>
          </p:nvPr>
        </p:nvSpPr>
        <p:spPr>
          <a:xfrm>
            <a:off x="228600" y="1916832"/>
            <a:ext cx="8610600" cy="5193723"/>
          </a:xfrm>
        </p:spPr>
        <p:txBody>
          <a:bodyPr/>
          <a:lstStyle/>
          <a:p>
            <a:pPr marL="0" indent="0" algn="ctr">
              <a:buNone/>
            </a:pPr>
            <a:r>
              <a:rPr lang="en-US" sz="4000" b="1" dirty="0">
                <a:solidFill>
                  <a:srgbClr val="0000FF"/>
                </a:solidFill>
              </a:rPr>
              <a:t>Filter fast </a:t>
            </a:r>
            <a:r>
              <a:rPr lang="en-US" sz="4000" dirty="0">
                <a:solidFill>
                  <a:srgbClr val="0000FF"/>
                </a:solidFill>
              </a:rPr>
              <a:t>before you align</a:t>
            </a:r>
          </a:p>
          <a:p>
            <a:pPr marL="0" indent="0" algn="ctr">
              <a:buNone/>
            </a:pPr>
            <a:endParaRPr lang="en-US" dirty="0">
              <a:solidFill>
                <a:srgbClr val="0000FF"/>
              </a:solidFill>
            </a:endParaRPr>
          </a:p>
          <a:p>
            <a:pPr marL="0" indent="0" algn="ctr">
              <a:buNone/>
            </a:pPr>
            <a:endParaRPr lang="en-US" dirty="0">
              <a:solidFill>
                <a:srgbClr val="0000FF"/>
              </a:solidFill>
            </a:endParaRPr>
          </a:p>
          <a:p>
            <a:pPr marL="0" indent="0" algn="ctr">
              <a:buNone/>
            </a:pPr>
            <a:r>
              <a:rPr lang="en-US" sz="4000" dirty="0">
                <a:solidFill>
                  <a:srgbClr val="FF0000"/>
                </a:solidFill>
              </a:rPr>
              <a:t>Minimize costly </a:t>
            </a:r>
          </a:p>
          <a:p>
            <a:pPr marL="0" indent="0" algn="ctr">
              <a:buNone/>
            </a:pPr>
            <a:r>
              <a:rPr lang="en-US" sz="4000" dirty="0">
                <a:solidFill>
                  <a:srgbClr val="FF0000"/>
                </a:solidFill>
              </a:rPr>
              <a:t>“approximate string comparisons”</a:t>
            </a:r>
          </a:p>
        </p:txBody>
      </p:sp>
      <p:sp>
        <p:nvSpPr>
          <p:cNvPr id="4" name="Slide Number Placeholder 3">
            <a:extLst>
              <a:ext uri="{FF2B5EF4-FFF2-40B4-BE49-F238E27FC236}">
                <a16:creationId xmlns:a16="http://schemas.microsoft.com/office/drawing/2014/main" id="{F91FB115-7ECC-6A41-BF95-5BD8C929FAFF}"/>
              </a:ext>
            </a:extLst>
          </p:cNvPr>
          <p:cNvSpPr>
            <a:spLocks noGrp="1"/>
          </p:cNvSpPr>
          <p:nvPr>
            <p:ph type="sldNum" sz="quarter" idx="11"/>
          </p:nvPr>
        </p:nvSpPr>
        <p:spPr/>
        <p:txBody>
          <a:bodyPr/>
          <a:lstStyle/>
          <a:p>
            <a:pPr>
              <a:defRPr/>
            </a:pPr>
            <a:fld id="{8E574D81-B5DE-384D-B24B-566C679AE608}" type="slidenum">
              <a:rPr lang="en-US" smtClean="0"/>
              <a:pPr>
                <a:defRPr/>
              </a:pPr>
              <a:t>7</a:t>
            </a:fld>
            <a:endParaRPr lang="en-US"/>
          </a:p>
        </p:txBody>
      </p:sp>
    </p:spTree>
    <p:extLst>
      <p:ext uri="{BB962C8B-B14F-4D97-AF65-F5344CB8AC3E}">
        <p14:creationId xmlns:p14="http://schemas.microsoft.com/office/powerpoint/2010/main" val="33541262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86574E-FA2E-425B-A84C-39F9592E9ECB}" type="slidenum">
              <a:rPr kumimoji="0" lang="en-US" altLang="en-US" sz="1600" b="0" i="0" u="none" strike="noStrike" kern="1200" cap="none" spc="0" normalizeH="0" baseline="0" noProof="0" smtClean="0">
                <a:ln>
                  <a:noFill/>
                </a:ln>
                <a:solidFill>
                  <a:prstClr val="black"/>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prstClr val="black"/>
              </a:solidFill>
              <a:effectLst/>
              <a:uLnTx/>
              <a:uFillTx/>
              <a:latin typeface="Garamond" pitchFamily="18" charset="0"/>
              <a:ea typeface="+mn-ea"/>
              <a:cs typeface="+mn-cs"/>
            </a:endParaRPr>
          </a:p>
        </p:txBody>
      </p:sp>
      <p:graphicFrame>
        <p:nvGraphicFramePr>
          <p:cNvPr id="4" name="Object 3"/>
          <p:cNvGraphicFramePr>
            <a:graphicFrameLocks noChangeAspect="1"/>
          </p:cNvGraphicFramePr>
          <p:nvPr>
            <p:extLst/>
          </p:nvPr>
        </p:nvGraphicFramePr>
        <p:xfrm>
          <a:off x="273396" y="2692989"/>
          <a:ext cx="8556908" cy="3646726"/>
        </p:xfrm>
        <a:graphic>
          <a:graphicData uri="http://schemas.openxmlformats.org/presentationml/2006/ole">
            <mc:AlternateContent xmlns:mc="http://schemas.openxmlformats.org/markup-compatibility/2006">
              <mc:Choice xmlns:v="urn:schemas-microsoft-com:vml" Requires="v">
                <p:oleObj spid="_x0000_s4113" name="Visio" r:id="rId4" imgW="9268335" imgH="3950208" progId="Visio.Drawing.11">
                  <p:embed/>
                </p:oleObj>
              </mc:Choice>
              <mc:Fallback>
                <p:oleObj name="Visio" r:id="rId4" imgW="9268335" imgH="3950208" progId="Visio.Drawing.11">
                  <p:embed/>
                  <p:pic>
                    <p:nvPicPr>
                      <p:cNvPr id="4" name="Object 3"/>
                      <p:cNvPicPr/>
                      <p:nvPr/>
                    </p:nvPicPr>
                    <p:blipFill>
                      <a:blip r:embed="rId5"/>
                      <a:stretch>
                        <a:fillRect/>
                      </a:stretch>
                    </p:blipFill>
                    <p:spPr>
                      <a:xfrm>
                        <a:off x="273396" y="2692989"/>
                        <a:ext cx="8556908" cy="3646726"/>
                      </a:xfrm>
                      <a:prstGeom prst="rect">
                        <a:avLst/>
                      </a:prstGeom>
                    </p:spPr>
                  </p:pic>
                </p:oleObj>
              </mc:Fallback>
            </mc:AlternateContent>
          </a:graphicData>
        </a:graphic>
      </p:graphicFrame>
      <p:sp>
        <p:nvSpPr>
          <p:cNvPr id="5" name="Title 1"/>
          <p:cNvSpPr txBox="1">
            <a:spLocks/>
          </p:cNvSpPr>
          <p:nvPr/>
        </p:nvSpPr>
        <p:spPr>
          <a:xfrm>
            <a:off x="228600" y="152400"/>
            <a:ext cx="8610600" cy="1066800"/>
          </a:xfrm>
          <a:prstGeom prst="rect">
            <a:avLst/>
          </a:prstGeom>
        </p:spPr>
        <p:txBody>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pPr lvl="0">
              <a:defRPr/>
            </a:pPr>
            <a:r>
              <a:rPr lang="en-US" dirty="0">
                <a:solidFill>
                  <a:schemeClr val="accent3">
                    <a:lumMod val="50000"/>
                  </a:schemeClr>
                </a:solidFill>
              </a:rPr>
              <a:t>An Example Solution: </a:t>
            </a:r>
            <a:r>
              <a:rPr lang="en-US" dirty="0" err="1">
                <a:solidFill>
                  <a:schemeClr val="accent3">
                    <a:lumMod val="50000"/>
                  </a:schemeClr>
                </a:solidFill>
              </a:rPr>
              <a:t>GateKeeper</a:t>
            </a:r>
            <a:endParaRPr kumimoji="0" lang="en-US" sz="4000" b="0" i="0" u="none" strike="noStrike" kern="0" cap="none" spc="0" normalizeH="0" baseline="0" noProof="0" dirty="0">
              <a:ln>
                <a:noFill/>
              </a:ln>
              <a:solidFill>
                <a:srgbClr val="1F497D"/>
              </a:solidFill>
              <a:effectLst/>
              <a:uLnTx/>
              <a:uFillTx/>
              <a:latin typeface="Garamond"/>
              <a:ea typeface="+mj-ea"/>
              <a:cs typeface="+mj-cs"/>
            </a:endParaRPr>
          </a:p>
        </p:txBody>
      </p:sp>
      <p:pic>
        <p:nvPicPr>
          <p:cNvPr id="9" name="Picture 8" descr="http://www.fpgadeveloper.com/wp-content/uploads/2016/03/fpga-drive-bring-up-2.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b="9275"/>
          <a:stretch/>
        </p:blipFill>
        <p:spPr bwMode="auto">
          <a:xfrm>
            <a:off x="3536006" y="1275733"/>
            <a:ext cx="1878272" cy="1243731"/>
          </a:xfrm>
          <a:prstGeom prst="rect">
            <a:avLst/>
          </a:prstGeom>
          <a:noFill/>
          <a:extLst>
            <a:ext uri="{909E8E84-426E-40DD-AFC4-6F175D3DCCD1}">
              <a14:hiddenFill xmlns:a14="http://schemas.microsoft.com/office/drawing/2010/main">
                <a:solidFill>
                  <a:srgbClr val="FFFFFF"/>
                </a:solidFill>
              </a14:hiddenFill>
            </a:ext>
          </a:extLst>
        </p:spPr>
      </p:pic>
      <p:sp>
        <p:nvSpPr>
          <p:cNvPr id="10" name="Cube 9"/>
          <p:cNvSpPr>
            <a:spLocks/>
          </p:cNvSpPr>
          <p:nvPr/>
        </p:nvSpPr>
        <p:spPr>
          <a:xfrm>
            <a:off x="1364419" y="1508488"/>
            <a:ext cx="1645920" cy="1005840"/>
          </a:xfrm>
          <a:prstGeom prst="cube">
            <a:avLst/>
          </a:prstGeom>
          <a:ln/>
        </p:spPr>
        <p:style>
          <a:lnRef idx="3">
            <a:schemeClr val="lt1"/>
          </a:lnRef>
          <a:fillRef idx="1">
            <a:schemeClr val="accent1"/>
          </a:fillRef>
          <a:effectRef idx="1">
            <a:schemeClr val="accent1"/>
          </a:effectRef>
          <a:fontRef idx="minor">
            <a:schemeClr val="lt1"/>
          </a:fontRef>
        </p:style>
        <p:txBody>
          <a:bodyPr wrap="squar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europa"/>
                <a:ea typeface="+mn-ea"/>
                <a:cs typeface="+mn-cs"/>
              </a:rPr>
              <a:t>Alignment Filter</a:t>
            </a:r>
          </a:p>
        </p:txBody>
      </p:sp>
      <p:sp>
        <p:nvSpPr>
          <p:cNvPr id="11" name="Cross 10"/>
          <p:cNvSpPr/>
          <p:nvPr/>
        </p:nvSpPr>
        <p:spPr>
          <a:xfrm>
            <a:off x="3106352" y="1787354"/>
            <a:ext cx="406406" cy="406406"/>
          </a:xfrm>
          <a:prstGeom prst="plus">
            <a:avLst>
              <a:gd name="adj" fmla="val 37284"/>
            </a:avLst>
          </a:prstGeom>
          <a:solidFill>
            <a:srgbClr val="FF0000"/>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grpSp>
        <p:nvGrpSpPr>
          <p:cNvPr id="12" name="Group 11"/>
          <p:cNvGrpSpPr/>
          <p:nvPr/>
        </p:nvGrpSpPr>
        <p:grpSpPr>
          <a:xfrm>
            <a:off x="5953706" y="862882"/>
            <a:ext cx="2109214" cy="1899606"/>
            <a:chOff x="6300192" y="517140"/>
            <a:chExt cx="2736304" cy="2464377"/>
          </a:xfrm>
        </p:grpSpPr>
        <p:grpSp>
          <p:nvGrpSpPr>
            <p:cNvPr id="13" name="Group 12"/>
            <p:cNvGrpSpPr/>
            <p:nvPr/>
          </p:nvGrpSpPr>
          <p:grpSpPr>
            <a:xfrm>
              <a:off x="7111817" y="517140"/>
              <a:ext cx="1080120" cy="1876623"/>
              <a:chOff x="-108520" y="4149080"/>
              <a:chExt cx="1080120" cy="1876623"/>
            </a:xfrm>
          </p:grpSpPr>
          <p:sp>
            <p:nvSpPr>
              <p:cNvPr id="15" name="TextBox 14"/>
              <p:cNvSpPr txBox="1"/>
              <p:nvPr/>
            </p:nvSpPr>
            <p:spPr>
              <a:xfrm>
                <a:off x="467544" y="4437113"/>
                <a:ext cx="504056" cy="51906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2A55D6"/>
                    </a:solidFill>
                    <a:effectLst/>
                    <a:uLnTx/>
                    <a:uFillTx/>
                    <a:latin typeface="Tahoma"/>
                    <a:ea typeface="+mn-ea"/>
                    <a:cs typeface="+mn-cs"/>
                  </a:rPr>
                  <a:t>st</a:t>
                </a:r>
                <a:endParaRPr kumimoji="0" lang="en-US" sz="2000" b="0" i="0" u="none" strike="noStrike" kern="1200" cap="none" spc="0" normalizeH="0" baseline="0" noProof="0" dirty="0">
                  <a:ln>
                    <a:noFill/>
                  </a:ln>
                  <a:solidFill>
                    <a:srgbClr val="2A55D6"/>
                  </a:solidFill>
                  <a:effectLst/>
                  <a:uLnTx/>
                  <a:uFillTx/>
                  <a:latin typeface="Tahoma"/>
                  <a:ea typeface="+mn-ea"/>
                  <a:cs typeface="+mn-cs"/>
                </a:endParaRPr>
              </a:p>
            </p:txBody>
          </p:sp>
          <p:sp>
            <p:nvSpPr>
              <p:cNvPr id="16" name="Rectangle 15"/>
              <p:cNvSpPr/>
              <p:nvPr/>
            </p:nvSpPr>
            <p:spPr>
              <a:xfrm>
                <a:off x="-108520" y="4149080"/>
                <a:ext cx="1038132" cy="1876623"/>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800" b="0" i="0" u="none" strike="noStrike" kern="1200" cap="none" spc="0" normalizeH="0" baseline="0" noProof="0" dirty="0">
                    <a:ln>
                      <a:noFill/>
                    </a:ln>
                    <a:solidFill>
                      <a:srgbClr val="2A55D6"/>
                    </a:solidFill>
                    <a:effectLst/>
                    <a:uLnTx/>
                    <a:uFillTx/>
                    <a:latin typeface="Tahoma"/>
                    <a:ea typeface="+mn-ea"/>
                    <a:cs typeface="+mn-cs"/>
                  </a:rPr>
                  <a:t>1</a:t>
                </a:r>
              </a:p>
            </p:txBody>
          </p:sp>
        </p:grpSp>
        <p:sp>
          <p:nvSpPr>
            <p:cNvPr id="14" name="Rectangle 13"/>
            <p:cNvSpPr/>
            <p:nvPr/>
          </p:nvSpPr>
          <p:spPr>
            <a:xfrm>
              <a:off x="6300192" y="2063170"/>
              <a:ext cx="2736304" cy="91834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A55D6"/>
                  </a:solidFill>
                  <a:effectLst/>
                  <a:uLnTx/>
                  <a:uFillTx/>
                  <a:latin typeface="Tahoma"/>
                  <a:ea typeface="+mn-ea"/>
                  <a:cs typeface="+mn-cs"/>
                </a:rPr>
                <a:t>FPGA-based Alignment Filter.</a:t>
              </a:r>
            </a:p>
          </p:txBody>
        </p:sp>
      </p:grpSp>
      <p:sp>
        <p:nvSpPr>
          <p:cNvPr id="17" name="Equal 16"/>
          <p:cNvSpPr/>
          <p:nvPr/>
        </p:nvSpPr>
        <p:spPr>
          <a:xfrm>
            <a:off x="5475548" y="1775284"/>
            <a:ext cx="587150" cy="422906"/>
          </a:xfrm>
          <a:prstGeom prst="mathEqual">
            <a:avLst/>
          </a:prstGeom>
          <a:solidFill>
            <a:srgbClr val="FE0606"/>
          </a:solidFill>
        </p:spPr>
        <p:txBody>
          <a:bodyPr wrap="square" rtlCol="0"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n-US" sz="400" b="1" i="0" u="none" strike="noStrike" kern="1200" cap="none" spc="0" normalizeH="0" baseline="0" noProof="0" dirty="0">
              <a:ln>
                <a:noFill/>
              </a:ln>
              <a:solidFill>
                <a:srgbClr val="EEECE1"/>
              </a:solidFill>
              <a:effectLst/>
              <a:uLnTx/>
              <a:uFillTx/>
              <a:latin typeface="europa"/>
              <a:ea typeface="+mn-ea"/>
              <a:cs typeface="+mn-cs"/>
            </a:endParaRPr>
          </a:p>
        </p:txBody>
      </p:sp>
    </p:spTree>
    <p:extLst>
      <p:ext uri="{BB962C8B-B14F-4D97-AF65-F5344CB8AC3E}">
        <p14:creationId xmlns:p14="http://schemas.microsoft.com/office/powerpoint/2010/main" val="458055199"/>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E8C23-FA4B-DC43-9A4E-AB414CD1EE1B}"/>
              </a:ext>
            </a:extLst>
          </p:cNvPr>
          <p:cNvSpPr>
            <a:spLocks noGrp="1"/>
          </p:cNvSpPr>
          <p:nvPr>
            <p:ph type="title"/>
          </p:nvPr>
        </p:nvSpPr>
        <p:spPr/>
        <p:txBody>
          <a:bodyPr/>
          <a:lstStyle/>
          <a:p>
            <a:r>
              <a:rPr lang="en-US" dirty="0"/>
              <a:t>FPGA-Based Alignment Filtering</a:t>
            </a:r>
          </a:p>
        </p:txBody>
      </p:sp>
      <p:sp>
        <p:nvSpPr>
          <p:cNvPr id="3" name="Content Placeholder 2">
            <a:extLst>
              <a:ext uri="{FF2B5EF4-FFF2-40B4-BE49-F238E27FC236}">
                <a16:creationId xmlns:a16="http://schemas.microsoft.com/office/drawing/2014/main" id="{7D7272F7-812F-9A42-AE52-085A1B7B969B}"/>
              </a:ext>
            </a:extLst>
          </p:cNvPr>
          <p:cNvSpPr>
            <a:spLocks noGrp="1"/>
          </p:cNvSpPr>
          <p:nvPr>
            <p:ph idx="1"/>
          </p:nvPr>
        </p:nvSpPr>
        <p:spPr>
          <a:xfrm>
            <a:off x="228600" y="980728"/>
            <a:ext cx="8610600" cy="4876800"/>
          </a:xfrm>
        </p:spPr>
        <p:txBody>
          <a:bodyPr/>
          <a:lstStyle/>
          <a:p>
            <a:r>
              <a:rPr lang="en-US" sz="2200" dirty="0"/>
              <a:t>Mohammed </a:t>
            </a:r>
            <a:r>
              <a:rPr lang="en-US" sz="2200" dirty="0" err="1"/>
              <a:t>Alser</a:t>
            </a:r>
            <a:r>
              <a:rPr lang="en-US" sz="2200" dirty="0"/>
              <a:t>, Hasan Hassan, </a:t>
            </a:r>
            <a:r>
              <a:rPr lang="en-US" sz="2200" dirty="0" err="1"/>
              <a:t>Hongyi</a:t>
            </a:r>
            <a:r>
              <a:rPr lang="en-US" sz="2200" dirty="0"/>
              <a:t> Xin, </a:t>
            </a:r>
            <a:r>
              <a:rPr lang="en-US" sz="2200" dirty="0" err="1"/>
              <a:t>Oguz</a:t>
            </a:r>
            <a:r>
              <a:rPr lang="en-US" sz="2200" dirty="0"/>
              <a:t> </a:t>
            </a:r>
            <a:r>
              <a:rPr lang="en-US" sz="2200" dirty="0" err="1"/>
              <a:t>Ergin</a:t>
            </a:r>
            <a:r>
              <a:rPr lang="en-US" sz="2200" dirty="0"/>
              <a:t>, Onur Mutlu, and Can Alkan</a:t>
            </a:r>
            <a:br>
              <a:rPr lang="en-US" sz="2200" dirty="0"/>
            </a:br>
            <a:r>
              <a:rPr lang="en-US" sz="2200" b="1" dirty="0">
                <a:hlinkClick r:id="rId2"/>
              </a:rPr>
              <a:t>"GateKeeper: A New Hardware Architecture for Accelerating Pre-Alignment in DNA Short Read Mapping"</a:t>
            </a:r>
            <a:br>
              <a:rPr lang="en-US" sz="2200" dirty="0"/>
            </a:br>
            <a:r>
              <a:rPr lang="en-US" sz="2200" b="1" i="1" dirty="0">
                <a:hlinkClick r:id="rId3"/>
              </a:rPr>
              <a:t>Bioinformatics</a:t>
            </a:r>
            <a:r>
              <a:rPr lang="en-US" sz="2200" dirty="0"/>
              <a:t>, [published online, May 31], 2017. </a:t>
            </a:r>
            <a:br>
              <a:rPr lang="en-US" sz="2200" dirty="0"/>
            </a:br>
            <a:r>
              <a:rPr lang="en-US" sz="2200" dirty="0"/>
              <a:t>[</a:t>
            </a:r>
            <a:r>
              <a:rPr lang="en-US" sz="2200" dirty="0">
                <a:hlinkClick r:id="rId4"/>
              </a:rPr>
              <a:t>Source Code</a:t>
            </a:r>
            <a:r>
              <a:rPr lang="en-US" sz="2200" dirty="0"/>
              <a:t>] </a:t>
            </a:r>
            <a:br>
              <a:rPr lang="en-US" sz="2200" dirty="0"/>
            </a:br>
            <a:r>
              <a:rPr lang="en-US" sz="2200" dirty="0"/>
              <a:t>[</a:t>
            </a:r>
            <a:r>
              <a:rPr lang="en-US" sz="2200" dirty="0">
                <a:hlinkClick r:id="rId5"/>
              </a:rPr>
              <a:t>Online link at Bioinformatics Journal</a:t>
            </a:r>
            <a:r>
              <a:rPr lang="en-US" sz="2200" dirty="0"/>
              <a:t>]</a:t>
            </a:r>
          </a:p>
          <a:p>
            <a:endParaRPr lang="en-US" sz="2200" dirty="0"/>
          </a:p>
        </p:txBody>
      </p:sp>
      <p:sp>
        <p:nvSpPr>
          <p:cNvPr id="4" name="Slide Number Placeholder 3">
            <a:extLst>
              <a:ext uri="{FF2B5EF4-FFF2-40B4-BE49-F238E27FC236}">
                <a16:creationId xmlns:a16="http://schemas.microsoft.com/office/drawing/2014/main" id="{D883C8AB-36A8-254D-9CE5-089EFEBE3CA7}"/>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590AFA7F-FE4D-6F48-BB4A-2296F0C0FBB8}"/>
              </a:ext>
            </a:extLst>
          </p:cNvPr>
          <p:cNvPicPr>
            <a:picLocks noChangeAspect="1"/>
          </p:cNvPicPr>
          <p:nvPr/>
        </p:nvPicPr>
        <p:blipFill>
          <a:blip r:embed="rId6"/>
          <a:stretch>
            <a:fillRect/>
          </a:stretch>
        </p:blipFill>
        <p:spPr>
          <a:xfrm>
            <a:off x="0" y="3930359"/>
            <a:ext cx="9144000" cy="2450969"/>
          </a:xfrm>
          <a:prstGeom prst="rect">
            <a:avLst/>
          </a:prstGeom>
        </p:spPr>
      </p:pic>
    </p:spTree>
    <p:extLst>
      <p:ext uri="{BB962C8B-B14F-4D97-AF65-F5344CB8AC3E}">
        <p14:creationId xmlns:p14="http://schemas.microsoft.com/office/powerpoint/2010/main" val="477272220"/>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DNA Sequence Analysis</a:t>
            </a:r>
          </a:p>
        </p:txBody>
      </p:sp>
      <p:sp>
        <p:nvSpPr>
          <p:cNvPr id="3" name="Content Placeholder 2"/>
          <p:cNvSpPr>
            <a:spLocks noGrp="1"/>
          </p:cNvSpPr>
          <p:nvPr>
            <p:ph idx="1"/>
          </p:nvPr>
        </p:nvSpPr>
        <p:spPr>
          <a:xfrm>
            <a:off x="228600" y="1052736"/>
            <a:ext cx="8735888" cy="4876800"/>
          </a:xfrm>
        </p:spPr>
        <p:txBody>
          <a:bodyPr/>
          <a:lstStyle/>
          <a:p>
            <a:r>
              <a:rPr lang="en-US" sz="1800" dirty="0" err="1"/>
              <a:t>Jeremie</a:t>
            </a:r>
            <a:r>
              <a:rPr lang="en-US" sz="1800" dirty="0"/>
              <a:t> S. Kim, </a:t>
            </a:r>
            <a:r>
              <a:rPr lang="en-US" sz="1800" dirty="0" err="1"/>
              <a:t>Damla</a:t>
            </a:r>
            <a:r>
              <a:rPr lang="en-US" sz="1800" dirty="0"/>
              <a:t> </a:t>
            </a:r>
            <a:r>
              <a:rPr lang="en-US" sz="1800" dirty="0" err="1"/>
              <a:t>Senol</a:t>
            </a:r>
            <a:r>
              <a:rPr lang="en-US" sz="1800" dirty="0"/>
              <a:t> Cali, </a:t>
            </a:r>
            <a:r>
              <a:rPr lang="en-US" sz="1800" dirty="0" err="1"/>
              <a:t>Hongyi</a:t>
            </a:r>
            <a:r>
              <a:rPr lang="en-US" sz="1800" dirty="0"/>
              <a:t> Xin, </a:t>
            </a:r>
            <a:r>
              <a:rPr lang="en-US" sz="1800" dirty="0" err="1"/>
              <a:t>Donghyuk</a:t>
            </a:r>
            <a:r>
              <a:rPr lang="en-US" sz="1800" dirty="0"/>
              <a:t> Lee, Saugata Ghose, Mohammed </a:t>
            </a:r>
            <a:r>
              <a:rPr lang="en-US" sz="1800" dirty="0" err="1"/>
              <a:t>Alser</a:t>
            </a:r>
            <a:r>
              <a:rPr lang="en-US" sz="1800" dirty="0"/>
              <a:t>, Hasan Hassan, </a:t>
            </a:r>
            <a:r>
              <a:rPr lang="en-US" sz="1800" dirty="0" err="1"/>
              <a:t>Oguz</a:t>
            </a:r>
            <a:r>
              <a:rPr lang="en-US" sz="1800" dirty="0"/>
              <a:t> </a:t>
            </a:r>
            <a:r>
              <a:rPr lang="en-US" sz="1800" dirty="0" err="1"/>
              <a:t>Ergin</a:t>
            </a:r>
            <a:r>
              <a:rPr lang="en-US" sz="1800" dirty="0"/>
              <a:t>, Can Alkan, and Onur Mutlu,</a:t>
            </a:r>
            <a:br>
              <a:rPr lang="en-US" sz="1800" dirty="0"/>
            </a:br>
            <a:r>
              <a:rPr lang="en-US" sz="1800" b="1" dirty="0"/>
              <a:t>"GRIM-Filter: Fast Seed Location Filtering in DNA Read Mapping Using Processing-in-Memory Technologies"</a:t>
            </a:r>
            <a:br>
              <a:rPr lang="en-US" sz="1800" dirty="0"/>
            </a:br>
            <a:r>
              <a:rPr lang="en-US" sz="1800" i="1" dirty="0"/>
              <a:t>to appear in </a:t>
            </a:r>
            <a:r>
              <a:rPr lang="en-US" sz="1800" b="1" i="1" dirty="0">
                <a:hlinkClick r:id="rId2"/>
              </a:rPr>
              <a:t>BMC Genomics</a:t>
            </a:r>
            <a:r>
              <a:rPr lang="en-US" sz="1800" dirty="0"/>
              <a:t>, 2018. </a:t>
            </a:r>
            <a:br>
              <a:rPr lang="en-US" sz="1800" dirty="0"/>
            </a:br>
            <a:r>
              <a:rPr lang="en-US" sz="1800" i="1" dirty="0"/>
              <a:t>to also appear in</a:t>
            </a:r>
            <a:r>
              <a:rPr lang="en-US" sz="1800" dirty="0"/>
              <a:t> </a:t>
            </a:r>
            <a:r>
              <a:rPr lang="en-US" sz="1800" i="1" dirty="0"/>
              <a:t>Proceedings of the </a:t>
            </a:r>
            <a:r>
              <a:rPr lang="en-US" sz="1800" i="1" dirty="0">
                <a:hlinkClick r:id="rId3"/>
              </a:rPr>
              <a:t>16th Asia Pacific Bioinformatics Conference</a:t>
            </a:r>
            <a:r>
              <a:rPr lang="en-US" sz="1800" i="1" dirty="0"/>
              <a:t> (</a:t>
            </a:r>
            <a:r>
              <a:rPr lang="en-US" sz="1800" b="1" i="1" dirty="0"/>
              <a:t>APBC</a:t>
            </a:r>
            <a:r>
              <a:rPr lang="en-US" sz="1800" i="1" dirty="0"/>
              <a:t>)</a:t>
            </a:r>
            <a:r>
              <a:rPr lang="en-US" sz="1800" dirty="0"/>
              <a:t>, Yokohama, Japan, January 2018. </a:t>
            </a:r>
            <a:br>
              <a:rPr lang="en-US" sz="1800" dirty="0"/>
            </a:br>
            <a:r>
              <a:rPr lang="en-US" sz="1800" dirty="0">
                <a:hlinkClick r:id="rId4"/>
              </a:rPr>
              <a:t>arxiv.org Version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5"/>
          <a:stretch>
            <a:fillRect/>
          </a:stretch>
        </p:blipFill>
        <p:spPr>
          <a:xfrm>
            <a:off x="0" y="3717032"/>
            <a:ext cx="9144000" cy="2441643"/>
          </a:xfrm>
          <a:prstGeom prst="rect">
            <a:avLst/>
          </a:prstGeom>
        </p:spPr>
      </p:pic>
    </p:spTree>
    <p:extLst>
      <p:ext uri="{BB962C8B-B14F-4D97-AF65-F5344CB8AC3E}">
        <p14:creationId xmlns:p14="http://schemas.microsoft.com/office/powerpoint/2010/main" val="24165588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61217" y="5580528"/>
            <a:ext cx="8725466"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err="1">
                <a:ln>
                  <a:noFill/>
                </a:ln>
                <a:solidFill>
                  <a:srgbClr val="000000"/>
                </a:solidFill>
                <a:effectLst/>
                <a:uLnTx/>
                <a:uFillTx/>
                <a:latin typeface="Tahoma"/>
                <a:ea typeface="+mn-ea"/>
                <a:cs typeface="+mn-cs"/>
              </a:rPr>
              <a:t>Alser</a:t>
            </a:r>
            <a:r>
              <a:rPr kumimoji="0" lang="en-US" sz="1600" b="0" i="0" u="none" strike="noStrike" kern="1200" cap="none" spc="0" normalizeH="0" baseline="0" noProof="0" dirty="0">
                <a:ln>
                  <a:noFill/>
                </a:ln>
                <a:solidFill>
                  <a:srgbClr val="000000"/>
                </a:solidFill>
                <a:effectLst/>
                <a:uLnTx/>
                <a:uFillTx/>
                <a:latin typeface="Tahoma"/>
                <a:ea typeface="+mn-ea"/>
                <a:cs typeface="+mn-cs"/>
              </a:rPr>
              <a:t> et al.,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GateKeeper</a:t>
            </a:r>
            <a:r>
              <a:rPr kumimoji="0" lang="en-US" sz="1600" b="0" i="0" u="none" strike="noStrike" kern="1200" cap="none" spc="0" normalizeH="0" baseline="0" noProof="0" dirty="0">
                <a:ln>
                  <a:noFill/>
                </a:ln>
                <a:solidFill>
                  <a:srgbClr val="0000FF"/>
                </a:solidFill>
                <a:effectLst/>
                <a:uLnTx/>
                <a:uFillTx/>
                <a:latin typeface="Tahoma"/>
                <a:ea typeface="+mn-ea"/>
                <a:cs typeface="+mn-cs"/>
              </a:rPr>
              <a:t>: A New Hardware Architecture for Accelerating Pre-Alignment in DNA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Short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2017.</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Kim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Genome Read In-Memory (GRIM) Filter</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2018.</a:t>
            </a:r>
          </a:p>
        </p:txBody>
      </p:sp>
      <p:sp>
        <p:nvSpPr>
          <p:cNvPr id="2" name="Title 1"/>
          <p:cNvSpPr>
            <a:spLocks noGrp="1"/>
          </p:cNvSpPr>
          <p:nvPr>
            <p:ph type="title"/>
          </p:nvPr>
        </p:nvSpPr>
        <p:spPr/>
        <p:txBody>
          <a:bodyPr/>
          <a:lstStyle/>
          <a:p>
            <a:r>
              <a:rPr lang="en-US" dirty="0"/>
              <a:t>Key Principles and Results</a:t>
            </a:r>
          </a:p>
        </p:txBody>
      </p:sp>
      <p:sp>
        <p:nvSpPr>
          <p:cNvPr id="3" name="Content Placeholder 2"/>
          <p:cNvSpPr>
            <a:spLocks noGrp="1"/>
          </p:cNvSpPr>
          <p:nvPr>
            <p:ph idx="1"/>
          </p:nvPr>
        </p:nvSpPr>
        <p:spPr>
          <a:xfrm>
            <a:off x="228599" y="1052736"/>
            <a:ext cx="8915401" cy="4994498"/>
          </a:xfrm>
        </p:spPr>
        <p:txBody>
          <a:bodyPr/>
          <a:lstStyle/>
          <a:p>
            <a:r>
              <a:rPr lang="en-US" dirty="0"/>
              <a:t>Two key principles:</a:t>
            </a:r>
          </a:p>
          <a:p>
            <a:pPr lvl="1"/>
            <a:r>
              <a:rPr lang="en-US" dirty="0">
                <a:solidFill>
                  <a:srgbClr val="FF0000"/>
                </a:solidFill>
              </a:rPr>
              <a:t>Exploit the structure of the genome</a:t>
            </a:r>
            <a:r>
              <a:rPr lang="en-US" dirty="0"/>
              <a:t> to minimize computation</a:t>
            </a:r>
          </a:p>
          <a:p>
            <a:pPr lvl="1"/>
            <a:r>
              <a:rPr lang="en-US" dirty="0">
                <a:solidFill>
                  <a:srgbClr val="FF0000"/>
                </a:solidFill>
              </a:rPr>
              <a:t>Morph and exploit the structure of the underlying hardware </a:t>
            </a:r>
            <a:r>
              <a:rPr lang="en-US" dirty="0"/>
              <a:t>to maximize performance and efficiency</a:t>
            </a:r>
          </a:p>
          <a:p>
            <a:pPr marL="0" indent="0">
              <a:buNone/>
            </a:pPr>
            <a:endParaRPr lang="en-US" dirty="0"/>
          </a:p>
          <a:p>
            <a:r>
              <a:rPr lang="en-US" b="1" dirty="0">
                <a:solidFill>
                  <a:srgbClr val="7030A0"/>
                </a:solidFill>
              </a:rPr>
              <a:t>Algorithm-architecture co-design </a:t>
            </a:r>
            <a:r>
              <a:rPr lang="en-US" dirty="0">
                <a:solidFill>
                  <a:srgbClr val="7030A0"/>
                </a:solidFill>
              </a:rPr>
              <a:t>for DNA read mapping</a:t>
            </a:r>
          </a:p>
          <a:p>
            <a:pPr lvl="1"/>
            <a:r>
              <a:rPr lang="en-US" b="1" dirty="0">
                <a:solidFill>
                  <a:srgbClr val="0000FF"/>
                </a:solidFill>
              </a:rPr>
              <a:t>Speeds up </a:t>
            </a:r>
            <a:r>
              <a:rPr lang="en-US" dirty="0">
                <a:solidFill>
                  <a:srgbClr val="0000FF"/>
                </a:solidFill>
              </a:rPr>
              <a:t>read mapping by </a:t>
            </a:r>
            <a:r>
              <a:rPr lang="en-US" b="1" dirty="0">
                <a:solidFill>
                  <a:srgbClr val="0000FF"/>
                </a:solidFill>
              </a:rPr>
              <a:t>20-200X</a:t>
            </a:r>
          </a:p>
          <a:p>
            <a:pPr lvl="1"/>
            <a:r>
              <a:rPr lang="en-US" b="1" dirty="0">
                <a:solidFill>
                  <a:srgbClr val="0000FF"/>
                </a:solidFill>
              </a:rPr>
              <a:t>Improves</a:t>
            </a:r>
            <a:r>
              <a:rPr lang="en-US" dirty="0">
                <a:solidFill>
                  <a:srgbClr val="0000FF"/>
                </a:solidFill>
              </a:rPr>
              <a:t> </a:t>
            </a:r>
            <a:r>
              <a:rPr lang="en-US" b="1" dirty="0">
                <a:solidFill>
                  <a:srgbClr val="0000FF"/>
                </a:solidFill>
              </a:rPr>
              <a:t>accuracy</a:t>
            </a:r>
            <a:r>
              <a:rPr lang="en-US" dirty="0">
                <a:solidFill>
                  <a:srgbClr val="0000FF"/>
                </a:solidFill>
              </a:rPr>
              <a:t> of read mapping </a:t>
            </a:r>
            <a:r>
              <a:rPr lang="en-US" dirty="0"/>
              <a:t>in the presence of errors</a:t>
            </a:r>
          </a:p>
        </p:txBody>
      </p:sp>
      <p:sp>
        <p:nvSpPr>
          <p:cNvPr id="4" name="Slide Number Placeholder 3"/>
          <p:cNvSpPr>
            <a:spLocks noGrp="1"/>
          </p:cNvSpPr>
          <p:nvPr>
            <p:ph type="sldNum" sz="quarter" idx="11"/>
          </p:nvPr>
        </p:nvSpPr>
        <p:spPr>
          <a:xfrm>
            <a:off x="6777038" y="6381328"/>
            <a:ext cx="2133600" cy="4572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600" b="0" i="0" u="none" strike="noStrike" kern="1200" cap="none" spc="0" normalizeH="0" baseline="0" noProof="0" dirty="0">
              <a:ln>
                <a:noFill/>
              </a:ln>
              <a:solidFill>
                <a:srgbClr val="000000"/>
              </a:solidFill>
              <a:effectLst/>
              <a:uLnTx/>
              <a:uFillTx/>
              <a:latin typeface="Garamond" charset="0"/>
              <a:ea typeface="+mn-ea"/>
            </a:endParaRPr>
          </a:p>
        </p:txBody>
      </p:sp>
      <p:sp>
        <p:nvSpPr>
          <p:cNvPr id="5" name="TextBox 4"/>
          <p:cNvSpPr txBox="1"/>
          <p:nvPr/>
        </p:nvSpPr>
        <p:spPr>
          <a:xfrm>
            <a:off x="251520" y="4797152"/>
            <a:ext cx="711274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Accelerating Read Mapping with </a:t>
            </a:r>
            <a:r>
              <a:rPr kumimoji="0" lang="en-US" sz="1600" b="0" i="0" u="none" strike="noStrike" kern="1200" cap="none" spc="0" normalizeH="0" baseline="0" noProof="0" dirty="0" err="1">
                <a:ln>
                  <a:noFill/>
                </a:ln>
                <a:solidFill>
                  <a:srgbClr val="0000FF"/>
                </a:solidFill>
                <a:effectLst/>
                <a:uLnTx/>
                <a:uFillTx/>
                <a:latin typeface="Tahoma"/>
                <a:ea typeface="+mn-ea"/>
                <a:cs typeface="+mn-cs"/>
              </a:rPr>
              <a:t>FastHASH</a:t>
            </a:r>
            <a:r>
              <a:rPr kumimoji="0" lang="en-US" sz="1600" b="0" i="0" u="none" strike="noStrike" kern="1200" cap="none" spc="0" normalizeH="0" baseline="0" noProof="0" dirty="0">
                <a:ln>
                  <a:noFill/>
                </a:ln>
                <a:solidFill>
                  <a:srgbClr val="000000"/>
                </a:solidFill>
                <a:effectLst/>
                <a:uLnTx/>
                <a:uFillTx/>
                <a:latin typeface="Tahoma"/>
                <a:ea typeface="+mn-ea"/>
                <a:cs typeface="+mn-cs"/>
              </a:rPr>
              <a:t>,” BMC Genomics 2013.</a:t>
            </a:r>
          </a:p>
        </p:txBody>
      </p:sp>
      <p:sp>
        <p:nvSpPr>
          <p:cNvPr id="7" name="TextBox 6"/>
          <p:cNvSpPr txBox="1"/>
          <p:nvPr/>
        </p:nvSpPr>
        <p:spPr>
          <a:xfrm>
            <a:off x="251520" y="5085184"/>
            <a:ext cx="8575685" cy="58477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Xin et al., “</a:t>
            </a:r>
            <a:r>
              <a:rPr kumimoji="0" lang="en-US" sz="1600" b="0" i="0" u="none" strike="noStrike" kern="1200" cap="none" spc="0" normalizeH="0" baseline="0" noProof="0" dirty="0">
                <a:ln>
                  <a:noFill/>
                </a:ln>
                <a:solidFill>
                  <a:srgbClr val="0000FF"/>
                </a:solidFill>
                <a:effectLst/>
                <a:uLnTx/>
                <a:uFillTx/>
                <a:latin typeface="Tahoma"/>
                <a:ea typeface="+mn-ea"/>
                <a:cs typeface="+mn-cs"/>
              </a:rPr>
              <a:t>Shifted Hamming Distance: A Fast and Accurate SIMD-friendly Filter to Accelerate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rPr>
              <a:t>Alignment Verification in Read Mapping</a:t>
            </a:r>
            <a:r>
              <a:rPr kumimoji="0" lang="en-US" sz="1600" b="0" i="0" u="none" strike="noStrike" kern="1200" cap="none" spc="0" normalizeH="0" baseline="0" noProof="0" dirty="0">
                <a:ln>
                  <a:noFill/>
                </a:ln>
                <a:solidFill>
                  <a:srgbClr val="000000"/>
                </a:solidFill>
                <a:effectLst/>
                <a:uLnTx/>
                <a:uFillTx/>
                <a:latin typeface="Tahoma"/>
                <a:ea typeface="+mn-ea"/>
                <a:cs typeface="+mn-cs"/>
              </a:rPr>
              <a:t>,” Bioinformatics 2015.</a:t>
            </a:r>
          </a:p>
        </p:txBody>
      </p:sp>
    </p:spTree>
    <p:extLst>
      <p:ext uri="{BB962C8B-B14F-4D97-AF65-F5344CB8AC3E}">
        <p14:creationId xmlns:p14="http://schemas.microsoft.com/office/powerpoint/2010/main" val="130547508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Genome Sequencing Technologies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3" name="TextBox 2">
            <a:extLst>
              <a:ext uri="{FF2B5EF4-FFF2-40B4-BE49-F238E27FC236}">
                <a16:creationId xmlns:a16="http://schemas.microsoft.com/office/drawing/2014/main" id="{9DEDF4F9-AC11-CE40-96CF-BFA639F16628}"/>
              </a:ext>
            </a:extLst>
          </p:cNvPr>
          <p:cNvSpPr txBox="1"/>
          <p:nvPr/>
        </p:nvSpPr>
        <p:spPr>
          <a:xfrm>
            <a:off x="336100" y="5036983"/>
            <a:ext cx="8193974" cy="175432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8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Assembly: Computational Analysis of the Current State, Bottlenecks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FF"/>
                </a:solidFill>
                <a:effectLst/>
                <a:uLnTx/>
                <a:uFillTx/>
                <a:latin typeface="Tahoma"/>
                <a:ea typeface="+mn-ea"/>
                <a:cs typeface="+mn-cs"/>
              </a:rPr>
              <a:t>and Future Directions</a:t>
            </a:r>
            <a:r>
              <a:rPr kumimoji="0" lang="en-US" sz="18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Tahoma"/>
                <a:ea typeface="+mn-ea"/>
                <a:cs typeface="+mn-cs"/>
              </a:rPr>
              <a:t>[</a:t>
            </a:r>
            <a:r>
              <a:rPr kumimoji="0" lang="en-US" sz="1800" b="0" i="0" u="none" strike="noStrike" kern="1200" cap="none" spc="0" normalizeH="0" baseline="0" noProof="0" dirty="0">
                <a:ln>
                  <a:noFill/>
                </a:ln>
                <a:solidFill>
                  <a:srgbClr val="000000"/>
                </a:solidFill>
                <a:effectLst/>
                <a:uLnTx/>
                <a:uFillTx/>
                <a:latin typeface="Tahoma"/>
                <a:ea typeface="+mn-ea"/>
                <a:cs typeface="+mn-cs"/>
                <a:hlinkClick r:id="rId2"/>
              </a:rPr>
              <a:t>Preliminary arxiv.org version</a:t>
            </a:r>
            <a:r>
              <a:rPr kumimoji="0" lang="en-US" sz="1800" b="0" i="0" u="none" strike="noStrike" kern="1200" cap="none" spc="0" normalizeH="0" baseline="0" noProof="0" dirty="0">
                <a:ln>
                  <a:noFill/>
                </a:ln>
                <a:solidFill>
                  <a:srgbClr val="000000"/>
                </a:solidFill>
                <a:effectLst/>
                <a:uLnTx/>
                <a:uFillTx/>
                <a:latin typeface="Tahoma"/>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n-US" sz="1800" b="0" i="0" u="none" strike="noStrike" kern="1200" cap="none" spc="0" normalizeH="0" baseline="0" noProof="0" dirty="0">
                <a:ln>
                  <a:noFill/>
                </a:ln>
                <a:solidFill>
                  <a:srgbClr val="000000"/>
                </a:solidFill>
                <a:effectLst/>
                <a:uLnTx/>
                <a:uFillTx/>
                <a:latin typeface="Tahoma"/>
                <a:ea typeface="+mn-ea"/>
                <a:cs typeface="+mn-cs"/>
              </a:rPr>
            </a:b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6" name="Picture 5">
            <a:extLst>
              <a:ext uri="{FF2B5EF4-FFF2-40B4-BE49-F238E27FC236}">
                <a16:creationId xmlns:a16="http://schemas.microsoft.com/office/drawing/2014/main" id="{92B12C4C-07D5-5E4C-AE79-F12F586819ED}"/>
              </a:ext>
            </a:extLst>
          </p:cNvPr>
          <p:cNvPicPr>
            <a:picLocks noChangeAspect="1"/>
          </p:cNvPicPr>
          <p:nvPr/>
        </p:nvPicPr>
        <p:blipFill>
          <a:blip r:embed="rId3"/>
          <a:stretch>
            <a:fillRect/>
          </a:stretch>
        </p:blipFill>
        <p:spPr>
          <a:xfrm>
            <a:off x="336100" y="1412776"/>
            <a:ext cx="8545101" cy="2989640"/>
          </a:xfrm>
          <a:prstGeom prst="rect">
            <a:avLst/>
          </a:prstGeom>
        </p:spPr>
      </p:pic>
    </p:spTree>
    <p:extLst>
      <p:ext uri="{BB962C8B-B14F-4D97-AF65-F5344CB8AC3E}">
        <p14:creationId xmlns:p14="http://schemas.microsoft.com/office/powerpoint/2010/main" val="260283606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51912" cy="1066800"/>
          </a:xfrm>
        </p:spPr>
        <p:txBody>
          <a:bodyPr/>
          <a:lstStyle/>
          <a:p>
            <a:r>
              <a:rPr lang="en-US" dirty="0"/>
              <a:t>Nanopore Genome Assembly Pipeline</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E5936927-1B6F-4A4C-B5AD-52390DB79E20}"/>
              </a:ext>
            </a:extLst>
          </p:cNvPr>
          <p:cNvPicPr>
            <a:picLocks noChangeAspect="1"/>
          </p:cNvPicPr>
          <p:nvPr/>
        </p:nvPicPr>
        <p:blipFill>
          <a:blip r:embed="rId2"/>
          <a:stretch>
            <a:fillRect/>
          </a:stretch>
        </p:blipFill>
        <p:spPr>
          <a:xfrm>
            <a:off x="683568" y="976890"/>
            <a:ext cx="7851772" cy="5476445"/>
          </a:xfrm>
          <a:prstGeom prst="rect">
            <a:avLst/>
          </a:prstGeom>
        </p:spPr>
      </p:pic>
      <p:sp>
        <p:nvSpPr>
          <p:cNvPr id="3" name="TextBox 2">
            <a:extLst>
              <a:ext uri="{FF2B5EF4-FFF2-40B4-BE49-F238E27FC236}">
                <a16:creationId xmlns:a16="http://schemas.microsoft.com/office/drawing/2014/main" id="{9DEDF4F9-AC11-CE40-96CF-BFA639F16628}"/>
              </a:ext>
            </a:extLst>
          </p:cNvPr>
          <p:cNvSpPr txBox="1"/>
          <p:nvPr/>
        </p:nvSpPr>
        <p:spPr>
          <a:xfrm>
            <a:off x="1863509" y="6156593"/>
            <a:ext cx="7317003"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mn-ea"/>
                <a:cs typeface="+mn-cs"/>
              </a:rPr>
              <a:t>Senol Cali+, “</a:t>
            </a:r>
            <a:r>
              <a:rPr kumimoji="0" lang="en-US" sz="1600" b="1" i="0" u="none" strike="noStrike" kern="1200" cap="none" spc="0" normalizeH="0" baseline="0" noProof="0" dirty="0">
                <a:ln>
                  <a:noFill/>
                </a:ln>
                <a:solidFill>
                  <a:srgbClr val="0000FF"/>
                </a:solidFill>
                <a:effectLst/>
                <a:uLnTx/>
                <a:uFillTx/>
                <a:latin typeface="Tahoma"/>
                <a:ea typeface="+mn-ea"/>
                <a:cs typeface="+mn-cs"/>
              </a:rPr>
              <a:t>Nanopore Sequencing Technology and Tools for Genome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FF"/>
                </a:solidFill>
                <a:effectLst/>
                <a:uLnTx/>
                <a:uFillTx/>
                <a:latin typeface="Tahoma"/>
                <a:ea typeface="+mn-ea"/>
                <a:cs typeface="+mn-cs"/>
              </a:rPr>
              <a:t>Assembly</a:t>
            </a:r>
            <a:r>
              <a:rPr kumimoji="0" lang="en-US" sz="1600" b="0" i="0" u="none" strike="noStrike" kern="1200" cap="none" spc="0" normalizeH="0" baseline="0" noProof="0" dirty="0">
                <a:ln>
                  <a:noFill/>
                </a:ln>
                <a:solidFill>
                  <a:srgbClr val="000000"/>
                </a:solidFill>
                <a:effectLst/>
                <a:uLnTx/>
                <a:uFillTx/>
                <a:latin typeface="Tahoma"/>
                <a:ea typeface="+mn-ea"/>
                <a:cs typeface="+mn-cs"/>
              </a:rPr>
              <a:t>”  to appear in Briefings in Bioinformatics, 2018.</a:t>
            </a:r>
          </a:p>
        </p:txBody>
      </p:sp>
    </p:spTree>
    <p:extLst>
      <p:ext uri="{BB962C8B-B14F-4D97-AF65-F5344CB8AC3E}">
        <p14:creationId xmlns:p14="http://schemas.microsoft.com/office/powerpoint/2010/main" val="130908856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5E408-C764-D045-BD7E-9E9080A7EAEA}"/>
              </a:ext>
            </a:extLst>
          </p:cNvPr>
          <p:cNvSpPr>
            <a:spLocks noGrp="1"/>
          </p:cNvSpPr>
          <p:nvPr>
            <p:ph type="title"/>
          </p:nvPr>
        </p:nvSpPr>
        <p:spPr/>
        <p:txBody>
          <a:bodyPr/>
          <a:lstStyle/>
          <a:p>
            <a:r>
              <a:rPr lang="en-US" dirty="0"/>
              <a:t>More on Genome Analysis: Another Talk</a:t>
            </a:r>
          </a:p>
        </p:txBody>
      </p:sp>
      <p:sp>
        <p:nvSpPr>
          <p:cNvPr id="4" name="Slide Number Placeholder 3">
            <a:extLst>
              <a:ext uri="{FF2B5EF4-FFF2-40B4-BE49-F238E27FC236}">
                <a16:creationId xmlns:a16="http://schemas.microsoft.com/office/drawing/2014/main" id="{819C577A-9665-DA47-916C-F8E9CED1AFFC}"/>
              </a:ext>
            </a:extLst>
          </p:cNvPr>
          <p:cNvSpPr>
            <a:spLocks noGrp="1"/>
          </p:cNvSpPr>
          <p:nvPr>
            <p:ph type="sldNum" sz="quarter" idx="11"/>
          </p:nvPr>
        </p:nvSpPr>
        <p:spPr/>
        <p:txBody>
          <a:bodyPr/>
          <a:lstStyle/>
          <a:p>
            <a:fld id="{323594FA-E141-4234-AE05-360401972BE7}" type="slidenum">
              <a:rPr lang="en-US" altLang="en-US" smtClean="0"/>
              <a:pPr/>
              <a:t>14</a:t>
            </a:fld>
            <a:endParaRPr lang="en-US" altLang="en-US"/>
          </a:p>
        </p:txBody>
      </p:sp>
      <p:pic>
        <p:nvPicPr>
          <p:cNvPr id="5" name="Picture 4">
            <a:extLst>
              <a:ext uri="{FF2B5EF4-FFF2-40B4-BE49-F238E27FC236}">
                <a16:creationId xmlns:a16="http://schemas.microsoft.com/office/drawing/2014/main" id="{E0136202-7725-564F-8397-9ACC31E2A526}"/>
              </a:ext>
            </a:extLst>
          </p:cNvPr>
          <p:cNvPicPr>
            <a:picLocks noChangeAspect="1"/>
          </p:cNvPicPr>
          <p:nvPr/>
        </p:nvPicPr>
        <p:blipFill>
          <a:blip r:embed="rId2"/>
          <a:stretch>
            <a:fillRect/>
          </a:stretch>
        </p:blipFill>
        <p:spPr>
          <a:xfrm>
            <a:off x="1020465" y="1219200"/>
            <a:ext cx="7026870" cy="4637949"/>
          </a:xfrm>
          <a:prstGeom prst="rect">
            <a:avLst/>
          </a:prstGeom>
        </p:spPr>
      </p:pic>
    </p:spTree>
    <p:extLst>
      <p:ext uri="{BB962C8B-B14F-4D97-AF65-F5344CB8AC3E}">
        <p14:creationId xmlns:p14="http://schemas.microsoft.com/office/powerpoint/2010/main" val="1034065602"/>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Memory &amp; Storage</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1D3D9-3FE8-4025-BF66-8DAB1ABB951F}" type="slidenum">
              <a:rPr kumimoji="0" lang="en-US" altLang="en-US" sz="12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87447639"/>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16</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Processors</a:t>
            </a:r>
          </a:p>
          <a:p>
            <a:pPr algn="ctr">
              <a:defRPr/>
            </a:pPr>
            <a:r>
              <a:rPr lang="en-US" kern="0" dirty="0">
                <a:solidFill>
                  <a:sysClr val="windowText" lastClr="000000"/>
                </a:solidFill>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25882191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17</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2487281956"/>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system must scale </a:t>
            </a:r>
            <a:r>
              <a:rPr lang="en-US" dirty="0">
                <a:latin typeface="Tahoma" charset="0"/>
                <a:ea typeface="ＭＳ Ｐゴシック" charset="0"/>
                <a:cs typeface="ＭＳ Ｐゴシック" charset="0"/>
              </a:rPr>
              <a:t>(in </a:t>
            </a:r>
            <a:r>
              <a:rPr lang="en-US" i="1" dirty="0">
                <a:latin typeface="Tahoma" charset="0"/>
                <a:ea typeface="ＭＳ Ｐゴシック" charset="0"/>
                <a:cs typeface="ＭＳ Ｐゴシック" charset="0"/>
              </a:rPr>
              <a:t>size</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technology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efficiency</a:t>
            </a:r>
            <a:r>
              <a:rPr lang="en-US" dirty="0">
                <a:latin typeface="Tahoma" charset="0"/>
                <a:ea typeface="ＭＳ Ｐゴシック" charset="0"/>
                <a:cs typeface="ＭＳ Ｐゴシック" charset="0"/>
              </a:rPr>
              <a:t>, </a:t>
            </a:r>
            <a:r>
              <a:rPr lang="en-US" i="1" dirty="0">
                <a:latin typeface="Tahoma" charset="0"/>
                <a:ea typeface="ＭＳ Ｐゴシック" charset="0"/>
                <a:cs typeface="ＭＳ Ｐゴシック" charset="0"/>
              </a:rPr>
              <a:t>cost</a:t>
            </a:r>
            <a:r>
              <a:rPr lang="en-US" dirty="0">
                <a:latin typeface="Tahoma" charset="0"/>
                <a:ea typeface="ＭＳ Ｐゴシック" charset="0"/>
                <a:cs typeface="ＭＳ Ｐゴシック" charset="0"/>
              </a:rPr>
              <a:t>, and </a:t>
            </a:r>
            <a:r>
              <a:rPr lang="en-US" i="1" dirty="0">
                <a:latin typeface="Tahoma" charset="0"/>
                <a:ea typeface="ＭＳ Ｐゴシック" charset="0"/>
                <a:cs typeface="ＭＳ Ｐゴシック" charset="0"/>
              </a:rPr>
              <a:t>management algorithms</a:t>
            </a:r>
            <a:r>
              <a:rPr lang="en-US" dirty="0">
                <a:latin typeface="Tahoma" charset="0"/>
                <a:ea typeface="ＭＳ Ｐゴシック" charset="0"/>
                <a:cs typeface="ＭＳ Ｐゴシック" charset="0"/>
              </a:rPr>
              <a:t>) to maintain performance growth and technology scaling benefits</a:t>
            </a: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330F078-BF11-6B47-89B1-D774F4018531}" type="slidenum">
              <a:rPr lang="en-US" sz="1600">
                <a:solidFill>
                  <a:srgbClr val="000000"/>
                </a:solidFill>
                <a:latin typeface="Garamond" charset="0"/>
              </a:rPr>
              <a:pPr eaLnBrk="1" hangingPunct="1"/>
              <a:t>18</a:t>
            </a:fld>
            <a:endParaRPr lang="en-US" sz="1600">
              <a:solidFill>
                <a:srgbClr val="000000"/>
              </a:solidFill>
              <a:latin typeface="Garamond"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fontAlgn="base" hangingPunct="1">
              <a:spcBef>
                <a:spcPct val="0"/>
              </a:spcBef>
              <a:spcAft>
                <a:spcPct val="0"/>
              </a:spcAft>
            </a:pPr>
            <a:r>
              <a:rPr lang="en-US" sz="1800" dirty="0">
                <a:solidFill>
                  <a:srgbClr val="000000"/>
                </a:solidFill>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algn="ctr">
              <a:defRPr/>
            </a:pPr>
            <a:r>
              <a:rPr lang="en-US" kern="0" dirty="0">
                <a:solidFill>
                  <a:sysClr val="windowText" lastClr="000000"/>
                </a:solidFill>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514233801"/>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Memory System: A </a:t>
            </a:r>
            <a:r>
              <a:rPr lang="en-US" sz="3800" b="1" i="1" dirty="0"/>
              <a:t>Shared Resource </a:t>
            </a:r>
            <a:r>
              <a:rPr lang="en-US" sz="3800" dirty="0"/>
              <a:t>View</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A574598C-5A2F-5E46-8E0D-A0FDA29590CD}" type="slidenum">
              <a:rPr lang="en-US" smtClean="0"/>
              <a:pPr>
                <a:defRPr/>
              </a:pPr>
              <a:t>19</a:t>
            </a:fld>
            <a:endParaRPr lang="en-US"/>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endParaRPr lang="en-US">
              <a:solidFill>
                <a:srgbClr val="000000"/>
              </a:solidFill>
              <a:latin typeface="Tahoma"/>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algn="ctr" eaLnBrk="1" hangingPunct="1"/>
            <a:r>
              <a:rPr lang="en-US" sz="1800" dirty="0">
                <a:solidFill>
                  <a:srgbClr val="000000"/>
                </a:solidFill>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2370198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atin typeface="Garamond" charset="0"/>
                <a:ea typeface="ＭＳ Ｐゴシック" charset="0"/>
                <a:cs typeface="ＭＳ Ｐゴシック" charset="0"/>
              </a:rPr>
              <a:t>State of the Main Memory System</a:t>
            </a:r>
          </a:p>
        </p:txBody>
      </p:sp>
      <p:sp>
        <p:nvSpPr>
          <p:cNvPr id="3" name="Content Placeholder 2"/>
          <p:cNvSpPr>
            <a:spLocks noGrp="1"/>
          </p:cNvSpPr>
          <p:nvPr>
            <p:ph idx="1"/>
          </p:nvPr>
        </p:nvSpPr>
        <p:spPr>
          <a:xfrm>
            <a:off x="228600" y="980728"/>
            <a:ext cx="8610600" cy="5194300"/>
          </a:xfrm>
        </p:spPr>
        <p:txBody>
          <a:bodyPr/>
          <a:lstStyle/>
          <a:p>
            <a:r>
              <a:rPr lang="en-US" dirty="0">
                <a:latin typeface="Tahoma" charset="0"/>
                <a:ea typeface="ＭＳ Ｐゴシック" charset="0"/>
                <a:cs typeface="ＭＳ Ｐゴシック" charset="0"/>
              </a:rPr>
              <a:t>Recent technology, architecture, and application trends</a:t>
            </a:r>
          </a:p>
          <a:p>
            <a:pPr lvl="1"/>
            <a:r>
              <a:rPr lang="en-US" dirty="0">
                <a:solidFill>
                  <a:srgbClr val="0000FF"/>
                </a:solidFill>
                <a:latin typeface="Tahoma" charset="0"/>
                <a:ea typeface="ＭＳ Ｐゴシック" charset="0"/>
              </a:rPr>
              <a:t>lead to new requirements</a:t>
            </a:r>
            <a:endParaRPr lang="en-US" dirty="0">
              <a:latin typeface="Tahoma" charset="0"/>
              <a:ea typeface="ＭＳ Ｐゴシック" charset="0"/>
            </a:endParaRPr>
          </a:p>
          <a:p>
            <a:pPr lvl="1"/>
            <a:r>
              <a:rPr lang="en-US" dirty="0">
                <a:solidFill>
                  <a:srgbClr val="0000FF"/>
                </a:solidFill>
                <a:latin typeface="Tahoma" charset="0"/>
                <a:ea typeface="ＭＳ Ｐゴシック" charset="0"/>
              </a:rPr>
              <a:t>exacerbate old requirements</a:t>
            </a:r>
            <a:endParaRPr lang="en-US" dirty="0">
              <a:latin typeface="Tahoma" charset="0"/>
              <a:ea typeface="ＭＳ Ｐゴシック" charset="0"/>
            </a:endParaRPr>
          </a:p>
          <a:p>
            <a:pPr lvl="1"/>
            <a:endParaRPr lang="en-US" dirty="0">
              <a:latin typeface="Tahoma" charset="0"/>
              <a:ea typeface="ＭＳ Ｐゴシック" charset="0"/>
            </a:endParaRPr>
          </a:p>
          <a:p>
            <a:r>
              <a:rPr lang="en-US" dirty="0">
                <a:solidFill>
                  <a:srgbClr val="FF0000"/>
                </a:solidFill>
                <a:latin typeface="Tahoma" charset="0"/>
                <a:ea typeface="ＭＳ Ｐゴシック" charset="0"/>
                <a:cs typeface="ＭＳ Ｐゴシック" charset="0"/>
              </a:rPr>
              <a:t>DRAM and memory controllers</a:t>
            </a:r>
            <a:r>
              <a:rPr lang="en-US" dirty="0">
                <a:latin typeface="Tahoma" charset="0"/>
                <a:ea typeface="ＭＳ Ｐゴシック" charset="0"/>
                <a:cs typeface="ＭＳ Ｐゴシック" charset="0"/>
              </a:rPr>
              <a:t>, as we know them today, are (will be) </a:t>
            </a:r>
            <a:r>
              <a:rPr lang="en-US" dirty="0">
                <a:solidFill>
                  <a:srgbClr val="FF0000"/>
                </a:solidFill>
                <a:latin typeface="Tahoma" charset="0"/>
                <a:ea typeface="ＭＳ Ｐゴシック" charset="0"/>
                <a:cs typeface="ＭＳ Ｐゴシック" charset="0"/>
              </a:rPr>
              <a:t>unlikely to satisfy all requirements</a:t>
            </a:r>
          </a:p>
          <a:p>
            <a:endParaRPr lang="en-US" dirty="0">
              <a:latin typeface="Tahoma" charset="0"/>
              <a:ea typeface="ＭＳ Ｐゴシック" charset="0"/>
              <a:cs typeface="ＭＳ Ｐゴシック" charset="0"/>
            </a:endParaRPr>
          </a:p>
          <a:p>
            <a:r>
              <a:rPr lang="en-US" dirty="0">
                <a:latin typeface="Tahoma" charset="0"/>
                <a:ea typeface="ＭＳ Ｐゴシック" charset="0"/>
                <a:cs typeface="ＭＳ Ｐゴシック" charset="0"/>
              </a:rPr>
              <a:t>Some </a:t>
            </a:r>
            <a:r>
              <a:rPr lang="en-US" dirty="0">
                <a:solidFill>
                  <a:srgbClr val="FF0000"/>
                </a:solidFill>
                <a:latin typeface="Tahoma" charset="0"/>
                <a:ea typeface="ＭＳ Ｐゴシック" charset="0"/>
                <a:cs typeface="ＭＳ Ｐゴシック" charset="0"/>
              </a:rPr>
              <a:t>emerging non-volatile memory technologies </a:t>
            </a:r>
            <a:r>
              <a:rPr lang="en-US" dirty="0">
                <a:latin typeface="Tahoma" charset="0"/>
                <a:ea typeface="ＭＳ Ｐゴシック" charset="0"/>
                <a:cs typeface="ＭＳ Ｐゴシック" charset="0"/>
              </a:rPr>
              <a:t>(e.g., PCM) </a:t>
            </a:r>
            <a:r>
              <a:rPr lang="en-US" dirty="0">
                <a:solidFill>
                  <a:srgbClr val="FF0000"/>
                </a:solidFill>
                <a:latin typeface="Tahoma" charset="0"/>
                <a:ea typeface="ＭＳ Ｐゴシック" charset="0"/>
              </a:rPr>
              <a:t>enable new opportunities</a:t>
            </a:r>
            <a:r>
              <a:rPr lang="en-US" dirty="0">
                <a:latin typeface="Tahoma" charset="0"/>
                <a:ea typeface="ＭＳ Ｐゴシック" charset="0"/>
              </a:rPr>
              <a:t>: </a:t>
            </a:r>
            <a:r>
              <a:rPr lang="en-US" dirty="0" err="1">
                <a:latin typeface="Tahoma" charset="0"/>
                <a:ea typeface="ＭＳ Ｐゴシック" charset="0"/>
              </a:rPr>
              <a:t>memory+storage</a:t>
            </a:r>
            <a:r>
              <a:rPr lang="en-US" dirty="0">
                <a:latin typeface="Tahoma" charset="0"/>
                <a:ea typeface="ＭＳ Ｐゴシック" charset="0"/>
              </a:rPr>
              <a:t> merging</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We need to rethink the main memory system</a:t>
            </a:r>
          </a:p>
          <a:p>
            <a:pPr lvl="1"/>
            <a:r>
              <a:rPr lang="en-US" dirty="0">
                <a:solidFill>
                  <a:srgbClr val="0000FF"/>
                </a:solidFill>
                <a:latin typeface="Tahoma" charset="0"/>
                <a:ea typeface="ＭＳ Ｐゴシック" charset="0"/>
                <a:cs typeface="ＭＳ Ｐゴシック" charset="0"/>
              </a:rPr>
              <a:t>to fix DRAM issues and enable emerging technologies </a:t>
            </a:r>
          </a:p>
          <a:p>
            <a:pPr lvl="1"/>
            <a:r>
              <a:rPr lang="en-US" dirty="0">
                <a:solidFill>
                  <a:srgbClr val="0000FF"/>
                </a:solidFill>
                <a:latin typeface="Tahoma" charset="0"/>
                <a:ea typeface="ＭＳ Ｐゴシック" charset="0"/>
                <a:cs typeface="ＭＳ Ｐゴシック" charset="0"/>
              </a:rPr>
              <a:t>to satisfy all requirements</a:t>
            </a:r>
          </a:p>
          <a:p>
            <a:pPr lvl="1"/>
            <a:endParaRPr lang="en-US" dirty="0">
              <a:solidFill>
                <a:srgbClr val="0000FF"/>
              </a:solidFill>
              <a:latin typeface="Tahoma" charset="0"/>
              <a:ea typeface="ＭＳ Ｐゴシック" charset="0"/>
              <a:cs typeface="ＭＳ Ｐゴシック" charset="0"/>
            </a:endParaRPr>
          </a:p>
          <a:p>
            <a:pPr marL="344487" lvl="1" indent="0">
              <a:buNone/>
            </a:pPr>
            <a:endParaRPr lang="en-US" dirty="0">
              <a:solidFill>
                <a:srgbClr val="0000FF"/>
              </a:solidFill>
              <a:latin typeface="Tahoma" charset="0"/>
              <a:ea typeface="ＭＳ Ｐゴシック" charset="0"/>
              <a:cs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p:txBody>
      </p:sp>
      <p:sp>
        <p:nvSpPr>
          <p:cNvPr id="2048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7878BD7-8E09-7949-990F-1FFCA512AD3A}" type="slidenum">
              <a:rPr lang="en-US" sz="1600">
                <a:solidFill>
                  <a:srgbClr val="000000"/>
                </a:solidFill>
                <a:latin typeface="Garamond" charset="0"/>
              </a:rPr>
              <a:pPr eaLnBrk="1" hangingPunct="1"/>
              <a:t>20</a:t>
            </a:fld>
            <a:endParaRPr lang="en-US" sz="1600">
              <a:solidFill>
                <a:srgbClr val="000000"/>
              </a:solidFill>
              <a:latin typeface="Garamond" charset="0"/>
            </a:endParaRPr>
          </a:p>
        </p:txBody>
      </p:sp>
    </p:spTree>
    <p:extLst>
      <p:ext uri="{BB962C8B-B14F-4D97-AF65-F5344CB8AC3E}">
        <p14:creationId xmlns:p14="http://schemas.microsoft.com/office/powerpoint/2010/main" val="307365545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FF"/>
                </a:solidFill>
                <a:latin typeface="Tahoma" charset="0"/>
                <a:ea typeface="ＭＳ Ｐゴシック" charset="0"/>
                <a:cs typeface="ＭＳ Ｐゴシック" charset="0"/>
              </a:rPr>
              <a:t>Major Trends Affecting Main Memory</a:t>
            </a:r>
          </a:p>
          <a:p>
            <a:pPr eaLnBrk="1" hangingPunct="1"/>
            <a:r>
              <a:rPr lang="en-US" dirty="0">
                <a:latin typeface="Tahoma" charset="0"/>
                <a:ea typeface="ＭＳ Ｐゴシック" charset="0"/>
                <a:cs typeface="ＭＳ Ｐゴシック" charset="0"/>
              </a:rPr>
              <a:t>The Memory Scaling Problem and Solution Directions</a:t>
            </a:r>
          </a:p>
          <a:p>
            <a:pPr lvl="1" eaLnBrk="1" hangingPunct="1"/>
            <a:r>
              <a:rPr lang="en-US" dirty="0">
                <a:latin typeface="Tahoma" charset="0"/>
                <a:ea typeface="ＭＳ Ｐゴシック" charset="0"/>
                <a:cs typeface="ＭＳ Ｐゴシック" charset="0"/>
              </a:rPr>
              <a:t>New Memory Architectures</a:t>
            </a:r>
          </a:p>
          <a:p>
            <a:pPr lvl="1" eaLnBrk="1" hangingPunct="1"/>
            <a:r>
              <a:rPr lang="en-US" dirty="0">
                <a:latin typeface="Tahoma" charset="0"/>
                <a:ea typeface="ＭＳ Ｐゴシック" charset="0"/>
                <a:cs typeface="ＭＳ Ｐゴシック" charset="0"/>
              </a:rPr>
              <a:t>Enabling Emerging (NVM) Technologies</a:t>
            </a:r>
          </a:p>
          <a:p>
            <a:pPr eaLnBrk="1" hangingPunct="1"/>
            <a:r>
              <a:rPr lang="en-US" dirty="0">
                <a:latin typeface="Tahoma" charset="0"/>
                <a:ea typeface="ＭＳ Ｐゴシック" charset="0"/>
                <a:cs typeface="ＭＳ Ｐゴシック" charset="0"/>
              </a:rPr>
              <a:t>Cross-Cutting Principles</a:t>
            </a:r>
          </a:p>
          <a:p>
            <a:pPr eaLnBrk="1" hangingPunct="1"/>
            <a:r>
              <a:rPr lang="en-US" dirty="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21</a:t>
            </a:fld>
            <a:endParaRPr lang="en-US" sz="1600">
              <a:solidFill>
                <a:srgbClr val="000000"/>
              </a:solidFill>
              <a:latin typeface="Garamond" charset="0"/>
            </a:endParaRPr>
          </a:p>
        </p:txBody>
      </p:sp>
    </p:spTree>
    <p:extLst>
      <p:ext uri="{BB962C8B-B14F-4D97-AF65-F5344CB8AC3E}">
        <p14:creationId xmlns:p14="http://schemas.microsoft.com/office/powerpoint/2010/main" val="277521580"/>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endParaRPr lang="en-US" dirty="0">
              <a:latin typeface="Tahoma" charset="0"/>
              <a:ea typeface="ＭＳ Ｐゴシック" charset="0"/>
            </a:endParaRPr>
          </a:p>
          <a:p>
            <a:pPr lvl="1"/>
            <a:endParaRPr lang="en-US" dirty="0">
              <a:latin typeface="Tahoma" charset="0"/>
              <a:ea typeface="ＭＳ Ｐゴシック" charset="0"/>
            </a:endParaRPr>
          </a:p>
          <a:p>
            <a:pPr lvl="1"/>
            <a:endParaRPr lang="en-US" dirty="0">
              <a:latin typeface="Tahoma" charset="0"/>
              <a:ea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355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F6CDE87C-4DFB-8147-A2EF-37268286C75D}" type="slidenum">
              <a:rPr lang="en-US" sz="1600">
                <a:solidFill>
                  <a:srgbClr val="000000"/>
                </a:solidFill>
                <a:latin typeface="Garamond" charset="0"/>
              </a:rPr>
              <a:pPr eaLnBrk="1" hangingPunct="1"/>
              <a:t>22</a:t>
            </a:fld>
            <a:endParaRPr lang="en-US" sz="1600" dirty="0">
              <a:solidFill>
                <a:srgbClr val="000000"/>
              </a:solidFill>
              <a:latin typeface="Garamond" charset="0"/>
            </a:endParaRPr>
          </a:p>
        </p:txBody>
      </p:sp>
    </p:spTree>
    <p:extLst>
      <p:ext uri="{BB962C8B-B14F-4D97-AF65-F5344CB8AC3E}">
        <p14:creationId xmlns:p14="http://schemas.microsoft.com/office/powerpoint/2010/main" val="3830705636"/>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r>
              <a:rPr lang="en-US" dirty="0">
                <a:latin typeface="Garamond" charset="0"/>
                <a:ea typeface="ＭＳ Ｐゴシック" charset="0"/>
                <a:cs typeface="ＭＳ Ｐゴシック" charset="0"/>
              </a:rPr>
              <a:t>Major Trends Affecting Main Memory (II)</a:t>
            </a:r>
          </a:p>
        </p:txBody>
      </p:sp>
      <p:sp>
        <p:nvSpPr>
          <p:cNvPr id="3" name="Content Placeholder 2"/>
          <p:cNvSpPr>
            <a:spLocks noGrp="1"/>
          </p:cNvSpPr>
          <p:nvPr>
            <p:ph idx="1"/>
          </p:nvPr>
        </p:nvSpPr>
        <p:spPr>
          <a:xfrm>
            <a:off x="228600" y="996950"/>
            <a:ext cx="8915400" cy="5194300"/>
          </a:xfrm>
        </p:spPr>
        <p:txBody>
          <a:bodyPr/>
          <a:lstStyle/>
          <a:p>
            <a:r>
              <a:rPr lang="en-US" dirty="0">
                <a:solidFill>
                  <a:srgbClr val="0000FF"/>
                </a:solidFill>
                <a:latin typeface="Tahoma" charset="0"/>
                <a:ea typeface="ＭＳ Ｐゴシック" charset="0"/>
                <a:cs typeface="ＭＳ Ｐゴシック" charset="0"/>
              </a:rPr>
              <a:t>Need for main memory capacity, bandwidth, QoS increasing </a:t>
            </a:r>
          </a:p>
          <a:p>
            <a:pPr lvl="1"/>
            <a:r>
              <a:rPr lang="en-US" dirty="0">
                <a:solidFill>
                  <a:srgbClr val="FF0000"/>
                </a:solidFill>
                <a:latin typeface="Tahoma" charset="0"/>
                <a:ea typeface="ＭＳ Ｐゴシック" charset="0"/>
              </a:rPr>
              <a:t>Multi-core</a:t>
            </a:r>
            <a:r>
              <a:rPr lang="en-US" dirty="0">
                <a:latin typeface="Tahoma" charset="0"/>
                <a:ea typeface="ＭＳ Ｐゴシック" charset="0"/>
              </a:rPr>
              <a:t>: increasing number of cores/agents</a:t>
            </a:r>
          </a:p>
          <a:p>
            <a:pPr lvl="1"/>
            <a:r>
              <a:rPr lang="en-US" dirty="0">
                <a:solidFill>
                  <a:srgbClr val="FF0000"/>
                </a:solidFill>
                <a:latin typeface="Tahoma" charset="0"/>
                <a:ea typeface="ＭＳ Ｐゴシック" charset="0"/>
              </a:rPr>
              <a:t>Data-intensive applications</a:t>
            </a:r>
            <a:r>
              <a:rPr lang="en-US" dirty="0">
                <a:latin typeface="Tahoma" charset="0"/>
                <a:ea typeface="ＭＳ Ｐゴシック" charset="0"/>
              </a:rPr>
              <a:t>: increasing demand/hunger for data</a:t>
            </a:r>
          </a:p>
          <a:p>
            <a:pPr lvl="1"/>
            <a:r>
              <a:rPr lang="en-US" dirty="0">
                <a:solidFill>
                  <a:srgbClr val="FF0000"/>
                </a:solidFill>
                <a:latin typeface="Tahoma" charset="0"/>
                <a:ea typeface="ＭＳ Ｐゴシック" charset="0"/>
              </a:rPr>
              <a:t>Consolidation</a:t>
            </a:r>
            <a:r>
              <a:rPr lang="en-US" dirty="0">
                <a:latin typeface="Tahoma" charset="0"/>
                <a:ea typeface="ＭＳ Ｐゴシック" charset="0"/>
              </a:rPr>
              <a:t>: cloud computing, GPUs, mobile, heterogeneity</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sz="2200"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662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DE096BAB-925E-464D-8476-CD2FB2182577}" type="slidenum">
              <a:rPr lang="en-US" sz="1600">
                <a:solidFill>
                  <a:srgbClr val="000000"/>
                </a:solidFill>
                <a:latin typeface="Garamond" charset="0"/>
              </a:rPr>
              <a:pPr eaLnBrk="1" hangingPunct="1"/>
              <a:t>23</a:t>
            </a:fld>
            <a:endParaRPr lang="en-US" sz="1600" dirty="0">
              <a:solidFill>
                <a:srgbClr val="000000"/>
              </a:solidFill>
              <a:latin typeface="Garamond" charset="0"/>
            </a:endParaRPr>
          </a:p>
        </p:txBody>
      </p:sp>
    </p:spTree>
    <p:extLst>
      <p:ext uri="{BB962C8B-B14F-4D97-AF65-F5344CB8AC3E}">
        <p14:creationId xmlns:p14="http://schemas.microsoft.com/office/powerpoint/2010/main" val="2526822449"/>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a:latin typeface="Garamond" charset="0"/>
                <a:ea typeface="ＭＳ Ｐゴシック" charset="0"/>
                <a:cs typeface="ＭＳ Ｐゴシック" charset="0"/>
              </a:rPr>
              <a:t>Example: The Memory Capacity Gap</a:t>
            </a:r>
          </a:p>
        </p:txBody>
      </p:sp>
      <p:sp>
        <p:nvSpPr>
          <p:cNvPr id="25603" name="Content Placeholder 2"/>
          <p:cNvSpPr>
            <a:spLocks noGrp="1"/>
          </p:cNvSpPr>
          <p:nvPr>
            <p:ph idx="1"/>
          </p:nvPr>
        </p:nvSpPr>
        <p:spPr>
          <a:xfrm>
            <a:off x="228600" y="996950"/>
            <a:ext cx="89154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endParaRPr lang="en-US" sz="1600" dirty="0">
              <a:solidFill>
                <a:srgbClr val="0000FF"/>
              </a:solidFill>
              <a:latin typeface="Tahoma" charset="0"/>
              <a:ea typeface="ＭＳ Ｐゴシック" charset="0"/>
              <a:cs typeface="ＭＳ Ｐゴシック" charset="0"/>
            </a:endParaRPr>
          </a:p>
          <a:p>
            <a:r>
              <a:rPr lang="en-US" sz="2100" i="1" dirty="0">
                <a:solidFill>
                  <a:srgbClr val="0000FF"/>
                </a:solidFill>
                <a:latin typeface="Tahoma" charset="0"/>
                <a:ea typeface="ＭＳ Ｐゴシック" charset="0"/>
                <a:cs typeface="ＭＳ Ｐゴシック" charset="0"/>
              </a:rPr>
              <a:t>Memory capacity per core </a:t>
            </a:r>
            <a:r>
              <a:rPr lang="en-US" sz="2100" dirty="0">
                <a:solidFill>
                  <a:srgbClr val="0000FF"/>
                </a:solidFill>
                <a:latin typeface="Tahoma" charset="0"/>
                <a:ea typeface="ＭＳ Ｐゴシック" charset="0"/>
                <a:cs typeface="ＭＳ Ｐゴシック" charset="0"/>
              </a:rPr>
              <a:t>expected to drop by 30% every two years</a:t>
            </a:r>
          </a:p>
          <a:p>
            <a:r>
              <a:rPr lang="en-US" sz="2100" dirty="0">
                <a:solidFill>
                  <a:srgbClr val="0000FF"/>
                </a:solidFill>
                <a:latin typeface="Tahoma" charset="0"/>
                <a:ea typeface="ＭＳ Ｐゴシック" charset="0"/>
                <a:cs typeface="ＭＳ Ｐゴシック" charset="0"/>
              </a:rPr>
              <a:t>Trends worse for </a:t>
            </a:r>
            <a:r>
              <a:rPr lang="en-US" sz="2100" i="1" dirty="0">
                <a:solidFill>
                  <a:srgbClr val="0000FF"/>
                </a:solidFill>
                <a:latin typeface="Tahoma" charset="0"/>
                <a:ea typeface="ＭＳ Ｐゴシック" charset="0"/>
                <a:cs typeface="ＭＳ Ｐゴシック" charset="0"/>
              </a:rPr>
              <a:t>memory bandwidth per core</a:t>
            </a:r>
            <a:r>
              <a:rPr lang="en-US" sz="2100" dirty="0">
                <a:solidFill>
                  <a:srgbClr val="0000FF"/>
                </a:solidFill>
                <a:latin typeface="Tahoma" charset="0"/>
                <a:ea typeface="ＭＳ Ｐゴシック" charset="0"/>
                <a:cs typeface="ＭＳ Ｐゴシック" charset="0"/>
              </a:rPr>
              <a:t>!</a:t>
            </a:r>
          </a:p>
        </p:txBody>
      </p:sp>
      <p:sp>
        <p:nvSpPr>
          <p:cNvPr id="25604"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21E14D88-6476-D942-BCE2-3889B3643052}" type="slidenum">
              <a:rPr lang="en-US" sz="1600">
                <a:solidFill>
                  <a:srgbClr val="000000"/>
                </a:solidFill>
                <a:latin typeface="Garamond" charset="0"/>
              </a:rPr>
              <a:pPr eaLnBrk="1" hangingPunct="1"/>
              <a:t>24</a:t>
            </a:fld>
            <a:endParaRPr lang="en-US" sz="1600">
              <a:solidFill>
                <a:srgbClr val="000000"/>
              </a:solidFill>
              <a:latin typeface="Garamond" charset="0"/>
            </a:endParaRPr>
          </a:p>
        </p:txBody>
      </p:sp>
      <p:pic>
        <p:nvPicPr>
          <p:cNvPr id="25605" name="Picture 8" descr="9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1700808"/>
            <a:ext cx="5857875" cy="3530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25606" name="Text Box 9" descr="90%"/>
          <p:cNvSpPr txBox="1">
            <a:spLocks noChangeArrowheads="1"/>
          </p:cNvSpPr>
          <p:nvPr/>
        </p:nvSpPr>
        <p:spPr bwMode="auto">
          <a:xfrm>
            <a:off x="1692275" y="980728"/>
            <a:ext cx="6064250" cy="7413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fontAlgn="base" hangingPunct="1">
              <a:spcBef>
                <a:spcPct val="0"/>
              </a:spcBef>
              <a:spcAft>
                <a:spcPct val="0"/>
              </a:spcAft>
            </a:pPr>
            <a:r>
              <a:rPr lang="en-US" sz="2200" dirty="0">
                <a:solidFill>
                  <a:srgbClr val="000000"/>
                </a:solidFill>
              </a:rPr>
              <a:t>Core count doubling ~ every 2 years </a:t>
            </a:r>
          </a:p>
          <a:p>
            <a:pPr eaLnBrk="1" fontAlgn="base" hangingPunct="1">
              <a:spcBef>
                <a:spcPct val="0"/>
              </a:spcBef>
              <a:spcAft>
                <a:spcPct val="0"/>
              </a:spcAft>
            </a:pPr>
            <a:r>
              <a:rPr lang="en-US" sz="2200" dirty="0">
                <a:solidFill>
                  <a:srgbClr val="000000"/>
                </a:solidFill>
              </a:rPr>
              <a:t>DRAM DIMM capacity doubling ~ every 3 years</a:t>
            </a:r>
          </a:p>
        </p:txBody>
      </p:sp>
      <p:sp>
        <p:nvSpPr>
          <p:cNvPr id="2" name="TextBox 1"/>
          <p:cNvSpPr txBox="1"/>
          <p:nvPr/>
        </p:nvSpPr>
        <p:spPr>
          <a:xfrm>
            <a:off x="5218569" y="1916832"/>
            <a:ext cx="2089735" cy="338554"/>
          </a:xfrm>
          <a:prstGeom prst="rect">
            <a:avLst/>
          </a:prstGeom>
          <a:noFill/>
        </p:spPr>
        <p:txBody>
          <a:bodyPr wrap="none" rtlCol="0">
            <a:spAutoFit/>
          </a:bodyPr>
          <a:lstStyle/>
          <a:p>
            <a:r>
              <a:rPr lang="en-US" sz="1600" dirty="0">
                <a:solidFill>
                  <a:srgbClr val="000000"/>
                </a:solidFill>
                <a:latin typeface="Tahoma"/>
              </a:rPr>
              <a:t>Lim et al., ISCA 2009</a:t>
            </a:r>
          </a:p>
        </p:txBody>
      </p:sp>
    </p:spTree>
    <p:extLst>
      <p:ext uri="{BB962C8B-B14F-4D97-AF65-F5344CB8AC3E}">
        <p14:creationId xmlns:p14="http://schemas.microsoft.com/office/powerpoint/2010/main" val="2775275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a:xfrm>
            <a:off x="228600" y="152400"/>
            <a:ext cx="8840694" cy="1066800"/>
          </a:xfrm>
        </p:spPr>
        <p:txBody>
          <a:bodyPr>
            <a:noAutofit/>
          </a:bodyPr>
          <a:lstStyle/>
          <a:p>
            <a:r>
              <a:rPr lang="en-US" sz="3800" dirty="0"/>
              <a:t>DRAM Capacity, Bandwidth, Latency Trends</a:t>
            </a:r>
          </a:p>
        </p:txBody>
      </p:sp>
      <p:sp>
        <p:nvSpPr>
          <p:cNvPr id="9" name="TextBox 8"/>
          <p:cNvSpPr txBox="1"/>
          <p:nvPr/>
        </p:nvSpPr>
        <p:spPr>
          <a:xfrm>
            <a:off x="7744727" y="1230673"/>
            <a:ext cx="1005403" cy="584775"/>
          </a:xfrm>
          <a:prstGeom prst="rect">
            <a:avLst/>
          </a:prstGeom>
          <a:noFill/>
        </p:spPr>
        <p:txBody>
          <a:bodyPr wrap="none" rtlCol="0">
            <a:spAutoFit/>
          </a:bodyPr>
          <a:lstStyle/>
          <a:p>
            <a:r>
              <a:rPr lang="en-US" sz="3200" dirty="0">
                <a:solidFill>
                  <a:srgbClr val="4D3B62"/>
                </a:solidFill>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r>
              <a:rPr lang="en-US" sz="3200" dirty="0">
                <a:solidFill>
                  <a:srgbClr val="35742A"/>
                </a:solidFill>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r>
              <a:rPr lang="en-US" sz="3200">
                <a:solidFill>
                  <a:srgbClr val="FF4136"/>
                </a:solidFill>
              </a:rPr>
              <a:t>1.3x</a:t>
            </a:r>
            <a:endParaRPr lang="en-US" sz="3200" dirty="0">
              <a:solidFill>
                <a:srgbClr val="FF4136"/>
              </a:solidFill>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algn="ctr"/>
            <a:r>
              <a:rPr lang="en-US" sz="3400" dirty="0">
                <a:solidFill>
                  <a:srgbClr val="FFFFFF"/>
                </a:solidFill>
              </a:rPr>
              <a:t>Memory latency remains almost constant</a:t>
            </a:r>
          </a:p>
        </p:txBody>
      </p:sp>
    </p:spTree>
    <p:extLst>
      <p:ext uri="{BB962C8B-B14F-4D97-AF65-F5344CB8AC3E}">
        <p14:creationId xmlns:p14="http://schemas.microsoft.com/office/powerpoint/2010/main" val="194056736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1725233750"/>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Futura Medium" charset="0"/>
                <a:ea typeface="Futura Medium" charset="0"/>
                <a:cs typeface="Futura Medium" charset="0"/>
              </a:rPr>
              <a:t>Long memory </a:t>
            </a:r>
            <a:r>
              <a:rPr lang="en-US" sz="3200">
                <a:solidFill>
                  <a:prstClr val="white"/>
                </a:solidFill>
                <a:latin typeface="Futura Medium" charset="0"/>
                <a:ea typeface="Futura Medium" charset="0"/>
                <a:cs typeface="Futura Medium" charset="0"/>
              </a:rPr>
              <a:t>latency </a:t>
            </a:r>
            <a:r>
              <a:rPr lang="en-US" sz="3200">
                <a:solidFill>
                  <a:prstClr val="white"/>
                </a:solidFill>
                <a:latin typeface="Cambria Math" panose="02040503050406030204" pitchFamily="18" charset="0"/>
                <a:ea typeface="Cambria Math" panose="02040503050406030204" pitchFamily="18" charset="0"/>
              </a:rPr>
              <a:t>→</a:t>
            </a:r>
            <a:r>
              <a:rPr lang="en-US" sz="3200">
                <a:solidFill>
                  <a:prstClr val="white"/>
                </a:solidFill>
                <a:latin typeface="Gill Sans MT"/>
              </a:rPr>
              <a:t> </a:t>
            </a:r>
            <a:r>
              <a:rPr lang="en-US" sz="3200">
                <a:solidFill>
                  <a:prstClr val="white"/>
                </a:solidFill>
                <a:latin typeface="Futura Medium" charset="0"/>
                <a:ea typeface="Futura Medium" charset="0"/>
                <a:cs typeface="Futura Medium" charset="0"/>
              </a:rPr>
              <a:t>performance </a:t>
            </a:r>
            <a:r>
              <a:rPr lang="en-US" sz="3200" dirty="0">
                <a:solidFill>
                  <a:prstClr val="white"/>
                </a:solidFill>
                <a:latin typeface="Futura Medium" charset="0"/>
                <a:ea typeface="Futura Medium" charset="0"/>
                <a:cs typeface="Futura Medium" charset="0"/>
              </a:rPr>
              <a:t>bottleneck</a:t>
            </a:r>
          </a:p>
        </p:txBody>
      </p:sp>
    </p:spTree>
    <p:extLst>
      <p:ext uri="{BB962C8B-B14F-4D97-AF65-F5344CB8AC3E}">
        <p14:creationId xmlns:p14="http://schemas.microsoft.com/office/powerpoint/2010/main" val="1084350893"/>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(III)</a:t>
            </a:r>
          </a:p>
        </p:txBody>
      </p:sp>
      <p:sp>
        <p:nvSpPr>
          <p:cNvPr id="27651"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0000FF"/>
              </a:solidFill>
              <a:latin typeface="Tahoma" charset="0"/>
              <a:ea typeface="ＭＳ Ｐゴシック" charset="0"/>
              <a:cs typeface="ＭＳ Ｐゴシック" charset="0"/>
            </a:endParaRP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energy/power is a key system design concern</a:t>
            </a:r>
          </a:p>
          <a:p>
            <a:pPr lvl="1"/>
            <a:r>
              <a:rPr lang="en-US" dirty="0">
                <a:solidFill>
                  <a:srgbClr val="FF0000"/>
                </a:solidFill>
                <a:latin typeface="Tahoma" charset="0"/>
                <a:ea typeface="ＭＳ Ｐゴシック" charset="0"/>
              </a:rPr>
              <a:t>~40-50% energy spent in off-chip memory hierarchy </a:t>
            </a:r>
            <a:r>
              <a:rPr lang="en-US" sz="1800" dirty="0">
                <a:solidFill>
                  <a:srgbClr val="008000"/>
                </a:solidFill>
                <a:latin typeface="Tahoma" charset="0"/>
                <a:ea typeface="ＭＳ Ｐゴシック" charset="0"/>
              </a:rPr>
              <a:t>[Lefurgy, IEEE Computer’03] </a:t>
            </a:r>
            <a:r>
              <a:rPr lang="en-US" dirty="0">
                <a:solidFill>
                  <a:srgbClr val="FF0000"/>
                </a:solidFill>
                <a:latin typeface="Tahoma" charset="0"/>
                <a:ea typeface="ＭＳ Ｐゴシック" charset="0"/>
              </a:rPr>
              <a:t>&gt;40% power in DRAM </a:t>
            </a:r>
            <a:r>
              <a:rPr lang="en-US" sz="1800" dirty="0">
                <a:solidFill>
                  <a:srgbClr val="008000"/>
                </a:solidFill>
                <a:latin typeface="Tahoma" charset="0"/>
                <a:ea typeface="ＭＳ Ｐゴシック" charset="0"/>
              </a:rPr>
              <a:t>[Ware, HPCA’10][Paul,ISCA’15]</a:t>
            </a:r>
          </a:p>
          <a:p>
            <a:pPr lvl="1"/>
            <a:r>
              <a:rPr lang="en-US" dirty="0">
                <a:solidFill>
                  <a:srgbClr val="FF0000"/>
                </a:solidFill>
                <a:latin typeface="Tahoma" charset="0"/>
                <a:ea typeface="ＭＳ Ｐゴシック" charset="0"/>
              </a:rPr>
              <a:t>DRAM consumes power even when not used (periodic refresh)</a:t>
            </a:r>
          </a:p>
          <a:p>
            <a:endParaRPr lang="en-US" dirty="0">
              <a:solidFill>
                <a:srgbClr val="0000F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DRAM technology scaling is ending </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765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5152ED14-562A-7B41-81C5-4AADBA53F903}" type="slidenum">
              <a:rPr lang="en-US" sz="1600">
                <a:solidFill>
                  <a:srgbClr val="000000"/>
                </a:solidFill>
                <a:latin typeface="Garamond" charset="0"/>
              </a:rPr>
              <a:pPr eaLnBrk="1" hangingPunct="1"/>
              <a:t>28</a:t>
            </a:fld>
            <a:endParaRPr lang="en-US" sz="1600" dirty="0">
              <a:solidFill>
                <a:srgbClr val="000000"/>
              </a:solidFill>
              <a:latin typeface="Garamond" charset="0"/>
            </a:endParaRPr>
          </a:p>
        </p:txBody>
      </p:sp>
    </p:spTree>
    <p:extLst>
      <p:ext uri="{BB962C8B-B14F-4D97-AF65-F5344CB8AC3E}">
        <p14:creationId xmlns:p14="http://schemas.microsoft.com/office/powerpoint/2010/main" val="5846538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(IV)</a:t>
            </a:r>
          </a:p>
        </p:txBody>
      </p:sp>
      <p:sp>
        <p:nvSpPr>
          <p:cNvPr id="28675" name="Content Placeholder 2"/>
          <p:cNvSpPr>
            <a:spLocks noGrp="1"/>
          </p:cNvSpPr>
          <p:nvPr>
            <p:ph idx="1"/>
          </p:nvPr>
        </p:nvSpPr>
        <p:spPr>
          <a:xfrm>
            <a:off x="228600" y="996950"/>
            <a:ext cx="8915400" cy="5194300"/>
          </a:xfrm>
        </p:spPr>
        <p:txBody>
          <a:bodyPr/>
          <a:lstStyle/>
          <a:p>
            <a:r>
              <a:rPr lang="en-US" dirty="0">
                <a:solidFill>
                  <a:srgbClr val="7F7F7F"/>
                </a:solidFill>
                <a:latin typeface="Tahoma" charset="0"/>
                <a:ea typeface="ＭＳ Ｐゴシック" charset="0"/>
                <a:cs typeface="ＭＳ Ｐゴシック" charset="0"/>
              </a:rPr>
              <a:t>Need for main memory capacity, bandwidth, QoS increasing </a:t>
            </a:r>
          </a:p>
          <a:p>
            <a:endParaRPr lang="en-US" dirty="0">
              <a:solidFill>
                <a:srgbClr val="7F7F7F"/>
              </a:solidFill>
              <a:latin typeface="Tahoma" charset="0"/>
              <a:ea typeface="ＭＳ Ｐゴシック" charset="0"/>
              <a:cs typeface="ＭＳ Ｐゴシック" charset="0"/>
            </a:endParaRPr>
          </a:p>
          <a:p>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pPr>
              <a:buFont typeface="Wingdings" charset="0"/>
              <a:buNone/>
            </a:pPr>
            <a:endParaRPr lang="en-US" dirty="0">
              <a:solidFill>
                <a:srgbClr val="7F7F7F"/>
              </a:solidFill>
              <a:latin typeface="Tahoma" charset="0"/>
              <a:ea typeface="ＭＳ Ｐゴシック" charset="0"/>
              <a:cs typeface="ＭＳ Ｐゴシック" charset="0"/>
            </a:endParaRPr>
          </a:p>
          <a:p>
            <a:r>
              <a:rPr lang="en-US" dirty="0">
                <a:solidFill>
                  <a:srgbClr val="7F7F7F"/>
                </a:solidFill>
                <a:latin typeface="Tahoma" charset="0"/>
                <a:ea typeface="ＭＳ Ｐゴシック" charset="0"/>
                <a:cs typeface="ＭＳ Ｐゴシック" charset="0"/>
              </a:rPr>
              <a:t>Main memory energy/power is a key system design concern</a:t>
            </a:r>
          </a:p>
          <a:p>
            <a:endParaRPr lang="en-US" dirty="0">
              <a:solidFill>
                <a:srgbClr val="0000FF"/>
              </a:solidFill>
              <a:latin typeface="Tahoma" charset="0"/>
              <a:ea typeface="ＭＳ Ｐゴシック" charset="0"/>
              <a:cs typeface="ＭＳ Ｐゴシック" charset="0"/>
            </a:endParaRPr>
          </a:p>
          <a:p>
            <a:pPr>
              <a:buFont typeface="Wingdings" charset="0"/>
              <a:buNone/>
            </a:pPr>
            <a:endParaRPr lang="en-US" dirty="0">
              <a:solidFill>
                <a:srgbClr val="0000FF"/>
              </a:solidFill>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DRAM technology scaling is ending </a:t>
            </a:r>
            <a:endParaRPr lang="en-US" dirty="0">
              <a:latin typeface="Tahoma" charset="0"/>
              <a:ea typeface="ＭＳ Ｐゴシック" charset="0"/>
              <a:cs typeface="ＭＳ Ｐゴシック" charset="0"/>
            </a:endParaRPr>
          </a:p>
          <a:p>
            <a:pPr lvl="1"/>
            <a:r>
              <a:rPr lang="en-US" dirty="0">
                <a:latin typeface="Tahoma" charset="0"/>
                <a:ea typeface="ＭＳ Ｐゴシック" charset="0"/>
              </a:rPr>
              <a:t>ITRS projects </a:t>
            </a:r>
            <a:r>
              <a:rPr lang="en-US" dirty="0">
                <a:solidFill>
                  <a:srgbClr val="FF0000"/>
                </a:solidFill>
                <a:latin typeface="Tahoma" charset="0"/>
                <a:ea typeface="ＭＳ Ｐゴシック" charset="0"/>
              </a:rPr>
              <a:t>DRAM will not scale easily below X nm </a:t>
            </a:r>
          </a:p>
          <a:p>
            <a:pPr lvl="1"/>
            <a:r>
              <a:rPr lang="en-US" dirty="0">
                <a:latin typeface="Tahoma" charset="0"/>
                <a:ea typeface="ＭＳ Ｐゴシック" charset="0"/>
              </a:rPr>
              <a:t>Scaling has provided many benefits: </a:t>
            </a:r>
          </a:p>
          <a:p>
            <a:pPr lvl="2"/>
            <a:r>
              <a:rPr lang="en-US" dirty="0">
                <a:solidFill>
                  <a:srgbClr val="FF0000"/>
                </a:solidFill>
                <a:latin typeface="Tahoma" charset="0"/>
                <a:ea typeface="ＭＳ Ｐゴシック" charset="0"/>
              </a:rPr>
              <a:t>higher capacity (density), lower cost, lower energy</a:t>
            </a:r>
          </a:p>
          <a:p>
            <a:pPr>
              <a:buFont typeface="Wingdings" charset="0"/>
              <a:buNone/>
            </a:pPr>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p:txBody>
      </p:sp>
      <p:sp>
        <p:nvSpPr>
          <p:cNvPr id="2867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ABE99A2B-29DD-5A4F-B100-24CE86C78EE3}" type="slidenum">
              <a:rPr lang="en-US" sz="1600">
                <a:solidFill>
                  <a:srgbClr val="000000"/>
                </a:solidFill>
                <a:latin typeface="Garamond" charset="0"/>
              </a:rPr>
              <a:pPr eaLnBrk="1" hangingPunct="1"/>
              <a:t>29</a:t>
            </a:fld>
            <a:endParaRPr lang="en-US" sz="1600" dirty="0">
              <a:solidFill>
                <a:srgbClr val="000000"/>
              </a:solidFill>
              <a:latin typeface="Garamond" charset="0"/>
            </a:endParaRPr>
          </a:p>
        </p:txBody>
      </p:sp>
    </p:spTree>
    <p:extLst>
      <p:ext uri="{BB962C8B-B14F-4D97-AF65-F5344CB8AC3E}">
        <p14:creationId xmlns:p14="http://schemas.microsoft.com/office/powerpoint/2010/main" val="1768628122"/>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nvPr>
        </p:nvGraphicFramePr>
        <p:xfrm>
          <a:off x="228600" y="3520440"/>
          <a:ext cx="8763000" cy="2804160"/>
        </p:xfrm>
        <a:graphic>
          <a:graphicData uri="http://schemas.openxmlformats.org/drawingml/2006/table">
            <a:tbl>
              <a:tblPr firstRow="1" bandRow="1">
                <a:tableStyleId>{5940675A-B579-460E-94D1-54222C63F5DA}</a:tableStyleId>
              </a:tblPr>
              <a:tblGrid>
                <a:gridCol w="3810000">
                  <a:extLst>
                    <a:ext uri="{9D8B030D-6E8A-4147-A177-3AD203B41FA5}">
                      <a16:colId xmlns:a16="http://schemas.microsoft.com/office/drawing/2014/main" val="20000"/>
                    </a:ext>
                  </a:extLst>
                </a:gridCol>
                <a:gridCol w="22098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RLDRAM, TL-DRAM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Box 5"/>
          <p:cNvSpPr txBox="1"/>
          <p:nvPr/>
        </p:nvSpPr>
        <p:spPr>
          <a:xfrm>
            <a:off x="304800" y="3556517"/>
            <a:ext cx="2514600" cy="320040"/>
          </a:xfrm>
          <a:prstGeom prst="rect">
            <a:avLst/>
          </a:prstGeom>
          <a:solidFill>
            <a:schemeClr val="bg1"/>
          </a:solidFill>
        </p:spPr>
        <p:txBody>
          <a:bodyPr wrap="square" rtlCol="0">
            <a:spAutoFit/>
          </a:bodyPr>
          <a:lstStyle/>
          <a:p>
            <a:endParaRPr lang="en-US"/>
          </a:p>
        </p:txBody>
      </p:sp>
      <p:sp>
        <p:nvSpPr>
          <p:cNvPr id="19" name="TextBox 18"/>
          <p:cNvSpPr txBox="1"/>
          <p:nvPr/>
        </p:nvSpPr>
        <p:spPr>
          <a:xfrm>
            <a:off x="4114800" y="3556517"/>
            <a:ext cx="2100804" cy="320040"/>
          </a:xfrm>
          <a:prstGeom prst="rect">
            <a:avLst/>
          </a:prstGeom>
          <a:solidFill>
            <a:schemeClr val="bg1"/>
          </a:solidFill>
        </p:spPr>
        <p:txBody>
          <a:bodyPr wrap="square" rtlCol="0">
            <a:spAutoFit/>
          </a:bodyPr>
          <a:lstStyle/>
          <a:p>
            <a:endParaRPr lang="en-US"/>
          </a:p>
        </p:txBody>
      </p:sp>
      <p:sp>
        <p:nvSpPr>
          <p:cNvPr id="20" name="TextBox 19"/>
          <p:cNvSpPr txBox="1"/>
          <p:nvPr/>
        </p:nvSpPr>
        <p:spPr>
          <a:xfrm>
            <a:off x="6324600" y="3556517"/>
            <a:ext cx="2514600" cy="320040"/>
          </a:xfrm>
          <a:prstGeom prst="rect">
            <a:avLst/>
          </a:prstGeom>
          <a:solidFill>
            <a:schemeClr val="bg1"/>
          </a:solidFill>
        </p:spPr>
        <p:txBody>
          <a:bodyPr wrap="square" rtlCol="0">
            <a:spAutoFit/>
          </a:bodyPr>
          <a:lstStyle/>
          <a:p>
            <a:endParaRPr lang="en-US" dirty="0"/>
          </a:p>
        </p:txBody>
      </p:sp>
      <p:sp>
        <p:nvSpPr>
          <p:cNvPr id="21" name="TextBox 20"/>
          <p:cNvSpPr txBox="1"/>
          <p:nvPr/>
        </p:nvSpPr>
        <p:spPr>
          <a:xfrm>
            <a:off x="270986" y="3942755"/>
            <a:ext cx="3310414" cy="640080"/>
          </a:xfrm>
          <a:prstGeom prst="rect">
            <a:avLst/>
          </a:prstGeom>
          <a:solidFill>
            <a:schemeClr val="bg1"/>
          </a:solidFill>
        </p:spPr>
        <p:txBody>
          <a:bodyPr wrap="square" rtlCol="0">
            <a:spAutoFit/>
          </a:bodyPr>
          <a:lstStyle/>
          <a:p>
            <a:endParaRPr lang="en-US"/>
          </a:p>
        </p:txBody>
      </p:sp>
      <p:sp>
        <p:nvSpPr>
          <p:cNvPr id="22" name="TextBox 21"/>
          <p:cNvSpPr txBox="1">
            <a:spLocks/>
          </p:cNvSpPr>
          <p:nvPr/>
        </p:nvSpPr>
        <p:spPr>
          <a:xfrm>
            <a:off x="4114800" y="4066512"/>
            <a:ext cx="2024604" cy="365760"/>
          </a:xfrm>
          <a:prstGeom prst="rect">
            <a:avLst/>
          </a:prstGeom>
          <a:solidFill>
            <a:schemeClr val="bg1"/>
          </a:solidFill>
        </p:spPr>
        <p:txBody>
          <a:bodyPr wrap="square" rtlCol="0">
            <a:spAutoFit/>
          </a:bodyPr>
          <a:lstStyle/>
          <a:p>
            <a:endParaRPr lang="en-US"/>
          </a:p>
        </p:txBody>
      </p:sp>
      <p:sp>
        <p:nvSpPr>
          <p:cNvPr id="23" name="TextBox 22"/>
          <p:cNvSpPr txBox="1"/>
          <p:nvPr/>
        </p:nvSpPr>
        <p:spPr>
          <a:xfrm>
            <a:off x="6343891" y="3948541"/>
            <a:ext cx="2571508" cy="598619"/>
          </a:xfrm>
          <a:prstGeom prst="rect">
            <a:avLst/>
          </a:prstGeom>
          <a:solidFill>
            <a:schemeClr val="bg1"/>
          </a:solidFill>
        </p:spPr>
        <p:txBody>
          <a:bodyPr wrap="square" rtlCol="0">
            <a:spAutoFit/>
          </a:bodyPr>
          <a:lstStyle/>
          <a:p>
            <a:endParaRPr lang="en-US"/>
          </a:p>
        </p:txBody>
      </p:sp>
      <p:sp>
        <p:nvSpPr>
          <p:cNvPr id="24" name="TextBox 23"/>
          <p:cNvSpPr txBox="1"/>
          <p:nvPr/>
        </p:nvSpPr>
        <p:spPr>
          <a:xfrm>
            <a:off x="304800" y="4690137"/>
            <a:ext cx="3124200" cy="605992"/>
          </a:xfrm>
          <a:prstGeom prst="rect">
            <a:avLst/>
          </a:prstGeom>
          <a:solidFill>
            <a:schemeClr val="bg1"/>
          </a:solidFill>
        </p:spPr>
        <p:txBody>
          <a:bodyPr wrap="square" rtlCol="0">
            <a:spAutoFit/>
          </a:bodyPr>
          <a:lstStyle/>
          <a:p>
            <a:endParaRPr lang="en-US"/>
          </a:p>
        </p:txBody>
      </p:sp>
      <p:sp>
        <p:nvSpPr>
          <p:cNvPr id="25" name="TextBox 24"/>
          <p:cNvSpPr txBox="1"/>
          <p:nvPr/>
        </p:nvSpPr>
        <p:spPr>
          <a:xfrm>
            <a:off x="4127665" y="4864201"/>
            <a:ext cx="2100804" cy="320040"/>
          </a:xfrm>
          <a:prstGeom prst="rect">
            <a:avLst/>
          </a:prstGeom>
          <a:solidFill>
            <a:schemeClr val="bg1"/>
          </a:solidFill>
        </p:spPr>
        <p:txBody>
          <a:bodyPr wrap="square" rtlCol="0">
            <a:spAutoFit/>
          </a:bodyPr>
          <a:lstStyle/>
          <a:p>
            <a:endParaRPr lang="en-US"/>
          </a:p>
        </p:txBody>
      </p:sp>
      <p:sp>
        <p:nvSpPr>
          <p:cNvPr id="26" name="TextBox 25"/>
          <p:cNvSpPr txBox="1">
            <a:spLocks/>
          </p:cNvSpPr>
          <p:nvPr/>
        </p:nvSpPr>
        <p:spPr>
          <a:xfrm>
            <a:off x="6324599" y="4656928"/>
            <a:ext cx="2590799" cy="640080"/>
          </a:xfrm>
          <a:prstGeom prst="rect">
            <a:avLst/>
          </a:prstGeom>
          <a:solidFill>
            <a:schemeClr val="bg1"/>
          </a:solidFill>
        </p:spPr>
        <p:txBody>
          <a:bodyPr wrap="square" rtlCol="0">
            <a:spAutoFit/>
          </a:bodyPr>
          <a:lstStyle/>
          <a:p>
            <a:endParaRPr lang="en-US"/>
          </a:p>
        </p:txBody>
      </p:sp>
      <p:sp>
        <p:nvSpPr>
          <p:cNvPr id="27" name="TextBox 26"/>
          <p:cNvSpPr txBox="1"/>
          <p:nvPr/>
        </p:nvSpPr>
        <p:spPr>
          <a:xfrm>
            <a:off x="255345" y="5344835"/>
            <a:ext cx="3665329" cy="950976"/>
          </a:xfrm>
          <a:prstGeom prst="rect">
            <a:avLst/>
          </a:prstGeom>
          <a:solidFill>
            <a:schemeClr val="bg1"/>
          </a:solidFill>
        </p:spPr>
        <p:txBody>
          <a:bodyPr wrap="square" rtlCol="0">
            <a:spAutoFit/>
          </a:bodyPr>
          <a:lstStyle/>
          <a:p>
            <a:endParaRPr lang="en-US"/>
          </a:p>
        </p:txBody>
      </p:sp>
      <p:sp>
        <p:nvSpPr>
          <p:cNvPr id="28" name="TextBox 27"/>
          <p:cNvSpPr txBox="1"/>
          <p:nvPr/>
        </p:nvSpPr>
        <p:spPr>
          <a:xfrm>
            <a:off x="4114800" y="5687538"/>
            <a:ext cx="2100804" cy="320040"/>
          </a:xfrm>
          <a:prstGeom prst="rect">
            <a:avLst/>
          </a:prstGeom>
          <a:solidFill>
            <a:schemeClr val="bg1"/>
          </a:solidFill>
        </p:spPr>
        <p:txBody>
          <a:bodyPr wrap="square" rtlCol="0">
            <a:spAutoFit/>
          </a:bodyPr>
          <a:lstStyle/>
          <a:p>
            <a:endParaRPr lang="en-US"/>
          </a:p>
        </p:txBody>
      </p:sp>
      <p:sp>
        <p:nvSpPr>
          <p:cNvPr id="29" name="TextBox 28"/>
          <p:cNvSpPr txBox="1"/>
          <p:nvPr/>
        </p:nvSpPr>
        <p:spPr>
          <a:xfrm>
            <a:off x="6300733" y="5410719"/>
            <a:ext cx="2598517" cy="873679"/>
          </a:xfrm>
          <a:prstGeom prst="rect">
            <a:avLst/>
          </a:prstGeom>
          <a:solidFill>
            <a:schemeClr val="bg1"/>
          </a:solidFill>
        </p:spPr>
        <p:txBody>
          <a:bodyPr wrap="square" rtlCol="0">
            <a:spAutoFit/>
          </a:bodyPr>
          <a:lstStyle/>
          <a:p>
            <a:endParaRPr lang="en-US"/>
          </a:p>
        </p:txBody>
      </p:sp>
      <p:sp>
        <p:nvSpPr>
          <p:cNvPr id="7" name="Slide Number Placeholder 6"/>
          <p:cNvSpPr>
            <a:spLocks noGrp="1"/>
          </p:cNvSpPr>
          <p:nvPr>
            <p:ph type="sldNum" sz="quarter" idx="11"/>
          </p:nvPr>
        </p:nvSpPr>
        <p:spPr/>
        <p:txBody>
          <a:bodyPr/>
          <a:lstStyle/>
          <a:p>
            <a:fld id="{323594FA-E141-4234-AE05-360401972BE7}" type="slidenum">
              <a:rPr lang="en-US" altLang="en-US" smtClean="0"/>
              <a:pPr/>
              <a:t>30</a:t>
            </a:fld>
            <a:endParaRPr lang="en-US" altLang="en-US"/>
          </a:p>
        </p:txBody>
      </p:sp>
    </p:spTree>
    <p:extLst>
      <p:ext uri="{BB962C8B-B14F-4D97-AF65-F5344CB8AC3E}">
        <p14:creationId xmlns:p14="http://schemas.microsoft.com/office/powerpoint/2010/main" val="8031860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hidden"/>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0" nodeType="clickEffect">
                                  <p:stCondLst>
                                    <p:cond delay="0"/>
                                  </p:stCondLst>
                                  <p:childTnLst>
                                    <p:set>
                                      <p:cBhvr>
                                        <p:cTn id="24" dur="1" fill="hold">
                                          <p:stCondLst>
                                            <p:cond delay="0"/>
                                          </p:stCondLst>
                                        </p:cTn>
                                        <p:tgtEl>
                                          <p:spTgt spid="19"/>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xit"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hidden"/>
                                      </p:to>
                                    </p:set>
                                  </p:childTnLst>
                                </p:cTn>
                              </p:par>
                            </p:childTnLst>
                          </p:cTn>
                        </p:par>
                      </p:childTnLst>
                    </p:cTn>
                  </p:par>
                  <p:par>
                    <p:cTn id="29" fill="hold">
                      <p:stCondLst>
                        <p:cond delay="indefinite"/>
                      </p:stCondLst>
                      <p:childTnLst>
                        <p:par>
                          <p:cTn id="30" fill="hold">
                            <p:stCondLst>
                              <p:cond delay="0"/>
                            </p:stCondLst>
                            <p:childTnLst>
                              <p:par>
                                <p:cTn id="31" presetID="1" presetClass="exit" presetSubtype="0" fill="hold" grpId="0" nodeType="clickEffect">
                                  <p:stCondLst>
                                    <p:cond delay="0"/>
                                  </p:stCondLst>
                                  <p:childTnLst>
                                    <p:set>
                                      <p:cBhvr>
                                        <p:cTn id="32" dur="1" fill="hold">
                                          <p:stCondLst>
                                            <p:cond delay="0"/>
                                          </p:stCondLst>
                                        </p:cTn>
                                        <p:tgtEl>
                                          <p:spTgt spid="22"/>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 presetClass="exit" presetSubtype="0" fill="hold" grpId="0" nodeType="clickEffect">
                                  <p:stCondLst>
                                    <p:cond delay="0"/>
                                  </p:stCondLst>
                                  <p:childTnLst>
                                    <p:set>
                                      <p:cBhvr>
                                        <p:cTn id="40" dur="1" fill="hold">
                                          <p:stCondLst>
                                            <p:cond delay="0"/>
                                          </p:stCondLst>
                                        </p:cTn>
                                        <p:tgtEl>
                                          <p:spTgt spid="25"/>
                                        </p:tgtEl>
                                        <p:attrNameLst>
                                          <p:attrName>style.visibility</p:attrName>
                                        </p:attrNameLst>
                                      </p:cBhvr>
                                      <p:to>
                                        <p:strVal val="hidden"/>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0" nodeType="clickEffect">
                                  <p:stCondLst>
                                    <p:cond delay="0"/>
                                  </p:stCondLst>
                                  <p:childTnLst>
                                    <p:set>
                                      <p:cBhvr>
                                        <p:cTn id="44" dur="1" fill="hold">
                                          <p:stCondLst>
                                            <p:cond delay="0"/>
                                          </p:stCondLst>
                                        </p:cTn>
                                        <p:tgtEl>
                                          <p:spTgt spid="27"/>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 presetClass="exit" presetSubtype="0" fill="hold" grpId="0" nodeType="clickEffect">
                                  <p:stCondLst>
                                    <p:cond delay="0"/>
                                  </p:stCondLst>
                                  <p:childTnLst>
                                    <p:set>
                                      <p:cBhvr>
                                        <p:cTn id="48" dur="1" fill="hold">
                                          <p:stCondLst>
                                            <p:cond delay="0"/>
                                          </p:stCondLst>
                                        </p:cTn>
                                        <p:tgtEl>
                                          <p:spTgt spid="28"/>
                                        </p:tgtEl>
                                        <p:attrNameLst>
                                          <p:attrName>style.visibility</p:attrName>
                                        </p:attrNameLst>
                                      </p:cBhvr>
                                      <p:to>
                                        <p:strVal val="hidden"/>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1" presetClass="exit" presetSubtype="0" fill="hold" grpId="0" nodeType="clickEffect">
                                  <p:stCondLst>
                                    <p:cond delay="0"/>
                                  </p:stCondLst>
                                  <p:childTnLst>
                                    <p:set>
                                      <p:cBhvr>
                                        <p:cTn id="60" dur="1" fill="hold">
                                          <p:stCondLst>
                                            <p:cond delay="0"/>
                                          </p:stCondLst>
                                        </p:cTn>
                                        <p:tgtEl>
                                          <p:spTgt spid="2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Major Trends Affecting Main Memory (V)</a:t>
            </a:r>
            <a:endParaRPr lang="en-US" dirty="0"/>
          </a:p>
        </p:txBody>
      </p:sp>
      <p:sp>
        <p:nvSpPr>
          <p:cNvPr id="3" name="Content Placeholder 2"/>
          <p:cNvSpPr>
            <a:spLocks noGrp="1"/>
          </p:cNvSpPr>
          <p:nvPr>
            <p:ph idx="1"/>
          </p:nvPr>
        </p:nvSpPr>
        <p:spPr>
          <a:xfrm>
            <a:off x="228600" y="908721"/>
            <a:ext cx="8763000" cy="5339680"/>
          </a:xfrm>
        </p:spPr>
        <p:txBody>
          <a:bodyPr/>
          <a:lstStyle/>
          <a:p>
            <a:r>
              <a:rPr lang="en-US" dirty="0"/>
              <a:t>DRAM scaling has already become increasingly difficult</a:t>
            </a:r>
          </a:p>
          <a:p>
            <a:pPr lvl="1">
              <a:spcBef>
                <a:spcPts val="600"/>
              </a:spcBef>
            </a:pPr>
            <a:r>
              <a:rPr lang="en-US" dirty="0"/>
              <a:t>Increasing cell leakage current, reduced cell reliability, increasing manufacturing difficulties </a:t>
            </a:r>
            <a:r>
              <a:rPr lang="en-US" sz="1800" dirty="0">
                <a:solidFill>
                  <a:schemeClr val="bg1">
                    <a:lumMod val="50000"/>
                  </a:schemeClr>
                </a:solidFill>
              </a:rPr>
              <a:t>[Kim+ ISCA 2014],</a:t>
            </a:r>
            <a:br>
              <a:rPr lang="en-US" sz="1800" dirty="0">
                <a:solidFill>
                  <a:schemeClr val="bg1">
                    <a:lumMod val="50000"/>
                  </a:schemeClr>
                </a:solidFill>
              </a:rPr>
            </a:br>
            <a:r>
              <a:rPr lang="en-US" sz="1800" dirty="0">
                <a:solidFill>
                  <a:schemeClr val="bg1">
                    <a:lumMod val="50000"/>
                  </a:schemeClr>
                </a:solidFill>
              </a:rPr>
              <a:t>[Liu+ ISCA 2013], [Mutlu IMW 2013], [Mutlu DATE 2017]</a:t>
            </a:r>
          </a:p>
          <a:p>
            <a:pPr lvl="1">
              <a:spcBef>
                <a:spcPts val="600"/>
              </a:spcBef>
            </a:pPr>
            <a:r>
              <a:rPr lang="en-US" b="1" dirty="0">
                <a:solidFill>
                  <a:srgbClr val="C00000"/>
                </a:solidFill>
              </a:rPr>
              <a:t>Difficult to significantly improve capacity, energy</a:t>
            </a:r>
            <a:endParaRPr lang="en-US" dirty="0">
              <a:solidFill>
                <a:srgbClr val="C00000"/>
              </a:solidFill>
            </a:endParaRPr>
          </a:p>
          <a:p>
            <a:pPr>
              <a:spcBef>
                <a:spcPts val="1800"/>
              </a:spcBef>
            </a:pPr>
            <a:r>
              <a:rPr lang="en-US" b="1" dirty="0">
                <a:solidFill>
                  <a:srgbClr val="0066CC"/>
                </a:solidFill>
              </a:rPr>
              <a:t>Emerging memory technologies</a:t>
            </a:r>
            <a:r>
              <a:rPr lang="en-US" dirty="0"/>
              <a:t> are promising</a:t>
            </a: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1125708032"/>
              </p:ext>
            </p:extLst>
          </p:nvPr>
        </p:nvGraphicFramePr>
        <p:xfrm>
          <a:off x="156592" y="3520440"/>
          <a:ext cx="8879904" cy="2804160"/>
        </p:xfrm>
        <a:graphic>
          <a:graphicData uri="http://schemas.openxmlformats.org/drawingml/2006/table">
            <a:tbl>
              <a:tblPr firstRow="1" bandRow="1">
                <a:tableStyleId>{5940675A-B579-460E-94D1-54222C63F5DA}</a:tableStyleId>
              </a:tblPr>
              <a:tblGrid>
                <a:gridCol w="3911352">
                  <a:extLst>
                    <a:ext uri="{9D8B030D-6E8A-4147-A177-3AD203B41FA5}">
                      <a16:colId xmlns:a16="http://schemas.microsoft.com/office/drawing/2014/main" val="20000"/>
                    </a:ext>
                  </a:extLst>
                </a:gridCol>
                <a:gridCol w="2232248">
                  <a:extLst>
                    <a:ext uri="{9D8B030D-6E8A-4147-A177-3AD203B41FA5}">
                      <a16:colId xmlns:a16="http://schemas.microsoft.com/office/drawing/2014/main" val="20001"/>
                    </a:ext>
                  </a:extLst>
                </a:gridCol>
                <a:gridCol w="2736304">
                  <a:extLst>
                    <a:ext uri="{9D8B030D-6E8A-4147-A177-3AD203B41FA5}">
                      <a16:colId xmlns:a16="http://schemas.microsoft.com/office/drawing/2014/main" val="20002"/>
                    </a:ext>
                  </a:extLst>
                </a:gridCol>
              </a:tblGrid>
              <a:tr h="348687">
                <a:tc>
                  <a:txBody>
                    <a:bodyPr/>
                    <a:lstStyle/>
                    <a:p>
                      <a:r>
                        <a:rPr lang="en-US" sz="2000" b="1" dirty="0"/>
                        <a:t>3D-Stacked DRAM</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pPr algn="ctr"/>
                      <a:r>
                        <a:rPr lang="en-US" sz="2000" dirty="0">
                          <a:solidFill>
                            <a:schemeClr val="accent6"/>
                          </a:solidFill>
                        </a:rPr>
                        <a:t>higher bandwidth</a:t>
                      </a:r>
                      <a:endParaRPr lang="en-US" sz="2000" b="0" dirty="0">
                        <a:solidFill>
                          <a:schemeClr val="accent6"/>
                        </a:solidFill>
                      </a:endParaRP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2000" dirty="0">
                          <a:solidFill>
                            <a:srgbClr val="C00000"/>
                          </a:solidFill>
                        </a:rPr>
                        <a:t>smaller capacity</a:t>
                      </a:r>
                      <a:endParaRPr lang="en-US" sz="2000" b="0" dirty="0">
                        <a:solidFill>
                          <a:srgbClr val="C00000"/>
                        </a:solidFill>
                      </a:endParaRPr>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0"/>
                  </a:ext>
                </a:extLst>
              </a:tr>
              <a:tr h="320039">
                <a:tc>
                  <a:txBody>
                    <a:bodyPr/>
                    <a:lstStyle/>
                    <a:p>
                      <a:r>
                        <a:rPr lang="en-US" sz="2000" b="1" dirty="0"/>
                        <a:t>Reduced-Latency DRAM</a:t>
                      </a:r>
                      <a:br>
                        <a:rPr lang="en-US" sz="2000" b="1" dirty="0"/>
                      </a:br>
                      <a:r>
                        <a:rPr lang="en-US" sz="2000" b="0" dirty="0"/>
                        <a:t>(e.g., RL/TL-DRAM, FLY-RAM</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latency</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1"/>
                  </a:ext>
                </a:extLst>
              </a:tr>
              <a:tr h="348687">
                <a:tc>
                  <a:txBody>
                    <a:bodyPr/>
                    <a:lstStyle/>
                    <a:p>
                      <a:r>
                        <a:rPr lang="en-US" sz="2000" b="1" dirty="0"/>
                        <a:t>Low-Power DRAM</a:t>
                      </a:r>
                      <a:br>
                        <a:rPr lang="en-US" sz="2000" b="1" dirty="0"/>
                      </a:br>
                      <a:r>
                        <a:rPr lang="en-US" sz="2000" b="0" dirty="0"/>
                        <a:t>(e.g.,</a:t>
                      </a:r>
                      <a:r>
                        <a:rPr lang="en-US" sz="2000" b="0" baseline="0" dirty="0"/>
                        <a:t> LPDDR3, LPDDR4, Voltron)</a:t>
                      </a:r>
                      <a:endParaRPr lang="en-US" sz="2000" b="1"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tcPr>
                </a:tc>
                <a:tc>
                  <a:txBody>
                    <a:bodyPr/>
                    <a:lstStyle/>
                    <a:p>
                      <a:pPr algn="ctr"/>
                      <a:r>
                        <a:rPr lang="en-US" sz="2000" dirty="0">
                          <a:solidFill>
                            <a:schemeClr val="accent6"/>
                          </a:solidFill>
                        </a:rPr>
                        <a:t>lower power</a:t>
                      </a:r>
                    </a:p>
                  </a:txBody>
                  <a:tcPr anchor="ctr">
                    <a:lnL w="38100" cap="flat" cmpd="sng" algn="ctr">
                      <a:solidFill>
                        <a:schemeClr val="tx1"/>
                      </a:solidFill>
                      <a:prstDash val="solid"/>
                      <a:round/>
                      <a:headEnd type="none" w="med" len="med"/>
                      <a:tailEnd type="none" w="med" len="med"/>
                    </a:lnL>
                  </a:tcPr>
                </a:tc>
                <a:tc>
                  <a:txBody>
                    <a:bodyPr/>
                    <a:lstStyle/>
                    <a:p>
                      <a:pPr algn="ctr"/>
                      <a:r>
                        <a:rPr lang="en-US" sz="2000" dirty="0">
                          <a:solidFill>
                            <a:srgbClr val="C00000"/>
                          </a:solidFill>
                        </a:rPr>
                        <a:t>higher latency</a:t>
                      </a:r>
                    </a:p>
                    <a:p>
                      <a:pPr algn="ctr"/>
                      <a:r>
                        <a:rPr lang="en-US" sz="2000" dirty="0">
                          <a:solidFill>
                            <a:srgbClr val="C00000"/>
                          </a:solidFill>
                        </a:rPr>
                        <a:t>higher cost</a:t>
                      </a:r>
                    </a:p>
                  </a:txBody>
                  <a:tcPr anchor="ctr">
                    <a:lnR w="381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0002"/>
                  </a:ext>
                </a:extLst>
              </a:tr>
              <a:tr h="971593">
                <a:tc>
                  <a:txBody>
                    <a:bodyPr/>
                    <a:lstStyle/>
                    <a:p>
                      <a:r>
                        <a:rPr lang="en-US" sz="2000" b="1" dirty="0"/>
                        <a:t>Non-Volatile Memory</a:t>
                      </a:r>
                      <a:r>
                        <a:rPr lang="en-US" sz="2000" b="1" baseline="0" dirty="0"/>
                        <a:t> (NVM) </a:t>
                      </a:r>
                      <a:r>
                        <a:rPr lang="en-US" sz="2000" b="0" baseline="0" dirty="0"/>
                        <a:t>(e.g., PCM, STTRAM, ReRAM, 3D </a:t>
                      </a:r>
                      <a:r>
                        <a:rPr lang="en-US" sz="2000" b="0" baseline="0" dirty="0" err="1"/>
                        <a:t>Xpoint</a:t>
                      </a:r>
                      <a:r>
                        <a:rPr lang="en-US" sz="2000" b="0" baseline="0" dirty="0"/>
                        <a:t>)</a:t>
                      </a:r>
                      <a:endParaRPr lang="en-US" sz="2000" b="0"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algn="ctr"/>
                      <a:r>
                        <a:rPr lang="en-US" sz="2000" dirty="0">
                          <a:solidFill>
                            <a:schemeClr val="accent6"/>
                          </a:solidFill>
                        </a:rPr>
                        <a:t>larger capacity</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2000" dirty="0">
                          <a:solidFill>
                            <a:srgbClr val="C00000"/>
                          </a:solidFill>
                        </a:rPr>
                        <a:t>higher latency</a:t>
                      </a:r>
                      <a:br>
                        <a:rPr lang="en-US" sz="2000" dirty="0">
                          <a:solidFill>
                            <a:srgbClr val="C00000"/>
                          </a:solidFill>
                        </a:rPr>
                      </a:br>
                      <a:r>
                        <a:rPr lang="en-US" sz="2000" dirty="0">
                          <a:solidFill>
                            <a:srgbClr val="C00000"/>
                          </a:solidFill>
                        </a:rPr>
                        <a:t>higher dynamic</a:t>
                      </a:r>
                      <a:r>
                        <a:rPr lang="en-US" sz="2000" baseline="0" dirty="0">
                          <a:solidFill>
                            <a:srgbClr val="C00000"/>
                          </a:solidFill>
                        </a:rPr>
                        <a:t> </a:t>
                      </a:r>
                      <a:r>
                        <a:rPr lang="en-US" sz="2000" dirty="0">
                          <a:solidFill>
                            <a:srgbClr val="C00000"/>
                          </a:solidFill>
                        </a:rPr>
                        <a:t>power lower endurance</a:t>
                      </a:r>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7" name="Slide Number Placeholder 6"/>
          <p:cNvSpPr>
            <a:spLocks noGrp="1"/>
          </p:cNvSpPr>
          <p:nvPr>
            <p:ph type="sldNum" sz="quarter" idx="11"/>
          </p:nvPr>
        </p:nvSpPr>
        <p:spPr/>
        <p:txBody>
          <a:bodyPr/>
          <a:lstStyle/>
          <a:p>
            <a:fld id="{323594FA-E141-4234-AE05-360401972BE7}" type="slidenum">
              <a:rPr lang="en-US" altLang="en-US" smtClean="0"/>
              <a:pPr/>
              <a:t>31</a:t>
            </a:fld>
            <a:endParaRPr lang="en-US" altLang="en-US"/>
          </a:p>
        </p:txBody>
      </p:sp>
    </p:spTree>
    <p:extLst>
      <p:ext uri="{BB962C8B-B14F-4D97-AF65-F5344CB8AC3E}">
        <p14:creationId xmlns:p14="http://schemas.microsoft.com/office/powerpoint/2010/main" val="1644718119"/>
      </p:ext>
    </p:extLst>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Major Trend: Hybrid Main Memory</a:t>
            </a:r>
          </a:p>
        </p:txBody>
      </p:sp>
      <p:sp>
        <p:nvSpPr>
          <p:cNvPr id="3" name="Content Placeholder 2"/>
          <p:cNvSpPr>
            <a:spLocks noGrp="1"/>
          </p:cNvSpPr>
          <p:nvPr>
            <p:ph idx="1"/>
          </p:nvPr>
        </p:nvSpPr>
        <p:spPr>
          <a:xfrm>
            <a:off x="228600" y="1124744"/>
            <a:ext cx="8610600" cy="4807737"/>
          </a:xfrm>
        </p:spPr>
        <p:txBody>
          <a:bodyPr/>
          <a:lstStyle/>
          <a:p>
            <a:endParaRPr lang="en-US" dirty="0"/>
          </a:p>
          <a:p>
            <a:endParaRPr lang="en-US" dirty="0"/>
          </a:p>
          <a:p>
            <a:endParaRPr lang="en-US" dirty="0"/>
          </a:p>
          <a:p>
            <a:endParaRPr lang="en-US" dirty="0"/>
          </a:p>
          <a:p>
            <a:endParaRPr lang="en-US" dirty="0"/>
          </a:p>
          <a:p>
            <a:endParaRPr lang="en-US" dirty="0"/>
          </a:p>
          <a:p>
            <a:endParaRPr lang="en-US" dirty="0"/>
          </a:p>
          <a:p>
            <a:pPr marL="0" indent="0">
              <a:buNone/>
            </a:pPr>
            <a:endParaRPr lang="en-US" dirty="0"/>
          </a:p>
          <a:p>
            <a:endParaRPr lang="en-US" dirty="0"/>
          </a:p>
          <a:p>
            <a:pPr marL="0" indent="0">
              <a:buNone/>
            </a:pPr>
            <a:endParaRPr lang="en-US" dirty="0"/>
          </a:p>
          <a:p>
            <a:pPr marL="0" indent="0">
              <a:buNone/>
            </a:pPr>
            <a:r>
              <a:rPr lang="en-US" sz="1600" dirty="0"/>
              <a:t>Meza+, “</a:t>
            </a:r>
            <a:r>
              <a:rPr lang="en-US" sz="1600" dirty="0">
                <a:solidFill>
                  <a:srgbClr val="0000FF"/>
                </a:solidFill>
              </a:rPr>
              <a:t>Enabling Efficient and Scalable Hybrid Memories</a:t>
            </a:r>
            <a:r>
              <a:rPr lang="en-US" sz="1600" dirty="0"/>
              <a:t>,” IEEE Comp. Arch. Letters, 2012.</a:t>
            </a:r>
          </a:p>
          <a:p>
            <a:pPr marL="0" indent="0">
              <a:buNone/>
            </a:pPr>
            <a:r>
              <a:rPr lang="en-US" sz="1600" dirty="0"/>
              <a:t>Yoon+, “</a:t>
            </a:r>
            <a:r>
              <a:rPr lang="en-US" sz="1600" dirty="0">
                <a:solidFill>
                  <a:srgbClr val="0000FF"/>
                </a:solidFill>
              </a:rPr>
              <a:t>Row Buffer Locality Aware Caching Policies for Hybrid Memories</a:t>
            </a:r>
            <a:r>
              <a:rPr lang="en-US" sz="1600" dirty="0"/>
              <a:t>,” ICCD 2012 Best Paper Award.</a:t>
            </a:r>
          </a:p>
          <a:p>
            <a:pPr marL="0" indent="0">
              <a:buNone/>
            </a:pPr>
            <a:endParaRPr lang="en-US" sz="1600"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sp>
        <p:nvSpPr>
          <p:cNvPr id="4" name="Rectangle 3"/>
          <p:cNvSpPr/>
          <p:nvPr/>
        </p:nvSpPr>
        <p:spPr>
          <a:xfrm>
            <a:off x="3000210" y="1052736"/>
            <a:ext cx="1512168" cy="1512168"/>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400" dirty="0">
                <a:solidFill>
                  <a:schemeClr val="tx1"/>
                </a:solidFill>
              </a:rPr>
              <a:t>CPU</a:t>
            </a:r>
          </a:p>
        </p:txBody>
      </p:sp>
      <p:sp>
        <p:nvSpPr>
          <p:cNvPr id="5" name="Rectangle 4"/>
          <p:cNvSpPr/>
          <p:nvPr/>
        </p:nvSpPr>
        <p:spPr>
          <a:xfrm>
            <a:off x="3000210" y="2047067"/>
            <a:ext cx="792087" cy="504056"/>
          </a:xfrm>
          <a:prstGeom prst="rect">
            <a:avLst/>
          </a:prstGeom>
          <a:solidFill>
            <a:schemeClr val="accent6">
              <a:lumMod val="20000"/>
              <a:lumOff val="80000"/>
            </a:schemeClr>
          </a:solidFill>
          <a:ln>
            <a:solidFill>
              <a:schemeClr val="accent6">
                <a:lumMod val="20000"/>
                <a:lumOff val="8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000000"/>
                </a:solidFill>
              </a:rPr>
              <a:t>DRAMCtrl</a:t>
            </a:r>
          </a:p>
        </p:txBody>
      </p:sp>
      <p:cxnSp>
        <p:nvCxnSpPr>
          <p:cNvPr id="6" name="Straight Connector 5"/>
          <p:cNvCxnSpPr/>
          <p:nvPr/>
        </p:nvCxnSpPr>
        <p:spPr>
          <a:xfrm>
            <a:off x="3440385" y="2601190"/>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3144226" y="3140968"/>
            <a:ext cx="296159"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8" name="Rectangle 7"/>
          <p:cNvSpPr/>
          <p:nvPr/>
        </p:nvSpPr>
        <p:spPr>
          <a:xfrm>
            <a:off x="1403648" y="2744642"/>
            <a:ext cx="1740577"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6633">
                    <a:lumMod val="75000"/>
                  </a:srgbClr>
                </a:solidFill>
              </a:rPr>
              <a:t>Fast, </a:t>
            </a:r>
            <a:r>
              <a:rPr lang="en-US" b="1" dirty="0">
                <a:solidFill>
                  <a:srgbClr val="006633">
                    <a:lumMod val="75000"/>
                  </a:srgbClr>
                </a:solidFill>
              </a:rPr>
              <a:t>durable</a:t>
            </a:r>
          </a:p>
          <a:p>
            <a:pPr algn="ctr"/>
            <a:r>
              <a:rPr lang="en-US" dirty="0">
                <a:solidFill>
                  <a:srgbClr val="8C0000"/>
                </a:solidFill>
              </a:rPr>
              <a:t>Small, </a:t>
            </a:r>
          </a:p>
          <a:p>
            <a:pPr algn="ctr"/>
            <a:r>
              <a:rPr lang="en-US" dirty="0">
                <a:solidFill>
                  <a:srgbClr val="8C0000"/>
                </a:solidFill>
              </a:rPr>
              <a:t>leaky, volatile, </a:t>
            </a:r>
          </a:p>
          <a:p>
            <a:pPr algn="ctr"/>
            <a:r>
              <a:rPr lang="en-US" dirty="0">
                <a:solidFill>
                  <a:srgbClr val="8C0000"/>
                </a:solidFill>
              </a:rPr>
              <a:t>high-cost</a:t>
            </a:r>
          </a:p>
        </p:txBody>
      </p:sp>
      <p:sp>
        <p:nvSpPr>
          <p:cNvPr id="9" name="Rectangle 8"/>
          <p:cNvSpPr/>
          <p:nvPr/>
        </p:nvSpPr>
        <p:spPr>
          <a:xfrm>
            <a:off x="4440369" y="2744642"/>
            <a:ext cx="4070409" cy="1155836"/>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rgbClr val="004D26"/>
                </a:solidFill>
              </a:rPr>
              <a:t>Large, non-volatile, low-cost</a:t>
            </a:r>
          </a:p>
          <a:p>
            <a:pPr algn="ctr"/>
            <a:r>
              <a:rPr lang="en-US" dirty="0">
                <a:solidFill>
                  <a:srgbClr val="8C0000"/>
                </a:solidFill>
              </a:rPr>
              <a:t>Slow, </a:t>
            </a:r>
            <a:r>
              <a:rPr lang="en-US" b="1" dirty="0">
                <a:solidFill>
                  <a:srgbClr val="8C0000"/>
                </a:solidFill>
              </a:rPr>
              <a:t>wears out, </a:t>
            </a:r>
            <a:r>
              <a:rPr lang="en-US" dirty="0">
                <a:solidFill>
                  <a:srgbClr val="8C0000"/>
                </a:solidFill>
              </a:rPr>
              <a:t>high active energy</a:t>
            </a:r>
          </a:p>
        </p:txBody>
      </p:sp>
      <p:cxnSp>
        <p:nvCxnSpPr>
          <p:cNvPr id="10" name="Straight Connector 9"/>
          <p:cNvCxnSpPr/>
          <p:nvPr/>
        </p:nvCxnSpPr>
        <p:spPr>
          <a:xfrm flipH="1">
            <a:off x="4113004" y="3140968"/>
            <a:ext cx="327366" cy="0"/>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1" name="Rectangle 10"/>
          <p:cNvSpPr/>
          <p:nvPr/>
        </p:nvSpPr>
        <p:spPr>
          <a:xfrm>
            <a:off x="3792298" y="2045549"/>
            <a:ext cx="735381" cy="504056"/>
          </a:xfrm>
          <a:prstGeom prst="rect">
            <a:avLst/>
          </a:prstGeom>
          <a:solidFill>
            <a:schemeClr val="accent6">
              <a:lumMod val="40000"/>
              <a:lumOff val="60000"/>
            </a:schemeClr>
          </a:solidFill>
          <a:ln>
            <a:solidFill>
              <a:schemeClr val="accent6">
                <a:lumMod val="40000"/>
                <a:lumOff val="60000"/>
              </a:schemeClr>
            </a:solidFill>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sz="1700" dirty="0">
                <a:solidFill>
                  <a:srgbClr val="303030"/>
                </a:solidFill>
              </a:rPr>
              <a:t>PCM Ctrl</a:t>
            </a:r>
          </a:p>
        </p:txBody>
      </p:sp>
      <p:cxnSp>
        <p:nvCxnSpPr>
          <p:cNvPr id="12" name="Straight Connector 11"/>
          <p:cNvCxnSpPr/>
          <p:nvPr/>
        </p:nvCxnSpPr>
        <p:spPr>
          <a:xfrm>
            <a:off x="4113004" y="2564904"/>
            <a:ext cx="0" cy="539778"/>
          </a:xfrm>
          <a:prstGeom prst="line">
            <a:avLst/>
          </a:prstGeom>
          <a:ln w="76200" cmpd="sng">
            <a:solidFill>
              <a:schemeClr val="tx1"/>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1844847" y="2353804"/>
            <a:ext cx="782937" cy="369332"/>
          </a:xfrm>
          <a:prstGeom prst="rect">
            <a:avLst/>
          </a:prstGeom>
          <a:noFill/>
        </p:spPr>
        <p:txBody>
          <a:bodyPr wrap="none" rtlCol="0">
            <a:spAutoFit/>
          </a:bodyPr>
          <a:lstStyle/>
          <a:p>
            <a:r>
              <a:rPr lang="en-US" dirty="0">
                <a:solidFill>
                  <a:srgbClr val="303030"/>
                </a:solidFill>
              </a:rPr>
              <a:t>DRAM</a:t>
            </a:r>
          </a:p>
        </p:txBody>
      </p:sp>
      <p:sp>
        <p:nvSpPr>
          <p:cNvPr id="14" name="TextBox 13"/>
          <p:cNvSpPr txBox="1"/>
          <p:nvPr/>
        </p:nvSpPr>
        <p:spPr>
          <a:xfrm>
            <a:off x="4876146" y="2364939"/>
            <a:ext cx="3471323" cy="369332"/>
          </a:xfrm>
          <a:prstGeom prst="rect">
            <a:avLst/>
          </a:prstGeom>
          <a:noFill/>
        </p:spPr>
        <p:txBody>
          <a:bodyPr wrap="none" rtlCol="0">
            <a:spAutoFit/>
          </a:bodyPr>
          <a:lstStyle/>
          <a:p>
            <a:r>
              <a:rPr lang="en-US" dirty="0">
                <a:solidFill>
                  <a:srgbClr val="303030"/>
                </a:solidFill>
              </a:rPr>
              <a:t>Phase Change Memory (or Tech. X)</a:t>
            </a:r>
          </a:p>
        </p:txBody>
      </p:sp>
      <p:sp>
        <p:nvSpPr>
          <p:cNvPr id="15" name="TextBox 14"/>
          <p:cNvSpPr txBox="1"/>
          <p:nvPr/>
        </p:nvSpPr>
        <p:spPr>
          <a:xfrm>
            <a:off x="459985" y="4365104"/>
            <a:ext cx="8161209" cy="830997"/>
          </a:xfrm>
          <a:prstGeom prst="rect">
            <a:avLst/>
          </a:prstGeom>
          <a:noFill/>
        </p:spPr>
        <p:txBody>
          <a:bodyPr wrap="none" rtlCol="0">
            <a:spAutoFit/>
          </a:bodyPr>
          <a:lstStyle/>
          <a:p>
            <a:pPr algn="ctr"/>
            <a:r>
              <a:rPr lang="en-US" sz="2400" dirty="0">
                <a:solidFill>
                  <a:srgbClr val="000000"/>
                </a:solidFill>
              </a:rPr>
              <a:t>Hardware/software manage data allocation and movement </a:t>
            </a:r>
          </a:p>
          <a:p>
            <a:pPr algn="ctr"/>
            <a:r>
              <a:rPr lang="en-US" sz="2400" dirty="0">
                <a:solidFill>
                  <a:srgbClr val="008000"/>
                </a:solidFill>
              </a:rPr>
              <a:t>to achieve the best of multiple technologies</a:t>
            </a:r>
          </a:p>
        </p:txBody>
      </p:sp>
    </p:spTree>
    <p:extLst>
      <p:ext uri="{BB962C8B-B14F-4D97-AF65-F5344CB8AC3E}">
        <p14:creationId xmlns:p14="http://schemas.microsoft.com/office/powerpoint/2010/main" val="5160858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Foreshadowing</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33</a:t>
            </a:fld>
            <a:endParaRPr lang="en-US"/>
          </a:p>
        </p:txBody>
      </p:sp>
    </p:spTree>
    <p:extLst>
      <p:ext uri="{BB962C8B-B14F-4D97-AF65-F5344CB8AC3E}">
        <p14:creationId xmlns:p14="http://schemas.microsoft.com/office/powerpoint/2010/main" val="9151301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atin typeface="Garamond" charset="0"/>
                <a:ea typeface="ＭＳ Ｐゴシック" charset="0"/>
                <a:cs typeface="ＭＳ Ｐゴシック" charset="0"/>
              </a:rPr>
              <a:t>Agenda</a:t>
            </a:r>
          </a:p>
        </p:txBody>
      </p:sp>
      <p:sp>
        <p:nvSpPr>
          <p:cNvPr id="19459" name="Content Placeholder 2"/>
          <p:cNvSpPr>
            <a:spLocks noGrp="1"/>
          </p:cNvSpPr>
          <p:nvPr>
            <p:ph idx="1"/>
          </p:nvPr>
        </p:nvSpPr>
        <p:spPr>
          <a:xfrm>
            <a:off x="228600" y="1447800"/>
            <a:ext cx="8610600" cy="4876800"/>
          </a:xfrm>
        </p:spPr>
        <p:txBody>
          <a:bodyPr/>
          <a:lstStyle/>
          <a:p>
            <a:pPr eaLnBrk="1" hangingPunct="1"/>
            <a:r>
              <a:rPr lang="en-US" dirty="0">
                <a:solidFill>
                  <a:srgbClr val="000000"/>
                </a:solidFill>
                <a:latin typeface="Tahoma" charset="0"/>
                <a:ea typeface="ＭＳ Ｐゴシック" charset="0"/>
                <a:cs typeface="ＭＳ Ｐゴシック" charset="0"/>
              </a:rPr>
              <a:t>Major Trends Affecting Main Memory</a:t>
            </a:r>
          </a:p>
          <a:p>
            <a:pPr eaLnBrk="1" hangingPunct="1"/>
            <a:r>
              <a:rPr lang="en-US" dirty="0">
                <a:solidFill>
                  <a:srgbClr val="0000FF"/>
                </a:solidFill>
                <a:latin typeface="Tahoma" charset="0"/>
                <a:ea typeface="ＭＳ Ｐゴシック" charset="0"/>
                <a:cs typeface="ＭＳ Ｐゴシック" charset="0"/>
              </a:rPr>
              <a:t>The Memory Scaling Problem and Solution Directions</a:t>
            </a:r>
          </a:p>
          <a:p>
            <a:pPr lvl="1" eaLnBrk="1" hangingPunct="1"/>
            <a:r>
              <a:rPr lang="en-US" dirty="0">
                <a:solidFill>
                  <a:srgbClr val="0432FF"/>
                </a:solidFill>
                <a:latin typeface="Tahoma" charset="0"/>
                <a:ea typeface="ＭＳ Ｐゴシック" charset="0"/>
                <a:cs typeface="ＭＳ Ｐゴシック" charset="0"/>
              </a:rPr>
              <a:t>New Memory Architectures</a:t>
            </a:r>
          </a:p>
          <a:p>
            <a:pPr lvl="1" eaLnBrk="1" hangingPunct="1"/>
            <a:r>
              <a:rPr lang="en-US" dirty="0">
                <a:latin typeface="Tahoma" charset="0"/>
                <a:ea typeface="ＭＳ Ｐゴシック" charset="0"/>
                <a:cs typeface="ＭＳ Ｐゴシック" charset="0"/>
              </a:rPr>
              <a:t>Enabling Emerging (NVM) Technologies</a:t>
            </a:r>
          </a:p>
          <a:p>
            <a:pPr eaLnBrk="1" hangingPunct="1"/>
            <a:r>
              <a:rPr lang="en-US" dirty="0">
                <a:latin typeface="Tahoma" charset="0"/>
                <a:ea typeface="ＭＳ Ｐゴシック" charset="0"/>
                <a:cs typeface="ＭＳ Ｐゴシック" charset="0"/>
              </a:rPr>
              <a:t>Cross-Cutting Principles</a:t>
            </a:r>
          </a:p>
          <a:p>
            <a:pPr eaLnBrk="1" hangingPunct="1"/>
            <a:r>
              <a:rPr lang="en-US" dirty="0">
                <a:latin typeface="Tahoma" charset="0"/>
                <a:ea typeface="ＭＳ Ｐゴシック" charset="0"/>
                <a:cs typeface="ＭＳ Ｐゴシック" charset="0"/>
              </a:rPr>
              <a:t>Summary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34</a:t>
            </a:fld>
            <a:endParaRPr lang="en-US" sz="1600">
              <a:solidFill>
                <a:srgbClr val="000000"/>
              </a:solidFill>
              <a:latin typeface="Garamond" charset="0"/>
            </a:endParaRPr>
          </a:p>
        </p:txBody>
      </p:sp>
    </p:spTree>
    <p:extLst>
      <p:ext uri="{BB962C8B-B14F-4D97-AF65-F5344CB8AC3E}">
        <p14:creationId xmlns:p14="http://schemas.microsoft.com/office/powerpoint/2010/main" val="161814018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extLst>
              <a:ext uri="{FF2B5EF4-FFF2-40B4-BE49-F238E27FC236}">
                <a16:creationId xmlns:a16="http://schemas.microsoft.com/office/drawing/2014/main" id="{7F879DDE-D4E0-C843-BCDB-D66C8C3E797D}"/>
              </a:ext>
            </a:extLst>
          </p:cNvPr>
          <p:cNvSpPr/>
          <p:nvPr/>
        </p:nvSpPr>
        <p:spPr>
          <a:xfrm>
            <a:off x="568094" y="1052736"/>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6340186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Maslow’s (Human) Hierarchy of Needs</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We need to start with </a:t>
            </a:r>
            <a:r>
              <a:rPr lang="en-US" dirty="0">
                <a:solidFill>
                  <a:srgbClr val="FF0000"/>
                </a:solidFill>
              </a:rPr>
              <a:t>reliability and security</a:t>
            </a:r>
            <a:r>
              <a:rPr lang="is-IS" dirty="0"/>
              <a: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36</a:t>
            </a:fld>
            <a:endParaRPr lang="en-US" altLang="en-US">
              <a:solidFill>
                <a:srgbClr val="000000"/>
              </a:solidFill>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p:txBody>
      </p:sp>
      <p:sp>
        <p:nvSpPr>
          <p:cNvPr id="7" name="TextBox 6"/>
          <p:cNvSpPr txBox="1"/>
          <p:nvPr/>
        </p:nvSpPr>
        <p:spPr>
          <a:xfrm>
            <a:off x="1780551" y="6512454"/>
            <a:ext cx="3160741" cy="246221"/>
          </a:xfrm>
          <a:prstGeom prst="rect">
            <a:avLst/>
          </a:prstGeom>
          <a:noFill/>
        </p:spPr>
        <p:txBody>
          <a:bodyPr wrap="none" rtlCol="0">
            <a:spAutoFit/>
          </a:bodyPr>
          <a:lstStyle/>
          <a:p>
            <a:r>
              <a:rPr lang="en-US" sz="1000" dirty="0">
                <a:solidFill>
                  <a:srgbClr val="000000"/>
                </a:solidFill>
                <a:latin typeface="Calibri"/>
                <a:cs typeface="Calibri"/>
              </a:rPr>
              <a:t>Source: https://</a:t>
            </a:r>
            <a:r>
              <a:rPr lang="en-US" sz="1000" dirty="0" err="1">
                <a:solidFill>
                  <a:srgbClr val="000000"/>
                </a:solidFill>
                <a:latin typeface="Calibri"/>
                <a:cs typeface="Calibri"/>
              </a:rPr>
              <a:t>www.simplypsychology.org</a:t>
            </a:r>
            <a:r>
              <a:rPr lang="en-US" sz="1000" dirty="0">
                <a:solidFill>
                  <a:srgbClr val="000000"/>
                </a:solidFill>
                <a:latin typeface="Calibri"/>
                <a:cs typeface="Calibri"/>
              </a:rPr>
              <a:t>/</a:t>
            </a:r>
            <a:r>
              <a:rPr lang="en-US" sz="1000" dirty="0" err="1">
                <a:solidFill>
                  <a:srgbClr val="000000"/>
                </a:solidFill>
                <a:latin typeface="Calibri"/>
                <a:cs typeface="Calibri"/>
              </a:rPr>
              <a:t>maslow.html</a:t>
            </a:r>
            <a:endParaRPr lang="en-US" sz="1000" dirty="0">
              <a:solidFill>
                <a:srgbClr val="000000"/>
              </a:solidFill>
              <a:latin typeface="Calibri"/>
              <a:cs typeface="Calibri"/>
            </a:endParaRPr>
          </a:p>
        </p:txBody>
      </p:sp>
      <p:sp>
        <p:nvSpPr>
          <p:cNvPr id="8" name="Rectangle 7"/>
          <p:cNvSpPr/>
          <p:nvPr/>
        </p:nvSpPr>
        <p:spPr>
          <a:xfrm>
            <a:off x="4499992" y="4293096"/>
            <a:ext cx="2448272" cy="115212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9" name="TextBox 8"/>
          <p:cNvSpPr txBox="1"/>
          <p:nvPr/>
        </p:nvSpPr>
        <p:spPr>
          <a:xfrm>
            <a:off x="227414" y="1052736"/>
            <a:ext cx="4477380" cy="1477328"/>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a:p>
            <a:endParaRPr lang="en-US" dirty="0">
              <a:solidFill>
                <a:srgbClr val="000000"/>
              </a:solidFill>
            </a:endParaRPr>
          </a:p>
          <a:p>
            <a:r>
              <a:rPr lang="en-US" dirty="0">
                <a:solidFill>
                  <a:srgbClr val="000000"/>
                </a:solidFill>
              </a:rPr>
              <a:t>Maslow, “</a:t>
            </a:r>
            <a:r>
              <a:rPr lang="en-US" dirty="0">
                <a:solidFill>
                  <a:srgbClr val="0000FF"/>
                </a:solidFill>
              </a:rPr>
              <a:t>Motivation and Personality</a:t>
            </a:r>
            <a:r>
              <a:rPr lang="en-US" dirty="0">
                <a:solidFill>
                  <a:srgbClr val="000000"/>
                </a:solidFill>
              </a:rPr>
              <a:t>,”</a:t>
            </a:r>
          </a:p>
          <a:p>
            <a:r>
              <a:rPr lang="en-US" dirty="0">
                <a:solidFill>
                  <a:srgbClr val="000000"/>
                </a:solidFill>
              </a:rPr>
              <a:t>Book, 1954-1970.</a:t>
            </a:r>
          </a:p>
        </p:txBody>
      </p:sp>
    </p:spTree>
    <p:extLst>
      <p:ext uri="{BB962C8B-B14F-4D97-AF65-F5344CB8AC3E}">
        <p14:creationId xmlns:p14="http://schemas.microsoft.com/office/powerpoint/2010/main" val="50484590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0" end="1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Reliable/Secure/Safe is This Bridge?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37</a:t>
            </a:fld>
            <a:endParaRPr lang="en-US" altLang="en-US">
              <a:solidFill>
                <a:srgbClr val="000000"/>
              </a:solidFill>
            </a:endParaRPr>
          </a:p>
        </p:txBody>
      </p:sp>
      <p:pic>
        <p:nvPicPr>
          <p:cNvPr id="5" name="Picture 4" descr="tacom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7680" y="1484785"/>
            <a:ext cx="7884320" cy="4464496"/>
          </a:xfrm>
          <a:prstGeom prst="rect">
            <a:avLst/>
          </a:prstGeom>
        </p:spPr>
      </p:pic>
      <p:sp>
        <p:nvSpPr>
          <p:cNvPr id="6" name="Rectangle 5"/>
          <p:cNvSpPr/>
          <p:nvPr/>
        </p:nvSpPr>
        <p:spPr>
          <a:xfrm>
            <a:off x="230425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www.technologystudent.com</a:t>
            </a:r>
            <a:r>
              <a:rPr lang="en-US" sz="1000" dirty="0">
                <a:solidFill>
                  <a:srgbClr val="000000"/>
                </a:solidFill>
                <a:latin typeface="Calibri"/>
                <a:cs typeface="Calibri"/>
              </a:rPr>
              <a:t>/struct1/tacom1.png</a:t>
            </a:r>
          </a:p>
        </p:txBody>
      </p:sp>
    </p:spTree>
    <p:extLst>
      <p:ext uri="{BB962C8B-B14F-4D97-AF65-F5344CB8AC3E}">
        <p14:creationId xmlns:p14="http://schemas.microsoft.com/office/powerpoint/2010/main" val="237236038"/>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Collapse of the “Galloping Gertie”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38</a:t>
            </a:fld>
            <a:endParaRPr lang="en-US" altLang="en-US">
              <a:solidFill>
                <a:srgbClr val="000000"/>
              </a:solidFill>
            </a:endParaRPr>
          </a:p>
        </p:txBody>
      </p:sp>
      <p:pic>
        <p:nvPicPr>
          <p:cNvPr id="3" name="Picture 2" descr="tacoma-narrows-good-pnmyvzwviiamiq5ash0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000" y="1124744"/>
            <a:ext cx="7874000" cy="5080000"/>
          </a:xfrm>
          <a:prstGeom prst="rect">
            <a:avLst/>
          </a:prstGeom>
        </p:spPr>
      </p:pic>
      <p:sp>
        <p:nvSpPr>
          <p:cNvPr id="5" name="TextBox 4"/>
          <p:cNvSpPr txBox="1"/>
          <p:nvPr/>
        </p:nvSpPr>
        <p:spPr>
          <a:xfrm>
            <a:off x="1590829" y="6495147"/>
            <a:ext cx="748923" cy="246221"/>
          </a:xfrm>
          <a:prstGeom prst="rect">
            <a:avLst/>
          </a:prstGeom>
          <a:noFill/>
        </p:spPr>
        <p:txBody>
          <a:bodyPr wrap="none" rtlCol="0">
            <a:spAutoFit/>
          </a:bodyPr>
          <a:lstStyle/>
          <a:p>
            <a:r>
              <a:rPr lang="en-US" sz="1000" dirty="0">
                <a:solidFill>
                  <a:srgbClr val="000000"/>
                </a:solidFill>
                <a:latin typeface="Calibri"/>
                <a:cs typeface="Calibri"/>
              </a:rPr>
              <a:t>Source: AP</a:t>
            </a:r>
          </a:p>
        </p:txBody>
      </p:sp>
    </p:spTree>
    <p:extLst>
      <p:ext uri="{BB962C8B-B14F-4D97-AF65-F5344CB8AC3E}">
        <p14:creationId xmlns:p14="http://schemas.microsoft.com/office/powerpoint/2010/main" val="1496441834"/>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Secure Are These People?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39</a:t>
            </a:fld>
            <a:endParaRPr lang="en-US" altLang="en-US">
              <a:solidFill>
                <a:srgbClr val="000000"/>
              </a:solidFill>
            </a:endParaRPr>
          </a:p>
        </p:txBody>
      </p:sp>
      <p:sp>
        <p:nvSpPr>
          <p:cNvPr id="5" name="Rectangle 4"/>
          <p:cNvSpPr/>
          <p:nvPr/>
        </p:nvSpPr>
        <p:spPr>
          <a:xfrm>
            <a:off x="1547664" y="6525344"/>
            <a:ext cx="6534472" cy="246221"/>
          </a:xfrm>
          <a:prstGeom prst="rect">
            <a:avLst/>
          </a:prstGeom>
        </p:spPr>
        <p:txBody>
          <a:bodyPr wrap="square">
            <a:spAutoFit/>
          </a:bodyPr>
          <a:lstStyle/>
          <a:p>
            <a:r>
              <a:rPr lang="en-US" sz="1000" dirty="0">
                <a:solidFill>
                  <a:srgbClr val="000000"/>
                </a:solidFill>
                <a:latin typeface="Calibri"/>
                <a:cs typeface="Calibri"/>
              </a:rPr>
              <a:t>Source: https://s-media-cache-ak0.pinimg.com/originals/48/09/54/4809543a9c7700246a0cf8acdae27abf.jpg</a:t>
            </a:r>
          </a:p>
        </p:txBody>
      </p:sp>
      <p:pic>
        <p:nvPicPr>
          <p:cNvPr id="6" name="Picture 5" descr="ny-workers-securit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247097"/>
          </a:xfrm>
          <a:prstGeom prst="rect">
            <a:avLst/>
          </a:prstGeom>
        </p:spPr>
      </p:pic>
      <p:sp>
        <p:nvSpPr>
          <p:cNvPr id="3" name="TextBox 2"/>
          <p:cNvSpPr txBox="1"/>
          <p:nvPr/>
        </p:nvSpPr>
        <p:spPr>
          <a:xfrm>
            <a:off x="251520" y="5775647"/>
            <a:ext cx="8631089" cy="461665"/>
          </a:xfrm>
          <a:prstGeom prst="rect">
            <a:avLst/>
          </a:prstGeom>
          <a:noFill/>
        </p:spPr>
        <p:txBody>
          <a:bodyPr wrap="none" rtlCol="0">
            <a:spAutoFit/>
          </a:bodyPr>
          <a:lstStyle/>
          <a:p>
            <a:r>
              <a:rPr lang="en-US" sz="2400" b="1" dirty="0">
                <a:solidFill>
                  <a:srgbClr val="0000FF"/>
                </a:solidFill>
              </a:rPr>
              <a:t>Security is about preventing unforeseen consequences</a:t>
            </a:r>
          </a:p>
        </p:txBody>
      </p:sp>
    </p:spTree>
    <p:extLst>
      <p:ext uri="{BB962C8B-B14F-4D97-AF65-F5344CB8AC3E}">
        <p14:creationId xmlns:p14="http://schemas.microsoft.com/office/powerpoint/2010/main" val="151691402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dirty="0">
                <a:latin typeface="Garamond" charset="0"/>
                <a:ea typeface="ＭＳ Ｐゴシック" charset="0"/>
                <a:cs typeface="ＭＳ Ｐゴシック" charset="0"/>
              </a:rPr>
              <a:t>The DRAM Scaling Problem</a:t>
            </a:r>
          </a:p>
        </p:txBody>
      </p:sp>
      <p:sp>
        <p:nvSpPr>
          <p:cNvPr id="3" name="Content Placeholder 2"/>
          <p:cNvSpPr>
            <a:spLocks noGrp="1"/>
          </p:cNvSpPr>
          <p:nvPr>
            <p:ph idx="1"/>
          </p:nvPr>
        </p:nvSpPr>
        <p:spPr>
          <a:xfrm>
            <a:off x="228600" y="996950"/>
            <a:ext cx="8610600" cy="5194300"/>
          </a:xfrm>
        </p:spPr>
        <p:txBody>
          <a:bodyPr/>
          <a:lstStyle/>
          <a:p>
            <a:r>
              <a:rPr lang="en-US" sz="2200" dirty="0">
                <a:solidFill>
                  <a:srgbClr val="0000FF"/>
                </a:solidFill>
                <a:latin typeface="Tahoma" charset="0"/>
                <a:ea typeface="ＭＳ Ｐゴシック" charset="0"/>
                <a:cs typeface="ＭＳ Ｐゴシック" charset="0"/>
              </a:rPr>
              <a:t>DRAM stores charge in a capacitor (charge-based memory)</a:t>
            </a:r>
            <a:endParaRPr lang="en-US" sz="2000" dirty="0">
              <a:solidFill>
                <a:srgbClr val="0000FF"/>
              </a:solidFill>
              <a:latin typeface="Tahoma" charset="0"/>
              <a:ea typeface="ＭＳ Ｐゴシック" charset="0"/>
              <a:cs typeface="ＭＳ Ｐゴシック" charset="0"/>
            </a:endParaRPr>
          </a:p>
          <a:p>
            <a:pPr lvl="1"/>
            <a:r>
              <a:rPr lang="en-US" sz="2000" dirty="0">
                <a:latin typeface="Tahoma" charset="0"/>
                <a:ea typeface="ＭＳ Ｐゴシック" charset="0"/>
              </a:rPr>
              <a:t>Capacitor must be large enough for reliable sensing</a:t>
            </a:r>
          </a:p>
          <a:p>
            <a:pPr lvl="1"/>
            <a:r>
              <a:rPr lang="en-US" sz="2000" dirty="0">
                <a:latin typeface="Tahoma" charset="0"/>
                <a:ea typeface="ＭＳ Ｐゴシック" charset="0"/>
              </a:rPr>
              <a:t>Access transistor should be large enough for low leakage and high retention time</a:t>
            </a:r>
          </a:p>
          <a:p>
            <a:pPr lvl="1"/>
            <a:r>
              <a:rPr lang="en-US" sz="2000" dirty="0">
                <a:latin typeface="Tahoma" charset="0"/>
                <a:ea typeface="ＭＳ Ｐゴシック" charset="0"/>
              </a:rPr>
              <a:t>Scaling beyond 40-35nm (2013) is challenging [ITRS, 2009]</a:t>
            </a: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pPr lvl="1"/>
            <a:endParaRPr lang="en-US" sz="2000" dirty="0">
              <a:latin typeface="Tahoma" charset="0"/>
              <a:ea typeface="ＭＳ Ｐゴシック" charset="0"/>
            </a:endParaRPr>
          </a:p>
          <a:p>
            <a:r>
              <a:rPr lang="en-US" dirty="0">
                <a:latin typeface="Tahoma" charset="0"/>
                <a:ea typeface="ＭＳ Ｐゴシック" charset="0"/>
                <a:cs typeface="ＭＳ Ｐゴシック" charset="0"/>
              </a:rPr>
              <a:t>DRAM </a:t>
            </a:r>
            <a:r>
              <a:rPr lang="en-US" dirty="0">
                <a:solidFill>
                  <a:srgbClr val="0000FF"/>
                </a:solidFill>
                <a:latin typeface="Tahoma" charset="0"/>
                <a:ea typeface="ＭＳ Ｐゴシック" charset="0"/>
                <a:cs typeface="ＭＳ Ｐゴシック" charset="0"/>
              </a:rPr>
              <a:t>capacity, cost, and energy/power hard to scale</a:t>
            </a:r>
          </a:p>
          <a:p>
            <a:pPr lvl="2">
              <a:buFont typeface="Wingdings" charset="0"/>
              <a:buNone/>
            </a:pPr>
            <a:endParaRPr lang="en-US" sz="1800" dirty="0">
              <a:latin typeface="Tahoma" charset="0"/>
              <a:ea typeface="ＭＳ Ｐゴシック" charset="0"/>
            </a:endParaRPr>
          </a:p>
          <a:p>
            <a:endParaRPr lang="en-US" dirty="0">
              <a:latin typeface="Tahoma" charset="0"/>
              <a:ea typeface="ＭＳ Ｐゴシック" charset="0"/>
              <a:cs typeface="ＭＳ Ｐゴシック" charset="0"/>
            </a:endParaRPr>
          </a:p>
        </p:txBody>
      </p:sp>
      <p:sp>
        <p:nvSpPr>
          <p:cNvPr id="2970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5999534" indent="-35999534"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130" eaLnBrk="0" fontAlgn="base" hangingPunct="0">
              <a:spcBef>
                <a:spcPct val="0"/>
              </a:spcBef>
              <a:spcAft>
                <a:spcPct val="0"/>
              </a:spcAft>
              <a:defRPr sz="2400">
                <a:solidFill>
                  <a:schemeClr val="tx1"/>
                </a:solidFill>
                <a:latin typeface="Arial" charset="0"/>
                <a:ea typeface="Arial" charset="0"/>
                <a:cs typeface="Arial" charset="0"/>
              </a:defRPr>
            </a:lvl6pPr>
            <a:lvl7pPr marL="914259" eaLnBrk="0" fontAlgn="base" hangingPunct="0">
              <a:spcBef>
                <a:spcPct val="0"/>
              </a:spcBef>
              <a:spcAft>
                <a:spcPct val="0"/>
              </a:spcAft>
              <a:defRPr sz="2400">
                <a:solidFill>
                  <a:schemeClr val="tx1"/>
                </a:solidFill>
                <a:latin typeface="Arial" charset="0"/>
                <a:ea typeface="Arial" charset="0"/>
                <a:cs typeface="Arial" charset="0"/>
              </a:defRPr>
            </a:lvl7pPr>
            <a:lvl8pPr marL="1371390" eaLnBrk="0" fontAlgn="base" hangingPunct="0">
              <a:spcBef>
                <a:spcPct val="0"/>
              </a:spcBef>
              <a:spcAft>
                <a:spcPct val="0"/>
              </a:spcAft>
              <a:defRPr sz="2400">
                <a:solidFill>
                  <a:schemeClr val="tx1"/>
                </a:solidFill>
                <a:latin typeface="Arial" charset="0"/>
                <a:ea typeface="Arial" charset="0"/>
                <a:cs typeface="Arial" charset="0"/>
              </a:defRPr>
            </a:lvl8pPr>
            <a:lvl9pPr marL="1828519" eaLnBrk="0" fontAlgn="base" hangingPunct="0">
              <a:spcBef>
                <a:spcPct val="0"/>
              </a:spcBef>
              <a:spcAft>
                <a:spcPct val="0"/>
              </a:spcAft>
              <a:defRPr sz="2400">
                <a:solidFill>
                  <a:schemeClr val="tx1"/>
                </a:solidFill>
                <a:latin typeface="Arial" charset="0"/>
                <a:ea typeface="Arial" charset="0"/>
                <a:cs typeface="Arial" charset="0"/>
              </a:defRPr>
            </a:lvl9pPr>
          </a:lstStyle>
          <a:p>
            <a:pPr eaLnBrk="1" hangingPunct="1"/>
            <a:fld id="{645EC618-0165-BC45-84E6-E864E9DC06EC}" type="slidenum">
              <a:rPr lang="en-US" sz="1600">
                <a:solidFill>
                  <a:srgbClr val="000000"/>
                </a:solidFill>
                <a:latin typeface="Garamond" charset="0"/>
              </a:rPr>
              <a:pPr eaLnBrk="1" hangingPunct="1"/>
              <a:t>40</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1" y="2789238"/>
            <a:ext cx="3581400" cy="30781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95577410"/>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 Memory Scales, It Becomes Unreliable</a:t>
            </a:r>
          </a:p>
        </p:txBody>
      </p:sp>
      <p:sp>
        <p:nvSpPr>
          <p:cNvPr id="3" name="Content Placeholder 2"/>
          <p:cNvSpPr>
            <a:spLocks noGrp="1"/>
          </p:cNvSpPr>
          <p:nvPr>
            <p:ph idx="1"/>
          </p:nvPr>
        </p:nvSpPr>
        <p:spPr>
          <a:xfrm>
            <a:off x="107504" y="908720"/>
            <a:ext cx="9036496" cy="5339680"/>
          </a:xfrm>
        </p:spPr>
        <p:txBody>
          <a:bodyPr/>
          <a:lstStyle/>
          <a:p>
            <a:r>
              <a:rPr lang="en-US" dirty="0">
                <a:solidFill>
                  <a:srgbClr val="FF0000"/>
                </a:solidFill>
              </a:rPr>
              <a:t>Data from all of Facebook’s servers worldwide</a:t>
            </a:r>
          </a:p>
          <a:p>
            <a:r>
              <a:rPr lang="en-US" sz="1800" dirty="0"/>
              <a:t>Meza+, “</a:t>
            </a:r>
            <a:r>
              <a:rPr lang="en-US" sz="1800" dirty="0">
                <a:solidFill>
                  <a:srgbClr val="0000FF"/>
                </a:solidFill>
              </a:rPr>
              <a:t>Revisiting Memory Errors in Large-Scale Production Data Centers</a:t>
            </a:r>
            <a:r>
              <a:rPr lang="en-US" sz="1800" dirty="0"/>
              <a:t>,” DSN’15.</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41</a:t>
            </a:fld>
            <a:endParaRPr lang="en-US" altLang="en-US">
              <a:solidFill>
                <a:srgbClr val="000000"/>
              </a:solidFill>
            </a:endParaRPr>
          </a:p>
        </p:txBody>
      </p:sp>
      <p:sp>
        <p:nvSpPr>
          <p:cNvPr id="5" name="Shape 402"/>
          <p:cNvSpPr/>
          <p:nvPr/>
        </p:nvSpPr>
        <p:spPr>
          <a:xfrm rot="548035">
            <a:off x="6981778" y="2908446"/>
            <a:ext cx="1526103" cy="2358594"/>
          </a:xfrm>
          <a:prstGeom prst="rect">
            <a:avLst/>
          </a:prstGeom>
          <a:solidFill>
            <a:srgbClr val="FFFFFF"/>
          </a:solidFill>
          <a:ln w="25400">
            <a:solidFill/>
            <a:miter lim="400000"/>
          </a:ln>
          <a:effectLst>
            <a:outerShdw blurRad="190500" dist="8455" dir="5400000" rotWithShape="0">
              <a:srgbClr val="000000"/>
            </a:outerShdw>
          </a:effectLst>
          <a:extLst>
            <a:ext uri="{C572A759-6A51-4108-AA02-DFA0A04FC94B}">
              <ma14:wrappingTextBoxFlag xmlns="" xmlns:ma14="http://schemas.microsoft.com/office/mac/drawingml/2011/main" val="1"/>
            </a:ext>
          </a:extLst>
        </p:spPr>
        <p:txBody>
          <a:bodyPr wrap="square" lIns="0" tIns="0" rIns="0" bIns="0" anchor="b">
            <a:spAutoFit/>
          </a:bodyPr>
          <a:lstStyle/>
          <a:p>
            <a:pPr algn="ctr">
              <a:lnSpc>
                <a:spcPct val="80000"/>
              </a:lnSpc>
              <a:defRPr spc="0">
                <a:solidFill>
                  <a:srgbClr val="000000"/>
                </a:solidFill>
              </a:defRPr>
            </a:pPr>
            <a:r>
              <a:rPr sz="3800" i="1" spc="-38" dirty="0">
                <a:solidFill>
                  <a:srgbClr val="405F82"/>
                </a:solidFill>
                <a:latin typeface="Garamond"/>
                <a:sym typeface="Vista Sans OT Medium"/>
              </a:rPr>
              <a:t>Intuition:</a:t>
            </a:r>
            <a:br>
              <a:rPr sz="3800" i="1" spc="-38" dirty="0">
                <a:solidFill>
                  <a:srgbClr val="405F82"/>
                </a:solidFill>
                <a:latin typeface="Garamond"/>
                <a:sym typeface="Vista Sans OT Medium"/>
              </a:rPr>
            </a:br>
            <a:r>
              <a:rPr sz="3800" i="1" spc="-38" dirty="0">
                <a:solidFill>
                  <a:srgbClr val="0000FF"/>
                </a:solidFill>
                <a:latin typeface="Garamond"/>
                <a:sym typeface="Vista Sans OT Medium"/>
              </a:rPr>
              <a:t>quadratic</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increase in</a:t>
            </a:r>
            <a:br>
              <a:rPr sz="3800" i="1" spc="-38" dirty="0">
                <a:solidFill>
                  <a:srgbClr val="0000FF"/>
                </a:solidFill>
                <a:latin typeface="Garamond"/>
                <a:sym typeface="Vista Sans OT Medium"/>
              </a:rPr>
            </a:br>
            <a:r>
              <a:rPr sz="3800" i="1" spc="-38" dirty="0">
                <a:solidFill>
                  <a:srgbClr val="0000FF"/>
                </a:solidFill>
                <a:latin typeface="Garamond"/>
                <a:sym typeface="Vista Sans OT Medium"/>
              </a:rPr>
              <a:t>capacity</a:t>
            </a:r>
          </a:p>
        </p:txBody>
      </p:sp>
      <p:pic>
        <p:nvPicPr>
          <p:cNvPr id="6" name="Picture 5"/>
          <p:cNvPicPr>
            <a:picLocks noChangeAspect="1"/>
          </p:cNvPicPr>
          <p:nvPr/>
        </p:nvPicPr>
        <p:blipFill>
          <a:blip r:embed="rId2"/>
          <a:stretch>
            <a:fillRect/>
          </a:stretch>
        </p:blipFill>
        <p:spPr>
          <a:xfrm>
            <a:off x="1634751" y="1844824"/>
            <a:ext cx="4953473" cy="4968552"/>
          </a:xfrm>
          <a:prstGeom prst="rect">
            <a:avLst/>
          </a:prstGeom>
        </p:spPr>
      </p:pic>
    </p:spTree>
    <p:extLst>
      <p:ext uri="{BB962C8B-B14F-4D97-AF65-F5344CB8AC3E}">
        <p14:creationId xmlns:p14="http://schemas.microsoft.com/office/powerpoint/2010/main" val="2699310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884238"/>
          </a:xfrm>
        </p:spPr>
        <p:txBody>
          <a:bodyPr/>
          <a:lstStyle/>
          <a:p>
            <a:r>
              <a:rPr lang="en-US" dirty="0"/>
              <a:t>Large-Scale Failure Analysis of DRAM Chips</a:t>
            </a:r>
          </a:p>
        </p:txBody>
      </p:sp>
      <p:sp>
        <p:nvSpPr>
          <p:cNvPr id="3" name="Content Placeholder 2"/>
          <p:cNvSpPr>
            <a:spLocks noGrp="1"/>
          </p:cNvSpPr>
          <p:nvPr>
            <p:ph idx="1"/>
          </p:nvPr>
        </p:nvSpPr>
        <p:spPr>
          <a:xfrm>
            <a:off x="228600" y="980728"/>
            <a:ext cx="8610600" cy="5153025"/>
          </a:xfrm>
        </p:spPr>
        <p:txBody>
          <a:bodyPr/>
          <a:lstStyle/>
          <a:p>
            <a:r>
              <a:rPr lang="en-US" dirty="0">
                <a:solidFill>
                  <a:srgbClr val="0000FF"/>
                </a:solidFill>
              </a:rPr>
              <a:t>Analysis and modeling of memory errors found in all of Facebook’s server fleet</a:t>
            </a:r>
          </a:p>
          <a:p>
            <a:endParaRPr lang="en-US" dirty="0"/>
          </a:p>
          <a:p>
            <a:r>
              <a:rPr lang="en-US" sz="2000" dirty="0"/>
              <a:t>Justin Meza, </a:t>
            </a:r>
            <a:r>
              <a:rPr lang="en-US" sz="2000" dirty="0" err="1"/>
              <a:t>Qiang</a:t>
            </a:r>
            <a:r>
              <a:rPr lang="en-US" sz="2000" dirty="0"/>
              <a:t> Wu, </a:t>
            </a:r>
            <a:r>
              <a:rPr lang="en-US" sz="2000" dirty="0" err="1"/>
              <a:t>Sanjeev</a:t>
            </a:r>
            <a:r>
              <a:rPr lang="en-US" sz="2000" dirty="0"/>
              <a:t> Kumar, and Onur Mutlu,</a:t>
            </a:r>
            <a:br>
              <a:rPr lang="en-US" sz="2000" dirty="0"/>
            </a:br>
            <a:r>
              <a:rPr lang="en-US" sz="2000" b="1" dirty="0">
                <a:hlinkClick r:id="rId2"/>
              </a:rPr>
              <a:t>"Revisiting Memory Errors in Large-Scale Production Data Centers: Analysis and Modeling of New Trends from the Field"</a:t>
            </a:r>
            <a:r>
              <a:rPr lang="en-US" sz="2000" dirty="0"/>
              <a:t> </a:t>
            </a:r>
            <a:br>
              <a:rPr lang="en-US" sz="2000" dirty="0"/>
            </a:br>
            <a:r>
              <a:rPr lang="en-US" sz="2000" i="1" dirty="0"/>
              <a:t>Proceedings of the </a:t>
            </a:r>
            <a:r>
              <a:rPr lang="en-US" sz="2000" i="1" dirty="0">
                <a:hlinkClick r:id="rId3"/>
              </a:rPr>
              <a:t>45th Annual IEEE/IFIP International Conference on Dependable Systems and Networks</a:t>
            </a:r>
            <a:r>
              <a:rPr lang="en-US" sz="2000" i="1" dirty="0"/>
              <a:t> (</a:t>
            </a:r>
            <a:r>
              <a:rPr lang="en-US" sz="2000" b="1" i="1" dirty="0"/>
              <a:t>DSN</a:t>
            </a:r>
            <a:r>
              <a:rPr lang="en-US" sz="2000" i="1" dirty="0"/>
              <a:t>)</a:t>
            </a:r>
            <a:r>
              <a:rPr lang="en-US" sz="2000" dirty="0"/>
              <a:t>, Rio de Janeiro, Brazil, June 2015.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r>
              <a:rPr lang="en-US" sz="2000" dirty="0">
                <a:hlinkClick r:id="rId6"/>
              </a:rPr>
              <a:t>DRAM Error Model</a:t>
            </a:r>
            <a:r>
              <a:rPr lang="en-US" sz="2000" dirty="0"/>
              <a:t>] </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42</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941168"/>
            <a:ext cx="9144000" cy="1475117"/>
          </a:xfrm>
          <a:prstGeom prst="rect">
            <a:avLst/>
          </a:prstGeom>
        </p:spPr>
      </p:pic>
    </p:spTree>
    <p:extLst>
      <p:ext uri="{BB962C8B-B14F-4D97-AF65-F5344CB8AC3E}">
        <p14:creationId xmlns:p14="http://schemas.microsoft.com/office/powerpoint/2010/main" val="7105516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43</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lvl="1"/>
            <a:r>
              <a:rPr lang="en-US" sz="1600" dirty="0">
                <a:solidFill>
                  <a:srgbClr val="0000FF"/>
                </a:solidFill>
                <a:hlinkClick r:id="rId4"/>
              </a:rPr>
              <a:t>An Experimental Study of Data Retention Behavior in Modern DRAM Devices: Implications for Retention Time Profiling Mechanisms</a:t>
            </a:r>
            <a:r>
              <a:rPr lang="en-US" sz="1600" dirty="0">
                <a:solidFill>
                  <a:srgbClr val="000000"/>
                </a:solidFill>
              </a:rPr>
              <a:t> (Liu et al., ISCA 2013)</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5"/>
              </a:rPr>
              <a:t>The Efficacy of Error Mitigation Techniques for DRAM Retention Failures: A Comparative Experimental Study</a:t>
            </a:r>
            <a:r>
              <a:rPr lang="en-US" sz="1600" dirty="0">
                <a:solidFill>
                  <a:srgbClr val="000000"/>
                </a:solidFill>
                <a:ea typeface="ＭＳ Ｐゴシック" charset="0"/>
                <a:cs typeface="ＭＳ Ｐゴシック" charset="0"/>
              </a:rPr>
              <a:t> </a:t>
            </a:r>
          </a:p>
          <a:p>
            <a:pPr lvl="1"/>
            <a:r>
              <a:rPr lang="en-US" sz="1600" dirty="0">
                <a:solidFill>
                  <a:srgbClr val="000000"/>
                </a:solidFill>
                <a:ea typeface="ＭＳ Ｐゴシック" charset="0"/>
                <a:cs typeface="ＭＳ Ｐゴシック" charset="0"/>
              </a:rPr>
              <a:t>(Khan et al., SIGMETRICS 2014)</a:t>
            </a:r>
            <a:endParaRPr lang="en-US" sz="1600" dirty="0">
              <a:solidFill>
                <a:srgbClr val="000000"/>
              </a:solidFill>
            </a:endParaRPr>
          </a:p>
        </p:txBody>
      </p:sp>
      <p:sp>
        <p:nvSpPr>
          <p:cNvPr id="8" name="Rectangle 7"/>
          <p:cNvSpPr/>
          <p:nvPr/>
        </p:nvSpPr>
        <p:spPr>
          <a:xfrm>
            <a:off x="25237" y="3652570"/>
            <a:ext cx="4690779" cy="2800766"/>
          </a:xfrm>
          <a:prstGeom prst="rect">
            <a:avLst/>
          </a:prstGeom>
        </p:spPr>
        <p:txBody>
          <a:bodyPr wrap="square">
            <a:spAutoFit/>
          </a:bodyPr>
          <a:lstStyle/>
          <a:p>
            <a:pPr lvl="1"/>
            <a:r>
              <a:rPr lang="en-US" sz="1600" dirty="0">
                <a:solidFill>
                  <a:srgbClr val="0000FF"/>
                </a:solidFill>
                <a:hlinkClick r:id="rId6"/>
              </a:rPr>
              <a:t>Flipping Bits in Memory Without Accessing Them: An Experimental Study of DRAM Disturbance Errors</a:t>
            </a:r>
            <a:r>
              <a:rPr lang="en-US" sz="1600" dirty="0">
                <a:solidFill>
                  <a:srgbClr val="000000"/>
                </a:solidFill>
              </a:rPr>
              <a:t> (Kim et al., ISCA 2014)</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7"/>
              </a:rPr>
              <a:t>Adaptive-Latency DRAM: Optimizing DRAM Timing for the Common-Case</a:t>
            </a:r>
            <a:r>
              <a:rPr lang="en-US" sz="1600" dirty="0">
                <a:solidFill>
                  <a:srgbClr val="000000"/>
                </a:solidFill>
                <a:ea typeface="ＭＳ Ｐゴシック" charset="0"/>
                <a:cs typeface="ＭＳ Ｐゴシック" charset="0"/>
              </a:rPr>
              <a:t> (Lee et al., HPCA 2015)</a:t>
            </a:r>
          </a:p>
          <a:p>
            <a:pPr lvl="1"/>
            <a:endParaRPr lang="en-US" sz="1600" dirty="0">
              <a:solidFill>
                <a:srgbClr val="000000"/>
              </a:solidFill>
              <a:ea typeface="ＭＳ Ｐゴシック" charset="0"/>
              <a:cs typeface="ＭＳ Ｐゴシック" charset="0"/>
            </a:endParaRPr>
          </a:p>
          <a:p>
            <a:pPr lvl="1"/>
            <a:r>
              <a:rPr lang="en-US" sz="1600" dirty="0">
                <a:solidFill>
                  <a:srgbClr val="0000FF"/>
                </a:solidFill>
                <a:ea typeface="ＭＳ Ｐゴシック" charset="0"/>
                <a:cs typeface="ＭＳ Ｐゴシック" charset="0"/>
                <a:hlinkClick r:id="rId8"/>
              </a:rPr>
              <a:t>AVATAR: A Variable-Retention-Time (VRT) Aware Refresh for DRAM Systems</a:t>
            </a:r>
            <a:r>
              <a:rPr lang="en-US" sz="1600" dirty="0">
                <a:solidFill>
                  <a:srgbClr val="000000"/>
                </a:solidFill>
                <a:ea typeface="ＭＳ Ｐゴシック" charset="0"/>
                <a:cs typeface="ＭＳ Ｐゴシック" charset="0"/>
              </a:rPr>
              <a:t> (</a:t>
            </a:r>
            <a:r>
              <a:rPr lang="en-US" sz="1600" dirty="0" err="1">
                <a:solidFill>
                  <a:srgbClr val="000000"/>
                </a:solidFill>
                <a:ea typeface="ＭＳ Ｐゴシック" charset="0"/>
                <a:cs typeface="ＭＳ Ｐゴシック" charset="0"/>
              </a:rPr>
              <a:t>Qureshi</a:t>
            </a:r>
            <a:r>
              <a:rPr lang="en-US" sz="1600" dirty="0">
                <a:solidFill>
                  <a:srgbClr val="000000"/>
                </a:solidFill>
                <a:ea typeface="ＭＳ Ｐゴシック" charset="0"/>
                <a:cs typeface="ＭＳ Ｐゴシック" charset="0"/>
              </a:rPr>
              <a:t> et al., DSN 2015)</a:t>
            </a:r>
            <a:endParaRPr lang="en-US" sz="1600" dirty="0">
              <a:solidFill>
                <a:srgbClr val="000000"/>
              </a:solidFill>
            </a:endParaRPr>
          </a:p>
        </p:txBody>
      </p:sp>
    </p:spTree>
    <p:extLst>
      <p:ext uri="{BB962C8B-B14F-4D97-AF65-F5344CB8AC3E}">
        <p14:creationId xmlns:p14="http://schemas.microsoft.com/office/powerpoint/2010/main" val="913226563"/>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44</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5332192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45</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7295099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46</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2419649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Curious Discovery </a:t>
            </a:r>
            <a:r>
              <a:rPr lang="en-US" sz="3000" b="1" dirty="0"/>
              <a:t>[Kim et al., ISCA 2014]</a:t>
            </a:r>
          </a:p>
        </p:txBody>
      </p:sp>
      <p:sp>
        <p:nvSpPr>
          <p:cNvPr id="3" name="Content Placeholder 2"/>
          <p:cNvSpPr>
            <a:spLocks noGrp="1"/>
          </p:cNvSpPr>
          <p:nvPr>
            <p:ph idx="1"/>
          </p:nvPr>
        </p:nvSpPr>
        <p:spPr>
          <a:xfrm>
            <a:off x="228600" y="1288504"/>
            <a:ext cx="8610600" cy="4876800"/>
          </a:xfrm>
        </p:spPr>
        <p:txBody>
          <a:bodyPr/>
          <a:lstStyle/>
          <a:p>
            <a:endParaRPr lang="en-US" dirty="0"/>
          </a:p>
          <a:p>
            <a:pPr marL="0" indent="0">
              <a:buNone/>
            </a:pPr>
            <a:endParaRPr lang="en-US" dirty="0"/>
          </a:p>
          <a:p>
            <a:pPr marL="0" indent="0" algn="ctr">
              <a:buNone/>
            </a:pPr>
            <a:r>
              <a:rPr lang="en-US" sz="4400" dirty="0"/>
              <a:t>One can </a:t>
            </a:r>
          </a:p>
          <a:p>
            <a:pPr marL="0" indent="0" algn="ctr">
              <a:buNone/>
            </a:pPr>
            <a:r>
              <a:rPr lang="en-US" sz="4400" dirty="0">
                <a:solidFill>
                  <a:srgbClr val="0000FF"/>
                </a:solidFill>
              </a:rPr>
              <a:t>predictably</a:t>
            </a:r>
            <a:r>
              <a:rPr lang="en-US" sz="4400" dirty="0"/>
              <a:t> </a:t>
            </a:r>
            <a:r>
              <a:rPr lang="en-US" sz="4400" dirty="0">
                <a:solidFill>
                  <a:srgbClr val="FF0000"/>
                </a:solidFill>
              </a:rPr>
              <a:t>induce errors </a:t>
            </a:r>
          </a:p>
          <a:p>
            <a:pPr marL="0" indent="0" algn="ctr">
              <a:buNone/>
            </a:pPr>
            <a:r>
              <a:rPr lang="en-US" sz="4400" dirty="0"/>
              <a:t>in </a:t>
            </a:r>
            <a:r>
              <a:rPr lang="en-US" sz="4400" dirty="0">
                <a:solidFill>
                  <a:srgbClr val="0000FF"/>
                </a:solidFill>
              </a:rPr>
              <a:t>most</a:t>
            </a:r>
            <a:r>
              <a:rPr lang="en-US" sz="4400" dirty="0"/>
              <a:t> DRAM </a:t>
            </a:r>
            <a:r>
              <a:rPr lang="en-US" sz="4400" dirty="0">
                <a:solidFill>
                  <a:srgbClr val="0000FF"/>
                </a:solidFill>
              </a:rPr>
              <a:t>memory</a:t>
            </a:r>
            <a:r>
              <a:rPr lang="en-US" sz="4400" dirty="0"/>
              <a:t>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47</a:t>
            </a:fld>
            <a:endParaRPr lang="en-US" altLang="en-US">
              <a:solidFill>
                <a:srgbClr val="000000"/>
              </a:solidFill>
            </a:endParaRPr>
          </a:p>
        </p:txBody>
      </p:sp>
    </p:spTree>
    <p:extLst>
      <p:ext uri="{BB962C8B-B14F-4D97-AF65-F5344CB8AC3E}">
        <p14:creationId xmlns:p14="http://schemas.microsoft.com/office/powerpoint/2010/main" val="36637329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1" name="Title 1"/>
          <p:cNvSpPr>
            <a:spLocks noGrp="1"/>
          </p:cNvSpPr>
          <p:nvPr>
            <p:ph type="title"/>
          </p:nvPr>
        </p:nvSpPr>
        <p:spPr/>
        <p:txBody>
          <a:bodyPr/>
          <a:lstStyle/>
          <a:p>
            <a:r>
              <a:rPr lang="en-US" dirty="0">
                <a:latin typeface="Garamond" charset="0"/>
              </a:rPr>
              <a:t>DRAM RowHammer</a:t>
            </a:r>
          </a:p>
        </p:txBody>
      </p:sp>
      <p:sp>
        <p:nvSpPr>
          <p:cNvPr id="231426" name="Content Placeholder 2"/>
          <p:cNvSpPr>
            <a:spLocks noGrp="1"/>
          </p:cNvSpPr>
          <p:nvPr>
            <p:ph idx="1"/>
          </p:nvPr>
        </p:nvSpPr>
        <p:spPr>
          <a:xfrm>
            <a:off x="228600" y="1115020"/>
            <a:ext cx="8610600" cy="5194300"/>
          </a:xfrm>
        </p:spPr>
        <p:txBody>
          <a:bodyPr/>
          <a:lstStyle/>
          <a:p>
            <a:pPr marL="0" indent="0" algn="ctr">
              <a:buNone/>
            </a:pPr>
            <a:r>
              <a:rPr lang="en-US" sz="3200" dirty="0">
                <a:solidFill>
                  <a:srgbClr val="0000FF"/>
                </a:solidFill>
                <a:latin typeface="Tahoma" charset="0"/>
              </a:rPr>
              <a:t>A simple hardware failure mechanism </a:t>
            </a:r>
          </a:p>
          <a:p>
            <a:pPr marL="0" indent="0" algn="ctr">
              <a:buNone/>
            </a:pPr>
            <a:r>
              <a:rPr lang="en-US" sz="3200" dirty="0">
                <a:solidFill>
                  <a:srgbClr val="0000FF"/>
                </a:solidFill>
                <a:latin typeface="Tahoma" charset="0"/>
              </a:rPr>
              <a:t>can create a widespread </a:t>
            </a:r>
          </a:p>
          <a:p>
            <a:pPr marL="0" indent="0" algn="ctr">
              <a:buNone/>
            </a:pPr>
            <a:r>
              <a:rPr lang="en-US" sz="3200" dirty="0">
                <a:solidFill>
                  <a:srgbClr val="FF0000"/>
                </a:solidFill>
                <a:latin typeface="Tahoma" charset="0"/>
              </a:rPr>
              <a:t>system security vulnerability</a:t>
            </a:r>
          </a:p>
        </p:txBody>
      </p:sp>
      <p:sp>
        <p:nvSpPr>
          <p:cNvPr id="230403"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52E3B1D-8F75-8B42-8367-02A3C0FD41CB}" type="slidenum">
              <a:rPr lang="en-US" sz="1600">
                <a:solidFill>
                  <a:srgbClr val="000000"/>
                </a:solidFill>
                <a:latin typeface="Garamond" charset="0"/>
                <a:cs typeface="Arial" charset="0"/>
              </a:rPr>
              <a:pPr eaLnBrk="1" hangingPunct="1"/>
              <a:t>48</a:t>
            </a:fld>
            <a:endParaRPr lang="en-US" sz="1600">
              <a:solidFill>
                <a:srgbClr val="000000"/>
              </a:solidFill>
              <a:latin typeface="Garamond" charset="0"/>
              <a:cs typeface="Arial"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046413"/>
            <a:ext cx="9144000" cy="38115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003195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142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142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3142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914400" y="914400"/>
            <a:ext cx="7315200" cy="3962400"/>
          </a:xfrm>
          <a:prstGeom prst="roundRect">
            <a:avLst>
              <a:gd name="adj" fmla="val 11319"/>
            </a:avLst>
          </a:prstGeom>
          <a:solidFill>
            <a:schemeClr val="bg1">
              <a:lumMod val="8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cxnSp>
        <p:nvCxnSpPr>
          <p:cNvPr id="9" name="Straight Connector 8"/>
          <p:cNvCxnSpPr/>
          <p:nvPr/>
        </p:nvCxnSpPr>
        <p:spPr>
          <a:xfrm flipH="1" flipV="1">
            <a:off x="1371600" y="16764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371600" y="22860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Wordline"/>
          <p:cNvCxnSpPr/>
          <p:nvPr/>
        </p:nvCxnSpPr>
        <p:spPr>
          <a:xfrm flipH="1">
            <a:off x="1371600" y="28956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371600" y="3505200"/>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H="1" flipV="1">
            <a:off x="1371600" y="4116388"/>
            <a:ext cx="4572000" cy="0"/>
          </a:xfrm>
          <a:prstGeom prst="line">
            <a:avLst/>
          </a:prstGeom>
          <a:ln w="76200" cap="rnd">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1828800" y="1382713"/>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 of Cells</a:t>
            </a:r>
          </a:p>
        </p:txBody>
      </p:sp>
      <p:sp>
        <p:nvSpPr>
          <p:cNvPr id="16" name="Rectangle 15"/>
          <p:cNvSpPr/>
          <p:nvPr/>
        </p:nvSpPr>
        <p:spPr>
          <a:xfrm>
            <a:off x="1828800" y="19812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7" name="Row"/>
          <p:cNvSpPr/>
          <p:nvPr/>
        </p:nvSpPr>
        <p:spPr>
          <a:xfrm>
            <a:off x="1828800" y="25908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8" name="Rectangle 17"/>
          <p:cNvSpPr/>
          <p:nvPr/>
        </p:nvSpPr>
        <p:spPr>
          <a:xfrm>
            <a:off x="1828800" y="32004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4000">
                <a:solidFill>
                  <a:prstClr val="black"/>
                </a:solidFill>
                <a:latin typeface="Calibri Light"/>
              </a:rPr>
              <a:t> Row</a:t>
            </a:r>
          </a:p>
        </p:txBody>
      </p:sp>
      <p:sp>
        <p:nvSpPr>
          <p:cNvPr id="19" name="Rectangle 18"/>
          <p:cNvSpPr/>
          <p:nvPr/>
        </p:nvSpPr>
        <p:spPr>
          <a:xfrm>
            <a:off x="1828800" y="3810000"/>
            <a:ext cx="3657600" cy="6096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dirty="0">
                <a:solidFill>
                  <a:prstClr val="black"/>
                </a:solidFill>
                <a:latin typeface="Calibri Light"/>
              </a:rPr>
              <a:t> Row</a:t>
            </a:r>
          </a:p>
        </p:txBody>
      </p:sp>
      <p:sp>
        <p:nvSpPr>
          <p:cNvPr id="20" name="TextBox 19"/>
          <p:cNvSpPr txBox="1"/>
          <p:nvPr/>
        </p:nvSpPr>
        <p:spPr>
          <a:xfrm>
            <a:off x="5943600" y="1447800"/>
            <a:ext cx="2286000" cy="457200"/>
          </a:xfrm>
          <a:prstGeom prst="rect">
            <a:avLst/>
          </a:prstGeom>
          <a:noFill/>
        </p:spPr>
        <p:txBody>
          <a:bodyPr anchor="ctr"/>
          <a:lstStyle/>
          <a:p>
            <a:pPr>
              <a:defRPr/>
            </a:pPr>
            <a:r>
              <a:rPr lang="en-US" sz="4000">
                <a:solidFill>
                  <a:prstClr val="black"/>
                </a:solidFill>
                <a:latin typeface="Calibri Light"/>
                <a:ea typeface="ＭＳ Ｐゴシック" charset="0"/>
                <a:cs typeface="ＭＳ Ｐゴシック" charset="0"/>
              </a:rPr>
              <a:t> Wordline</a:t>
            </a:r>
          </a:p>
        </p:txBody>
      </p:sp>
      <p:sp>
        <p:nvSpPr>
          <p:cNvPr id="21" name="Low Volt"/>
          <p:cNvSpPr txBox="1"/>
          <p:nvPr/>
        </p:nvSpPr>
        <p:spPr>
          <a:xfrm>
            <a:off x="5943600" y="2667000"/>
            <a:ext cx="2286000" cy="457200"/>
          </a:xfrm>
          <a:prstGeom prst="rect">
            <a:avLst/>
          </a:prstGeom>
          <a:noFill/>
        </p:spPr>
        <p:txBody>
          <a:bodyPr anchor="ctr"/>
          <a:lstStyle/>
          <a:p>
            <a:pPr>
              <a:defRPr/>
            </a:pPr>
            <a:r>
              <a:rPr lang="en-US" sz="4400" b="1" i="1">
                <a:solidFill>
                  <a:prstClr val="black">
                    <a:lumMod val="65000"/>
                    <a:lumOff val="35000"/>
                  </a:prstClr>
                </a:solidFill>
                <a:latin typeface="Calibri Light"/>
                <a:ea typeface="ＭＳ Ｐゴシック" charset="0"/>
                <a:cs typeface="ＭＳ Ｐゴシック" charset="0"/>
              </a:rPr>
              <a:t> V</a:t>
            </a:r>
            <a:r>
              <a:rPr lang="en-US" sz="4800" b="1" i="1" baseline="-20000">
                <a:solidFill>
                  <a:prstClr val="black">
                    <a:lumMod val="65000"/>
                    <a:lumOff val="35000"/>
                  </a:prstClr>
                </a:solidFill>
                <a:latin typeface="Calibri Light"/>
                <a:ea typeface="ＭＳ Ｐゴシック" charset="0"/>
                <a:cs typeface="ＭＳ Ｐゴシック" charset="0"/>
              </a:rPr>
              <a:t>LOW</a:t>
            </a:r>
            <a:endParaRPr lang="en-US" sz="4400" b="1" i="1" baseline="-20000">
              <a:solidFill>
                <a:prstClr val="black">
                  <a:lumMod val="65000"/>
                  <a:lumOff val="35000"/>
                </a:prstClr>
              </a:solidFill>
              <a:latin typeface="Calibri Light"/>
              <a:ea typeface="ＭＳ Ｐゴシック" charset="0"/>
              <a:cs typeface="ＭＳ Ｐゴシック" charset="0"/>
            </a:endParaRPr>
          </a:p>
        </p:txBody>
      </p:sp>
      <p:sp>
        <p:nvSpPr>
          <p:cNvPr id="22" name="High Volt"/>
          <p:cNvSpPr txBox="1"/>
          <p:nvPr/>
        </p:nvSpPr>
        <p:spPr>
          <a:xfrm>
            <a:off x="5943600" y="2667000"/>
            <a:ext cx="2286000" cy="457200"/>
          </a:xfrm>
          <a:prstGeom prst="rect">
            <a:avLst/>
          </a:prstGeom>
          <a:noFill/>
        </p:spPr>
        <p:txBody>
          <a:bodyPr anchor="ctr"/>
          <a:lstStyle/>
          <a:p>
            <a:pPr>
              <a:defRPr/>
            </a:pPr>
            <a:r>
              <a:rPr lang="en-US" sz="4400" b="1">
                <a:solidFill>
                  <a:srgbClr val="FF0000"/>
                </a:solidFill>
                <a:latin typeface="Calibri Light"/>
                <a:ea typeface="ＭＳ Ｐゴシック" charset="0"/>
                <a:cs typeface="ＭＳ Ｐゴシック" charset="0"/>
              </a:rPr>
              <a:t> </a:t>
            </a:r>
            <a:r>
              <a:rPr lang="en-US" sz="4400" b="1" i="1">
                <a:solidFill>
                  <a:srgbClr val="FF0000"/>
                </a:solidFill>
                <a:latin typeface="Calibri Light"/>
                <a:ea typeface="ＭＳ Ｐゴシック" charset="0"/>
                <a:cs typeface="ＭＳ Ｐゴシック" charset="0"/>
              </a:rPr>
              <a:t>V</a:t>
            </a:r>
            <a:r>
              <a:rPr lang="en-US" sz="4800" b="1" i="1" baseline="-20000">
                <a:solidFill>
                  <a:srgbClr val="FF0000"/>
                </a:solidFill>
                <a:latin typeface="Calibri Light"/>
                <a:ea typeface="ＭＳ Ｐゴシック" charset="0"/>
                <a:cs typeface="ＭＳ Ｐゴシック" charset="0"/>
              </a:rPr>
              <a:t>HIGH</a:t>
            </a:r>
            <a:endParaRPr lang="en-US" sz="4400" b="1" i="1" baseline="-20000">
              <a:solidFill>
                <a:srgbClr val="FF0000"/>
              </a:solidFill>
              <a:latin typeface="Calibri Light"/>
              <a:ea typeface="ＭＳ Ｐゴシック" charset="0"/>
              <a:cs typeface="ＭＳ Ｐゴシック" charset="0"/>
            </a:endParaRPr>
          </a:p>
        </p:txBody>
      </p:sp>
      <p:sp>
        <p:nvSpPr>
          <p:cNvPr id="23" name="Error"/>
          <p:cNvSpPr/>
          <p:nvPr/>
        </p:nvSpPr>
        <p:spPr>
          <a:xfrm>
            <a:off x="48768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4" name="Error"/>
          <p:cNvSpPr/>
          <p:nvPr/>
        </p:nvSpPr>
        <p:spPr>
          <a:xfrm>
            <a:off x="4267200" y="320357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5" name="Error"/>
          <p:cNvSpPr/>
          <p:nvPr/>
        </p:nvSpPr>
        <p:spPr>
          <a:xfrm>
            <a:off x="365760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6" name="Error"/>
          <p:cNvSpPr/>
          <p:nvPr/>
        </p:nvSpPr>
        <p:spPr>
          <a:xfrm>
            <a:off x="3657600" y="3197225"/>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27" name="Error"/>
          <p:cNvSpPr/>
          <p:nvPr/>
        </p:nvSpPr>
        <p:spPr>
          <a:xfrm>
            <a:off x="2419350" y="1976438"/>
            <a:ext cx="609600" cy="609600"/>
          </a:xfrm>
          <a:prstGeom prst="mathMultiply">
            <a:avLst/>
          </a:prstGeom>
          <a:solidFill>
            <a:srgbClr val="FFFF00"/>
          </a:solid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endParaRPr>
          </a:p>
        </p:txBody>
      </p:sp>
      <p:sp>
        <p:nvSpPr>
          <p:cNvPr id="31" name="Victim"/>
          <p:cNvSpPr/>
          <p:nvPr/>
        </p:nvSpPr>
        <p:spPr>
          <a:xfrm>
            <a:off x="1828800" y="3200400"/>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2" name="Victim"/>
          <p:cNvSpPr/>
          <p:nvPr/>
        </p:nvSpPr>
        <p:spPr>
          <a:xfrm>
            <a:off x="1828800" y="1982788"/>
            <a:ext cx="3657600" cy="609600"/>
          </a:xfrm>
          <a:prstGeom prst="rect">
            <a:avLst/>
          </a:prstGeom>
          <a:solidFill>
            <a:schemeClr val="accent4"/>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a:t>
            </a:r>
            <a:r>
              <a:rPr lang="en-US" sz="3600" b="1" dirty="0">
                <a:solidFill>
                  <a:prstClr val="black"/>
                </a:solidFill>
                <a:latin typeface="Calibri Light"/>
              </a:rPr>
              <a:t>Victim Row</a:t>
            </a:r>
          </a:p>
        </p:txBody>
      </p:sp>
      <p:sp>
        <p:nvSpPr>
          <p:cNvPr id="33" name="Aggressor"/>
          <p:cNvSpPr/>
          <p:nvPr/>
        </p:nvSpPr>
        <p:spPr>
          <a:xfrm>
            <a:off x="1828800" y="2590800"/>
            <a:ext cx="3657600" cy="609600"/>
          </a:xfrm>
          <a:prstGeom prst="rect">
            <a:avLst/>
          </a:prstGeom>
          <a:solidFill>
            <a:srgbClr val="FF0000"/>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anchor="ctr"/>
          <a:lstStyle/>
          <a:p>
            <a:pPr>
              <a:defRPr/>
            </a:pPr>
            <a:r>
              <a:rPr lang="en-US" sz="3600" b="1" dirty="0">
                <a:solidFill>
                  <a:prstClr val="white"/>
                </a:solidFill>
                <a:latin typeface="Calibri Light"/>
              </a:rPr>
              <a:t> Hammered Row</a:t>
            </a:r>
          </a:p>
        </p:txBody>
      </p:sp>
      <p:sp>
        <p:nvSpPr>
          <p:cNvPr id="34" name="Punchline"/>
          <p:cNvSpPr txBox="1"/>
          <p:nvPr/>
        </p:nvSpPr>
        <p:spPr>
          <a:xfrm>
            <a:off x="395288" y="4953000"/>
            <a:ext cx="8359775" cy="1143000"/>
          </a:xfrm>
          <a:prstGeom prst="rect">
            <a:avLst/>
          </a:prstGeom>
          <a:noFill/>
        </p:spPr>
        <p:txBody>
          <a:bodyPr anchor="ctr"/>
          <a:lstStyle/>
          <a:p>
            <a:pPr>
              <a:defRPr/>
            </a:pPr>
            <a:r>
              <a:rPr lang="en-US" sz="2600" b="1" dirty="0">
                <a:solidFill>
                  <a:prstClr val="black"/>
                </a:solidFill>
                <a:latin typeface="Calibri Light"/>
                <a:ea typeface="ＭＳ Ｐゴシック" charset="0"/>
                <a:cs typeface="ＭＳ Ｐゴシック" charset="0"/>
              </a:rPr>
              <a:t>Repeatedly</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reading</a:t>
            </a:r>
            <a:r>
              <a:rPr lang="en-US" sz="2600" dirty="0">
                <a:solidFill>
                  <a:prstClr val="black"/>
                </a:solidFill>
                <a:latin typeface="Calibri Light"/>
                <a:ea typeface="ＭＳ Ｐゴシック" charset="0"/>
                <a:cs typeface="ＭＳ Ｐゴシック" charset="0"/>
              </a:rPr>
              <a:t> a row enough times (before memory gets refreshed) induces </a:t>
            </a:r>
            <a:r>
              <a:rPr lang="en-US" sz="2600" b="1" dirty="0">
                <a:solidFill>
                  <a:srgbClr val="FF0000"/>
                </a:solidFill>
                <a:latin typeface="Calibri Light"/>
                <a:ea typeface="ＭＳ Ｐゴシック" charset="0"/>
                <a:cs typeface="ＭＳ Ｐゴシック" charset="0"/>
              </a:rPr>
              <a:t>disturbance errors</a:t>
            </a:r>
            <a:r>
              <a:rPr lang="en-US" sz="2600" dirty="0">
                <a:solidFill>
                  <a:srgbClr val="FF0000"/>
                </a:solidFill>
                <a:latin typeface="Calibri Light"/>
                <a:ea typeface="ＭＳ Ｐゴシック" charset="0"/>
                <a:cs typeface="ＭＳ Ｐゴシック" charset="0"/>
              </a:rPr>
              <a:t> </a:t>
            </a:r>
            <a:r>
              <a:rPr lang="en-US" sz="2600" dirty="0">
                <a:solidFill>
                  <a:prstClr val="black"/>
                </a:solidFill>
                <a:latin typeface="Calibri Light"/>
                <a:ea typeface="ＭＳ Ｐゴシック" charset="0"/>
                <a:cs typeface="ＭＳ Ｐゴシック" charset="0"/>
              </a:rPr>
              <a:t>in </a:t>
            </a:r>
            <a:r>
              <a:rPr lang="en-US" sz="2600" b="1" dirty="0">
                <a:solidFill>
                  <a:prstClr val="black"/>
                </a:solidFill>
                <a:latin typeface="Calibri Light"/>
                <a:ea typeface="ＭＳ Ｐゴシック" charset="0"/>
                <a:cs typeface="ＭＳ Ｐゴシック" charset="0"/>
              </a:rPr>
              <a:t>adjacent</a:t>
            </a:r>
            <a:r>
              <a:rPr lang="en-US" sz="2600" dirty="0">
                <a:solidFill>
                  <a:prstClr val="black"/>
                </a:solidFill>
                <a:latin typeface="Calibri Light"/>
                <a:ea typeface="ＭＳ Ｐゴシック" charset="0"/>
                <a:cs typeface="ＭＳ Ｐゴシック" charset="0"/>
              </a:rPr>
              <a:t> </a:t>
            </a:r>
            <a:r>
              <a:rPr lang="en-US" sz="2600" b="1" dirty="0">
                <a:solidFill>
                  <a:prstClr val="black"/>
                </a:solidFill>
                <a:latin typeface="Calibri Light"/>
                <a:ea typeface="ＭＳ Ｐゴシック" charset="0"/>
                <a:cs typeface="ＭＳ Ｐゴシック" charset="0"/>
              </a:rPr>
              <a:t>rows</a:t>
            </a:r>
            <a:r>
              <a:rPr lang="en-US" sz="2600" dirty="0">
                <a:solidFill>
                  <a:prstClr val="black"/>
                </a:solidFill>
                <a:latin typeface="Calibri Light"/>
                <a:ea typeface="ＭＳ Ｐゴシック" charset="0"/>
                <a:cs typeface="ＭＳ Ｐゴシック" charset="0"/>
              </a:rPr>
              <a:t> in </a:t>
            </a:r>
            <a:r>
              <a:rPr lang="en-US" sz="2600" b="1" dirty="0">
                <a:solidFill>
                  <a:srgbClr val="FF0000"/>
                </a:solidFill>
                <a:latin typeface="Calibri Light"/>
                <a:ea typeface="ＭＳ Ｐゴシック" charset="0"/>
                <a:cs typeface="ＭＳ Ｐゴシック" charset="0"/>
              </a:rPr>
              <a:t>most real DRAM chips you can buy today</a:t>
            </a:r>
            <a:endParaRPr lang="en-US" sz="2600" dirty="0">
              <a:solidFill>
                <a:prstClr val="black"/>
              </a:solidFill>
              <a:latin typeface="Calibri Light"/>
              <a:ea typeface="ＭＳ Ｐゴシック" charset="0"/>
              <a:cs typeface="ＭＳ Ｐゴシック" charset="0"/>
            </a:endParaRPr>
          </a:p>
        </p:txBody>
      </p:sp>
      <p:sp>
        <p:nvSpPr>
          <p:cNvPr id="35" name="Opened"/>
          <p:cNvSpPr txBox="1"/>
          <p:nvPr/>
        </p:nvSpPr>
        <p:spPr>
          <a:xfrm>
            <a:off x="3124200" y="2671763"/>
            <a:ext cx="2209800"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Opened</a:t>
            </a:r>
          </a:p>
        </p:txBody>
      </p:sp>
      <p:sp>
        <p:nvSpPr>
          <p:cNvPr id="28" name="Closed"/>
          <p:cNvSpPr txBox="1"/>
          <p:nvPr/>
        </p:nvSpPr>
        <p:spPr>
          <a:xfrm>
            <a:off x="3133725" y="2671763"/>
            <a:ext cx="2200275" cy="457200"/>
          </a:xfrm>
          <a:prstGeom prst="rect">
            <a:avLst/>
          </a:prstGeom>
          <a:noFill/>
        </p:spPr>
        <p:txBody>
          <a:bodyPr anchor="ctr"/>
          <a:lstStyle/>
          <a:p>
            <a:pPr algn="r">
              <a:defRPr/>
            </a:pPr>
            <a:r>
              <a:rPr lang="en-US" sz="4000" b="1" i="1">
                <a:solidFill>
                  <a:prstClr val="black"/>
                </a:solidFill>
                <a:latin typeface="Calibri Light"/>
                <a:ea typeface="ＭＳ Ｐゴシック" charset="0"/>
                <a:cs typeface="ＭＳ Ｐゴシック" charset="0"/>
              </a:rPr>
              <a:t>Closed</a:t>
            </a:r>
          </a:p>
        </p:txBody>
      </p:sp>
      <p:sp>
        <p:nvSpPr>
          <p:cNvPr id="239642" name="Slide Number Placeholder 2"/>
          <p:cNvSpPr>
            <a:spLocks noGrp="1"/>
          </p:cNvSpPr>
          <p:nvPr>
            <p:ph type="sldNum" sz="quarter" idx="10"/>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63EFCF5-C8B9-AF45-B0E3-7DB4F7D988EA}" type="slidenum">
              <a:rPr lang="en-US" sz="2000">
                <a:solidFill>
                  <a:srgbClr val="898989"/>
                </a:solidFill>
                <a:latin typeface="Cambria Math" charset="0"/>
                <a:cs typeface="Cambria Math" charset="0"/>
              </a:rPr>
              <a:pPr eaLnBrk="1" hangingPunct="1"/>
              <a:t>49</a:t>
            </a:fld>
            <a:endParaRPr lang="en-US" sz="2000">
              <a:solidFill>
                <a:srgbClr val="898989"/>
              </a:solidFill>
              <a:latin typeface="Cambria Math" charset="0"/>
              <a:cs typeface="Cambria Math" charset="0"/>
            </a:endParaRPr>
          </a:p>
        </p:txBody>
      </p:sp>
      <p:sp>
        <p:nvSpPr>
          <p:cNvPr id="239643" name="Title 1"/>
          <p:cNvSpPr>
            <a:spLocks noGrp="1"/>
          </p:cNvSpPr>
          <p:nvPr>
            <p:ph type="title"/>
          </p:nvPr>
        </p:nvSpPr>
        <p:spPr>
          <a:xfrm>
            <a:off x="228600" y="-14288"/>
            <a:ext cx="8915400" cy="1066801"/>
          </a:xfrm>
        </p:spPr>
        <p:txBody>
          <a:bodyPr/>
          <a:lstStyle/>
          <a:p>
            <a:r>
              <a:rPr lang="en-US" sz="3600" b="0" dirty="0">
                <a:solidFill>
                  <a:schemeClr val="accent6">
                    <a:lumMod val="50000"/>
                  </a:schemeClr>
                </a:solidFill>
                <a:latin typeface="Garamond" charset="0"/>
              </a:rPr>
              <a:t>Modern DRAM is Prone to Disturbance Errors</a:t>
            </a:r>
          </a:p>
        </p:txBody>
      </p:sp>
      <p:sp>
        <p:nvSpPr>
          <p:cNvPr id="30" name="Rectangle 29"/>
          <p:cNvSpPr/>
          <p:nvPr/>
        </p:nvSpPr>
        <p:spPr>
          <a:xfrm>
            <a:off x="107950" y="6239053"/>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3"/>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2167247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750"/>
                                        <p:tgtEl>
                                          <p:spTgt spid="22"/>
                                        </p:tgtEl>
                                      </p:cBhvr>
                                    </p:animEffect>
                                  </p:childTnLst>
                                </p:cTn>
                              </p:par>
                              <p:par>
                                <p:cTn id="8" presetID="7" presetClass="emph" presetSubtype="2" fill="hold" nodeType="withEffect">
                                  <p:stCondLst>
                                    <p:cond delay="0"/>
                                  </p:stCondLst>
                                  <p:childTnLst>
                                    <p:animClr clrSpc="rgb" dir="cw">
                                      <p:cBhvr>
                                        <p:cTn id="9" dur="750" fill="hold"/>
                                        <p:tgtEl>
                                          <p:spTgt spid="11"/>
                                        </p:tgtEl>
                                        <p:attrNameLst>
                                          <p:attrName>stroke.color</p:attrName>
                                        </p:attrNameLst>
                                      </p:cBhvr>
                                      <p:to>
                                        <a:srgbClr val="FF0000"/>
                                      </p:to>
                                    </p:animClr>
                                    <p:set>
                                      <p:cBhvr>
                                        <p:cTn id="10" dur="750" fill="hold"/>
                                        <p:tgtEl>
                                          <p:spTgt spid="11"/>
                                        </p:tgtEl>
                                        <p:attrNameLst>
                                          <p:attrName>stroke.on</p:attrName>
                                        </p:attrNameLst>
                                      </p:cBhvr>
                                      <p:to>
                                        <p:strVal val="true"/>
                                      </p:to>
                                    </p:set>
                                  </p:childTnLst>
                                </p:cTn>
                              </p:par>
                              <p:par>
                                <p:cTn id="11" presetID="1" presetClass="emph" presetSubtype="2" fill="hold" nodeType="withEffect">
                                  <p:stCondLst>
                                    <p:cond delay="0"/>
                                  </p:stCondLst>
                                  <p:childTnLst>
                                    <p:animClr clrSpc="rgb" dir="cw">
                                      <p:cBhvr>
                                        <p:cTn id="12" dur="750" fill="hold"/>
                                        <p:tgtEl>
                                          <p:spTgt spid="17"/>
                                        </p:tgtEl>
                                        <p:attrNameLst>
                                          <p:attrName>fillcolor</p:attrName>
                                        </p:attrNameLst>
                                      </p:cBhvr>
                                      <p:to>
                                        <a:srgbClr val="FF0000"/>
                                      </p:to>
                                    </p:animClr>
                                    <p:set>
                                      <p:cBhvr>
                                        <p:cTn id="13" dur="750" fill="hold"/>
                                        <p:tgtEl>
                                          <p:spTgt spid="17"/>
                                        </p:tgtEl>
                                        <p:attrNameLst>
                                          <p:attrName>fill.type</p:attrName>
                                        </p:attrNameLst>
                                      </p:cBhvr>
                                      <p:to>
                                        <p:strVal val="solid"/>
                                      </p:to>
                                    </p:set>
                                    <p:set>
                                      <p:cBhvr>
                                        <p:cTn id="14" dur="750" fill="hold"/>
                                        <p:tgtEl>
                                          <p:spTgt spid="17"/>
                                        </p:tgtEl>
                                        <p:attrNameLst>
                                          <p:attrName>fill.on</p:attrName>
                                        </p:attrNameLst>
                                      </p:cBhvr>
                                      <p:to>
                                        <p:strVal val="true"/>
                                      </p:to>
                                    </p:set>
                                  </p:childTnLst>
                                </p:cTn>
                              </p:par>
                              <p:par>
                                <p:cTn id="15" presetID="10"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fade">
                                      <p:cBhvr>
                                        <p:cTn id="17" dur="750"/>
                                        <p:tgtEl>
                                          <p:spTgt spid="3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 presetClass="exit" presetSubtype="0" fill="hold" grpId="1" nodeType="clickEffect">
                                  <p:stCondLst>
                                    <p:cond delay="0"/>
                                  </p:stCondLst>
                                  <p:childTnLst>
                                    <p:set>
                                      <p:cBhvr>
                                        <p:cTn id="21" dur="1" fill="hold">
                                          <p:stCondLst>
                                            <p:cond delay="0"/>
                                          </p:stCondLst>
                                        </p:cTn>
                                        <p:tgtEl>
                                          <p:spTgt spid="22"/>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par>
                                <p:cTn id="25" presetID="7" presetClass="emph" presetSubtype="2" fill="hold" nodeType="withEffect">
                                  <p:stCondLst>
                                    <p:cond delay="0"/>
                                  </p:stCondLst>
                                  <p:childTnLst>
                                    <p:animClr clrSpc="rgb" dir="cw">
                                      <p:cBhvr>
                                        <p:cTn id="26" dur="500" fill="hold"/>
                                        <p:tgtEl>
                                          <p:spTgt spid="11"/>
                                        </p:tgtEl>
                                        <p:attrNameLst>
                                          <p:attrName>stroke.color</p:attrName>
                                        </p:attrNameLst>
                                      </p:cBhvr>
                                      <p:to>
                                        <a:srgbClr val="595959"/>
                                      </p:to>
                                    </p:animClr>
                                    <p:set>
                                      <p:cBhvr>
                                        <p:cTn id="27" dur="500" fill="hold"/>
                                        <p:tgtEl>
                                          <p:spTgt spid="11"/>
                                        </p:tgtEl>
                                        <p:attrNameLst>
                                          <p:attrName>stroke.on</p:attrName>
                                        </p:attrNameLst>
                                      </p:cBhvr>
                                      <p:to>
                                        <p:strVal val="true"/>
                                      </p:to>
                                    </p:set>
                                  </p:childTnLst>
                                </p:cTn>
                              </p:par>
                              <p:par>
                                <p:cTn id="28" presetID="1" presetClass="emph" presetSubtype="2" fill="hold" nodeType="withEffect">
                                  <p:stCondLst>
                                    <p:cond delay="0"/>
                                  </p:stCondLst>
                                  <p:childTnLst>
                                    <p:animClr clrSpc="rgb" dir="cw">
                                      <p:cBhvr>
                                        <p:cTn id="29" dur="500" fill="hold"/>
                                        <p:tgtEl>
                                          <p:spTgt spid="17"/>
                                        </p:tgtEl>
                                        <p:attrNameLst>
                                          <p:attrName>fillcolor</p:attrName>
                                        </p:attrNameLst>
                                      </p:cBhvr>
                                      <p:to>
                                        <a:srgbClr val="FFFFFF"/>
                                      </p:to>
                                    </p:animClr>
                                    <p:set>
                                      <p:cBhvr>
                                        <p:cTn id="30" dur="500" fill="hold"/>
                                        <p:tgtEl>
                                          <p:spTgt spid="17"/>
                                        </p:tgtEl>
                                        <p:attrNameLst>
                                          <p:attrName>fill.type</p:attrName>
                                        </p:attrNameLst>
                                      </p:cBhvr>
                                      <p:to>
                                        <p:strVal val="solid"/>
                                      </p:to>
                                    </p:set>
                                    <p:set>
                                      <p:cBhvr>
                                        <p:cTn id="31" dur="500" fill="hold"/>
                                        <p:tgtEl>
                                          <p:spTgt spid="17"/>
                                        </p:tgtEl>
                                        <p:attrNameLst>
                                          <p:attrName>fill.on</p:attrName>
                                        </p:attrNameLst>
                                      </p:cBhvr>
                                      <p:to>
                                        <p:strVal val="true"/>
                                      </p:to>
                                    </p:set>
                                  </p:childTnLst>
                                </p:cTn>
                              </p:par>
                              <p:par>
                                <p:cTn id="32" presetID="1" presetClass="exit" presetSubtype="0" fill="hold" grpId="1" nodeType="withEffect">
                                  <p:stCondLst>
                                    <p:cond delay="0"/>
                                  </p:stCondLst>
                                  <p:childTnLst>
                                    <p:set>
                                      <p:cBhvr>
                                        <p:cTn id="33" dur="1" fill="hold">
                                          <p:stCondLst>
                                            <p:cond delay="0"/>
                                          </p:stCondLst>
                                        </p:cTn>
                                        <p:tgtEl>
                                          <p:spTgt spid="35"/>
                                        </p:tgtEl>
                                        <p:attrNameLst>
                                          <p:attrName>style.visibility</p:attrName>
                                        </p:attrNameLst>
                                      </p:cBhvr>
                                      <p:to>
                                        <p:strVal val="hidden"/>
                                      </p:to>
                                    </p:set>
                                  </p:childTnLst>
                                </p:cTn>
                              </p:par>
                              <p:par>
                                <p:cTn id="34" presetID="10" presetClass="entr" presetSubtype="0" fill="hold" grpId="0" nodeType="withEffect">
                                  <p:stCondLst>
                                    <p:cond delay="25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250"/>
                                        <p:tgtEl>
                                          <p:spTgt spid="2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xit" presetSubtype="0" fill="hold" grpId="1" nodeType="clickEffect">
                                  <p:stCondLst>
                                    <p:cond delay="0"/>
                                  </p:stCondLst>
                                  <p:childTnLst>
                                    <p:set>
                                      <p:cBhvr>
                                        <p:cTn id="40" dur="1" fill="hold">
                                          <p:stCondLst>
                                            <p:cond delay="0"/>
                                          </p:stCondLst>
                                        </p:cTn>
                                        <p:tgtEl>
                                          <p:spTgt spid="28"/>
                                        </p:tgtEl>
                                        <p:attrNameLst>
                                          <p:attrName>style.visibility</p:attrName>
                                        </p:attrNameLst>
                                      </p:cBhvr>
                                      <p:to>
                                        <p:strVal val="hidden"/>
                                      </p:to>
                                    </p:set>
                                  </p:childTnLst>
                                </p:cTn>
                              </p:par>
                              <p:par>
                                <p:cTn id="41" presetID="1" presetClass="entr" presetSubtype="0" fill="hold" grpId="2"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21"/>
                                        </p:tgtEl>
                                        <p:attrNameLst>
                                          <p:attrName>style.visibility</p:attrName>
                                        </p:attrNameLst>
                                      </p:cBhvr>
                                      <p:to>
                                        <p:strVal val="hidden"/>
                                      </p:to>
                                    </p:set>
                                  </p:childTnLst>
                                </p:cTn>
                              </p:par>
                              <p:par>
                                <p:cTn id="45" presetID="7" presetClass="emph" presetSubtype="2" fill="hold" nodeType="withEffect">
                                  <p:stCondLst>
                                    <p:cond delay="0"/>
                                  </p:stCondLst>
                                  <p:childTnLst>
                                    <p:animClr clrSpc="rgb" dir="cw">
                                      <p:cBhvr>
                                        <p:cTn id="46" dur="10" fill="hold"/>
                                        <p:tgtEl>
                                          <p:spTgt spid="11"/>
                                        </p:tgtEl>
                                        <p:attrNameLst>
                                          <p:attrName>stroke.color</p:attrName>
                                        </p:attrNameLst>
                                      </p:cBhvr>
                                      <p:to>
                                        <a:srgbClr val="FF0000"/>
                                      </p:to>
                                    </p:animClr>
                                    <p:set>
                                      <p:cBhvr>
                                        <p:cTn id="47" dur="10" fill="hold"/>
                                        <p:tgtEl>
                                          <p:spTgt spid="11"/>
                                        </p:tgtEl>
                                        <p:attrNameLst>
                                          <p:attrName>stroke.on</p:attrName>
                                        </p:attrNameLst>
                                      </p:cBhvr>
                                      <p:to>
                                        <p:strVal val="true"/>
                                      </p:to>
                                    </p:set>
                                  </p:childTnLst>
                                </p:cTn>
                              </p:par>
                              <p:par>
                                <p:cTn id="48" presetID="1" presetClass="emph" presetSubtype="2" fill="hold" nodeType="withEffect">
                                  <p:stCondLst>
                                    <p:cond delay="0"/>
                                  </p:stCondLst>
                                  <p:childTnLst>
                                    <p:animClr clrSpc="rgb" dir="cw">
                                      <p:cBhvr>
                                        <p:cTn id="49" dur="10" fill="hold"/>
                                        <p:tgtEl>
                                          <p:spTgt spid="17"/>
                                        </p:tgtEl>
                                        <p:attrNameLst>
                                          <p:attrName>fillcolor</p:attrName>
                                        </p:attrNameLst>
                                      </p:cBhvr>
                                      <p:to>
                                        <a:srgbClr val="FF0000"/>
                                      </p:to>
                                    </p:animClr>
                                    <p:set>
                                      <p:cBhvr>
                                        <p:cTn id="50" dur="10" fill="hold"/>
                                        <p:tgtEl>
                                          <p:spTgt spid="17"/>
                                        </p:tgtEl>
                                        <p:attrNameLst>
                                          <p:attrName>fill.type</p:attrName>
                                        </p:attrNameLst>
                                      </p:cBhvr>
                                      <p:to>
                                        <p:strVal val="solid"/>
                                      </p:to>
                                    </p:set>
                                    <p:set>
                                      <p:cBhvr>
                                        <p:cTn id="51" dur="10" fill="hold"/>
                                        <p:tgtEl>
                                          <p:spTgt spid="17"/>
                                        </p:tgtEl>
                                        <p:attrNameLst>
                                          <p:attrName>fill.on</p:attrName>
                                        </p:attrNameLst>
                                      </p:cBhvr>
                                      <p:to>
                                        <p:strVal val="true"/>
                                      </p:to>
                                    </p:set>
                                  </p:childTnLst>
                                </p:cTn>
                              </p:par>
                              <p:par>
                                <p:cTn id="52" presetID="1" presetClass="exit" presetSubtype="0" fill="hold" grpId="3" nodeType="withEffect">
                                  <p:stCondLst>
                                    <p:cond delay="500"/>
                                  </p:stCondLst>
                                  <p:childTnLst>
                                    <p:set>
                                      <p:cBhvr>
                                        <p:cTn id="53" dur="1" fill="hold">
                                          <p:stCondLst>
                                            <p:cond delay="0"/>
                                          </p:stCondLst>
                                        </p:cTn>
                                        <p:tgtEl>
                                          <p:spTgt spid="22"/>
                                        </p:tgtEl>
                                        <p:attrNameLst>
                                          <p:attrName>style.visibility</p:attrName>
                                        </p:attrNameLst>
                                      </p:cBhvr>
                                      <p:to>
                                        <p:strVal val="hidden"/>
                                      </p:to>
                                    </p:set>
                                  </p:childTnLst>
                                </p:cTn>
                              </p:par>
                              <p:par>
                                <p:cTn id="54" presetID="1" presetClass="entr" presetSubtype="0" fill="hold" grpId="2" nodeType="withEffect">
                                  <p:stCondLst>
                                    <p:cond delay="500"/>
                                  </p:stCondLst>
                                  <p:childTnLst>
                                    <p:set>
                                      <p:cBhvr>
                                        <p:cTn id="55" dur="1" fill="hold">
                                          <p:stCondLst>
                                            <p:cond delay="0"/>
                                          </p:stCondLst>
                                        </p:cTn>
                                        <p:tgtEl>
                                          <p:spTgt spid="21"/>
                                        </p:tgtEl>
                                        <p:attrNameLst>
                                          <p:attrName>style.visibility</p:attrName>
                                        </p:attrNameLst>
                                      </p:cBhvr>
                                      <p:to>
                                        <p:strVal val="visible"/>
                                      </p:to>
                                    </p:set>
                                  </p:childTnLst>
                                </p:cTn>
                              </p:par>
                              <p:par>
                                <p:cTn id="56" presetID="7" presetClass="emph" presetSubtype="2" fill="hold" nodeType="withEffect">
                                  <p:stCondLst>
                                    <p:cond delay="500"/>
                                  </p:stCondLst>
                                  <p:childTnLst>
                                    <p:animClr clrSpc="rgb" dir="cw">
                                      <p:cBhvr>
                                        <p:cTn id="57" dur="10" fill="hold"/>
                                        <p:tgtEl>
                                          <p:spTgt spid="11"/>
                                        </p:tgtEl>
                                        <p:attrNameLst>
                                          <p:attrName>stroke.color</p:attrName>
                                        </p:attrNameLst>
                                      </p:cBhvr>
                                      <p:to>
                                        <a:srgbClr val="595959"/>
                                      </p:to>
                                    </p:animClr>
                                    <p:set>
                                      <p:cBhvr>
                                        <p:cTn id="58" dur="10" fill="hold"/>
                                        <p:tgtEl>
                                          <p:spTgt spid="11"/>
                                        </p:tgtEl>
                                        <p:attrNameLst>
                                          <p:attrName>stroke.on</p:attrName>
                                        </p:attrNameLst>
                                      </p:cBhvr>
                                      <p:to>
                                        <p:strVal val="true"/>
                                      </p:to>
                                    </p:set>
                                  </p:childTnLst>
                                </p:cTn>
                              </p:par>
                              <p:par>
                                <p:cTn id="59" presetID="1" presetClass="emph" presetSubtype="2" fill="hold" nodeType="withEffect">
                                  <p:stCondLst>
                                    <p:cond delay="500"/>
                                  </p:stCondLst>
                                  <p:childTnLst>
                                    <p:animClr clrSpc="rgb" dir="cw">
                                      <p:cBhvr>
                                        <p:cTn id="60" dur="10" fill="hold"/>
                                        <p:tgtEl>
                                          <p:spTgt spid="17"/>
                                        </p:tgtEl>
                                        <p:attrNameLst>
                                          <p:attrName>fillcolor</p:attrName>
                                        </p:attrNameLst>
                                      </p:cBhvr>
                                      <p:to>
                                        <a:srgbClr val="FFFFFF"/>
                                      </p:to>
                                    </p:animClr>
                                    <p:set>
                                      <p:cBhvr>
                                        <p:cTn id="61" dur="10" fill="hold"/>
                                        <p:tgtEl>
                                          <p:spTgt spid="17"/>
                                        </p:tgtEl>
                                        <p:attrNameLst>
                                          <p:attrName>fill.type</p:attrName>
                                        </p:attrNameLst>
                                      </p:cBhvr>
                                      <p:to>
                                        <p:strVal val="solid"/>
                                      </p:to>
                                    </p:set>
                                    <p:set>
                                      <p:cBhvr>
                                        <p:cTn id="62" dur="10" fill="hold"/>
                                        <p:tgtEl>
                                          <p:spTgt spid="17"/>
                                        </p:tgtEl>
                                        <p:attrNameLst>
                                          <p:attrName>fill.on</p:attrName>
                                        </p:attrNameLst>
                                      </p:cBhvr>
                                      <p:to>
                                        <p:strVal val="true"/>
                                      </p:to>
                                    </p:set>
                                  </p:childTnLst>
                                </p:cTn>
                              </p:par>
                              <p:par>
                                <p:cTn id="63" presetID="1" presetClass="entr" presetSubtype="0" fill="hold" grpId="9" nodeType="withEffect">
                                  <p:stCondLst>
                                    <p:cond delay="1000"/>
                                  </p:stCondLst>
                                  <p:childTnLst>
                                    <p:set>
                                      <p:cBhvr>
                                        <p:cTn id="64" dur="1" fill="hold">
                                          <p:stCondLst>
                                            <p:cond delay="0"/>
                                          </p:stCondLst>
                                        </p:cTn>
                                        <p:tgtEl>
                                          <p:spTgt spid="22"/>
                                        </p:tgtEl>
                                        <p:attrNameLst>
                                          <p:attrName>style.visibility</p:attrName>
                                        </p:attrNameLst>
                                      </p:cBhvr>
                                      <p:to>
                                        <p:strVal val="visible"/>
                                      </p:to>
                                    </p:set>
                                  </p:childTnLst>
                                </p:cTn>
                              </p:par>
                              <p:par>
                                <p:cTn id="65" presetID="1" presetClass="exit" presetSubtype="0" fill="hold" grpId="3" nodeType="withEffect">
                                  <p:stCondLst>
                                    <p:cond delay="1000"/>
                                  </p:stCondLst>
                                  <p:childTnLst>
                                    <p:set>
                                      <p:cBhvr>
                                        <p:cTn id="66" dur="1" fill="hold">
                                          <p:stCondLst>
                                            <p:cond delay="0"/>
                                          </p:stCondLst>
                                        </p:cTn>
                                        <p:tgtEl>
                                          <p:spTgt spid="21"/>
                                        </p:tgtEl>
                                        <p:attrNameLst>
                                          <p:attrName>style.visibility</p:attrName>
                                        </p:attrNameLst>
                                      </p:cBhvr>
                                      <p:to>
                                        <p:strVal val="hidden"/>
                                      </p:to>
                                    </p:set>
                                  </p:childTnLst>
                                </p:cTn>
                              </p:par>
                              <p:par>
                                <p:cTn id="67" presetID="7" presetClass="emph" presetSubtype="2" fill="hold" nodeType="withEffect">
                                  <p:stCondLst>
                                    <p:cond delay="1000"/>
                                  </p:stCondLst>
                                  <p:childTnLst>
                                    <p:animClr clrSpc="rgb" dir="cw">
                                      <p:cBhvr>
                                        <p:cTn id="68" dur="10" fill="hold"/>
                                        <p:tgtEl>
                                          <p:spTgt spid="11"/>
                                        </p:tgtEl>
                                        <p:attrNameLst>
                                          <p:attrName>stroke.color</p:attrName>
                                        </p:attrNameLst>
                                      </p:cBhvr>
                                      <p:to>
                                        <a:srgbClr val="FF0000"/>
                                      </p:to>
                                    </p:animClr>
                                    <p:set>
                                      <p:cBhvr>
                                        <p:cTn id="69" dur="10" fill="hold"/>
                                        <p:tgtEl>
                                          <p:spTgt spid="11"/>
                                        </p:tgtEl>
                                        <p:attrNameLst>
                                          <p:attrName>stroke.on</p:attrName>
                                        </p:attrNameLst>
                                      </p:cBhvr>
                                      <p:to>
                                        <p:strVal val="true"/>
                                      </p:to>
                                    </p:set>
                                  </p:childTnLst>
                                </p:cTn>
                              </p:par>
                              <p:par>
                                <p:cTn id="70" presetID="1" presetClass="emph" presetSubtype="2" fill="hold" nodeType="withEffect">
                                  <p:stCondLst>
                                    <p:cond delay="1000"/>
                                  </p:stCondLst>
                                  <p:childTnLst>
                                    <p:animClr clrSpc="rgb" dir="cw">
                                      <p:cBhvr>
                                        <p:cTn id="71" dur="10" fill="hold"/>
                                        <p:tgtEl>
                                          <p:spTgt spid="17"/>
                                        </p:tgtEl>
                                        <p:attrNameLst>
                                          <p:attrName>fillcolor</p:attrName>
                                        </p:attrNameLst>
                                      </p:cBhvr>
                                      <p:to>
                                        <a:srgbClr val="FF0000"/>
                                      </p:to>
                                    </p:animClr>
                                    <p:set>
                                      <p:cBhvr>
                                        <p:cTn id="72" dur="10" fill="hold"/>
                                        <p:tgtEl>
                                          <p:spTgt spid="17"/>
                                        </p:tgtEl>
                                        <p:attrNameLst>
                                          <p:attrName>fill.type</p:attrName>
                                        </p:attrNameLst>
                                      </p:cBhvr>
                                      <p:to>
                                        <p:strVal val="solid"/>
                                      </p:to>
                                    </p:set>
                                    <p:set>
                                      <p:cBhvr>
                                        <p:cTn id="73" dur="10" fill="hold"/>
                                        <p:tgtEl>
                                          <p:spTgt spid="17"/>
                                        </p:tgtEl>
                                        <p:attrNameLst>
                                          <p:attrName>fill.on</p:attrName>
                                        </p:attrNameLst>
                                      </p:cBhvr>
                                      <p:to>
                                        <p:strVal val="true"/>
                                      </p:to>
                                    </p:set>
                                  </p:childTnLst>
                                </p:cTn>
                              </p:par>
                              <p:par>
                                <p:cTn id="74" presetID="1" presetClass="exit" presetSubtype="0" fill="hold" grpId="4" nodeType="withEffect">
                                  <p:stCondLst>
                                    <p:cond delay="1500"/>
                                  </p:stCondLst>
                                  <p:childTnLst>
                                    <p:set>
                                      <p:cBhvr>
                                        <p:cTn id="75" dur="1" fill="hold">
                                          <p:stCondLst>
                                            <p:cond delay="0"/>
                                          </p:stCondLst>
                                        </p:cTn>
                                        <p:tgtEl>
                                          <p:spTgt spid="22"/>
                                        </p:tgtEl>
                                        <p:attrNameLst>
                                          <p:attrName>style.visibility</p:attrName>
                                        </p:attrNameLst>
                                      </p:cBhvr>
                                      <p:to>
                                        <p:strVal val="hidden"/>
                                      </p:to>
                                    </p:set>
                                  </p:childTnLst>
                                </p:cTn>
                              </p:par>
                              <p:par>
                                <p:cTn id="76" presetID="1" presetClass="entr" presetSubtype="0" fill="hold" grpId="4" nodeType="withEffect">
                                  <p:stCondLst>
                                    <p:cond delay="1500"/>
                                  </p:stCondLst>
                                  <p:childTnLst>
                                    <p:set>
                                      <p:cBhvr>
                                        <p:cTn id="77" dur="1" fill="hold">
                                          <p:stCondLst>
                                            <p:cond delay="0"/>
                                          </p:stCondLst>
                                        </p:cTn>
                                        <p:tgtEl>
                                          <p:spTgt spid="21"/>
                                        </p:tgtEl>
                                        <p:attrNameLst>
                                          <p:attrName>style.visibility</p:attrName>
                                        </p:attrNameLst>
                                      </p:cBhvr>
                                      <p:to>
                                        <p:strVal val="visible"/>
                                      </p:to>
                                    </p:set>
                                  </p:childTnLst>
                                </p:cTn>
                              </p:par>
                              <p:par>
                                <p:cTn id="78" presetID="7" presetClass="emph" presetSubtype="2" fill="hold" nodeType="withEffect">
                                  <p:stCondLst>
                                    <p:cond delay="1500"/>
                                  </p:stCondLst>
                                  <p:childTnLst>
                                    <p:animClr clrSpc="rgb" dir="cw">
                                      <p:cBhvr>
                                        <p:cTn id="79" dur="10" fill="hold"/>
                                        <p:tgtEl>
                                          <p:spTgt spid="11"/>
                                        </p:tgtEl>
                                        <p:attrNameLst>
                                          <p:attrName>stroke.color</p:attrName>
                                        </p:attrNameLst>
                                      </p:cBhvr>
                                      <p:to>
                                        <a:srgbClr val="595959"/>
                                      </p:to>
                                    </p:animClr>
                                    <p:set>
                                      <p:cBhvr>
                                        <p:cTn id="80" dur="10" fill="hold"/>
                                        <p:tgtEl>
                                          <p:spTgt spid="11"/>
                                        </p:tgtEl>
                                        <p:attrNameLst>
                                          <p:attrName>stroke.on</p:attrName>
                                        </p:attrNameLst>
                                      </p:cBhvr>
                                      <p:to>
                                        <p:strVal val="true"/>
                                      </p:to>
                                    </p:set>
                                  </p:childTnLst>
                                </p:cTn>
                              </p:par>
                              <p:par>
                                <p:cTn id="81" presetID="1" presetClass="emph" presetSubtype="2" fill="hold" nodeType="withEffect">
                                  <p:stCondLst>
                                    <p:cond delay="1500"/>
                                  </p:stCondLst>
                                  <p:childTnLst>
                                    <p:animClr clrSpc="rgb" dir="cw">
                                      <p:cBhvr>
                                        <p:cTn id="82" dur="10" fill="hold"/>
                                        <p:tgtEl>
                                          <p:spTgt spid="17"/>
                                        </p:tgtEl>
                                        <p:attrNameLst>
                                          <p:attrName>fillcolor</p:attrName>
                                        </p:attrNameLst>
                                      </p:cBhvr>
                                      <p:to>
                                        <a:srgbClr val="FFFFFF"/>
                                      </p:to>
                                    </p:animClr>
                                    <p:set>
                                      <p:cBhvr>
                                        <p:cTn id="83" dur="10" fill="hold"/>
                                        <p:tgtEl>
                                          <p:spTgt spid="17"/>
                                        </p:tgtEl>
                                        <p:attrNameLst>
                                          <p:attrName>fill.type</p:attrName>
                                        </p:attrNameLst>
                                      </p:cBhvr>
                                      <p:to>
                                        <p:strVal val="solid"/>
                                      </p:to>
                                    </p:set>
                                    <p:set>
                                      <p:cBhvr>
                                        <p:cTn id="84" dur="10" fill="hold"/>
                                        <p:tgtEl>
                                          <p:spTgt spid="17"/>
                                        </p:tgtEl>
                                        <p:attrNameLst>
                                          <p:attrName>fill.on</p:attrName>
                                        </p:attrNameLst>
                                      </p:cBhvr>
                                      <p:to>
                                        <p:strVal val="true"/>
                                      </p:to>
                                    </p:set>
                                  </p:childTnLst>
                                </p:cTn>
                              </p:par>
                              <p:par>
                                <p:cTn id="85" presetID="1" presetClass="entr" presetSubtype="0" fill="hold" grpId="5" nodeType="withEffect">
                                  <p:stCondLst>
                                    <p:cond delay="2000"/>
                                  </p:stCondLst>
                                  <p:childTnLst>
                                    <p:set>
                                      <p:cBhvr>
                                        <p:cTn id="86" dur="1" fill="hold">
                                          <p:stCondLst>
                                            <p:cond delay="0"/>
                                          </p:stCondLst>
                                        </p:cTn>
                                        <p:tgtEl>
                                          <p:spTgt spid="22"/>
                                        </p:tgtEl>
                                        <p:attrNameLst>
                                          <p:attrName>style.visibility</p:attrName>
                                        </p:attrNameLst>
                                      </p:cBhvr>
                                      <p:to>
                                        <p:strVal val="visible"/>
                                      </p:to>
                                    </p:set>
                                  </p:childTnLst>
                                </p:cTn>
                              </p:par>
                              <p:par>
                                <p:cTn id="87" presetID="1" presetClass="exit" presetSubtype="0" fill="hold" grpId="5" nodeType="withEffect">
                                  <p:stCondLst>
                                    <p:cond delay="2000"/>
                                  </p:stCondLst>
                                  <p:childTnLst>
                                    <p:set>
                                      <p:cBhvr>
                                        <p:cTn id="88" dur="1" fill="hold">
                                          <p:stCondLst>
                                            <p:cond delay="0"/>
                                          </p:stCondLst>
                                        </p:cTn>
                                        <p:tgtEl>
                                          <p:spTgt spid="21"/>
                                        </p:tgtEl>
                                        <p:attrNameLst>
                                          <p:attrName>style.visibility</p:attrName>
                                        </p:attrNameLst>
                                      </p:cBhvr>
                                      <p:to>
                                        <p:strVal val="hidden"/>
                                      </p:to>
                                    </p:set>
                                  </p:childTnLst>
                                </p:cTn>
                              </p:par>
                              <p:par>
                                <p:cTn id="89" presetID="7" presetClass="emph" presetSubtype="2" fill="hold" nodeType="withEffect">
                                  <p:stCondLst>
                                    <p:cond delay="2000"/>
                                  </p:stCondLst>
                                  <p:childTnLst>
                                    <p:animClr clrSpc="rgb" dir="cw">
                                      <p:cBhvr>
                                        <p:cTn id="90" dur="10" fill="hold"/>
                                        <p:tgtEl>
                                          <p:spTgt spid="11"/>
                                        </p:tgtEl>
                                        <p:attrNameLst>
                                          <p:attrName>stroke.color</p:attrName>
                                        </p:attrNameLst>
                                      </p:cBhvr>
                                      <p:to>
                                        <a:srgbClr val="FF0000"/>
                                      </p:to>
                                    </p:animClr>
                                    <p:set>
                                      <p:cBhvr>
                                        <p:cTn id="91" dur="10" fill="hold"/>
                                        <p:tgtEl>
                                          <p:spTgt spid="11"/>
                                        </p:tgtEl>
                                        <p:attrNameLst>
                                          <p:attrName>stroke.on</p:attrName>
                                        </p:attrNameLst>
                                      </p:cBhvr>
                                      <p:to>
                                        <p:strVal val="true"/>
                                      </p:to>
                                    </p:set>
                                  </p:childTnLst>
                                </p:cTn>
                              </p:par>
                              <p:par>
                                <p:cTn id="92" presetID="1" presetClass="emph" presetSubtype="2" fill="hold" nodeType="withEffect">
                                  <p:stCondLst>
                                    <p:cond delay="2000"/>
                                  </p:stCondLst>
                                  <p:childTnLst>
                                    <p:animClr clrSpc="rgb" dir="cw">
                                      <p:cBhvr>
                                        <p:cTn id="93" dur="10" fill="hold"/>
                                        <p:tgtEl>
                                          <p:spTgt spid="17"/>
                                        </p:tgtEl>
                                        <p:attrNameLst>
                                          <p:attrName>fillcolor</p:attrName>
                                        </p:attrNameLst>
                                      </p:cBhvr>
                                      <p:to>
                                        <a:srgbClr val="FF0000"/>
                                      </p:to>
                                    </p:animClr>
                                    <p:set>
                                      <p:cBhvr>
                                        <p:cTn id="94" dur="10" fill="hold"/>
                                        <p:tgtEl>
                                          <p:spTgt spid="17"/>
                                        </p:tgtEl>
                                        <p:attrNameLst>
                                          <p:attrName>fill.type</p:attrName>
                                        </p:attrNameLst>
                                      </p:cBhvr>
                                      <p:to>
                                        <p:strVal val="solid"/>
                                      </p:to>
                                    </p:set>
                                    <p:set>
                                      <p:cBhvr>
                                        <p:cTn id="95" dur="10" fill="hold"/>
                                        <p:tgtEl>
                                          <p:spTgt spid="17"/>
                                        </p:tgtEl>
                                        <p:attrNameLst>
                                          <p:attrName>fill.on</p:attrName>
                                        </p:attrNameLst>
                                      </p:cBhvr>
                                      <p:to>
                                        <p:strVal val="true"/>
                                      </p:to>
                                    </p:set>
                                  </p:childTnLst>
                                </p:cTn>
                              </p:par>
                              <p:par>
                                <p:cTn id="96" presetID="1" presetClass="exit" presetSubtype="0" fill="hold" grpId="6" nodeType="withEffect">
                                  <p:stCondLst>
                                    <p:cond delay="2500"/>
                                  </p:stCondLst>
                                  <p:childTnLst>
                                    <p:set>
                                      <p:cBhvr>
                                        <p:cTn id="97" dur="1" fill="hold">
                                          <p:stCondLst>
                                            <p:cond delay="0"/>
                                          </p:stCondLst>
                                        </p:cTn>
                                        <p:tgtEl>
                                          <p:spTgt spid="22"/>
                                        </p:tgtEl>
                                        <p:attrNameLst>
                                          <p:attrName>style.visibility</p:attrName>
                                        </p:attrNameLst>
                                      </p:cBhvr>
                                      <p:to>
                                        <p:strVal val="hidden"/>
                                      </p:to>
                                    </p:set>
                                  </p:childTnLst>
                                </p:cTn>
                              </p:par>
                              <p:par>
                                <p:cTn id="98" presetID="1" presetClass="entr" presetSubtype="0" fill="hold" grpId="6" nodeType="withEffect">
                                  <p:stCondLst>
                                    <p:cond delay="2500"/>
                                  </p:stCondLst>
                                  <p:childTnLst>
                                    <p:set>
                                      <p:cBhvr>
                                        <p:cTn id="99" dur="1" fill="hold">
                                          <p:stCondLst>
                                            <p:cond delay="0"/>
                                          </p:stCondLst>
                                        </p:cTn>
                                        <p:tgtEl>
                                          <p:spTgt spid="21"/>
                                        </p:tgtEl>
                                        <p:attrNameLst>
                                          <p:attrName>style.visibility</p:attrName>
                                        </p:attrNameLst>
                                      </p:cBhvr>
                                      <p:to>
                                        <p:strVal val="visible"/>
                                      </p:to>
                                    </p:set>
                                  </p:childTnLst>
                                </p:cTn>
                              </p:par>
                              <p:par>
                                <p:cTn id="100" presetID="7" presetClass="emph" presetSubtype="2" fill="hold" nodeType="withEffect">
                                  <p:stCondLst>
                                    <p:cond delay="2500"/>
                                  </p:stCondLst>
                                  <p:childTnLst>
                                    <p:animClr clrSpc="rgb" dir="cw">
                                      <p:cBhvr>
                                        <p:cTn id="101" dur="10" fill="hold"/>
                                        <p:tgtEl>
                                          <p:spTgt spid="11"/>
                                        </p:tgtEl>
                                        <p:attrNameLst>
                                          <p:attrName>stroke.color</p:attrName>
                                        </p:attrNameLst>
                                      </p:cBhvr>
                                      <p:to>
                                        <a:srgbClr val="595959"/>
                                      </p:to>
                                    </p:animClr>
                                    <p:set>
                                      <p:cBhvr>
                                        <p:cTn id="102" dur="10" fill="hold"/>
                                        <p:tgtEl>
                                          <p:spTgt spid="11"/>
                                        </p:tgtEl>
                                        <p:attrNameLst>
                                          <p:attrName>stroke.on</p:attrName>
                                        </p:attrNameLst>
                                      </p:cBhvr>
                                      <p:to>
                                        <p:strVal val="true"/>
                                      </p:to>
                                    </p:set>
                                  </p:childTnLst>
                                </p:cTn>
                              </p:par>
                              <p:par>
                                <p:cTn id="103" presetID="1" presetClass="emph" presetSubtype="2" fill="hold" nodeType="withEffect">
                                  <p:stCondLst>
                                    <p:cond delay="2500"/>
                                  </p:stCondLst>
                                  <p:childTnLst>
                                    <p:animClr clrSpc="rgb" dir="cw">
                                      <p:cBhvr>
                                        <p:cTn id="104" dur="10" fill="hold"/>
                                        <p:tgtEl>
                                          <p:spTgt spid="17"/>
                                        </p:tgtEl>
                                        <p:attrNameLst>
                                          <p:attrName>fillcolor</p:attrName>
                                        </p:attrNameLst>
                                      </p:cBhvr>
                                      <p:to>
                                        <a:srgbClr val="FFFFFF"/>
                                      </p:to>
                                    </p:animClr>
                                    <p:set>
                                      <p:cBhvr>
                                        <p:cTn id="105" dur="10" fill="hold"/>
                                        <p:tgtEl>
                                          <p:spTgt spid="17"/>
                                        </p:tgtEl>
                                        <p:attrNameLst>
                                          <p:attrName>fill.type</p:attrName>
                                        </p:attrNameLst>
                                      </p:cBhvr>
                                      <p:to>
                                        <p:strVal val="solid"/>
                                      </p:to>
                                    </p:set>
                                    <p:set>
                                      <p:cBhvr>
                                        <p:cTn id="106" dur="10" fill="hold"/>
                                        <p:tgtEl>
                                          <p:spTgt spid="17"/>
                                        </p:tgtEl>
                                        <p:attrNameLst>
                                          <p:attrName>fill.on</p:attrName>
                                        </p:attrNameLst>
                                      </p:cBhvr>
                                      <p:to>
                                        <p:strVal val="true"/>
                                      </p:to>
                                    </p:set>
                                  </p:childTnLst>
                                </p:cTn>
                              </p:par>
                              <p:par>
                                <p:cTn id="107" presetID="1" presetClass="entr" presetSubtype="0" fill="hold" grpId="7" nodeType="withEffect">
                                  <p:stCondLst>
                                    <p:cond delay="3000"/>
                                  </p:stCondLst>
                                  <p:childTnLst>
                                    <p:set>
                                      <p:cBhvr>
                                        <p:cTn id="108" dur="1" fill="hold">
                                          <p:stCondLst>
                                            <p:cond delay="0"/>
                                          </p:stCondLst>
                                        </p:cTn>
                                        <p:tgtEl>
                                          <p:spTgt spid="22"/>
                                        </p:tgtEl>
                                        <p:attrNameLst>
                                          <p:attrName>style.visibility</p:attrName>
                                        </p:attrNameLst>
                                      </p:cBhvr>
                                      <p:to>
                                        <p:strVal val="visible"/>
                                      </p:to>
                                    </p:set>
                                  </p:childTnLst>
                                </p:cTn>
                              </p:par>
                              <p:par>
                                <p:cTn id="109" presetID="1" presetClass="exit" presetSubtype="0" fill="hold" grpId="7" nodeType="withEffect">
                                  <p:stCondLst>
                                    <p:cond delay="3000"/>
                                  </p:stCondLst>
                                  <p:childTnLst>
                                    <p:set>
                                      <p:cBhvr>
                                        <p:cTn id="110" dur="1" fill="hold">
                                          <p:stCondLst>
                                            <p:cond delay="0"/>
                                          </p:stCondLst>
                                        </p:cTn>
                                        <p:tgtEl>
                                          <p:spTgt spid="21"/>
                                        </p:tgtEl>
                                        <p:attrNameLst>
                                          <p:attrName>style.visibility</p:attrName>
                                        </p:attrNameLst>
                                      </p:cBhvr>
                                      <p:to>
                                        <p:strVal val="hidden"/>
                                      </p:to>
                                    </p:set>
                                  </p:childTnLst>
                                </p:cTn>
                              </p:par>
                              <p:par>
                                <p:cTn id="111" presetID="7" presetClass="emph" presetSubtype="2" fill="hold" nodeType="withEffect">
                                  <p:stCondLst>
                                    <p:cond delay="3000"/>
                                  </p:stCondLst>
                                  <p:childTnLst>
                                    <p:animClr clrSpc="rgb" dir="cw">
                                      <p:cBhvr>
                                        <p:cTn id="112" dur="10" fill="hold"/>
                                        <p:tgtEl>
                                          <p:spTgt spid="11"/>
                                        </p:tgtEl>
                                        <p:attrNameLst>
                                          <p:attrName>stroke.color</p:attrName>
                                        </p:attrNameLst>
                                      </p:cBhvr>
                                      <p:to>
                                        <a:srgbClr val="FF0000"/>
                                      </p:to>
                                    </p:animClr>
                                    <p:set>
                                      <p:cBhvr>
                                        <p:cTn id="113" dur="10" fill="hold"/>
                                        <p:tgtEl>
                                          <p:spTgt spid="11"/>
                                        </p:tgtEl>
                                        <p:attrNameLst>
                                          <p:attrName>stroke.on</p:attrName>
                                        </p:attrNameLst>
                                      </p:cBhvr>
                                      <p:to>
                                        <p:strVal val="true"/>
                                      </p:to>
                                    </p:set>
                                  </p:childTnLst>
                                </p:cTn>
                              </p:par>
                              <p:par>
                                <p:cTn id="114" presetID="1" presetClass="emph" presetSubtype="2" fill="hold" nodeType="withEffect">
                                  <p:stCondLst>
                                    <p:cond delay="3000"/>
                                  </p:stCondLst>
                                  <p:childTnLst>
                                    <p:animClr clrSpc="rgb" dir="cw">
                                      <p:cBhvr>
                                        <p:cTn id="115" dur="10" fill="hold"/>
                                        <p:tgtEl>
                                          <p:spTgt spid="17"/>
                                        </p:tgtEl>
                                        <p:attrNameLst>
                                          <p:attrName>fillcolor</p:attrName>
                                        </p:attrNameLst>
                                      </p:cBhvr>
                                      <p:to>
                                        <a:srgbClr val="FF0000"/>
                                      </p:to>
                                    </p:animClr>
                                    <p:set>
                                      <p:cBhvr>
                                        <p:cTn id="116" dur="10" fill="hold"/>
                                        <p:tgtEl>
                                          <p:spTgt spid="17"/>
                                        </p:tgtEl>
                                        <p:attrNameLst>
                                          <p:attrName>fill.type</p:attrName>
                                        </p:attrNameLst>
                                      </p:cBhvr>
                                      <p:to>
                                        <p:strVal val="solid"/>
                                      </p:to>
                                    </p:set>
                                    <p:set>
                                      <p:cBhvr>
                                        <p:cTn id="117" dur="10" fill="hold"/>
                                        <p:tgtEl>
                                          <p:spTgt spid="17"/>
                                        </p:tgtEl>
                                        <p:attrNameLst>
                                          <p:attrName>fill.on</p:attrName>
                                        </p:attrNameLst>
                                      </p:cBhvr>
                                      <p:to>
                                        <p:strVal val="true"/>
                                      </p:to>
                                    </p:set>
                                  </p:childTnLst>
                                </p:cTn>
                              </p:par>
                              <p:par>
                                <p:cTn id="118" presetID="1" presetClass="exit" presetSubtype="0" fill="hold" grpId="8" nodeType="withEffect">
                                  <p:stCondLst>
                                    <p:cond delay="3500"/>
                                  </p:stCondLst>
                                  <p:childTnLst>
                                    <p:set>
                                      <p:cBhvr>
                                        <p:cTn id="119" dur="1" fill="hold">
                                          <p:stCondLst>
                                            <p:cond delay="0"/>
                                          </p:stCondLst>
                                        </p:cTn>
                                        <p:tgtEl>
                                          <p:spTgt spid="22"/>
                                        </p:tgtEl>
                                        <p:attrNameLst>
                                          <p:attrName>style.visibility</p:attrName>
                                        </p:attrNameLst>
                                      </p:cBhvr>
                                      <p:to>
                                        <p:strVal val="hidden"/>
                                      </p:to>
                                    </p:set>
                                  </p:childTnLst>
                                </p:cTn>
                              </p:par>
                              <p:par>
                                <p:cTn id="120" presetID="1" presetClass="entr" presetSubtype="0" fill="hold" grpId="8" nodeType="withEffect">
                                  <p:stCondLst>
                                    <p:cond delay="3500"/>
                                  </p:stCondLst>
                                  <p:childTnLst>
                                    <p:set>
                                      <p:cBhvr>
                                        <p:cTn id="121" dur="1" fill="hold">
                                          <p:stCondLst>
                                            <p:cond delay="0"/>
                                          </p:stCondLst>
                                        </p:cTn>
                                        <p:tgtEl>
                                          <p:spTgt spid="21"/>
                                        </p:tgtEl>
                                        <p:attrNameLst>
                                          <p:attrName>style.visibility</p:attrName>
                                        </p:attrNameLst>
                                      </p:cBhvr>
                                      <p:to>
                                        <p:strVal val="visible"/>
                                      </p:to>
                                    </p:set>
                                  </p:childTnLst>
                                </p:cTn>
                              </p:par>
                              <p:par>
                                <p:cTn id="122" presetID="7" presetClass="emph" presetSubtype="2" fill="hold" nodeType="withEffect">
                                  <p:stCondLst>
                                    <p:cond delay="3500"/>
                                  </p:stCondLst>
                                  <p:childTnLst>
                                    <p:animClr clrSpc="rgb" dir="cw">
                                      <p:cBhvr>
                                        <p:cTn id="123" dur="10" fill="hold"/>
                                        <p:tgtEl>
                                          <p:spTgt spid="11"/>
                                        </p:tgtEl>
                                        <p:attrNameLst>
                                          <p:attrName>stroke.color</p:attrName>
                                        </p:attrNameLst>
                                      </p:cBhvr>
                                      <p:to>
                                        <a:srgbClr val="595959"/>
                                      </p:to>
                                    </p:animClr>
                                    <p:set>
                                      <p:cBhvr>
                                        <p:cTn id="124" dur="10" fill="hold"/>
                                        <p:tgtEl>
                                          <p:spTgt spid="11"/>
                                        </p:tgtEl>
                                        <p:attrNameLst>
                                          <p:attrName>stroke.on</p:attrName>
                                        </p:attrNameLst>
                                      </p:cBhvr>
                                      <p:to>
                                        <p:strVal val="true"/>
                                      </p:to>
                                    </p:set>
                                  </p:childTnLst>
                                </p:cTn>
                              </p:par>
                              <p:par>
                                <p:cTn id="125" presetID="1" presetClass="emph" presetSubtype="2" fill="hold" nodeType="withEffect">
                                  <p:stCondLst>
                                    <p:cond delay="3500"/>
                                  </p:stCondLst>
                                  <p:childTnLst>
                                    <p:animClr clrSpc="rgb" dir="cw">
                                      <p:cBhvr>
                                        <p:cTn id="126" dur="10" fill="hold"/>
                                        <p:tgtEl>
                                          <p:spTgt spid="17"/>
                                        </p:tgtEl>
                                        <p:attrNameLst>
                                          <p:attrName>fillcolor</p:attrName>
                                        </p:attrNameLst>
                                      </p:cBhvr>
                                      <p:to>
                                        <a:srgbClr val="FFFFFF"/>
                                      </p:to>
                                    </p:animClr>
                                    <p:set>
                                      <p:cBhvr>
                                        <p:cTn id="127" dur="10" fill="hold"/>
                                        <p:tgtEl>
                                          <p:spTgt spid="17"/>
                                        </p:tgtEl>
                                        <p:attrNameLst>
                                          <p:attrName>fill.type</p:attrName>
                                        </p:attrNameLst>
                                      </p:cBhvr>
                                      <p:to>
                                        <p:strVal val="solid"/>
                                      </p:to>
                                    </p:set>
                                    <p:set>
                                      <p:cBhvr>
                                        <p:cTn id="128" dur="10" fill="hold"/>
                                        <p:tgtEl>
                                          <p:spTgt spid="17"/>
                                        </p:tgtEl>
                                        <p:attrNameLst>
                                          <p:attrName>fill.on</p:attrName>
                                        </p:attrNameLst>
                                      </p:cBhvr>
                                      <p:to>
                                        <p:strVal val="true"/>
                                      </p:to>
                                    </p:set>
                                  </p:childTnLst>
                                </p:cTn>
                              </p:par>
                              <p:par>
                                <p:cTn id="129" presetID="1" presetClass="entr" presetSubtype="0" fill="hold" grpId="10" nodeType="withEffect">
                                  <p:stCondLst>
                                    <p:cond delay="4000"/>
                                  </p:stCondLst>
                                  <p:childTnLst>
                                    <p:set>
                                      <p:cBhvr>
                                        <p:cTn id="130" dur="1" fill="hold">
                                          <p:stCondLst>
                                            <p:cond delay="0"/>
                                          </p:stCondLst>
                                        </p:cTn>
                                        <p:tgtEl>
                                          <p:spTgt spid="22"/>
                                        </p:tgtEl>
                                        <p:attrNameLst>
                                          <p:attrName>style.visibility</p:attrName>
                                        </p:attrNameLst>
                                      </p:cBhvr>
                                      <p:to>
                                        <p:strVal val="visible"/>
                                      </p:to>
                                    </p:set>
                                  </p:childTnLst>
                                </p:cTn>
                              </p:par>
                              <p:par>
                                <p:cTn id="131" presetID="1" presetClass="exit" presetSubtype="0" fill="hold" grpId="9" nodeType="withEffect">
                                  <p:stCondLst>
                                    <p:cond delay="4000"/>
                                  </p:stCondLst>
                                  <p:childTnLst>
                                    <p:set>
                                      <p:cBhvr>
                                        <p:cTn id="132" dur="1" fill="hold">
                                          <p:stCondLst>
                                            <p:cond delay="0"/>
                                          </p:stCondLst>
                                        </p:cTn>
                                        <p:tgtEl>
                                          <p:spTgt spid="21"/>
                                        </p:tgtEl>
                                        <p:attrNameLst>
                                          <p:attrName>style.visibility</p:attrName>
                                        </p:attrNameLst>
                                      </p:cBhvr>
                                      <p:to>
                                        <p:strVal val="hidden"/>
                                      </p:to>
                                    </p:set>
                                  </p:childTnLst>
                                </p:cTn>
                              </p:par>
                              <p:par>
                                <p:cTn id="133" presetID="7" presetClass="emph" presetSubtype="2" fill="hold" nodeType="withEffect">
                                  <p:stCondLst>
                                    <p:cond delay="4000"/>
                                  </p:stCondLst>
                                  <p:childTnLst>
                                    <p:animClr clrSpc="rgb" dir="cw">
                                      <p:cBhvr>
                                        <p:cTn id="134" dur="10" fill="hold"/>
                                        <p:tgtEl>
                                          <p:spTgt spid="11"/>
                                        </p:tgtEl>
                                        <p:attrNameLst>
                                          <p:attrName>stroke.color</p:attrName>
                                        </p:attrNameLst>
                                      </p:cBhvr>
                                      <p:to>
                                        <a:srgbClr val="FF0000"/>
                                      </p:to>
                                    </p:animClr>
                                    <p:set>
                                      <p:cBhvr>
                                        <p:cTn id="135" dur="10" fill="hold"/>
                                        <p:tgtEl>
                                          <p:spTgt spid="11"/>
                                        </p:tgtEl>
                                        <p:attrNameLst>
                                          <p:attrName>stroke.on</p:attrName>
                                        </p:attrNameLst>
                                      </p:cBhvr>
                                      <p:to>
                                        <p:strVal val="true"/>
                                      </p:to>
                                    </p:set>
                                  </p:childTnLst>
                                </p:cTn>
                              </p:par>
                              <p:par>
                                <p:cTn id="136" presetID="1" presetClass="emph" presetSubtype="2" fill="hold" nodeType="withEffect">
                                  <p:stCondLst>
                                    <p:cond delay="4000"/>
                                  </p:stCondLst>
                                  <p:childTnLst>
                                    <p:animClr clrSpc="rgb" dir="cw">
                                      <p:cBhvr>
                                        <p:cTn id="137" dur="10" fill="hold"/>
                                        <p:tgtEl>
                                          <p:spTgt spid="17"/>
                                        </p:tgtEl>
                                        <p:attrNameLst>
                                          <p:attrName>fillcolor</p:attrName>
                                        </p:attrNameLst>
                                      </p:cBhvr>
                                      <p:to>
                                        <a:srgbClr val="FF0000"/>
                                      </p:to>
                                    </p:animClr>
                                    <p:set>
                                      <p:cBhvr>
                                        <p:cTn id="138" dur="10" fill="hold"/>
                                        <p:tgtEl>
                                          <p:spTgt spid="17"/>
                                        </p:tgtEl>
                                        <p:attrNameLst>
                                          <p:attrName>fill.type</p:attrName>
                                        </p:attrNameLst>
                                      </p:cBhvr>
                                      <p:to>
                                        <p:strVal val="solid"/>
                                      </p:to>
                                    </p:set>
                                    <p:set>
                                      <p:cBhvr>
                                        <p:cTn id="139" dur="10" fill="hold"/>
                                        <p:tgtEl>
                                          <p:spTgt spid="17"/>
                                        </p:tgtEl>
                                        <p:attrNameLst>
                                          <p:attrName>fill.on</p:attrName>
                                        </p:attrNameLst>
                                      </p:cBhvr>
                                      <p:to>
                                        <p:strVal val="true"/>
                                      </p:to>
                                    </p:set>
                                  </p:childTnLst>
                                </p:cTn>
                              </p:par>
                              <p:par>
                                <p:cTn id="140" presetID="1" presetClass="exit" presetSubtype="0" fill="hold" grpId="11" nodeType="withEffect">
                                  <p:stCondLst>
                                    <p:cond delay="4500"/>
                                  </p:stCondLst>
                                  <p:childTnLst>
                                    <p:set>
                                      <p:cBhvr>
                                        <p:cTn id="141" dur="1" fill="hold">
                                          <p:stCondLst>
                                            <p:cond delay="0"/>
                                          </p:stCondLst>
                                        </p:cTn>
                                        <p:tgtEl>
                                          <p:spTgt spid="22"/>
                                        </p:tgtEl>
                                        <p:attrNameLst>
                                          <p:attrName>style.visibility</p:attrName>
                                        </p:attrNameLst>
                                      </p:cBhvr>
                                      <p:to>
                                        <p:strVal val="hidden"/>
                                      </p:to>
                                    </p:set>
                                  </p:childTnLst>
                                </p:cTn>
                              </p:par>
                              <p:par>
                                <p:cTn id="142" presetID="1" presetClass="entr" presetSubtype="0" fill="hold" grpId="10" nodeType="withEffect">
                                  <p:stCondLst>
                                    <p:cond delay="4500"/>
                                  </p:stCondLst>
                                  <p:childTnLst>
                                    <p:set>
                                      <p:cBhvr>
                                        <p:cTn id="143" dur="1" fill="hold">
                                          <p:stCondLst>
                                            <p:cond delay="0"/>
                                          </p:stCondLst>
                                        </p:cTn>
                                        <p:tgtEl>
                                          <p:spTgt spid="21"/>
                                        </p:tgtEl>
                                        <p:attrNameLst>
                                          <p:attrName>style.visibility</p:attrName>
                                        </p:attrNameLst>
                                      </p:cBhvr>
                                      <p:to>
                                        <p:strVal val="visible"/>
                                      </p:to>
                                    </p:set>
                                  </p:childTnLst>
                                </p:cTn>
                              </p:par>
                              <p:par>
                                <p:cTn id="144" presetID="7" presetClass="emph" presetSubtype="2" fill="hold" nodeType="withEffect">
                                  <p:stCondLst>
                                    <p:cond delay="4500"/>
                                  </p:stCondLst>
                                  <p:childTnLst>
                                    <p:animClr clrSpc="rgb" dir="cw">
                                      <p:cBhvr>
                                        <p:cTn id="145" dur="10" fill="hold"/>
                                        <p:tgtEl>
                                          <p:spTgt spid="11"/>
                                        </p:tgtEl>
                                        <p:attrNameLst>
                                          <p:attrName>stroke.color</p:attrName>
                                        </p:attrNameLst>
                                      </p:cBhvr>
                                      <p:to>
                                        <a:srgbClr val="FF0000"/>
                                      </p:to>
                                    </p:animClr>
                                    <p:set>
                                      <p:cBhvr>
                                        <p:cTn id="146" dur="10" fill="hold"/>
                                        <p:tgtEl>
                                          <p:spTgt spid="11"/>
                                        </p:tgtEl>
                                        <p:attrNameLst>
                                          <p:attrName>stroke.on</p:attrName>
                                        </p:attrNameLst>
                                      </p:cBhvr>
                                      <p:to>
                                        <p:strVal val="true"/>
                                      </p:to>
                                    </p:set>
                                  </p:childTnLst>
                                </p:cTn>
                              </p:par>
                              <p:par>
                                <p:cTn id="147" presetID="1" presetClass="emph" presetSubtype="2" fill="hold" nodeType="withEffect">
                                  <p:stCondLst>
                                    <p:cond delay="4500"/>
                                  </p:stCondLst>
                                  <p:childTnLst>
                                    <p:animClr clrSpc="rgb" dir="cw">
                                      <p:cBhvr>
                                        <p:cTn id="148" dur="10" fill="hold"/>
                                        <p:tgtEl>
                                          <p:spTgt spid="17"/>
                                        </p:tgtEl>
                                        <p:attrNameLst>
                                          <p:attrName>fillcolor</p:attrName>
                                        </p:attrNameLst>
                                      </p:cBhvr>
                                      <p:to>
                                        <a:srgbClr val="FFFFFF"/>
                                      </p:to>
                                    </p:animClr>
                                    <p:set>
                                      <p:cBhvr>
                                        <p:cTn id="149" dur="10" fill="hold"/>
                                        <p:tgtEl>
                                          <p:spTgt spid="17"/>
                                        </p:tgtEl>
                                        <p:attrNameLst>
                                          <p:attrName>fill.type</p:attrName>
                                        </p:attrNameLst>
                                      </p:cBhvr>
                                      <p:to>
                                        <p:strVal val="solid"/>
                                      </p:to>
                                    </p:set>
                                    <p:set>
                                      <p:cBhvr>
                                        <p:cTn id="150" dur="10" fill="hold"/>
                                        <p:tgtEl>
                                          <p:spTgt spid="17"/>
                                        </p:tgtEl>
                                        <p:attrNameLst>
                                          <p:attrName>fill.on</p:attrName>
                                        </p:attrNameLst>
                                      </p:cBhvr>
                                      <p:to>
                                        <p:strVal val="true"/>
                                      </p:to>
                                    </p:set>
                                  </p:childTnLst>
                                </p:cTn>
                              </p:par>
                              <p:par>
                                <p:cTn id="151" presetID="1" presetClass="entr" presetSubtype="0" fill="hold" grpId="12" nodeType="withEffect">
                                  <p:stCondLst>
                                    <p:cond delay="5000"/>
                                  </p:stCondLst>
                                  <p:childTnLst>
                                    <p:set>
                                      <p:cBhvr>
                                        <p:cTn id="152" dur="1" fill="hold">
                                          <p:stCondLst>
                                            <p:cond delay="0"/>
                                          </p:stCondLst>
                                        </p:cTn>
                                        <p:tgtEl>
                                          <p:spTgt spid="22"/>
                                        </p:tgtEl>
                                        <p:attrNameLst>
                                          <p:attrName>style.visibility</p:attrName>
                                        </p:attrNameLst>
                                      </p:cBhvr>
                                      <p:to>
                                        <p:strVal val="visible"/>
                                      </p:to>
                                    </p:set>
                                  </p:childTnLst>
                                </p:cTn>
                              </p:par>
                              <p:par>
                                <p:cTn id="153" presetID="1" presetClass="exit" presetSubtype="0" fill="hold" grpId="11" nodeType="withEffect">
                                  <p:stCondLst>
                                    <p:cond delay="5000"/>
                                  </p:stCondLst>
                                  <p:childTnLst>
                                    <p:set>
                                      <p:cBhvr>
                                        <p:cTn id="154" dur="1" fill="hold">
                                          <p:stCondLst>
                                            <p:cond delay="0"/>
                                          </p:stCondLst>
                                        </p:cTn>
                                        <p:tgtEl>
                                          <p:spTgt spid="21"/>
                                        </p:tgtEl>
                                        <p:attrNameLst>
                                          <p:attrName>style.visibility</p:attrName>
                                        </p:attrNameLst>
                                      </p:cBhvr>
                                      <p:to>
                                        <p:strVal val="hidden"/>
                                      </p:to>
                                    </p:set>
                                  </p:childTnLst>
                                </p:cTn>
                              </p:par>
                              <p:par>
                                <p:cTn id="155" presetID="7" presetClass="emph" presetSubtype="2" fill="hold" nodeType="withEffect">
                                  <p:stCondLst>
                                    <p:cond delay="5000"/>
                                  </p:stCondLst>
                                  <p:childTnLst>
                                    <p:animClr clrSpc="rgb" dir="cw">
                                      <p:cBhvr>
                                        <p:cTn id="156" dur="10" fill="hold"/>
                                        <p:tgtEl>
                                          <p:spTgt spid="11"/>
                                        </p:tgtEl>
                                        <p:attrNameLst>
                                          <p:attrName>stroke.color</p:attrName>
                                        </p:attrNameLst>
                                      </p:cBhvr>
                                      <p:to>
                                        <a:srgbClr val="FF0000"/>
                                      </p:to>
                                    </p:animClr>
                                    <p:set>
                                      <p:cBhvr>
                                        <p:cTn id="157" dur="10" fill="hold"/>
                                        <p:tgtEl>
                                          <p:spTgt spid="11"/>
                                        </p:tgtEl>
                                        <p:attrNameLst>
                                          <p:attrName>stroke.on</p:attrName>
                                        </p:attrNameLst>
                                      </p:cBhvr>
                                      <p:to>
                                        <p:strVal val="true"/>
                                      </p:to>
                                    </p:set>
                                  </p:childTnLst>
                                </p:cTn>
                              </p:par>
                              <p:par>
                                <p:cTn id="158" presetID="1" presetClass="emph" presetSubtype="2" fill="hold" nodeType="withEffect">
                                  <p:stCondLst>
                                    <p:cond delay="5000"/>
                                  </p:stCondLst>
                                  <p:childTnLst>
                                    <p:animClr clrSpc="rgb" dir="cw">
                                      <p:cBhvr>
                                        <p:cTn id="159" dur="10" fill="hold"/>
                                        <p:tgtEl>
                                          <p:spTgt spid="17"/>
                                        </p:tgtEl>
                                        <p:attrNameLst>
                                          <p:attrName>fillcolor</p:attrName>
                                        </p:attrNameLst>
                                      </p:cBhvr>
                                      <p:to>
                                        <a:srgbClr val="FF0000"/>
                                      </p:to>
                                    </p:animClr>
                                    <p:set>
                                      <p:cBhvr>
                                        <p:cTn id="160" dur="10" fill="hold"/>
                                        <p:tgtEl>
                                          <p:spTgt spid="17"/>
                                        </p:tgtEl>
                                        <p:attrNameLst>
                                          <p:attrName>fill.type</p:attrName>
                                        </p:attrNameLst>
                                      </p:cBhvr>
                                      <p:to>
                                        <p:strVal val="solid"/>
                                      </p:to>
                                    </p:set>
                                    <p:set>
                                      <p:cBhvr>
                                        <p:cTn id="161" dur="10" fill="hold"/>
                                        <p:tgtEl>
                                          <p:spTgt spid="17"/>
                                        </p:tgtEl>
                                        <p:attrNameLst>
                                          <p:attrName>fill.on</p:attrName>
                                        </p:attrNameLst>
                                      </p:cBhvr>
                                      <p:to>
                                        <p:strVal val="true"/>
                                      </p:to>
                                    </p:set>
                                  </p:childTnLst>
                                </p:cTn>
                              </p:par>
                              <p:par>
                                <p:cTn id="162" presetID="10" presetClass="entr" presetSubtype="0" fill="hold" nodeType="withEffect">
                                  <p:stCondLst>
                                    <p:cond delay="1500"/>
                                  </p:stCondLst>
                                  <p:childTnLst>
                                    <p:set>
                                      <p:cBhvr>
                                        <p:cTn id="163" dur="1" fill="hold">
                                          <p:stCondLst>
                                            <p:cond delay="0"/>
                                          </p:stCondLst>
                                        </p:cTn>
                                        <p:tgtEl>
                                          <p:spTgt spid="23"/>
                                        </p:tgtEl>
                                        <p:attrNameLst>
                                          <p:attrName>style.visibility</p:attrName>
                                        </p:attrNameLst>
                                      </p:cBhvr>
                                      <p:to>
                                        <p:strVal val="visible"/>
                                      </p:to>
                                    </p:set>
                                    <p:animEffect transition="in" filter="fade">
                                      <p:cBhvr>
                                        <p:cTn id="164" dur="3000"/>
                                        <p:tgtEl>
                                          <p:spTgt spid="23"/>
                                        </p:tgtEl>
                                      </p:cBhvr>
                                    </p:animEffect>
                                  </p:childTnLst>
                                </p:cTn>
                              </p:par>
                              <p:par>
                                <p:cTn id="165" presetID="10" presetClass="entr" presetSubtype="0" fill="hold" nodeType="withEffect">
                                  <p:stCondLst>
                                    <p:cond delay="2000"/>
                                  </p:stCondLst>
                                  <p:childTnLst>
                                    <p:set>
                                      <p:cBhvr>
                                        <p:cTn id="166" dur="1" fill="hold">
                                          <p:stCondLst>
                                            <p:cond delay="0"/>
                                          </p:stCondLst>
                                        </p:cTn>
                                        <p:tgtEl>
                                          <p:spTgt spid="24"/>
                                        </p:tgtEl>
                                        <p:attrNameLst>
                                          <p:attrName>style.visibility</p:attrName>
                                        </p:attrNameLst>
                                      </p:cBhvr>
                                      <p:to>
                                        <p:strVal val="visible"/>
                                      </p:to>
                                    </p:set>
                                    <p:animEffect transition="in" filter="fade">
                                      <p:cBhvr>
                                        <p:cTn id="167" dur="3000"/>
                                        <p:tgtEl>
                                          <p:spTgt spid="24"/>
                                        </p:tgtEl>
                                      </p:cBhvr>
                                    </p:animEffect>
                                  </p:childTnLst>
                                </p:cTn>
                              </p:par>
                              <p:par>
                                <p:cTn id="168" presetID="10" presetClass="entr" presetSubtype="0" fill="hold" nodeType="withEffect">
                                  <p:stCondLst>
                                    <p:cond delay="2000"/>
                                  </p:stCondLst>
                                  <p:childTnLst>
                                    <p:set>
                                      <p:cBhvr>
                                        <p:cTn id="169" dur="1" fill="hold">
                                          <p:stCondLst>
                                            <p:cond delay="0"/>
                                          </p:stCondLst>
                                        </p:cTn>
                                        <p:tgtEl>
                                          <p:spTgt spid="27"/>
                                        </p:tgtEl>
                                        <p:attrNameLst>
                                          <p:attrName>style.visibility</p:attrName>
                                        </p:attrNameLst>
                                      </p:cBhvr>
                                      <p:to>
                                        <p:strVal val="visible"/>
                                      </p:to>
                                    </p:set>
                                    <p:animEffect transition="in" filter="fade">
                                      <p:cBhvr>
                                        <p:cTn id="170" dur="3000"/>
                                        <p:tgtEl>
                                          <p:spTgt spid="27"/>
                                        </p:tgtEl>
                                      </p:cBhvr>
                                    </p:animEffect>
                                  </p:childTnLst>
                                </p:cTn>
                              </p:par>
                              <p:par>
                                <p:cTn id="171" presetID="10" presetClass="entr" presetSubtype="0" fill="hold" nodeType="withEffect">
                                  <p:stCondLst>
                                    <p:cond delay="2500"/>
                                  </p:stCondLst>
                                  <p:childTnLst>
                                    <p:set>
                                      <p:cBhvr>
                                        <p:cTn id="172" dur="1" fill="hold">
                                          <p:stCondLst>
                                            <p:cond delay="0"/>
                                          </p:stCondLst>
                                        </p:cTn>
                                        <p:tgtEl>
                                          <p:spTgt spid="26"/>
                                        </p:tgtEl>
                                        <p:attrNameLst>
                                          <p:attrName>style.visibility</p:attrName>
                                        </p:attrNameLst>
                                      </p:cBhvr>
                                      <p:to>
                                        <p:strVal val="visible"/>
                                      </p:to>
                                    </p:set>
                                    <p:animEffect transition="in" filter="fade">
                                      <p:cBhvr>
                                        <p:cTn id="173" dur="3000"/>
                                        <p:tgtEl>
                                          <p:spTgt spid="26"/>
                                        </p:tgtEl>
                                      </p:cBhvr>
                                    </p:animEffect>
                                  </p:childTnLst>
                                </p:cTn>
                              </p:par>
                              <p:par>
                                <p:cTn id="174" presetID="10" presetClass="entr" presetSubtype="0" fill="hold" nodeType="withEffect">
                                  <p:stCondLst>
                                    <p:cond delay="2500"/>
                                  </p:stCondLst>
                                  <p:childTnLst>
                                    <p:set>
                                      <p:cBhvr>
                                        <p:cTn id="175" dur="1" fill="hold">
                                          <p:stCondLst>
                                            <p:cond delay="0"/>
                                          </p:stCondLst>
                                        </p:cTn>
                                        <p:tgtEl>
                                          <p:spTgt spid="25"/>
                                        </p:tgtEl>
                                        <p:attrNameLst>
                                          <p:attrName>style.visibility</p:attrName>
                                        </p:attrNameLst>
                                      </p:cBhvr>
                                      <p:to>
                                        <p:strVal val="visible"/>
                                      </p:to>
                                    </p:set>
                                    <p:animEffect transition="in" filter="fade">
                                      <p:cBhvr>
                                        <p:cTn id="176" dur="3000"/>
                                        <p:tgtEl>
                                          <p:spTgt spid="25"/>
                                        </p:tgtEl>
                                      </p:cBhvr>
                                    </p:animEffect>
                                  </p:childTnLst>
                                </p:cTn>
                              </p:par>
                            </p:childTnLst>
                          </p:cTn>
                        </p:par>
                      </p:childTnLst>
                    </p:cTn>
                  </p:par>
                  <p:par>
                    <p:cTn id="177" fill="hold" nodeType="clickPar">
                      <p:stCondLst>
                        <p:cond delay="indefinite"/>
                      </p:stCondLst>
                      <p:childTnLst>
                        <p:par>
                          <p:cTn id="178" fill="hold" nodeType="withGroup">
                            <p:stCondLst>
                              <p:cond delay="0"/>
                            </p:stCondLst>
                            <p:childTnLst>
                              <p:par>
                                <p:cTn id="179" presetID="22" presetClass="entr" presetSubtype="8" fill="hold" grpId="0" nodeType="clickEffect">
                                  <p:stCondLst>
                                    <p:cond delay="0"/>
                                  </p:stCondLst>
                                  <p:childTnLst>
                                    <p:set>
                                      <p:cBhvr>
                                        <p:cTn id="180" dur="1" fill="hold">
                                          <p:stCondLst>
                                            <p:cond delay="0"/>
                                          </p:stCondLst>
                                        </p:cTn>
                                        <p:tgtEl>
                                          <p:spTgt spid="33"/>
                                        </p:tgtEl>
                                        <p:attrNameLst>
                                          <p:attrName>style.visibility</p:attrName>
                                        </p:attrNameLst>
                                      </p:cBhvr>
                                      <p:to>
                                        <p:strVal val="visible"/>
                                      </p:to>
                                    </p:set>
                                    <p:animEffect transition="in" filter="wipe(left)">
                                      <p:cBhvr>
                                        <p:cTn id="181" dur="750"/>
                                        <p:tgtEl>
                                          <p:spTgt spid="33"/>
                                        </p:tgtEl>
                                      </p:cBhvr>
                                    </p:animEffect>
                                  </p:childTnLst>
                                </p:cTn>
                              </p:par>
                            </p:childTnLst>
                          </p:cTn>
                        </p:par>
                      </p:childTnLst>
                    </p:cTn>
                  </p:par>
                  <p:par>
                    <p:cTn id="182" fill="hold" nodeType="clickPar">
                      <p:stCondLst>
                        <p:cond delay="indefinite"/>
                      </p:stCondLst>
                      <p:childTnLst>
                        <p:par>
                          <p:cTn id="183" fill="hold" nodeType="withGroup">
                            <p:stCondLst>
                              <p:cond delay="0"/>
                            </p:stCondLst>
                            <p:childTnLst>
                              <p:par>
                                <p:cTn id="184" presetID="22" presetClass="entr" presetSubtype="8" fill="hold" grpId="0" nodeType="clickEffect">
                                  <p:stCondLst>
                                    <p:cond delay="0"/>
                                  </p:stCondLst>
                                  <p:childTnLst>
                                    <p:set>
                                      <p:cBhvr>
                                        <p:cTn id="185" dur="1" fill="hold">
                                          <p:stCondLst>
                                            <p:cond delay="0"/>
                                          </p:stCondLst>
                                        </p:cTn>
                                        <p:tgtEl>
                                          <p:spTgt spid="32"/>
                                        </p:tgtEl>
                                        <p:attrNameLst>
                                          <p:attrName>style.visibility</p:attrName>
                                        </p:attrNameLst>
                                      </p:cBhvr>
                                      <p:to>
                                        <p:strVal val="visible"/>
                                      </p:to>
                                    </p:set>
                                    <p:animEffect transition="in" filter="wipe(left)">
                                      <p:cBhvr>
                                        <p:cTn id="186" dur="750"/>
                                        <p:tgtEl>
                                          <p:spTgt spid="32"/>
                                        </p:tgtEl>
                                      </p:cBhvr>
                                    </p:animEffect>
                                  </p:childTnLst>
                                </p:cTn>
                              </p:par>
                              <p:par>
                                <p:cTn id="187" presetID="22" presetClass="entr" presetSubtype="8" fill="hold" grpId="0" nodeType="withEffect">
                                  <p:stCondLst>
                                    <p:cond delay="0"/>
                                  </p:stCondLst>
                                  <p:childTnLst>
                                    <p:set>
                                      <p:cBhvr>
                                        <p:cTn id="188" dur="1" fill="hold">
                                          <p:stCondLst>
                                            <p:cond delay="0"/>
                                          </p:stCondLst>
                                        </p:cTn>
                                        <p:tgtEl>
                                          <p:spTgt spid="31"/>
                                        </p:tgtEl>
                                        <p:attrNameLst>
                                          <p:attrName>style.visibility</p:attrName>
                                        </p:attrNameLst>
                                      </p:cBhvr>
                                      <p:to>
                                        <p:strVal val="visible"/>
                                      </p:to>
                                    </p:set>
                                    <p:animEffect transition="in" filter="wipe(left)">
                                      <p:cBhvr>
                                        <p:cTn id="189" dur="750"/>
                                        <p:tgtEl>
                                          <p:spTgt spid="31"/>
                                        </p:tgtEl>
                                      </p:cBhvr>
                                    </p:animEffect>
                                  </p:childTnLst>
                                </p:cTn>
                              </p:par>
                            </p:childTnLst>
                          </p:cTn>
                        </p:par>
                      </p:childTnLst>
                    </p:cTn>
                  </p:par>
                  <p:par>
                    <p:cTn id="190" fill="hold" nodeType="clickPar">
                      <p:stCondLst>
                        <p:cond delay="indefinite"/>
                      </p:stCondLst>
                      <p:childTnLst>
                        <p:par>
                          <p:cTn id="191" fill="hold" nodeType="withGroup">
                            <p:stCondLst>
                              <p:cond delay="0"/>
                            </p:stCondLst>
                            <p:childTnLst>
                              <p:par>
                                <p:cTn id="192" presetID="1" presetClass="entr" presetSubtype="0" fill="hold" grpId="0" nodeType="clickEffect">
                                  <p:stCondLst>
                                    <p:cond delay="0"/>
                                  </p:stCondLst>
                                  <p:childTnLst>
                                    <p:set>
                                      <p:cBhvr>
                                        <p:cTn id="193"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1" grpId="1"/>
      <p:bldP spid="21" grpId="2"/>
      <p:bldP spid="21" grpId="3"/>
      <p:bldP spid="21" grpId="4"/>
      <p:bldP spid="21" grpId="5"/>
      <p:bldP spid="21" grpId="6"/>
      <p:bldP spid="21" grpId="7"/>
      <p:bldP spid="21" grpId="8"/>
      <p:bldP spid="21" grpId="9"/>
      <p:bldP spid="21" grpId="10"/>
      <p:bldP spid="21" grpId="11"/>
      <p:bldP spid="22" grpId="0"/>
      <p:bldP spid="22" grpId="1"/>
      <p:bldP spid="22" grpId="2"/>
      <p:bldP spid="22" grpId="3"/>
      <p:bldP spid="22" grpId="4"/>
      <p:bldP spid="22" grpId="5"/>
      <p:bldP spid="22" grpId="6"/>
      <p:bldP spid="22" grpId="7"/>
      <p:bldP spid="22" grpId="8"/>
      <p:bldP spid="22" grpId="9"/>
      <p:bldP spid="22" grpId="10"/>
      <p:bldP spid="22" grpId="11"/>
      <p:bldP spid="22" grpId="12"/>
      <p:bldP spid="31" grpId="0" animBg="1"/>
      <p:bldP spid="32" grpId="0" animBg="1"/>
      <p:bldP spid="33" grpId="0" animBg="1"/>
      <p:bldP spid="34" grpId="0"/>
      <p:bldP spid="35" grpId="0"/>
      <p:bldP spid="35" grpId="1"/>
      <p:bldP spid="28" grpId="0"/>
      <p:bldP spid="28" grpId="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762000" y="2057399"/>
            <a:ext cx="2147590" cy="1295400"/>
            <a:chOff x="914400" y="2095500"/>
            <a:chExt cx="2147590" cy="1295400"/>
          </a:xfrm>
        </p:grpSpPr>
        <p:pic>
          <p:nvPicPr>
            <p:cNvPr id="7" name="Picture 6"/>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8" name="Picture 7"/>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9" name="Picture 8"/>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10" name="Picture 9"/>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11" name="Picture 10"/>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12" name="Picture 11"/>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13" name="Picture 12"/>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14" name="Picture 13"/>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15" name="Picture 14"/>
            <p:cNvPicPr>
              <a:picLocks noChangeAspect="1"/>
            </p:cNvPicPr>
            <p:nvPr/>
          </p:nvPicPr>
          <p:blipFill rotWithShape="1">
            <a:blip r:embed="rId3" cstate="print">
              <a:duotone>
                <a:schemeClr val="accent1">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6" name="X"/>
          <p:cNvSpPr/>
          <p:nvPr/>
        </p:nvSpPr>
        <p:spPr>
          <a:xfrm>
            <a:off x="762000"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86%</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(37/43)</a:t>
            </a:r>
          </a:p>
        </p:txBody>
      </p:sp>
      <p:grpSp>
        <p:nvGrpSpPr>
          <p:cNvPr id="17" name="Group 16"/>
          <p:cNvGrpSpPr/>
          <p:nvPr/>
        </p:nvGrpSpPr>
        <p:grpSpPr>
          <a:xfrm>
            <a:off x="3498205" y="2057400"/>
            <a:ext cx="2147590" cy="1295400"/>
            <a:chOff x="914400" y="2095500"/>
            <a:chExt cx="2147590" cy="1295400"/>
          </a:xfrm>
        </p:grpSpPr>
        <p:pic>
          <p:nvPicPr>
            <p:cNvPr id="19" name="Picture 18"/>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20" name="Picture 19"/>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21" name="Picture 20"/>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22" name="Picture 21"/>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23" name="Picture 22"/>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24" name="Picture 23"/>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25" name="Picture 24"/>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26" name="Picture 25"/>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27" name="Picture 26"/>
            <p:cNvPicPr>
              <a:picLocks noChangeAspect="1"/>
            </p:cNvPicPr>
            <p:nvPr/>
          </p:nvPicPr>
          <p:blipFill rotWithShape="1">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18" name="X"/>
          <p:cNvSpPr/>
          <p:nvPr/>
        </p:nvSpPr>
        <p:spPr>
          <a:xfrm>
            <a:off x="3498205" y="2057399"/>
            <a:ext cx="2147590" cy="9906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83%</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(45/54)</a:t>
            </a:r>
          </a:p>
        </p:txBody>
      </p:sp>
      <p:grpSp>
        <p:nvGrpSpPr>
          <p:cNvPr id="29" name="Group 28"/>
          <p:cNvGrpSpPr/>
          <p:nvPr/>
        </p:nvGrpSpPr>
        <p:grpSpPr>
          <a:xfrm>
            <a:off x="6248400" y="2057399"/>
            <a:ext cx="2147590" cy="1295400"/>
            <a:chOff x="914400" y="2095500"/>
            <a:chExt cx="2147590" cy="1295400"/>
          </a:xfrm>
        </p:grpSpPr>
        <p:pic>
          <p:nvPicPr>
            <p:cNvPr id="31" name="Picture 30"/>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524000" y="2095500"/>
              <a:ext cx="1537990" cy="685800"/>
            </a:xfrm>
            <a:prstGeom prst="rect">
              <a:avLst/>
            </a:prstGeom>
            <a:noFill/>
            <a:ln>
              <a:noFill/>
            </a:ln>
          </p:spPr>
        </p:pic>
        <p:pic>
          <p:nvPicPr>
            <p:cNvPr id="32" name="Picture 31"/>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433810" y="2171700"/>
              <a:ext cx="1537990" cy="685800"/>
            </a:xfrm>
            <a:prstGeom prst="rect">
              <a:avLst/>
            </a:prstGeom>
            <a:noFill/>
            <a:ln>
              <a:noFill/>
            </a:ln>
          </p:spPr>
        </p:pic>
        <p:pic>
          <p:nvPicPr>
            <p:cNvPr id="33" name="Picture 32"/>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357610" y="2247900"/>
              <a:ext cx="1537990" cy="685800"/>
            </a:xfrm>
            <a:prstGeom prst="rect">
              <a:avLst/>
            </a:prstGeom>
            <a:noFill/>
            <a:ln>
              <a:noFill/>
            </a:ln>
          </p:spPr>
        </p:pic>
        <p:pic>
          <p:nvPicPr>
            <p:cNvPr id="34" name="Picture 33"/>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81410" y="2324100"/>
              <a:ext cx="1537990" cy="685800"/>
            </a:xfrm>
            <a:prstGeom prst="rect">
              <a:avLst/>
            </a:prstGeom>
            <a:noFill/>
            <a:ln>
              <a:noFill/>
            </a:ln>
          </p:spPr>
        </p:pic>
        <p:pic>
          <p:nvPicPr>
            <p:cNvPr id="35" name="Picture 34"/>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205210" y="2400300"/>
              <a:ext cx="1537990" cy="685800"/>
            </a:xfrm>
            <a:prstGeom prst="rect">
              <a:avLst/>
            </a:prstGeom>
            <a:noFill/>
            <a:ln>
              <a:noFill/>
            </a:ln>
          </p:spPr>
        </p:pic>
        <p:pic>
          <p:nvPicPr>
            <p:cNvPr id="36" name="Picture 35"/>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129010" y="2476500"/>
              <a:ext cx="1537990" cy="685800"/>
            </a:xfrm>
            <a:prstGeom prst="rect">
              <a:avLst/>
            </a:prstGeom>
            <a:noFill/>
            <a:ln>
              <a:noFill/>
            </a:ln>
          </p:spPr>
        </p:pic>
        <p:pic>
          <p:nvPicPr>
            <p:cNvPr id="37" name="Picture 36"/>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1066800" y="2552700"/>
              <a:ext cx="1537990" cy="685800"/>
            </a:xfrm>
            <a:prstGeom prst="rect">
              <a:avLst/>
            </a:prstGeom>
            <a:noFill/>
            <a:ln>
              <a:noFill/>
            </a:ln>
          </p:spPr>
        </p:pic>
        <p:pic>
          <p:nvPicPr>
            <p:cNvPr id="38" name="Picture 37"/>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90600" y="2628900"/>
              <a:ext cx="1537990" cy="685800"/>
            </a:xfrm>
            <a:prstGeom prst="rect">
              <a:avLst/>
            </a:prstGeom>
            <a:noFill/>
            <a:ln>
              <a:noFill/>
            </a:ln>
          </p:spPr>
        </p:pic>
        <p:pic>
          <p:nvPicPr>
            <p:cNvPr id="39" name="Picture 38"/>
            <p:cNvPicPr>
              <a:picLocks noChangeAspect="1"/>
            </p:cNvPicPr>
            <p:nvPr/>
          </p:nvPicPr>
          <p:blipFill rotWithShape="1">
            <a:blip r:embed="rId3" cstate="print">
              <a:duotone>
                <a:schemeClr val="accent6">
                  <a:shade val="45000"/>
                  <a:satMod val="135000"/>
                </a:schemeClr>
                <a:prstClr val="white"/>
              </a:duotone>
              <a:extLst>
                <a:ext uri="{BEBA8EAE-BF5A-486C-A8C5-ECC9F3942E4B}">
                  <a14:imgProps xmlns:a14="http://schemas.microsoft.com/office/drawing/2010/main">
                    <a14:imgLayer r:embed="rId4">
                      <a14:imgEffect>
                        <a14:backgroundRemoval t="9842" b="70299" l="4988" r="95012"/>
                      </a14:imgEffect>
                      <a14:imgEffect>
                        <a14:saturation sat="400000"/>
                      </a14:imgEffect>
                      <a14:imgEffect>
                        <a14:brightnessContrast bright="40000" contrast="40000"/>
                      </a14:imgEffect>
                    </a14:imgLayer>
                  </a14:imgProps>
                </a:ext>
                <a:ext uri="{28A0092B-C50C-407E-A947-70E740481C1C}">
                  <a14:useLocalDpi xmlns:a14="http://schemas.microsoft.com/office/drawing/2010/main" val="0"/>
                </a:ext>
              </a:extLst>
            </a:blip>
            <a:srcRect l="5469" t="10597" r="5469" b="30636"/>
            <a:stretch/>
          </p:blipFill>
          <p:spPr>
            <a:xfrm>
              <a:off x="914400" y="2705100"/>
              <a:ext cx="1537990" cy="685800"/>
            </a:xfrm>
            <a:prstGeom prst="rect">
              <a:avLst/>
            </a:prstGeom>
            <a:noFill/>
            <a:ln>
              <a:noFill/>
            </a:ln>
          </p:spPr>
        </p:pic>
      </p:grpSp>
      <p:sp>
        <p:nvSpPr>
          <p:cNvPr id="30" name="X"/>
          <p:cNvSpPr/>
          <p:nvPr/>
        </p:nvSpPr>
        <p:spPr>
          <a:xfrm>
            <a:off x="6248400" y="2057398"/>
            <a:ext cx="2147590" cy="1066801"/>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90000"/>
              </a:lnSpc>
            </a:pPr>
            <a:r>
              <a:rPr lang="en-US" sz="4400" b="1"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88%</a:t>
            </a:r>
          </a:p>
          <a:p>
            <a:pPr algn="ctr">
              <a:lnSpc>
                <a:spcPct val="90000"/>
              </a:lnSpc>
            </a:pPr>
            <a:r>
              <a:rPr lang="en-US" sz="3200" dirty="0">
                <a:solidFill>
                  <a:prstClr val="black"/>
                </a:solidFill>
                <a:latin typeface="Cambria Math" panose="02040503050406030204" pitchFamily="18" charset="0"/>
                <a:ea typeface="Cambria Math" panose="02040503050406030204" pitchFamily="18" charset="0"/>
                <a:cs typeface="Courier New" panose="02070309020205020404" pitchFamily="49" charset="0"/>
              </a:rPr>
              <a:t>(28/32)</a:t>
            </a:r>
          </a:p>
        </p:txBody>
      </p:sp>
      <p:sp>
        <p:nvSpPr>
          <p:cNvPr id="41" name="Rectangle 40"/>
          <p:cNvSpPr/>
          <p:nvPr/>
        </p:nvSpPr>
        <p:spPr>
          <a:xfrm>
            <a:off x="609602"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5B9BD5"/>
                </a:solidFill>
                <a:latin typeface="Calibri Light"/>
              </a:rPr>
              <a:t>A</a:t>
            </a:r>
            <a:r>
              <a:rPr lang="en-US" sz="4000" b="1">
                <a:solidFill>
                  <a:srgbClr val="5B9BD5"/>
                </a:solidFill>
                <a:latin typeface="Calibri Light"/>
              </a:rPr>
              <a:t> </a:t>
            </a:r>
            <a:r>
              <a:rPr lang="en-US" sz="3200">
                <a:solidFill>
                  <a:srgbClr val="5B9BD5"/>
                </a:solidFill>
                <a:latin typeface="Calibri Light"/>
              </a:rPr>
              <a:t>company</a:t>
            </a:r>
            <a:endParaRPr lang="en-US" sz="4000">
              <a:solidFill>
                <a:srgbClr val="5B9BD5"/>
              </a:solidFill>
              <a:latin typeface="Calibri Light"/>
            </a:endParaRPr>
          </a:p>
        </p:txBody>
      </p:sp>
      <p:sp>
        <p:nvSpPr>
          <p:cNvPr id="42" name="Rectangle 41"/>
          <p:cNvSpPr/>
          <p:nvPr/>
        </p:nvSpPr>
        <p:spPr>
          <a:xfrm>
            <a:off x="3352801" y="1066801"/>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ED7D31"/>
                </a:solidFill>
                <a:latin typeface="Calibri Light"/>
              </a:rPr>
              <a:t>B</a:t>
            </a:r>
            <a:r>
              <a:rPr lang="en-US" sz="4000">
                <a:solidFill>
                  <a:srgbClr val="ED7D31"/>
                </a:solidFill>
                <a:latin typeface="Calibri Light"/>
              </a:rPr>
              <a:t> </a:t>
            </a:r>
            <a:r>
              <a:rPr lang="en-US" sz="3200">
                <a:solidFill>
                  <a:srgbClr val="ED7D31"/>
                </a:solidFill>
                <a:latin typeface="Calibri Light"/>
              </a:rPr>
              <a:t>company</a:t>
            </a:r>
            <a:endParaRPr lang="en-US" sz="4000">
              <a:solidFill>
                <a:srgbClr val="ED7D31"/>
              </a:solidFill>
              <a:latin typeface="Calibri Light"/>
            </a:endParaRPr>
          </a:p>
        </p:txBody>
      </p:sp>
      <p:sp>
        <p:nvSpPr>
          <p:cNvPr id="43" name="Rectangle 42"/>
          <p:cNvSpPr/>
          <p:nvPr/>
        </p:nvSpPr>
        <p:spPr>
          <a:xfrm>
            <a:off x="6096001" y="1066800"/>
            <a:ext cx="2438398" cy="533399"/>
          </a:xfrm>
          <a:prstGeom prst="rect">
            <a:avLst/>
          </a:prstGeom>
          <a:no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4800" b="1">
                <a:solidFill>
                  <a:srgbClr val="70AD47"/>
                </a:solidFill>
                <a:latin typeface="Calibri Light"/>
              </a:rPr>
              <a:t>C </a:t>
            </a:r>
            <a:r>
              <a:rPr lang="en-US" sz="3200">
                <a:solidFill>
                  <a:srgbClr val="70AD47"/>
                </a:solidFill>
                <a:latin typeface="Calibri Light"/>
              </a:rPr>
              <a:t>company</a:t>
            </a:r>
            <a:endParaRPr lang="en-US" sz="4000">
              <a:solidFill>
                <a:srgbClr val="70AD47"/>
              </a:solidFill>
              <a:latin typeface="Calibri Light"/>
            </a:endParaRPr>
          </a:p>
        </p:txBody>
      </p:sp>
      <p:sp>
        <p:nvSpPr>
          <p:cNvPr id="45" name="X"/>
          <p:cNvSpPr/>
          <p:nvPr/>
        </p:nvSpPr>
        <p:spPr>
          <a:xfrm>
            <a:off x="7480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5B9BD5"/>
                </a:solidFill>
                <a:latin typeface="Calibri Light"/>
                <a:cs typeface="Courier New" panose="02070309020205020404" pitchFamily="49" charset="0"/>
              </a:rPr>
              <a:t>Up to</a:t>
            </a:r>
          </a:p>
          <a:p>
            <a:pPr algn="ctr"/>
            <a:r>
              <a:rPr lang="en-US" sz="4400" b="1"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1.0×10</a:t>
            </a:r>
            <a:r>
              <a:rPr lang="en-US" sz="4400" b="1" baseline="300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7</a:t>
            </a:r>
            <a: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5B9BD5"/>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5B9BD5"/>
                </a:solidFill>
                <a:latin typeface="Calibri Light"/>
                <a:cs typeface="Courier New" panose="02070309020205020404" pitchFamily="49" charset="0"/>
              </a:rPr>
              <a:t>errors </a:t>
            </a:r>
          </a:p>
        </p:txBody>
      </p:sp>
      <p:sp>
        <p:nvSpPr>
          <p:cNvPr id="46" name="X"/>
          <p:cNvSpPr/>
          <p:nvPr/>
        </p:nvSpPr>
        <p:spPr>
          <a:xfrm>
            <a:off x="3484215"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ED7D31"/>
                </a:solidFill>
                <a:latin typeface="Calibri Light"/>
                <a:cs typeface="Courier New" panose="02070309020205020404" pitchFamily="49" charset="0"/>
              </a:rPr>
              <a:t>Up to</a:t>
            </a:r>
          </a:p>
          <a:p>
            <a:pPr algn="ctr"/>
            <a:r>
              <a:rPr lang="en-US" sz="4400" b="1"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2.7×10</a:t>
            </a:r>
            <a:r>
              <a:rPr lang="en-US" sz="4400" b="1" baseline="300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t>6</a:t>
            </a:r>
            <a:br>
              <a:rPr lang="en-US" sz="3600" dirty="0">
                <a:solidFill>
                  <a:srgbClr val="ED7D31"/>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ED7D31"/>
                </a:solidFill>
                <a:latin typeface="Calibri Light"/>
                <a:cs typeface="Courier New" panose="02070309020205020404" pitchFamily="49" charset="0"/>
              </a:rPr>
              <a:t>errors </a:t>
            </a:r>
          </a:p>
        </p:txBody>
      </p:sp>
      <p:sp>
        <p:nvSpPr>
          <p:cNvPr id="47" name="X"/>
          <p:cNvSpPr/>
          <p:nvPr/>
        </p:nvSpPr>
        <p:spPr>
          <a:xfrm>
            <a:off x="6234410" y="4343400"/>
            <a:ext cx="2161580" cy="9144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r>
              <a:rPr lang="en-US" sz="3600" dirty="0">
                <a:solidFill>
                  <a:srgbClr val="70AD47"/>
                </a:solidFill>
                <a:latin typeface="Calibri Light"/>
                <a:cs typeface="Courier New" panose="02070309020205020404" pitchFamily="49" charset="0"/>
              </a:rPr>
              <a:t>Up to</a:t>
            </a:r>
          </a:p>
          <a:p>
            <a:pPr algn="ctr"/>
            <a:r>
              <a:rPr lang="en-US" sz="4400" b="1"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3.3×10</a:t>
            </a:r>
            <a:r>
              <a:rPr lang="en-US" sz="4400" b="1" baseline="300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5</a:t>
            </a:r>
            <a: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t> </a:t>
            </a:r>
            <a:br>
              <a:rPr lang="en-US" sz="3600" dirty="0">
                <a:solidFill>
                  <a:srgbClr val="70AD47"/>
                </a:solidFill>
                <a:latin typeface="Cambria Math" panose="02040503050406030204" pitchFamily="18" charset="0"/>
                <a:ea typeface="Cambria Math" panose="02040503050406030204" pitchFamily="18" charset="0"/>
                <a:cs typeface="Courier New" panose="02070309020205020404" pitchFamily="49" charset="0"/>
              </a:rPr>
            </a:br>
            <a:r>
              <a:rPr lang="en-US" sz="3600" dirty="0">
                <a:solidFill>
                  <a:srgbClr val="70AD47"/>
                </a:solidFill>
                <a:latin typeface="Calibri Light"/>
                <a:cs typeface="Courier New" panose="02070309020205020404" pitchFamily="49" charset="0"/>
              </a:rPr>
              <a:t>errors </a:t>
            </a:r>
          </a:p>
        </p:txBody>
      </p:sp>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50</a:t>
            </a:fld>
            <a:endParaRPr lang="en-US">
              <a:solidFill>
                <a:prstClr val="black">
                  <a:tint val="75000"/>
                </a:prstClr>
              </a:solidFill>
            </a:endParaRPr>
          </a:p>
        </p:txBody>
      </p:sp>
      <p:sp>
        <p:nvSpPr>
          <p:cNvPr id="48" name="Title 1"/>
          <p:cNvSpPr>
            <a:spLocks noGrp="1"/>
          </p:cNvSpPr>
          <p:nvPr>
            <p:ph type="title"/>
          </p:nvPr>
        </p:nvSpPr>
        <p:spPr>
          <a:xfrm>
            <a:off x="228600" y="-27384"/>
            <a:ext cx="8610600" cy="1066800"/>
          </a:xfrm>
        </p:spPr>
        <p:txBody>
          <a:bodyPr/>
          <a:lstStyle/>
          <a:p>
            <a:r>
              <a:rPr lang="en-US" sz="4400" b="0" dirty="0">
                <a:solidFill>
                  <a:srgbClr val="1A5712"/>
                </a:solidFill>
                <a:latin typeface="Garamond" charset="0"/>
                <a:ea typeface="ＭＳ Ｐゴシック" charset="0"/>
                <a:cs typeface="ＭＳ Ｐゴシック" charset="0"/>
              </a:rPr>
              <a:t>Most DRAM Modules Are at Risk</a:t>
            </a:r>
          </a:p>
        </p:txBody>
      </p:sp>
      <p:sp>
        <p:nvSpPr>
          <p:cNvPr id="44" name="Rectangle 43"/>
          <p:cNvSpPr/>
          <p:nvPr/>
        </p:nvSpPr>
        <p:spPr>
          <a:xfrm>
            <a:off x="107950" y="6165304"/>
            <a:ext cx="8568506" cy="646331"/>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5"/>
              </a:rPr>
              <a:t>Flipping Bits in Memory Without Accessing Them: An Experimental Study of DRAM Disturbance Errors</a:t>
            </a:r>
            <a:r>
              <a:rPr lang="en-US" dirty="0">
                <a:solidFill>
                  <a:srgbClr val="0000FF"/>
                </a:solidFill>
                <a:ea typeface="ＭＳ Ｐゴシック" charset="0"/>
                <a:cs typeface="ＭＳ Ｐゴシック" charset="0"/>
              </a:rPr>
              <a:t>,</a:t>
            </a:r>
            <a:r>
              <a:rPr lang="en-US" dirty="0">
                <a:solidFill>
                  <a:prstClr val="black"/>
                </a:solidFill>
                <a:latin typeface="Tahoma" charset="0"/>
                <a:ea typeface="ＭＳ Ｐゴシック" charset="0"/>
                <a:cs typeface="ＭＳ Ｐゴシック" charset="0"/>
              </a:rPr>
              <a:t> </a:t>
            </a:r>
            <a:r>
              <a:rPr lang="en-US" dirty="0">
                <a:solidFill>
                  <a:prstClr val="black"/>
                </a:solidFill>
                <a:ea typeface="ＭＳ Ｐゴシック" charset="0"/>
                <a:cs typeface="ＭＳ Ｐゴシック" charset="0"/>
              </a:rPr>
              <a:t>(Kim et al., ISCA 2014)</a:t>
            </a:r>
          </a:p>
        </p:txBody>
      </p:sp>
    </p:spTree>
    <p:extLst>
      <p:ext uri="{BB962C8B-B14F-4D97-AF65-F5344CB8AC3E}">
        <p14:creationId xmlns:p14="http://schemas.microsoft.com/office/powerpoint/2010/main" val="27406839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51</a:t>
            </a:fld>
            <a:endParaRPr lang="en-US">
              <a:solidFill>
                <a:prstClr val="black">
                  <a:tint val="75000"/>
                </a:prstClr>
              </a:solidFill>
            </a:endParaRPr>
          </a:p>
        </p:txBody>
      </p:sp>
      <p:sp>
        <p:nvSpPr>
          <p:cNvPr id="14" name="Curtain1"/>
          <p:cNvSpPr/>
          <p:nvPr/>
        </p:nvSpPr>
        <p:spPr>
          <a:xfrm>
            <a:off x="2133601" y="1424940"/>
            <a:ext cx="2141220"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7621363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8" fill="hold" grpId="0" nodeType="clickEffect">
                                  <p:stCondLst>
                                    <p:cond delay="0"/>
                                  </p:stCondLst>
                                  <p:childTnLst>
                                    <p:animEffect transition="out" filter="wipe(left)">
                                      <p:cBhvr>
                                        <p:cTn id="6" dur="1500"/>
                                        <p:tgtEl>
                                          <p:spTgt spid="14"/>
                                        </p:tgtEl>
                                      </p:cBhvr>
                                    </p:animEffect>
                                    <p:set>
                                      <p:cBhvr>
                                        <p:cTn id="7" dur="1" fill="hold">
                                          <p:stCondLst>
                                            <p:cond delay="1499"/>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52</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5" name="Curtain2"/>
          <p:cNvSpPr/>
          <p:nvPr/>
        </p:nvSpPr>
        <p:spPr>
          <a:xfrm>
            <a:off x="4274820" y="1424940"/>
            <a:ext cx="3670737" cy="3497580"/>
          </a:xfrm>
          <a:prstGeom prst="rect">
            <a:avLst/>
          </a:prstGeom>
          <a:solidFill>
            <a:srgbClr val="CDCD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49294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2" presetClass="exit" presetSubtype="8" fill="hold" grpId="0" nodeType="clickEffect">
                                  <p:stCondLst>
                                    <p:cond delay="0"/>
                                  </p:stCondLst>
                                  <p:childTnLst>
                                    <p:animEffect transition="out" filter="wipe(left)">
                                      <p:cBhvr>
                                        <p:cTn id="12" dur="1500"/>
                                        <p:tgtEl>
                                          <p:spTgt spid="15"/>
                                        </p:tgtEl>
                                      </p:cBhvr>
                                    </p:animEffect>
                                    <p:set>
                                      <p:cBhvr>
                                        <p:cTn id="13" dur="1" fill="hold">
                                          <p:stCondLst>
                                            <p:cond delay="1499"/>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9" grpId="0"/>
      <p:bldP spid="3"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reErrors"/>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213682" y="990600"/>
            <a:ext cx="6731875" cy="4651892"/>
          </a:xfrm>
        </p:spPr>
      </p:pic>
      <p:pic>
        <p:nvPicPr>
          <p:cNvPr id="8" name="AllError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213682" y="990600"/>
            <a:ext cx="6731875" cy="4651891"/>
          </a:xfrm>
          <a:prstGeom prst="rect">
            <a:avLst/>
          </a:prstGeom>
        </p:spPr>
      </p:pic>
      <p:sp>
        <p:nvSpPr>
          <p:cNvPr id="4" name="Slide Number Placeholder 3"/>
          <p:cNvSpPr>
            <a:spLocks noGrp="1"/>
          </p:cNvSpPr>
          <p:nvPr>
            <p:ph type="sldNum" sz="quarter" idx="12"/>
          </p:nvPr>
        </p:nvSpPr>
        <p:spPr/>
        <p:txBody>
          <a:bodyPr/>
          <a:lstStyle/>
          <a:p>
            <a:fld id="{D4D2B188-1D62-4FCA-8363-938AD4629BBB}" type="slidenum">
              <a:rPr lang="en-US" smtClean="0">
                <a:solidFill>
                  <a:prstClr val="black">
                    <a:tint val="75000"/>
                  </a:prstClr>
                </a:solidFill>
              </a:rPr>
              <a:pPr/>
              <a:t>53</a:t>
            </a:fld>
            <a:endParaRPr lang="en-US">
              <a:solidFill>
                <a:prstClr val="black">
                  <a:tint val="75000"/>
                </a:prstClr>
              </a:solidFill>
            </a:endParaRPr>
          </a:p>
        </p:txBody>
      </p:sp>
      <p:sp>
        <p:nvSpPr>
          <p:cNvPr id="12" name="Second"/>
          <p:cNvSpPr/>
          <p:nvPr/>
        </p:nvSpPr>
        <p:spPr>
          <a:xfrm>
            <a:off x="4832032" y="3679825"/>
            <a:ext cx="382905" cy="381001"/>
          </a:xfrm>
          <a:prstGeom prst="ellipse">
            <a:avLst/>
          </a:prstGeom>
          <a:noFill/>
          <a:ln w="19050">
            <a:solidFill>
              <a:srgbClr val="699FD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3" name="Third"/>
          <p:cNvSpPr/>
          <p:nvPr/>
        </p:nvSpPr>
        <p:spPr>
          <a:xfrm>
            <a:off x="5093970" y="1685925"/>
            <a:ext cx="382905" cy="381001"/>
          </a:xfrm>
          <a:prstGeom prst="ellipse">
            <a:avLst/>
          </a:prstGeom>
          <a:noFill/>
          <a:ln w="19050">
            <a:solidFill>
              <a:srgbClr val="F27A3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Punchline"/>
          <p:cNvSpPr txBox="1"/>
          <p:nvPr/>
        </p:nvSpPr>
        <p:spPr>
          <a:xfrm>
            <a:off x="228600" y="5718692"/>
            <a:ext cx="8686800" cy="758308"/>
          </a:xfrm>
          <a:prstGeom prst="rect">
            <a:avLst/>
          </a:prstGeom>
          <a:noFill/>
        </p:spPr>
        <p:txBody>
          <a:bodyPr wrap="square" rtlCol="0" anchor="ctr">
            <a:noAutofit/>
          </a:bodyPr>
          <a:lstStyle/>
          <a:p>
            <a:pPr algn="ctr"/>
            <a:r>
              <a:rPr lang="en-US" sz="3600" i="1" dirty="0">
                <a:solidFill>
                  <a:srgbClr val="FF0000"/>
                </a:solidFill>
                <a:latin typeface="Calibri Light"/>
              </a:rPr>
              <a:t>All modules from </a:t>
            </a:r>
            <a:r>
              <a:rPr lang="en-US" sz="3200" i="1" dirty="0">
                <a:solidFill>
                  <a:srgbClr val="FF0000"/>
                </a:solidFill>
                <a:latin typeface="Cambria Math" panose="02040503050406030204" pitchFamily="18" charset="0"/>
                <a:ea typeface="Cambria Math" panose="02040503050406030204" pitchFamily="18" charset="0"/>
              </a:rPr>
              <a:t>2012–2013 </a:t>
            </a:r>
            <a:r>
              <a:rPr lang="en-US" sz="3600" i="1" dirty="0">
                <a:solidFill>
                  <a:srgbClr val="FF0000"/>
                </a:solidFill>
                <a:latin typeface="Calibri Light"/>
              </a:rPr>
              <a:t>are vulnerable</a:t>
            </a:r>
          </a:p>
        </p:txBody>
      </p:sp>
      <p:sp>
        <p:nvSpPr>
          <p:cNvPr id="19" name="RedBox"/>
          <p:cNvSpPr/>
          <p:nvPr/>
        </p:nvSpPr>
        <p:spPr>
          <a:xfrm>
            <a:off x="5454650" y="1442720"/>
            <a:ext cx="1660525" cy="3405505"/>
          </a:xfrm>
          <a:prstGeom prst="rect">
            <a:avLst/>
          </a:prstGeom>
          <a:solidFill>
            <a:srgbClr val="FF000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irst Appearance"/>
          <p:cNvSpPr/>
          <p:nvPr/>
        </p:nvSpPr>
        <p:spPr>
          <a:xfrm>
            <a:off x="3192780" y="2430781"/>
            <a:ext cx="2023110" cy="845819"/>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ctr">
              <a:lnSpc>
                <a:spcPct val="80000"/>
              </a:lnSpc>
            </a:pPr>
            <a:r>
              <a:rPr lang="en-US" sz="2800" i="1" dirty="0">
                <a:solidFill>
                  <a:srgbClr val="70AE46"/>
                </a:solidFill>
                <a:latin typeface="Calibri Light"/>
                <a:cs typeface="Courier New" panose="02070309020205020404" pitchFamily="49" charset="0"/>
              </a:rPr>
              <a:t>First</a:t>
            </a:r>
          </a:p>
          <a:p>
            <a:pPr algn="ctr">
              <a:lnSpc>
                <a:spcPct val="80000"/>
              </a:lnSpc>
            </a:pPr>
            <a:r>
              <a:rPr lang="en-US" sz="2800" i="1" dirty="0">
                <a:solidFill>
                  <a:srgbClr val="70AE46"/>
                </a:solidFill>
                <a:latin typeface="Calibri Light"/>
                <a:cs typeface="Courier New" panose="02070309020205020404" pitchFamily="49" charset="0"/>
              </a:rPr>
              <a:t>Appearance</a:t>
            </a:r>
          </a:p>
        </p:txBody>
      </p:sp>
      <p:sp>
        <p:nvSpPr>
          <p:cNvPr id="3" name="First"/>
          <p:cNvSpPr/>
          <p:nvPr/>
        </p:nvSpPr>
        <p:spPr>
          <a:xfrm>
            <a:off x="4016374" y="3305175"/>
            <a:ext cx="382905" cy="381001"/>
          </a:xfrm>
          <a:prstGeom prst="ellipse">
            <a:avLst/>
          </a:prstGeom>
          <a:noFill/>
          <a:ln w="19050">
            <a:solidFill>
              <a:srgbClr val="6EAE3F"/>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Recent DRAM Is More Vulnerable</a:t>
            </a:r>
          </a:p>
        </p:txBody>
      </p:sp>
    </p:spTree>
    <p:extLst>
      <p:ext uri="{BB962C8B-B14F-4D97-AF65-F5344CB8AC3E}">
        <p14:creationId xmlns:p14="http://schemas.microsoft.com/office/powerpoint/2010/main" val="14445043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a:solidFill>
                  <a:prstClr val="black">
                    <a:lumMod val="65000"/>
                    <a:lumOff val="35000"/>
                  </a:prstClr>
                </a:solidFill>
                <a:latin typeface="Calibri Light"/>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a:solidFill>
                  <a:prstClr val="white"/>
                </a:solidFill>
                <a:latin typeface="Courier New" panose="02070309020205020404" pitchFamily="49" charset="0"/>
                <a:cs typeface="Courier New" panose="02070309020205020404" pitchFamily="49" charset="0"/>
              </a:rPr>
              <a:t>loop</a:t>
            </a:r>
            <a:r>
              <a:rPr lang="en-US" sz="280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mov (</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mov (</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clflush (</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clflush (</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jmp </a:t>
            </a:r>
            <a:r>
              <a:rPr lang="en-US" sz="2800" u="sng">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a:solidFill>
                  <a:prstClr val="black"/>
                </a:solidFill>
              </a:rPr>
              <a:t>Download from: </a:t>
            </a:r>
            <a:r>
              <a:rPr lang="en-US" dirty="0">
                <a:solidFill>
                  <a:prstClr val="black"/>
                </a:solidFill>
                <a:hlinkClick r:id="rId6"/>
              </a:rPr>
              <a:t>https://github.com/CMU-SAFARI/rowhammer</a:t>
            </a:r>
            <a:r>
              <a:rPr lang="en-US" dirty="0">
                <a:solidFill>
                  <a:prstClr val="black"/>
                </a:solidFill>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a:solidFill>
                  <a:prstClr val="white"/>
                </a:solidFill>
                <a:latin typeface="Calibri Light"/>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60221218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a:solidFill>
                  <a:prstClr val="black">
                    <a:lumMod val="65000"/>
                    <a:lumOff val="35000"/>
                  </a:prstClr>
                </a:solidFill>
                <a:latin typeface="Calibri Light"/>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a:solidFill>
                  <a:prstClr val="black"/>
                </a:solidFill>
              </a:rPr>
              <a:t>Download from: </a:t>
            </a:r>
            <a:r>
              <a:rPr lang="en-US" dirty="0">
                <a:solidFill>
                  <a:prstClr val="black"/>
                </a:solidFill>
                <a:hlinkClick r:id="rId6"/>
              </a:rPr>
              <a:t>https://github.com/CMU-SAFARI/rowhammer</a:t>
            </a:r>
            <a:r>
              <a:rPr lang="en-US" dirty="0">
                <a:solidFill>
                  <a:prstClr val="black"/>
                </a:solidFill>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a:solidFill>
                  <a:prstClr val="white"/>
                </a:solidFill>
                <a:latin typeface="Calibri Light"/>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55" name="YArrow"/>
          <p:cNvCxnSpPr>
            <a:stCxn id="57" idx="3"/>
            <a:endCxn id="61" idx="1"/>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7"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8" name="XArrow"/>
          <p:cNvCxnSpPr>
            <a:stCxn id="59"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9"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60"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61"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2"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3"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4"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endParaRPr lang="en-US" sz="2800" b="1">
              <a:solidFill>
                <a:prstClr val="black"/>
              </a:solidFill>
              <a:latin typeface="Calibri Light"/>
              <a:cs typeface="Courier New" panose="02070309020205020404" pitchFamily="49" charset="0"/>
            </a:endParaRPr>
          </a:p>
        </p:txBody>
      </p:sp>
      <p:sp>
        <p:nvSpPr>
          <p:cNvPr id="65"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22" name="CPU"/>
          <p:cNvSpPr/>
          <p:nvPr/>
        </p:nvSpPr>
        <p:spPr>
          <a:xfrm>
            <a:off x="419100" y="3352800"/>
            <a:ext cx="4152900" cy="3048001"/>
          </a:xfrm>
          <a:prstGeom prst="rect">
            <a:avLst/>
          </a:prstGeom>
          <a:no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00050" indent="-400050">
              <a:lnSpc>
                <a:spcPct val="90000"/>
              </a:lnSpc>
              <a:buFont typeface="+mj-lt"/>
              <a:buAutoNum type="arabicPeriod"/>
            </a:pPr>
            <a:r>
              <a:rPr lang="en-US" sz="3200" dirty="0">
                <a:solidFill>
                  <a:prstClr val="black"/>
                </a:solidFill>
                <a:latin typeface="Calibri Light"/>
                <a:cs typeface="Courier New" panose="02070309020205020404" pitchFamily="49" charset="0"/>
              </a:rPr>
              <a:t>Avoid </a:t>
            </a:r>
            <a:r>
              <a:rPr lang="en-US" sz="3200" b="1" i="1" dirty="0">
                <a:solidFill>
                  <a:prstClr val="black"/>
                </a:solidFill>
                <a:latin typeface="Calibri Light"/>
                <a:cs typeface="Courier New" panose="02070309020205020404" pitchFamily="49" charset="0"/>
              </a:rPr>
              <a:t>cache hits</a:t>
            </a:r>
          </a:p>
          <a:p>
            <a:pPr marL="742950" lvl="1" indent="-285750">
              <a:lnSpc>
                <a:spcPct val="90000"/>
              </a:lnSpc>
              <a:buFont typeface="Calibri Light" panose="020F0302020204030204" pitchFamily="34" charset="0"/>
              <a:buChar char="–"/>
            </a:pPr>
            <a:r>
              <a:rPr lang="en-US" sz="2800" dirty="0">
                <a:solidFill>
                  <a:prstClr val="black"/>
                </a:solidFill>
                <a:latin typeface="Calibri Light"/>
                <a:cs typeface="Courier New" panose="02070309020205020404" pitchFamily="49" charset="0"/>
              </a:rPr>
              <a:t>Flush </a:t>
            </a:r>
            <a:r>
              <a:rPr lang="en-US" sz="2800" b="1" dirty="0">
                <a:solidFill>
                  <a:srgbClr val="FF0000"/>
                </a:solidFill>
                <a:latin typeface="Courier New" panose="02070309020205020404" pitchFamily="49" charset="0"/>
                <a:cs typeface="Courier New" panose="02070309020205020404" pitchFamily="49" charset="0"/>
              </a:rPr>
              <a:t>X</a:t>
            </a:r>
            <a:r>
              <a:rPr lang="en-US" sz="2800" dirty="0">
                <a:solidFill>
                  <a:prstClr val="black"/>
                </a:solidFill>
                <a:latin typeface="Calibri Light"/>
                <a:cs typeface="Courier New" panose="02070309020205020404" pitchFamily="49" charset="0"/>
              </a:rPr>
              <a:t> from cache</a:t>
            </a:r>
          </a:p>
          <a:p>
            <a:pPr marL="400050" indent="-400050">
              <a:lnSpc>
                <a:spcPct val="90000"/>
              </a:lnSpc>
              <a:buFont typeface="+mj-lt"/>
              <a:buAutoNum type="arabicPeriod"/>
            </a:pPr>
            <a:endParaRPr lang="en-US" sz="3200" dirty="0">
              <a:solidFill>
                <a:prstClr val="black"/>
              </a:solidFill>
              <a:latin typeface="Calibri Light"/>
              <a:cs typeface="Courier New" panose="02070309020205020404" pitchFamily="49" charset="0"/>
            </a:endParaRPr>
          </a:p>
          <a:p>
            <a:pPr marL="400050" indent="-400050">
              <a:lnSpc>
                <a:spcPct val="90000"/>
              </a:lnSpc>
              <a:buFont typeface="+mj-lt"/>
              <a:buAutoNum type="arabicPeriod"/>
            </a:pPr>
            <a:r>
              <a:rPr lang="en-US" sz="3200" dirty="0">
                <a:solidFill>
                  <a:prstClr val="black"/>
                </a:solidFill>
                <a:latin typeface="Calibri Light"/>
                <a:cs typeface="Courier New" panose="02070309020205020404" pitchFamily="49" charset="0"/>
              </a:rPr>
              <a:t>Avoid </a:t>
            </a:r>
            <a:r>
              <a:rPr lang="en-US" sz="3200" b="1" i="1" dirty="0">
                <a:solidFill>
                  <a:prstClr val="black"/>
                </a:solidFill>
                <a:latin typeface="Calibri Light"/>
                <a:cs typeface="Courier New" panose="02070309020205020404" pitchFamily="49" charset="0"/>
              </a:rPr>
              <a:t>row hits</a:t>
            </a:r>
            <a:r>
              <a:rPr lang="en-US" sz="3200" dirty="0">
                <a:solidFill>
                  <a:prstClr val="black"/>
                </a:solidFill>
                <a:latin typeface="Calibri Light"/>
                <a:cs typeface="Courier New" panose="02070309020205020404" pitchFamily="49" charset="0"/>
              </a:rPr>
              <a:t> to </a:t>
            </a:r>
            <a:r>
              <a:rPr lang="en-US" sz="3200" b="1" dirty="0">
                <a:solidFill>
                  <a:srgbClr val="FF0000"/>
                </a:solidFill>
                <a:latin typeface="Courier New" panose="02070309020205020404" pitchFamily="49" charset="0"/>
                <a:cs typeface="Courier New" panose="02070309020205020404" pitchFamily="49" charset="0"/>
              </a:rPr>
              <a:t>X</a:t>
            </a:r>
          </a:p>
          <a:p>
            <a:pPr marL="742950" lvl="1" indent="-285750">
              <a:lnSpc>
                <a:spcPct val="90000"/>
              </a:lnSpc>
              <a:buFont typeface="Calibri Light" panose="020F0302020204030204" pitchFamily="34" charset="0"/>
              <a:buChar char="–"/>
            </a:pPr>
            <a:r>
              <a:rPr lang="en-US" sz="2800" dirty="0">
                <a:solidFill>
                  <a:prstClr val="black"/>
                </a:solidFill>
                <a:latin typeface="Calibri Light"/>
                <a:cs typeface="Courier New" panose="02070309020205020404" pitchFamily="49" charset="0"/>
              </a:rPr>
              <a:t>Read </a:t>
            </a:r>
            <a:r>
              <a:rPr lang="en-US" sz="2800" b="1" dirty="0">
                <a:solidFill>
                  <a:srgbClr val="FF0000"/>
                </a:solidFill>
                <a:latin typeface="Courier New" panose="02070309020205020404" pitchFamily="49" charset="0"/>
                <a:cs typeface="Courier New" panose="02070309020205020404" pitchFamily="49" charset="0"/>
              </a:rPr>
              <a:t>Y</a:t>
            </a:r>
            <a:r>
              <a:rPr lang="en-US" sz="2800" dirty="0">
                <a:solidFill>
                  <a:prstClr val="black"/>
                </a:solidFill>
                <a:latin typeface="Calibri Light"/>
                <a:cs typeface="Courier New" panose="02070309020205020404" pitchFamily="49" charset="0"/>
              </a:rPr>
              <a:t> in another row</a:t>
            </a:r>
          </a:p>
        </p:txBody>
      </p:sp>
    </p:spTree>
    <p:extLst>
      <p:ext uri="{BB962C8B-B14F-4D97-AF65-F5344CB8AC3E}">
        <p14:creationId xmlns:p14="http://schemas.microsoft.com/office/powerpoint/2010/main" val="2017133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a:solidFill>
                  <a:prstClr val="black">
                    <a:lumMod val="65000"/>
                    <a:lumOff val="35000"/>
                  </a:prstClr>
                </a:solidFill>
                <a:latin typeface="Calibri Light"/>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a:solidFill>
                  <a:prstClr val="white"/>
                </a:solidFill>
                <a:latin typeface="Courier New" panose="02070309020205020404" pitchFamily="49" charset="0"/>
                <a:cs typeface="Courier New" panose="02070309020205020404" pitchFamily="49" charset="0"/>
              </a:rPr>
              <a:t>loop</a:t>
            </a:r>
            <a:r>
              <a:rPr lang="en-US" sz="280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mov (</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mov (</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clflush (</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clflush (</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jmp </a:t>
            </a:r>
            <a:r>
              <a:rPr lang="en-US" sz="2800" u="sng">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a:solidFill>
                  <a:prstClr val="black"/>
                </a:solidFill>
              </a:rPr>
              <a:t>Download from: </a:t>
            </a:r>
            <a:r>
              <a:rPr lang="en-US" dirty="0">
                <a:solidFill>
                  <a:prstClr val="black"/>
                </a:solidFill>
                <a:hlinkClick r:id="rId6"/>
              </a:rPr>
              <a:t>https://github.com/CMU-SAFARI/rowhammer</a:t>
            </a:r>
            <a:r>
              <a:rPr lang="en-US" dirty="0">
                <a:solidFill>
                  <a:prstClr val="black"/>
                </a:solidFill>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a:solidFill>
                  <a:prstClr val="white"/>
                </a:solidFill>
                <a:latin typeface="Calibri Light"/>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a:solidFill>
                  <a:prstClr val="black"/>
                </a:solidFill>
                <a:latin typeface="Calibri Light"/>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a:solidFill>
                  <a:prstClr val="black"/>
                </a:solidFill>
                <a:latin typeface="Calibri Light"/>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11914427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a:solidFill>
                  <a:prstClr val="black">
                    <a:lumMod val="65000"/>
                    <a:lumOff val="35000"/>
                  </a:prstClr>
                </a:solidFill>
                <a:latin typeface="Calibri Light"/>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a:solidFill>
                  <a:prstClr val="white"/>
                </a:solidFill>
                <a:latin typeface="Courier New" panose="02070309020205020404" pitchFamily="49" charset="0"/>
                <a:cs typeface="Courier New" panose="02070309020205020404" pitchFamily="49" charset="0"/>
              </a:rPr>
              <a:t>loop</a:t>
            </a:r>
            <a:r>
              <a:rPr lang="en-US" sz="280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mov (</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mov (</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clflush (</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clflush (</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jmp </a:t>
            </a:r>
            <a:r>
              <a:rPr lang="en-US" sz="2800" u="sng">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a:solidFill>
                  <a:prstClr val="black"/>
                </a:solidFill>
              </a:rPr>
              <a:t>Download from: </a:t>
            </a:r>
            <a:r>
              <a:rPr lang="en-US" dirty="0">
                <a:solidFill>
                  <a:prstClr val="black"/>
                </a:solidFill>
                <a:hlinkClick r:id="rId6"/>
              </a:rPr>
              <a:t>https://github.com/CMU-SAFARI/rowhammer</a:t>
            </a:r>
            <a:r>
              <a:rPr lang="en-US" dirty="0">
                <a:solidFill>
                  <a:prstClr val="black"/>
                </a:solidFill>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a:solidFill>
                  <a:prstClr val="white"/>
                </a:solidFill>
                <a:latin typeface="Calibri Light"/>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
        <p:nvSpPr>
          <p:cNvPr id="54"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5" name="Row"/>
          <p:cNvSpPr/>
          <p:nvPr/>
        </p:nvSpPr>
        <p:spPr>
          <a:xfrm>
            <a:off x="6096000" y="5527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57" name="RowY"/>
          <p:cNvSpPr/>
          <p:nvPr/>
        </p:nvSpPr>
        <p:spPr>
          <a:xfrm>
            <a:off x="6096000" y="5146764"/>
            <a:ext cx="2133600" cy="381000"/>
          </a:xfrm>
          <a:prstGeom prst="rect">
            <a:avLst/>
          </a:prstGeom>
          <a:solidFill>
            <a:srgbClr val="FF8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a:solidFill>
                  <a:prstClr val="black"/>
                </a:solidFill>
                <a:latin typeface="Calibri Light"/>
                <a:cs typeface="Courier New" panose="02070309020205020404" pitchFamily="49" charset="0"/>
              </a:rPr>
              <a:t> </a:t>
            </a:r>
          </a:p>
        </p:txBody>
      </p:sp>
      <p:sp>
        <p:nvSpPr>
          <p:cNvPr id="58" name="Row"/>
          <p:cNvSpPr/>
          <p:nvPr/>
        </p:nvSpPr>
        <p:spPr>
          <a:xfrm>
            <a:off x="6096000" y="4765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59" name="Row"/>
          <p:cNvSpPr/>
          <p:nvPr/>
        </p:nvSpPr>
        <p:spPr>
          <a:xfrm>
            <a:off x="6096000" y="4384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60"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a:solidFill>
                  <a:prstClr val="black"/>
                </a:solidFill>
                <a:latin typeface="Calibri Light"/>
                <a:cs typeface="Courier New" panose="02070309020205020404" pitchFamily="49" charset="0"/>
              </a:rPr>
              <a:t> </a:t>
            </a:r>
          </a:p>
        </p:txBody>
      </p:sp>
      <p:sp>
        <p:nvSpPr>
          <p:cNvPr id="61" name="Row"/>
          <p:cNvSpPr/>
          <p:nvPr/>
        </p:nvSpPr>
        <p:spPr>
          <a:xfrm>
            <a:off x="6096000" y="3622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cxnSp>
        <p:nvCxnSpPr>
          <p:cNvPr id="62" name="YArrow"/>
          <p:cNvCxnSpPr>
            <a:stCxn id="63"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3"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64" name="XArrow"/>
          <p:cNvCxnSpPr>
            <a:stCxn id="65"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65"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522741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 name="Picture 48"/>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4982278" y="990600"/>
            <a:ext cx="3761672" cy="2542032"/>
          </a:xfrm>
          <a:prstGeom prst="rect">
            <a:avLst/>
          </a:prstGeom>
          <a:noFill/>
          <a:ln>
            <a:noFill/>
          </a:ln>
        </p:spPr>
      </p:pic>
      <p:pic>
        <p:nvPicPr>
          <p:cNvPr id="23" name="Picture 2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28750" y="1133770"/>
            <a:ext cx="1752600" cy="1752600"/>
          </a:xfrm>
          <a:prstGeom prst="rect">
            <a:avLst/>
          </a:prstGeom>
        </p:spPr>
      </p:pic>
      <p:sp>
        <p:nvSpPr>
          <p:cNvPr id="3" name="Left-Right Arrow 2"/>
          <p:cNvSpPr/>
          <p:nvPr/>
        </p:nvSpPr>
        <p:spPr>
          <a:xfrm>
            <a:off x="3429000" y="1567009"/>
            <a:ext cx="1411106" cy="895352"/>
          </a:xfrm>
          <a:prstGeom prst="leftRightArrow">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white"/>
              </a:solidFill>
              <a:latin typeface="Calibri Light"/>
            </a:endParaRPr>
          </a:p>
        </p:txBody>
      </p:sp>
      <p:sp>
        <p:nvSpPr>
          <p:cNvPr id="7" name="TextBox 6"/>
          <p:cNvSpPr txBox="1"/>
          <p:nvPr/>
        </p:nvSpPr>
        <p:spPr>
          <a:xfrm>
            <a:off x="1115616" y="1484784"/>
            <a:ext cx="2448272" cy="914400"/>
          </a:xfrm>
          <a:prstGeom prst="rect">
            <a:avLst/>
          </a:prstGeom>
          <a:noFill/>
        </p:spPr>
        <p:txBody>
          <a:bodyPr wrap="square" rtlCol="0" anchor="ctr">
            <a:noAutofit/>
          </a:bodyPr>
          <a:lstStyle/>
          <a:p>
            <a:pPr algn="ctr"/>
            <a:r>
              <a:rPr lang="en-US" sz="5000" b="1" dirty="0">
                <a:solidFill>
                  <a:prstClr val="black">
                    <a:lumMod val="65000"/>
                    <a:lumOff val="35000"/>
                  </a:prstClr>
                </a:solidFill>
                <a:latin typeface="Calibri Light"/>
              </a:rPr>
              <a:t>CPU</a:t>
            </a:r>
          </a:p>
        </p:txBody>
      </p:sp>
      <p:sp>
        <p:nvSpPr>
          <p:cNvPr id="4" name="Rectangle 3"/>
          <p:cNvSpPr/>
          <p:nvPr/>
        </p:nvSpPr>
        <p:spPr>
          <a:xfrm>
            <a:off x="4753678" y="2762545"/>
            <a:ext cx="3761672" cy="53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7" name="DRAM"/>
          <p:cNvSpPr/>
          <p:nvPr/>
        </p:nvSpPr>
        <p:spPr>
          <a:xfrm>
            <a:off x="5029200" y="3200400"/>
            <a:ext cx="3657599" cy="3104856"/>
          </a:xfrm>
          <a:prstGeom prst="roundRect">
            <a:avLst>
              <a:gd name="adj" fmla="val 11319"/>
            </a:avLst>
          </a:prstGeom>
          <a:solidFill>
            <a:schemeClr val="bg1">
              <a:lumMod val="85000"/>
            </a:schemeClr>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8" name="Row"/>
          <p:cNvSpPr/>
          <p:nvPr/>
        </p:nvSpPr>
        <p:spPr>
          <a:xfrm>
            <a:off x="6096000" y="5527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3600">
              <a:solidFill>
                <a:prstClr val="black"/>
              </a:solidFill>
              <a:latin typeface="Courier New" panose="02070309020205020404" pitchFamily="49" charset="0"/>
              <a:cs typeface="Courier New" panose="02070309020205020404" pitchFamily="49" charset="0"/>
            </a:endParaRPr>
          </a:p>
        </p:txBody>
      </p:sp>
      <p:sp>
        <p:nvSpPr>
          <p:cNvPr id="29" name="RowY"/>
          <p:cNvSpPr/>
          <p:nvPr/>
        </p:nvSpPr>
        <p:spPr>
          <a:xfrm>
            <a:off x="6096000" y="5146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a:solidFill>
                  <a:prstClr val="black"/>
                </a:solidFill>
                <a:latin typeface="Calibri Light"/>
                <a:cs typeface="Courier New" panose="02070309020205020404" pitchFamily="49" charset="0"/>
              </a:rPr>
              <a:t> </a:t>
            </a:r>
          </a:p>
        </p:txBody>
      </p:sp>
      <p:sp>
        <p:nvSpPr>
          <p:cNvPr id="30" name="Row"/>
          <p:cNvSpPr/>
          <p:nvPr/>
        </p:nvSpPr>
        <p:spPr>
          <a:xfrm>
            <a:off x="6096000" y="4765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1" name="Row"/>
          <p:cNvSpPr/>
          <p:nvPr/>
        </p:nvSpPr>
        <p:spPr>
          <a:xfrm>
            <a:off x="6096000" y="4384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32" name="RowX"/>
          <p:cNvSpPr/>
          <p:nvPr/>
        </p:nvSpPr>
        <p:spPr>
          <a:xfrm>
            <a:off x="6096000" y="4003764"/>
            <a:ext cx="2133600" cy="381000"/>
          </a:xfrm>
          <a:prstGeom prst="rect">
            <a:avLst/>
          </a:prstGeom>
          <a:solidFill>
            <a:schemeClr val="bg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r>
              <a:rPr lang="en-US" sz="2800" b="1">
                <a:solidFill>
                  <a:prstClr val="black"/>
                </a:solidFill>
                <a:latin typeface="Calibri Light"/>
                <a:cs typeface="Courier New" panose="02070309020205020404" pitchFamily="49" charset="0"/>
              </a:rPr>
              <a:t> </a:t>
            </a:r>
          </a:p>
        </p:txBody>
      </p:sp>
      <p:sp>
        <p:nvSpPr>
          <p:cNvPr id="33" name="Row"/>
          <p:cNvSpPr/>
          <p:nvPr/>
        </p:nvSpPr>
        <p:spPr>
          <a:xfrm>
            <a:off x="6096000" y="3622764"/>
            <a:ext cx="2133600" cy="381000"/>
          </a:xfrm>
          <a:prstGeom prst="rect">
            <a:avLst/>
          </a:prstGeom>
          <a:solidFill>
            <a:srgbClr val="FFE181"/>
          </a:solidFill>
          <a:ln w="28575">
            <a:solidFill>
              <a:schemeClr val="tx1">
                <a:lumMod val="65000"/>
                <a:lumOff val="3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sz="2800">
              <a:solidFill>
                <a:prstClr val="black"/>
              </a:solidFill>
              <a:latin typeface="Courier New" panose="02070309020205020404" pitchFamily="49" charset="0"/>
              <a:cs typeface="Courier New" panose="02070309020205020404" pitchFamily="49" charset="0"/>
            </a:endParaRPr>
          </a:p>
        </p:txBody>
      </p:sp>
      <p:sp>
        <p:nvSpPr>
          <p:cNvPr id="16" name="CPU"/>
          <p:cNvSpPr/>
          <p:nvPr/>
        </p:nvSpPr>
        <p:spPr>
          <a:xfrm>
            <a:off x="457200" y="3200400"/>
            <a:ext cx="3657600" cy="3104856"/>
          </a:xfrm>
          <a:prstGeom prst="roundRect">
            <a:avLst>
              <a:gd name="adj" fmla="val 11319"/>
            </a:avLst>
          </a:prstGeom>
          <a:solidFill>
            <a:srgbClr val="0D3533"/>
          </a:solidFill>
          <a:ln w="5715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0" rIns="0" rtlCol="0" anchor="t"/>
          <a:lstStyle/>
          <a:p>
            <a:pPr marL="114300">
              <a:lnSpc>
                <a:spcPct val="90000"/>
              </a:lnSpc>
            </a:pPr>
            <a:r>
              <a:rPr lang="en-US" sz="2800" u="sng">
                <a:solidFill>
                  <a:prstClr val="white"/>
                </a:solidFill>
                <a:latin typeface="Courier New" panose="02070309020205020404" pitchFamily="49" charset="0"/>
                <a:cs typeface="Courier New" panose="02070309020205020404" pitchFamily="49" charset="0"/>
              </a:rPr>
              <a:t>loop</a:t>
            </a:r>
            <a:r>
              <a:rPr lang="en-US" sz="280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mov (</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 %eax</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mov (</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 %ebx</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clflush (</a:t>
            </a:r>
            <a:r>
              <a:rPr lang="en-US" sz="2800" b="1">
                <a:solidFill>
                  <a:srgbClr val="FF0000"/>
                </a:solidFill>
                <a:latin typeface="Courier New" panose="02070309020205020404" pitchFamily="49" charset="0"/>
                <a:cs typeface="Courier New" panose="02070309020205020404" pitchFamily="49" charset="0"/>
              </a:rPr>
              <a:t>X</a:t>
            </a:r>
            <a:r>
              <a:rPr lang="en-US" sz="2800">
                <a:solidFill>
                  <a:prstClr val="white"/>
                </a:solidFill>
                <a:latin typeface="Courier New" panose="02070309020205020404" pitchFamily="49" charset="0"/>
                <a:cs typeface="Courier New" panose="02070309020205020404" pitchFamily="49" charset="0"/>
              </a:rPr>
              <a:t>)  </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clflush (</a:t>
            </a:r>
            <a:r>
              <a:rPr lang="en-US" sz="2800" b="1">
                <a:solidFill>
                  <a:srgbClr val="FF0000"/>
                </a:solidFill>
                <a:latin typeface="Courier New" panose="02070309020205020404" pitchFamily="49" charset="0"/>
                <a:cs typeface="Courier New" panose="02070309020205020404" pitchFamily="49" charset="0"/>
              </a:rPr>
              <a:t>Y</a:t>
            </a:r>
            <a:r>
              <a:rPr lang="en-US" sz="2800">
                <a:solidFill>
                  <a:prstClr val="white"/>
                </a:solidFill>
                <a:latin typeface="Courier New" panose="02070309020205020404" pitchFamily="49" charset="0"/>
                <a:cs typeface="Courier New" panose="02070309020205020404" pitchFamily="49" charset="0"/>
              </a:rPr>
              <a:t>)</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mfence</a:t>
            </a:r>
          </a:p>
          <a:p>
            <a:pPr marL="114300">
              <a:lnSpc>
                <a:spcPct val="90000"/>
              </a:lnSpc>
            </a:pPr>
            <a:r>
              <a:rPr lang="en-US" sz="2800">
                <a:solidFill>
                  <a:prstClr val="white"/>
                </a:solidFill>
                <a:latin typeface="Courier New" panose="02070309020205020404" pitchFamily="49" charset="0"/>
                <a:cs typeface="Courier New" panose="02070309020205020404" pitchFamily="49" charset="0"/>
              </a:rPr>
              <a:t>  jmp </a:t>
            </a:r>
            <a:r>
              <a:rPr lang="en-US" sz="2800" u="sng">
                <a:solidFill>
                  <a:prstClr val="white"/>
                </a:solidFill>
                <a:latin typeface="Courier New" panose="02070309020205020404" pitchFamily="49" charset="0"/>
                <a:cs typeface="Courier New" panose="02070309020205020404" pitchFamily="49" charset="0"/>
              </a:rPr>
              <a:t>loop</a:t>
            </a:r>
            <a:endParaRPr lang="en-US" sz="2800">
              <a:solidFill>
                <a:prstClr val="white"/>
              </a:solidFill>
              <a:latin typeface="Courier New" panose="02070309020205020404" pitchFamily="49" charset="0"/>
              <a:cs typeface="Courier New" panose="02070309020205020404" pitchFamily="49" charset="0"/>
            </a:endParaRPr>
          </a:p>
        </p:txBody>
      </p:sp>
      <p:sp>
        <p:nvSpPr>
          <p:cNvPr id="34" name="Error"/>
          <p:cNvSpPr/>
          <p:nvPr/>
        </p:nvSpPr>
        <p:spPr>
          <a:xfrm>
            <a:off x="6600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6" name="Error"/>
          <p:cNvSpPr/>
          <p:nvPr/>
        </p:nvSpPr>
        <p:spPr>
          <a:xfrm>
            <a:off x="6981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7" name="Error"/>
          <p:cNvSpPr/>
          <p:nvPr/>
        </p:nvSpPr>
        <p:spPr>
          <a:xfrm>
            <a:off x="6600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8" name="Error"/>
          <p:cNvSpPr/>
          <p:nvPr/>
        </p:nvSpPr>
        <p:spPr>
          <a:xfrm>
            <a:off x="7362825" y="5527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39" name="Error"/>
          <p:cNvSpPr/>
          <p:nvPr/>
        </p:nvSpPr>
        <p:spPr>
          <a:xfrm>
            <a:off x="7743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0" name="Error"/>
          <p:cNvSpPr/>
          <p:nvPr/>
        </p:nvSpPr>
        <p:spPr>
          <a:xfrm>
            <a:off x="7743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1" name="Error"/>
          <p:cNvSpPr/>
          <p:nvPr/>
        </p:nvSpPr>
        <p:spPr>
          <a:xfrm>
            <a:off x="7362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2" name="Error"/>
          <p:cNvSpPr/>
          <p:nvPr/>
        </p:nvSpPr>
        <p:spPr>
          <a:xfrm>
            <a:off x="6981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3" name="Error"/>
          <p:cNvSpPr/>
          <p:nvPr/>
        </p:nvSpPr>
        <p:spPr>
          <a:xfrm>
            <a:off x="6981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4" name="Error"/>
          <p:cNvSpPr/>
          <p:nvPr/>
        </p:nvSpPr>
        <p:spPr>
          <a:xfrm>
            <a:off x="6219825" y="3622764"/>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5" name="Error"/>
          <p:cNvSpPr/>
          <p:nvPr/>
        </p:nvSpPr>
        <p:spPr>
          <a:xfrm>
            <a:off x="6219825" y="4384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7" name="Error"/>
          <p:cNvSpPr/>
          <p:nvPr/>
        </p:nvSpPr>
        <p:spPr>
          <a:xfrm>
            <a:off x="6219825" y="4765763"/>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48" name="Error"/>
          <p:cNvSpPr/>
          <p:nvPr/>
        </p:nvSpPr>
        <p:spPr>
          <a:xfrm>
            <a:off x="7362825" y="4765762"/>
            <a:ext cx="381000" cy="381000"/>
          </a:xfrm>
          <a:prstGeom prst="mathMultiply">
            <a:avLst/>
          </a:prstGeom>
          <a:solidFill>
            <a:schemeClr val="tx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50" name="YArrow"/>
          <p:cNvCxnSpPr>
            <a:stCxn id="51" idx="3"/>
          </p:cNvCxnSpPr>
          <p:nvPr/>
        </p:nvCxnSpPr>
        <p:spPr>
          <a:xfrm>
            <a:off x="5715000" y="5337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1" name="Y"/>
          <p:cNvSpPr/>
          <p:nvPr/>
        </p:nvSpPr>
        <p:spPr>
          <a:xfrm>
            <a:off x="5105401" y="5146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Y</a:t>
            </a:r>
            <a:endParaRPr lang="en-US" sz="2800" b="1">
              <a:solidFill>
                <a:srgbClr val="FF0000"/>
              </a:solidFill>
              <a:latin typeface="Courier New" panose="02070309020205020404" pitchFamily="49" charset="0"/>
              <a:cs typeface="Courier New" panose="02070309020205020404" pitchFamily="49" charset="0"/>
            </a:endParaRPr>
          </a:p>
        </p:txBody>
      </p:sp>
      <p:cxnSp>
        <p:nvCxnSpPr>
          <p:cNvPr id="52" name="XArrow"/>
          <p:cNvCxnSpPr>
            <a:stCxn id="53" idx="3"/>
          </p:cNvCxnSpPr>
          <p:nvPr/>
        </p:nvCxnSpPr>
        <p:spPr>
          <a:xfrm>
            <a:off x="5715000" y="4194264"/>
            <a:ext cx="381000" cy="0"/>
          </a:xfrm>
          <a:prstGeom prst="straightConnector1">
            <a:avLst/>
          </a:prstGeom>
          <a:ln w="38100" cap="rnd">
            <a:solidFill>
              <a:srgbClr val="FF0000"/>
            </a:solidFill>
            <a:round/>
            <a:tailEnd type="arrow" w="lg" len="med"/>
          </a:ln>
        </p:spPr>
        <p:style>
          <a:lnRef idx="1">
            <a:schemeClr val="accent1"/>
          </a:lnRef>
          <a:fillRef idx="0">
            <a:schemeClr val="accent1"/>
          </a:fillRef>
          <a:effectRef idx="0">
            <a:schemeClr val="accent1"/>
          </a:effectRef>
          <a:fontRef idx="minor">
            <a:schemeClr val="tx1"/>
          </a:fontRef>
        </p:style>
      </p:cxnSp>
      <p:sp>
        <p:nvSpPr>
          <p:cNvPr id="53" name="X"/>
          <p:cNvSpPr/>
          <p:nvPr/>
        </p:nvSpPr>
        <p:spPr>
          <a:xfrm>
            <a:off x="5105401" y="4003764"/>
            <a:ext cx="609599" cy="381000"/>
          </a:xfrm>
          <a:prstGeom prst="rect">
            <a:avLst/>
          </a:prstGeom>
          <a:noFill/>
          <a:ln w="28575">
            <a:noFill/>
          </a:ln>
        </p:spPr>
        <p:style>
          <a:lnRef idx="2">
            <a:schemeClr val="accent3">
              <a:shade val="50000"/>
            </a:schemeClr>
          </a:lnRef>
          <a:fillRef idx="1">
            <a:schemeClr val="accent3"/>
          </a:fillRef>
          <a:effectRef idx="0">
            <a:schemeClr val="accent3"/>
          </a:effectRef>
          <a:fontRef idx="minor">
            <a:schemeClr val="lt1"/>
          </a:fontRef>
        </p:style>
        <p:txBody>
          <a:bodyPr rIns="91440" rtlCol="0" anchor="ctr"/>
          <a:lstStyle/>
          <a:p>
            <a:pPr algn="r"/>
            <a:r>
              <a:rPr lang="en-US" sz="3200" b="1">
                <a:solidFill>
                  <a:srgbClr val="FF0000"/>
                </a:solidFill>
                <a:latin typeface="Courier New" panose="02070309020205020404" pitchFamily="49" charset="0"/>
                <a:cs typeface="Courier New" panose="02070309020205020404" pitchFamily="49" charset="0"/>
              </a:rPr>
              <a:t>X</a:t>
            </a:r>
            <a:endParaRPr lang="en-US" sz="2800" b="1">
              <a:solidFill>
                <a:srgbClr val="FF0000"/>
              </a:solidFill>
              <a:latin typeface="Courier New" panose="02070309020205020404" pitchFamily="49" charset="0"/>
              <a:cs typeface="Courier New" panose="02070309020205020404" pitchFamily="49" charset="0"/>
            </a:endParaRPr>
          </a:p>
        </p:txBody>
      </p:sp>
      <p:sp>
        <p:nvSpPr>
          <p:cNvPr id="35" name="Rectangle 34"/>
          <p:cNvSpPr/>
          <p:nvPr/>
        </p:nvSpPr>
        <p:spPr>
          <a:xfrm>
            <a:off x="-324544" y="6453336"/>
            <a:ext cx="7056784" cy="369332"/>
          </a:xfrm>
          <a:prstGeom prst="rect">
            <a:avLst/>
          </a:prstGeom>
        </p:spPr>
        <p:txBody>
          <a:bodyPr wrap="square">
            <a:spAutoFit/>
          </a:bodyPr>
          <a:lstStyle/>
          <a:p>
            <a:pPr lvl="1"/>
            <a:r>
              <a:rPr lang="en-US" dirty="0">
                <a:solidFill>
                  <a:prstClr val="black"/>
                </a:solidFill>
              </a:rPr>
              <a:t>Download from: </a:t>
            </a:r>
            <a:r>
              <a:rPr lang="en-US" dirty="0">
                <a:solidFill>
                  <a:prstClr val="black"/>
                </a:solidFill>
                <a:hlinkClick r:id="rId6"/>
              </a:rPr>
              <a:t>https://github.com/CMU-SAFARI/rowhammer</a:t>
            </a:r>
            <a:r>
              <a:rPr lang="en-US" dirty="0">
                <a:solidFill>
                  <a:prstClr val="black"/>
                </a:solidFill>
              </a:rPr>
              <a:t> </a:t>
            </a:r>
          </a:p>
        </p:txBody>
      </p:sp>
      <p:sp>
        <p:nvSpPr>
          <p:cNvPr id="46" name="TextBox 45"/>
          <p:cNvSpPr txBox="1"/>
          <p:nvPr/>
        </p:nvSpPr>
        <p:spPr>
          <a:xfrm>
            <a:off x="4572000" y="1484784"/>
            <a:ext cx="4572000" cy="914400"/>
          </a:xfrm>
          <a:prstGeom prst="rect">
            <a:avLst/>
          </a:prstGeom>
          <a:noFill/>
        </p:spPr>
        <p:txBody>
          <a:bodyPr wrap="square" rtlCol="0" anchor="ctr">
            <a:noAutofit/>
          </a:bodyPr>
          <a:lstStyle/>
          <a:p>
            <a:pPr algn="ctr"/>
            <a:r>
              <a:rPr lang="en-US" sz="4400" b="1" dirty="0">
                <a:solidFill>
                  <a:prstClr val="white"/>
                </a:solidFill>
                <a:latin typeface="Calibri Light"/>
              </a:rPr>
              <a:t>DRAM Module</a:t>
            </a:r>
          </a:p>
        </p:txBody>
      </p:sp>
      <p:sp>
        <p:nvSpPr>
          <p:cNvPr id="56" name="Title 1"/>
          <p:cNvSpPr>
            <a:spLocks noGrp="1"/>
          </p:cNvSpPr>
          <p:nvPr>
            <p:ph type="title"/>
          </p:nvPr>
        </p:nvSpPr>
        <p:spPr>
          <a:xfrm>
            <a:off x="228600" y="44624"/>
            <a:ext cx="8915400" cy="1066800"/>
          </a:xfrm>
        </p:spPr>
        <p:txBody>
          <a:bodyPr/>
          <a:lstStyle/>
          <a:p>
            <a:r>
              <a:rPr lang="en-US" sz="4000" b="0" dirty="0">
                <a:solidFill>
                  <a:srgbClr val="1A5712"/>
                </a:solidFill>
                <a:latin typeface="Garamond"/>
                <a:cs typeface="Garamond"/>
              </a:rPr>
              <a:t>A Simple Program Can Induce Many Errors</a:t>
            </a:r>
          </a:p>
        </p:txBody>
      </p:sp>
    </p:spTree>
    <p:extLst>
      <p:ext uri="{BB962C8B-B14F-4D97-AF65-F5344CB8AC3E}">
        <p14:creationId xmlns:p14="http://schemas.microsoft.com/office/powerpoint/2010/main" val="30825287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066800"/>
            <a:ext cx="8382000" cy="5638800"/>
          </a:xfrm>
        </p:spPr>
        <p:txBody>
          <a:bodyPr/>
          <a:lstStyle/>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sz="2400" i="1" dirty="0">
              <a:solidFill>
                <a:srgbClr val="FF0000"/>
              </a:solidFill>
            </a:endParaRPr>
          </a:p>
          <a:p>
            <a:endParaRPr lang="en-US" sz="3200" b="1" i="1" dirty="0">
              <a:solidFill>
                <a:srgbClr val="FF0000"/>
              </a:solidFill>
            </a:endParaRPr>
          </a:p>
          <a:p>
            <a:pPr marL="0" indent="0" algn="ctr">
              <a:buNone/>
            </a:pPr>
            <a:r>
              <a:rPr lang="en-US" sz="3200" b="1" dirty="0">
                <a:solidFill>
                  <a:srgbClr val="FF0000"/>
                </a:solidFill>
              </a:rPr>
              <a:t>A real reliability &amp; security issue </a:t>
            </a:r>
          </a:p>
        </p:txBody>
      </p:sp>
      <p:graphicFrame>
        <p:nvGraphicFramePr>
          <p:cNvPr id="4" name="Content Placeholder 4"/>
          <p:cNvGraphicFramePr>
            <a:graphicFrameLocks/>
          </p:cNvGraphicFramePr>
          <p:nvPr>
            <p:extLst/>
          </p:nvPr>
        </p:nvGraphicFramePr>
        <p:xfrm>
          <a:off x="761999" y="1143000"/>
          <a:ext cx="7620002" cy="3200400"/>
        </p:xfrm>
        <a:graphic>
          <a:graphicData uri="http://schemas.openxmlformats.org/drawingml/2006/table">
            <a:tbl>
              <a:tblPr>
                <a:tableStyleId>{9D7B26C5-4107-4FEC-AEDC-1716B250A1EF}</a:tableStyleId>
              </a:tblPr>
              <a:tblGrid>
                <a:gridCol w="3736732">
                  <a:extLst>
                    <a:ext uri="{9D8B030D-6E8A-4147-A177-3AD203B41FA5}">
                      <a16:colId xmlns:a16="http://schemas.microsoft.com/office/drawing/2014/main" val="20000"/>
                    </a:ext>
                  </a:extLst>
                </a:gridCol>
                <a:gridCol w="1597269">
                  <a:extLst>
                    <a:ext uri="{9D8B030D-6E8A-4147-A177-3AD203B41FA5}">
                      <a16:colId xmlns:a16="http://schemas.microsoft.com/office/drawing/2014/main" val="20001"/>
                    </a:ext>
                  </a:extLst>
                </a:gridCol>
                <a:gridCol w="2286001">
                  <a:extLst>
                    <a:ext uri="{9D8B030D-6E8A-4147-A177-3AD203B41FA5}">
                      <a16:colId xmlns:a16="http://schemas.microsoft.com/office/drawing/2014/main" val="20002"/>
                    </a:ext>
                  </a:extLst>
                </a:gridCol>
              </a:tblGrid>
              <a:tr h="640080">
                <a:tc>
                  <a:txBody>
                    <a:bodyPr/>
                    <a:lstStyle/>
                    <a:p>
                      <a:pPr algn="ctr"/>
                      <a:r>
                        <a:rPr lang="en-US" sz="3200" b="1" dirty="0">
                          <a:solidFill>
                            <a:schemeClr val="bg1"/>
                          </a:solidFill>
                          <a:latin typeface="+mj-lt"/>
                        </a:rPr>
                        <a:t>CPU Architecture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dirty="0">
                          <a:solidFill>
                            <a:schemeClr val="bg1"/>
                          </a:solidFill>
                          <a:latin typeface="+mj-lt"/>
                          <a:cs typeface="Courier New" panose="02070309020205020404" pitchFamily="49" charset="0"/>
                        </a:rPr>
                        <a:t>Errors</a:t>
                      </a:r>
                      <a:endParaRPr lang="en-US" sz="2800" b="1" dirty="0">
                        <a:solidFill>
                          <a:schemeClr val="bg1"/>
                        </a:solidFill>
                        <a:latin typeface="Courier New" panose="02070309020205020404" pitchFamily="49" charset="0"/>
                        <a:cs typeface="Courier New" panose="02070309020205020404" pitchFamily="49"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tc>
                  <a:txBody>
                    <a:bodyPr/>
                    <a:lstStyle/>
                    <a:p>
                      <a:pPr algn="ctr"/>
                      <a:r>
                        <a:rPr lang="en-US" sz="3200" b="1">
                          <a:solidFill>
                            <a:schemeClr val="bg1"/>
                          </a:solidFill>
                          <a:latin typeface="+mj-lt"/>
                        </a:rPr>
                        <a:t>Access-Rate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1">
                        <a:lumMod val="75000"/>
                        <a:lumOff val="25000"/>
                      </a:schemeClr>
                    </a:solidFill>
                  </a:tcPr>
                </a:tc>
                <a:extLst>
                  <a:ext uri="{0D108BD9-81ED-4DB2-BD59-A6C34878D82A}">
                    <a16:rowId xmlns:a16="http://schemas.microsoft.com/office/drawing/2014/main" val="10000"/>
                  </a:ext>
                </a:extLst>
              </a:tr>
              <a:tr h="640080">
                <a:tc>
                  <a:txBody>
                    <a:bodyPr/>
                    <a:lstStyle/>
                    <a:p>
                      <a:r>
                        <a:rPr lang="en-US" sz="2800" b="0">
                          <a:solidFill>
                            <a:schemeClr val="tx1"/>
                          </a:solidFill>
                          <a:latin typeface="+mj-lt"/>
                        </a:rPr>
                        <a:t>Intel Haswell (2013)</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22.9K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12.3M/sec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40080">
                <a:tc>
                  <a:txBody>
                    <a:bodyPr/>
                    <a:lstStyle/>
                    <a:p>
                      <a:r>
                        <a:rPr lang="en-US" sz="2800" b="0">
                          <a:solidFill>
                            <a:schemeClr val="tx1"/>
                          </a:solidFill>
                          <a:latin typeface="+mj-lt"/>
                        </a:rPr>
                        <a:t>Intel Ivy</a:t>
                      </a:r>
                      <a:r>
                        <a:rPr lang="en-US" sz="2800" b="0" baseline="0">
                          <a:solidFill>
                            <a:schemeClr val="tx1"/>
                          </a:solidFill>
                          <a:latin typeface="+mj-lt"/>
                        </a:rPr>
                        <a:t> Bridge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20.7K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11.7M/sec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40080">
                <a:tc>
                  <a:txBody>
                    <a:bodyPr/>
                    <a:lstStyle/>
                    <a:p>
                      <a:r>
                        <a:rPr lang="en-US" sz="2800" b="0">
                          <a:solidFill>
                            <a:schemeClr val="tx1"/>
                          </a:solidFill>
                          <a:latin typeface="+mj-lt"/>
                        </a:rPr>
                        <a:t>Intel Sandy Bridge (2011)</a:t>
                      </a: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16.1K</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a:latin typeface="Cambria" panose="02040503050406030204" pitchFamily="18" charset="0"/>
                        </a:rPr>
                        <a:t>11.6M/sec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40080">
                <a:tc>
                  <a:txBody>
                    <a:bodyPr/>
                    <a:lstStyle/>
                    <a:p>
                      <a:r>
                        <a:rPr lang="en-US" sz="2800" b="0">
                          <a:solidFill>
                            <a:schemeClr val="tx1"/>
                          </a:solidFill>
                          <a:latin typeface="+mj-lt"/>
                        </a:rPr>
                        <a:t>AMD</a:t>
                      </a:r>
                      <a:r>
                        <a:rPr lang="en-US" sz="2800" b="0" baseline="0">
                          <a:solidFill>
                            <a:schemeClr val="tx1"/>
                          </a:solidFill>
                          <a:latin typeface="+mj-lt"/>
                        </a:rPr>
                        <a:t> Piledriver (2012)</a:t>
                      </a:r>
                      <a:endParaRPr lang="en-US" sz="2800" b="0">
                        <a:solidFill>
                          <a:schemeClr val="tx1"/>
                        </a:solidFill>
                        <a:latin typeface="+mj-lt"/>
                      </a:endParaRPr>
                    </a:p>
                  </a:txBody>
                  <a:tcPr marR="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800" b="0" dirty="0">
                          <a:solidFill>
                            <a:srgbClr val="FF0000"/>
                          </a:solidFill>
                          <a:latin typeface="Cambria" panose="02040503050406030204" pitchFamily="18" charset="0"/>
                          <a:ea typeface="Cambria Math" panose="02040503050406030204" pitchFamily="18" charset="0"/>
                          <a:cs typeface="Times New Roman" panose="02020603050405020304" pitchFamily="18" charset="0"/>
                        </a:rPr>
                        <a:t>59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800" dirty="0">
                          <a:latin typeface="Cambria" panose="02040503050406030204" pitchFamily="18" charset="0"/>
                        </a:rPr>
                        <a:t>6.1M/sec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6" name="Slide Number Placeholder 5"/>
          <p:cNvSpPr>
            <a:spLocks noGrp="1"/>
          </p:cNvSpPr>
          <p:nvPr>
            <p:ph type="sldNum" sz="quarter" idx="12"/>
          </p:nvPr>
        </p:nvSpPr>
        <p:spPr/>
        <p:txBody>
          <a:bodyPr/>
          <a:lstStyle/>
          <a:p>
            <a:fld id="{D4D2B188-1D62-4FCA-8363-938AD4629BBB}" type="slidenum">
              <a:rPr lang="en-US" smtClean="0">
                <a:solidFill>
                  <a:prstClr val="black">
                    <a:tint val="75000"/>
                  </a:prstClr>
                </a:solidFill>
              </a:rPr>
              <a:pPr/>
              <a:t>59</a:t>
            </a:fld>
            <a:endParaRPr lang="en-US">
              <a:solidFill>
                <a:prstClr val="black">
                  <a:tint val="75000"/>
                </a:prstClr>
              </a:solidFill>
            </a:endParaRPr>
          </a:p>
        </p:txBody>
      </p:sp>
      <p:sp>
        <p:nvSpPr>
          <p:cNvPr id="7" name="Rectangle 6"/>
          <p:cNvSpPr/>
          <p:nvPr/>
        </p:nvSpPr>
        <p:spPr>
          <a:xfrm>
            <a:off x="107504" y="6239053"/>
            <a:ext cx="8242270" cy="646331"/>
          </a:xfrm>
          <a:prstGeom prst="rect">
            <a:avLst/>
          </a:prstGeom>
        </p:spPr>
        <p:txBody>
          <a:bodyPr wrap="square">
            <a:spAutoFit/>
          </a:bodyPr>
          <a:lstStyle/>
          <a:p>
            <a:r>
              <a:rPr lang="en-US" dirty="0">
                <a:solidFill>
                  <a:prstClr val="black"/>
                </a:solidFill>
                <a:latin typeface="Tahoma" charset="0"/>
                <a:ea typeface="ＭＳ Ｐゴシック" charset="0"/>
                <a:cs typeface="ＭＳ Ｐゴシック" charset="0"/>
              </a:rPr>
              <a:t>Kim+, “</a:t>
            </a:r>
            <a:r>
              <a:rPr lang="en-US" dirty="0">
                <a:solidFill>
                  <a:srgbClr val="0000FF"/>
                </a:solidFill>
              </a:rPr>
              <a:t>Flipping Bits in Memory Without Accessing Them: An Experimental Study of DRAM Disturbance Errors</a:t>
            </a:r>
            <a:r>
              <a:rPr lang="en-US" dirty="0">
                <a:solidFill>
                  <a:prstClr val="black"/>
                </a:solidFill>
                <a:latin typeface="Tahoma" charset="0"/>
                <a:ea typeface="ＭＳ Ｐゴシック" charset="0"/>
                <a:cs typeface="ＭＳ Ｐゴシック" charset="0"/>
              </a:rPr>
              <a:t>,” ISCA 2014.</a:t>
            </a:r>
          </a:p>
        </p:txBody>
      </p:sp>
      <p:sp>
        <p:nvSpPr>
          <p:cNvPr id="8" name="Title 1"/>
          <p:cNvSpPr>
            <a:spLocks noGrp="1"/>
          </p:cNvSpPr>
          <p:nvPr>
            <p:ph type="title"/>
          </p:nvPr>
        </p:nvSpPr>
        <p:spPr>
          <a:xfrm>
            <a:off x="228600" y="-14064"/>
            <a:ext cx="8610600" cy="1066800"/>
          </a:xfrm>
        </p:spPr>
        <p:txBody>
          <a:bodyPr/>
          <a:lstStyle/>
          <a:p>
            <a:r>
              <a:rPr lang="en-US" sz="4400" b="0" dirty="0">
                <a:solidFill>
                  <a:srgbClr val="1A5712"/>
                </a:solidFill>
                <a:latin typeface="Garamond" charset="0"/>
                <a:ea typeface="ＭＳ Ｐゴシック" charset="0"/>
                <a:cs typeface="ＭＳ Ｐゴシック" charset="0"/>
              </a:rPr>
              <a:t>Observed Errors in Real Systems</a:t>
            </a:r>
          </a:p>
        </p:txBody>
      </p:sp>
    </p:spTree>
    <p:extLst>
      <p:ext uri="{BB962C8B-B14F-4D97-AF65-F5344CB8AC3E}">
        <p14:creationId xmlns:p14="http://schemas.microsoft.com/office/powerpoint/2010/main" val="9034671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sz="3400" dirty="0"/>
              <a:t>One Can Take Over an Otherwise-Secure System</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60</a:t>
            </a:fld>
            <a:endParaRPr lang="en-US"/>
          </a:p>
        </p:txBody>
      </p:sp>
      <p:pic>
        <p:nvPicPr>
          <p:cNvPr id="6" name="Picture 5"/>
          <p:cNvPicPr>
            <a:picLocks noChangeAspect="1"/>
          </p:cNvPicPr>
          <p:nvPr/>
        </p:nvPicPr>
        <p:blipFill>
          <a:blip r:embed="rId2"/>
          <a:stretch>
            <a:fillRect/>
          </a:stretch>
        </p:blipFill>
        <p:spPr>
          <a:xfrm>
            <a:off x="1115616" y="1844824"/>
            <a:ext cx="6540500" cy="1257300"/>
          </a:xfrm>
          <a:prstGeom prst="rect">
            <a:avLst/>
          </a:prstGeom>
        </p:spPr>
      </p:pic>
      <p:pic>
        <p:nvPicPr>
          <p:cNvPr id="7" name="Picture 6"/>
          <p:cNvPicPr>
            <a:picLocks noChangeAspect="1"/>
          </p:cNvPicPr>
          <p:nvPr/>
        </p:nvPicPr>
        <p:blipFill>
          <a:blip r:embed="rId3"/>
          <a:stretch>
            <a:fillRect/>
          </a:stretch>
        </p:blipFill>
        <p:spPr>
          <a:xfrm>
            <a:off x="0" y="3348508"/>
            <a:ext cx="9144000" cy="3433292"/>
          </a:xfrm>
          <a:prstGeom prst="rect">
            <a:avLst/>
          </a:prstGeom>
        </p:spPr>
      </p:pic>
      <p:pic>
        <p:nvPicPr>
          <p:cNvPr id="8" name="Picture 7"/>
          <p:cNvPicPr>
            <a:picLocks noChangeAspect="1"/>
          </p:cNvPicPr>
          <p:nvPr/>
        </p:nvPicPr>
        <p:blipFill>
          <a:blip r:embed="rId4"/>
          <a:stretch>
            <a:fillRect/>
          </a:stretch>
        </p:blipFill>
        <p:spPr>
          <a:xfrm>
            <a:off x="-1869" y="980728"/>
            <a:ext cx="9144000" cy="952728"/>
          </a:xfrm>
          <a:prstGeom prst="rect">
            <a:avLst/>
          </a:prstGeom>
        </p:spPr>
      </p:pic>
      <p:sp>
        <p:nvSpPr>
          <p:cNvPr id="3" name="Rectangle 2"/>
          <p:cNvSpPr/>
          <p:nvPr/>
        </p:nvSpPr>
        <p:spPr>
          <a:xfrm>
            <a:off x="4572000" y="5181600"/>
            <a:ext cx="4572000" cy="646331"/>
          </a:xfrm>
          <a:prstGeom prst="rect">
            <a:avLst/>
          </a:prstGeom>
        </p:spPr>
        <p:txBody>
          <a:bodyPr>
            <a:spAutoFit/>
          </a:bodyPr>
          <a:lstStyle/>
          <a:p>
            <a:r>
              <a:rPr lang="en-US" dirty="0">
                <a:solidFill>
                  <a:srgbClr val="0000FF"/>
                </a:solidFill>
                <a:hlinkClick r:id="rId5"/>
              </a:rPr>
              <a:t>Exploiting the DRAM rowhammer bug to gain kernel privileges </a:t>
            </a:r>
            <a:r>
              <a:rPr lang="en-US" dirty="0">
                <a:solidFill>
                  <a:srgbClr val="0000FF"/>
                </a:solidFill>
              </a:rPr>
              <a:t> (</a:t>
            </a:r>
            <a:r>
              <a:rPr lang="en-US" dirty="0" err="1">
                <a:solidFill>
                  <a:srgbClr val="0000FF"/>
                </a:solidFill>
              </a:rPr>
              <a:t>Seaborn</a:t>
            </a:r>
            <a:r>
              <a:rPr lang="en-US" dirty="0">
                <a:solidFill>
                  <a:srgbClr val="0000FF"/>
                </a:solidFill>
              </a:rPr>
              <a:t>+, 2015)</a:t>
            </a:r>
          </a:p>
        </p:txBody>
      </p:sp>
      <p:sp>
        <p:nvSpPr>
          <p:cNvPr id="9" name="Rectangle 8"/>
          <p:cNvSpPr/>
          <p:nvPr/>
        </p:nvSpPr>
        <p:spPr>
          <a:xfrm>
            <a:off x="3635896" y="3212976"/>
            <a:ext cx="5493596" cy="936104"/>
          </a:xfrm>
          <a:prstGeom prst="rect">
            <a:avLst/>
          </a:prstGeom>
        </p:spPr>
        <p:txBody>
          <a:bodyPr wrap="square">
            <a:spAutoFit/>
          </a:bodyPr>
          <a:lstStyle/>
          <a:p>
            <a:pPr>
              <a:defRPr/>
            </a:pPr>
            <a:r>
              <a:rPr lang="en-US" dirty="0">
                <a:solidFill>
                  <a:srgbClr val="0000FF"/>
                </a:solidFill>
                <a:ea typeface="ＭＳ Ｐゴシック" charset="0"/>
                <a:cs typeface="ＭＳ Ｐゴシック" charset="0"/>
                <a:hlinkClick r:id="rId6"/>
              </a:rPr>
              <a:t>Flipping Bits in Memory Without Accessing Them: An Experimental Study of DRAM Disturbance Errors</a:t>
            </a:r>
            <a:r>
              <a:rPr lang="en-US" dirty="0">
                <a:solidFill>
                  <a:srgbClr val="0000FF"/>
                </a:solidFill>
                <a:ea typeface="ＭＳ Ｐゴシック" charset="0"/>
                <a:cs typeface="ＭＳ Ｐゴシック" charset="0"/>
              </a:rPr>
              <a:t> (Kim et al., ISCA 2014)</a:t>
            </a:r>
          </a:p>
        </p:txBody>
      </p:sp>
    </p:spTree>
    <p:extLst>
      <p:ext uri="{BB962C8B-B14F-4D97-AF65-F5344CB8AC3E}">
        <p14:creationId xmlns:p14="http://schemas.microsoft.com/office/powerpoint/2010/main" val="122959383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RowHammer</a:t>
            </a:r>
            <a:r>
              <a:rPr lang="en-US" dirty="0"/>
              <a:t> Security Attack Example</a:t>
            </a:r>
          </a:p>
        </p:txBody>
      </p:sp>
      <p:sp>
        <p:nvSpPr>
          <p:cNvPr id="3" name="Content Placeholder 2"/>
          <p:cNvSpPr>
            <a:spLocks noGrp="1"/>
          </p:cNvSpPr>
          <p:nvPr>
            <p:ph idx="1"/>
          </p:nvPr>
        </p:nvSpPr>
        <p:spPr>
          <a:xfrm>
            <a:off x="228600" y="908720"/>
            <a:ext cx="8915400" cy="5193723"/>
          </a:xfrm>
        </p:spPr>
        <p:txBody>
          <a:bodyPr/>
          <a:lstStyle/>
          <a:p>
            <a:r>
              <a:rPr lang="en-US" sz="2000" dirty="0">
                <a:solidFill>
                  <a:srgbClr val="FF0000"/>
                </a:solidFill>
              </a:rPr>
              <a:t>“</a:t>
            </a:r>
            <a:r>
              <a:rPr lang="en-US" sz="2000" dirty="0" err="1">
                <a:solidFill>
                  <a:srgbClr val="FF0000"/>
                </a:solidFill>
              </a:rPr>
              <a:t>Rowhammer</a:t>
            </a:r>
            <a:r>
              <a:rPr lang="en-US" sz="2000" dirty="0">
                <a:solidFill>
                  <a:srgbClr val="FF0000"/>
                </a:solidFill>
              </a:rPr>
              <a:t>” is a problem with some recent DRAM devices in which repeatedly accessing a row of memory can cause bit flips in adjacent rows </a:t>
            </a:r>
            <a:r>
              <a:rPr lang="en-US" sz="2000" dirty="0"/>
              <a:t>(Kim et al., ISCA 2014). </a:t>
            </a:r>
          </a:p>
          <a:p>
            <a:pPr lvl="1"/>
            <a:r>
              <a:rPr lang="en-US" sz="1800" dirty="0">
                <a:solidFill>
                  <a:srgbClr val="0000FF"/>
                </a:solidFill>
                <a:ea typeface="ＭＳ Ｐゴシック" charset="0"/>
                <a:cs typeface="ＭＳ Ｐゴシック" charset="0"/>
                <a:hlinkClick r:id="rId2"/>
              </a:rPr>
              <a:t>Flipping Bits in Memory Without Accessing Them: An Experimental Study of DRAM Disturbance Errors</a:t>
            </a:r>
            <a:r>
              <a:rPr lang="en-US" sz="1800" dirty="0">
                <a:solidFill>
                  <a:srgbClr val="0000FF"/>
                </a:solidFill>
                <a:ea typeface="ＭＳ Ｐゴシック" charset="0"/>
                <a:cs typeface="ＭＳ Ｐゴシック" charset="0"/>
              </a:rPr>
              <a:t> (Kim et al., ISCA 2014)</a:t>
            </a:r>
          </a:p>
          <a:p>
            <a:pPr lvl="1"/>
            <a:endParaRPr lang="en-US" sz="1400" dirty="0"/>
          </a:p>
          <a:p>
            <a:r>
              <a:rPr lang="en-US" sz="2000" dirty="0"/>
              <a:t>We tested a selection of laptops and found that a subset of them exhibited the problem. </a:t>
            </a:r>
          </a:p>
          <a:p>
            <a:r>
              <a:rPr lang="en-US" sz="2000" dirty="0"/>
              <a:t>We built two working privilege escalation exploits that use this effect. </a:t>
            </a:r>
          </a:p>
          <a:p>
            <a:pPr lvl="1"/>
            <a:r>
              <a:rPr lang="en-US" sz="1800" dirty="0">
                <a:solidFill>
                  <a:srgbClr val="0000FF"/>
                </a:solidFill>
                <a:hlinkClick r:id="rId3"/>
              </a:rPr>
              <a:t>Exploiting the DRAM rowhammer bug to gain kernel privileges </a:t>
            </a:r>
            <a:r>
              <a:rPr lang="en-US" sz="1800" dirty="0">
                <a:solidFill>
                  <a:srgbClr val="0000FF"/>
                </a:solidFill>
              </a:rPr>
              <a:t> </a:t>
            </a:r>
            <a:r>
              <a:rPr lang="en-US" sz="1600" dirty="0">
                <a:solidFill>
                  <a:srgbClr val="0000FF"/>
                </a:solidFill>
              </a:rPr>
              <a:t>(</a:t>
            </a:r>
            <a:r>
              <a:rPr lang="en-US" sz="1600" dirty="0" err="1">
                <a:solidFill>
                  <a:srgbClr val="0000FF"/>
                </a:solidFill>
              </a:rPr>
              <a:t>Seaborn</a:t>
            </a:r>
            <a:r>
              <a:rPr lang="en-US" sz="1600" dirty="0">
                <a:solidFill>
                  <a:srgbClr val="0000FF"/>
                </a:solidFill>
              </a:rPr>
              <a:t>+, 2015)</a:t>
            </a:r>
          </a:p>
          <a:p>
            <a:pPr lvl="1"/>
            <a:endParaRPr lang="en-US" sz="1400" dirty="0"/>
          </a:p>
          <a:p>
            <a:r>
              <a:rPr lang="en-US" sz="2000" dirty="0"/>
              <a:t>One exploit uses </a:t>
            </a:r>
            <a:r>
              <a:rPr lang="en-US" sz="2000" dirty="0" err="1"/>
              <a:t>rowhammer</a:t>
            </a:r>
            <a:r>
              <a:rPr lang="en-US" sz="2000" dirty="0"/>
              <a:t>-induced bit flips to gain kernel privileges on x86-64 Linux when run as an unprivileged </a:t>
            </a:r>
            <a:r>
              <a:rPr lang="en-US" sz="2000" dirty="0" err="1"/>
              <a:t>userland</a:t>
            </a:r>
            <a:r>
              <a:rPr lang="en-US" sz="2000" dirty="0"/>
              <a:t> process. </a:t>
            </a:r>
          </a:p>
          <a:p>
            <a:r>
              <a:rPr lang="en-US" sz="2000" dirty="0">
                <a:solidFill>
                  <a:srgbClr val="FF0000"/>
                </a:solidFill>
              </a:rPr>
              <a:t>When run on a machine vulnerable to the </a:t>
            </a:r>
            <a:r>
              <a:rPr lang="en-US" sz="2000" dirty="0" err="1">
                <a:solidFill>
                  <a:srgbClr val="FF0000"/>
                </a:solidFill>
              </a:rPr>
              <a:t>rowhammer</a:t>
            </a:r>
            <a:r>
              <a:rPr lang="en-US" sz="2000" dirty="0">
                <a:solidFill>
                  <a:srgbClr val="FF0000"/>
                </a:solidFill>
              </a:rPr>
              <a:t> problem, the process was able to induce bit flips in page table entries (PTEs). </a:t>
            </a:r>
          </a:p>
          <a:p>
            <a:r>
              <a:rPr lang="en-US" sz="2000" dirty="0">
                <a:solidFill>
                  <a:srgbClr val="0000FF"/>
                </a:solidFill>
              </a:rPr>
              <a:t>It was able to use this to gain write access to its own page table, and hence gain read-write access to all of physical 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61</a:t>
            </a:fld>
            <a:endParaRPr lang="en-US"/>
          </a:p>
        </p:txBody>
      </p:sp>
      <p:sp>
        <p:nvSpPr>
          <p:cNvPr id="5" name="Rectangle 4"/>
          <p:cNvSpPr/>
          <p:nvPr/>
        </p:nvSpPr>
        <p:spPr>
          <a:xfrm>
            <a:off x="107504" y="6545534"/>
            <a:ext cx="8496944" cy="615553"/>
          </a:xfrm>
          <a:prstGeom prst="rect">
            <a:avLst/>
          </a:prstGeom>
        </p:spPr>
        <p:txBody>
          <a:bodyPr wrap="square">
            <a:spAutoFit/>
          </a:bodyPr>
          <a:lstStyle/>
          <a:p>
            <a:r>
              <a:rPr lang="en-US" sz="1600" dirty="0">
                <a:solidFill>
                  <a:srgbClr val="0000FF"/>
                </a:solidFill>
                <a:hlinkClick r:id="rId3"/>
              </a:rPr>
              <a:t>Exploiting the DRAM rowhammer bug to gain kernel privileges </a:t>
            </a:r>
            <a:r>
              <a:rPr lang="en-US" sz="1600" dirty="0">
                <a:solidFill>
                  <a:srgbClr val="0000FF"/>
                </a:solidFill>
              </a:rPr>
              <a:t> (</a:t>
            </a:r>
            <a:r>
              <a:rPr lang="en-US" sz="1600" dirty="0" err="1">
                <a:solidFill>
                  <a:srgbClr val="0000FF"/>
                </a:solidFill>
              </a:rPr>
              <a:t>Seaborn</a:t>
            </a:r>
            <a:r>
              <a:rPr lang="en-US" sz="1600" dirty="0">
                <a:solidFill>
                  <a:srgbClr val="0000FF"/>
                </a:solidFill>
              </a:rPr>
              <a:t> &amp; </a:t>
            </a:r>
            <a:r>
              <a:rPr lang="en-US" sz="1600" dirty="0" err="1">
                <a:solidFill>
                  <a:srgbClr val="0000FF"/>
                </a:solidFill>
              </a:rPr>
              <a:t>Dullien</a:t>
            </a:r>
            <a:r>
              <a:rPr lang="en-US" sz="1600" dirty="0">
                <a:solidFill>
                  <a:srgbClr val="0000FF"/>
                </a:solidFill>
              </a:rPr>
              <a:t>, 2015)</a:t>
            </a:r>
          </a:p>
          <a:p>
            <a:endParaRPr lang="en-US" dirty="0">
              <a:solidFill>
                <a:srgbClr val="0000FF"/>
              </a:solidFill>
            </a:endParaRPr>
          </a:p>
        </p:txBody>
      </p:sp>
    </p:spTree>
    <p:extLst>
      <p:ext uri="{BB962C8B-B14F-4D97-AF65-F5344CB8AC3E}">
        <p14:creationId xmlns:p14="http://schemas.microsoft.com/office/powerpoint/2010/main" val="5484161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62</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spTree>
    <p:extLst>
      <p:ext uri="{BB962C8B-B14F-4D97-AF65-F5344CB8AC3E}">
        <p14:creationId xmlns:p14="http://schemas.microsoft.com/office/powerpoint/2010/main" val="114793220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Security Implications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63</a:t>
            </a:fld>
            <a:endParaRPr lang="en-US" altLang="en-US"/>
          </a:p>
        </p:txBody>
      </p:sp>
      <p:pic>
        <p:nvPicPr>
          <p:cNvPr id="5" name="Picture 4"/>
          <p:cNvPicPr>
            <a:picLocks noChangeAspect="1"/>
          </p:cNvPicPr>
          <p:nvPr/>
        </p:nvPicPr>
        <p:blipFill>
          <a:blip r:embed="rId3"/>
          <a:stretch>
            <a:fillRect/>
          </a:stretch>
        </p:blipFill>
        <p:spPr>
          <a:xfrm>
            <a:off x="0" y="1083202"/>
            <a:ext cx="9144000" cy="5658166"/>
          </a:xfrm>
          <a:prstGeom prst="rect">
            <a:avLst/>
          </a:prstGeom>
        </p:spPr>
      </p:pic>
      <p:pic>
        <p:nvPicPr>
          <p:cNvPr id="3" name="Picture 2"/>
          <p:cNvPicPr>
            <a:picLocks noChangeAspect="1"/>
          </p:cNvPicPr>
          <p:nvPr/>
        </p:nvPicPr>
        <p:blipFill>
          <a:blip r:embed="rId4"/>
          <a:stretch>
            <a:fillRect/>
          </a:stretch>
        </p:blipFill>
        <p:spPr>
          <a:xfrm>
            <a:off x="24960" y="908720"/>
            <a:ext cx="9144000" cy="6057900"/>
          </a:xfrm>
          <a:prstGeom prst="rect">
            <a:avLst/>
          </a:prstGeom>
        </p:spPr>
      </p:pic>
      <p:pic>
        <p:nvPicPr>
          <p:cNvPr id="6" name="Picture 5"/>
          <p:cNvPicPr>
            <a:picLocks noChangeAspect="1"/>
          </p:cNvPicPr>
          <p:nvPr/>
        </p:nvPicPr>
        <p:blipFill>
          <a:blip r:embed="rId5"/>
          <a:stretch>
            <a:fillRect/>
          </a:stretch>
        </p:blipFill>
        <p:spPr>
          <a:xfrm>
            <a:off x="683568" y="5157192"/>
            <a:ext cx="7810500" cy="1625600"/>
          </a:xfrm>
          <a:prstGeom prst="rect">
            <a:avLst/>
          </a:prstGeom>
        </p:spPr>
      </p:pic>
    </p:spTree>
    <p:extLst>
      <p:ext uri="{BB962C8B-B14F-4D97-AF65-F5344CB8AC3E}">
        <p14:creationId xmlns:p14="http://schemas.microsoft.com/office/powerpoint/2010/main" val="960103982"/>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1"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6002"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A812B5F-CE3B-564D-B1D9-5770355AF2FF}" type="slidenum">
              <a:rPr lang="en-US" sz="1600">
                <a:solidFill>
                  <a:srgbClr val="000000"/>
                </a:solidFill>
                <a:latin typeface="Garamond" charset="0"/>
              </a:rPr>
              <a:pPr eaLnBrk="1" hangingPunct="1"/>
              <a:t>64</a:t>
            </a:fld>
            <a:endParaRPr lang="en-US" sz="1600">
              <a:solidFill>
                <a:srgbClr val="000000"/>
              </a:solidFill>
              <a:latin typeface="Garamond" charset="0"/>
            </a:endParaRPr>
          </a:p>
        </p:txBody>
      </p:sp>
      <p:sp>
        <p:nvSpPr>
          <p:cNvPr id="256003" name="TextBox 5"/>
          <p:cNvSpPr txBox="1">
            <a:spLocks noChangeArrowheads="1"/>
          </p:cNvSpPr>
          <p:nvPr/>
        </p:nvSpPr>
        <p:spPr bwMode="auto">
          <a:xfrm>
            <a:off x="228600" y="6599238"/>
            <a:ext cx="29083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a:t>
            </a:r>
            <a:r>
              <a:rPr lang="en-US" sz="1000">
                <a:solidFill>
                  <a:srgbClr val="000000"/>
                </a:solidFill>
                <a:hlinkClick r:id="rId2"/>
              </a:rPr>
              <a:t>https://lab.dsst.io/32c3-slides/7197.html</a:t>
            </a:r>
            <a:r>
              <a:rPr lang="en-US" sz="1000">
                <a:solidFill>
                  <a:srgbClr val="000000"/>
                </a:solidFill>
              </a:rPr>
              <a:t> </a:t>
            </a:r>
          </a:p>
        </p:txBody>
      </p:sp>
      <p:pic>
        <p:nvPicPr>
          <p:cNvPr id="256004" name="Picture 6" descr="4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949796"/>
            <a:ext cx="9144000" cy="51435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p:cNvSpPr/>
          <p:nvPr/>
        </p:nvSpPr>
        <p:spPr>
          <a:xfrm>
            <a:off x="395536" y="6084004"/>
            <a:ext cx="8568952" cy="369332"/>
          </a:xfrm>
          <a:prstGeom prst="rect">
            <a:avLst/>
          </a:prstGeom>
        </p:spPr>
        <p:txBody>
          <a:bodyPr wrap="square">
            <a:spAutoFit/>
          </a:bodyPr>
          <a:lstStyle/>
          <a:p>
            <a:r>
              <a:rPr lang="en-US" dirty="0" err="1">
                <a:solidFill>
                  <a:srgbClr val="0000FF"/>
                </a:solidFill>
              </a:rPr>
              <a:t>Rowhammer.js</a:t>
            </a:r>
            <a:r>
              <a:rPr lang="en-US" dirty="0">
                <a:solidFill>
                  <a:srgbClr val="0000FF"/>
                </a:solidFill>
              </a:rPr>
              <a:t>: A Remote Software-Induced Fault Attack in JavaScript (DIMVA’16)</a:t>
            </a:r>
          </a:p>
        </p:txBody>
      </p:sp>
      <p:sp>
        <p:nvSpPr>
          <p:cNvPr id="2" name="Rectangle 1"/>
          <p:cNvSpPr/>
          <p:nvPr/>
        </p:nvSpPr>
        <p:spPr>
          <a:xfrm>
            <a:off x="539552" y="1043444"/>
            <a:ext cx="8064896" cy="384721"/>
          </a:xfrm>
          <a:prstGeom prst="rect">
            <a:avLst/>
          </a:prstGeom>
        </p:spPr>
        <p:txBody>
          <a:bodyPr wrap="square">
            <a:spAutoFit/>
          </a:bodyPr>
          <a:lstStyle/>
          <a:p>
            <a:r>
              <a:rPr lang="en-US" sz="1900" b="1" dirty="0">
                <a:solidFill>
                  <a:srgbClr val="FFFF00"/>
                </a:solidFill>
              </a:rPr>
              <a:t>“We can gain unrestricted access to systems of website visitors.”</a:t>
            </a:r>
          </a:p>
        </p:txBody>
      </p:sp>
    </p:spTree>
    <p:extLst>
      <p:ext uri="{BB962C8B-B14F-4D97-AF65-F5344CB8AC3E}">
        <p14:creationId xmlns:p14="http://schemas.microsoft.com/office/powerpoint/2010/main" val="1541269783"/>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5" name="Title 1"/>
          <p:cNvSpPr>
            <a:spLocks noGrp="1"/>
          </p:cNvSpPr>
          <p:nvPr>
            <p:ph type="title"/>
          </p:nvPr>
        </p:nvSpPr>
        <p:spPr/>
        <p:txBody>
          <a:bodyPr/>
          <a:lstStyle/>
          <a:p>
            <a:r>
              <a:rPr lang="en-US" dirty="0">
                <a:latin typeface="Garamond" charset="0"/>
                <a:ea typeface="ＭＳ Ｐゴシック" charset="0"/>
                <a:cs typeface="ＭＳ Ｐゴシック" charset="0"/>
              </a:rPr>
              <a:t>More Security Implications</a:t>
            </a:r>
          </a:p>
        </p:txBody>
      </p:sp>
      <p:sp>
        <p:nvSpPr>
          <p:cNvPr id="257026"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3D3305A-74B5-C341-8457-3D076A48DDAD}" type="slidenum">
              <a:rPr lang="en-US" sz="1600">
                <a:solidFill>
                  <a:srgbClr val="000000"/>
                </a:solidFill>
                <a:latin typeface="Garamond" charset="0"/>
              </a:rPr>
              <a:pPr eaLnBrk="1" hangingPunct="1"/>
              <a:t>65</a:t>
            </a:fld>
            <a:endParaRPr lang="en-US" sz="1600">
              <a:solidFill>
                <a:srgbClr val="000000"/>
              </a:solidFill>
              <a:latin typeface="Garamond" charset="0"/>
            </a:endParaRPr>
          </a:p>
        </p:txBody>
      </p:sp>
      <p:pic>
        <p:nvPicPr>
          <p:cNvPr id="257027" name="Picture 4" descr="drammer-attack-android.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1196752"/>
            <a:ext cx="9144000" cy="5080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57028" name="TextBox 5"/>
          <p:cNvSpPr txBox="1">
            <a:spLocks noChangeArrowheads="1"/>
          </p:cNvSpPr>
          <p:nvPr/>
        </p:nvSpPr>
        <p:spPr bwMode="auto">
          <a:xfrm>
            <a:off x="228600" y="6599238"/>
            <a:ext cx="4775200"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fontAlgn="base" hangingPunct="1">
              <a:spcBef>
                <a:spcPct val="0"/>
              </a:spcBef>
              <a:spcAft>
                <a:spcPct val="0"/>
              </a:spcAft>
            </a:pPr>
            <a:r>
              <a:rPr lang="en-US" sz="1000">
                <a:solidFill>
                  <a:srgbClr val="000000"/>
                </a:solidFill>
              </a:rPr>
              <a:t>Source: https://fossbytes.com/drammer-rowhammer-attack-android-root-devices/</a:t>
            </a:r>
          </a:p>
        </p:txBody>
      </p:sp>
      <p:sp>
        <p:nvSpPr>
          <p:cNvPr id="2" name="Rectangle 1"/>
          <p:cNvSpPr/>
          <p:nvPr/>
        </p:nvSpPr>
        <p:spPr>
          <a:xfrm>
            <a:off x="4860032" y="6165304"/>
            <a:ext cx="4572000" cy="646331"/>
          </a:xfrm>
          <a:prstGeom prst="rect">
            <a:avLst/>
          </a:prstGeom>
        </p:spPr>
        <p:txBody>
          <a:bodyPr>
            <a:spAutoFit/>
          </a:bodyPr>
          <a:lstStyle/>
          <a:p>
            <a:r>
              <a:rPr lang="en-US" dirty="0" err="1">
                <a:solidFill>
                  <a:srgbClr val="0000FF"/>
                </a:solidFill>
              </a:rPr>
              <a:t>Drammer</a:t>
            </a:r>
            <a:r>
              <a:rPr lang="en-US" dirty="0">
                <a:solidFill>
                  <a:srgbClr val="0000FF"/>
                </a:solidFill>
              </a:rPr>
              <a:t>: Deterministic </a:t>
            </a:r>
            <a:r>
              <a:rPr lang="en-US" dirty="0" err="1">
                <a:solidFill>
                  <a:srgbClr val="0000FF"/>
                </a:solidFill>
              </a:rPr>
              <a:t>Rowhammer</a:t>
            </a:r>
            <a:r>
              <a:rPr lang="en-US" dirty="0">
                <a:solidFill>
                  <a:srgbClr val="0000FF"/>
                </a:solidFill>
              </a:rPr>
              <a:t> Attacks on Mobile Platforms, CCS’16 </a:t>
            </a:r>
            <a:endParaRPr lang="en-US" dirty="0">
              <a:solidFill>
                <a:srgbClr val="000000"/>
              </a:solidFill>
            </a:endParaRPr>
          </a:p>
        </p:txBody>
      </p:sp>
      <p:sp>
        <p:nvSpPr>
          <p:cNvPr id="3" name="Rectangle 2"/>
          <p:cNvSpPr/>
          <p:nvPr/>
        </p:nvSpPr>
        <p:spPr>
          <a:xfrm>
            <a:off x="539552" y="874524"/>
            <a:ext cx="7593722" cy="400110"/>
          </a:xfrm>
          <a:prstGeom prst="rect">
            <a:avLst/>
          </a:prstGeom>
        </p:spPr>
        <p:txBody>
          <a:bodyPr wrap="square">
            <a:spAutoFit/>
          </a:bodyPr>
          <a:lstStyle/>
          <a:p>
            <a:pPr lvl="1"/>
            <a:r>
              <a:rPr lang="en-US" sz="2000" b="1" dirty="0">
                <a:solidFill>
                  <a:srgbClr val="FF0000"/>
                </a:solidFill>
              </a:rPr>
              <a:t>“Can gain control of a smart phone deterministically”</a:t>
            </a:r>
          </a:p>
        </p:txBody>
      </p:sp>
    </p:spTree>
    <p:extLst>
      <p:ext uri="{BB962C8B-B14F-4D97-AF65-F5344CB8AC3E}">
        <p14:creationId xmlns:p14="http://schemas.microsoft.com/office/powerpoint/2010/main" val="1173492767"/>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49" name="Title 1"/>
          <p:cNvSpPr>
            <a:spLocks noGrp="1"/>
          </p:cNvSpPr>
          <p:nvPr>
            <p:ph type="title"/>
          </p:nvPr>
        </p:nvSpPr>
        <p:spPr/>
        <p:txBody>
          <a:bodyPr/>
          <a:lstStyle/>
          <a:p>
            <a:r>
              <a:rPr lang="en-US">
                <a:latin typeface="Garamond" charset="0"/>
                <a:ea typeface="ＭＳ Ｐゴシック" charset="0"/>
                <a:cs typeface="ＭＳ Ｐゴシック" charset="0"/>
              </a:rPr>
              <a:t>More Security Implications?</a:t>
            </a:r>
          </a:p>
        </p:txBody>
      </p:sp>
      <p:sp>
        <p:nvSpPr>
          <p:cNvPr id="25805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D2888-D5B0-E049-9B24-3010A3D9459E}" type="slidenum">
              <a:rPr lang="en-US" sz="1600">
                <a:solidFill>
                  <a:srgbClr val="000000"/>
                </a:solidFill>
                <a:latin typeface="Garamond" charset="0"/>
              </a:rPr>
              <a:pPr eaLnBrk="1" hangingPunct="1"/>
              <a:t>66</a:t>
            </a:fld>
            <a:endParaRPr lang="en-US" sz="1600">
              <a:solidFill>
                <a:srgbClr val="000000"/>
              </a:solidFill>
              <a:latin typeface="Garamond" charset="0"/>
            </a:endParaRPr>
          </a:p>
        </p:txBody>
      </p:sp>
      <p:pic>
        <p:nvPicPr>
          <p:cNvPr id="258051" name="Picture 4" descr="a-software-attempt-to-mitigate-rowhammer-attacks-630x33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7463" y="1311275"/>
            <a:ext cx="9117013" cy="47752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120921"/>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Apple’s Patch for </a:t>
            </a:r>
            <a:r>
              <a:rPr lang="en-US" dirty="0" err="1"/>
              <a:t>RowHammer</a:t>
            </a:r>
            <a:endParaRPr lang="en-US" dirty="0"/>
          </a:p>
        </p:txBody>
      </p:sp>
      <p:sp>
        <p:nvSpPr>
          <p:cNvPr id="3" name="Content Placeholder 2"/>
          <p:cNvSpPr>
            <a:spLocks noGrp="1"/>
          </p:cNvSpPr>
          <p:nvPr>
            <p:ph idx="1"/>
          </p:nvPr>
        </p:nvSpPr>
        <p:spPr/>
        <p:txBody>
          <a:bodyPr/>
          <a:lstStyle/>
          <a:p>
            <a:r>
              <a:rPr lang="en-US" dirty="0">
                <a:hlinkClick r:id="rId2"/>
              </a:rPr>
              <a:t>https://support.apple.com/en-gb/HT204934</a:t>
            </a:r>
            <a:r>
              <a:rPr lang="en-US" dirty="0"/>
              <a:t> </a:t>
            </a:r>
          </a:p>
          <a:p>
            <a:endParaRPr lang="en-US" dirty="0"/>
          </a:p>
          <a:p>
            <a:endParaRPr lang="en-US" dirty="0"/>
          </a:p>
          <a:p>
            <a:endParaRPr lang="en-US" dirty="0"/>
          </a:p>
        </p:txBody>
      </p:sp>
      <p:pic>
        <p:nvPicPr>
          <p:cNvPr id="5" name="Picture 4"/>
          <p:cNvPicPr>
            <a:picLocks noChangeAspect="1"/>
          </p:cNvPicPr>
          <p:nvPr/>
        </p:nvPicPr>
        <p:blipFill>
          <a:blip r:embed="rId3"/>
          <a:stretch>
            <a:fillRect/>
          </a:stretch>
        </p:blipFill>
        <p:spPr>
          <a:xfrm>
            <a:off x="0" y="2336710"/>
            <a:ext cx="9144000" cy="3180522"/>
          </a:xfrm>
          <a:prstGeom prst="rect">
            <a:avLst/>
          </a:prstGeom>
        </p:spPr>
      </p:pic>
      <p:sp>
        <p:nvSpPr>
          <p:cNvPr id="6" name="AutoShape 25"/>
          <p:cNvSpPr>
            <a:spLocks noChangeArrowheads="1"/>
          </p:cNvSpPr>
          <p:nvPr/>
        </p:nvSpPr>
        <p:spPr bwMode="auto">
          <a:xfrm>
            <a:off x="2915816" y="3717032"/>
            <a:ext cx="5616624" cy="360040"/>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4" name="TextBox 3"/>
          <p:cNvSpPr txBox="1"/>
          <p:nvPr/>
        </p:nvSpPr>
        <p:spPr>
          <a:xfrm>
            <a:off x="1907704" y="5805264"/>
            <a:ext cx="5817067" cy="369332"/>
          </a:xfrm>
          <a:prstGeom prst="rect">
            <a:avLst/>
          </a:prstGeom>
          <a:noFill/>
        </p:spPr>
        <p:txBody>
          <a:bodyPr wrap="none" rtlCol="0">
            <a:spAutoFit/>
          </a:bodyPr>
          <a:lstStyle/>
          <a:p>
            <a:r>
              <a:rPr lang="en-US" dirty="0">
                <a:solidFill>
                  <a:srgbClr val="0000FF"/>
                </a:solidFill>
              </a:rPr>
              <a:t>HP, Lenovo, and other vendors released similar patches</a:t>
            </a:r>
          </a:p>
        </p:txBody>
      </p:sp>
    </p:spTree>
    <p:extLst>
      <p:ext uri="{BB962C8B-B14F-4D97-AF65-F5344CB8AC3E}">
        <p14:creationId xmlns:p14="http://schemas.microsoft.com/office/powerpoint/2010/main" val="12836634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Our Solution to RowHammer</a:t>
            </a:r>
          </a:p>
        </p:txBody>
      </p:sp>
      <p:sp>
        <p:nvSpPr>
          <p:cNvPr id="3" name="Content Placeholder 2"/>
          <p:cNvSpPr>
            <a:spLocks noGrp="1"/>
          </p:cNvSpPr>
          <p:nvPr>
            <p:ph idx="1"/>
          </p:nvPr>
        </p:nvSpPr>
        <p:spPr/>
        <p:txBody>
          <a:bodyPr/>
          <a:lstStyle/>
          <a:p>
            <a:pPr>
              <a:lnSpc>
                <a:spcPct val="100000"/>
              </a:lnSpc>
            </a:pPr>
            <a:r>
              <a:rPr lang="en-US" b="1" dirty="0">
                <a:solidFill>
                  <a:schemeClr val="tx2"/>
                </a:solidFill>
              </a:rPr>
              <a:t>PARA: </a:t>
            </a:r>
            <a:r>
              <a:rPr lang="en-US" sz="3200" i="1" u="sng" dirty="0">
                <a:solidFill>
                  <a:schemeClr val="tx2"/>
                </a:solidFill>
              </a:rPr>
              <a:t>P</a:t>
            </a:r>
            <a:r>
              <a:rPr lang="en-US" sz="3200" i="1" dirty="0">
                <a:solidFill>
                  <a:schemeClr val="tx2"/>
                </a:solidFill>
              </a:rPr>
              <a:t>robabilistic </a:t>
            </a:r>
            <a:r>
              <a:rPr lang="en-US" sz="3200" i="1" u="sng" dirty="0">
                <a:solidFill>
                  <a:schemeClr val="tx2"/>
                </a:solidFill>
              </a:rPr>
              <a:t>A</a:t>
            </a:r>
            <a:r>
              <a:rPr lang="en-US" sz="3200" i="1" dirty="0">
                <a:solidFill>
                  <a:schemeClr val="tx2"/>
                </a:solidFill>
              </a:rPr>
              <a:t>djacent </a:t>
            </a:r>
            <a:r>
              <a:rPr lang="en-US" sz="3200" i="1" u="sng" dirty="0">
                <a:solidFill>
                  <a:schemeClr val="tx2"/>
                </a:solidFill>
              </a:rPr>
              <a:t>R</a:t>
            </a:r>
            <a:r>
              <a:rPr lang="en-US" sz="3200" i="1" dirty="0">
                <a:solidFill>
                  <a:schemeClr val="tx2"/>
                </a:solidFill>
              </a:rPr>
              <a:t>ow </a:t>
            </a:r>
            <a:r>
              <a:rPr lang="en-US" sz="3200" i="1" u="sng" dirty="0">
                <a:solidFill>
                  <a:schemeClr val="tx2"/>
                </a:solidFill>
              </a:rPr>
              <a:t>A</a:t>
            </a:r>
            <a:r>
              <a:rPr lang="en-US" sz="3200" i="1" dirty="0">
                <a:solidFill>
                  <a:schemeClr val="tx2"/>
                </a:solidFill>
              </a:rPr>
              <a:t>ctivation</a:t>
            </a:r>
          </a:p>
          <a:p>
            <a:pPr>
              <a:lnSpc>
                <a:spcPct val="100000"/>
              </a:lnSpc>
            </a:pPr>
            <a:endParaRPr lang="en-US" sz="600" b="1" dirty="0">
              <a:solidFill>
                <a:schemeClr val="tx2"/>
              </a:solidFill>
            </a:endParaRPr>
          </a:p>
          <a:p>
            <a:pPr>
              <a:lnSpc>
                <a:spcPct val="100000"/>
              </a:lnSpc>
            </a:pPr>
            <a:r>
              <a:rPr lang="en-US" b="1" dirty="0">
                <a:solidFill>
                  <a:schemeClr val="tx2"/>
                </a:solidFill>
              </a:rPr>
              <a:t>Key Idea</a:t>
            </a:r>
            <a:endParaRPr lang="en-US" sz="3200" i="1" dirty="0">
              <a:solidFill>
                <a:schemeClr val="tx2"/>
              </a:solidFill>
            </a:endParaRPr>
          </a:p>
          <a:p>
            <a:pPr lvl="1">
              <a:lnSpc>
                <a:spcPct val="100000"/>
              </a:lnSpc>
            </a:pPr>
            <a:r>
              <a:rPr lang="en-US" sz="2800" b="1" dirty="0">
                <a:solidFill>
                  <a:srgbClr val="0000FF"/>
                </a:solidFill>
              </a:rPr>
              <a:t>After closing a row, we activate (i.e., refresh) one of its neighbors with a low probability</a:t>
            </a:r>
            <a:r>
              <a:rPr lang="en-US" sz="2800" dirty="0"/>
              <a:t>: </a:t>
            </a:r>
            <a:r>
              <a:rPr lang="en-US" sz="2600" dirty="0">
                <a:solidFill>
                  <a:srgbClr val="FF0000"/>
                </a:solidFill>
                <a:latin typeface="Cambria Math" panose="02040503050406030204" pitchFamily="18" charset="0"/>
                <a:ea typeface="Cambria Math" panose="02040503050406030204" pitchFamily="18" charset="0"/>
              </a:rPr>
              <a:t>p = 0.005</a:t>
            </a:r>
          </a:p>
          <a:p>
            <a:pPr>
              <a:lnSpc>
                <a:spcPct val="100000"/>
              </a:lnSpc>
            </a:pPr>
            <a:endParaRPr lang="en-US" sz="600" b="1" dirty="0">
              <a:solidFill>
                <a:schemeClr val="tx2"/>
              </a:solidFill>
              <a:ea typeface="Cambria Math" panose="02040503050406030204" pitchFamily="18" charset="0"/>
            </a:endParaRPr>
          </a:p>
          <a:p>
            <a:pPr>
              <a:lnSpc>
                <a:spcPct val="100000"/>
              </a:lnSpc>
            </a:pPr>
            <a:r>
              <a:rPr lang="en-US" b="1" dirty="0">
                <a:solidFill>
                  <a:schemeClr val="tx2"/>
                </a:solidFill>
                <a:ea typeface="Cambria Math" panose="02040503050406030204" pitchFamily="18" charset="0"/>
              </a:rPr>
              <a:t>Reliability Guarantee</a:t>
            </a:r>
            <a:endParaRPr lang="en-US" sz="3200" i="1" dirty="0">
              <a:solidFill>
                <a:schemeClr val="tx2"/>
              </a:solidFill>
              <a:ea typeface="Cambria Math" panose="02040503050406030204" pitchFamily="18" charset="0"/>
            </a:endParaRPr>
          </a:p>
          <a:p>
            <a:pPr lvl="1"/>
            <a:r>
              <a:rPr lang="en-US" sz="2800" dirty="0"/>
              <a:t>When </a:t>
            </a:r>
            <a:r>
              <a:rPr lang="en-US" sz="2600" dirty="0">
                <a:latin typeface="Cambria Math" panose="02040503050406030204" pitchFamily="18" charset="0"/>
                <a:ea typeface="Cambria Math" panose="02040503050406030204" pitchFamily="18" charset="0"/>
                <a:cs typeface="Courier New" panose="02070309020205020404" pitchFamily="49" charset="0"/>
              </a:rPr>
              <a:t>p=0.005</a:t>
            </a:r>
            <a:r>
              <a:rPr lang="en-US" sz="2800" dirty="0"/>
              <a:t>, errors in one year: </a:t>
            </a:r>
            <a:r>
              <a:rPr lang="en-US" sz="26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9.4×10</a:t>
            </a:r>
            <a:r>
              <a:rPr lang="en-US" sz="2600" baseline="30000" dirty="0">
                <a:solidFill>
                  <a:srgbClr val="FF0000"/>
                </a:solidFill>
                <a:latin typeface="Cambria Math" panose="02040503050406030204" pitchFamily="18" charset="0"/>
                <a:ea typeface="Cambria Math" panose="02040503050406030204" pitchFamily="18" charset="0"/>
                <a:cs typeface="Courier New" panose="02070309020205020404" pitchFamily="49" charset="0"/>
              </a:rPr>
              <a:t>-14</a:t>
            </a:r>
            <a:endParaRPr lang="en-US" sz="2600" dirty="0">
              <a:solidFill>
                <a:srgbClr val="FF0000"/>
              </a:solidFill>
              <a:latin typeface="Cambria Math" panose="02040503050406030204" pitchFamily="18" charset="0"/>
              <a:ea typeface="Cambria Math" panose="02040503050406030204" pitchFamily="18" charset="0"/>
            </a:endParaRPr>
          </a:p>
          <a:p>
            <a:pPr lvl="1">
              <a:lnSpc>
                <a:spcPct val="100000"/>
              </a:lnSpc>
            </a:pPr>
            <a:r>
              <a:rPr lang="en-US" sz="2800" dirty="0">
                <a:ea typeface="Cambria Math" panose="02040503050406030204" pitchFamily="18" charset="0"/>
              </a:rPr>
              <a:t>By adjusting the value of </a:t>
            </a:r>
            <a:r>
              <a:rPr lang="en-US" sz="2600" dirty="0">
                <a:latin typeface="Cambria Math" panose="02040503050406030204" pitchFamily="18" charset="0"/>
                <a:ea typeface="Cambria Math" panose="02040503050406030204" pitchFamily="18" charset="0"/>
                <a:cs typeface="Courier New" panose="02070309020205020404" pitchFamily="49" charset="0"/>
              </a:rPr>
              <a:t>p</a:t>
            </a:r>
            <a:r>
              <a:rPr lang="en-US" sz="2800" dirty="0">
                <a:ea typeface="Cambria Math" panose="02040503050406030204" pitchFamily="18" charset="0"/>
              </a:rPr>
              <a:t>, we can vary the strength of protection against errors</a:t>
            </a:r>
          </a:p>
          <a:p>
            <a:pPr lvl="1">
              <a:lnSpc>
                <a:spcPct val="100000"/>
              </a:lnSpc>
            </a:pPr>
            <a:endParaRPr lang="en-US" sz="2800" dirty="0">
              <a:ea typeface="Cambria Math" panose="02040503050406030204" pitchFamily="18" charset="0"/>
            </a:endParaRPr>
          </a:p>
          <a:p>
            <a:pPr lvl="1">
              <a:lnSpc>
                <a:spcPct val="100000"/>
              </a:lnSpc>
            </a:pPr>
            <a:endParaRPr lang="en-US" sz="2800" dirty="0">
              <a:latin typeface="Cambria Math" panose="02040503050406030204" pitchFamily="18" charset="0"/>
              <a:ea typeface="Cambria Math" panose="02040503050406030204" pitchFamily="18" charset="0"/>
            </a:endParaRPr>
          </a:p>
          <a:p>
            <a:pPr lvl="1">
              <a:lnSpc>
                <a:spcPct val="100000"/>
              </a:lnSpc>
            </a:pPr>
            <a:endParaRPr lang="en-US" sz="2800" dirty="0"/>
          </a:p>
        </p:txBody>
      </p:sp>
      <p:sp>
        <p:nvSpPr>
          <p:cNvPr id="5" name="Slide Number Placeholder 4"/>
          <p:cNvSpPr>
            <a:spLocks noGrp="1"/>
          </p:cNvSpPr>
          <p:nvPr>
            <p:ph type="sldNum" sz="quarter" idx="12"/>
          </p:nvPr>
        </p:nvSpPr>
        <p:spPr/>
        <p:txBody>
          <a:bodyPr/>
          <a:lstStyle/>
          <a:p>
            <a:fld id="{D4D2B188-1D62-4FCA-8363-938AD4629BBB}" type="slidenum">
              <a:rPr lang="en-US" smtClean="0">
                <a:solidFill>
                  <a:prstClr val="black">
                    <a:tint val="75000"/>
                  </a:prstClr>
                </a:solidFill>
              </a:rPr>
              <a:pPr/>
              <a:t>68</a:t>
            </a:fld>
            <a:endParaRPr lang="en-US">
              <a:solidFill>
                <a:prstClr val="black">
                  <a:tint val="75000"/>
                </a:prstClr>
              </a:solidFill>
            </a:endParaRPr>
          </a:p>
        </p:txBody>
      </p:sp>
    </p:spTree>
    <p:extLst>
      <p:ext uri="{BB962C8B-B14F-4D97-AF65-F5344CB8AC3E}">
        <p14:creationId xmlns:p14="http://schemas.microsoft.com/office/powerpoint/2010/main" val="1891357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RowHammer</a:t>
            </a:r>
            <a:r>
              <a:rPr lang="en-US" dirty="0"/>
              <a:t> Analysis</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69</a:t>
            </a:fld>
            <a:endParaRPr lang="en-US">
              <a:solidFill>
                <a:srgbClr val="000000"/>
              </a:solidFill>
            </a:endParaRPr>
          </a:p>
        </p:txBody>
      </p:sp>
      <p:pic>
        <p:nvPicPr>
          <p:cNvPr id="7" name="Picture 6"/>
          <p:cNvPicPr>
            <a:picLocks noChangeAspect="1"/>
          </p:cNvPicPr>
          <p:nvPr/>
        </p:nvPicPr>
        <p:blipFill>
          <a:blip r:embed="rId2"/>
          <a:stretch>
            <a:fillRect/>
          </a:stretch>
        </p:blipFill>
        <p:spPr>
          <a:xfrm>
            <a:off x="-35496" y="4071630"/>
            <a:ext cx="9144000" cy="2359092"/>
          </a:xfrm>
          <a:prstGeom prst="rect">
            <a:avLst/>
          </a:prstGeom>
        </p:spPr>
      </p:pic>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Yoongu</a:t>
            </a:r>
            <a:r>
              <a:rPr lang="en-US" sz="2000" dirty="0"/>
              <a:t> Kim, Ross Daly, </a:t>
            </a:r>
            <a:r>
              <a:rPr lang="en-US" sz="2000" dirty="0" err="1"/>
              <a:t>Jeremie</a:t>
            </a:r>
            <a:r>
              <a:rPr lang="en-US" sz="2000" dirty="0"/>
              <a:t> Kim, Chris </a:t>
            </a:r>
            <a:r>
              <a:rPr lang="en-US" sz="2000" dirty="0" err="1"/>
              <a:t>Fallin</a:t>
            </a:r>
            <a:r>
              <a:rPr lang="en-US" sz="2000" dirty="0"/>
              <a:t>, </a:t>
            </a:r>
            <a:r>
              <a:rPr lang="en-US" sz="2000" dirty="0" err="1"/>
              <a:t>Ji</a:t>
            </a:r>
            <a:r>
              <a:rPr lang="en-US" sz="2000" dirty="0"/>
              <a:t> </a:t>
            </a:r>
            <a:r>
              <a:rPr lang="en-US" sz="2000" dirty="0" err="1"/>
              <a:t>Hye</a:t>
            </a:r>
            <a:r>
              <a:rPr lang="en-US" sz="2000" dirty="0"/>
              <a:t> Lee, </a:t>
            </a:r>
            <a:r>
              <a:rPr lang="en-US" sz="2000" dirty="0" err="1"/>
              <a:t>Donghyuk</a:t>
            </a:r>
            <a:r>
              <a:rPr lang="en-US" sz="2000" dirty="0"/>
              <a:t> Lee, Chris Wilkerson, </a:t>
            </a:r>
            <a:r>
              <a:rPr lang="en-US" sz="2000" dirty="0" err="1"/>
              <a:t>Konrad</a:t>
            </a:r>
            <a:r>
              <a:rPr lang="en-US" sz="2000" dirty="0"/>
              <a:t> Lai, and Onur Mutlu,</a:t>
            </a:r>
            <a:br>
              <a:rPr lang="en-US" sz="2000" dirty="0"/>
            </a:br>
            <a:r>
              <a:rPr lang="en-US" sz="2000" b="1" dirty="0">
                <a:hlinkClick r:id="rId3"/>
              </a:rPr>
              <a:t>"Flipping Bits in Memory Without Accessing Them: An Experimental Study of DRAM Disturbance Errors"</a:t>
            </a:r>
            <a:br>
              <a:rPr lang="en-US" sz="2000" dirty="0"/>
            </a:br>
            <a:r>
              <a:rPr lang="en-US" sz="2000" i="1" dirty="0"/>
              <a:t>Proceedings of the </a:t>
            </a:r>
            <a:r>
              <a:rPr lang="en-US" sz="2000" i="1" dirty="0">
                <a:hlinkClick r:id="rId4"/>
              </a:rPr>
              <a:t>41st International Symposium on Computer Architecture</a:t>
            </a:r>
            <a:r>
              <a:rPr lang="en-US" sz="2000" i="1" dirty="0"/>
              <a:t> (</a:t>
            </a:r>
            <a:r>
              <a:rPr lang="en-US" sz="2000" b="1" i="1" dirty="0"/>
              <a:t>ISCA</a:t>
            </a:r>
            <a:r>
              <a:rPr lang="en-US" sz="2000" i="1" dirty="0"/>
              <a:t>)</a:t>
            </a:r>
            <a:r>
              <a:rPr lang="en-US" sz="2000" dirty="0"/>
              <a:t>, Minneapolis, MN, June 2014.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 [</a:t>
            </a:r>
            <a:r>
              <a:rPr lang="en-US" sz="2000" dirty="0">
                <a:hlinkClick r:id="rId9"/>
              </a:rPr>
              <a:t>Source Code and Data</a:t>
            </a:r>
            <a:r>
              <a:rPr lang="en-US" sz="2000" dirty="0"/>
              <a:t>]</a:t>
            </a:r>
          </a:p>
        </p:txBody>
      </p:sp>
    </p:spTree>
    <p:extLst>
      <p:ext uri="{BB962C8B-B14F-4D97-AF65-F5344CB8AC3E}">
        <p14:creationId xmlns:p14="http://schemas.microsoft.com/office/powerpoint/2010/main" val="993892719"/>
      </p:ext>
    </p:extLst>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Future of Memory </a:t>
            </a:r>
            <a:r>
              <a:rPr lang="en-US" sz="4400" dirty="0"/>
              <a:t>Reliability/Security</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70</a:t>
            </a:fld>
            <a:endParaRPr lang="en-US">
              <a:solidFill>
                <a:srgbClr val="000000"/>
              </a:solidFill>
            </a:endParaRP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11561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227121867"/>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71</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6004292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516" y="152400"/>
            <a:ext cx="8972996" cy="884238"/>
          </a:xfrm>
        </p:spPr>
        <p:txBody>
          <a:bodyPr/>
          <a:lstStyle/>
          <a:p>
            <a:r>
              <a:rPr lang="en-US" dirty="0"/>
              <a:t>Call for Intelligent Memory Controllers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72</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38800798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Solution Direction: Principled Designs</a:t>
            </a:r>
          </a:p>
        </p:txBody>
      </p:sp>
      <p:sp>
        <p:nvSpPr>
          <p:cNvPr id="3" name="Content Placeholder 2"/>
          <p:cNvSpPr>
            <a:spLocks noGrp="1"/>
          </p:cNvSpPr>
          <p:nvPr>
            <p:ph idx="1"/>
          </p:nvPr>
        </p:nvSpPr>
        <p:spPr>
          <a:xfrm>
            <a:off x="179512" y="548680"/>
            <a:ext cx="8784976" cy="5193723"/>
          </a:xfrm>
        </p:spPr>
        <p:txBody>
          <a:bodyPr/>
          <a:lstStyle/>
          <a:p>
            <a:pPr marL="0" indent="0" algn="ctr">
              <a:buNone/>
            </a:pPr>
            <a:endParaRPr lang="en-US" sz="5200" dirty="0"/>
          </a:p>
          <a:p>
            <a:pPr marL="0" indent="0" algn="ctr">
              <a:buNone/>
            </a:pPr>
            <a:r>
              <a:rPr lang="en-US" sz="5200" dirty="0">
                <a:solidFill>
                  <a:srgbClr val="0000FF"/>
                </a:solidFill>
              </a:rPr>
              <a:t>Design fundamentally secure</a:t>
            </a:r>
          </a:p>
          <a:p>
            <a:pPr marL="0" indent="0" algn="ctr">
              <a:buNone/>
            </a:pPr>
            <a:r>
              <a:rPr lang="en-US" sz="5200" dirty="0">
                <a:solidFill>
                  <a:srgbClr val="0000FF"/>
                </a:solidFill>
              </a:rPr>
              <a:t>computing architectures </a:t>
            </a:r>
          </a:p>
          <a:p>
            <a:pPr marL="0" indent="0" algn="ctr">
              <a:buNone/>
            </a:pPr>
            <a:endParaRPr lang="en-US" sz="5200" dirty="0">
              <a:solidFill>
                <a:srgbClr val="0000FF"/>
              </a:solidFill>
            </a:endParaRPr>
          </a:p>
          <a:p>
            <a:pPr marL="0" indent="0" algn="ctr">
              <a:buNone/>
            </a:pPr>
            <a:r>
              <a:rPr lang="en-US" sz="5200" dirty="0">
                <a:solidFill>
                  <a:srgbClr val="FF0000"/>
                </a:solidFill>
              </a:rPr>
              <a:t>Predict and prevent </a:t>
            </a:r>
          </a:p>
          <a:p>
            <a:pPr marL="0" indent="0" algn="ctr">
              <a:buNone/>
            </a:pPr>
            <a:r>
              <a:rPr lang="en-US" sz="5200" dirty="0">
                <a:solidFill>
                  <a:srgbClr val="FF0000"/>
                </a:solidFill>
              </a:rPr>
              <a:t>such safety issues</a:t>
            </a:r>
          </a:p>
          <a:p>
            <a:pPr marL="0" indent="0" algn="ctr">
              <a:buNone/>
            </a:pPr>
            <a:endParaRPr lang="en-US" sz="5200"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73</a:t>
            </a:fld>
            <a:endParaRPr lang="en-US"/>
          </a:p>
        </p:txBody>
      </p:sp>
    </p:spTree>
    <p:extLst>
      <p:ext uri="{BB962C8B-B14F-4D97-AF65-F5344CB8AC3E}">
        <p14:creationId xmlns:p14="http://schemas.microsoft.com/office/powerpoint/2010/main" val="9110040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Architecting for Security </a:t>
            </a:r>
          </a:p>
        </p:txBody>
      </p:sp>
      <p:sp>
        <p:nvSpPr>
          <p:cNvPr id="3" name="Content Placeholder 2"/>
          <p:cNvSpPr>
            <a:spLocks noGrp="1"/>
          </p:cNvSpPr>
          <p:nvPr>
            <p:ph idx="1"/>
          </p:nvPr>
        </p:nvSpPr>
        <p:spPr>
          <a:xfrm>
            <a:off x="0" y="980728"/>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Methods for vulnerability modeling &amp; discovery</a:t>
            </a:r>
          </a:p>
          <a:p>
            <a:pPr lvl="1"/>
            <a:r>
              <a:rPr lang="en-US" dirty="0"/>
              <a:t>Modeling and prediction based on real (device) data and analysis</a:t>
            </a:r>
          </a:p>
          <a:p>
            <a:pPr lvl="1"/>
            <a:r>
              <a:rPr lang="en-US" dirty="0"/>
              <a:t>Understanding vulnerabilities</a:t>
            </a:r>
          </a:p>
          <a:p>
            <a:pPr lvl="1"/>
            <a:r>
              <a:rPr lang="en-US" dirty="0"/>
              <a:t>Metrics for secure architectures</a:t>
            </a:r>
          </a:p>
          <a:p>
            <a:pPr marL="0" indent="0">
              <a:buNone/>
            </a:pPr>
            <a:endParaRPr lang="en-US" sz="1800" dirty="0"/>
          </a:p>
          <a:p>
            <a:r>
              <a:rPr lang="en-US" b="1" dirty="0">
                <a:solidFill>
                  <a:srgbClr val="FF0000"/>
                </a:solidFill>
              </a:rPr>
              <a:t>Architect</a:t>
            </a:r>
            <a:r>
              <a:rPr lang="en-US" dirty="0">
                <a:solidFill>
                  <a:srgbClr val="FF0000"/>
                </a:solidFill>
              </a:rPr>
              <a:t>:</a:t>
            </a:r>
            <a:r>
              <a:rPr lang="en-US" dirty="0">
                <a:solidFill>
                  <a:srgbClr val="0000FF"/>
                </a:solidFill>
              </a:rPr>
              <a:t> Principled architectures with security as key concern</a:t>
            </a:r>
          </a:p>
          <a:p>
            <a:pPr lvl="1"/>
            <a:r>
              <a:rPr lang="en-US" dirty="0"/>
              <a:t>Good partitioning of duties across the stack</a:t>
            </a:r>
          </a:p>
          <a:p>
            <a:pPr lvl="1"/>
            <a:r>
              <a:rPr lang="en-US" dirty="0"/>
              <a:t>Cannot give up performance and efficiency</a:t>
            </a:r>
          </a:p>
          <a:p>
            <a:pPr lvl="1"/>
            <a:r>
              <a:rPr lang="en-US" dirty="0"/>
              <a:t>Patch-ability in the field</a:t>
            </a:r>
          </a:p>
          <a:p>
            <a:endParaRPr lang="en-US" sz="1800"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(online) testing</a:t>
            </a:r>
          </a:p>
          <a:p>
            <a:pPr lvl="1"/>
            <a:r>
              <a:rPr lang="en-US" dirty="0"/>
              <a:t>Design for security</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386817376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75</a:t>
            </a:fld>
            <a:endParaRPr lang="en-US" altLang="en-US">
              <a:solidFill>
                <a:srgbClr val="000000"/>
              </a:solidFill>
            </a:endParaRPr>
          </a:p>
        </p:txBody>
      </p:sp>
      <p:sp>
        <p:nvSpPr>
          <p:cNvPr id="6" name="Rectangle 5"/>
          <p:cNvSpPr/>
          <p:nvPr/>
        </p:nvSpPr>
        <p:spPr>
          <a:xfrm>
            <a:off x="1547664"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2" name="Title 1"/>
          <p:cNvSpPr txBox="1">
            <a:spLocks/>
          </p:cNvSpPr>
          <p:nvPr/>
        </p:nvSpPr>
        <p:spPr bwMode="auto">
          <a:xfrm>
            <a:off x="107504" y="152400"/>
            <a:ext cx="9036496"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a:lstStyle>
          <a:p>
            <a:r>
              <a:rPr lang="en-US" sz="3500" dirty="0">
                <a:solidFill>
                  <a:srgbClr val="006633"/>
                </a:solidFill>
              </a:rPr>
              <a:t>Understand and Model with Experiments (DRAM)</a:t>
            </a:r>
          </a:p>
        </p:txBody>
      </p:sp>
    </p:spTree>
    <p:extLst>
      <p:ext uri="{BB962C8B-B14F-4D97-AF65-F5344CB8AC3E}">
        <p14:creationId xmlns:p14="http://schemas.microsoft.com/office/powerpoint/2010/main" val="35380181"/>
      </p:ext>
    </p:extLst>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Understand and Model with Experiments (Flash)</a:t>
            </a:r>
            <a:endParaRPr lang="en-US" sz="3800" dirty="0"/>
          </a:p>
        </p:txBody>
      </p:sp>
      <p:pic>
        <p:nvPicPr>
          <p:cNvPr id="33"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1081088"/>
            <a:ext cx="6858000" cy="46974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4" name="Group 46"/>
          <p:cNvGrpSpPr>
            <a:grpSpLocks/>
          </p:cNvGrpSpPr>
          <p:nvPr/>
        </p:nvGrpSpPr>
        <p:grpSpPr bwMode="auto">
          <a:xfrm>
            <a:off x="5181600" y="1995488"/>
            <a:ext cx="2101850" cy="1066800"/>
            <a:chOff x="3264" y="1536"/>
            <a:chExt cx="1324" cy="672"/>
          </a:xfrm>
        </p:grpSpPr>
        <p:sp>
          <p:nvSpPr>
            <p:cNvPr id="35" name="Rectangle 21"/>
            <p:cNvSpPr>
              <a:spLocks noChangeArrowheads="1"/>
            </p:cNvSpPr>
            <p:nvPr/>
          </p:nvSpPr>
          <p:spPr bwMode="auto">
            <a:xfrm>
              <a:off x="3264" y="2016"/>
              <a:ext cx="288" cy="192"/>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36" name="Text Box 22"/>
            <p:cNvSpPr txBox="1">
              <a:spLocks noChangeArrowheads="1"/>
            </p:cNvSpPr>
            <p:nvPr/>
          </p:nvSpPr>
          <p:spPr bwMode="auto">
            <a:xfrm>
              <a:off x="3840" y="1536"/>
              <a:ext cx="74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FFFF00"/>
                  </a:solidFill>
                </a:rPr>
                <a:t>USB Jack</a:t>
              </a:r>
            </a:p>
          </p:txBody>
        </p:sp>
        <p:sp>
          <p:nvSpPr>
            <p:cNvPr id="37" name="Line 23"/>
            <p:cNvSpPr>
              <a:spLocks noChangeShapeType="1"/>
            </p:cNvSpPr>
            <p:nvPr/>
          </p:nvSpPr>
          <p:spPr bwMode="auto">
            <a:xfrm flipH="1">
              <a:off x="3552" y="1728"/>
              <a:ext cx="384" cy="288"/>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38" name="Group 47"/>
          <p:cNvGrpSpPr>
            <a:grpSpLocks/>
          </p:cNvGrpSpPr>
          <p:nvPr/>
        </p:nvGrpSpPr>
        <p:grpSpPr bwMode="auto">
          <a:xfrm>
            <a:off x="5538788" y="3233738"/>
            <a:ext cx="2392362" cy="984250"/>
            <a:chOff x="3489" y="2316"/>
            <a:chExt cx="1507" cy="620"/>
          </a:xfrm>
        </p:grpSpPr>
        <p:sp>
          <p:nvSpPr>
            <p:cNvPr id="39" name="Rectangle 24"/>
            <p:cNvSpPr>
              <a:spLocks noChangeArrowheads="1"/>
            </p:cNvSpPr>
            <p:nvPr/>
          </p:nvSpPr>
          <p:spPr bwMode="auto">
            <a:xfrm>
              <a:off x="3489" y="2696"/>
              <a:ext cx="288" cy="24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0" name="Text Box 25"/>
            <p:cNvSpPr txBox="1">
              <a:spLocks noChangeArrowheads="1"/>
            </p:cNvSpPr>
            <p:nvPr/>
          </p:nvSpPr>
          <p:spPr bwMode="auto">
            <a:xfrm>
              <a:off x="3846" y="2316"/>
              <a:ext cx="115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Virtex-II Pro</a:t>
              </a:r>
            </a:p>
            <a:p>
              <a:pPr algn="ctr">
                <a:defRPr/>
              </a:pPr>
              <a:r>
                <a:rPr lang="en-US" sz="1800" kern="0">
                  <a:solidFill>
                    <a:srgbClr val="FFFF00"/>
                  </a:solidFill>
                </a:rPr>
                <a:t>(USB controller)</a:t>
              </a:r>
            </a:p>
          </p:txBody>
        </p:sp>
        <p:sp>
          <p:nvSpPr>
            <p:cNvPr id="41" name="Line 26"/>
            <p:cNvSpPr>
              <a:spLocks noChangeShapeType="1"/>
            </p:cNvSpPr>
            <p:nvPr/>
          </p:nvSpPr>
          <p:spPr bwMode="auto">
            <a:xfrm flipH="1">
              <a:off x="3738" y="2529"/>
              <a:ext cx="198" cy="153"/>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42" name="Rectangle 27"/>
          <p:cNvSpPr>
            <a:spLocks noChangeArrowheads="1"/>
          </p:cNvSpPr>
          <p:nvPr/>
        </p:nvSpPr>
        <p:spPr bwMode="auto">
          <a:xfrm>
            <a:off x="5232400" y="4533900"/>
            <a:ext cx="838200" cy="8382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FFFF00"/>
              </a:solidFill>
            </a:endParaRPr>
          </a:p>
        </p:txBody>
      </p:sp>
      <p:sp>
        <p:nvSpPr>
          <p:cNvPr id="43" name="Text Box 28"/>
          <p:cNvSpPr txBox="1">
            <a:spLocks noChangeArrowheads="1"/>
          </p:cNvSpPr>
          <p:nvPr/>
        </p:nvSpPr>
        <p:spPr bwMode="auto">
          <a:xfrm>
            <a:off x="2857500" y="4021138"/>
            <a:ext cx="203835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a:solidFill>
                  <a:srgbClr val="FFFF00"/>
                </a:solidFill>
              </a:rPr>
              <a:t>Virtex-V FPGA</a:t>
            </a:r>
          </a:p>
          <a:p>
            <a:pPr algn="ctr">
              <a:defRPr/>
            </a:pPr>
            <a:r>
              <a:rPr lang="en-US" sz="1800" kern="0">
                <a:solidFill>
                  <a:srgbClr val="FFFF00"/>
                </a:solidFill>
              </a:rPr>
              <a:t>(NAND Controller)</a:t>
            </a:r>
          </a:p>
        </p:txBody>
      </p:sp>
      <p:sp>
        <p:nvSpPr>
          <p:cNvPr id="44" name="Line 29"/>
          <p:cNvSpPr>
            <a:spLocks noChangeShapeType="1"/>
          </p:cNvSpPr>
          <p:nvPr/>
        </p:nvSpPr>
        <p:spPr bwMode="auto">
          <a:xfrm>
            <a:off x="4000500" y="4586288"/>
            <a:ext cx="12192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sp>
        <p:nvSpPr>
          <p:cNvPr id="45" name="Rectangle 30"/>
          <p:cNvSpPr>
            <a:spLocks noChangeArrowheads="1"/>
          </p:cNvSpPr>
          <p:nvPr/>
        </p:nvSpPr>
        <p:spPr bwMode="auto">
          <a:xfrm>
            <a:off x="6629400" y="4738688"/>
            <a:ext cx="381000" cy="228600"/>
          </a:xfrm>
          <a:prstGeom prst="rect">
            <a:avLst/>
          </a:prstGeom>
          <a:noFill/>
          <a:ln w="28575">
            <a:solidFill>
              <a:srgbClr val="FFFF00"/>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46" name="Line 32"/>
          <p:cNvSpPr>
            <a:spLocks noChangeShapeType="1"/>
          </p:cNvSpPr>
          <p:nvPr/>
        </p:nvSpPr>
        <p:spPr bwMode="auto">
          <a:xfrm flipH="1">
            <a:off x="6858000" y="4357688"/>
            <a:ext cx="228600" cy="381000"/>
          </a:xfrm>
          <a:prstGeom prst="line">
            <a:avLst/>
          </a:prstGeom>
          <a:noFill/>
          <a:ln w="28575">
            <a:solidFill>
              <a:srgbClr val="FFFF00"/>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nvGrpSpPr>
          <p:cNvPr id="47" name="Group 37"/>
          <p:cNvGrpSpPr>
            <a:grpSpLocks/>
          </p:cNvGrpSpPr>
          <p:nvPr/>
        </p:nvGrpSpPr>
        <p:grpSpPr bwMode="auto">
          <a:xfrm>
            <a:off x="228600" y="2833688"/>
            <a:ext cx="6858000" cy="2895600"/>
            <a:chOff x="144" y="2064"/>
            <a:chExt cx="4320" cy="1824"/>
          </a:xfrm>
        </p:grpSpPr>
        <p:sp>
          <p:nvSpPr>
            <p:cNvPr id="48" name="Rectangle 33"/>
            <p:cNvSpPr>
              <a:spLocks noChangeArrowheads="1"/>
            </p:cNvSpPr>
            <p:nvPr/>
          </p:nvSpPr>
          <p:spPr bwMode="auto">
            <a:xfrm>
              <a:off x="1056" y="2400"/>
              <a:ext cx="3408" cy="148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0066CC"/>
                </a:solidFill>
              </a:endParaRPr>
            </a:p>
          </p:txBody>
        </p:sp>
        <p:sp>
          <p:nvSpPr>
            <p:cNvPr id="49" name="Text Box 34"/>
            <p:cNvSpPr txBox="1">
              <a:spLocks noChangeArrowheads="1"/>
            </p:cNvSpPr>
            <p:nvPr/>
          </p:nvSpPr>
          <p:spPr bwMode="auto">
            <a:xfrm>
              <a:off x="144" y="2064"/>
              <a:ext cx="162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HAPS-52 Mother Board</a:t>
              </a:r>
            </a:p>
          </p:txBody>
        </p:sp>
        <p:sp>
          <p:nvSpPr>
            <p:cNvPr id="50" name="Line 35"/>
            <p:cNvSpPr>
              <a:spLocks noChangeShapeType="1"/>
            </p:cNvSpPr>
            <p:nvPr/>
          </p:nvSpPr>
          <p:spPr bwMode="auto">
            <a:xfrm>
              <a:off x="480" y="2256"/>
              <a:ext cx="528" cy="86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1" name="Group 41"/>
          <p:cNvGrpSpPr>
            <a:grpSpLocks/>
          </p:cNvGrpSpPr>
          <p:nvPr/>
        </p:nvGrpSpPr>
        <p:grpSpPr bwMode="auto">
          <a:xfrm>
            <a:off x="3276600" y="1309688"/>
            <a:ext cx="2819400" cy="3048000"/>
            <a:chOff x="2064" y="1104"/>
            <a:chExt cx="1776" cy="1920"/>
          </a:xfrm>
        </p:grpSpPr>
        <p:sp>
          <p:nvSpPr>
            <p:cNvPr id="52" name="Rectangle 38"/>
            <p:cNvSpPr>
              <a:spLocks noChangeArrowheads="1"/>
            </p:cNvSpPr>
            <p:nvPr/>
          </p:nvSpPr>
          <p:spPr bwMode="auto">
            <a:xfrm>
              <a:off x="3216" y="1680"/>
              <a:ext cx="624" cy="1344"/>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3" name="Text Box 39"/>
            <p:cNvSpPr txBox="1">
              <a:spLocks noChangeArrowheads="1"/>
            </p:cNvSpPr>
            <p:nvPr/>
          </p:nvSpPr>
          <p:spPr bwMode="auto">
            <a:xfrm>
              <a:off x="2064" y="1104"/>
              <a:ext cx="1468"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a:solidFill>
                    <a:srgbClr val="0000FF"/>
                  </a:solidFill>
                </a:rPr>
                <a:t>USB Daughter Board</a:t>
              </a:r>
            </a:p>
          </p:txBody>
        </p:sp>
        <p:sp>
          <p:nvSpPr>
            <p:cNvPr id="54" name="Line 40"/>
            <p:cNvSpPr>
              <a:spLocks noChangeShapeType="1"/>
            </p:cNvSpPr>
            <p:nvPr/>
          </p:nvSpPr>
          <p:spPr bwMode="auto">
            <a:xfrm>
              <a:off x="2688" y="1296"/>
              <a:ext cx="528" cy="384"/>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grpSp>
        <p:nvGrpSpPr>
          <p:cNvPr id="55" name="Group 45"/>
          <p:cNvGrpSpPr>
            <a:grpSpLocks/>
          </p:cNvGrpSpPr>
          <p:nvPr/>
        </p:nvGrpSpPr>
        <p:grpSpPr bwMode="auto">
          <a:xfrm>
            <a:off x="6172201" y="4433889"/>
            <a:ext cx="2852738" cy="1809750"/>
            <a:chOff x="3888" y="3072"/>
            <a:chExt cx="1797" cy="1140"/>
          </a:xfrm>
        </p:grpSpPr>
        <p:sp>
          <p:nvSpPr>
            <p:cNvPr id="56" name="Rectangle 42"/>
            <p:cNvSpPr>
              <a:spLocks noChangeArrowheads="1"/>
            </p:cNvSpPr>
            <p:nvPr/>
          </p:nvSpPr>
          <p:spPr bwMode="auto">
            <a:xfrm>
              <a:off x="3888" y="3072"/>
              <a:ext cx="528" cy="768"/>
            </a:xfrm>
            <a:prstGeom prst="rect">
              <a:avLst/>
            </a:prstGeom>
            <a:noFill/>
            <a:ln w="28575">
              <a:solidFill>
                <a:srgbClr val="0000FF"/>
              </a:solidFill>
              <a:miter lim="800000"/>
              <a:headEnd/>
              <a:tailEnd/>
            </a:ln>
            <a:extLst>
              <a:ext uri="{909E8E84-426E-40dd-AFC4-6F175D3DCCD1}">
                <a14:hiddenFill xmlns:a14="http://schemas.microsoft.com/office/drawing/2010/main" xmlns="">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57" name="Text Box 43"/>
            <p:cNvSpPr txBox="1">
              <a:spLocks noChangeArrowheads="1"/>
            </p:cNvSpPr>
            <p:nvPr/>
          </p:nvSpPr>
          <p:spPr bwMode="auto">
            <a:xfrm>
              <a:off x="4105" y="3981"/>
              <a:ext cx="158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800" kern="0" dirty="0">
                  <a:solidFill>
                    <a:srgbClr val="0000FF"/>
                  </a:solidFill>
                </a:rPr>
                <a:t>NAND Daughter Board</a:t>
              </a:r>
            </a:p>
          </p:txBody>
        </p:sp>
        <p:sp>
          <p:nvSpPr>
            <p:cNvPr id="58" name="Line 44"/>
            <p:cNvSpPr>
              <a:spLocks noChangeShapeType="1"/>
            </p:cNvSpPr>
            <p:nvPr/>
          </p:nvSpPr>
          <p:spPr bwMode="auto">
            <a:xfrm flipH="1" flipV="1">
              <a:off x="4176" y="3840"/>
              <a:ext cx="384" cy="192"/>
            </a:xfrm>
            <a:prstGeom prst="line">
              <a:avLst/>
            </a:prstGeom>
            <a:noFill/>
            <a:ln w="28575">
              <a:solidFill>
                <a:srgbClr val="0000FF"/>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kern="0">
                <a:solidFill>
                  <a:sysClr val="windowText" lastClr="000000"/>
                </a:solidFill>
              </a:endParaRPr>
            </a:p>
          </p:txBody>
        </p:sp>
      </p:grpSp>
      <p:sp>
        <p:nvSpPr>
          <p:cNvPr id="59" name="Rectangle 32"/>
          <p:cNvSpPr>
            <a:spLocks noChangeArrowheads="1"/>
          </p:cNvSpPr>
          <p:nvPr/>
        </p:nvSpPr>
        <p:spPr bwMode="auto">
          <a:xfrm>
            <a:off x="6388100" y="4511675"/>
            <a:ext cx="366713" cy="120650"/>
          </a:xfrm>
          <a:prstGeom prst="rect">
            <a:avLst/>
          </a:prstGeom>
          <a:solidFill>
            <a:srgbClr val="317131"/>
          </a:solidFill>
          <a:ln w="9525">
            <a:solidFill>
              <a:srgbClr val="006600"/>
            </a:solidFill>
            <a:round/>
            <a:headEnd/>
            <a:tailEnd/>
          </a:ln>
        </p:spPr>
        <p:txBody>
          <a:bodyPr/>
          <a:lstStyle/>
          <a:p>
            <a:pPr eaLnBrk="0" hangingPunct="0">
              <a:defRPr/>
            </a:pPr>
            <a:endParaRPr lang="en-US" kern="0">
              <a:solidFill>
                <a:sysClr val="windowText" lastClr="000000"/>
              </a:solidFill>
            </a:endParaRPr>
          </a:p>
        </p:txBody>
      </p:sp>
      <p:sp>
        <p:nvSpPr>
          <p:cNvPr id="60" name="Text Box 31"/>
          <p:cNvSpPr txBox="1">
            <a:spLocks noChangeArrowheads="1"/>
          </p:cNvSpPr>
          <p:nvPr/>
        </p:nvSpPr>
        <p:spPr bwMode="auto">
          <a:xfrm>
            <a:off x="6400800" y="3805238"/>
            <a:ext cx="1466850"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lgn="ctr">
              <a:defRPr/>
            </a:pPr>
            <a:r>
              <a:rPr lang="en-US" sz="1800" kern="0" dirty="0">
                <a:solidFill>
                  <a:srgbClr val="FFFF00"/>
                </a:solidFill>
              </a:rPr>
              <a:t>1x-nm</a:t>
            </a:r>
          </a:p>
          <a:p>
            <a:pPr algn="ctr">
              <a:defRPr/>
            </a:pPr>
            <a:r>
              <a:rPr lang="en-US" sz="1800" kern="0" dirty="0">
                <a:solidFill>
                  <a:srgbClr val="FFFF00"/>
                </a:solidFill>
              </a:rPr>
              <a:t>NAND Flash</a:t>
            </a:r>
          </a:p>
        </p:txBody>
      </p:sp>
      <p:sp>
        <p:nvSpPr>
          <p:cNvPr id="61" name="Rectangle 60"/>
          <p:cNvSpPr/>
          <p:nvPr/>
        </p:nvSpPr>
        <p:spPr>
          <a:xfrm>
            <a:off x="-36512" y="5805264"/>
            <a:ext cx="6858001" cy="738664"/>
          </a:xfrm>
          <a:prstGeom prst="rect">
            <a:avLst/>
          </a:prstGeom>
        </p:spPr>
        <p:txBody>
          <a:bodyPr wrap="square">
            <a:spAutoFit/>
          </a:bodyPr>
          <a:lstStyle/>
          <a:p>
            <a:r>
              <a:rPr lang="en-US" sz="1400" dirty="0">
                <a:solidFill>
                  <a:srgbClr val="006633"/>
                </a:solidFill>
              </a:rPr>
              <a:t>[DATE 2012, ICCD 2012, DATE 2013, ITJ 2013, ICCD 2013, SIGMETRICS 2014, HPCA 2015, DSN 2015, MSST 2015, JSAC 2016, HPCA 2017, DFRWS 2017, </a:t>
            </a:r>
          </a:p>
          <a:p>
            <a:r>
              <a:rPr lang="en-US" sz="1400" dirty="0">
                <a:solidFill>
                  <a:srgbClr val="006633"/>
                </a:solidFill>
              </a:rPr>
              <a:t>PIEEE’17, HPCA’18]</a:t>
            </a:r>
            <a:endParaRPr lang="en-US" sz="1400" dirty="0">
              <a:solidFill>
                <a:srgbClr val="000000"/>
              </a:solidFill>
            </a:endParaRPr>
          </a:p>
        </p:txBody>
      </p:sp>
      <p:sp>
        <p:nvSpPr>
          <p:cNvPr id="5" name="TextBox 4"/>
          <p:cNvSpPr txBox="1"/>
          <p:nvPr/>
        </p:nvSpPr>
        <p:spPr>
          <a:xfrm>
            <a:off x="-19422" y="6496146"/>
            <a:ext cx="9332690" cy="307777"/>
          </a:xfrm>
          <a:prstGeom prst="rect">
            <a:avLst/>
          </a:prstGeom>
          <a:noFill/>
        </p:spPr>
        <p:txBody>
          <a:bodyPr wrap="none" rtlCol="0">
            <a:spAutoFit/>
          </a:bodyPr>
          <a:lstStyle/>
          <a:p>
            <a:r>
              <a:rPr lang="en-US" sz="1400" dirty="0">
                <a:solidFill>
                  <a:srgbClr val="000000"/>
                </a:solidFill>
              </a:rPr>
              <a:t>Cai+, “</a:t>
            </a:r>
            <a:r>
              <a:rPr lang="en-US" sz="1400" dirty="0">
                <a:solidFill>
                  <a:srgbClr val="0000FF"/>
                </a:solidFill>
              </a:rPr>
              <a:t>Error Characterization, Mitigation, and Recovery in Flash Memory Based Solid State Drives</a:t>
            </a:r>
            <a:r>
              <a:rPr lang="en-US" sz="1400" dirty="0">
                <a:solidFill>
                  <a:srgbClr val="000000"/>
                </a:solidFill>
              </a:rPr>
              <a:t>,” Proc. IEEE 2017.</a:t>
            </a:r>
          </a:p>
        </p:txBody>
      </p:sp>
    </p:spTree>
    <p:extLst>
      <p:ext uri="{BB962C8B-B14F-4D97-AF65-F5344CB8AC3E}">
        <p14:creationId xmlns:p14="http://schemas.microsoft.com/office/powerpoint/2010/main" val="1489918831"/>
      </p:ext>
    </p:extLst>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There are Two Other Solution Directions</a:t>
            </a:r>
          </a:p>
        </p:txBody>
      </p:sp>
      <p:sp>
        <p:nvSpPr>
          <p:cNvPr id="3" name="Content Placeholder 2"/>
          <p:cNvSpPr>
            <a:spLocks noGrp="1"/>
          </p:cNvSpPr>
          <p:nvPr>
            <p:ph idx="1"/>
          </p:nvPr>
        </p:nvSpPr>
        <p:spPr>
          <a:xfrm>
            <a:off x="107504" y="980728"/>
            <a:ext cx="8964488" cy="5193723"/>
          </a:xfrm>
        </p:spPr>
        <p:txBody>
          <a:bodyPr/>
          <a:lstStyle/>
          <a:p>
            <a:r>
              <a:rPr lang="en-US" b="1" dirty="0">
                <a:solidFill>
                  <a:srgbClr val="FF0000"/>
                </a:solidFill>
              </a:rPr>
              <a:t>New Technologies: </a:t>
            </a:r>
            <a:r>
              <a:rPr lang="en-US" dirty="0"/>
              <a:t>Replace or (more likely) augment DRAM with a different technology</a:t>
            </a:r>
          </a:p>
          <a:p>
            <a:pPr lvl="1"/>
            <a:r>
              <a:rPr lang="en-US" dirty="0">
                <a:solidFill>
                  <a:srgbClr val="0000FF"/>
                </a:solidFill>
              </a:rPr>
              <a:t>Non-volatile memories</a:t>
            </a:r>
          </a:p>
          <a:p>
            <a:endParaRPr lang="en-US" dirty="0"/>
          </a:p>
          <a:p>
            <a:r>
              <a:rPr lang="en-US" b="1" dirty="0">
                <a:solidFill>
                  <a:srgbClr val="FF0000"/>
                </a:solidFill>
              </a:rPr>
              <a:t>Embracing Un-reliability:</a:t>
            </a:r>
            <a:r>
              <a:rPr lang="en-US" dirty="0">
                <a:solidFill>
                  <a:srgbClr val="FF0000"/>
                </a:solidFill>
              </a:rPr>
              <a:t> </a:t>
            </a:r>
          </a:p>
          <a:p>
            <a:pPr marL="0" indent="0">
              <a:buNone/>
            </a:pPr>
            <a:r>
              <a:rPr lang="en-US" dirty="0">
                <a:solidFill>
                  <a:srgbClr val="FF0000"/>
                </a:solidFill>
              </a:rPr>
              <a:t>    </a:t>
            </a:r>
            <a:r>
              <a:rPr lang="en-US" dirty="0"/>
              <a:t>Design memories with different reliability</a:t>
            </a:r>
          </a:p>
          <a:p>
            <a:pPr marL="0" indent="0">
              <a:buNone/>
            </a:pPr>
            <a:r>
              <a:rPr lang="en-US" dirty="0"/>
              <a:t>    and store data intelligently across them</a:t>
            </a:r>
          </a:p>
          <a:p>
            <a:pPr marL="0" indent="0">
              <a:buNone/>
            </a:pPr>
            <a:endParaRPr lang="en-US" dirty="0"/>
          </a:p>
          <a:p>
            <a:pPr marL="0" indent="0">
              <a:buNone/>
            </a:pPr>
            <a:endParaRPr lang="en-US" dirty="0"/>
          </a:p>
          <a:p>
            <a:r>
              <a:rPr lang="en-US" dirty="0"/>
              <a:t>…</a:t>
            </a:r>
          </a:p>
          <a:p>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77</a:t>
            </a:fld>
            <a:endParaRPr lang="en-US"/>
          </a:p>
        </p:txBody>
      </p:sp>
      <p:sp>
        <p:nvSpPr>
          <p:cNvPr id="5" name="TextBox 4"/>
          <p:cNvSpPr txBox="1"/>
          <p:nvPr/>
        </p:nvSpPr>
        <p:spPr>
          <a:xfrm>
            <a:off x="179512" y="5445224"/>
            <a:ext cx="8784976" cy="1323439"/>
          </a:xfrm>
          <a:prstGeom prst="rect">
            <a:avLst/>
          </a:prstGeom>
          <a:ln>
            <a:solidFill>
              <a:srgbClr val="0000FF"/>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defTabSz="457200" fontAlgn="base">
              <a:spcBef>
                <a:spcPct val="0"/>
              </a:spcBef>
              <a:spcAft>
                <a:spcPct val="0"/>
              </a:spcAft>
            </a:pPr>
            <a:r>
              <a:rPr lang="en-US" sz="4000" b="1" dirty="0">
                <a:solidFill>
                  <a:srgbClr val="0000FF"/>
                </a:solidFill>
                <a:latin typeface="Calibri"/>
              </a:rPr>
              <a:t>Fundamental solutions to security require co-design across the hierarchy</a:t>
            </a:r>
          </a:p>
        </p:txBody>
      </p:sp>
      <p:sp>
        <p:nvSpPr>
          <p:cNvPr id="19" name="Text Box 17"/>
          <p:cNvSpPr txBox="1">
            <a:spLocks noChangeArrowheads="1"/>
          </p:cNvSpPr>
          <p:nvPr/>
        </p:nvSpPr>
        <p:spPr bwMode="auto">
          <a:xfrm>
            <a:off x="6957984" y="3330774"/>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20" name="Text Box 18"/>
          <p:cNvSpPr txBox="1">
            <a:spLocks noChangeAspect="1" noChangeArrowheads="1"/>
          </p:cNvSpPr>
          <p:nvPr/>
        </p:nvSpPr>
        <p:spPr bwMode="auto">
          <a:xfrm>
            <a:off x="6957984" y="2959299"/>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21" name="Text Box 19"/>
          <p:cNvSpPr txBox="1">
            <a:spLocks noChangeAspect="1" noChangeArrowheads="1"/>
          </p:cNvSpPr>
          <p:nvPr/>
        </p:nvSpPr>
        <p:spPr bwMode="auto">
          <a:xfrm>
            <a:off x="6954809" y="2294980"/>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22" name="Text Box 20"/>
          <p:cNvSpPr txBox="1">
            <a:spLocks noChangeAspect="1" noChangeArrowheads="1"/>
          </p:cNvSpPr>
          <p:nvPr/>
        </p:nvSpPr>
        <p:spPr bwMode="auto">
          <a:xfrm>
            <a:off x="6954809" y="1923505"/>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23" name="Text Box 21"/>
          <p:cNvSpPr txBox="1">
            <a:spLocks noChangeAspect="1" noChangeArrowheads="1"/>
          </p:cNvSpPr>
          <p:nvPr/>
        </p:nvSpPr>
        <p:spPr bwMode="auto">
          <a:xfrm>
            <a:off x="6954809" y="1556792"/>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24" name="Text Box 22"/>
          <p:cNvSpPr txBox="1">
            <a:spLocks noChangeAspect="1" noChangeArrowheads="1"/>
          </p:cNvSpPr>
          <p:nvPr/>
        </p:nvSpPr>
        <p:spPr bwMode="auto">
          <a:xfrm>
            <a:off x="6957984" y="3703836"/>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25" name="Text Box 23"/>
          <p:cNvSpPr txBox="1">
            <a:spLocks noChangeAspect="1" noChangeArrowheads="1"/>
          </p:cNvSpPr>
          <p:nvPr/>
        </p:nvSpPr>
        <p:spPr bwMode="auto">
          <a:xfrm>
            <a:off x="6957984" y="4075311"/>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26" name="Text Box 24"/>
          <p:cNvSpPr txBox="1">
            <a:spLocks noChangeAspect="1" noChangeArrowheads="1"/>
          </p:cNvSpPr>
          <p:nvPr/>
        </p:nvSpPr>
        <p:spPr bwMode="auto">
          <a:xfrm>
            <a:off x="6957984" y="2636912"/>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27" name="Text Box 23"/>
          <p:cNvSpPr txBox="1">
            <a:spLocks noChangeAspect="1" noChangeArrowheads="1"/>
          </p:cNvSpPr>
          <p:nvPr/>
        </p:nvSpPr>
        <p:spPr bwMode="auto">
          <a:xfrm>
            <a:off x="6959572" y="4430911"/>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28" name="Rounded Rectangle 27"/>
          <p:cNvSpPr>
            <a:spLocks noChangeArrowheads="1"/>
          </p:cNvSpPr>
          <p:nvPr/>
        </p:nvSpPr>
        <p:spPr bwMode="auto">
          <a:xfrm rot="5400000">
            <a:off x="6849380" y="2033972"/>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6238708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24"/>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Secure, Reliable, Safe</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78</a:t>
            </a:fld>
            <a:endParaRPr lang="en-US">
              <a:solidFill>
                <a:srgbClr val="000000"/>
              </a:solidFill>
            </a:endParaRPr>
          </a:p>
        </p:txBody>
      </p:sp>
    </p:spTree>
    <p:extLst>
      <p:ext uri="{BB962C8B-B14F-4D97-AF65-F5344CB8AC3E}">
        <p14:creationId xmlns:p14="http://schemas.microsoft.com/office/powerpoint/2010/main" val="554324750"/>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One Important Takeaway</a:t>
            </a:r>
          </a:p>
        </p:txBody>
      </p:sp>
      <p:sp>
        <p:nvSpPr>
          <p:cNvPr id="3" name="Content Placeholder 2"/>
          <p:cNvSpPr>
            <a:spLocks noGrp="1"/>
          </p:cNvSpPr>
          <p:nvPr>
            <p:ph idx="1"/>
          </p:nvPr>
        </p:nvSpPr>
        <p:spPr>
          <a:xfrm>
            <a:off x="0" y="2060848"/>
            <a:ext cx="9144000" cy="2088232"/>
          </a:xfrm>
        </p:spPr>
        <p:txBody>
          <a:bodyPr/>
          <a:lstStyle/>
          <a:p>
            <a:pPr marL="0" indent="0" algn="ctr">
              <a:buNone/>
            </a:pPr>
            <a:r>
              <a:rPr lang="en-US" sz="6400" dirty="0">
                <a:solidFill>
                  <a:srgbClr val="FF0000"/>
                </a:solidFill>
              </a:rPr>
              <a:t>Main Memory Needs </a:t>
            </a:r>
          </a:p>
          <a:p>
            <a:pPr marL="0" indent="0" algn="ctr">
              <a:buNone/>
            </a:pPr>
            <a:r>
              <a:rPr lang="en-US" sz="6400" dirty="0">
                <a:solidFill>
                  <a:srgbClr val="0432FF"/>
                </a:solidFill>
              </a:rPr>
              <a:t>Intelligent Controllers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79</a:t>
            </a:fld>
            <a:endParaRPr lang="en-US"/>
          </a:p>
        </p:txBody>
      </p:sp>
    </p:spTree>
    <p:extLst>
      <p:ext uri="{BB962C8B-B14F-4D97-AF65-F5344CB8AC3E}">
        <p14:creationId xmlns:p14="http://schemas.microsoft.com/office/powerpoint/2010/main" val="1855774917"/>
      </p:ext>
    </p:extLst>
  </p:cSld>
  <p:clrMapOvr>
    <a:masterClrMapping/>
  </p:clrMapOv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2564904"/>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94894610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(Human) Hierarchy of Needs, Revisited</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81</a:t>
            </a:fld>
            <a:endParaRPr lang="en-US" altLang="en-US">
              <a:solidFill>
                <a:srgbClr val="000000"/>
              </a:solidFill>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6" name="TextBox 5"/>
          <p:cNvSpPr txBox="1"/>
          <p:nvPr/>
        </p:nvSpPr>
        <p:spPr>
          <a:xfrm>
            <a:off x="227414" y="1052736"/>
            <a:ext cx="4416594" cy="646331"/>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p:txBody>
      </p:sp>
      <p:sp>
        <p:nvSpPr>
          <p:cNvPr id="7" name="TextBox 6"/>
          <p:cNvSpPr txBox="1"/>
          <p:nvPr/>
        </p:nvSpPr>
        <p:spPr>
          <a:xfrm>
            <a:off x="3778884" y="4869160"/>
            <a:ext cx="4033476" cy="584775"/>
          </a:xfrm>
          <a:prstGeom prst="rect">
            <a:avLst/>
          </a:prstGeom>
          <a:solidFill>
            <a:srgbClr val="A285C1"/>
          </a:solidFill>
        </p:spPr>
        <p:txBody>
          <a:bodyPr wrap="none" rtlCol="0">
            <a:spAutoFit/>
          </a:bodyPr>
          <a:lstStyle/>
          <a:p>
            <a:r>
              <a:rPr lang="en-US" sz="3200" b="1">
                <a:solidFill>
                  <a:srgbClr val="FFFF00"/>
                </a:solidFill>
              </a:rPr>
              <a:t>Everlasting energy</a:t>
            </a:r>
            <a:endParaRPr lang="en-US" sz="3200" b="1" dirty="0">
              <a:solidFill>
                <a:srgbClr val="FFFF00"/>
              </a:solidFill>
            </a:endParaRPr>
          </a:p>
        </p:txBody>
      </p:sp>
      <p:sp>
        <p:nvSpPr>
          <p:cNvPr id="8" name="TextBox 7"/>
          <p:cNvSpPr txBox="1"/>
          <p:nvPr/>
        </p:nvSpPr>
        <p:spPr>
          <a:xfrm>
            <a:off x="1780551" y="6512454"/>
            <a:ext cx="3160741" cy="246221"/>
          </a:xfrm>
          <a:prstGeom prst="rect">
            <a:avLst/>
          </a:prstGeom>
          <a:noFill/>
        </p:spPr>
        <p:txBody>
          <a:bodyPr wrap="none" rtlCol="0">
            <a:spAutoFit/>
          </a:bodyPr>
          <a:lstStyle/>
          <a:p>
            <a:r>
              <a:rPr lang="en-US" sz="1000" dirty="0">
                <a:solidFill>
                  <a:srgbClr val="000000"/>
                </a:solidFill>
                <a:latin typeface="Calibri"/>
                <a:cs typeface="Calibri"/>
              </a:rPr>
              <a:t>Source: https://</a:t>
            </a:r>
            <a:r>
              <a:rPr lang="en-US" sz="1000" dirty="0" err="1">
                <a:solidFill>
                  <a:srgbClr val="000000"/>
                </a:solidFill>
                <a:latin typeface="Calibri"/>
                <a:cs typeface="Calibri"/>
              </a:rPr>
              <a:t>www.simplypsychology.org</a:t>
            </a:r>
            <a:r>
              <a:rPr lang="en-US" sz="1000" dirty="0">
                <a:solidFill>
                  <a:srgbClr val="000000"/>
                </a:solidFill>
                <a:latin typeface="Calibri"/>
                <a:cs typeface="Calibri"/>
              </a:rPr>
              <a:t>/</a:t>
            </a:r>
            <a:r>
              <a:rPr lang="en-US" sz="1000" dirty="0" err="1">
                <a:solidFill>
                  <a:srgbClr val="000000"/>
                </a:solidFill>
                <a:latin typeface="Calibri"/>
                <a:cs typeface="Calibri"/>
              </a:rPr>
              <a:t>maslow.html</a:t>
            </a:r>
            <a:endParaRPr lang="en-US" sz="1000" dirty="0">
              <a:solidFill>
                <a:srgbClr val="000000"/>
              </a:solidFill>
              <a:latin typeface="Calibri"/>
              <a:cs typeface="Calibri"/>
            </a:endParaRPr>
          </a:p>
        </p:txBody>
      </p:sp>
      <p:sp>
        <p:nvSpPr>
          <p:cNvPr id="9" name="TextBox 8"/>
          <p:cNvSpPr txBox="1"/>
          <p:nvPr/>
        </p:nvSpPr>
        <p:spPr>
          <a:xfrm>
            <a:off x="227414" y="1052736"/>
            <a:ext cx="4477380" cy="1477328"/>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a:p>
            <a:endParaRPr lang="en-US" dirty="0">
              <a:solidFill>
                <a:srgbClr val="000000"/>
              </a:solidFill>
            </a:endParaRPr>
          </a:p>
          <a:p>
            <a:r>
              <a:rPr lang="en-US" dirty="0">
                <a:solidFill>
                  <a:srgbClr val="000000"/>
                </a:solidFill>
              </a:rPr>
              <a:t>Maslow, “</a:t>
            </a:r>
            <a:r>
              <a:rPr lang="en-US" dirty="0">
                <a:solidFill>
                  <a:srgbClr val="0000FF"/>
                </a:solidFill>
              </a:rPr>
              <a:t>Motivation and Personality</a:t>
            </a:r>
            <a:r>
              <a:rPr lang="en-US" dirty="0">
                <a:solidFill>
                  <a:srgbClr val="000000"/>
                </a:solidFill>
              </a:rPr>
              <a:t>,”</a:t>
            </a:r>
          </a:p>
          <a:p>
            <a:r>
              <a:rPr lang="en-US" dirty="0">
                <a:solidFill>
                  <a:srgbClr val="000000"/>
                </a:solidFill>
              </a:rPr>
              <a:t>Book, 1954-1970.</a:t>
            </a:r>
          </a:p>
        </p:txBody>
      </p:sp>
    </p:spTree>
    <p:extLst>
      <p:ext uri="{BB962C8B-B14F-4D97-AF65-F5344CB8AC3E}">
        <p14:creationId xmlns:p14="http://schemas.microsoft.com/office/powerpoint/2010/main" val="16062233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Do We Want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82</a:t>
            </a:fld>
            <a:endParaRPr lang="en-US" altLang="en-US"/>
          </a:p>
        </p:txBody>
      </p:sp>
      <p:pic>
        <p:nvPicPr>
          <p:cNvPr id="5" name="Picture 3" descr="C:\1nenad\ireland-fields-sky-cloud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1295400"/>
            <a:ext cx="6502400" cy="487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3249760649"/>
      </p:ext>
    </p:extLst>
  </p:cSld>
  <p:clrMapOvr>
    <a:masterClrMapping/>
  </p:clrMapOvr>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 This?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83</a:t>
            </a:fld>
            <a:endParaRPr lang="en-US" altLang="en-US"/>
          </a:p>
        </p:txBody>
      </p:sp>
      <p:pic>
        <p:nvPicPr>
          <p:cNvPr id="6" name="Picture 2" descr="C:\1nenad\Widnes_Smok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213891"/>
            <a:ext cx="8763000" cy="49514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Box 2"/>
          <p:cNvSpPr txBox="1"/>
          <p:nvPr/>
        </p:nvSpPr>
        <p:spPr>
          <a:xfrm>
            <a:off x="1494169" y="6495147"/>
            <a:ext cx="1322673" cy="246221"/>
          </a:xfrm>
          <a:prstGeom prst="rect">
            <a:avLst/>
          </a:prstGeom>
          <a:noFill/>
        </p:spPr>
        <p:txBody>
          <a:bodyPr wrap="none" rtlCol="0">
            <a:spAutoFit/>
          </a:bodyPr>
          <a:lstStyle/>
          <a:p>
            <a:r>
              <a:rPr lang="en-US" sz="1000" dirty="0">
                <a:latin typeface="Calibri"/>
                <a:cs typeface="Calibri"/>
              </a:rPr>
              <a:t>Source: V. </a:t>
            </a:r>
            <a:r>
              <a:rPr lang="en-US" sz="1000" dirty="0" err="1">
                <a:latin typeface="Calibri"/>
                <a:cs typeface="Calibri"/>
              </a:rPr>
              <a:t>Milutinovic</a:t>
            </a:r>
            <a:endParaRPr lang="en-US" sz="1000" dirty="0">
              <a:latin typeface="Calibri"/>
              <a:cs typeface="Calibri"/>
            </a:endParaRPr>
          </a:p>
        </p:txBody>
      </p:sp>
    </p:spTree>
    <p:extLst>
      <p:ext uri="{BB962C8B-B14F-4D97-AF65-F5344CB8AC3E}">
        <p14:creationId xmlns:p14="http://schemas.microsoft.com/office/powerpoint/2010/main" val="2705622818"/>
      </p:ext>
    </p:extLst>
  </p:cSld>
  <p:clrMapOvr>
    <a:masterClrMapping/>
  </p:clrMapOvr>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899592" y="1844824"/>
            <a:ext cx="7128792" cy="2088232"/>
          </a:xfrm>
        </p:spPr>
        <p:txBody>
          <a:bodyPr/>
          <a:lstStyle/>
          <a:p>
            <a:pPr marL="0" indent="0" algn="ctr">
              <a:buNone/>
            </a:pPr>
            <a:r>
              <a:rPr lang="en-US" sz="6400" dirty="0">
                <a:solidFill>
                  <a:srgbClr val="FF0000"/>
                </a:solidFill>
              </a:rPr>
              <a:t>Sustainable</a:t>
            </a:r>
          </a:p>
          <a:p>
            <a:pPr marL="0" indent="0" algn="ctr">
              <a:buNone/>
            </a:pPr>
            <a:r>
              <a:rPr lang="en-US" sz="6400" dirty="0">
                <a:solidFill>
                  <a:srgbClr val="FF0000"/>
                </a:solidFill>
              </a:rPr>
              <a:t>and</a:t>
            </a:r>
          </a:p>
          <a:p>
            <a:pPr marL="0" indent="0" algn="ctr">
              <a:buNone/>
            </a:pPr>
            <a:r>
              <a:rPr lang="en-US" sz="6400" dirty="0">
                <a:solidFill>
                  <a:srgbClr val="FF0000"/>
                </a:solidFill>
              </a:rPr>
              <a:t>Energy Efficient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84</a:t>
            </a:fld>
            <a:endParaRPr lang="en-US">
              <a:solidFill>
                <a:srgbClr val="000000"/>
              </a:solidFill>
            </a:endParaRPr>
          </a:p>
        </p:txBody>
      </p:sp>
    </p:spTree>
    <p:extLst>
      <p:ext uri="{BB962C8B-B14F-4D97-AF65-F5344CB8AC3E}">
        <p14:creationId xmlns:p14="http://schemas.microsoft.com/office/powerpoint/2010/main" val="1925963678"/>
      </p:ext>
    </p:extLst>
  </p:cSld>
  <p:clrMapOvr>
    <a:masterClrMapping/>
  </p:clrMapOvr>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0" y="1268760"/>
            <a:ext cx="9144000" cy="4979640"/>
          </a:xfrm>
        </p:spPr>
        <p:txBody>
          <a:bodyPr/>
          <a:lstStyle/>
          <a:p>
            <a:pPr marL="0" indent="0" algn="ctr">
              <a:buNone/>
            </a:pPr>
            <a:r>
              <a:rPr lang="en-US" dirty="0">
                <a:solidFill>
                  <a:srgbClr val="0000FF"/>
                </a:solidFill>
              </a:rPr>
              <a:t>Data access is the major performance and energy bottleneck</a:t>
            </a:r>
          </a:p>
          <a:p>
            <a:endParaRPr lang="en-US" sz="1000" dirty="0"/>
          </a:p>
          <a:p>
            <a:pPr marL="0" indent="0">
              <a:buNone/>
            </a:pPr>
            <a:endParaRPr lang="en-US" dirty="0"/>
          </a:p>
          <a:p>
            <a:pPr marL="0" indent="0" algn="ctr">
              <a:buNone/>
            </a:pPr>
            <a:r>
              <a:rPr lang="en-US" sz="5000" dirty="0"/>
              <a:t>Our current</a:t>
            </a:r>
          </a:p>
          <a:p>
            <a:pPr marL="0" indent="0" algn="ctr">
              <a:buNone/>
            </a:pPr>
            <a:r>
              <a:rPr lang="en-US" sz="5000" dirty="0">
                <a:solidFill>
                  <a:srgbClr val="0000FF"/>
                </a:solidFill>
              </a:rPr>
              <a:t>design principles </a:t>
            </a:r>
          </a:p>
          <a:p>
            <a:pPr marL="0" indent="0" algn="ctr">
              <a:buNone/>
            </a:pPr>
            <a:r>
              <a:rPr lang="en-US" sz="5000" dirty="0">
                <a:solidFill>
                  <a:srgbClr val="0000FF"/>
                </a:solidFill>
              </a:rPr>
              <a:t>cause </a:t>
            </a:r>
            <a:r>
              <a:rPr lang="en-US" sz="5000" dirty="0">
                <a:solidFill>
                  <a:srgbClr val="FF0000"/>
                </a:solidFill>
              </a:rPr>
              <a:t>great energy waste</a:t>
            </a:r>
          </a:p>
          <a:p>
            <a:pPr marL="0" indent="0" algn="ctr">
              <a:buNone/>
            </a:pPr>
            <a:r>
              <a:rPr lang="en-US" sz="3000" dirty="0">
                <a:solidFill>
                  <a:srgbClr val="FF0000"/>
                </a:solidFill>
              </a:rPr>
              <a:t>(and great performance loss)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85</a:t>
            </a:fld>
            <a:endParaRPr lang="en-US" altLang="en-US">
              <a:solidFill>
                <a:srgbClr val="000000"/>
              </a:solidFill>
            </a:endParaRPr>
          </a:p>
        </p:txBody>
      </p:sp>
    </p:spTree>
    <p:extLst>
      <p:ext uri="{BB962C8B-B14F-4D97-AF65-F5344CB8AC3E}">
        <p14:creationId xmlns:p14="http://schemas.microsoft.com/office/powerpoint/2010/main" val="154882511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Problem</a:t>
            </a:r>
          </a:p>
        </p:txBody>
      </p:sp>
      <p:sp>
        <p:nvSpPr>
          <p:cNvPr id="3" name="Content Placeholder 2"/>
          <p:cNvSpPr>
            <a:spLocks noGrp="1"/>
          </p:cNvSpPr>
          <p:nvPr>
            <p:ph idx="1"/>
          </p:nvPr>
        </p:nvSpPr>
        <p:spPr>
          <a:xfrm>
            <a:off x="228600" y="1988840"/>
            <a:ext cx="8610600" cy="4876800"/>
          </a:xfrm>
        </p:spPr>
        <p:txBody>
          <a:bodyPr/>
          <a:lstStyle/>
          <a:p>
            <a:pPr marL="0" indent="0" algn="ctr">
              <a:buNone/>
            </a:pPr>
            <a:r>
              <a:rPr lang="en-US" sz="5000" dirty="0">
                <a:solidFill>
                  <a:srgbClr val="FF0000"/>
                </a:solidFill>
              </a:rPr>
              <a:t>Processing</a:t>
            </a:r>
            <a:r>
              <a:rPr lang="en-US" sz="5000" dirty="0"/>
              <a:t> of data </a:t>
            </a:r>
          </a:p>
          <a:p>
            <a:pPr marL="0" indent="0" algn="ctr">
              <a:buNone/>
            </a:pPr>
            <a:r>
              <a:rPr lang="en-US" sz="5000" dirty="0"/>
              <a:t>is performed </a:t>
            </a:r>
          </a:p>
          <a:p>
            <a:pPr marL="0" indent="0" algn="ctr">
              <a:buNone/>
            </a:pPr>
            <a:r>
              <a:rPr lang="en-US" sz="5000" dirty="0">
                <a:solidFill>
                  <a:srgbClr val="FF0000"/>
                </a:solidFill>
              </a:rPr>
              <a:t>far away from the data</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86</a:t>
            </a:fld>
            <a:endParaRPr lang="en-US" altLang="en-US">
              <a:solidFill>
                <a:srgbClr val="000000"/>
              </a:solidFill>
            </a:endParaRPr>
          </a:p>
        </p:txBody>
      </p:sp>
    </p:spTree>
    <p:extLst>
      <p:ext uri="{BB962C8B-B14F-4D97-AF65-F5344CB8AC3E}">
        <p14:creationId xmlns:p14="http://schemas.microsoft.com/office/powerpoint/2010/main" val="1454456132"/>
      </p:ext>
    </p:extLst>
  </p:cSld>
  <p:clrMapOvr>
    <a:masterClrMapping/>
  </p:clrMapOvr>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6" name="Picture 5"/>
          <p:cNvPicPr>
            <a:picLocks noChangeAspect="1"/>
          </p:cNvPicPr>
          <p:nvPr/>
        </p:nvPicPr>
        <p:blipFill>
          <a:blip r:embed="rId3"/>
          <a:stretch>
            <a:fillRect/>
          </a:stretch>
        </p:blipFill>
        <p:spPr>
          <a:xfrm>
            <a:off x="5148063" y="152400"/>
            <a:ext cx="3255263" cy="2554836"/>
          </a:xfrm>
          <a:prstGeom prst="rect">
            <a:avLst/>
          </a:prstGeom>
        </p:spPr>
      </p:pic>
      <p:sp>
        <p:nvSpPr>
          <p:cNvPr id="8" name="TextBox 7"/>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2378567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Computing System</a:t>
            </a:r>
          </a:p>
        </p:txBody>
      </p:sp>
      <p:sp>
        <p:nvSpPr>
          <p:cNvPr id="3" name="Content Placeholder 2"/>
          <p:cNvSpPr>
            <a:spLocks noGrp="1"/>
          </p:cNvSpPr>
          <p:nvPr>
            <p:ph idx="1"/>
          </p:nvPr>
        </p:nvSpPr>
        <p:spPr/>
        <p:txBody>
          <a:bodyPr/>
          <a:lstStyle/>
          <a:p>
            <a:r>
              <a:rPr lang="en-US" dirty="0"/>
              <a:t>Three key components</a:t>
            </a:r>
          </a:p>
          <a:p>
            <a:r>
              <a:rPr lang="en-US" dirty="0">
                <a:solidFill>
                  <a:srgbClr val="0000FF"/>
                </a:solidFill>
              </a:rPr>
              <a:t>Computation </a:t>
            </a:r>
          </a:p>
          <a:p>
            <a:r>
              <a:rPr lang="en-US" dirty="0">
                <a:solidFill>
                  <a:srgbClr val="0000FF"/>
                </a:solidFill>
              </a:rPr>
              <a:t>Communication</a:t>
            </a:r>
          </a:p>
          <a:p>
            <a:r>
              <a:rPr lang="en-US" dirty="0">
                <a:solidFill>
                  <a:srgbClr val="0000FF"/>
                </a:solidFill>
              </a:rPr>
              <a:t>Storage/memory</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88</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429000"/>
            <a:ext cx="7226300" cy="3302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19672" y="386104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7" name="Picture 6"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491880" y="5733256"/>
            <a:ext cx="2304256" cy="549297"/>
          </a:xfrm>
          <a:prstGeom prst="rect">
            <a:avLst/>
          </a:prstGeom>
        </p:spPr>
      </p:pic>
      <p:pic>
        <p:nvPicPr>
          <p:cNvPr id="8"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6233024" y="4297936"/>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Rectangle 8"/>
          <p:cNvSpPr/>
          <p:nvPr/>
        </p:nvSpPr>
        <p:spPr>
          <a:xfrm>
            <a:off x="3798168" y="2852936"/>
            <a:ext cx="8334672" cy="523220"/>
          </a:xfrm>
          <a:prstGeom prst="rect">
            <a:avLst/>
          </a:prstGeom>
        </p:spPr>
        <p:txBody>
          <a:bodyPr wrap="square">
            <a:spAutoFit/>
          </a:bodyPr>
          <a:lstStyle/>
          <a:p>
            <a:r>
              <a:rPr lang="en-US" sz="1400" dirty="0">
                <a:solidFill>
                  <a:srgbClr val="000000"/>
                </a:solidFill>
              </a:rPr>
              <a:t>Burks, Goldstein, von Neumann, “</a:t>
            </a:r>
            <a:r>
              <a:rPr lang="en-US" sz="1400" dirty="0">
                <a:solidFill>
                  <a:srgbClr val="0000FF"/>
                </a:solidFill>
              </a:rPr>
              <a:t>Preliminary discussion of the</a:t>
            </a:r>
          </a:p>
          <a:p>
            <a:r>
              <a:rPr lang="en-US" sz="1400" dirty="0">
                <a:solidFill>
                  <a:srgbClr val="0000FF"/>
                </a:solidFill>
              </a:rPr>
              <a:t>logical design of an electronic computing instrument</a:t>
            </a:r>
            <a:r>
              <a:rPr lang="en-US" sz="1400" dirty="0">
                <a:solidFill>
                  <a:srgbClr val="000000"/>
                </a:solidFill>
              </a:rPr>
              <a:t>,” 1946.</a:t>
            </a:r>
          </a:p>
        </p:txBody>
      </p:sp>
      <p:pic>
        <p:nvPicPr>
          <p:cNvPr id="11" name="Picture 10"/>
          <p:cNvPicPr>
            <a:picLocks noChangeAspect="1"/>
          </p:cNvPicPr>
          <p:nvPr/>
        </p:nvPicPr>
        <p:blipFill>
          <a:blip r:embed="rId6"/>
          <a:stretch>
            <a:fillRect/>
          </a:stretch>
        </p:blipFill>
        <p:spPr>
          <a:xfrm>
            <a:off x="5148063" y="152400"/>
            <a:ext cx="3255263" cy="2554836"/>
          </a:xfrm>
          <a:prstGeom prst="rect">
            <a:avLst/>
          </a:prstGeom>
        </p:spPr>
      </p:pic>
      <p:sp>
        <p:nvSpPr>
          <p:cNvPr id="12" name="TextBox 11"/>
          <p:cNvSpPr txBox="1"/>
          <p:nvPr/>
        </p:nvSpPr>
        <p:spPr>
          <a:xfrm>
            <a:off x="103846" y="6630115"/>
            <a:ext cx="5666936" cy="246221"/>
          </a:xfrm>
          <a:prstGeom prst="rect">
            <a:avLst/>
          </a:prstGeom>
          <a:noFill/>
        </p:spPr>
        <p:txBody>
          <a:bodyPr wrap="none" rtlCol="0">
            <a:spAutoFit/>
          </a:bodyPr>
          <a:lstStyle/>
          <a:p>
            <a:r>
              <a:rPr lang="en-US" sz="1000" dirty="0">
                <a:solidFill>
                  <a:srgbClr val="000000"/>
                </a:solidFill>
              </a:rPr>
              <a:t>Image source: https://lbsitbytes2010.wordpress.com/2013/03/29/john-von-neumann-roll-no-15/</a:t>
            </a:r>
          </a:p>
        </p:txBody>
      </p:sp>
    </p:spTree>
    <p:extLst>
      <p:ext uri="{BB962C8B-B14F-4D97-AF65-F5344CB8AC3E}">
        <p14:creationId xmlns:p14="http://schemas.microsoft.com/office/powerpoint/2010/main" val="1190876394"/>
      </p:ext>
    </p:extLst>
  </p:cSld>
  <p:clrMapOvr>
    <a:masterClrMapping/>
  </p:clrMapOvr>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Today’s Computing Systems</a:t>
            </a:r>
          </a:p>
        </p:txBody>
      </p:sp>
      <p:sp>
        <p:nvSpPr>
          <p:cNvPr id="3" name="Content Placeholder 2"/>
          <p:cNvSpPr>
            <a:spLocks noGrp="1"/>
          </p:cNvSpPr>
          <p:nvPr>
            <p:ph idx="1"/>
          </p:nvPr>
        </p:nvSpPr>
        <p:spPr>
          <a:xfrm>
            <a:off x="228600" y="997527"/>
            <a:ext cx="8915400" cy="5193723"/>
          </a:xfrm>
        </p:spPr>
        <p:txBody>
          <a:bodyPr/>
          <a:lstStyle/>
          <a:p>
            <a:r>
              <a:rPr lang="en-US" dirty="0"/>
              <a:t>Are overwhelmingly processor centric</a:t>
            </a:r>
          </a:p>
          <a:p>
            <a:r>
              <a:rPr lang="en-US" dirty="0">
                <a:solidFill>
                  <a:srgbClr val="FF0000"/>
                </a:solidFill>
              </a:rPr>
              <a:t>All data processed in the processor </a:t>
            </a:r>
            <a:r>
              <a:rPr lang="en-US" dirty="0">
                <a:sym typeface="Wingdings"/>
              </a:rPr>
              <a:t> at great system cost</a:t>
            </a:r>
            <a:endParaRPr lang="en-US" dirty="0"/>
          </a:p>
          <a:p>
            <a:r>
              <a:rPr lang="en-US" dirty="0"/>
              <a:t>Processor is heavily optimized and is considered the master</a:t>
            </a:r>
          </a:p>
          <a:p>
            <a:r>
              <a:rPr lang="en-US" dirty="0">
                <a:solidFill>
                  <a:srgbClr val="FF0000"/>
                </a:solidFill>
              </a:rPr>
              <a:t>Data storage units are dumb </a:t>
            </a:r>
            <a:r>
              <a:rPr lang="en-US" dirty="0"/>
              <a:t>and are largely </a:t>
            </a:r>
            <a:r>
              <a:rPr lang="en-US" dirty="0" err="1"/>
              <a:t>unoptimized</a:t>
            </a:r>
            <a:r>
              <a:rPr lang="en-US" dirty="0"/>
              <a:t> (except for some that are on the processor die)</a:t>
            </a:r>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89</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3583384"/>
            <a:ext cx="6669360" cy="3047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AutoShape 25"/>
          <p:cNvSpPr>
            <a:spLocks noChangeArrowheads="1"/>
          </p:cNvSpPr>
          <p:nvPr/>
        </p:nvSpPr>
        <p:spPr bwMode="auto">
          <a:xfrm>
            <a:off x="1331640" y="3933056"/>
            <a:ext cx="1800200" cy="1224136"/>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51196391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Yet …</a:t>
            </a:r>
          </a:p>
        </p:txBody>
      </p:sp>
      <p:sp>
        <p:nvSpPr>
          <p:cNvPr id="3" name="Content Placeholder 2"/>
          <p:cNvSpPr>
            <a:spLocks noGrp="1"/>
          </p:cNvSpPr>
          <p:nvPr>
            <p:ph idx="1"/>
          </p:nvPr>
        </p:nvSpPr>
        <p:spPr>
          <a:xfrm>
            <a:off x="228600" y="997527"/>
            <a:ext cx="8915400" cy="5193723"/>
          </a:xfrm>
        </p:spPr>
        <p:txBody>
          <a:bodyPr/>
          <a:lstStyle/>
          <a:p>
            <a:r>
              <a:rPr lang="en-US" dirty="0"/>
              <a:t>“</a:t>
            </a:r>
            <a:r>
              <a:rPr lang="en-US" sz="2800" b="1" dirty="0">
                <a:solidFill>
                  <a:srgbClr val="0000FF"/>
                </a:solidFill>
              </a:rPr>
              <a:t>It</a:t>
            </a:r>
            <a:r>
              <a:rPr lang="fr-FR" sz="2800" b="1" dirty="0">
                <a:solidFill>
                  <a:srgbClr val="0000FF"/>
                </a:solidFill>
              </a:rPr>
              <a:t>’</a:t>
            </a:r>
            <a:r>
              <a:rPr lang="en-US" sz="2800" b="1" dirty="0">
                <a:solidFill>
                  <a:srgbClr val="0000FF"/>
                </a:solidFill>
              </a:rPr>
              <a:t>s the Memory, Stupid!</a:t>
            </a:r>
            <a:r>
              <a:rPr lang="en-US" dirty="0"/>
              <a:t>” (Richard Sites, MPR, 1996)</a:t>
            </a:r>
          </a:p>
        </p:txBody>
      </p:sp>
      <p:pic>
        <p:nvPicPr>
          <p:cNvPr id="10" name="Picture 9"/>
          <p:cNvPicPr>
            <a:picLocks noChangeAspect="1"/>
          </p:cNvPicPr>
          <p:nvPr/>
        </p:nvPicPr>
        <p:blipFill>
          <a:blip r:embed="rId2"/>
          <a:stretch>
            <a:fillRect/>
          </a:stretch>
        </p:blipFill>
        <p:spPr>
          <a:xfrm>
            <a:off x="203200" y="1606128"/>
            <a:ext cx="8724900" cy="4775200"/>
          </a:xfrm>
          <a:prstGeom prst="rect">
            <a:avLst/>
          </a:prstGeom>
        </p:spPr>
      </p:pic>
      <p:sp>
        <p:nvSpPr>
          <p:cNvPr id="6" name="AutoShape 25"/>
          <p:cNvSpPr>
            <a:spLocks noChangeArrowheads="1"/>
          </p:cNvSpPr>
          <p:nvPr/>
        </p:nvSpPr>
        <p:spPr bwMode="auto">
          <a:xfrm>
            <a:off x="2123728" y="3573016"/>
            <a:ext cx="201622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TextBox 7"/>
          <p:cNvSpPr txBox="1"/>
          <p:nvPr/>
        </p:nvSpPr>
        <p:spPr>
          <a:xfrm>
            <a:off x="107504" y="6496146"/>
            <a:ext cx="8871173" cy="284693"/>
          </a:xfrm>
          <a:prstGeom prst="rect">
            <a:avLst/>
          </a:prstGeom>
          <a:noFill/>
        </p:spPr>
        <p:txBody>
          <a:bodyPr wrap="none" rtlCol="0">
            <a:spAutoFit/>
          </a:bodyPr>
          <a:lstStyle/>
          <a:p>
            <a:r>
              <a:rPr lang="en-US" sz="1250" dirty="0">
                <a:solidFill>
                  <a:srgbClr val="000000"/>
                </a:solidFill>
              </a:rPr>
              <a:t>Mutlu+, “</a:t>
            </a:r>
            <a:r>
              <a:rPr lang="en-US" sz="1250" dirty="0">
                <a:solidFill>
                  <a:srgbClr val="0000FF"/>
                </a:solidFill>
              </a:rPr>
              <a:t>Runahead Execution: An Alternative to Very Large Instruction Windows for Out-of-Order Processors</a:t>
            </a:r>
            <a:r>
              <a:rPr lang="en-US" sz="1250" dirty="0">
                <a:solidFill>
                  <a:srgbClr val="000000"/>
                </a:solidFill>
              </a:rPr>
              <a:t>,” HPCA 2003.</a:t>
            </a:r>
          </a:p>
        </p:txBody>
      </p:sp>
    </p:spTree>
    <p:extLst>
      <p:ext uri="{BB962C8B-B14F-4D97-AF65-F5344CB8AC3E}">
        <p14:creationId xmlns:p14="http://schemas.microsoft.com/office/powerpoint/2010/main" val="175807994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The Performance Perspective</a:t>
            </a:r>
          </a:p>
        </p:txBody>
      </p:sp>
      <p:sp>
        <p:nvSpPr>
          <p:cNvPr id="3" name="Content Placeholder 2"/>
          <p:cNvSpPr>
            <a:spLocks noGrp="1"/>
          </p:cNvSpPr>
          <p:nvPr>
            <p:ph idx="1"/>
          </p:nvPr>
        </p:nvSpPr>
        <p:spPr>
          <a:xfrm>
            <a:off x="228600" y="997529"/>
            <a:ext cx="8915400" cy="5193723"/>
          </a:xfrm>
        </p:spPr>
        <p:txBody>
          <a:bodyPr/>
          <a:lstStyle/>
          <a:p>
            <a:endParaRPr lang="en-US" sz="2000" dirty="0"/>
          </a:p>
          <a:p>
            <a:r>
              <a:rPr lang="en-US" sz="2000" dirty="0"/>
              <a:t>Onur Mutlu, Jared Stark, Chris Wilkerson, and Yale N. </a:t>
            </a:r>
            <a:r>
              <a:rPr lang="en-US" sz="2000" dirty="0" err="1"/>
              <a:t>Patt</a:t>
            </a:r>
            <a:r>
              <a:rPr lang="en-US" sz="2000" dirty="0"/>
              <a:t>, </a:t>
            </a:r>
            <a:br>
              <a:rPr lang="en-US" sz="2000" dirty="0"/>
            </a:br>
            <a:r>
              <a:rPr lang="en-US" sz="2000" b="1" dirty="0">
                <a:hlinkClick r:id="rId2"/>
              </a:rPr>
              <a:t>"Runahead Execution: An Alternative to Very Large Instruction Windows for Out-of-order Processors"</a:t>
            </a:r>
            <a:br>
              <a:rPr lang="en-US" sz="2000" dirty="0"/>
            </a:br>
            <a:r>
              <a:rPr lang="en-US" sz="2000" i="1" dirty="0"/>
              <a:t>Proceedings of the </a:t>
            </a:r>
            <a:r>
              <a:rPr lang="en-US" sz="2000" i="1" dirty="0">
                <a:hlinkClick r:id="rId3"/>
              </a:rPr>
              <a:t>9th International Symposium on High-Performance Computer Architecture</a:t>
            </a:r>
            <a:r>
              <a:rPr lang="en-US" sz="2000" i="1" dirty="0"/>
              <a:t> (</a:t>
            </a:r>
            <a:r>
              <a:rPr lang="en-US" sz="2000" b="1" i="1" dirty="0"/>
              <a:t>HPCA</a:t>
            </a:r>
            <a:r>
              <a:rPr lang="en-US" sz="2000" i="1" dirty="0"/>
              <a:t>)</a:t>
            </a:r>
            <a:r>
              <a:rPr lang="en-US" sz="2000" dirty="0"/>
              <a:t>, pages 129-140, Anaheim, CA, February 2003. </a:t>
            </a:r>
            <a:r>
              <a:rPr lang="en-US" sz="2000" dirty="0">
                <a:hlinkClick r:id="rId4"/>
              </a:rPr>
              <a:t>Slides (pdf)</a:t>
            </a:r>
            <a:r>
              <a:rPr lang="en-US" sz="2000" dirty="0"/>
              <a:t> </a:t>
            </a:r>
            <a:endParaRPr lang="en-US" sz="2200" dirty="0"/>
          </a:p>
          <a:p>
            <a:endParaRPr lang="en-US" sz="2200" dirty="0"/>
          </a:p>
        </p:txBody>
      </p:sp>
      <p:sp>
        <p:nvSpPr>
          <p:cNvPr id="4" name="Slide Number Placeholder 3"/>
          <p:cNvSpPr>
            <a:spLocks noGrp="1"/>
          </p:cNvSpPr>
          <p:nvPr>
            <p:ph type="sldNum" sz="quarter" idx="11"/>
          </p:nvPr>
        </p:nvSpPr>
        <p:spPr/>
        <p:txBody>
          <a:bodyPr/>
          <a:lstStyle/>
          <a:p>
            <a:pPr>
              <a:defRPr/>
            </a:pPr>
            <a:fld id="{C693BED2-1B18-8744-B8F0-03CBD3594789}" type="slidenum">
              <a:rPr lang="en-US" altLang="en-US"/>
              <a:pPr>
                <a:defRPr/>
              </a:pPr>
              <a:t>91</a:t>
            </a:fld>
            <a:endParaRPr lang="en-US" altLang="en-US"/>
          </a:p>
        </p:txBody>
      </p:sp>
      <p:pic>
        <p:nvPicPr>
          <p:cNvPr id="6" name="Picture 5"/>
          <p:cNvPicPr>
            <a:picLocks noChangeAspect="1"/>
          </p:cNvPicPr>
          <p:nvPr/>
        </p:nvPicPr>
        <p:blipFill>
          <a:blip r:embed="rId5"/>
          <a:stretch>
            <a:fillRect/>
          </a:stretch>
        </p:blipFill>
        <p:spPr>
          <a:xfrm>
            <a:off x="0" y="3828774"/>
            <a:ext cx="9144000" cy="2495826"/>
          </a:xfrm>
          <a:prstGeom prst="rect">
            <a:avLst/>
          </a:prstGeom>
        </p:spPr>
      </p:pic>
    </p:spTree>
    <p:extLst>
      <p:ext uri="{BB962C8B-B14F-4D97-AF65-F5344CB8AC3E}">
        <p14:creationId xmlns:p14="http://schemas.microsoft.com/office/powerpoint/2010/main" val="505671790"/>
      </p:ext>
    </p:extLst>
  </p:cSld>
  <p:clrMapOvr>
    <a:masterClrMapping/>
  </p:clrMapOv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92</a:t>
            </a:fld>
            <a:endParaRPr lang="en-US"/>
          </a:p>
        </p:txBody>
      </p:sp>
      <p:pic>
        <p:nvPicPr>
          <p:cNvPr id="5" name="Picture 4"/>
          <p:cNvPicPr>
            <a:picLocks noChangeAspect="1"/>
          </p:cNvPicPr>
          <p:nvPr/>
        </p:nvPicPr>
        <p:blipFill>
          <a:blip r:embed="rId2"/>
          <a:stretch>
            <a:fillRect/>
          </a:stretch>
        </p:blipFill>
        <p:spPr>
          <a:xfrm>
            <a:off x="971600" y="1618579"/>
            <a:ext cx="6984776" cy="4821475"/>
          </a:xfrm>
          <a:prstGeom prst="rect">
            <a:avLst/>
          </a:prstGeom>
        </p:spPr>
      </p:pic>
      <p:sp>
        <p:nvSpPr>
          <p:cNvPr id="6" name="AutoShape 25"/>
          <p:cNvSpPr>
            <a:spLocks noChangeArrowheads="1"/>
          </p:cNvSpPr>
          <p:nvPr/>
        </p:nvSpPr>
        <p:spPr bwMode="auto">
          <a:xfrm>
            <a:off x="3779912" y="2442260"/>
            <a:ext cx="3096344" cy="2304256"/>
          </a:xfrm>
          <a:prstGeom prst="roundRect">
            <a:avLst>
              <a:gd name="adj" fmla="val 16667"/>
            </a:avLst>
          </a:prstGeom>
          <a:noFill/>
          <a:ln w="88900">
            <a:solidFill>
              <a:srgbClr val="0000FF"/>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spTree>
    <p:extLst>
      <p:ext uri="{BB962C8B-B14F-4D97-AF65-F5344CB8AC3E}">
        <p14:creationId xmlns:p14="http://schemas.microsoft.com/office/powerpoint/2010/main" val="2848259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Performance Perspective (Today)</a:t>
            </a:r>
          </a:p>
        </p:txBody>
      </p:sp>
      <p:sp>
        <p:nvSpPr>
          <p:cNvPr id="3" name="Content Placeholder 2"/>
          <p:cNvSpPr>
            <a:spLocks noGrp="1"/>
          </p:cNvSpPr>
          <p:nvPr>
            <p:ph idx="1"/>
          </p:nvPr>
        </p:nvSpPr>
        <p:spPr/>
        <p:txBody>
          <a:bodyPr/>
          <a:lstStyle/>
          <a:p>
            <a:r>
              <a:rPr lang="en-US" dirty="0"/>
              <a:t>All of Google’s Data Center Workloads (2015):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93</a:t>
            </a:fld>
            <a:endParaRPr lang="en-US"/>
          </a:p>
        </p:txBody>
      </p:sp>
      <p:sp>
        <p:nvSpPr>
          <p:cNvPr id="7" name="TextBox 6"/>
          <p:cNvSpPr txBox="1"/>
          <p:nvPr/>
        </p:nvSpPr>
        <p:spPr>
          <a:xfrm>
            <a:off x="2339752" y="6528683"/>
            <a:ext cx="4516749" cy="284693"/>
          </a:xfrm>
          <a:prstGeom prst="rect">
            <a:avLst/>
          </a:prstGeom>
          <a:noFill/>
        </p:spPr>
        <p:txBody>
          <a:bodyPr wrap="none" rtlCol="0">
            <a:spAutoFit/>
          </a:bodyPr>
          <a:lstStyle/>
          <a:p>
            <a:r>
              <a:rPr lang="en-US" sz="1250" dirty="0" err="1">
                <a:solidFill>
                  <a:srgbClr val="000000"/>
                </a:solidFill>
              </a:rPr>
              <a:t>Kanev</a:t>
            </a:r>
            <a:r>
              <a:rPr lang="en-US" sz="1250" dirty="0">
                <a:solidFill>
                  <a:srgbClr val="000000"/>
                </a:solidFill>
              </a:rPr>
              <a:t>+, “</a:t>
            </a:r>
            <a:r>
              <a:rPr lang="en-US" sz="1250" dirty="0">
                <a:solidFill>
                  <a:srgbClr val="0000FF"/>
                </a:solidFill>
              </a:rPr>
              <a:t>Profiling a Warehouse-Scale Computer</a:t>
            </a:r>
            <a:r>
              <a:rPr lang="en-US" sz="1250" dirty="0">
                <a:solidFill>
                  <a:srgbClr val="000000"/>
                </a:solidFill>
              </a:rPr>
              <a:t>,” ISCA 2015.</a:t>
            </a:r>
          </a:p>
        </p:txBody>
      </p:sp>
      <p:pic>
        <p:nvPicPr>
          <p:cNvPr id="8" name="Picture 7"/>
          <p:cNvPicPr>
            <a:picLocks noChangeAspect="1"/>
          </p:cNvPicPr>
          <p:nvPr/>
        </p:nvPicPr>
        <p:blipFill>
          <a:blip r:embed="rId2"/>
          <a:stretch>
            <a:fillRect/>
          </a:stretch>
        </p:blipFill>
        <p:spPr>
          <a:xfrm>
            <a:off x="179511" y="1732974"/>
            <a:ext cx="8581113" cy="4360322"/>
          </a:xfrm>
          <a:prstGeom prst="rect">
            <a:avLst/>
          </a:prstGeom>
        </p:spPr>
      </p:pic>
    </p:spTree>
    <p:extLst>
      <p:ext uri="{BB962C8B-B14F-4D97-AF65-F5344CB8AC3E}">
        <p14:creationId xmlns:p14="http://schemas.microsoft.com/office/powerpoint/2010/main" val="328238698"/>
      </p:ext>
    </p:extLst>
  </p:cSld>
  <p:clrMapOvr>
    <a:masterClrMapping/>
  </p:clrMapOv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683549"/>
            <a:ext cx="8915400" cy="5193723"/>
          </a:xfrm>
        </p:spPr>
        <p:txBody>
          <a:bodyPr/>
          <a:lstStyle/>
          <a:p>
            <a:endParaRPr lang="en-US" dirty="0">
              <a:solidFill>
                <a:srgbClr val="FF0000"/>
              </a:solidFill>
            </a:endParaRPr>
          </a:p>
          <a:p>
            <a:r>
              <a:rPr lang="en-US" dirty="0">
                <a:solidFill>
                  <a:srgbClr val="FF0000"/>
                </a:solidFill>
              </a:rPr>
              <a:t>Grossly-imbalanced systems</a:t>
            </a:r>
          </a:p>
          <a:p>
            <a:pPr lvl="1"/>
            <a:r>
              <a:rPr lang="en-US" dirty="0"/>
              <a:t>Processing done only in </a:t>
            </a:r>
            <a:r>
              <a:rPr lang="en-US" b="1" dirty="0"/>
              <a:t>one</a:t>
            </a:r>
            <a:r>
              <a:rPr lang="en-US" dirty="0"/>
              <a:t> </a:t>
            </a:r>
            <a:r>
              <a:rPr lang="en-US" b="1" dirty="0"/>
              <a:t>place</a:t>
            </a:r>
          </a:p>
          <a:p>
            <a:pPr lvl="1"/>
            <a:r>
              <a:rPr lang="en-US" dirty="0"/>
              <a:t>Everything else just stores and moves data: </a:t>
            </a:r>
            <a:r>
              <a:rPr lang="en-US" b="1" dirty="0"/>
              <a:t>data moves a lot</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marL="0" indent="0">
              <a:buNone/>
            </a:pPr>
            <a:endParaRPr lang="en-US" dirty="0">
              <a:solidFill>
                <a:srgbClr val="FF0000"/>
              </a:solidFill>
            </a:endParaRPr>
          </a:p>
          <a:p>
            <a:r>
              <a:rPr lang="en-US" dirty="0">
                <a:solidFill>
                  <a:srgbClr val="FF0000"/>
                </a:solidFill>
              </a:rPr>
              <a:t>Overly complex and bloated processor (and accelerators)</a:t>
            </a:r>
          </a:p>
          <a:p>
            <a:pPr lvl="1"/>
            <a:r>
              <a:rPr lang="en-US" dirty="0"/>
              <a:t>To tolerate data access from memory</a:t>
            </a:r>
          </a:p>
          <a:p>
            <a:pPr lvl="1"/>
            <a:r>
              <a:rPr lang="en-US" dirty="0"/>
              <a:t>Complex hierarchies and mechanisms </a:t>
            </a:r>
          </a:p>
          <a:p>
            <a:pPr marL="344487" lvl="1" indent="0">
              <a:buNone/>
            </a:pPr>
            <a:r>
              <a:rPr lang="en-US" dirty="0">
                <a:solidFill>
                  <a:srgbClr val="0000FF"/>
                </a:solidFill>
                <a:sym typeface="Wingdings"/>
              </a:rPr>
              <a:t> Energy inefficient </a:t>
            </a:r>
          </a:p>
          <a:p>
            <a:pPr marL="344487" lvl="1" indent="0">
              <a:buNone/>
            </a:pPr>
            <a:r>
              <a:rPr lang="en-US" dirty="0">
                <a:solidFill>
                  <a:srgbClr val="0000FF"/>
                </a:solidFill>
                <a:sym typeface="Wingdings"/>
              </a:rPr>
              <a:t> Low performance</a:t>
            </a:r>
          </a:p>
          <a:p>
            <a:pPr marL="344487" lvl="1" indent="0">
              <a:buNone/>
            </a:pPr>
            <a:r>
              <a:rPr lang="en-US" dirty="0">
                <a:solidFill>
                  <a:srgbClr val="0000FF"/>
                </a:solidFill>
                <a:sym typeface="Wingdings"/>
              </a:rPr>
              <a:t> Complex</a:t>
            </a:r>
            <a:endParaRPr lang="en-US" dirty="0">
              <a:solidFill>
                <a:srgbClr val="0000FF"/>
              </a:solidFill>
            </a:endParaRP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94</a:t>
            </a:fld>
            <a:endParaRPr lang="en-US"/>
          </a:p>
        </p:txBody>
      </p:sp>
    </p:spTree>
    <p:extLst>
      <p:ext uri="{BB962C8B-B14F-4D97-AF65-F5344CB8AC3E}">
        <p14:creationId xmlns:p14="http://schemas.microsoft.com/office/powerpoint/2010/main" val="82211973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Perils of Processor-Centric Design</a:t>
            </a:r>
          </a:p>
        </p:txBody>
      </p:sp>
      <p:sp>
        <p:nvSpPr>
          <p:cNvPr id="3" name="Content Placeholder 2"/>
          <p:cNvSpPr>
            <a:spLocks noGrp="1"/>
          </p:cNvSpPr>
          <p:nvPr>
            <p:ph idx="1"/>
          </p:nvPr>
        </p:nvSpPr>
        <p:spPr>
          <a:xfrm>
            <a:off x="228600" y="899573"/>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95</a:t>
            </a:fld>
            <a:endParaRPr lang="en-US"/>
          </a:p>
        </p:txBody>
      </p:sp>
      <p:pic>
        <p:nvPicPr>
          <p:cNvPr id="6" name="Picture 5" descr="many-core3.eps"/>
          <p:cNvPicPr>
            <a:picLocks noChangeAspect="1"/>
          </p:cNvPicPr>
          <p:nvPr/>
        </p:nvPicPr>
        <p:blipFill>
          <a:blip r:embed="rId2"/>
          <a:srcRect/>
          <a:stretch>
            <a:fillRect/>
          </a:stretch>
        </p:blipFill>
        <p:spPr bwMode="auto">
          <a:xfrm>
            <a:off x="0" y="954782"/>
            <a:ext cx="6146800" cy="4953000"/>
          </a:xfrm>
          <a:prstGeom prst="rect">
            <a:avLst/>
          </a:prstGeom>
          <a:noFill/>
          <a:ln w="9525">
            <a:noFill/>
            <a:miter lim="800000"/>
            <a:headEnd/>
            <a:tailEnd/>
          </a:ln>
        </p:spPr>
      </p:pic>
      <p:pic>
        <p:nvPicPr>
          <p:cNvPr id="7"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6691556" y="2327775"/>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 name="Line 21"/>
          <p:cNvSpPr>
            <a:spLocks noChangeShapeType="1"/>
          </p:cNvSpPr>
          <p:nvPr/>
        </p:nvSpPr>
        <p:spPr bwMode="auto">
          <a:xfrm>
            <a:off x="6080368" y="3372350"/>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5" name="TextBox 4"/>
          <p:cNvSpPr txBox="1"/>
          <p:nvPr/>
        </p:nvSpPr>
        <p:spPr>
          <a:xfrm>
            <a:off x="611560" y="6021288"/>
            <a:ext cx="7811954" cy="400110"/>
          </a:xfrm>
          <a:prstGeom prst="rect">
            <a:avLst/>
          </a:prstGeom>
          <a:noFill/>
        </p:spPr>
        <p:txBody>
          <a:bodyPr wrap="none" rtlCol="0">
            <a:spAutoFit/>
          </a:bodyPr>
          <a:lstStyle/>
          <a:p>
            <a:r>
              <a:rPr lang="en-US" sz="2000" b="1" dirty="0">
                <a:solidFill>
                  <a:srgbClr val="FF0000"/>
                </a:solidFill>
              </a:rPr>
              <a:t>Most of the system is dedicated to storing and moving data </a:t>
            </a:r>
          </a:p>
        </p:txBody>
      </p:sp>
    </p:spTree>
    <p:extLst>
      <p:ext uri="{BB962C8B-B14F-4D97-AF65-F5344CB8AC3E}">
        <p14:creationId xmlns:p14="http://schemas.microsoft.com/office/powerpoint/2010/main" val="456601347"/>
      </p:ext>
    </p:extLst>
  </p:cSld>
  <p:clrMapOvr>
    <a:masterClrMapping/>
  </p:clrMapOvr>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The Energy Perspective</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96</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37978221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8"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Data Movement vs. Computation Energy</a:t>
            </a:r>
          </a:p>
        </p:txBody>
      </p:sp>
      <p:sp>
        <p:nvSpPr>
          <p:cNvPr id="270338"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97</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algn="ctr"/>
            <a:r>
              <a:rPr lang="en-US" sz="4000" dirty="0">
                <a:solidFill>
                  <a:srgbClr val="FFFFFF"/>
                </a:solidFill>
              </a:rPr>
              <a:t>A memory access consumes ~1000X </a:t>
            </a:r>
          </a:p>
          <a:p>
            <a:pPr algn="ctr"/>
            <a:r>
              <a:rPr lang="en-US" sz="4000" dirty="0">
                <a:solidFill>
                  <a:srgbClr val="FFFFFF"/>
                </a:solidFill>
              </a:rPr>
              <a:t>the energy of a complex addition </a:t>
            </a:r>
          </a:p>
        </p:txBody>
      </p:sp>
    </p:spTree>
    <p:extLst>
      <p:ext uri="{BB962C8B-B14F-4D97-AF65-F5344CB8AC3E}">
        <p14:creationId xmlns:p14="http://schemas.microsoft.com/office/powerpoint/2010/main" val="678322235"/>
      </p:ext>
    </p:extLst>
  </p:cSld>
  <p:clrMapOvr>
    <a:masterClrMapping/>
  </p:clrMapOvr>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7" name="Title 1"/>
          <p:cNvSpPr>
            <a:spLocks noGrp="1"/>
          </p:cNvSpPr>
          <p:nvPr>
            <p:ph type="title"/>
          </p:nvPr>
        </p:nvSpPr>
        <p:spPr>
          <a:xfrm>
            <a:off x="228600" y="152400"/>
            <a:ext cx="8915400" cy="1066800"/>
          </a:xfrm>
        </p:spPr>
        <p:txBody>
          <a:bodyPr/>
          <a:lstStyle/>
          <a:p>
            <a:r>
              <a:rPr lang="en-US" dirty="0">
                <a:latin typeface="Garamond" charset="0"/>
                <a:ea typeface="ＭＳ Ｐゴシック" charset="0"/>
                <a:cs typeface="ＭＳ Ｐゴシック" charset="0"/>
              </a:rPr>
              <a:t>We Do Not Want to Move Data!</a:t>
            </a:r>
          </a:p>
        </p:txBody>
      </p:sp>
      <p:sp>
        <p:nvSpPr>
          <p:cNvPr id="270338"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378AE50-A064-BF4D-97C5-B7B9F4FAAF31}" type="slidenum">
              <a:rPr lang="en-US" sz="1600">
                <a:solidFill>
                  <a:srgbClr val="000000"/>
                </a:solidFill>
                <a:latin typeface="Garamond" charset="0"/>
              </a:rPr>
              <a:pPr eaLnBrk="1" hangingPunct="1"/>
              <a:t>98</a:t>
            </a:fld>
            <a:endParaRPr 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016000"/>
            <a:ext cx="8113713" cy="5308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TextBox 5"/>
          <p:cNvSpPr txBox="1">
            <a:spLocks noChangeArrowheads="1"/>
          </p:cNvSpPr>
          <p:nvPr/>
        </p:nvSpPr>
        <p:spPr bwMode="auto">
          <a:xfrm>
            <a:off x="6826250" y="1524000"/>
            <a:ext cx="2012950" cy="3079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400">
                <a:solidFill>
                  <a:srgbClr val="FFFFFF"/>
                </a:solidFill>
              </a:rPr>
              <a:t>Dally, HiPEAC 2015</a:t>
            </a:r>
          </a:p>
        </p:txBody>
      </p:sp>
      <p:sp>
        <p:nvSpPr>
          <p:cNvPr id="7" name="AutoShape 25"/>
          <p:cNvSpPr>
            <a:spLocks noChangeArrowheads="1"/>
          </p:cNvSpPr>
          <p:nvPr/>
        </p:nvSpPr>
        <p:spPr bwMode="auto">
          <a:xfrm>
            <a:off x="971600" y="2420888"/>
            <a:ext cx="2160240" cy="648071"/>
          </a:xfrm>
          <a:prstGeom prst="roundRect">
            <a:avLst>
              <a:gd name="adj" fmla="val 16667"/>
            </a:avLst>
          </a:prstGeom>
          <a:noFill/>
          <a:ln w="63500">
            <a:solidFill>
              <a:schemeClr val="tx2">
                <a:lumMod val="60000"/>
                <a:lumOff val="40000"/>
              </a:schemeClr>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8" name="AutoShape 25"/>
          <p:cNvSpPr>
            <a:spLocks noChangeArrowheads="1"/>
          </p:cNvSpPr>
          <p:nvPr/>
        </p:nvSpPr>
        <p:spPr bwMode="auto">
          <a:xfrm>
            <a:off x="5724128" y="2492896"/>
            <a:ext cx="2160240" cy="648071"/>
          </a:xfrm>
          <a:prstGeom prst="roundRect">
            <a:avLst>
              <a:gd name="adj" fmla="val 16667"/>
            </a:avLst>
          </a:prstGeom>
          <a:noFill/>
          <a:ln w="63500">
            <a:solidFill>
              <a:srgbClr val="FF0000"/>
            </a:solidFill>
            <a:round/>
            <a:headEnd/>
            <a:tailEnd/>
          </a:ln>
          <a:effectLst/>
        </p:spPr>
        <p:txBody>
          <a:bodyPr wrap="none" lIns="64008" tIns="32004" rIns="64008" bIns="32004" anchor="ctr"/>
          <a:lstStyle/>
          <a:p>
            <a:pPr>
              <a:defRPr/>
            </a:pPr>
            <a:endParaRPr lang="en-US" kern="0">
              <a:solidFill>
                <a:sysClr val="windowText" lastClr="000000"/>
              </a:solidFill>
              <a:latin typeface="Arial" pitchFamily="-107" charset="0"/>
              <a:ea typeface="Arial" pitchFamily="-107" charset="0"/>
              <a:cs typeface="Arial" pitchFamily="-107" charset="0"/>
            </a:endParaRPr>
          </a:p>
        </p:txBody>
      </p:sp>
      <p:sp>
        <p:nvSpPr>
          <p:cNvPr id="3" name="TextBox 2"/>
          <p:cNvSpPr txBox="1"/>
          <p:nvPr/>
        </p:nvSpPr>
        <p:spPr>
          <a:xfrm>
            <a:off x="323528" y="4869160"/>
            <a:ext cx="8489975" cy="1323439"/>
          </a:xfrm>
          <a:prstGeom prst="rect">
            <a:avLst/>
          </a:prstGeom>
          <a:solidFill>
            <a:srgbClr val="FF6600"/>
          </a:solidFill>
          <a:ln>
            <a:solidFill>
              <a:schemeClr val="tx1"/>
            </a:solidFill>
          </a:ln>
        </p:spPr>
        <p:txBody>
          <a:bodyPr wrap="none" rtlCol="0">
            <a:spAutoFit/>
          </a:bodyPr>
          <a:lstStyle/>
          <a:p>
            <a:pPr algn="ctr"/>
            <a:r>
              <a:rPr lang="en-US" sz="4000" dirty="0">
                <a:solidFill>
                  <a:srgbClr val="FFFFFF"/>
                </a:solidFill>
              </a:rPr>
              <a:t>A memory access consumes ~1000X </a:t>
            </a:r>
          </a:p>
          <a:p>
            <a:pPr algn="ctr"/>
            <a:r>
              <a:rPr lang="en-US" sz="4000" dirty="0">
                <a:solidFill>
                  <a:srgbClr val="FFFFFF"/>
                </a:solidFill>
              </a:rPr>
              <a:t>the energy of a complex addition </a:t>
            </a:r>
          </a:p>
        </p:txBody>
      </p:sp>
    </p:spTree>
    <p:extLst>
      <p:ext uri="{BB962C8B-B14F-4D97-AF65-F5344CB8AC3E}">
        <p14:creationId xmlns:p14="http://schemas.microsoft.com/office/powerpoint/2010/main" val="1277773813"/>
      </p:ext>
    </p:extLst>
  </p:cSld>
  <p:clrMapOvr>
    <a:masterClrMapping/>
  </p:clrMapOvr>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A Paradigm Shift To </a:t>
            </a:r>
            <a:r>
              <a:rPr lang="is-IS" dirty="0"/>
              <a:t>…</a:t>
            </a:r>
            <a:endParaRPr lang="en-US" dirty="0"/>
          </a:p>
        </p:txBody>
      </p:sp>
      <p:sp>
        <p:nvSpPr>
          <p:cNvPr id="3" name="Content Placeholder 2"/>
          <p:cNvSpPr>
            <a:spLocks noGrp="1"/>
          </p:cNvSpPr>
          <p:nvPr>
            <p:ph idx="1"/>
          </p:nvPr>
        </p:nvSpPr>
        <p:spPr>
          <a:xfrm>
            <a:off x="228600" y="997527"/>
            <a:ext cx="8807896" cy="5193723"/>
          </a:xfrm>
        </p:spPr>
        <p:txBody>
          <a:bodyPr/>
          <a:lstStyle/>
          <a:p>
            <a:endParaRPr lang="en-US" dirty="0"/>
          </a:p>
          <a:p>
            <a:r>
              <a:rPr lang="en-US" sz="2800" dirty="0"/>
              <a:t>Enable computation with </a:t>
            </a:r>
            <a:r>
              <a:rPr lang="en-US" sz="2800" dirty="0">
                <a:solidFill>
                  <a:srgbClr val="0000FF"/>
                </a:solidFill>
              </a:rPr>
              <a:t>minimal data movement</a:t>
            </a:r>
          </a:p>
          <a:p>
            <a:endParaRPr lang="en-US" dirty="0"/>
          </a:p>
          <a:p>
            <a:endParaRPr lang="en-US" dirty="0"/>
          </a:p>
          <a:p>
            <a:r>
              <a:rPr lang="en-US" sz="2800" dirty="0">
                <a:solidFill>
                  <a:srgbClr val="0000FF"/>
                </a:solidFill>
              </a:rPr>
              <a:t>Compute where it makes sense</a:t>
            </a:r>
            <a:r>
              <a:rPr lang="en-US" sz="2800" dirty="0"/>
              <a:t> (</a:t>
            </a:r>
            <a:r>
              <a:rPr lang="en-US" sz="2800" dirty="0">
                <a:solidFill>
                  <a:srgbClr val="FF0000"/>
                </a:solidFill>
              </a:rPr>
              <a:t>where data resides</a:t>
            </a:r>
            <a:r>
              <a:rPr lang="en-US" sz="2800" dirty="0"/>
              <a:t>)</a:t>
            </a:r>
          </a:p>
          <a:p>
            <a:endParaRPr lang="en-US" dirty="0"/>
          </a:p>
          <a:p>
            <a:endParaRPr lang="en-US" dirty="0"/>
          </a:p>
          <a:p>
            <a:r>
              <a:rPr lang="en-US" sz="2800" dirty="0"/>
              <a:t>Make computing architectures more </a:t>
            </a:r>
            <a:r>
              <a:rPr lang="en-US" sz="2800" dirty="0">
                <a:solidFill>
                  <a:srgbClr val="0000FF"/>
                </a:solidFill>
              </a:rPr>
              <a:t>data-centric</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99</a:t>
            </a:fld>
            <a:endParaRPr lang="en-US"/>
          </a:p>
        </p:txBody>
      </p:sp>
    </p:spTree>
    <p:extLst>
      <p:ext uri="{BB962C8B-B14F-4D97-AF65-F5344CB8AC3E}">
        <p14:creationId xmlns:p14="http://schemas.microsoft.com/office/powerpoint/2010/main" val="7080050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solidFill>
                  <a:srgbClr val="1A5712"/>
                </a:solidFill>
                <a:latin typeface="Garamond"/>
                <a:cs typeface="Garamond"/>
              </a:rPr>
              <a:t>Goal: Processing Inside Memory</a:t>
            </a:r>
          </a:p>
        </p:txBody>
      </p:sp>
      <p:sp>
        <p:nvSpPr>
          <p:cNvPr id="3" name="Content Placeholder 2"/>
          <p:cNvSpPr>
            <a:spLocks noGrp="1"/>
          </p:cNvSpPr>
          <p:nvPr>
            <p:ph idx="1"/>
          </p:nvPr>
        </p:nvSpPr>
        <p:spPr/>
        <p:txBody>
          <a:bodyPr/>
          <a:lstStyle/>
          <a:p>
            <a:endParaRPr lang="en-US" dirty="0"/>
          </a:p>
          <a:p>
            <a:endParaRPr lang="en-US" dirty="0"/>
          </a:p>
          <a:p>
            <a:endParaRPr lang="en-US" dirty="0"/>
          </a:p>
          <a:p>
            <a:endParaRPr lang="en-US" dirty="0"/>
          </a:p>
          <a:p>
            <a:endParaRPr lang="en-US" dirty="0"/>
          </a:p>
          <a:p>
            <a:pPr marL="0" indent="0">
              <a:buNone/>
            </a:pPr>
            <a:endParaRPr lang="en-US" dirty="0"/>
          </a:p>
          <a:p>
            <a:endParaRPr lang="en-US" sz="2400" dirty="0">
              <a:latin typeface="Tahoma"/>
              <a:cs typeface="Tahoma"/>
            </a:endParaRPr>
          </a:p>
          <a:p>
            <a:r>
              <a:rPr lang="en-US" sz="2400" dirty="0">
                <a:latin typeface="Tahoma"/>
                <a:cs typeface="Tahoma"/>
              </a:rPr>
              <a:t>Many questions </a:t>
            </a:r>
            <a:r>
              <a:rPr lang="is-IS" sz="2400" dirty="0">
                <a:latin typeface="Tahoma"/>
                <a:cs typeface="Tahoma"/>
              </a:rPr>
              <a:t>… </a:t>
            </a:r>
            <a:r>
              <a:rPr lang="en-US" dirty="0">
                <a:cs typeface="Tahoma"/>
              </a:rPr>
              <a:t>How do we design the:</a:t>
            </a:r>
            <a:endParaRPr lang="is-IS" sz="2400" dirty="0">
              <a:latin typeface="Tahoma"/>
              <a:cs typeface="Tahoma"/>
            </a:endParaRPr>
          </a:p>
          <a:p>
            <a:pPr lvl="1"/>
            <a:r>
              <a:rPr lang="en-US" sz="2200" dirty="0">
                <a:latin typeface="Tahoma"/>
                <a:cs typeface="Tahoma"/>
              </a:rPr>
              <a:t>compute-capable memory &amp; controllers?</a:t>
            </a:r>
          </a:p>
          <a:p>
            <a:pPr lvl="1"/>
            <a:r>
              <a:rPr lang="en-US" sz="2200" dirty="0">
                <a:latin typeface="Tahoma"/>
                <a:cs typeface="Tahoma"/>
              </a:rPr>
              <a:t>processor chip?</a:t>
            </a:r>
          </a:p>
          <a:p>
            <a:pPr lvl="1"/>
            <a:r>
              <a:rPr lang="en-US" dirty="0">
                <a:latin typeface="Tahoma"/>
                <a:cs typeface="Tahoma"/>
              </a:rPr>
              <a:t>s</a:t>
            </a:r>
            <a:r>
              <a:rPr lang="en-US" sz="2200" dirty="0">
                <a:latin typeface="Tahoma"/>
                <a:cs typeface="Tahoma"/>
              </a:rPr>
              <a:t>oftware and hardware interfaces?</a:t>
            </a:r>
          </a:p>
          <a:p>
            <a:pPr lvl="1"/>
            <a:r>
              <a:rPr lang="en-US" sz="2200" dirty="0">
                <a:latin typeface="Tahoma"/>
                <a:cs typeface="Tahoma"/>
              </a:rPr>
              <a:t>system software and languages?</a:t>
            </a:r>
          </a:p>
          <a:p>
            <a:pPr lvl="1"/>
            <a:r>
              <a:rPr lang="en-US" sz="2200" dirty="0">
                <a:latin typeface="Tahoma"/>
                <a:cs typeface="Tahoma"/>
              </a:rPr>
              <a:t>algorithms?</a:t>
            </a:r>
          </a:p>
        </p:txBody>
      </p:sp>
      <p:sp>
        <p:nvSpPr>
          <p:cNvPr id="4" name="Rectangle 5"/>
          <p:cNvSpPr>
            <a:spLocks/>
          </p:cNvSpPr>
          <p:nvPr/>
        </p:nvSpPr>
        <p:spPr bwMode="auto">
          <a:xfrm>
            <a:off x="1475656" y="1327945"/>
            <a:ext cx="1504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5" name="Rectangle 6"/>
          <p:cNvSpPr>
            <a:spLocks/>
          </p:cNvSpPr>
          <p:nvPr/>
        </p:nvSpPr>
        <p:spPr bwMode="auto">
          <a:xfrm>
            <a:off x="1647106" y="2369345"/>
            <a:ext cx="1155700" cy="4953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6" name="Rectangle 7"/>
          <p:cNvSpPr>
            <a:spLocks/>
          </p:cNvSpPr>
          <p:nvPr/>
        </p:nvSpPr>
        <p:spPr bwMode="auto">
          <a:xfrm>
            <a:off x="1882056" y="2432845"/>
            <a:ext cx="660400" cy="4762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a:solidFill>
                  <a:srgbClr val="000000"/>
                </a:solidFill>
                <a:latin typeface="Myriad Pro Bold Cond" charset="0"/>
                <a:ea typeface="ＭＳ Ｐゴシック" charset="0"/>
                <a:cs typeface="Myriad Pro Bold Cond" charset="0"/>
                <a:sym typeface="Myriad Pro Bold Cond" charset="0"/>
              </a:rPr>
              <a:t>Cache</a:t>
            </a:r>
          </a:p>
        </p:txBody>
      </p:sp>
      <p:sp>
        <p:nvSpPr>
          <p:cNvPr id="7" name="Line 8"/>
          <p:cNvSpPr>
            <a:spLocks noChangeShapeType="1"/>
          </p:cNvSpPr>
          <p:nvPr/>
        </p:nvSpPr>
        <p:spPr bwMode="auto">
          <a:xfrm>
            <a:off x="2212256" y="2864645"/>
            <a:ext cx="0" cy="4254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8" name="Line 9"/>
          <p:cNvSpPr>
            <a:spLocks noChangeShapeType="1"/>
          </p:cNvSpPr>
          <p:nvPr/>
        </p:nvSpPr>
        <p:spPr bwMode="auto">
          <a:xfrm>
            <a:off x="2212256" y="2039145"/>
            <a:ext cx="0" cy="3365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9" name="Rectangle 10"/>
          <p:cNvSpPr>
            <a:spLocks/>
          </p:cNvSpPr>
          <p:nvPr/>
        </p:nvSpPr>
        <p:spPr bwMode="auto">
          <a:xfrm>
            <a:off x="1634406" y="1499395"/>
            <a:ext cx="1155700" cy="546100"/>
          </a:xfrm>
          <a:prstGeom prst="rect">
            <a:avLst/>
          </a:prstGeom>
          <a:solidFill>
            <a:srgbClr val="E6E6E6"/>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0" name="Rectangle 11"/>
          <p:cNvSpPr>
            <a:spLocks/>
          </p:cNvSpPr>
          <p:nvPr/>
        </p:nvSpPr>
        <p:spPr bwMode="auto">
          <a:xfrm>
            <a:off x="1691680" y="1584102"/>
            <a:ext cx="1008112" cy="4191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Processor</a:t>
            </a:r>
          </a:p>
          <a:p>
            <a:pPr algn="ctr" defTabSz="457200">
              <a:lnSpc>
                <a:spcPct val="80000"/>
              </a:lnSpc>
            </a:pPr>
            <a:r>
              <a:rPr lang="en-US" sz="1500" dirty="0">
                <a:solidFill>
                  <a:srgbClr val="000000"/>
                </a:solidFill>
                <a:latin typeface="Myriad Pro Bold Cond" charset="0"/>
                <a:ea typeface="ＭＳ Ｐゴシック" charset="0"/>
                <a:cs typeface="Myriad Pro Bold Cond" charset="0"/>
                <a:sym typeface="Myriad Pro Bold Cond" charset="0"/>
              </a:rPr>
              <a:t>Core</a:t>
            </a:r>
          </a:p>
        </p:txBody>
      </p:sp>
      <p:sp>
        <p:nvSpPr>
          <p:cNvPr id="11" name="Rectangle 12"/>
          <p:cNvSpPr>
            <a:spLocks/>
          </p:cNvSpPr>
          <p:nvPr/>
        </p:nvSpPr>
        <p:spPr bwMode="auto">
          <a:xfrm>
            <a:off x="5735414" y="3372645"/>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Interconnect</a:t>
            </a:r>
          </a:p>
        </p:txBody>
      </p:sp>
      <p:sp>
        <p:nvSpPr>
          <p:cNvPr id="12" name="Rectangle 13"/>
          <p:cNvSpPr>
            <a:spLocks/>
          </p:cNvSpPr>
          <p:nvPr/>
        </p:nvSpPr>
        <p:spPr bwMode="auto">
          <a:xfrm>
            <a:off x="3914056" y="1327945"/>
            <a:ext cx="2901950" cy="1676400"/>
          </a:xfrm>
          <a:prstGeom prst="rect">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3" name="Rectangle 14"/>
          <p:cNvSpPr>
            <a:spLocks/>
          </p:cNvSpPr>
          <p:nvPr/>
        </p:nvSpPr>
        <p:spPr bwMode="auto">
          <a:xfrm>
            <a:off x="5014764" y="1386535"/>
            <a:ext cx="1069404" cy="20979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600" dirty="0">
                <a:solidFill>
                  <a:srgbClr val="000000"/>
                </a:solidFill>
                <a:latin typeface="Myriad Pro Bold Cond" charset="0"/>
                <a:ea typeface="ＭＳ Ｐゴシック" charset="0"/>
                <a:cs typeface="Myriad Pro Bold Cond" charset="0"/>
                <a:sym typeface="Myriad Pro Bold Cond" charset="0"/>
              </a:rPr>
              <a:t> Memory</a:t>
            </a:r>
          </a:p>
        </p:txBody>
      </p:sp>
      <p:sp>
        <p:nvSpPr>
          <p:cNvPr id="14" name="Line 15"/>
          <p:cNvSpPr>
            <a:spLocks noChangeShapeType="1"/>
          </p:cNvSpPr>
          <p:nvPr/>
        </p:nvSpPr>
        <p:spPr bwMode="auto">
          <a:xfrm>
            <a:off x="5364238" y="3011489"/>
            <a:ext cx="0" cy="31115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5" name="AutoShape 16"/>
          <p:cNvSpPr>
            <a:spLocks/>
          </p:cNvSpPr>
          <p:nvPr/>
        </p:nvSpPr>
        <p:spPr bwMode="auto">
          <a:xfrm>
            <a:off x="1482006" y="3295652"/>
            <a:ext cx="5327650" cy="76200"/>
          </a:xfrm>
          <a:prstGeom prst="roundRect">
            <a:avLst>
              <a:gd name="adj" fmla="val 50000"/>
            </a:avLst>
          </a:prstGeom>
          <a:solidFill>
            <a:srgbClr val="CDCDCD"/>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6" name="Rectangle 17"/>
          <p:cNvSpPr>
            <a:spLocks/>
          </p:cNvSpPr>
          <p:nvPr/>
        </p:nvSpPr>
        <p:spPr bwMode="auto">
          <a:xfrm>
            <a:off x="40220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7" name="Rectangle 18"/>
          <p:cNvSpPr>
            <a:spLocks/>
          </p:cNvSpPr>
          <p:nvPr/>
        </p:nvSpPr>
        <p:spPr bwMode="auto">
          <a:xfrm>
            <a:off x="40220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8" name="Rectangle 19"/>
          <p:cNvSpPr>
            <a:spLocks/>
          </p:cNvSpPr>
          <p:nvPr/>
        </p:nvSpPr>
        <p:spPr bwMode="auto">
          <a:xfrm>
            <a:off x="40220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19" name="Rectangle 20"/>
          <p:cNvSpPr>
            <a:spLocks/>
          </p:cNvSpPr>
          <p:nvPr/>
        </p:nvSpPr>
        <p:spPr bwMode="auto">
          <a:xfrm>
            <a:off x="40220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0" name="Rectangle 21"/>
          <p:cNvSpPr>
            <a:spLocks/>
          </p:cNvSpPr>
          <p:nvPr/>
        </p:nvSpPr>
        <p:spPr bwMode="auto">
          <a:xfrm>
            <a:off x="40220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1" name="Rectangle 22"/>
          <p:cNvSpPr>
            <a:spLocks/>
          </p:cNvSpPr>
          <p:nvPr/>
        </p:nvSpPr>
        <p:spPr bwMode="auto">
          <a:xfrm>
            <a:off x="5571406" y="16200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2" name="Rectangle 23"/>
          <p:cNvSpPr>
            <a:spLocks/>
          </p:cNvSpPr>
          <p:nvPr/>
        </p:nvSpPr>
        <p:spPr bwMode="auto">
          <a:xfrm>
            <a:off x="5571406" y="18676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3" name="Rectangle 24"/>
          <p:cNvSpPr>
            <a:spLocks/>
          </p:cNvSpPr>
          <p:nvPr/>
        </p:nvSpPr>
        <p:spPr bwMode="auto">
          <a:xfrm>
            <a:off x="5571406" y="21153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4" name="Rectangle 25"/>
          <p:cNvSpPr>
            <a:spLocks/>
          </p:cNvSpPr>
          <p:nvPr/>
        </p:nvSpPr>
        <p:spPr bwMode="auto">
          <a:xfrm>
            <a:off x="5571406" y="236299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5" name="Rectangle 26"/>
          <p:cNvSpPr>
            <a:spLocks/>
          </p:cNvSpPr>
          <p:nvPr/>
        </p:nvSpPr>
        <p:spPr bwMode="auto">
          <a:xfrm>
            <a:off x="5571406" y="2610645"/>
            <a:ext cx="1092200" cy="165100"/>
          </a:xfrm>
          <a:prstGeom prst="rect">
            <a:avLst/>
          </a:prstGeom>
          <a:solidFill>
            <a:srgbClr val="CADBFE"/>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6" name="Rectangle 27"/>
          <p:cNvSpPr>
            <a:spLocks/>
          </p:cNvSpPr>
          <p:nvPr/>
        </p:nvSpPr>
        <p:spPr bwMode="auto">
          <a:xfrm>
            <a:off x="1736006" y="2674145"/>
            <a:ext cx="977900" cy="146050"/>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7" name="Line 28"/>
          <p:cNvSpPr>
            <a:spLocks noChangeShapeType="1"/>
          </p:cNvSpPr>
          <p:nvPr/>
        </p:nvSpPr>
        <p:spPr bwMode="auto">
          <a:xfrm>
            <a:off x="6917606" y="1557078"/>
            <a:ext cx="0" cy="1270000"/>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28" name="Rectangle 29"/>
          <p:cNvSpPr>
            <a:spLocks/>
          </p:cNvSpPr>
          <p:nvPr/>
        </p:nvSpPr>
        <p:spPr bwMode="auto">
          <a:xfrm>
            <a:off x="7020272" y="1530934"/>
            <a:ext cx="1368152" cy="138035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Database</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Graphs</a:t>
            </a:r>
          </a:p>
          <a:p>
            <a:pPr defTabSz="457200">
              <a:lnSpc>
                <a:spcPct val="80000"/>
              </a:lnSpc>
            </a:pPr>
            <a:endParaRPr lang="en-US" sz="2200" dirty="0">
              <a:solidFill>
                <a:srgbClr val="000000"/>
              </a:solidFill>
              <a:latin typeface="Myriad Pro Bold Cond" charset="0"/>
              <a:ea typeface="ＭＳ Ｐゴシック" charset="0"/>
              <a:cs typeface="Myriad Pro Bold Cond" charset="0"/>
              <a:sym typeface="Myriad Pro Bold Cond" charset="0"/>
            </a:endParaRPr>
          </a:p>
          <a:p>
            <a:pPr defTabSz="457200">
              <a:lnSpc>
                <a:spcPct val="80000"/>
              </a:lnSpc>
            </a:pPr>
            <a:r>
              <a:rPr lang="en-US" sz="2200" dirty="0">
                <a:solidFill>
                  <a:srgbClr val="000000"/>
                </a:solidFill>
                <a:latin typeface="Myriad Pro Bold Cond" charset="0"/>
                <a:ea typeface="ＭＳ Ｐゴシック" charset="0"/>
                <a:cs typeface="Myriad Pro Bold Cond" charset="0"/>
                <a:sym typeface="Myriad Pro Bold Cond" charset="0"/>
              </a:rPr>
              <a:t>Media </a:t>
            </a:r>
            <a:r>
              <a:rPr lang="en-US" sz="2400" dirty="0">
                <a:solidFill>
                  <a:srgbClr val="000000"/>
                </a:solidFill>
                <a:latin typeface="Myriad Pro Bold Cond" charset="0"/>
                <a:ea typeface="ＭＳ Ｐゴシック" charset="0"/>
                <a:cs typeface="Myriad Pro Bold Cond" charset="0"/>
                <a:sym typeface="Myriad Pro Bold Cond" charset="0"/>
              </a:rPr>
              <a:t> </a:t>
            </a:r>
          </a:p>
        </p:txBody>
      </p:sp>
      <p:sp>
        <p:nvSpPr>
          <p:cNvPr id="29" name="Freeform 30"/>
          <p:cNvSpPr>
            <a:spLocks/>
          </p:cNvSpPr>
          <p:nvPr/>
        </p:nvSpPr>
        <p:spPr bwMode="auto">
          <a:xfrm>
            <a:off x="1835696" y="2060848"/>
            <a:ext cx="3742060" cy="1451497"/>
          </a:xfrm>
          <a:custGeom>
            <a:avLst/>
            <a:gdLst>
              <a:gd name="T0" fmla="*/ 21600 w 21600"/>
              <a:gd name="T1" fmla="*/ 1200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2000"/>
                </a:moveTo>
                <a:lnTo>
                  <a:pt x="21600" y="21600"/>
                </a:lnTo>
                <a:lnTo>
                  <a:pt x="0" y="21600"/>
                </a:lnTo>
                <a:lnTo>
                  <a:pt x="0" y="0"/>
                </a:lnTo>
              </a:path>
            </a:pathLst>
          </a:custGeom>
          <a:noFill/>
          <a:ln w="101600" cap="flat">
            <a:solidFill>
              <a:srgbClr val="D90B00"/>
            </a:solidFill>
            <a:prstDash val="solid"/>
            <a:miter lim="800000"/>
            <a:headEnd type="none" w="med" len="med"/>
            <a:tailEnd type="triangl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grpSp>
        <p:nvGrpSpPr>
          <p:cNvPr id="30" name="Group 34"/>
          <p:cNvGrpSpPr>
            <a:grpSpLocks/>
          </p:cNvGrpSpPr>
          <p:nvPr/>
        </p:nvGrpSpPr>
        <p:grpSpPr bwMode="auto">
          <a:xfrm>
            <a:off x="2195737" y="2122489"/>
            <a:ext cx="3661420" cy="1090487"/>
            <a:chOff x="0" y="0"/>
            <a:chExt cx="4219" cy="1352"/>
          </a:xfrm>
        </p:grpSpPr>
        <p:sp>
          <p:nvSpPr>
            <p:cNvPr id="31" name="Rectangle 31"/>
            <p:cNvSpPr>
              <a:spLocks/>
            </p:cNvSpPr>
            <p:nvPr/>
          </p:nvSpPr>
          <p:spPr bwMode="auto">
            <a:xfrm>
              <a:off x="2987" y="880"/>
              <a:ext cx="1232" cy="184"/>
            </a:xfrm>
            <a:prstGeom prst="rect">
              <a:avLst/>
            </a:prstGeom>
            <a:solidFill>
              <a:srgbClr val="FD9A00"/>
            </a:solidFill>
            <a:ln w="25400" cap="flat">
              <a:solidFill>
                <a:schemeClr val="tx1"/>
              </a:solidFill>
              <a:prstDash val="solid"/>
              <a:miter lim="800000"/>
              <a:headEnd type="none" w="med" len="med"/>
              <a:tailEnd type="none" w="med" len="med"/>
            </a:ln>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2" name="Freeform 32"/>
            <p:cNvSpPr>
              <a:spLocks/>
            </p:cNvSpPr>
            <p:nvPr/>
          </p:nvSpPr>
          <p:spPr bwMode="auto">
            <a:xfrm>
              <a:off x="0" y="0"/>
              <a:ext cx="3651" cy="1352"/>
            </a:xfrm>
            <a:custGeom>
              <a:avLst/>
              <a:gdLst>
                <a:gd name="T0" fmla="*/ 21600 w 21600"/>
                <a:gd name="T1" fmla="*/ 15330 h 21600"/>
                <a:gd name="T2" fmla="*/ 21600 w 21600"/>
                <a:gd name="T3" fmla="*/ 21600 h 21600"/>
                <a:gd name="T4" fmla="*/ 0 w 21600"/>
                <a:gd name="T5" fmla="*/ 21600 h 21600"/>
                <a:gd name="T6" fmla="*/ 0 w 21600"/>
                <a:gd name="T7" fmla="*/ 0 h 21600"/>
              </a:gdLst>
              <a:ahLst/>
              <a:cxnLst>
                <a:cxn ang="0">
                  <a:pos x="T0" y="T1"/>
                </a:cxn>
                <a:cxn ang="0">
                  <a:pos x="T2" y="T3"/>
                </a:cxn>
                <a:cxn ang="0">
                  <a:pos x="T4" y="T5"/>
                </a:cxn>
                <a:cxn ang="0">
                  <a:pos x="T6" y="T7"/>
                </a:cxn>
              </a:cxnLst>
              <a:rect l="0" t="0" r="r" b="b"/>
              <a:pathLst>
                <a:path w="21600" h="21600">
                  <a:moveTo>
                    <a:pt x="21600" y="15330"/>
                  </a:moveTo>
                  <a:lnTo>
                    <a:pt x="21600" y="21600"/>
                  </a:lnTo>
                  <a:lnTo>
                    <a:pt x="0" y="21600"/>
                  </a:lnTo>
                  <a:lnTo>
                    <a:pt x="0" y="0"/>
                  </a:lnTo>
                </a:path>
              </a:pathLst>
            </a:custGeom>
            <a:noFill/>
            <a:ln w="101600" cap="flat">
              <a:solidFill>
                <a:srgbClr val="D90B00"/>
              </a:solidFill>
              <a:prstDash val="solid"/>
              <a:miter lim="800000"/>
              <a:headEnd type="triangle" w="med" len="med"/>
              <a:tailEnd type="none" w="med" len="med"/>
            </a:ln>
            <a:effectLst>
              <a:outerShdw blurRad="76200" dist="38099" dir="2700000" algn="ctr" rotWithShape="0">
                <a:schemeClr val="bg2">
                  <a:alpha val="75000"/>
                </a:schemeClr>
              </a:outerShdw>
            </a:effectLst>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latin typeface="Myriad Pro Bold Cond"/>
                <a:ea typeface="ヒラギノ角ゴ ProN W6"/>
                <a:cs typeface="ヒラギノ角ゴ ProN W6"/>
              </a:endParaRPr>
            </a:p>
          </p:txBody>
        </p:sp>
        <p:sp>
          <p:nvSpPr>
            <p:cNvPr id="33" name="Rectangle 33"/>
            <p:cNvSpPr>
              <a:spLocks/>
            </p:cNvSpPr>
            <p:nvPr/>
          </p:nvSpPr>
          <p:spPr bwMode="auto">
            <a:xfrm>
              <a:off x="1245" y="1010"/>
              <a:ext cx="1528" cy="3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300" dirty="0">
                  <a:solidFill>
                    <a:srgbClr val="D90B00"/>
                  </a:solidFill>
                  <a:latin typeface="Myriad Pro Bold Cond" charset="0"/>
                  <a:ea typeface="ＭＳ Ｐゴシック" charset="0"/>
                  <a:cs typeface="Myriad Pro Bold Cond" charset="0"/>
                  <a:sym typeface="Myriad Pro Bold Cond" charset="0"/>
                </a:rPr>
                <a:t>Query</a:t>
              </a:r>
            </a:p>
          </p:txBody>
        </p:sp>
      </p:grpSp>
      <p:sp>
        <p:nvSpPr>
          <p:cNvPr id="34" name="Rectangle 35"/>
          <p:cNvSpPr>
            <a:spLocks/>
          </p:cNvSpPr>
          <p:nvPr/>
        </p:nvSpPr>
        <p:spPr bwMode="auto">
          <a:xfrm>
            <a:off x="3287142" y="3607047"/>
            <a:ext cx="1212850" cy="254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lstStyle/>
          <a:p>
            <a:pPr defTabSz="457200">
              <a:lnSpc>
                <a:spcPct val="80000"/>
              </a:lnSpc>
            </a:pPr>
            <a:r>
              <a:rPr lang="en-US" sz="1400" dirty="0">
                <a:solidFill>
                  <a:srgbClr val="D90B00"/>
                </a:solidFill>
                <a:latin typeface="Myriad Pro Bold Cond" charset="0"/>
                <a:ea typeface="ＭＳ Ｐゴシック" charset="0"/>
                <a:cs typeface="Myriad Pro Bold Cond" charset="0"/>
                <a:sym typeface="Myriad Pro Bold Cond" charset="0"/>
              </a:rPr>
              <a:t>Results</a:t>
            </a:r>
          </a:p>
        </p:txBody>
      </p:sp>
      <p:sp>
        <p:nvSpPr>
          <p:cNvPr id="35" name="Rounded Rectangle 34"/>
          <p:cNvSpPr>
            <a:spLocks noChangeArrowheads="1"/>
          </p:cNvSpPr>
          <p:nvPr/>
        </p:nvSpPr>
        <p:spPr bwMode="auto">
          <a:xfrm rot="5400000">
            <a:off x="6568243" y="1366158"/>
            <a:ext cx="2133601" cy="1650776"/>
          </a:xfrm>
          <a:prstGeom prst="roundRect">
            <a:avLst>
              <a:gd name="adj" fmla="val 16667"/>
            </a:avLst>
          </a:prstGeom>
          <a:noFill/>
          <a:ln w="114300">
            <a:solidFill>
              <a:srgbClr val="FF0000"/>
            </a:solidFill>
            <a:round/>
            <a:headEnd/>
            <a:tailEnd/>
          </a:ln>
          <a:extLst>
            <a:ext uri="{909E8E84-426E-40dd-AFC4-6F175D3DCCD1}">
              <a14:hiddenFill xmlns="" xmlns:a14="http://schemas.microsoft.com/office/drawing/2010/main">
                <a:solidFill>
                  <a:srgbClr val="FFFFFF"/>
                </a:solidFill>
              </a14:hiddenFill>
            </a:ext>
          </a:extLst>
        </p:spPr>
        <p:txBody>
          <a:bodyPr lIns="91440" tIns="45720" rIns="91440" bIns="45720"/>
          <a:lstStyle/>
          <a:p>
            <a:pPr defTabSz="457200"/>
            <a:endParaRPr lang="en-US">
              <a:solidFill>
                <a:srgbClr val="000000"/>
              </a:solidFill>
              <a:latin typeface="Myriad Pro Bold Cond"/>
              <a:ea typeface="ヒラギノ角ゴ ProN W6"/>
              <a:cs typeface="ヒラギノ角ゴ ProN W6"/>
            </a:endParaRPr>
          </a:p>
        </p:txBody>
      </p:sp>
      <p:sp>
        <p:nvSpPr>
          <p:cNvPr id="36" name="Text Box 17"/>
          <p:cNvSpPr txBox="1">
            <a:spLocks noChangeArrowheads="1"/>
          </p:cNvSpPr>
          <p:nvPr/>
        </p:nvSpPr>
        <p:spPr bwMode="auto">
          <a:xfrm>
            <a:off x="6957984" y="527451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37" name="Text Box 18"/>
          <p:cNvSpPr txBox="1">
            <a:spLocks noChangeAspect="1" noChangeArrowheads="1"/>
          </p:cNvSpPr>
          <p:nvPr/>
        </p:nvSpPr>
        <p:spPr bwMode="auto">
          <a:xfrm>
            <a:off x="6957984" y="490304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38" name="Text Box 19"/>
          <p:cNvSpPr txBox="1">
            <a:spLocks noChangeAspect="1" noChangeArrowheads="1"/>
          </p:cNvSpPr>
          <p:nvPr/>
        </p:nvSpPr>
        <p:spPr bwMode="auto">
          <a:xfrm>
            <a:off x="6954809" y="423872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39" name="Text Box 20"/>
          <p:cNvSpPr txBox="1">
            <a:spLocks noChangeAspect="1" noChangeArrowheads="1"/>
          </p:cNvSpPr>
          <p:nvPr/>
        </p:nvSpPr>
        <p:spPr bwMode="auto">
          <a:xfrm>
            <a:off x="6954809" y="386724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40" name="Text Box 21"/>
          <p:cNvSpPr txBox="1">
            <a:spLocks noChangeAspect="1" noChangeArrowheads="1"/>
          </p:cNvSpPr>
          <p:nvPr/>
        </p:nvSpPr>
        <p:spPr bwMode="auto">
          <a:xfrm>
            <a:off x="6954809" y="350053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41" name="Text Box 22"/>
          <p:cNvSpPr txBox="1">
            <a:spLocks noChangeAspect="1" noChangeArrowheads="1"/>
          </p:cNvSpPr>
          <p:nvPr/>
        </p:nvSpPr>
        <p:spPr bwMode="auto">
          <a:xfrm>
            <a:off x="6957984" y="564758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42" name="Text Box 23"/>
          <p:cNvSpPr txBox="1">
            <a:spLocks noChangeAspect="1" noChangeArrowheads="1"/>
          </p:cNvSpPr>
          <p:nvPr/>
        </p:nvSpPr>
        <p:spPr bwMode="auto">
          <a:xfrm>
            <a:off x="6957984" y="601905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43" name="Text Box 24"/>
          <p:cNvSpPr txBox="1">
            <a:spLocks noChangeAspect="1" noChangeArrowheads="1"/>
          </p:cNvSpPr>
          <p:nvPr/>
        </p:nvSpPr>
        <p:spPr bwMode="auto">
          <a:xfrm>
            <a:off x="6957984" y="458065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44" name="Text Box 23"/>
          <p:cNvSpPr txBox="1">
            <a:spLocks noChangeAspect="1" noChangeArrowheads="1"/>
          </p:cNvSpPr>
          <p:nvPr/>
        </p:nvSpPr>
        <p:spPr bwMode="auto">
          <a:xfrm>
            <a:off x="6959572" y="637465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45" name="Rounded Rectangle 44"/>
          <p:cNvSpPr>
            <a:spLocks noChangeArrowheads="1"/>
          </p:cNvSpPr>
          <p:nvPr/>
        </p:nvSpPr>
        <p:spPr bwMode="auto">
          <a:xfrm rot="5400000">
            <a:off x="6849380" y="397771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2346764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9"/>
                                        </p:tgtEl>
                                        <p:attrNameLst>
                                          <p:attrName>style.visibility</p:attrName>
                                        </p:attrNameLst>
                                      </p:cBhvr>
                                      <p:to>
                                        <p:strVal val="visible"/>
                                      </p:to>
                                    </p:set>
                                  </p:childTnLst>
                                </p:cTn>
                              </p:par>
                            </p:childTnLst>
                          </p:cTn>
                        </p:par>
                        <p:par>
                          <p:cTn id="15" fill="hold">
                            <p:stCondLst>
                              <p:cond delay="500"/>
                            </p:stCondLst>
                            <p:childTnLst>
                              <p:par>
                                <p:cTn id="16" presetID="1" presetClass="entr" presetSubtype="0" fill="hold" grpId="0" nodeType="afterEffect">
                                  <p:stCondLst>
                                    <p:cond delay="0"/>
                                  </p:stCondLst>
                                  <p:childTnLst>
                                    <p:set>
                                      <p:cBhvr>
                                        <p:cTn id="17" dur="1" fill="hold">
                                          <p:stCondLst>
                                            <p:cond delay="499"/>
                                          </p:stCondLst>
                                        </p:cTn>
                                        <p:tgtEl>
                                          <p:spTgt spid="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nodeType="clickEffect">
                                  <p:stCondLst>
                                    <p:cond delay="0"/>
                                  </p:stCondLst>
                                  <p:childTnLst>
                                    <p:set>
                                      <p:cBhvr>
                                        <p:cTn id="2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4" fill="hold">
                      <p:stCondLst>
                        <p:cond delay="indefinite"/>
                      </p:stCondLst>
                      <p:childTnLst>
                        <p:par>
                          <p:cTn id="35" fill="hold">
                            <p:stCondLst>
                              <p:cond delay="0"/>
                            </p:stCondLst>
                            <p:childTnLst>
                              <p:par>
                                <p:cTn id="36" presetID="1"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4"/>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39"/>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38"/>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3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36"/>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41"/>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4" grpId="0" autoUpdateAnimBg="0"/>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520" y="152400"/>
            <a:ext cx="9144000" cy="1066800"/>
          </a:xfrm>
        </p:spPr>
        <p:txBody>
          <a:bodyPr/>
          <a:lstStyle/>
          <a:p>
            <a:r>
              <a:rPr lang="en-US" dirty="0"/>
              <a:t>Starting Simple: Data Copy and Initialization</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101</a:t>
            </a:fld>
            <a:endParaRPr lang="en-US" altLang="en-US">
              <a:solidFill>
                <a:srgbClr val="000000"/>
              </a:solidFill>
            </a:endParaRPr>
          </a:p>
        </p:txBody>
      </p:sp>
      <p:grpSp>
        <p:nvGrpSpPr>
          <p:cNvPr id="32" name="Group 31"/>
          <p:cNvGrpSpPr/>
          <p:nvPr/>
        </p:nvGrpSpPr>
        <p:grpSpPr>
          <a:xfrm>
            <a:off x="539552" y="1772816"/>
            <a:ext cx="1613800" cy="1828800"/>
            <a:chOff x="914400" y="1828800"/>
            <a:chExt cx="1613800" cy="1828800"/>
          </a:xfrm>
        </p:grpSpPr>
        <p:sp>
          <p:nvSpPr>
            <p:cNvPr id="33" name="Wave 32"/>
            <p:cNvSpPr/>
            <p:nvPr/>
          </p:nvSpPr>
          <p:spPr>
            <a:xfrm rot="5400000">
              <a:off x="876300" y="18669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4" name="Wave 33"/>
            <p:cNvSpPr/>
            <p:nvPr/>
          </p:nvSpPr>
          <p:spPr>
            <a:xfrm rot="5400000">
              <a:off x="1333500" y="2095500"/>
              <a:ext cx="990600" cy="914400"/>
            </a:xfrm>
            <a:prstGeom prst="wave">
              <a:avLst>
                <a:gd name="adj1" fmla="val 5469"/>
                <a:gd name="adj2" fmla="val 0"/>
              </a:avLst>
            </a:prstGeom>
            <a:solidFill>
              <a:srgbClr val="31859B"/>
            </a:solidFill>
            <a:ln w="25400" cap="flat" cmpd="sng" algn="ctr">
              <a:solidFill>
                <a:srgbClr val="262626"/>
              </a:solidFill>
              <a:prstDash val="solid"/>
            </a:ln>
            <a:effectLst/>
          </p:spPr>
          <p:txBody>
            <a:bodyPr rtlCol="0" anchor="ctr"/>
            <a:lstStyle/>
            <a:p>
              <a:pPr algn="ctr">
                <a:defRPr/>
              </a:pPr>
              <a:endParaRPr lang="en-US" kern="0">
                <a:solidFill>
                  <a:sysClr val="window" lastClr="FFFFFF"/>
                </a:solidFill>
                <a:latin typeface="Corbel"/>
              </a:endParaRPr>
            </a:p>
          </p:txBody>
        </p:sp>
        <p:sp>
          <p:nvSpPr>
            <p:cNvPr id="35" name="TextBox 34"/>
            <p:cNvSpPr txBox="1"/>
            <p:nvPr/>
          </p:nvSpPr>
          <p:spPr>
            <a:xfrm>
              <a:off x="990600" y="3072825"/>
              <a:ext cx="1537600" cy="584775"/>
            </a:xfrm>
            <a:prstGeom prst="rect">
              <a:avLst/>
            </a:prstGeom>
            <a:noFill/>
          </p:spPr>
          <p:txBody>
            <a:bodyPr wrap="none" rtlCol="0">
              <a:spAutoFit/>
            </a:bodyPr>
            <a:lstStyle/>
            <a:p>
              <a:pPr>
                <a:defRPr/>
              </a:pPr>
              <a:r>
                <a:rPr lang="en-US" sz="3200" b="1" kern="0" dirty="0">
                  <a:solidFill>
                    <a:srgbClr val="262626">
                      <a:lumMod val="95000"/>
                      <a:lumOff val="5000"/>
                    </a:srgbClr>
                  </a:solidFill>
                </a:rPr>
                <a:t>Forking</a:t>
              </a:r>
            </a:p>
          </p:txBody>
        </p:sp>
      </p:grpSp>
      <p:grpSp>
        <p:nvGrpSpPr>
          <p:cNvPr id="36" name="Group 35"/>
          <p:cNvGrpSpPr/>
          <p:nvPr/>
        </p:nvGrpSpPr>
        <p:grpSpPr>
          <a:xfrm>
            <a:off x="2627784" y="1556792"/>
            <a:ext cx="3324949" cy="2234863"/>
            <a:chOff x="2752707" y="1853625"/>
            <a:chExt cx="3324949" cy="2234863"/>
          </a:xfrm>
        </p:grpSpPr>
        <p:sp>
          <p:nvSpPr>
            <p:cNvPr id="37" name="Rounded Rectangle 36"/>
            <p:cNvSpPr/>
            <p:nvPr/>
          </p:nvSpPr>
          <p:spPr>
            <a:xfrm>
              <a:off x="3962400" y="1853625"/>
              <a:ext cx="914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r>
                <a:rPr lang="en-US" kern="0" dirty="0">
                  <a:solidFill>
                    <a:sysClr val="window" lastClr="FFFFFF"/>
                  </a:solidFill>
                  <a:latin typeface="Arial" pitchFamily="34" charset="0"/>
                  <a:cs typeface="Arial" pitchFamily="34" charset="0"/>
                </a:rPr>
                <a:t>000000000000000</a:t>
              </a:r>
            </a:p>
          </p:txBody>
        </p:sp>
        <p:sp>
          <p:nvSpPr>
            <p:cNvPr id="38" name="TextBox 37"/>
            <p:cNvSpPr txBox="1"/>
            <p:nvPr/>
          </p:nvSpPr>
          <p:spPr>
            <a:xfrm>
              <a:off x="2752707" y="3072825"/>
              <a:ext cx="3324949" cy="1015663"/>
            </a:xfrm>
            <a:prstGeom prst="rect">
              <a:avLst/>
            </a:prstGeom>
            <a:noFill/>
          </p:spPr>
          <p:txBody>
            <a:bodyPr wrap="none" rtlCol="0">
              <a:spAutoFit/>
            </a:bodyPr>
            <a:lstStyle/>
            <a:p>
              <a:pPr algn="ctr">
                <a:defRPr/>
              </a:pPr>
              <a:r>
                <a:rPr lang="en-US" sz="3200" b="1" kern="0" dirty="0">
                  <a:solidFill>
                    <a:srgbClr val="262626">
                      <a:lumMod val="95000"/>
                      <a:lumOff val="5000"/>
                    </a:srgbClr>
                  </a:solidFill>
                </a:rPr>
                <a:t>Zero initialization</a:t>
              </a:r>
              <a:endParaRPr lang="en-US" sz="2800" kern="0" dirty="0">
                <a:solidFill>
                  <a:srgbClr val="262626">
                    <a:lumMod val="95000"/>
                    <a:lumOff val="5000"/>
                  </a:srgbClr>
                </a:solidFill>
              </a:endParaRPr>
            </a:p>
            <a:p>
              <a:pPr algn="ctr">
                <a:defRPr/>
              </a:pPr>
              <a:r>
                <a:rPr lang="en-US" sz="2800" b="1" kern="0" dirty="0">
                  <a:solidFill>
                    <a:srgbClr val="262626">
                      <a:lumMod val="95000"/>
                      <a:lumOff val="5000"/>
                    </a:srgbClr>
                  </a:solidFill>
                </a:rPr>
                <a:t>(e.g., security)</a:t>
              </a:r>
              <a:endParaRPr lang="en-US" sz="3200" b="1" kern="0" dirty="0">
                <a:solidFill>
                  <a:srgbClr val="262626">
                    <a:lumMod val="95000"/>
                    <a:lumOff val="5000"/>
                  </a:srgbClr>
                </a:solidFill>
              </a:endParaRPr>
            </a:p>
          </p:txBody>
        </p:sp>
      </p:grpSp>
      <p:grpSp>
        <p:nvGrpSpPr>
          <p:cNvPr id="39" name="Group 38"/>
          <p:cNvGrpSpPr/>
          <p:nvPr/>
        </p:nvGrpSpPr>
        <p:grpSpPr>
          <a:xfrm>
            <a:off x="457200" y="4038600"/>
            <a:ext cx="2669320" cy="2245043"/>
            <a:chOff x="720979" y="4038600"/>
            <a:chExt cx="2669320" cy="2245043"/>
          </a:xfrm>
        </p:grpSpPr>
        <p:pic>
          <p:nvPicPr>
            <p:cNvPr id="40" name="Picture 39" descr="computer.png"/>
            <p:cNvPicPr>
              <a:picLocks noChangeAspect="1"/>
            </p:cNvPicPr>
            <p:nvPr/>
          </p:nvPicPr>
          <p:blipFill>
            <a:blip r:embed="rId2" cstate="print"/>
            <a:stretch>
              <a:fillRect/>
            </a:stretch>
          </p:blipFill>
          <p:spPr>
            <a:xfrm>
              <a:off x="838200" y="4038600"/>
              <a:ext cx="1219200" cy="1219200"/>
            </a:xfrm>
            <a:prstGeom prst="rect">
              <a:avLst/>
            </a:prstGeom>
          </p:spPr>
        </p:pic>
        <p:sp>
          <p:nvSpPr>
            <p:cNvPr id="41" name="TextBox 40"/>
            <p:cNvSpPr txBox="1"/>
            <p:nvPr/>
          </p:nvSpPr>
          <p:spPr>
            <a:xfrm>
              <a:off x="720979" y="5206425"/>
              <a:ext cx="2669320" cy="1077218"/>
            </a:xfrm>
            <a:prstGeom prst="rect">
              <a:avLst/>
            </a:prstGeom>
            <a:noFill/>
          </p:spPr>
          <p:txBody>
            <a:bodyPr wrap="none" rtlCol="0">
              <a:spAutoFit/>
            </a:bodyPr>
            <a:lstStyle/>
            <a:p>
              <a:pPr algn="ctr">
                <a:defRPr/>
              </a:pPr>
              <a:r>
                <a:rPr lang="en-US" sz="3200" b="1" kern="0" dirty="0">
                  <a:solidFill>
                    <a:srgbClr val="262626">
                      <a:lumMod val="95000"/>
                      <a:lumOff val="5000"/>
                    </a:srgbClr>
                  </a:solidFill>
                </a:rPr>
                <a:t>VM Cloning</a:t>
              </a:r>
            </a:p>
            <a:p>
              <a:pPr algn="ctr">
                <a:defRPr/>
              </a:pPr>
              <a:r>
                <a:rPr lang="en-US" sz="3200" b="1" kern="0" dirty="0" err="1">
                  <a:solidFill>
                    <a:srgbClr val="262626">
                      <a:lumMod val="95000"/>
                      <a:lumOff val="5000"/>
                    </a:srgbClr>
                  </a:solidFill>
                </a:rPr>
                <a:t>Deduplication</a:t>
              </a:r>
              <a:endParaRPr lang="en-US" sz="3200" b="1" kern="0" dirty="0">
                <a:solidFill>
                  <a:srgbClr val="262626">
                    <a:lumMod val="95000"/>
                    <a:lumOff val="5000"/>
                  </a:srgbClr>
                </a:solidFill>
              </a:endParaRPr>
            </a:p>
          </p:txBody>
        </p:sp>
        <p:pic>
          <p:nvPicPr>
            <p:cNvPr id="42" name="Picture 41" descr="computer.png"/>
            <p:cNvPicPr>
              <a:picLocks noChangeAspect="1"/>
            </p:cNvPicPr>
            <p:nvPr/>
          </p:nvPicPr>
          <p:blipFill>
            <a:blip r:embed="rId2" cstate="print"/>
            <a:stretch>
              <a:fillRect/>
            </a:stretch>
          </p:blipFill>
          <p:spPr>
            <a:xfrm>
              <a:off x="1981200" y="4038600"/>
              <a:ext cx="1219200" cy="1219200"/>
            </a:xfrm>
            <a:prstGeom prst="rect">
              <a:avLst/>
            </a:prstGeom>
          </p:spPr>
        </p:pic>
      </p:grpSp>
      <p:grpSp>
        <p:nvGrpSpPr>
          <p:cNvPr id="43" name="Group 42"/>
          <p:cNvGrpSpPr/>
          <p:nvPr/>
        </p:nvGrpSpPr>
        <p:grpSpPr>
          <a:xfrm>
            <a:off x="6228184" y="1772816"/>
            <a:ext cx="2752677" cy="1930052"/>
            <a:chOff x="6043903" y="1803748"/>
            <a:chExt cx="2752677" cy="1930052"/>
          </a:xfrm>
        </p:grpSpPr>
        <p:grpSp>
          <p:nvGrpSpPr>
            <p:cNvPr id="44" name="Group 43"/>
            <p:cNvGrpSpPr/>
            <p:nvPr/>
          </p:nvGrpSpPr>
          <p:grpSpPr>
            <a:xfrm>
              <a:off x="6043903" y="1905000"/>
              <a:ext cx="2752677" cy="1828800"/>
              <a:chOff x="6043903" y="1905000"/>
              <a:chExt cx="2752677" cy="1828800"/>
            </a:xfrm>
          </p:grpSpPr>
          <p:sp>
            <p:nvSpPr>
              <p:cNvPr id="46" name="Rounded Rectangle 45"/>
              <p:cNvSpPr/>
              <p:nvPr/>
            </p:nvSpPr>
            <p:spPr>
              <a:xfrm>
                <a:off x="6324600" y="1905000"/>
                <a:ext cx="533400" cy="1143000"/>
              </a:xfrm>
              <a:prstGeom prst="roundRect">
                <a:avLst/>
              </a:prstGeom>
              <a:solidFill>
                <a:srgbClr val="6F2926"/>
              </a:solidFill>
              <a:ln w="25400" cap="flat" cmpd="sng" algn="ctr">
                <a:solidFill>
                  <a:srgbClr val="6F29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7" name="Rounded Rectangle 46"/>
              <p:cNvSpPr/>
              <p:nvPr/>
            </p:nvSpPr>
            <p:spPr>
              <a:xfrm>
                <a:off x="7848600" y="1905000"/>
                <a:ext cx="533400" cy="11430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kern="0">
                  <a:solidFill>
                    <a:sysClr val="window" lastClr="FFFFFF"/>
                  </a:solidFill>
                  <a:latin typeface="Corbel"/>
                </a:endParaRPr>
              </a:p>
            </p:txBody>
          </p:sp>
          <p:sp>
            <p:nvSpPr>
              <p:cNvPr id="48" name="TextBox 47"/>
              <p:cNvSpPr txBox="1"/>
              <p:nvPr/>
            </p:nvSpPr>
            <p:spPr>
              <a:xfrm>
                <a:off x="6043903" y="3149025"/>
                <a:ext cx="2752677" cy="584775"/>
              </a:xfrm>
              <a:prstGeom prst="rect">
                <a:avLst/>
              </a:prstGeom>
              <a:noFill/>
            </p:spPr>
            <p:txBody>
              <a:bodyPr wrap="none" rtlCol="0">
                <a:spAutoFit/>
              </a:bodyPr>
              <a:lstStyle/>
              <a:p>
                <a:pPr algn="ctr">
                  <a:defRPr/>
                </a:pPr>
                <a:r>
                  <a:rPr lang="en-US" sz="3200" b="1" kern="0" dirty="0" err="1">
                    <a:solidFill>
                      <a:srgbClr val="262626">
                        <a:lumMod val="95000"/>
                        <a:lumOff val="5000"/>
                      </a:srgbClr>
                    </a:solidFill>
                  </a:rPr>
                  <a:t>Checkpointing</a:t>
                </a:r>
                <a:endParaRPr lang="en-US" sz="3200" b="1" kern="0" dirty="0">
                  <a:solidFill>
                    <a:srgbClr val="262626">
                      <a:lumMod val="95000"/>
                      <a:lumOff val="5000"/>
                    </a:srgbClr>
                  </a:solidFill>
                </a:endParaRPr>
              </a:p>
            </p:txBody>
          </p:sp>
          <p:cxnSp>
            <p:nvCxnSpPr>
              <p:cNvPr id="49" name="Straight Arrow Connector 48"/>
              <p:cNvCxnSpPr>
                <a:stCxn id="46" idx="3"/>
                <a:endCxn id="47" idx="1"/>
              </p:cNvCxnSpPr>
              <p:nvPr/>
            </p:nvCxnSpPr>
            <p:spPr>
              <a:xfrm>
                <a:off x="6858000" y="2476500"/>
                <a:ext cx="990600" cy="1588"/>
              </a:xfrm>
              <a:prstGeom prst="straightConnector1">
                <a:avLst/>
              </a:prstGeom>
              <a:noFill/>
              <a:ln w="38100" cap="flat" cmpd="sng" algn="ctr">
                <a:solidFill>
                  <a:srgbClr val="262626">
                    <a:lumMod val="75000"/>
                    <a:lumOff val="25000"/>
                  </a:srgbClr>
                </a:solidFill>
                <a:prstDash val="dashDot"/>
                <a:tailEnd type="arrow"/>
              </a:ln>
              <a:effectLst/>
            </p:spPr>
          </p:cxnSp>
        </p:grpSp>
        <p:cxnSp>
          <p:nvCxnSpPr>
            <p:cNvPr id="45" name="Straight Connector 44"/>
            <p:cNvCxnSpPr/>
            <p:nvPr/>
          </p:nvCxnSpPr>
          <p:spPr>
            <a:xfrm rot="5400000">
              <a:off x="6172200" y="2489548"/>
              <a:ext cx="1371600" cy="0"/>
            </a:xfrm>
            <a:prstGeom prst="line">
              <a:avLst/>
            </a:prstGeom>
            <a:noFill/>
            <a:ln w="57150" cap="flat" cmpd="sng" algn="ctr">
              <a:solidFill>
                <a:srgbClr val="262626">
                  <a:lumMod val="75000"/>
                  <a:lumOff val="25000"/>
                </a:srgbClr>
              </a:solidFill>
              <a:prstDash val="solid"/>
              <a:headEnd type="none" w="med" len="med"/>
              <a:tailEnd type="none" w="med" len="med"/>
            </a:ln>
            <a:effectLst/>
          </p:spPr>
        </p:cxnSp>
      </p:grpSp>
      <p:grpSp>
        <p:nvGrpSpPr>
          <p:cNvPr id="50" name="Group 49"/>
          <p:cNvGrpSpPr/>
          <p:nvPr/>
        </p:nvGrpSpPr>
        <p:grpSpPr>
          <a:xfrm>
            <a:off x="3733800" y="4267200"/>
            <a:ext cx="2901756" cy="1600200"/>
            <a:chOff x="4768685" y="4267200"/>
            <a:chExt cx="2901756" cy="1600200"/>
          </a:xfrm>
        </p:grpSpPr>
        <p:sp>
          <p:nvSpPr>
            <p:cNvPr id="51" name="Rounded Rectangle 50"/>
            <p:cNvSpPr/>
            <p:nvPr/>
          </p:nvSpPr>
          <p:spPr>
            <a:xfrm>
              <a:off x="4876800" y="4267200"/>
              <a:ext cx="2667000" cy="990600"/>
            </a:xfrm>
            <a:prstGeom prst="roundRect">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2" name="Rounded Rectangle 51"/>
            <p:cNvSpPr/>
            <p:nvPr/>
          </p:nvSpPr>
          <p:spPr>
            <a:xfrm>
              <a:off x="5105400" y="4419600"/>
              <a:ext cx="381000" cy="685800"/>
            </a:xfrm>
            <a:prstGeom prst="roundRect">
              <a:avLst/>
            </a:prstGeom>
            <a:solidFill>
              <a:srgbClr val="4F6128"/>
            </a:solidFill>
            <a:ln w="25400" cap="flat" cmpd="sng" algn="ctr">
              <a:solidFill>
                <a:srgbClr val="4F6128">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cxnSp>
          <p:nvCxnSpPr>
            <p:cNvPr id="53" name="Straight Arrow Connector 52"/>
            <p:cNvCxnSpPr/>
            <p:nvPr/>
          </p:nvCxnSpPr>
          <p:spPr>
            <a:xfrm>
              <a:off x="5486400" y="4724400"/>
              <a:ext cx="1524000" cy="1588"/>
            </a:xfrm>
            <a:prstGeom prst="straightConnector1">
              <a:avLst/>
            </a:prstGeom>
            <a:noFill/>
            <a:ln w="28575" cap="flat" cmpd="sng" algn="ctr">
              <a:solidFill>
                <a:sysClr val="window" lastClr="FFFFFF"/>
              </a:solidFill>
              <a:prstDash val="dash"/>
              <a:tailEnd type="arrow" w="lg" len="lg"/>
            </a:ln>
            <a:effectLst/>
          </p:spPr>
        </p:cxnSp>
        <p:sp>
          <p:nvSpPr>
            <p:cNvPr id="54" name="TextBox 53"/>
            <p:cNvSpPr txBox="1"/>
            <p:nvPr/>
          </p:nvSpPr>
          <p:spPr>
            <a:xfrm>
              <a:off x="4768685" y="5282625"/>
              <a:ext cx="2901756" cy="584775"/>
            </a:xfrm>
            <a:prstGeom prst="rect">
              <a:avLst/>
            </a:prstGeom>
            <a:noFill/>
          </p:spPr>
          <p:txBody>
            <a:bodyPr wrap="none" rtlCol="0">
              <a:spAutoFit/>
            </a:bodyPr>
            <a:lstStyle/>
            <a:p>
              <a:pPr algn="ctr">
                <a:defRPr/>
              </a:pPr>
              <a:r>
                <a:rPr lang="en-US" sz="3200" b="1" kern="0" dirty="0">
                  <a:solidFill>
                    <a:srgbClr val="262626">
                      <a:lumMod val="95000"/>
                      <a:lumOff val="5000"/>
                    </a:srgbClr>
                  </a:solidFill>
                </a:rPr>
                <a:t>Page Migration</a:t>
              </a:r>
            </a:p>
          </p:txBody>
        </p:sp>
      </p:grpSp>
      <p:sp>
        <p:nvSpPr>
          <p:cNvPr id="55" name="Oval 54"/>
          <p:cNvSpPr/>
          <p:nvPr/>
        </p:nvSpPr>
        <p:spPr>
          <a:xfrm>
            <a:off x="73914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6" name="Oval 55"/>
          <p:cNvSpPr/>
          <p:nvPr/>
        </p:nvSpPr>
        <p:spPr>
          <a:xfrm>
            <a:off x="76200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7" name="Oval 56"/>
          <p:cNvSpPr/>
          <p:nvPr/>
        </p:nvSpPr>
        <p:spPr>
          <a:xfrm>
            <a:off x="7848600" y="4572000"/>
            <a:ext cx="76200" cy="76200"/>
          </a:xfrm>
          <a:prstGeom prst="ellipse">
            <a:avLst/>
          </a:prstGeom>
          <a:solidFill>
            <a:srgbClr val="262626"/>
          </a:solidFill>
          <a:ln w="25400" cap="flat" cmpd="sng" algn="ctr">
            <a:solidFill>
              <a:srgbClr val="262626">
                <a:shade val="50000"/>
              </a:srgbClr>
            </a:solidFill>
            <a:prstDash val="solid"/>
          </a:ln>
          <a:effectLst/>
        </p:spPr>
        <p:txBody>
          <a:bodyPr rtlCol="0" anchor="ctr"/>
          <a:lstStyle/>
          <a:p>
            <a:pPr algn="ctr">
              <a:defRPr/>
            </a:pPr>
            <a:endParaRPr lang="en-US" sz="2800" kern="0" dirty="0">
              <a:solidFill>
                <a:sysClr val="window" lastClr="FFFFFF"/>
              </a:solidFill>
              <a:latin typeface="Corbel"/>
            </a:endParaRPr>
          </a:p>
        </p:txBody>
      </p:sp>
      <p:sp>
        <p:nvSpPr>
          <p:cNvPr id="58" name="TextBox 57"/>
          <p:cNvSpPr txBox="1"/>
          <p:nvPr/>
        </p:nvSpPr>
        <p:spPr>
          <a:xfrm>
            <a:off x="6934200" y="4648200"/>
            <a:ext cx="1875835" cy="523220"/>
          </a:xfrm>
          <a:prstGeom prst="rect">
            <a:avLst/>
          </a:prstGeom>
          <a:noFill/>
        </p:spPr>
        <p:txBody>
          <a:bodyPr wrap="none" rtlCol="0">
            <a:spAutoFit/>
          </a:bodyPr>
          <a:lstStyle/>
          <a:p>
            <a:pPr>
              <a:defRPr/>
            </a:pPr>
            <a:r>
              <a:rPr lang="en-US" sz="2800" kern="0" dirty="0">
                <a:solidFill>
                  <a:srgbClr val="262626">
                    <a:lumMod val="95000"/>
                    <a:lumOff val="5000"/>
                  </a:srgbClr>
                </a:solidFill>
              </a:rPr>
              <a:t>Many more</a:t>
            </a:r>
          </a:p>
        </p:txBody>
      </p:sp>
      <p:sp>
        <p:nvSpPr>
          <p:cNvPr id="3" name="Rectangle 2"/>
          <p:cNvSpPr/>
          <p:nvPr/>
        </p:nvSpPr>
        <p:spPr>
          <a:xfrm>
            <a:off x="395536" y="836712"/>
            <a:ext cx="9756576" cy="523220"/>
          </a:xfrm>
          <a:prstGeom prst="rect">
            <a:avLst/>
          </a:prstGeom>
        </p:spPr>
        <p:txBody>
          <a:bodyPr wrap="square">
            <a:spAutoFit/>
          </a:bodyPr>
          <a:lstStyle/>
          <a:p>
            <a:pPr marL="228600" lvl="1">
              <a:spcBef>
                <a:spcPct val="20000"/>
              </a:spcBef>
            </a:pP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memmove</a:t>
            </a:r>
            <a:r>
              <a:rPr lang="en-US" sz="2400" spc="-70" dirty="0">
                <a:solidFill>
                  <a:srgbClr val="FF0000"/>
                </a:solidFill>
                <a:latin typeface="Gill Sans MT" panose="020B0502020104020203" pitchFamily="34" charset="0"/>
              </a:rPr>
              <a:t> &amp; </a:t>
            </a:r>
            <a:r>
              <a:rPr lang="en-US" sz="2400" i="1"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memcpy</a:t>
            </a:r>
            <a:r>
              <a:rPr lang="en-US" sz="2400" i="1"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z="28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a:t>
            </a:r>
            <a:r>
              <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5% cycles in Google’s datacenter </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a:t>
            </a:r>
            <a:r>
              <a:rPr lang="en-US" spc="-70" dirty="0" err="1">
                <a:solidFill>
                  <a:srgbClr val="FF0000"/>
                </a:solidFill>
                <a:latin typeface="Gill Sans MT" panose="020B0502020104020203" pitchFamily="34" charset="0"/>
                <a:ea typeface="Verdana" panose="020B0604030504040204" pitchFamily="34" charset="0"/>
                <a:cs typeface="Verdana" panose="020B0604030504040204" pitchFamily="34" charset="0"/>
              </a:rPr>
              <a:t>Kanev</a:t>
            </a:r>
            <a:r>
              <a:rPr lang="en-US" spc="-70" dirty="0">
                <a:solidFill>
                  <a:srgbClr val="FF0000"/>
                </a:solidFill>
                <a:latin typeface="Gill Sans MT" panose="020B0502020104020203" pitchFamily="34" charset="0"/>
                <a:ea typeface="Verdana" panose="020B0604030504040204" pitchFamily="34" charset="0"/>
                <a:cs typeface="Verdana" panose="020B0604030504040204" pitchFamily="34" charset="0"/>
              </a:rPr>
              <a:t>+ ISCA’15]</a:t>
            </a:r>
            <a:endParaRPr lang="en-US" sz="2400" spc="-70" dirty="0">
              <a:solidFill>
                <a:srgbClr val="FF0000"/>
              </a:solidFill>
              <a:latin typeface="Gill Sans MT" panose="020B0502020104020203"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42644697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57" grpId="0" animBg="1"/>
      <p:bldP spid="58" grpId="0"/>
      <p:bldP spid="3"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752"/>
            <a:ext cx="8229600" cy="1143000"/>
          </a:xfrm>
        </p:spPr>
        <p:txBody>
          <a:bodyPr>
            <a:normAutofit/>
          </a:bodyPr>
          <a:lstStyle/>
          <a:p>
            <a:r>
              <a:rPr lang="en-US" dirty="0">
                <a:solidFill>
                  <a:srgbClr val="1A5712"/>
                </a:solidFill>
                <a:latin typeface="Garamond"/>
                <a:cs typeface="Garamond"/>
              </a:rPr>
              <a:t>Today’s Systems: Bulk Data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8408"/>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9" name="Rectangle 18"/>
          <p:cNvSpPr/>
          <p:nvPr/>
        </p:nvSpPr>
        <p:spPr bwMode="auto">
          <a:xfrm>
            <a:off x="7044517" y="3659884"/>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0" name="Rectangle 19"/>
          <p:cNvSpPr/>
          <p:nvPr/>
        </p:nvSpPr>
        <p:spPr bwMode="auto">
          <a:xfrm>
            <a:off x="719463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1" name="Rectangle 20"/>
          <p:cNvSpPr/>
          <p:nvPr/>
        </p:nvSpPr>
        <p:spPr bwMode="auto">
          <a:xfrm>
            <a:off x="1956169" y="3198146"/>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2" name="Rectangle 21"/>
          <p:cNvSpPr/>
          <p:nvPr/>
        </p:nvSpPr>
        <p:spPr bwMode="auto">
          <a:xfrm>
            <a:off x="1956170" y="3580283"/>
            <a:ext cx="150125" cy="245659"/>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endParaRPr lang="en-US">
              <a:solidFill>
                <a:prstClr val="black"/>
              </a:solidFill>
              <a:latin typeface="Arial" charset="0"/>
            </a:endParaRPr>
          </a:p>
        </p:txBody>
      </p:sp>
      <p:sp>
        <p:nvSpPr>
          <p:cNvPr id="23" name="Rectangle 22"/>
          <p:cNvSpPr/>
          <p:nvPr/>
        </p:nvSpPr>
        <p:spPr bwMode="auto">
          <a:xfrm>
            <a:off x="7347034"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4" name="Rectangle 23"/>
          <p:cNvSpPr/>
          <p:nvPr/>
        </p:nvSpPr>
        <p:spPr bwMode="auto">
          <a:xfrm>
            <a:off x="8240015"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5" name="Rectangle 24"/>
          <p:cNvSpPr/>
          <p:nvPr/>
        </p:nvSpPr>
        <p:spPr bwMode="auto">
          <a:xfrm>
            <a:off x="77883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6" name="Rectangle 25"/>
          <p:cNvSpPr/>
          <p:nvPr/>
        </p:nvSpPr>
        <p:spPr bwMode="auto">
          <a:xfrm>
            <a:off x="764046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7" name="Rectangle 26"/>
          <p:cNvSpPr/>
          <p:nvPr/>
        </p:nvSpPr>
        <p:spPr bwMode="auto">
          <a:xfrm>
            <a:off x="749261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8" name="Rectangle 27"/>
          <p:cNvSpPr/>
          <p:nvPr/>
        </p:nvSpPr>
        <p:spPr bwMode="auto">
          <a:xfrm>
            <a:off x="8088563"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29" name="Rectangle 28"/>
          <p:cNvSpPr/>
          <p:nvPr/>
        </p:nvSpPr>
        <p:spPr bwMode="auto">
          <a:xfrm>
            <a:off x="7940712" y="2968408"/>
            <a:ext cx="150125" cy="245659"/>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30" name="TextBox 29"/>
          <p:cNvSpPr txBox="1"/>
          <p:nvPr/>
        </p:nvSpPr>
        <p:spPr>
          <a:xfrm>
            <a:off x="3731734" y="1507524"/>
            <a:ext cx="2239716" cy="461665"/>
          </a:xfrm>
          <a:prstGeom prst="rect">
            <a:avLst/>
          </a:prstGeom>
          <a:noFill/>
        </p:spPr>
        <p:txBody>
          <a:bodyPr wrap="none" rtlCol="0">
            <a:spAutoFit/>
          </a:bodyPr>
          <a:lstStyle/>
          <a:p>
            <a:r>
              <a:rPr lang="en-US" sz="2400" dirty="0">
                <a:solidFill>
                  <a:srgbClr val="C00000"/>
                </a:solidFill>
              </a:rPr>
              <a:t>1) High latency</a:t>
            </a:r>
          </a:p>
        </p:txBody>
      </p:sp>
      <p:cxnSp>
        <p:nvCxnSpPr>
          <p:cNvPr id="31" name="Curved Connector 30"/>
          <p:cNvCxnSpPr>
            <a:stCxn id="30" idx="3"/>
            <a:endCxn id="18" idx="1"/>
          </p:cNvCxnSpPr>
          <p:nvPr/>
        </p:nvCxnSpPr>
        <p:spPr bwMode="auto">
          <a:xfrm>
            <a:off x="5971450" y="1738357"/>
            <a:ext cx="1070795" cy="1352881"/>
          </a:xfrm>
          <a:prstGeom prst="curvedConnector3">
            <a:avLst>
              <a:gd name="adj1" fmla="val 50000"/>
            </a:avLst>
          </a:prstGeom>
          <a:solidFill>
            <a:schemeClr val="accent1"/>
          </a:solidFill>
          <a:ln w="28575" cap="flat" cmpd="sng" algn="ctr">
            <a:solidFill>
              <a:srgbClr val="C00000"/>
            </a:solidFill>
            <a:prstDash val="solid"/>
            <a:round/>
            <a:headEnd type="none" w="med" len="med"/>
            <a:tailEnd type="stealth" w="lg" len="lg"/>
          </a:ln>
          <a:effectLst/>
        </p:spPr>
      </p:cxnSp>
      <p:sp>
        <p:nvSpPr>
          <p:cNvPr id="32" name="TextBox 31"/>
          <p:cNvSpPr txBox="1"/>
          <p:nvPr/>
        </p:nvSpPr>
        <p:spPr>
          <a:xfrm>
            <a:off x="2673162" y="5008669"/>
            <a:ext cx="4039888" cy="461665"/>
          </a:xfrm>
          <a:prstGeom prst="rect">
            <a:avLst/>
          </a:prstGeom>
          <a:noFill/>
        </p:spPr>
        <p:txBody>
          <a:bodyPr wrap="none" rtlCol="0">
            <a:spAutoFit/>
          </a:bodyPr>
          <a:lstStyle/>
          <a:p>
            <a:r>
              <a:rPr lang="en-US" sz="2400" dirty="0">
                <a:solidFill>
                  <a:srgbClr val="C00000"/>
                </a:solidFill>
              </a:rPr>
              <a:t>2) High bandwidth utilization</a:t>
            </a:r>
          </a:p>
        </p:txBody>
      </p:sp>
      <p:cxnSp>
        <p:nvCxnSpPr>
          <p:cNvPr id="33" name="Curved Connector 48"/>
          <p:cNvCxnSpPr>
            <a:stCxn id="32" idx="3"/>
            <a:endCxn id="15" idx="5"/>
          </p:cNvCxnSpPr>
          <p:nvPr/>
        </p:nvCxnSpPr>
        <p:spPr bwMode="auto">
          <a:xfrm flipH="1" flipV="1">
            <a:off x="6086902" y="3620065"/>
            <a:ext cx="626148" cy="1619437"/>
          </a:xfrm>
          <a:prstGeom prst="curvedConnector4">
            <a:avLst>
              <a:gd name="adj1" fmla="val -36509"/>
              <a:gd name="adj2" fmla="val 53651"/>
            </a:avLst>
          </a:prstGeom>
          <a:solidFill>
            <a:schemeClr val="accent1"/>
          </a:solidFill>
          <a:ln w="28575" cap="flat" cmpd="sng" algn="ctr">
            <a:solidFill>
              <a:srgbClr val="C00000"/>
            </a:solidFill>
            <a:prstDash val="solid"/>
            <a:round/>
            <a:headEnd type="none" w="med" len="med"/>
            <a:tailEnd type="stealth" w="lg" len="lg"/>
          </a:ln>
          <a:effectLst/>
        </p:spPr>
      </p:cxnSp>
      <p:sp>
        <p:nvSpPr>
          <p:cNvPr id="34" name="TextBox 33"/>
          <p:cNvSpPr txBox="1"/>
          <p:nvPr/>
        </p:nvSpPr>
        <p:spPr>
          <a:xfrm>
            <a:off x="378924" y="1861816"/>
            <a:ext cx="2452114" cy="461665"/>
          </a:xfrm>
          <a:prstGeom prst="rect">
            <a:avLst/>
          </a:prstGeom>
          <a:noFill/>
        </p:spPr>
        <p:txBody>
          <a:bodyPr wrap="none" rtlCol="0">
            <a:spAutoFit/>
          </a:bodyPr>
          <a:lstStyle/>
          <a:p>
            <a:r>
              <a:rPr lang="en-US" sz="2400" dirty="0">
                <a:solidFill>
                  <a:srgbClr val="C00000"/>
                </a:solidFill>
              </a:rPr>
              <a:t>3) Cache pollution</a:t>
            </a:r>
          </a:p>
        </p:txBody>
      </p:sp>
      <p:cxnSp>
        <p:nvCxnSpPr>
          <p:cNvPr id="35" name="Curved Connector 48"/>
          <p:cNvCxnSpPr>
            <a:stCxn id="34" idx="3"/>
            <a:endCxn id="21" idx="0"/>
          </p:cNvCxnSpPr>
          <p:nvPr/>
        </p:nvCxnSpPr>
        <p:spPr bwMode="auto">
          <a:xfrm flipH="1">
            <a:off x="2031232" y="2092649"/>
            <a:ext cx="799806" cy="1105497"/>
          </a:xfrm>
          <a:prstGeom prst="curvedConnector4">
            <a:avLst>
              <a:gd name="adj1" fmla="val -28582"/>
              <a:gd name="adj2" fmla="val 60440"/>
            </a:avLst>
          </a:prstGeom>
          <a:solidFill>
            <a:schemeClr val="accent1"/>
          </a:solidFill>
          <a:ln w="28575" cap="flat" cmpd="sng" algn="ctr">
            <a:solidFill>
              <a:srgbClr val="C00000"/>
            </a:solidFill>
            <a:prstDash val="solid"/>
            <a:round/>
            <a:headEnd type="none" w="med" len="med"/>
            <a:tailEnd type="stealth" w="lg" len="lg"/>
          </a:ln>
          <a:effectLst/>
        </p:spPr>
      </p:cxnSp>
      <p:sp>
        <p:nvSpPr>
          <p:cNvPr id="36" name="TextBox 35"/>
          <p:cNvSpPr txBox="1"/>
          <p:nvPr/>
        </p:nvSpPr>
        <p:spPr>
          <a:xfrm>
            <a:off x="2673162" y="5498830"/>
            <a:ext cx="4139275" cy="461665"/>
          </a:xfrm>
          <a:prstGeom prst="rect">
            <a:avLst/>
          </a:prstGeom>
          <a:noFill/>
        </p:spPr>
        <p:txBody>
          <a:bodyPr wrap="none" rtlCol="0">
            <a:spAutoFit/>
          </a:bodyPr>
          <a:lstStyle/>
          <a:p>
            <a:r>
              <a:rPr lang="en-US" sz="2400" dirty="0">
                <a:solidFill>
                  <a:srgbClr val="C00000"/>
                </a:solidFill>
              </a:rPr>
              <a:t>4) Unwanted data movement</a:t>
            </a:r>
          </a:p>
        </p:txBody>
      </p:sp>
      <p:sp>
        <p:nvSpPr>
          <p:cNvPr id="37" name="Slide Number Placeholder 36"/>
          <p:cNvSpPr>
            <a:spLocks noGrp="1"/>
          </p:cNvSpPr>
          <p:nvPr>
            <p:ph type="sldNum" sz="quarter" idx="12"/>
          </p:nvPr>
        </p:nvSpPr>
        <p:spPr/>
        <p:txBody>
          <a:bodyPr/>
          <a:lstStyle/>
          <a:p>
            <a:fld id="{CD63C8E0-6DD9-4302-9AA9-5177C785CB79}" type="slidenum">
              <a:rPr lang="en-US" smtClean="0">
                <a:solidFill>
                  <a:prstClr val="black">
                    <a:tint val="75000"/>
                  </a:prstClr>
                </a:solidFill>
              </a:rPr>
              <a:pPr/>
              <a:t>102</a:t>
            </a:fld>
            <a:endParaRPr lang="en-US">
              <a:solidFill>
                <a:prstClr val="black">
                  <a:tint val="75000"/>
                </a:prstClr>
              </a:solidFill>
            </a:endParaRPr>
          </a:p>
        </p:txBody>
      </p:sp>
      <p:sp>
        <p:nvSpPr>
          <p:cNvPr id="39" name="TextBox 38"/>
          <p:cNvSpPr txBox="1"/>
          <p:nvPr/>
        </p:nvSpPr>
        <p:spPr>
          <a:xfrm>
            <a:off x="179512" y="6093296"/>
            <a:ext cx="7584528" cy="584776"/>
          </a:xfrm>
          <a:prstGeom prst="rect">
            <a:avLst/>
          </a:prstGeom>
          <a:noFill/>
        </p:spPr>
        <p:txBody>
          <a:bodyPr wrap="none" rtlCol="0">
            <a:spAutoFit/>
          </a:bodyPr>
          <a:lstStyle/>
          <a:p>
            <a:r>
              <a:rPr lang="en-US" sz="3200" dirty="0">
                <a:solidFill>
                  <a:srgbClr val="FF0000"/>
                </a:solidFill>
              </a:rPr>
              <a:t>1046ns, 3.6uJ    (for 4KB page copy via DMA)</a:t>
            </a:r>
          </a:p>
        </p:txBody>
      </p:sp>
    </p:spTree>
    <p:extLst>
      <p:ext uri="{BB962C8B-B14F-4D97-AF65-F5344CB8AC3E}">
        <p14:creationId xmlns:p14="http://schemas.microsoft.com/office/powerpoint/2010/main" val="836710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35" presetClass="path" presetSubtype="0" accel="50000" decel="50000" fill="hold" grpId="1" nodeType="clickEffect">
                                  <p:stCondLst>
                                    <p:cond delay="0"/>
                                  </p:stCondLst>
                                  <p:childTnLst>
                                    <p:animMotion origin="layout" path="M 1.38889E-6 -2.59019E-6 L -0.55156 0.03169 " pathEditMode="relative" rAng="0" ptsTypes="AA">
                                      <p:cBhvr>
                                        <p:cTn id="19" dur="500" fill="hold"/>
                                        <p:tgtEl>
                                          <p:spTgt spid="18"/>
                                        </p:tgtEl>
                                        <p:attrNameLst>
                                          <p:attrName>ppt_x</p:attrName>
                                          <p:attrName>ppt_y</p:attrName>
                                        </p:attrNameLst>
                                      </p:cBhvr>
                                      <p:rCtr x="-27600" y="1600"/>
                                    </p:animMotion>
                                  </p:childTnLst>
                                </p:cTn>
                              </p:par>
                            </p:childTnLst>
                          </p:cTn>
                        </p:par>
                        <p:par>
                          <p:cTn id="20" fill="hold">
                            <p:stCondLst>
                              <p:cond delay="500"/>
                            </p:stCondLst>
                            <p:childTnLst>
                              <p:par>
                                <p:cTn id="21" presetID="1" presetClass="exit" presetSubtype="0" fill="hold" grpId="2" nodeType="afterEffect">
                                  <p:stCondLst>
                                    <p:cond delay="0"/>
                                  </p:stCondLst>
                                  <p:childTnLst>
                                    <p:set>
                                      <p:cBhvr>
                                        <p:cTn id="22" dur="1" fill="hold">
                                          <p:stCondLst>
                                            <p:cond delay="0"/>
                                          </p:stCondLst>
                                        </p:cTn>
                                        <p:tgtEl>
                                          <p:spTgt spid="18"/>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35" presetClass="path" presetSubtype="0" accel="50000" decel="50000" fill="hold" grpId="1" nodeType="clickEffect">
                                  <p:stCondLst>
                                    <p:cond delay="0"/>
                                  </p:stCondLst>
                                  <p:childTnLst>
                                    <p:animMotion origin="layout" path="M -2.22222E-6 1.18409E-6 L -0.54114 -0.0118 " pathEditMode="relative" rAng="0" ptsTypes="AA">
                                      <p:cBhvr>
                                        <p:cTn id="33" dur="500" fill="hold"/>
                                        <p:tgtEl>
                                          <p:spTgt spid="19"/>
                                        </p:tgtEl>
                                        <p:attrNameLst>
                                          <p:attrName>ppt_x</p:attrName>
                                          <p:attrName>ppt_y</p:attrName>
                                        </p:attrNameLst>
                                      </p:cBhvr>
                                      <p:rCtr x="-27100" y="-600"/>
                                    </p:animMotion>
                                  </p:childTnLst>
                                </p:cTn>
                              </p:par>
                            </p:childTnLst>
                          </p:cTn>
                        </p:par>
                        <p:par>
                          <p:cTn id="34" fill="hold">
                            <p:stCondLst>
                              <p:cond delay="500"/>
                            </p:stCondLst>
                            <p:childTnLst>
                              <p:par>
                                <p:cTn id="35" presetID="1" presetClass="exit" presetSubtype="0" fill="hold" grpId="2" nodeType="afterEffect">
                                  <p:stCondLst>
                                    <p:cond delay="0"/>
                                  </p:stCondLst>
                                  <p:childTnLst>
                                    <p:set>
                                      <p:cBhvr>
                                        <p:cTn id="36" dur="1" fill="hold">
                                          <p:stCondLst>
                                            <p:cond delay="0"/>
                                          </p:stCondLst>
                                        </p:cTn>
                                        <p:tgtEl>
                                          <p:spTgt spid="19"/>
                                        </p:tgtEl>
                                        <p:attrNameLst>
                                          <p:attrName>style.visibility</p:attrName>
                                        </p:attrNameLst>
                                      </p:cBhvr>
                                      <p:to>
                                        <p:strVal val="hidden"/>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mph" presetSubtype="2" fill="hold" nodeType="clickEffect">
                                  <p:stCondLst>
                                    <p:cond delay="0"/>
                                  </p:stCondLst>
                                  <p:childTnLst>
                                    <p:animClr clrSpc="rgb" dir="cw">
                                      <p:cBhvr>
                                        <p:cTn id="42" dur="500" fill="hold"/>
                                        <p:tgtEl>
                                          <p:spTgt spid="22"/>
                                        </p:tgtEl>
                                        <p:attrNameLst>
                                          <p:attrName>fillcolor</p:attrName>
                                        </p:attrNameLst>
                                      </p:cBhvr>
                                      <p:to>
                                        <a:schemeClr val="bg1"/>
                                      </p:to>
                                    </p:animClr>
                                    <p:set>
                                      <p:cBhvr>
                                        <p:cTn id="43" dur="500" fill="hold"/>
                                        <p:tgtEl>
                                          <p:spTgt spid="22"/>
                                        </p:tgtEl>
                                        <p:attrNameLst>
                                          <p:attrName>fill.type</p:attrName>
                                        </p:attrNameLst>
                                      </p:cBhvr>
                                      <p:to>
                                        <p:strVal val="solid"/>
                                      </p:to>
                                    </p:set>
                                    <p:set>
                                      <p:cBhvr>
                                        <p:cTn id="44" dur="500" fill="hold"/>
                                        <p:tgtEl>
                                          <p:spTgt spid="22"/>
                                        </p:tgtEl>
                                        <p:attrNameLst>
                                          <p:attrName>fill.on</p:attrName>
                                        </p:attrNameLst>
                                      </p:cBhvr>
                                      <p:to>
                                        <p:strVal val="true"/>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500"/>
                                        <p:tgtEl>
                                          <p:spTgt spid="23"/>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fade">
                                      <p:cBhvr>
                                        <p:cTn id="55" dur="500"/>
                                        <p:tgtEl>
                                          <p:spTgt spid="2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500"/>
                                        <p:tgtEl>
                                          <p:spTgt spid="2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Effect transition="in" filter="fade">
                                      <p:cBhvr>
                                        <p:cTn id="61" dur="500"/>
                                        <p:tgtEl>
                                          <p:spTgt spid="2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7"/>
                                        </p:tgtEl>
                                        <p:attrNameLst>
                                          <p:attrName>style.visibility</p:attrName>
                                        </p:attrNameLst>
                                      </p:cBhvr>
                                      <p:to>
                                        <p:strVal val="visible"/>
                                      </p:to>
                                    </p:set>
                                    <p:animEffect transition="in" filter="fade">
                                      <p:cBhvr>
                                        <p:cTn id="64" dur="500"/>
                                        <p:tgtEl>
                                          <p:spTgt spid="2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28"/>
                                        </p:tgtEl>
                                        <p:attrNameLst>
                                          <p:attrName>style.visibility</p:attrName>
                                        </p:attrNameLst>
                                      </p:cBhvr>
                                      <p:to>
                                        <p:strVal val="visible"/>
                                      </p:to>
                                    </p:set>
                                    <p:animEffect transition="in" filter="fade">
                                      <p:cBhvr>
                                        <p:cTn id="67" dur="500"/>
                                        <p:tgtEl>
                                          <p:spTgt spid="2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9"/>
                                        </p:tgtEl>
                                        <p:attrNameLst>
                                          <p:attrName>style.visibility</p:attrName>
                                        </p:attrNameLst>
                                      </p:cBhvr>
                                      <p:to>
                                        <p:strVal val="visible"/>
                                      </p:to>
                                    </p:set>
                                    <p:animEffect transition="in" filter="fade">
                                      <p:cBhvr>
                                        <p:cTn id="70" dur="500"/>
                                        <p:tgtEl>
                                          <p:spTgt spid="29"/>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30"/>
                                        </p:tgtEl>
                                        <p:attrNameLst>
                                          <p:attrName>style.visibility</p:attrName>
                                        </p:attrNameLst>
                                      </p:cBhvr>
                                      <p:to>
                                        <p:strVal val="visible"/>
                                      </p:to>
                                    </p:set>
                                    <p:animEffect transition="in" filter="fade">
                                      <p:cBhvr>
                                        <p:cTn id="73" dur="500"/>
                                        <p:tgtEl>
                                          <p:spTgt spid="30"/>
                                        </p:tgtEl>
                                      </p:cBhvr>
                                    </p:animEffect>
                                  </p:childTnLst>
                                </p:cTn>
                              </p:par>
                              <p:par>
                                <p:cTn id="74" presetID="10" presetClass="entr" presetSubtype="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fade">
                                      <p:cBhvr>
                                        <p:cTn id="76" dur="500"/>
                                        <p:tgtEl>
                                          <p:spTgt spid="3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32"/>
                                        </p:tgtEl>
                                        <p:attrNameLst>
                                          <p:attrName>style.visibility</p:attrName>
                                        </p:attrNameLst>
                                      </p:cBhvr>
                                      <p:to>
                                        <p:strVal val="visible"/>
                                      </p:to>
                                    </p:set>
                                    <p:animEffect transition="in" filter="fade">
                                      <p:cBhvr>
                                        <p:cTn id="81" dur="500"/>
                                        <p:tgtEl>
                                          <p:spTgt spid="32"/>
                                        </p:tgtEl>
                                      </p:cBhvr>
                                    </p:animEffect>
                                  </p:childTnLst>
                                </p:cTn>
                              </p:par>
                              <p:par>
                                <p:cTn id="82" presetID="10" presetClass="entr" presetSubtype="0" fill="hold" nodeType="withEffect">
                                  <p:stCondLst>
                                    <p:cond delay="0"/>
                                  </p:stCondLst>
                                  <p:childTnLst>
                                    <p:set>
                                      <p:cBhvr>
                                        <p:cTn id="83" dur="1" fill="hold">
                                          <p:stCondLst>
                                            <p:cond delay="0"/>
                                          </p:stCondLst>
                                        </p:cTn>
                                        <p:tgtEl>
                                          <p:spTgt spid="33"/>
                                        </p:tgtEl>
                                        <p:attrNameLst>
                                          <p:attrName>style.visibility</p:attrName>
                                        </p:attrNameLst>
                                      </p:cBhvr>
                                      <p:to>
                                        <p:strVal val="visible"/>
                                      </p:to>
                                    </p:set>
                                    <p:animEffect transition="in" filter="fade">
                                      <p:cBhvr>
                                        <p:cTn id="84" dur="500"/>
                                        <p:tgtEl>
                                          <p:spTgt spid="3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34"/>
                                        </p:tgtEl>
                                        <p:attrNameLst>
                                          <p:attrName>style.visibility</p:attrName>
                                        </p:attrNameLst>
                                      </p:cBhvr>
                                      <p:to>
                                        <p:strVal val="visible"/>
                                      </p:to>
                                    </p:set>
                                    <p:animEffect transition="in" filter="fade">
                                      <p:cBhvr>
                                        <p:cTn id="89" dur="500"/>
                                        <p:tgtEl>
                                          <p:spTgt spid="34"/>
                                        </p:tgtEl>
                                      </p:cBhvr>
                                    </p:animEffect>
                                  </p:childTnLst>
                                </p:cTn>
                              </p:par>
                              <p:par>
                                <p:cTn id="90" presetID="10" presetClass="entr" presetSubtype="0" fill="hold" nodeType="withEffect">
                                  <p:stCondLst>
                                    <p:cond delay="0"/>
                                  </p:stCondLst>
                                  <p:childTnLst>
                                    <p:set>
                                      <p:cBhvr>
                                        <p:cTn id="91" dur="1" fill="hold">
                                          <p:stCondLst>
                                            <p:cond delay="0"/>
                                          </p:stCondLst>
                                        </p:cTn>
                                        <p:tgtEl>
                                          <p:spTgt spid="35"/>
                                        </p:tgtEl>
                                        <p:attrNameLst>
                                          <p:attrName>style.visibility</p:attrName>
                                        </p:attrNameLst>
                                      </p:cBhvr>
                                      <p:to>
                                        <p:strVal val="visible"/>
                                      </p:to>
                                    </p:set>
                                    <p:animEffect transition="in" filter="fade">
                                      <p:cBhvr>
                                        <p:cTn id="92" dur="500"/>
                                        <p:tgtEl>
                                          <p:spTgt spid="3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36"/>
                                        </p:tgtEl>
                                        <p:attrNameLst>
                                          <p:attrName>style.visibility</p:attrName>
                                        </p:attrNameLst>
                                      </p:cBhvr>
                                      <p:to>
                                        <p:strVal val="visible"/>
                                      </p:to>
                                    </p:set>
                                    <p:animEffect transition="in" filter="fade">
                                      <p:cBhvr>
                                        <p:cTn id="97" dur="500"/>
                                        <p:tgtEl>
                                          <p:spTgt spid="36"/>
                                        </p:tgtEl>
                                      </p:cBhvr>
                                    </p:animEffect>
                                  </p:childTnLst>
                                </p:cTn>
                              </p:par>
                            </p:childTnLst>
                          </p:cTn>
                        </p:par>
                      </p:childTnLst>
                    </p:cTn>
                  </p:par>
                  <p:par>
                    <p:cTn id="98" fill="hold">
                      <p:stCondLst>
                        <p:cond delay="indefinite"/>
                      </p:stCondLst>
                      <p:childTnLst>
                        <p:par>
                          <p:cTn id="99" fill="hold">
                            <p:stCondLst>
                              <p:cond delay="0"/>
                            </p:stCondLst>
                            <p:childTnLst>
                              <p:par>
                                <p:cTn id="100" presetID="1" presetClass="entr" presetSubtype="0" fill="hold" grpId="0" nodeType="clickEffect">
                                  <p:stCondLst>
                                    <p:cond delay="0"/>
                                  </p:stCondLst>
                                  <p:childTnLst>
                                    <p:set>
                                      <p:cBhvr>
                                        <p:cTn id="101"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8" grpId="1" animBg="1"/>
      <p:bldP spid="18" grpId="2" animBg="1"/>
      <p:bldP spid="19" grpId="0" animBg="1"/>
      <p:bldP spid="19" grpId="1" animBg="1"/>
      <p:bldP spid="19" grpId="2"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p:bldP spid="32" grpId="0"/>
      <p:bldP spid="34" grpId="0"/>
      <p:bldP spid="36" grpId="0"/>
      <p:bldP spid="39"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116632"/>
            <a:ext cx="8534400" cy="1143000"/>
          </a:xfrm>
        </p:spPr>
        <p:txBody>
          <a:bodyPr>
            <a:normAutofit/>
          </a:bodyPr>
          <a:lstStyle/>
          <a:p>
            <a:r>
              <a:rPr lang="en-US" dirty="0">
                <a:solidFill>
                  <a:srgbClr val="1A5712"/>
                </a:solidFill>
                <a:latin typeface="Garamond"/>
                <a:cs typeface="Garamond"/>
              </a:rPr>
              <a:t>Future Systems: In-Memory Copy</a:t>
            </a:r>
          </a:p>
        </p:txBody>
      </p:sp>
      <p:sp>
        <p:nvSpPr>
          <p:cNvPr id="4" name="Rectangle 3"/>
          <p:cNvSpPr/>
          <p:nvPr/>
        </p:nvSpPr>
        <p:spPr bwMode="auto">
          <a:xfrm>
            <a:off x="7042402" y="1528540"/>
            <a:ext cx="1350971" cy="3957862"/>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Memory</a:t>
            </a: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dirty="0">
              <a:solidFill>
                <a:prstClr val="black"/>
              </a:solidFill>
            </a:endParaRPr>
          </a:p>
          <a:p>
            <a:pPr algn="ctr" fontAlgn="base">
              <a:spcBef>
                <a:spcPct val="0"/>
              </a:spcBef>
              <a:spcAft>
                <a:spcPct val="0"/>
              </a:spcAft>
            </a:pPr>
            <a:endParaRPr lang="en-US" sz="2400" b="1" dirty="0">
              <a:solidFill>
                <a:prstClr val="black"/>
              </a:solidFill>
              <a:latin typeface="Arial" charset="0"/>
            </a:endParaRPr>
          </a:p>
          <a:p>
            <a:pPr algn="ctr" fontAlgn="base">
              <a:spcBef>
                <a:spcPct val="0"/>
              </a:spcBef>
              <a:spcAft>
                <a:spcPct val="0"/>
              </a:spcAft>
            </a:pPr>
            <a:endParaRPr lang="en-US" sz="2400" b="1" dirty="0">
              <a:solidFill>
                <a:prstClr val="black"/>
              </a:solidFill>
              <a:latin typeface="Arial" charset="0"/>
            </a:endParaRPr>
          </a:p>
        </p:txBody>
      </p:sp>
      <p:sp>
        <p:nvSpPr>
          <p:cNvPr id="5" name="Rectangle 4"/>
          <p:cNvSpPr/>
          <p:nvPr/>
        </p:nvSpPr>
        <p:spPr bwMode="auto">
          <a:xfrm>
            <a:off x="491319" y="2518009"/>
            <a:ext cx="4640239" cy="1978925"/>
          </a:xfrm>
          <a:prstGeom prst="rect">
            <a:avLst/>
          </a:prstGeom>
          <a:noFill/>
          <a:ln>
            <a:solidFill>
              <a:schemeClr val="tx1"/>
            </a:solidFill>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6" name="Straight Connector 5"/>
          <p:cNvCxnSpPr/>
          <p:nvPr/>
        </p:nvCxnSpPr>
        <p:spPr bwMode="auto">
          <a:xfrm>
            <a:off x="1801504" y="3507471"/>
            <a:ext cx="136478"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7" name="Straight Connector 6"/>
          <p:cNvCxnSpPr/>
          <p:nvPr/>
        </p:nvCxnSpPr>
        <p:spPr bwMode="auto">
          <a:xfrm>
            <a:off x="2442949" y="3507471"/>
            <a:ext cx="86454"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8" name="Straight Connector 7"/>
          <p:cNvCxnSpPr/>
          <p:nvPr/>
        </p:nvCxnSpPr>
        <p:spPr bwMode="auto">
          <a:xfrm>
            <a:off x="3193579" y="3507471"/>
            <a:ext cx="91027"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9" name="Straight Connector 8"/>
          <p:cNvCxnSpPr/>
          <p:nvPr/>
        </p:nvCxnSpPr>
        <p:spPr bwMode="auto">
          <a:xfrm>
            <a:off x="4162568" y="3507471"/>
            <a:ext cx="113732" cy="0"/>
          </a:xfrm>
          <a:prstGeom prst="line">
            <a:avLst/>
          </a:prstGeom>
          <a:solidFill>
            <a:schemeClr val="accent1"/>
          </a:solidFill>
          <a:ln w="9525" cap="flat" cmpd="sng" algn="ctr">
            <a:solidFill>
              <a:schemeClr val="tx1"/>
            </a:solidFill>
            <a:prstDash val="solid"/>
            <a:round/>
            <a:headEnd type="none" w="med" len="med"/>
            <a:tailEnd type="none" w="med" len="med"/>
          </a:ln>
          <a:effectLst/>
        </p:spPr>
      </p:cxnSp>
      <p:sp>
        <p:nvSpPr>
          <p:cNvPr id="10" name="Rectangle 9"/>
          <p:cNvSpPr/>
          <p:nvPr/>
        </p:nvSpPr>
        <p:spPr bwMode="auto">
          <a:xfrm>
            <a:off x="4276300" y="3229966"/>
            <a:ext cx="664190" cy="55501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MC</a:t>
            </a:r>
          </a:p>
        </p:txBody>
      </p:sp>
      <p:sp>
        <p:nvSpPr>
          <p:cNvPr id="11" name="Rectangle 10"/>
          <p:cNvSpPr/>
          <p:nvPr/>
        </p:nvSpPr>
        <p:spPr bwMode="auto">
          <a:xfrm>
            <a:off x="3284606" y="2768212"/>
            <a:ext cx="877962" cy="147851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L3</a:t>
            </a:r>
          </a:p>
        </p:txBody>
      </p:sp>
      <p:sp>
        <p:nvSpPr>
          <p:cNvPr id="12" name="Rectangle 11"/>
          <p:cNvSpPr/>
          <p:nvPr/>
        </p:nvSpPr>
        <p:spPr bwMode="auto">
          <a:xfrm>
            <a:off x="2529403" y="2997952"/>
            <a:ext cx="664176" cy="1019038"/>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L2</a:t>
            </a:r>
          </a:p>
        </p:txBody>
      </p:sp>
      <p:sp>
        <p:nvSpPr>
          <p:cNvPr id="13" name="Rectangle 12"/>
          <p:cNvSpPr/>
          <p:nvPr/>
        </p:nvSpPr>
        <p:spPr bwMode="auto">
          <a:xfrm>
            <a:off x="1937982" y="3186749"/>
            <a:ext cx="504967" cy="641444"/>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L1</a:t>
            </a:r>
          </a:p>
        </p:txBody>
      </p:sp>
      <p:sp>
        <p:nvSpPr>
          <p:cNvPr id="14" name="Rectangle 13"/>
          <p:cNvSpPr/>
          <p:nvPr/>
        </p:nvSpPr>
        <p:spPr bwMode="auto">
          <a:xfrm>
            <a:off x="696036" y="2927441"/>
            <a:ext cx="1105468" cy="1160060"/>
          </a:xfrm>
          <a:prstGeom prst="rect">
            <a:avLst/>
          </a:prstGeom>
          <a:ln>
            <a:headEnd type="none" w="med" len="med"/>
            <a:tailEnd type="none" w="med" len="med"/>
          </a:ln>
        </p:spPr>
        <p:style>
          <a:lnRef idx="2">
            <a:schemeClr val="accent5">
              <a:shade val="50000"/>
            </a:schemeClr>
          </a:lnRef>
          <a:fillRef idx="1">
            <a:schemeClr val="accent5"/>
          </a:fillRef>
          <a:effectRef idx="0">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fontAlgn="base">
              <a:spcBef>
                <a:spcPct val="0"/>
              </a:spcBef>
              <a:spcAft>
                <a:spcPct val="0"/>
              </a:spcAft>
            </a:pPr>
            <a:r>
              <a:rPr lang="en-US" sz="2000" b="1" dirty="0">
                <a:solidFill>
                  <a:prstClr val="black"/>
                </a:solidFill>
                <a:latin typeface="Arial" charset="0"/>
              </a:rPr>
              <a:t>CPU</a:t>
            </a:r>
          </a:p>
        </p:txBody>
      </p:sp>
      <p:sp>
        <p:nvSpPr>
          <p:cNvPr id="15" name="Left-Right Arrow 14"/>
          <p:cNvSpPr/>
          <p:nvPr/>
        </p:nvSpPr>
        <p:spPr bwMode="auto">
          <a:xfrm>
            <a:off x="5131558" y="3282283"/>
            <a:ext cx="1910687" cy="450376"/>
          </a:xfrm>
          <a:prstGeom prst="leftRightArrow">
            <a:avLst>
              <a:gd name="adj1" fmla="val 50000"/>
              <a:gd name="adj2" fmla="val 25758"/>
            </a:avLst>
          </a:prstGeom>
          <a:solidFill>
            <a:schemeClr val="bg1">
              <a:lumMod val="75000"/>
            </a:schemeClr>
          </a:solidFill>
          <a:ln>
            <a:solidFill>
              <a:schemeClr val="tx1">
                <a:lumMod val="65000"/>
                <a:lumOff val="35000"/>
              </a:schemeClr>
            </a:solidFill>
            <a:headEnd type="none" w="med" len="med"/>
            <a:tailEnd type="none" w="med" len="med"/>
          </a:ln>
        </p:spPr>
        <p:style>
          <a:lnRef idx="2">
            <a:schemeClr val="accent4">
              <a:shade val="50000"/>
            </a:schemeClr>
          </a:lnRef>
          <a:fillRef idx="1">
            <a:schemeClr val="accent4"/>
          </a:fillRef>
          <a:effectRef idx="0">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6" name="Rectangle 15"/>
          <p:cNvSpPr/>
          <p:nvPr/>
        </p:nvSpPr>
        <p:spPr bwMode="auto">
          <a:xfrm>
            <a:off x="7042246" y="296017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7" name="Rectangle 16"/>
          <p:cNvSpPr/>
          <p:nvPr/>
        </p:nvSpPr>
        <p:spPr bwMode="auto">
          <a:xfrm>
            <a:off x="7044517" y="3659885"/>
            <a:ext cx="1348855" cy="257022"/>
          </a:xfrm>
          <a:prstGeom prst="rect">
            <a:avLst/>
          </a:prstGeom>
          <a:solidFill>
            <a:schemeClr val="tx1">
              <a:lumMod val="65000"/>
              <a:lumOff val="35000"/>
            </a:schemeClr>
          </a:solidFill>
          <a:ln>
            <a:solidFill>
              <a:schemeClr val="tx1">
                <a:lumMod val="95000"/>
                <a:lumOff val="5000"/>
              </a:schemeClr>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sp>
        <p:nvSpPr>
          <p:cNvPr id="18" name="Rectangle 17"/>
          <p:cNvSpPr/>
          <p:nvPr/>
        </p:nvSpPr>
        <p:spPr bwMode="auto">
          <a:xfrm>
            <a:off x="7042246" y="2954740"/>
            <a:ext cx="1351128" cy="245660"/>
          </a:xfrm>
          <a:prstGeom prst="rect">
            <a:avLst/>
          </a:prstGeom>
          <a:solidFill>
            <a:schemeClr val="bg1"/>
          </a:solidFill>
          <a:ln>
            <a:solidFill>
              <a:schemeClr val="tx2"/>
            </a:solidFill>
            <a:headEnd type="none" w="med" len="med"/>
            <a:tailEnd type="none" w="med" len="med"/>
          </a:ln>
        </p:spPr>
        <p:style>
          <a:lnRef idx="2">
            <a:schemeClr val="accent4"/>
          </a:lnRef>
          <a:fillRef idx="1">
            <a:schemeClr val="lt1"/>
          </a:fillRef>
          <a:effectRef idx="0">
            <a:schemeClr val="accent4"/>
          </a:effectRef>
          <a:fontRef idx="minor">
            <a:schemeClr val="dk1"/>
          </a:fontRef>
        </p:style>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en-US" sz="3200" b="1">
              <a:solidFill>
                <a:prstClr val="black"/>
              </a:solidFill>
              <a:latin typeface="Arial" charset="0"/>
            </a:endParaRPr>
          </a:p>
        </p:txBody>
      </p:sp>
      <p:cxnSp>
        <p:nvCxnSpPr>
          <p:cNvPr id="19" name="Straight Arrow Connector 18"/>
          <p:cNvCxnSpPr>
            <a:stCxn id="18" idx="2"/>
            <a:endCxn id="17" idx="0"/>
          </p:cNvCxnSpPr>
          <p:nvPr/>
        </p:nvCxnSpPr>
        <p:spPr bwMode="auto">
          <a:xfrm rot="16200000" flipH="1">
            <a:off x="7488635" y="3429574"/>
            <a:ext cx="459485" cy="1135"/>
          </a:xfrm>
          <a:prstGeom prst="straightConnector1">
            <a:avLst/>
          </a:prstGeom>
          <a:solidFill>
            <a:schemeClr val="accent1"/>
          </a:solidFill>
          <a:ln w="28575" cap="flat" cmpd="sng" algn="ctr">
            <a:solidFill>
              <a:schemeClr val="tx1"/>
            </a:solidFill>
            <a:prstDash val="solid"/>
            <a:round/>
            <a:headEnd type="none" w="med" len="med"/>
            <a:tailEnd type="stealth" w="lg" len="lg"/>
          </a:ln>
          <a:effectLst/>
        </p:spPr>
      </p:cxnSp>
      <p:sp>
        <p:nvSpPr>
          <p:cNvPr id="20" name="TextBox 19"/>
          <p:cNvSpPr txBox="1"/>
          <p:nvPr/>
        </p:nvSpPr>
        <p:spPr>
          <a:xfrm>
            <a:off x="4015945" y="1507524"/>
            <a:ext cx="2170787" cy="461665"/>
          </a:xfrm>
          <a:prstGeom prst="rect">
            <a:avLst/>
          </a:prstGeom>
          <a:noFill/>
        </p:spPr>
        <p:txBody>
          <a:bodyPr wrap="none" rtlCol="0">
            <a:spAutoFit/>
          </a:bodyPr>
          <a:lstStyle/>
          <a:p>
            <a:r>
              <a:rPr lang="en-US" sz="2400" dirty="0">
                <a:solidFill>
                  <a:srgbClr val="003399"/>
                </a:solidFill>
              </a:rPr>
              <a:t>1) Low latency</a:t>
            </a:r>
          </a:p>
        </p:txBody>
      </p:sp>
      <p:cxnSp>
        <p:nvCxnSpPr>
          <p:cNvPr id="21" name="Curved Connector 20"/>
          <p:cNvCxnSpPr>
            <a:stCxn id="20" idx="3"/>
            <a:endCxn id="18" idx="1"/>
          </p:cNvCxnSpPr>
          <p:nvPr/>
        </p:nvCxnSpPr>
        <p:spPr bwMode="auto">
          <a:xfrm>
            <a:off x="6186732" y="1738357"/>
            <a:ext cx="855514" cy="1339213"/>
          </a:xfrm>
          <a:prstGeom prst="curvedConnector3">
            <a:avLst>
              <a:gd name="adj1" fmla="val 50000"/>
            </a:avLst>
          </a:prstGeom>
          <a:solidFill>
            <a:schemeClr val="accent1"/>
          </a:solidFill>
          <a:ln w="28575" cap="flat" cmpd="sng" algn="ctr">
            <a:solidFill>
              <a:srgbClr val="003399"/>
            </a:solidFill>
            <a:prstDash val="solid"/>
            <a:round/>
            <a:headEnd type="none" w="med" len="med"/>
            <a:tailEnd type="stealth" w="lg" len="lg"/>
          </a:ln>
          <a:effectLst/>
        </p:spPr>
      </p:cxnSp>
      <p:sp>
        <p:nvSpPr>
          <p:cNvPr id="22" name="TextBox 21"/>
          <p:cNvSpPr txBox="1"/>
          <p:nvPr/>
        </p:nvSpPr>
        <p:spPr>
          <a:xfrm>
            <a:off x="2819400" y="5282524"/>
            <a:ext cx="3870961" cy="461665"/>
          </a:xfrm>
          <a:prstGeom prst="rect">
            <a:avLst/>
          </a:prstGeom>
          <a:noFill/>
        </p:spPr>
        <p:txBody>
          <a:bodyPr wrap="square" rtlCol="0">
            <a:spAutoFit/>
          </a:bodyPr>
          <a:lstStyle/>
          <a:p>
            <a:r>
              <a:rPr lang="en-US" sz="2400" dirty="0">
                <a:solidFill>
                  <a:srgbClr val="003399"/>
                </a:solidFill>
              </a:rPr>
              <a:t>2) Low bandwidth utilization</a:t>
            </a:r>
          </a:p>
        </p:txBody>
      </p:sp>
      <p:cxnSp>
        <p:nvCxnSpPr>
          <p:cNvPr id="23" name="Curved Connector 51"/>
          <p:cNvCxnSpPr>
            <a:stCxn id="22" idx="3"/>
            <a:endCxn id="15" idx="5"/>
          </p:cNvCxnSpPr>
          <p:nvPr/>
        </p:nvCxnSpPr>
        <p:spPr bwMode="auto">
          <a:xfrm flipH="1" flipV="1">
            <a:off x="6086902" y="3620065"/>
            <a:ext cx="603459" cy="1893292"/>
          </a:xfrm>
          <a:prstGeom prst="curvedConnector4">
            <a:avLst>
              <a:gd name="adj1" fmla="val -37882"/>
              <a:gd name="adj2" fmla="val 53123"/>
            </a:avLst>
          </a:prstGeom>
          <a:solidFill>
            <a:schemeClr val="accent1"/>
          </a:solidFill>
          <a:ln w="28575" cap="flat" cmpd="sng" algn="ctr">
            <a:solidFill>
              <a:srgbClr val="003399"/>
            </a:solidFill>
            <a:prstDash val="solid"/>
            <a:round/>
            <a:headEnd type="none" w="med" len="med"/>
            <a:tailEnd type="stealth" w="lg" len="lg"/>
          </a:ln>
          <a:effectLst/>
        </p:spPr>
      </p:cxnSp>
      <p:sp>
        <p:nvSpPr>
          <p:cNvPr id="24" name="TextBox 23"/>
          <p:cNvSpPr txBox="1"/>
          <p:nvPr/>
        </p:nvSpPr>
        <p:spPr>
          <a:xfrm>
            <a:off x="428359" y="1505479"/>
            <a:ext cx="3105673" cy="461665"/>
          </a:xfrm>
          <a:prstGeom prst="rect">
            <a:avLst/>
          </a:prstGeom>
          <a:noFill/>
        </p:spPr>
        <p:txBody>
          <a:bodyPr wrap="square" rtlCol="0">
            <a:spAutoFit/>
          </a:bodyPr>
          <a:lstStyle/>
          <a:p>
            <a:r>
              <a:rPr lang="en-US" sz="2400" dirty="0">
                <a:solidFill>
                  <a:srgbClr val="003399"/>
                </a:solidFill>
              </a:rPr>
              <a:t>3) No cache pollution</a:t>
            </a:r>
          </a:p>
        </p:txBody>
      </p:sp>
      <p:cxnSp>
        <p:nvCxnSpPr>
          <p:cNvPr id="25" name="Curved Connector 51"/>
          <p:cNvCxnSpPr>
            <a:stCxn id="24" idx="3"/>
            <a:endCxn id="13" idx="0"/>
          </p:cNvCxnSpPr>
          <p:nvPr/>
        </p:nvCxnSpPr>
        <p:spPr bwMode="auto">
          <a:xfrm flipH="1">
            <a:off x="2190466" y="1736312"/>
            <a:ext cx="1343566" cy="1450437"/>
          </a:xfrm>
          <a:prstGeom prst="curvedConnector4">
            <a:avLst>
              <a:gd name="adj1" fmla="val -17014"/>
              <a:gd name="adj2" fmla="val 57957"/>
            </a:avLst>
          </a:prstGeom>
          <a:solidFill>
            <a:schemeClr val="accent1"/>
          </a:solidFill>
          <a:ln w="28575" cap="flat" cmpd="sng" algn="ctr">
            <a:solidFill>
              <a:srgbClr val="003399"/>
            </a:solidFill>
            <a:prstDash val="solid"/>
            <a:round/>
            <a:headEnd type="none" w="med" len="med"/>
            <a:tailEnd type="stealth" w="lg" len="lg"/>
          </a:ln>
          <a:effectLst/>
        </p:spPr>
      </p:cxnSp>
      <p:sp>
        <p:nvSpPr>
          <p:cNvPr id="26" name="TextBox 25"/>
          <p:cNvSpPr txBox="1"/>
          <p:nvPr/>
        </p:nvSpPr>
        <p:spPr>
          <a:xfrm>
            <a:off x="2819400" y="5682064"/>
            <a:ext cx="4798552" cy="461665"/>
          </a:xfrm>
          <a:prstGeom prst="rect">
            <a:avLst/>
          </a:prstGeom>
          <a:noFill/>
        </p:spPr>
        <p:txBody>
          <a:bodyPr wrap="square" rtlCol="0">
            <a:spAutoFit/>
          </a:bodyPr>
          <a:lstStyle/>
          <a:p>
            <a:r>
              <a:rPr lang="en-US" sz="2400" dirty="0">
                <a:solidFill>
                  <a:srgbClr val="003399"/>
                </a:solidFill>
              </a:rPr>
              <a:t>4) No unwanted data movement</a:t>
            </a:r>
          </a:p>
        </p:txBody>
      </p:sp>
      <p:sp>
        <p:nvSpPr>
          <p:cNvPr id="28" name="Slide Number Placeholder 27"/>
          <p:cNvSpPr>
            <a:spLocks noGrp="1"/>
          </p:cNvSpPr>
          <p:nvPr>
            <p:ph type="sldNum" sz="quarter" idx="12"/>
          </p:nvPr>
        </p:nvSpPr>
        <p:spPr/>
        <p:txBody>
          <a:bodyPr/>
          <a:lstStyle/>
          <a:p>
            <a:fld id="{CD63C8E0-6DD9-4302-9AA9-5177C785CB79}" type="slidenum">
              <a:rPr lang="en-US" smtClean="0">
                <a:solidFill>
                  <a:prstClr val="black">
                    <a:tint val="75000"/>
                  </a:prstClr>
                </a:solidFill>
              </a:rPr>
              <a:pPr/>
              <a:t>103</a:t>
            </a:fld>
            <a:endParaRPr lang="en-US">
              <a:solidFill>
                <a:prstClr val="black">
                  <a:tint val="75000"/>
                </a:prstClr>
              </a:solidFill>
            </a:endParaRPr>
          </a:p>
        </p:txBody>
      </p:sp>
      <p:sp>
        <p:nvSpPr>
          <p:cNvPr id="29" name="TextBox 28"/>
          <p:cNvSpPr txBox="1"/>
          <p:nvPr/>
        </p:nvSpPr>
        <p:spPr>
          <a:xfrm>
            <a:off x="179512" y="6093296"/>
            <a:ext cx="2453917" cy="584776"/>
          </a:xfrm>
          <a:prstGeom prst="rect">
            <a:avLst/>
          </a:prstGeom>
          <a:noFill/>
        </p:spPr>
        <p:txBody>
          <a:bodyPr wrap="none" rtlCol="0">
            <a:spAutoFit/>
          </a:bodyPr>
          <a:lstStyle/>
          <a:p>
            <a:r>
              <a:rPr lang="en-US" sz="3200" dirty="0">
                <a:solidFill>
                  <a:srgbClr val="FF0000"/>
                </a:solidFill>
              </a:rPr>
              <a:t>1046ns, 3.6uJ</a:t>
            </a:r>
          </a:p>
        </p:txBody>
      </p:sp>
      <p:sp>
        <p:nvSpPr>
          <p:cNvPr id="31" name="TextBox 30"/>
          <p:cNvSpPr txBox="1"/>
          <p:nvPr/>
        </p:nvSpPr>
        <p:spPr>
          <a:xfrm>
            <a:off x="2830129" y="6093296"/>
            <a:ext cx="2926202" cy="584776"/>
          </a:xfrm>
          <a:prstGeom prst="rect">
            <a:avLst/>
          </a:prstGeom>
          <a:noFill/>
        </p:spPr>
        <p:txBody>
          <a:bodyPr wrap="none" rtlCol="0">
            <a:spAutoFit/>
          </a:bodyPr>
          <a:lstStyle/>
          <a:p>
            <a:r>
              <a:rPr lang="en-US" sz="3200" dirty="0">
                <a:solidFill>
                  <a:srgbClr val="008000"/>
                </a:solidFill>
                <a:sym typeface="Wingdings"/>
              </a:rPr>
              <a:t>   </a:t>
            </a:r>
            <a:r>
              <a:rPr lang="en-US" sz="3200" dirty="0">
                <a:solidFill>
                  <a:srgbClr val="008000"/>
                </a:solidFill>
              </a:rPr>
              <a:t>90ns, 0.04uJ</a:t>
            </a:r>
          </a:p>
        </p:txBody>
      </p:sp>
    </p:spTree>
    <p:extLst>
      <p:ext uri="{BB962C8B-B14F-4D97-AF65-F5344CB8AC3E}">
        <p14:creationId xmlns:p14="http://schemas.microsoft.com/office/powerpoint/2010/main" val="8714949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3.61111E-6 2.96296E-6 L -3.61111E-6 0.10277 " pathEditMode="relative" rAng="0" ptsTypes="AA">
                                      <p:cBhvr>
                                        <p:cTn id="6" dur="500" fill="hold"/>
                                        <p:tgtEl>
                                          <p:spTgt spid="18"/>
                                        </p:tgtEl>
                                        <p:attrNameLst>
                                          <p:attrName>ppt_x</p:attrName>
                                          <p:attrName>ppt_y</p:attrName>
                                        </p:attrNameLst>
                                      </p:cBhvr>
                                      <p:rCtr x="0" y="51"/>
                                    </p:animMotion>
                                  </p:childTnLst>
                                </p:cTn>
                              </p:par>
                            </p:childTnLst>
                          </p:cTn>
                        </p:par>
                        <p:par>
                          <p:cTn id="7" fill="hold">
                            <p:stCondLst>
                              <p:cond delay="500"/>
                            </p:stCondLst>
                            <p:childTnLst>
                              <p:par>
                                <p:cTn id="8" presetID="1" presetClass="exit" presetSubtype="0" fill="hold" grpId="1" nodeType="afterEffect">
                                  <p:stCondLst>
                                    <p:cond delay="0"/>
                                  </p:stCondLst>
                                  <p:childTnLst>
                                    <p:set>
                                      <p:cBhvr>
                                        <p:cTn id="9" dur="1" fill="hold">
                                          <p:stCondLst>
                                            <p:cond delay="0"/>
                                          </p:stCondLst>
                                        </p:cTn>
                                        <p:tgtEl>
                                          <p:spTgt spid="18"/>
                                        </p:tgtEl>
                                        <p:attrNameLst>
                                          <p:attrName>style.visibility</p:attrName>
                                        </p:attrNameLst>
                                      </p:cBhvr>
                                      <p:to>
                                        <p:strVal val="hidden"/>
                                      </p:to>
                                    </p:set>
                                  </p:childTnLst>
                                </p:cTn>
                              </p:par>
                              <p:par>
                                <p:cTn id="10" presetID="1" presetClass="emph" presetSubtype="2" fill="hold" nodeType="withEffect">
                                  <p:stCondLst>
                                    <p:cond delay="0"/>
                                  </p:stCondLst>
                                  <p:childTnLst>
                                    <p:animClr clrSpc="rgb" dir="cw">
                                      <p:cBhvr>
                                        <p:cTn id="11" dur="500" fill="hold"/>
                                        <p:tgtEl>
                                          <p:spTgt spid="17"/>
                                        </p:tgtEl>
                                        <p:attrNameLst>
                                          <p:attrName>fillcolor</p:attrName>
                                        </p:attrNameLst>
                                      </p:cBhvr>
                                      <p:to>
                                        <a:schemeClr val="bg1"/>
                                      </p:to>
                                    </p:animClr>
                                    <p:set>
                                      <p:cBhvr>
                                        <p:cTn id="12" dur="500" fill="hold"/>
                                        <p:tgtEl>
                                          <p:spTgt spid="17"/>
                                        </p:tgtEl>
                                        <p:attrNameLst>
                                          <p:attrName>fill.type</p:attrName>
                                        </p:attrNameLst>
                                      </p:cBhvr>
                                      <p:to>
                                        <p:strVal val="solid"/>
                                      </p:to>
                                    </p:set>
                                    <p:set>
                                      <p:cBhvr>
                                        <p:cTn id="13" dur="500" fill="hold"/>
                                        <p:tgtEl>
                                          <p:spTgt spid="17"/>
                                        </p:tgtEl>
                                        <p:attrNameLst>
                                          <p:attrName>fill.on</p:attrName>
                                        </p:attrNameLst>
                                      </p:cBhvr>
                                      <p:to>
                                        <p:strVal val="true"/>
                                      </p:to>
                                    </p:set>
                                  </p:childTnLst>
                                </p:cTn>
                              </p:par>
                              <p:par>
                                <p:cTn id="14" presetID="10" presetClass="entr" presetSubtype="0" fill="hold"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500"/>
                                        <p:tgtEl>
                                          <p:spTgt spid="1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500"/>
                                        <p:tgtEl>
                                          <p:spTgt spid="24"/>
                                        </p:tgtEl>
                                      </p:cBhvr>
                                    </p:animEffect>
                                  </p:childTnLst>
                                </p:cTn>
                              </p:par>
                              <p:par>
                                <p:cTn id="38" presetID="10" presetClass="entr" presetSubtype="0" fill="hold" nodeType="withEffect">
                                  <p:stCondLst>
                                    <p:cond delay="0"/>
                                  </p:stCondLst>
                                  <p:childTnLst>
                                    <p:set>
                                      <p:cBhvr>
                                        <p:cTn id="39" dur="1" fill="hold">
                                          <p:stCondLst>
                                            <p:cond delay="0"/>
                                          </p:stCondLst>
                                        </p:cTn>
                                        <p:tgtEl>
                                          <p:spTgt spid="25"/>
                                        </p:tgtEl>
                                        <p:attrNameLst>
                                          <p:attrName>style.visibility</p:attrName>
                                        </p:attrNameLst>
                                      </p:cBhvr>
                                      <p:to>
                                        <p:strVal val="visible"/>
                                      </p:to>
                                    </p:set>
                                    <p:animEffect transition="in" filter="fade">
                                      <p:cBhvr>
                                        <p:cTn id="40" dur="500"/>
                                        <p:tgtEl>
                                          <p:spTgt spid="25"/>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fade">
                                      <p:cBhvr>
                                        <p:cTn id="45" dur="500"/>
                                        <p:tgtEl>
                                          <p:spTgt spid="26"/>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2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0" grpId="0"/>
      <p:bldP spid="22" grpId="0"/>
      <p:bldP spid="24" grpId="0"/>
      <p:bldP spid="26" grpId="0"/>
      <p:bldP spid="29" grpId="0"/>
      <p:bldP spid="31"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1"/>
          <p:cNvSpPr>
            <a:spLocks/>
          </p:cNvSpPr>
          <p:nvPr/>
        </p:nvSpPr>
        <p:spPr bwMode="auto">
          <a:xfrm>
            <a:off x="1714500" y="26602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8" name="Rectangle 2"/>
          <p:cNvSpPr>
            <a:spLocks/>
          </p:cNvSpPr>
          <p:nvPr/>
        </p:nvSpPr>
        <p:spPr bwMode="auto">
          <a:xfrm>
            <a:off x="1695450" y="527009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59" name="Rectangle 3"/>
          <p:cNvSpPr>
            <a:spLocks/>
          </p:cNvSpPr>
          <p:nvPr/>
        </p:nvSpPr>
        <p:spPr bwMode="auto">
          <a:xfrm>
            <a:off x="1714500" y="2076044"/>
            <a:ext cx="4552950" cy="177800"/>
          </a:xfrm>
          <a:prstGeom prst="rect">
            <a:avLst/>
          </a:prstGeom>
          <a:solidFill>
            <a:srgbClr val="9A9A9A"/>
          </a:solidFill>
          <a:ln>
            <a:noFill/>
          </a:ln>
          <a:extLst>
            <a:ext uri="{91240B29-F687-4f45-9708-019B960494DF}">
              <a14:hiddenLine xmlns="" xmlns:a14="http://schemas.microsoft.com/office/drawing/2010/main" w="25400" cap="flat">
                <a:solidFill>
                  <a:schemeClr val="tx1"/>
                </a:solidFill>
                <a:miter lim="800000"/>
                <a:headEnd type="none" w="med" len="med"/>
                <a:tailEnd type="none" w="med" len="med"/>
              </a14:hiddenLine>
            </a:ext>
          </a:extLst>
        </p:spPr>
        <p:txBody>
          <a:bodyPr lIns="0" tIns="0" rIns="0" bIns="0"/>
          <a:lstStyle/>
          <a:p>
            <a:pPr defTabSz="457200"/>
            <a:endParaRPr lang="en-US">
              <a:solidFill>
                <a:srgbClr val="000000"/>
              </a:solidFill>
            </a:endParaRPr>
          </a:p>
        </p:txBody>
      </p:sp>
      <p:sp>
        <p:nvSpPr>
          <p:cNvPr id="19460" name="Rectangle 4"/>
          <p:cNvSpPr>
            <a:spLocks noGrp="1" noChangeArrowheads="1"/>
          </p:cNvSpPr>
          <p:nvPr>
            <p:ph type="title"/>
          </p:nvPr>
        </p:nvSpPr>
        <p:spPr>
          <a:xfrm>
            <a:off x="419100" y="196850"/>
            <a:ext cx="8545388" cy="558800"/>
          </a:xfrm>
          <a:ln/>
        </p:spPr>
        <p:txBody>
          <a:bodyPr/>
          <a:lstStyle/>
          <a:p>
            <a:r>
              <a:rPr lang="en-US" sz="4000" dirty="0" err="1">
                <a:solidFill>
                  <a:srgbClr val="1A5712"/>
                </a:solidFill>
                <a:latin typeface="Garamond"/>
                <a:cs typeface="Garamond"/>
              </a:rPr>
              <a:t>RowClone</a:t>
            </a:r>
            <a:r>
              <a:rPr lang="en-US" sz="4000" dirty="0">
                <a:solidFill>
                  <a:srgbClr val="1A5712"/>
                </a:solidFill>
                <a:latin typeface="Garamond"/>
                <a:cs typeface="Garamond"/>
              </a:rPr>
              <a:t>: In-DRAM Row Copy</a:t>
            </a:r>
          </a:p>
        </p:txBody>
      </p:sp>
      <p:grpSp>
        <p:nvGrpSpPr>
          <p:cNvPr id="19485" name="Group 29"/>
          <p:cNvGrpSpPr>
            <a:grpSpLocks/>
          </p:cNvGrpSpPr>
          <p:nvPr/>
        </p:nvGrpSpPr>
        <p:grpSpPr bwMode="auto">
          <a:xfrm>
            <a:off x="1695450" y="1656151"/>
            <a:ext cx="4574382" cy="3359944"/>
            <a:chOff x="0" y="0"/>
            <a:chExt cx="5763" cy="4232"/>
          </a:xfrm>
        </p:grpSpPr>
        <p:sp>
          <p:nvSpPr>
            <p:cNvPr id="19461" name="Line 5"/>
            <p:cNvSpPr>
              <a:spLocks noChangeShapeType="1"/>
            </p:cNvSpPr>
            <p:nvPr/>
          </p:nvSpPr>
          <p:spPr bwMode="auto">
            <a:xfrm rot="10800000" flipH="1">
              <a:off x="0" y="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2" name="Line 6"/>
            <p:cNvSpPr>
              <a:spLocks noChangeShapeType="1"/>
            </p:cNvSpPr>
            <p:nvPr/>
          </p:nvSpPr>
          <p:spPr bwMode="auto">
            <a:xfrm rot="10800000" flipH="1">
              <a:off x="0" y="18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3" name="Line 7"/>
            <p:cNvSpPr>
              <a:spLocks noChangeShapeType="1"/>
            </p:cNvSpPr>
            <p:nvPr/>
          </p:nvSpPr>
          <p:spPr bwMode="auto">
            <a:xfrm rot="10800000" flipH="1">
              <a:off x="0" y="36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4" name="Line 8"/>
            <p:cNvSpPr>
              <a:spLocks noChangeShapeType="1"/>
            </p:cNvSpPr>
            <p:nvPr/>
          </p:nvSpPr>
          <p:spPr bwMode="auto">
            <a:xfrm rot="10800000" flipH="1">
              <a:off x="0" y="55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5" name="Line 9"/>
            <p:cNvSpPr>
              <a:spLocks noChangeShapeType="1"/>
            </p:cNvSpPr>
            <p:nvPr/>
          </p:nvSpPr>
          <p:spPr bwMode="auto">
            <a:xfrm rot="10800000" flipH="1">
              <a:off x="0" y="73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6" name="Line 10"/>
            <p:cNvSpPr>
              <a:spLocks noChangeShapeType="1"/>
            </p:cNvSpPr>
            <p:nvPr/>
          </p:nvSpPr>
          <p:spPr bwMode="auto">
            <a:xfrm rot="10800000" flipH="1">
              <a:off x="0" y="92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7" name="Line 11"/>
            <p:cNvSpPr>
              <a:spLocks noChangeShapeType="1"/>
            </p:cNvSpPr>
            <p:nvPr/>
          </p:nvSpPr>
          <p:spPr bwMode="auto">
            <a:xfrm rot="10800000" flipH="1">
              <a:off x="0" y="110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8" name="Line 12"/>
            <p:cNvSpPr>
              <a:spLocks noChangeShapeType="1"/>
            </p:cNvSpPr>
            <p:nvPr/>
          </p:nvSpPr>
          <p:spPr bwMode="auto">
            <a:xfrm rot="10800000" flipH="1">
              <a:off x="0" y="128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69" name="Line 13"/>
            <p:cNvSpPr>
              <a:spLocks noChangeShapeType="1"/>
            </p:cNvSpPr>
            <p:nvPr/>
          </p:nvSpPr>
          <p:spPr bwMode="auto">
            <a:xfrm rot="10800000" flipH="1">
              <a:off x="0" y="147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0" name="Line 14"/>
            <p:cNvSpPr>
              <a:spLocks noChangeShapeType="1"/>
            </p:cNvSpPr>
            <p:nvPr/>
          </p:nvSpPr>
          <p:spPr bwMode="auto">
            <a:xfrm rot="10800000" flipH="1">
              <a:off x="0" y="165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1" name="Line 15"/>
            <p:cNvSpPr>
              <a:spLocks noChangeShapeType="1"/>
            </p:cNvSpPr>
            <p:nvPr/>
          </p:nvSpPr>
          <p:spPr bwMode="auto">
            <a:xfrm rot="10800000" flipH="1">
              <a:off x="0" y="184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2" name="Line 16"/>
            <p:cNvSpPr>
              <a:spLocks noChangeShapeType="1"/>
            </p:cNvSpPr>
            <p:nvPr/>
          </p:nvSpPr>
          <p:spPr bwMode="auto">
            <a:xfrm rot="10800000" flipH="1">
              <a:off x="0" y="202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3" name="Line 17"/>
            <p:cNvSpPr>
              <a:spLocks noChangeShapeType="1"/>
            </p:cNvSpPr>
            <p:nvPr/>
          </p:nvSpPr>
          <p:spPr bwMode="auto">
            <a:xfrm rot="10800000" flipH="1">
              <a:off x="0" y="220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4" name="Line 18"/>
            <p:cNvSpPr>
              <a:spLocks noChangeShapeType="1"/>
            </p:cNvSpPr>
            <p:nvPr/>
          </p:nvSpPr>
          <p:spPr bwMode="auto">
            <a:xfrm rot="10800000" flipH="1">
              <a:off x="0" y="239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5" name="Line 19"/>
            <p:cNvSpPr>
              <a:spLocks noChangeShapeType="1"/>
            </p:cNvSpPr>
            <p:nvPr/>
          </p:nvSpPr>
          <p:spPr bwMode="auto">
            <a:xfrm rot="10800000" flipH="1">
              <a:off x="0" y="257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6" name="Line 20"/>
            <p:cNvSpPr>
              <a:spLocks noChangeShapeType="1"/>
            </p:cNvSpPr>
            <p:nvPr/>
          </p:nvSpPr>
          <p:spPr bwMode="auto">
            <a:xfrm rot="10800000" flipH="1">
              <a:off x="0" y="276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7" name="Line 21"/>
            <p:cNvSpPr>
              <a:spLocks noChangeShapeType="1"/>
            </p:cNvSpPr>
            <p:nvPr/>
          </p:nvSpPr>
          <p:spPr bwMode="auto">
            <a:xfrm rot="10800000" flipH="1">
              <a:off x="0" y="294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8" name="Line 22"/>
            <p:cNvSpPr>
              <a:spLocks noChangeShapeType="1"/>
            </p:cNvSpPr>
            <p:nvPr/>
          </p:nvSpPr>
          <p:spPr bwMode="auto">
            <a:xfrm rot="10800000" flipH="1">
              <a:off x="0" y="312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79" name="Line 23"/>
            <p:cNvSpPr>
              <a:spLocks noChangeShapeType="1"/>
            </p:cNvSpPr>
            <p:nvPr/>
          </p:nvSpPr>
          <p:spPr bwMode="auto">
            <a:xfrm rot="10800000" flipH="1">
              <a:off x="0" y="331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0" name="Line 24"/>
            <p:cNvSpPr>
              <a:spLocks noChangeShapeType="1"/>
            </p:cNvSpPr>
            <p:nvPr/>
          </p:nvSpPr>
          <p:spPr bwMode="auto">
            <a:xfrm rot="10800000" flipH="1">
              <a:off x="0" y="3496"/>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1" name="Line 25"/>
            <p:cNvSpPr>
              <a:spLocks noChangeShapeType="1"/>
            </p:cNvSpPr>
            <p:nvPr/>
          </p:nvSpPr>
          <p:spPr bwMode="auto">
            <a:xfrm rot="10800000" flipH="1">
              <a:off x="0" y="3680"/>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2" name="Line 26"/>
            <p:cNvSpPr>
              <a:spLocks noChangeShapeType="1"/>
            </p:cNvSpPr>
            <p:nvPr/>
          </p:nvSpPr>
          <p:spPr bwMode="auto">
            <a:xfrm rot="10800000" flipH="1">
              <a:off x="0" y="3864"/>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3" name="Line 27"/>
            <p:cNvSpPr>
              <a:spLocks noChangeShapeType="1"/>
            </p:cNvSpPr>
            <p:nvPr/>
          </p:nvSpPr>
          <p:spPr bwMode="auto">
            <a:xfrm rot="10800000" flipH="1">
              <a:off x="0" y="4048"/>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4" name="Line 28"/>
            <p:cNvSpPr>
              <a:spLocks noChangeShapeType="1"/>
            </p:cNvSpPr>
            <p:nvPr/>
          </p:nvSpPr>
          <p:spPr bwMode="auto">
            <a:xfrm rot="10800000" flipH="1">
              <a:off x="0" y="4232"/>
              <a:ext cx="57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grpSp>
        <p:nvGrpSpPr>
          <p:cNvPr id="19518" name="Group 62"/>
          <p:cNvGrpSpPr>
            <a:grpSpLocks/>
          </p:cNvGrpSpPr>
          <p:nvPr/>
        </p:nvGrpSpPr>
        <p:grpSpPr bwMode="auto">
          <a:xfrm>
            <a:off x="1706563" y="1652182"/>
            <a:ext cx="4559300" cy="3371850"/>
            <a:chOff x="0" y="0"/>
            <a:chExt cx="5744" cy="4248"/>
          </a:xfrm>
        </p:grpSpPr>
        <p:sp>
          <p:nvSpPr>
            <p:cNvPr id="19486" name="Line 30"/>
            <p:cNvSpPr>
              <a:spLocks noChangeShapeType="1"/>
            </p:cNvSpPr>
            <p:nvPr/>
          </p:nvSpPr>
          <p:spPr bwMode="auto">
            <a:xfrm rot="10800000">
              <a:off x="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7" name="Line 31"/>
            <p:cNvSpPr>
              <a:spLocks noChangeShapeType="1"/>
            </p:cNvSpPr>
            <p:nvPr/>
          </p:nvSpPr>
          <p:spPr bwMode="auto">
            <a:xfrm rot="10800000">
              <a:off x="18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8" name="Line 32"/>
            <p:cNvSpPr>
              <a:spLocks noChangeShapeType="1"/>
            </p:cNvSpPr>
            <p:nvPr/>
          </p:nvSpPr>
          <p:spPr bwMode="auto">
            <a:xfrm rot="10800000">
              <a:off x="37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89" name="Line 33"/>
            <p:cNvSpPr>
              <a:spLocks noChangeShapeType="1"/>
            </p:cNvSpPr>
            <p:nvPr/>
          </p:nvSpPr>
          <p:spPr bwMode="auto">
            <a:xfrm rot="10800000">
              <a:off x="555"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0" name="Line 34"/>
            <p:cNvSpPr>
              <a:spLocks noChangeShapeType="1"/>
            </p:cNvSpPr>
            <p:nvPr/>
          </p:nvSpPr>
          <p:spPr bwMode="auto">
            <a:xfrm rot="10800000">
              <a:off x="740"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1" name="Line 35"/>
            <p:cNvSpPr>
              <a:spLocks noChangeShapeType="1"/>
            </p:cNvSpPr>
            <p:nvPr/>
          </p:nvSpPr>
          <p:spPr bwMode="auto">
            <a:xfrm rot="10800000">
              <a:off x="92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2" name="Line 36"/>
            <p:cNvSpPr>
              <a:spLocks noChangeShapeType="1"/>
            </p:cNvSpPr>
            <p:nvPr/>
          </p:nvSpPr>
          <p:spPr bwMode="auto">
            <a:xfrm rot="10800000">
              <a:off x="111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3" name="Line 37"/>
            <p:cNvSpPr>
              <a:spLocks noChangeShapeType="1"/>
            </p:cNvSpPr>
            <p:nvPr/>
          </p:nvSpPr>
          <p:spPr bwMode="auto">
            <a:xfrm rot="10800000">
              <a:off x="1296"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4" name="Line 38"/>
            <p:cNvSpPr>
              <a:spLocks noChangeShapeType="1"/>
            </p:cNvSpPr>
            <p:nvPr/>
          </p:nvSpPr>
          <p:spPr bwMode="auto">
            <a:xfrm rot="10800000">
              <a:off x="1481"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5" name="Line 39"/>
            <p:cNvSpPr>
              <a:spLocks noChangeShapeType="1"/>
            </p:cNvSpPr>
            <p:nvPr/>
          </p:nvSpPr>
          <p:spPr bwMode="auto">
            <a:xfrm rot="10800000">
              <a:off x="166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6" name="Line 40"/>
            <p:cNvSpPr>
              <a:spLocks noChangeShapeType="1"/>
            </p:cNvSpPr>
            <p:nvPr/>
          </p:nvSpPr>
          <p:spPr bwMode="auto">
            <a:xfrm rot="10800000">
              <a:off x="185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7" name="Line 41"/>
            <p:cNvSpPr>
              <a:spLocks noChangeShapeType="1"/>
            </p:cNvSpPr>
            <p:nvPr/>
          </p:nvSpPr>
          <p:spPr bwMode="auto">
            <a:xfrm rot="10800000">
              <a:off x="203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8" name="Line 42"/>
            <p:cNvSpPr>
              <a:spLocks noChangeShapeType="1"/>
            </p:cNvSpPr>
            <p:nvPr/>
          </p:nvSpPr>
          <p:spPr bwMode="auto">
            <a:xfrm rot="10800000">
              <a:off x="2222"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499" name="Line 43"/>
            <p:cNvSpPr>
              <a:spLocks noChangeShapeType="1"/>
            </p:cNvSpPr>
            <p:nvPr/>
          </p:nvSpPr>
          <p:spPr bwMode="auto">
            <a:xfrm rot="10800000">
              <a:off x="2407"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0" name="Line 44"/>
            <p:cNvSpPr>
              <a:spLocks noChangeShapeType="1"/>
            </p:cNvSpPr>
            <p:nvPr/>
          </p:nvSpPr>
          <p:spPr bwMode="auto">
            <a:xfrm rot="10800000">
              <a:off x="259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1" name="Line 45"/>
            <p:cNvSpPr>
              <a:spLocks noChangeShapeType="1"/>
            </p:cNvSpPr>
            <p:nvPr/>
          </p:nvSpPr>
          <p:spPr bwMode="auto">
            <a:xfrm rot="10800000">
              <a:off x="277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2" name="Line 46"/>
            <p:cNvSpPr>
              <a:spLocks noChangeShapeType="1"/>
            </p:cNvSpPr>
            <p:nvPr/>
          </p:nvSpPr>
          <p:spPr bwMode="auto">
            <a:xfrm rot="10800000">
              <a:off x="2963"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3" name="Line 47"/>
            <p:cNvSpPr>
              <a:spLocks noChangeShapeType="1"/>
            </p:cNvSpPr>
            <p:nvPr/>
          </p:nvSpPr>
          <p:spPr bwMode="auto">
            <a:xfrm rot="10800000">
              <a:off x="3148"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4" name="Line 48"/>
            <p:cNvSpPr>
              <a:spLocks noChangeShapeType="1"/>
            </p:cNvSpPr>
            <p:nvPr/>
          </p:nvSpPr>
          <p:spPr bwMode="auto">
            <a:xfrm rot="10800000">
              <a:off x="3333" y="0"/>
              <a:ext cx="1"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5" name="Line 49"/>
            <p:cNvSpPr>
              <a:spLocks noChangeShapeType="1"/>
            </p:cNvSpPr>
            <p:nvPr/>
          </p:nvSpPr>
          <p:spPr bwMode="auto">
            <a:xfrm rot="10800000">
              <a:off x="351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6" name="Line 50"/>
            <p:cNvSpPr>
              <a:spLocks noChangeShapeType="1"/>
            </p:cNvSpPr>
            <p:nvPr/>
          </p:nvSpPr>
          <p:spPr bwMode="auto">
            <a:xfrm rot="10800000">
              <a:off x="370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7" name="Line 51"/>
            <p:cNvSpPr>
              <a:spLocks noChangeShapeType="1"/>
            </p:cNvSpPr>
            <p:nvPr/>
          </p:nvSpPr>
          <p:spPr bwMode="auto">
            <a:xfrm rot="10800000">
              <a:off x="3889"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8" name="Line 52"/>
            <p:cNvSpPr>
              <a:spLocks noChangeShapeType="1"/>
            </p:cNvSpPr>
            <p:nvPr/>
          </p:nvSpPr>
          <p:spPr bwMode="auto">
            <a:xfrm rot="10800000">
              <a:off x="4074"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09" name="Line 53"/>
            <p:cNvSpPr>
              <a:spLocks noChangeShapeType="1"/>
            </p:cNvSpPr>
            <p:nvPr/>
          </p:nvSpPr>
          <p:spPr bwMode="auto">
            <a:xfrm rot="10800000">
              <a:off x="4260" y="0"/>
              <a:ext cx="0" cy="4243"/>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0" name="Line 54"/>
            <p:cNvSpPr>
              <a:spLocks noChangeShapeType="1"/>
            </p:cNvSpPr>
            <p:nvPr/>
          </p:nvSpPr>
          <p:spPr bwMode="auto">
            <a:xfrm rot="10800000">
              <a:off x="444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1" name="Line 55"/>
            <p:cNvSpPr>
              <a:spLocks noChangeShapeType="1"/>
            </p:cNvSpPr>
            <p:nvPr/>
          </p:nvSpPr>
          <p:spPr bwMode="auto">
            <a:xfrm rot="10800000">
              <a:off x="4632"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2" name="Line 56"/>
            <p:cNvSpPr>
              <a:spLocks noChangeShapeType="1"/>
            </p:cNvSpPr>
            <p:nvPr/>
          </p:nvSpPr>
          <p:spPr bwMode="auto">
            <a:xfrm rot="10800000">
              <a:off x="4817"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3" name="Line 57"/>
            <p:cNvSpPr>
              <a:spLocks noChangeShapeType="1"/>
            </p:cNvSpPr>
            <p:nvPr/>
          </p:nvSpPr>
          <p:spPr bwMode="auto">
            <a:xfrm rot="10800000">
              <a:off x="500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4" name="Line 58"/>
            <p:cNvSpPr>
              <a:spLocks noChangeShapeType="1"/>
            </p:cNvSpPr>
            <p:nvPr/>
          </p:nvSpPr>
          <p:spPr bwMode="auto">
            <a:xfrm rot="10800000">
              <a:off x="518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5" name="Line 59"/>
            <p:cNvSpPr>
              <a:spLocks noChangeShapeType="1"/>
            </p:cNvSpPr>
            <p:nvPr/>
          </p:nvSpPr>
          <p:spPr bwMode="auto">
            <a:xfrm rot="10800000">
              <a:off x="5373"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6" name="Line 60"/>
            <p:cNvSpPr>
              <a:spLocks noChangeShapeType="1"/>
            </p:cNvSpPr>
            <p:nvPr/>
          </p:nvSpPr>
          <p:spPr bwMode="auto">
            <a:xfrm rot="10800000">
              <a:off x="5558" y="4"/>
              <a:ext cx="0"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17" name="Line 61"/>
            <p:cNvSpPr>
              <a:spLocks noChangeShapeType="1"/>
            </p:cNvSpPr>
            <p:nvPr/>
          </p:nvSpPr>
          <p:spPr bwMode="auto">
            <a:xfrm rot="10800000">
              <a:off x="5743" y="4"/>
              <a:ext cx="1" cy="424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19" name="Rectangle 63"/>
          <p:cNvSpPr>
            <a:spLocks/>
          </p:cNvSpPr>
          <p:nvPr/>
        </p:nvSpPr>
        <p:spPr bwMode="auto">
          <a:xfrm>
            <a:off x="6503988" y="5220494"/>
            <a:ext cx="2253659"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Row Buffer (4 Kbytes)</a:t>
            </a:r>
          </a:p>
        </p:txBody>
      </p:sp>
      <p:sp>
        <p:nvSpPr>
          <p:cNvPr id="19520" name="Line 64"/>
          <p:cNvSpPr>
            <a:spLocks noChangeShapeType="1"/>
          </p:cNvSpPr>
          <p:nvPr/>
        </p:nvSpPr>
        <p:spPr bwMode="auto">
          <a:xfrm rot="10800000" flipH="1">
            <a:off x="431800" y="6323401"/>
            <a:ext cx="8390732" cy="794"/>
          </a:xfrm>
          <a:prstGeom prst="line">
            <a:avLst/>
          </a:prstGeom>
          <a:noFill/>
          <a:ln w="2032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1" name="Line 65"/>
          <p:cNvSpPr>
            <a:spLocks noChangeShapeType="1"/>
          </p:cNvSpPr>
          <p:nvPr/>
        </p:nvSpPr>
        <p:spPr bwMode="auto">
          <a:xfrm>
            <a:off x="4064000" y="5530444"/>
            <a:ext cx="0" cy="798513"/>
          </a:xfrm>
          <a:prstGeom prst="line">
            <a:avLst/>
          </a:prstGeom>
          <a:noFill/>
          <a:ln w="1016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2" name="Rectangle 66"/>
          <p:cNvSpPr>
            <a:spLocks/>
          </p:cNvSpPr>
          <p:nvPr/>
        </p:nvSpPr>
        <p:spPr bwMode="auto">
          <a:xfrm>
            <a:off x="7342982" y="6401594"/>
            <a:ext cx="628377"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Data Bus</a:t>
            </a:r>
          </a:p>
        </p:txBody>
      </p:sp>
      <p:sp>
        <p:nvSpPr>
          <p:cNvPr id="19523" name="Rectangle 67"/>
          <p:cNvSpPr>
            <a:spLocks/>
          </p:cNvSpPr>
          <p:nvPr/>
        </p:nvSpPr>
        <p:spPr bwMode="auto">
          <a:xfrm>
            <a:off x="4149725" y="5791994"/>
            <a:ext cx="39754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8 bits</a:t>
            </a:r>
          </a:p>
        </p:txBody>
      </p:sp>
      <p:sp>
        <p:nvSpPr>
          <p:cNvPr id="19524" name="Rectangle 68"/>
          <p:cNvSpPr>
            <a:spLocks/>
          </p:cNvSpPr>
          <p:nvPr/>
        </p:nvSpPr>
        <p:spPr bwMode="auto">
          <a:xfrm>
            <a:off x="6484938" y="3118644"/>
            <a:ext cx="1641863"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DRAM </a:t>
            </a:r>
            <a:r>
              <a:rPr lang="en-US" dirty="0" err="1">
                <a:solidFill>
                  <a:srgbClr val="000000"/>
                </a:solidFill>
                <a:ea typeface="ＭＳ Ｐゴシック" charset="0"/>
                <a:cs typeface="Myriad Pro Bold Cond" charset="0"/>
                <a:sym typeface="Myriad Pro Bold Cond" charset="0"/>
              </a:rPr>
              <a:t>subarray</a:t>
            </a:r>
            <a:endParaRPr lang="en-US" dirty="0">
              <a:solidFill>
                <a:srgbClr val="000000"/>
              </a:solidFill>
              <a:ea typeface="ＭＳ Ｐゴシック" charset="0"/>
              <a:cs typeface="Myriad Pro Bold Cond" charset="0"/>
              <a:sym typeface="Myriad Pro Bold Cond" charset="0"/>
            </a:endParaRPr>
          </a:p>
        </p:txBody>
      </p:sp>
      <p:sp>
        <p:nvSpPr>
          <p:cNvPr id="19525" name="Line 69"/>
          <p:cNvSpPr>
            <a:spLocks noChangeShapeType="1"/>
          </p:cNvSpPr>
          <p:nvPr/>
        </p:nvSpPr>
        <p:spPr bwMode="auto">
          <a:xfrm rot="10800000" flipH="1">
            <a:off x="1701800" y="1408501"/>
            <a:ext cx="4568825" cy="794"/>
          </a:xfrm>
          <a:prstGeom prst="line">
            <a:avLst/>
          </a:prstGeom>
          <a:noFill/>
          <a:ln w="25400" cap="flat">
            <a:solidFill>
              <a:schemeClr val="tx1"/>
            </a:solidFill>
            <a:prstDash val="solid"/>
            <a:miter lim="800000"/>
            <a:headEnd type="triangle" w="med" len="sm"/>
            <a:tailEnd type="triangle" w="med" len="sm"/>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6" name="Rectangle 70"/>
          <p:cNvSpPr>
            <a:spLocks/>
          </p:cNvSpPr>
          <p:nvPr/>
        </p:nvSpPr>
        <p:spPr bwMode="auto">
          <a:xfrm>
            <a:off x="3689350" y="1124744"/>
            <a:ext cx="898195" cy="27699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dirty="0">
                <a:solidFill>
                  <a:srgbClr val="000000"/>
                </a:solidFill>
                <a:ea typeface="ＭＳ Ｐゴシック" charset="0"/>
                <a:cs typeface="Myriad Pro Bold Cond" charset="0"/>
                <a:sym typeface="Myriad Pro Bold Cond" charset="0"/>
              </a:rPr>
              <a:t>4 Kbytes</a:t>
            </a:r>
          </a:p>
        </p:txBody>
      </p:sp>
      <p:grpSp>
        <p:nvGrpSpPr>
          <p:cNvPr id="19558" name="Group 102"/>
          <p:cNvGrpSpPr>
            <a:grpSpLocks/>
          </p:cNvGrpSpPr>
          <p:nvPr/>
        </p:nvGrpSpPr>
        <p:grpSpPr bwMode="auto">
          <a:xfrm>
            <a:off x="1784350" y="5016888"/>
            <a:ext cx="4400550" cy="266700"/>
            <a:chOff x="0" y="0"/>
            <a:chExt cx="5544" cy="336"/>
          </a:xfrm>
        </p:grpSpPr>
        <p:sp>
          <p:nvSpPr>
            <p:cNvPr id="19527" name="Line 71"/>
            <p:cNvSpPr>
              <a:spLocks noChangeShapeType="1"/>
            </p:cNvSpPr>
            <p:nvPr/>
          </p:nvSpPr>
          <p:spPr bwMode="auto">
            <a:xfrm>
              <a:off x="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8" name="Line 72"/>
            <p:cNvSpPr>
              <a:spLocks noChangeShapeType="1"/>
            </p:cNvSpPr>
            <p:nvPr/>
          </p:nvSpPr>
          <p:spPr bwMode="auto">
            <a:xfrm>
              <a:off x="18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29" name="Line 73"/>
            <p:cNvSpPr>
              <a:spLocks noChangeShapeType="1"/>
            </p:cNvSpPr>
            <p:nvPr/>
          </p:nvSpPr>
          <p:spPr bwMode="auto">
            <a:xfrm>
              <a:off x="36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0" name="Line 74"/>
            <p:cNvSpPr>
              <a:spLocks noChangeShapeType="1"/>
            </p:cNvSpPr>
            <p:nvPr/>
          </p:nvSpPr>
          <p:spPr bwMode="auto">
            <a:xfrm>
              <a:off x="55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1" name="Line 75"/>
            <p:cNvSpPr>
              <a:spLocks noChangeShapeType="1"/>
            </p:cNvSpPr>
            <p:nvPr/>
          </p:nvSpPr>
          <p:spPr bwMode="auto">
            <a:xfrm>
              <a:off x="73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2" name="Line 76"/>
            <p:cNvSpPr>
              <a:spLocks noChangeShapeType="1"/>
            </p:cNvSpPr>
            <p:nvPr/>
          </p:nvSpPr>
          <p:spPr bwMode="auto">
            <a:xfrm>
              <a:off x="92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3" name="Line 77"/>
            <p:cNvSpPr>
              <a:spLocks noChangeShapeType="1"/>
            </p:cNvSpPr>
            <p:nvPr/>
          </p:nvSpPr>
          <p:spPr bwMode="auto">
            <a:xfrm>
              <a:off x="110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4" name="Line 78"/>
            <p:cNvSpPr>
              <a:spLocks noChangeShapeType="1"/>
            </p:cNvSpPr>
            <p:nvPr/>
          </p:nvSpPr>
          <p:spPr bwMode="auto">
            <a:xfrm>
              <a:off x="129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5" name="Line 79"/>
            <p:cNvSpPr>
              <a:spLocks noChangeShapeType="1"/>
            </p:cNvSpPr>
            <p:nvPr/>
          </p:nvSpPr>
          <p:spPr bwMode="auto">
            <a:xfrm>
              <a:off x="1478"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6" name="Line 80"/>
            <p:cNvSpPr>
              <a:spLocks noChangeShapeType="1"/>
            </p:cNvSpPr>
            <p:nvPr/>
          </p:nvSpPr>
          <p:spPr bwMode="auto">
            <a:xfrm>
              <a:off x="1663"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7" name="Line 81"/>
            <p:cNvSpPr>
              <a:spLocks noChangeShapeType="1"/>
            </p:cNvSpPr>
            <p:nvPr/>
          </p:nvSpPr>
          <p:spPr bwMode="auto">
            <a:xfrm>
              <a:off x="184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8" name="Line 82"/>
            <p:cNvSpPr>
              <a:spLocks noChangeShapeType="1"/>
            </p:cNvSpPr>
            <p:nvPr/>
          </p:nvSpPr>
          <p:spPr bwMode="auto">
            <a:xfrm>
              <a:off x="203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39" name="Line 83"/>
            <p:cNvSpPr>
              <a:spLocks noChangeShapeType="1"/>
            </p:cNvSpPr>
            <p:nvPr/>
          </p:nvSpPr>
          <p:spPr bwMode="auto">
            <a:xfrm>
              <a:off x="221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0" name="Line 84"/>
            <p:cNvSpPr>
              <a:spLocks noChangeShapeType="1"/>
            </p:cNvSpPr>
            <p:nvPr/>
          </p:nvSpPr>
          <p:spPr bwMode="auto">
            <a:xfrm>
              <a:off x="2402"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1" name="Line 85"/>
            <p:cNvSpPr>
              <a:spLocks noChangeShapeType="1"/>
            </p:cNvSpPr>
            <p:nvPr/>
          </p:nvSpPr>
          <p:spPr bwMode="auto">
            <a:xfrm>
              <a:off x="2587"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2" name="Line 86"/>
            <p:cNvSpPr>
              <a:spLocks noChangeShapeType="1"/>
            </p:cNvSpPr>
            <p:nvPr/>
          </p:nvSpPr>
          <p:spPr bwMode="auto">
            <a:xfrm>
              <a:off x="277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3" name="Line 87"/>
            <p:cNvSpPr>
              <a:spLocks noChangeShapeType="1"/>
            </p:cNvSpPr>
            <p:nvPr/>
          </p:nvSpPr>
          <p:spPr bwMode="auto">
            <a:xfrm>
              <a:off x="295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4" name="Line 88"/>
            <p:cNvSpPr>
              <a:spLocks noChangeShapeType="1"/>
            </p:cNvSpPr>
            <p:nvPr/>
          </p:nvSpPr>
          <p:spPr bwMode="auto">
            <a:xfrm>
              <a:off x="314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5" name="Line 89"/>
            <p:cNvSpPr>
              <a:spLocks noChangeShapeType="1"/>
            </p:cNvSpPr>
            <p:nvPr/>
          </p:nvSpPr>
          <p:spPr bwMode="auto">
            <a:xfrm>
              <a:off x="3326"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6" name="Line 90"/>
            <p:cNvSpPr>
              <a:spLocks noChangeShapeType="1"/>
            </p:cNvSpPr>
            <p:nvPr/>
          </p:nvSpPr>
          <p:spPr bwMode="auto">
            <a:xfrm>
              <a:off x="3511"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7" name="Line 91"/>
            <p:cNvSpPr>
              <a:spLocks noChangeShapeType="1"/>
            </p:cNvSpPr>
            <p:nvPr/>
          </p:nvSpPr>
          <p:spPr bwMode="auto">
            <a:xfrm>
              <a:off x="369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8" name="Line 92"/>
            <p:cNvSpPr>
              <a:spLocks noChangeShapeType="1"/>
            </p:cNvSpPr>
            <p:nvPr/>
          </p:nvSpPr>
          <p:spPr bwMode="auto">
            <a:xfrm>
              <a:off x="388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49" name="Line 93"/>
            <p:cNvSpPr>
              <a:spLocks noChangeShapeType="1"/>
            </p:cNvSpPr>
            <p:nvPr/>
          </p:nvSpPr>
          <p:spPr bwMode="auto">
            <a:xfrm>
              <a:off x="406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0" name="Line 94"/>
            <p:cNvSpPr>
              <a:spLocks noChangeShapeType="1"/>
            </p:cNvSpPr>
            <p:nvPr/>
          </p:nvSpPr>
          <p:spPr bwMode="auto">
            <a:xfrm>
              <a:off x="4250"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1" name="Line 95"/>
            <p:cNvSpPr>
              <a:spLocks noChangeShapeType="1"/>
            </p:cNvSpPr>
            <p:nvPr/>
          </p:nvSpPr>
          <p:spPr bwMode="auto">
            <a:xfrm>
              <a:off x="4435"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2" name="Line 96"/>
            <p:cNvSpPr>
              <a:spLocks noChangeShapeType="1"/>
            </p:cNvSpPr>
            <p:nvPr/>
          </p:nvSpPr>
          <p:spPr bwMode="auto">
            <a:xfrm>
              <a:off x="461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3" name="Line 97"/>
            <p:cNvSpPr>
              <a:spLocks noChangeShapeType="1"/>
            </p:cNvSpPr>
            <p:nvPr/>
          </p:nvSpPr>
          <p:spPr bwMode="auto">
            <a:xfrm>
              <a:off x="480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4" name="Line 98"/>
            <p:cNvSpPr>
              <a:spLocks noChangeShapeType="1"/>
            </p:cNvSpPr>
            <p:nvPr/>
          </p:nvSpPr>
          <p:spPr bwMode="auto">
            <a:xfrm>
              <a:off x="498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5" name="Line 99"/>
            <p:cNvSpPr>
              <a:spLocks noChangeShapeType="1"/>
            </p:cNvSpPr>
            <p:nvPr/>
          </p:nvSpPr>
          <p:spPr bwMode="auto">
            <a:xfrm>
              <a:off x="517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6" name="Line 100"/>
            <p:cNvSpPr>
              <a:spLocks noChangeShapeType="1"/>
            </p:cNvSpPr>
            <p:nvPr/>
          </p:nvSpPr>
          <p:spPr bwMode="auto">
            <a:xfrm>
              <a:off x="5359"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57" name="Line 101"/>
            <p:cNvSpPr>
              <a:spLocks noChangeShapeType="1"/>
            </p:cNvSpPr>
            <p:nvPr/>
          </p:nvSpPr>
          <p:spPr bwMode="auto">
            <a:xfrm>
              <a:off x="5544" y="0"/>
              <a:ext cx="0" cy="336"/>
            </a:xfrm>
            <a:prstGeom prst="line">
              <a:avLst/>
            </a:prstGeom>
            <a:noFill/>
            <a:ln w="50800" cap="flat">
              <a:solidFill>
                <a:srgbClr val="9A9A9A"/>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59" name="Line 103"/>
          <p:cNvSpPr>
            <a:spLocks noChangeShapeType="1"/>
          </p:cNvSpPr>
          <p:nvPr/>
        </p:nvSpPr>
        <p:spPr bwMode="auto">
          <a:xfrm rot="10800000" flipH="1">
            <a:off x="1695450" y="5453451"/>
            <a:ext cx="4564063" cy="794"/>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0" name="Line 104"/>
          <p:cNvSpPr>
            <a:spLocks noChangeShapeType="1"/>
          </p:cNvSpPr>
          <p:nvPr/>
        </p:nvSpPr>
        <p:spPr bwMode="auto">
          <a:xfrm rot="10800000" flipH="1">
            <a:off x="1701800" y="5270094"/>
            <a:ext cx="4564063" cy="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nvGrpSpPr>
          <p:cNvPr id="19593" name="Group 137"/>
          <p:cNvGrpSpPr>
            <a:grpSpLocks/>
          </p:cNvGrpSpPr>
          <p:nvPr/>
        </p:nvGrpSpPr>
        <p:grpSpPr bwMode="auto">
          <a:xfrm>
            <a:off x="1701800" y="5263744"/>
            <a:ext cx="4559300" cy="190500"/>
            <a:chOff x="0" y="0"/>
            <a:chExt cx="5744" cy="240"/>
          </a:xfrm>
        </p:grpSpPr>
        <p:sp>
          <p:nvSpPr>
            <p:cNvPr id="19561" name="Line 105"/>
            <p:cNvSpPr>
              <a:spLocks noChangeShapeType="1"/>
            </p:cNvSpPr>
            <p:nvPr/>
          </p:nvSpPr>
          <p:spPr bwMode="auto">
            <a:xfrm rot="10800000">
              <a:off x="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2" name="Line 106"/>
            <p:cNvSpPr>
              <a:spLocks noChangeShapeType="1"/>
            </p:cNvSpPr>
            <p:nvPr/>
          </p:nvSpPr>
          <p:spPr bwMode="auto">
            <a:xfrm rot="10800000">
              <a:off x="18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3" name="Line 107"/>
            <p:cNvSpPr>
              <a:spLocks noChangeShapeType="1"/>
            </p:cNvSpPr>
            <p:nvPr/>
          </p:nvSpPr>
          <p:spPr bwMode="auto">
            <a:xfrm rot="10800000">
              <a:off x="37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4" name="Line 108"/>
            <p:cNvSpPr>
              <a:spLocks noChangeShapeType="1"/>
            </p:cNvSpPr>
            <p:nvPr/>
          </p:nvSpPr>
          <p:spPr bwMode="auto">
            <a:xfrm rot="10800000">
              <a:off x="555"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5" name="Line 109"/>
            <p:cNvSpPr>
              <a:spLocks noChangeShapeType="1"/>
            </p:cNvSpPr>
            <p:nvPr/>
          </p:nvSpPr>
          <p:spPr bwMode="auto">
            <a:xfrm rot="10800000">
              <a:off x="740"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6" name="Line 110"/>
            <p:cNvSpPr>
              <a:spLocks noChangeShapeType="1"/>
            </p:cNvSpPr>
            <p:nvPr/>
          </p:nvSpPr>
          <p:spPr bwMode="auto">
            <a:xfrm rot="10800000">
              <a:off x="92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7" name="Line 111"/>
            <p:cNvSpPr>
              <a:spLocks noChangeShapeType="1"/>
            </p:cNvSpPr>
            <p:nvPr/>
          </p:nvSpPr>
          <p:spPr bwMode="auto">
            <a:xfrm rot="10800000">
              <a:off x="111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8" name="Line 112"/>
            <p:cNvSpPr>
              <a:spLocks noChangeShapeType="1"/>
            </p:cNvSpPr>
            <p:nvPr/>
          </p:nvSpPr>
          <p:spPr bwMode="auto">
            <a:xfrm rot="10800000">
              <a:off x="1296"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69" name="Line 113"/>
            <p:cNvSpPr>
              <a:spLocks noChangeShapeType="1"/>
            </p:cNvSpPr>
            <p:nvPr/>
          </p:nvSpPr>
          <p:spPr bwMode="auto">
            <a:xfrm rot="10800000">
              <a:off x="1481"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0" name="Line 114"/>
            <p:cNvSpPr>
              <a:spLocks noChangeShapeType="1"/>
            </p:cNvSpPr>
            <p:nvPr/>
          </p:nvSpPr>
          <p:spPr bwMode="auto">
            <a:xfrm rot="10800000">
              <a:off x="166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1" name="Line 115"/>
            <p:cNvSpPr>
              <a:spLocks noChangeShapeType="1"/>
            </p:cNvSpPr>
            <p:nvPr/>
          </p:nvSpPr>
          <p:spPr bwMode="auto">
            <a:xfrm rot="10800000">
              <a:off x="185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2" name="Line 116"/>
            <p:cNvSpPr>
              <a:spLocks noChangeShapeType="1"/>
            </p:cNvSpPr>
            <p:nvPr/>
          </p:nvSpPr>
          <p:spPr bwMode="auto">
            <a:xfrm rot="10800000">
              <a:off x="203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3" name="Line 117"/>
            <p:cNvSpPr>
              <a:spLocks noChangeShapeType="1"/>
            </p:cNvSpPr>
            <p:nvPr/>
          </p:nvSpPr>
          <p:spPr bwMode="auto">
            <a:xfrm rot="10800000">
              <a:off x="2222"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4" name="Line 118"/>
            <p:cNvSpPr>
              <a:spLocks noChangeShapeType="1"/>
            </p:cNvSpPr>
            <p:nvPr/>
          </p:nvSpPr>
          <p:spPr bwMode="auto">
            <a:xfrm rot="10800000">
              <a:off x="2407"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5" name="Line 119"/>
            <p:cNvSpPr>
              <a:spLocks noChangeShapeType="1"/>
            </p:cNvSpPr>
            <p:nvPr/>
          </p:nvSpPr>
          <p:spPr bwMode="auto">
            <a:xfrm rot="10800000">
              <a:off x="259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6" name="Line 120"/>
            <p:cNvSpPr>
              <a:spLocks noChangeShapeType="1"/>
            </p:cNvSpPr>
            <p:nvPr/>
          </p:nvSpPr>
          <p:spPr bwMode="auto">
            <a:xfrm rot="10800000">
              <a:off x="277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7" name="Line 121"/>
            <p:cNvSpPr>
              <a:spLocks noChangeShapeType="1"/>
            </p:cNvSpPr>
            <p:nvPr/>
          </p:nvSpPr>
          <p:spPr bwMode="auto">
            <a:xfrm rot="10800000">
              <a:off x="2963"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8" name="Line 122"/>
            <p:cNvSpPr>
              <a:spLocks noChangeShapeType="1"/>
            </p:cNvSpPr>
            <p:nvPr/>
          </p:nvSpPr>
          <p:spPr bwMode="auto">
            <a:xfrm rot="10800000">
              <a:off x="3148"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79" name="Line 123"/>
            <p:cNvSpPr>
              <a:spLocks noChangeShapeType="1"/>
            </p:cNvSpPr>
            <p:nvPr/>
          </p:nvSpPr>
          <p:spPr bwMode="auto">
            <a:xfrm rot="10800000">
              <a:off x="3333" y="0"/>
              <a:ext cx="1"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0" name="Line 124"/>
            <p:cNvSpPr>
              <a:spLocks noChangeShapeType="1"/>
            </p:cNvSpPr>
            <p:nvPr/>
          </p:nvSpPr>
          <p:spPr bwMode="auto">
            <a:xfrm rot="10800000">
              <a:off x="351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1" name="Line 125"/>
            <p:cNvSpPr>
              <a:spLocks noChangeShapeType="1"/>
            </p:cNvSpPr>
            <p:nvPr/>
          </p:nvSpPr>
          <p:spPr bwMode="auto">
            <a:xfrm rot="10800000">
              <a:off x="370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2" name="Line 126"/>
            <p:cNvSpPr>
              <a:spLocks noChangeShapeType="1"/>
            </p:cNvSpPr>
            <p:nvPr/>
          </p:nvSpPr>
          <p:spPr bwMode="auto">
            <a:xfrm rot="10800000">
              <a:off x="3889"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3" name="Line 127"/>
            <p:cNvSpPr>
              <a:spLocks noChangeShapeType="1"/>
            </p:cNvSpPr>
            <p:nvPr/>
          </p:nvSpPr>
          <p:spPr bwMode="auto">
            <a:xfrm rot="10800000">
              <a:off x="4074"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4" name="Line 128"/>
            <p:cNvSpPr>
              <a:spLocks noChangeShapeType="1"/>
            </p:cNvSpPr>
            <p:nvPr/>
          </p:nvSpPr>
          <p:spPr bwMode="auto">
            <a:xfrm rot="10800000">
              <a:off x="4260" y="0"/>
              <a:ext cx="0" cy="239"/>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5" name="Line 129"/>
            <p:cNvSpPr>
              <a:spLocks noChangeShapeType="1"/>
            </p:cNvSpPr>
            <p:nvPr/>
          </p:nvSpPr>
          <p:spPr bwMode="auto">
            <a:xfrm rot="10800000">
              <a:off x="444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6" name="Line 130"/>
            <p:cNvSpPr>
              <a:spLocks noChangeShapeType="1"/>
            </p:cNvSpPr>
            <p:nvPr/>
          </p:nvSpPr>
          <p:spPr bwMode="auto">
            <a:xfrm rot="10800000">
              <a:off x="4632"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7" name="Line 131"/>
            <p:cNvSpPr>
              <a:spLocks noChangeShapeType="1"/>
            </p:cNvSpPr>
            <p:nvPr/>
          </p:nvSpPr>
          <p:spPr bwMode="auto">
            <a:xfrm rot="10800000">
              <a:off x="4817"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8" name="Line 132"/>
            <p:cNvSpPr>
              <a:spLocks noChangeShapeType="1"/>
            </p:cNvSpPr>
            <p:nvPr/>
          </p:nvSpPr>
          <p:spPr bwMode="auto">
            <a:xfrm rot="10800000">
              <a:off x="500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89" name="Line 133"/>
            <p:cNvSpPr>
              <a:spLocks noChangeShapeType="1"/>
            </p:cNvSpPr>
            <p:nvPr/>
          </p:nvSpPr>
          <p:spPr bwMode="auto">
            <a:xfrm rot="10800000">
              <a:off x="518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0" name="Line 134"/>
            <p:cNvSpPr>
              <a:spLocks noChangeShapeType="1"/>
            </p:cNvSpPr>
            <p:nvPr/>
          </p:nvSpPr>
          <p:spPr bwMode="auto">
            <a:xfrm rot="10800000">
              <a:off x="5373"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1" name="Line 135"/>
            <p:cNvSpPr>
              <a:spLocks noChangeShapeType="1"/>
            </p:cNvSpPr>
            <p:nvPr/>
          </p:nvSpPr>
          <p:spPr bwMode="auto">
            <a:xfrm rot="10800000">
              <a:off x="5558" y="0"/>
              <a:ext cx="0"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2" name="Line 136"/>
            <p:cNvSpPr>
              <a:spLocks noChangeShapeType="1"/>
            </p:cNvSpPr>
            <p:nvPr/>
          </p:nvSpPr>
          <p:spPr bwMode="auto">
            <a:xfrm rot="10800000">
              <a:off x="5743" y="0"/>
              <a:ext cx="1" cy="240"/>
            </a:xfrm>
            <a:prstGeom prst="line">
              <a:avLst/>
            </a:prstGeom>
            <a:noFill/>
            <a:ln w="25400" cap="flat">
              <a:solidFill>
                <a:schemeClr val="tx1"/>
              </a:solidFill>
              <a:prstDash val="solid"/>
              <a:miter lim="800000"/>
              <a:headEnd type="non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grpSp>
      <p:sp>
        <p:nvSpPr>
          <p:cNvPr id="19594" name="Rectangle 138"/>
          <p:cNvSpPr>
            <a:spLocks/>
          </p:cNvSpPr>
          <p:nvPr/>
        </p:nvSpPr>
        <p:spPr bwMode="auto">
          <a:xfrm>
            <a:off x="6369050" y="20418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1: Activate row A</a:t>
            </a:r>
          </a:p>
        </p:txBody>
      </p:sp>
      <p:sp>
        <p:nvSpPr>
          <p:cNvPr id="19595" name="Freeform 139"/>
          <p:cNvSpPr>
            <a:spLocks/>
          </p:cNvSpPr>
          <p:nvPr/>
        </p:nvSpPr>
        <p:spPr bwMode="auto">
          <a:xfrm>
            <a:off x="922338" y="2187963"/>
            <a:ext cx="742950" cy="32321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none" w="med" len="med"/>
            <a:tailEnd type="triangl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6" name="Rectangle 140"/>
          <p:cNvSpPr>
            <a:spLocks/>
          </p:cNvSpPr>
          <p:nvPr/>
        </p:nvSpPr>
        <p:spPr bwMode="auto">
          <a:xfrm>
            <a:off x="179512" y="3124251"/>
            <a:ext cx="800100" cy="4308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spAutoFit/>
          </a:bodyPr>
          <a:lstStyle/>
          <a:p>
            <a:pPr defTabSz="457200"/>
            <a:r>
              <a:rPr lang="en-US" sz="1400" dirty="0">
                <a:solidFill>
                  <a:srgbClr val="D90B00"/>
                </a:solidFill>
                <a:latin typeface="Tahoma"/>
                <a:ea typeface="ＭＳ Ｐゴシック" charset="0"/>
                <a:cs typeface="Tahoma"/>
                <a:sym typeface="Myriad Pro Bold Cond" charset="0"/>
              </a:rPr>
              <a:t>Transfer row</a:t>
            </a:r>
          </a:p>
        </p:txBody>
      </p:sp>
      <p:sp>
        <p:nvSpPr>
          <p:cNvPr id="19597" name="Rectangle 141"/>
          <p:cNvSpPr>
            <a:spLocks/>
          </p:cNvSpPr>
          <p:nvPr/>
        </p:nvSpPr>
        <p:spPr bwMode="auto">
          <a:xfrm>
            <a:off x="6369050" y="2638733"/>
            <a:ext cx="1372171" cy="24622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r>
              <a:rPr lang="en-US" sz="1600" dirty="0">
                <a:solidFill>
                  <a:srgbClr val="D90B00"/>
                </a:solidFill>
                <a:ea typeface="ＭＳ Ｐゴシック" charset="0"/>
                <a:cs typeface="Myriad Pro Bold Cond" charset="0"/>
                <a:sym typeface="Myriad Pro Bold Cond" charset="0"/>
              </a:rPr>
              <a:t>Step 2: Activate row B</a:t>
            </a:r>
          </a:p>
        </p:txBody>
      </p:sp>
      <p:sp>
        <p:nvSpPr>
          <p:cNvPr id="19598" name="Freeform 142"/>
          <p:cNvSpPr>
            <a:spLocks/>
          </p:cNvSpPr>
          <p:nvPr/>
        </p:nvSpPr>
        <p:spPr bwMode="auto">
          <a:xfrm>
            <a:off x="1079500" y="2793594"/>
            <a:ext cx="571500" cy="2508250"/>
          </a:xfrm>
          <a:custGeom>
            <a:avLst/>
            <a:gdLst>
              <a:gd name="T0" fmla="*/ 21600 w 21600"/>
              <a:gd name="T1" fmla="*/ 0 h 21600"/>
              <a:gd name="T2" fmla="*/ 0 w 21600"/>
              <a:gd name="T3" fmla="*/ 0 h 21600"/>
              <a:gd name="T4" fmla="*/ 0 w 21600"/>
              <a:gd name="T5" fmla="*/ 21600 h 21600"/>
              <a:gd name="T6" fmla="*/ 20002 w 21600"/>
              <a:gd name="T7" fmla="*/ 21600 h 21600"/>
            </a:gdLst>
            <a:ahLst/>
            <a:cxnLst>
              <a:cxn ang="0">
                <a:pos x="T0" y="T1"/>
              </a:cxn>
              <a:cxn ang="0">
                <a:pos x="T2" y="T3"/>
              </a:cxn>
              <a:cxn ang="0">
                <a:pos x="T4" y="T5"/>
              </a:cxn>
              <a:cxn ang="0">
                <a:pos x="T6" y="T7"/>
              </a:cxn>
            </a:cxnLst>
            <a:rect l="0" t="0" r="r" b="b"/>
            <a:pathLst>
              <a:path w="21600" h="21600">
                <a:moveTo>
                  <a:pt x="21600" y="0"/>
                </a:moveTo>
                <a:lnTo>
                  <a:pt x="0" y="0"/>
                </a:lnTo>
                <a:lnTo>
                  <a:pt x="0" y="21600"/>
                </a:lnTo>
                <a:lnTo>
                  <a:pt x="20002" y="21600"/>
                </a:lnTo>
              </a:path>
            </a:pathLst>
          </a:custGeom>
          <a:noFill/>
          <a:ln w="50800" cap="flat">
            <a:solidFill>
              <a:srgbClr val="D90B00"/>
            </a:solidFill>
            <a:prstDash val="solid"/>
            <a:miter lim="800000"/>
            <a:headEnd type="triangle" w="med" len="med"/>
            <a:tailEnd type="none" w="med" len="med"/>
          </a:ln>
          <a:extLst>
            <a:ext uri="{909E8E84-426E-40dd-AFC4-6F175D3DCCD1}">
              <a14:hiddenFill xmlns="" xmlns:a14="http://schemas.microsoft.com/office/drawing/2010/main">
                <a:solidFill>
                  <a:srgbClr val="FFFFFF"/>
                </a:solidFill>
              </a14:hiddenFill>
            </a:ext>
          </a:extLst>
        </p:spPr>
        <p:txBody>
          <a:bodyPr lIns="0" tIns="0" rIns="0" bIns="0"/>
          <a:lstStyle/>
          <a:p>
            <a:pPr defTabSz="457200"/>
            <a:endParaRPr lang="en-US">
              <a:solidFill>
                <a:srgbClr val="000000"/>
              </a:solidFill>
            </a:endParaRPr>
          </a:p>
        </p:txBody>
      </p:sp>
      <p:sp>
        <p:nvSpPr>
          <p:cNvPr id="19599" name="Rectangle 143"/>
          <p:cNvSpPr>
            <a:spLocks/>
          </p:cNvSpPr>
          <p:nvPr/>
        </p:nvSpPr>
        <p:spPr bwMode="auto">
          <a:xfrm>
            <a:off x="1142926" y="4181267"/>
            <a:ext cx="547626" cy="61555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pPr defTabSz="457200"/>
            <a:endParaRPr lang="en-US" sz="1600" dirty="0">
              <a:solidFill>
                <a:srgbClr val="D90B00"/>
              </a:solidFill>
              <a:ea typeface="ＭＳ Ｐゴシック" charset="0"/>
              <a:cs typeface="Myriad Pro Bold Cond" charset="0"/>
              <a:sym typeface="Myriad Pro Bold Cond" charset="0"/>
            </a:endParaRPr>
          </a:p>
          <a:p>
            <a:pPr defTabSz="457200"/>
            <a:r>
              <a:rPr lang="en-US" sz="1200" dirty="0">
                <a:solidFill>
                  <a:srgbClr val="D90B00"/>
                </a:solidFill>
                <a:latin typeface="Tahoma"/>
                <a:ea typeface="ＭＳ Ｐゴシック" charset="0"/>
                <a:cs typeface="Tahoma"/>
                <a:sym typeface="Myriad Pro Bold Cond" charset="0"/>
              </a:rPr>
              <a:t>Transfer</a:t>
            </a:r>
          </a:p>
          <a:p>
            <a:pPr defTabSz="457200"/>
            <a:r>
              <a:rPr lang="en-US" sz="1200" dirty="0">
                <a:solidFill>
                  <a:srgbClr val="D90B00"/>
                </a:solidFill>
                <a:latin typeface="Tahoma"/>
                <a:ea typeface="ＭＳ Ｐゴシック" charset="0"/>
                <a:cs typeface="Tahoma"/>
                <a:sym typeface="Myriad Pro Bold Cond" charset="0"/>
              </a:rPr>
              <a:t>row</a:t>
            </a:r>
          </a:p>
        </p:txBody>
      </p:sp>
      <p:sp>
        <p:nvSpPr>
          <p:cNvPr id="19601" name="Rectangle 145"/>
          <p:cNvSpPr>
            <a:spLocks/>
          </p:cNvSpPr>
          <p:nvPr/>
        </p:nvSpPr>
        <p:spPr bwMode="auto">
          <a:xfrm>
            <a:off x="450850" y="739775"/>
            <a:ext cx="7346950" cy="5524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defTabSz="457200"/>
            <a:endParaRPr lang="en-US" dirty="0">
              <a:solidFill>
                <a:srgbClr val="000000"/>
              </a:solidFill>
              <a:ea typeface="ＭＳ Ｐゴシック" charset="0"/>
              <a:cs typeface="Myriad Pro Bold Cond" charset="0"/>
              <a:sym typeface="Myriad Pro Bold Cond" charset="0"/>
            </a:endParaRPr>
          </a:p>
        </p:txBody>
      </p:sp>
      <p:sp>
        <p:nvSpPr>
          <p:cNvPr id="2" name="TextBox 1"/>
          <p:cNvSpPr txBox="1"/>
          <p:nvPr/>
        </p:nvSpPr>
        <p:spPr>
          <a:xfrm>
            <a:off x="6751703" y="1124744"/>
            <a:ext cx="2284793" cy="400110"/>
          </a:xfrm>
          <a:prstGeom prst="rect">
            <a:avLst/>
          </a:prstGeom>
          <a:noFill/>
        </p:spPr>
        <p:txBody>
          <a:bodyPr wrap="none" rtlCol="0">
            <a:spAutoFit/>
          </a:bodyPr>
          <a:lstStyle/>
          <a:p>
            <a:r>
              <a:rPr lang="en-US" sz="2000" b="1" dirty="0">
                <a:solidFill>
                  <a:srgbClr val="008000"/>
                </a:solidFill>
              </a:rPr>
              <a:t>Negligible HW cost</a:t>
            </a:r>
          </a:p>
        </p:txBody>
      </p:sp>
      <p:sp>
        <p:nvSpPr>
          <p:cNvPr id="147" name="TextBox 146"/>
          <p:cNvSpPr txBox="1"/>
          <p:nvPr/>
        </p:nvSpPr>
        <p:spPr>
          <a:xfrm>
            <a:off x="5034118" y="836712"/>
            <a:ext cx="4002378" cy="400110"/>
          </a:xfrm>
          <a:prstGeom prst="rect">
            <a:avLst/>
          </a:prstGeom>
          <a:noFill/>
        </p:spPr>
        <p:txBody>
          <a:bodyPr wrap="none" rtlCol="0">
            <a:spAutoFit/>
          </a:bodyPr>
          <a:lstStyle/>
          <a:p>
            <a:r>
              <a:rPr lang="en-US" sz="2000" b="1" dirty="0">
                <a:solidFill>
                  <a:srgbClr val="008000"/>
                </a:solidFill>
              </a:rPr>
              <a:t>   </a:t>
            </a:r>
            <a:r>
              <a:rPr lang="en-US" sz="2000" b="1" dirty="0">
                <a:solidFill>
                  <a:srgbClr val="008000"/>
                </a:solidFill>
                <a:latin typeface="Times New Roman" charset="0"/>
                <a:ea typeface="Times New Roman" charset="0"/>
                <a:cs typeface="Times New Roman" charset="0"/>
              </a:rPr>
              <a:t>Idea: Two consecutive </a:t>
            </a:r>
            <a:r>
              <a:rPr lang="en-US" sz="2000" b="1" dirty="0" err="1">
                <a:solidFill>
                  <a:srgbClr val="008000"/>
                </a:solidFill>
                <a:latin typeface="Times New Roman" charset="0"/>
                <a:ea typeface="Times New Roman" charset="0"/>
                <a:cs typeface="Times New Roman" charset="0"/>
              </a:rPr>
              <a:t>ACTivates</a:t>
            </a:r>
            <a:endParaRPr lang="en-US" sz="2000" b="1" dirty="0">
              <a:solidFill>
                <a:srgbClr val="008000"/>
              </a:solidFill>
              <a:latin typeface="Times New Roman" charset="0"/>
              <a:ea typeface="Times New Roman" charset="0"/>
              <a:cs typeface="Times New Roman" charset="0"/>
            </a:endParaRPr>
          </a:p>
        </p:txBody>
      </p:sp>
    </p:spTree>
    <p:extLst>
      <p:ext uri="{BB962C8B-B14F-4D97-AF65-F5344CB8AC3E}">
        <p14:creationId xmlns:p14="http://schemas.microsoft.com/office/powerpoint/2010/main" val="168362143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4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959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959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959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945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499"/>
                                          </p:stCondLst>
                                        </p:cTn>
                                        <p:tgtEl>
                                          <p:spTgt spid="1959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9457"/>
                                        </p:tgtEl>
                                        <p:attrNameLst>
                                          <p:attrName>style.visibility</p:attrName>
                                        </p:attrNameLst>
                                      </p:cBhvr>
                                      <p:to>
                                        <p:strVal val="visible"/>
                                      </p:to>
                                    </p:set>
                                  </p:childTnLst>
                                </p:cTn>
                              </p:par>
                              <p:par>
                                <p:cTn id="25" presetID="1" presetClass="exit" presetSubtype="0" fill="hold" grpId="1" nodeType="withEffect">
                                  <p:stCondLst>
                                    <p:cond delay="0"/>
                                  </p:stCondLst>
                                  <p:childTnLst>
                                    <p:set>
                                      <p:cBhvr>
                                        <p:cTn id="26" dur="1" fill="hold">
                                          <p:stCondLst>
                                            <p:cond delay="0"/>
                                          </p:stCondLst>
                                        </p:cTn>
                                        <p:tgtEl>
                                          <p:spTgt spid="19459"/>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9594"/>
                                        </p:tgtEl>
                                        <p:attrNameLst>
                                          <p:attrName>style.visibility</p:attrName>
                                        </p:attrNameLst>
                                      </p:cBhvr>
                                      <p:to>
                                        <p:strVal val="hidden"/>
                                      </p:to>
                                    </p:set>
                                  </p:childTnLst>
                                </p:cTn>
                              </p:par>
                              <p:par>
                                <p:cTn id="29" presetID="1" presetClass="exit" presetSubtype="0" fill="hold" grpId="1" nodeType="withEffect">
                                  <p:stCondLst>
                                    <p:cond delay="0"/>
                                  </p:stCondLst>
                                  <p:childTnLst>
                                    <p:set>
                                      <p:cBhvr>
                                        <p:cTn id="30" dur="1" fill="hold">
                                          <p:stCondLst>
                                            <p:cond delay="0"/>
                                          </p:stCondLst>
                                        </p:cTn>
                                        <p:tgtEl>
                                          <p:spTgt spid="19596"/>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9595"/>
                                        </p:tgtEl>
                                        <p:attrNameLst>
                                          <p:attrName>style.visibility</p:attrName>
                                        </p:attrNameLst>
                                      </p:cBhvr>
                                      <p:to>
                                        <p:strVal val="hidden"/>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9598"/>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959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7" grpId="0" animBg="1"/>
      <p:bldP spid="19458" grpId="0" animBg="1"/>
      <p:bldP spid="19459" grpId="0" animBg="1"/>
      <p:bldP spid="19459" grpId="1" animBg="1"/>
      <p:bldP spid="19594" grpId="0" autoUpdateAnimBg="0"/>
      <p:bldP spid="19594" grpId="1"/>
      <p:bldP spid="19595" grpId="0" animBg="1"/>
      <p:bldP spid="19595" grpId="1" animBg="1"/>
      <p:bldP spid="19596" grpId="0" autoUpdateAnimBg="0"/>
      <p:bldP spid="19596" grpId="1"/>
      <p:bldP spid="19597" grpId="0" autoUpdateAnimBg="0"/>
      <p:bldP spid="19598" grpId="0" animBg="1"/>
      <p:bldP spid="19599" grpId="0" autoUpdateAnimBg="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53752"/>
            <a:ext cx="8229600" cy="1143000"/>
          </a:xfrm>
        </p:spPr>
        <p:txBody>
          <a:bodyPr>
            <a:normAutofit fontScale="90000"/>
          </a:bodyPr>
          <a:lstStyle/>
          <a:p>
            <a:r>
              <a:rPr lang="en-US" dirty="0" err="1">
                <a:solidFill>
                  <a:srgbClr val="1A5712"/>
                </a:solidFill>
                <a:latin typeface="Garamond"/>
                <a:cs typeface="Garamond"/>
              </a:rPr>
              <a:t>RowClone</a:t>
            </a:r>
            <a:r>
              <a:rPr lang="en-US" dirty="0">
                <a:solidFill>
                  <a:srgbClr val="1A5712"/>
                </a:solidFill>
                <a:latin typeface="Garamond"/>
                <a:cs typeface="Garamond"/>
              </a:rPr>
              <a:t>: Latency and Energy Savings</a:t>
            </a:r>
          </a:p>
        </p:txBody>
      </p:sp>
      <p:graphicFrame>
        <p:nvGraphicFramePr>
          <p:cNvPr id="4" name="Chart 3"/>
          <p:cNvGraphicFramePr/>
          <p:nvPr/>
        </p:nvGraphicFramePr>
        <p:xfrm>
          <a:off x="457200" y="1447800"/>
          <a:ext cx="8077200" cy="4800600"/>
        </p:xfrm>
        <a:graphic>
          <a:graphicData uri="http://schemas.openxmlformats.org/drawingml/2006/chart">
            <c:chart xmlns:c="http://schemas.openxmlformats.org/drawingml/2006/chart" xmlns:r="http://schemas.openxmlformats.org/officeDocument/2006/relationships" r:id="rId2"/>
          </a:graphicData>
        </a:graphic>
      </p:graphicFrame>
      <p:cxnSp>
        <p:nvCxnSpPr>
          <p:cNvPr id="5" name="Straight Arrow Connector 4"/>
          <p:cNvCxnSpPr/>
          <p:nvPr/>
        </p:nvCxnSpPr>
        <p:spPr bwMode="auto">
          <a:xfrm rot="16200000" flipH="1">
            <a:off x="1409703" y="3695699"/>
            <a:ext cx="2819397" cy="1"/>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6" name="TextBox 5"/>
          <p:cNvSpPr txBox="1"/>
          <p:nvPr/>
        </p:nvSpPr>
        <p:spPr>
          <a:xfrm>
            <a:off x="2819400" y="2438400"/>
            <a:ext cx="992579" cy="523220"/>
          </a:xfrm>
          <a:prstGeom prst="rect">
            <a:avLst/>
          </a:prstGeom>
          <a:noFill/>
          <a:ln>
            <a:noFill/>
          </a:ln>
        </p:spPr>
        <p:txBody>
          <a:bodyPr wrap="none" rtlCol="0">
            <a:spAutoFit/>
          </a:bodyPr>
          <a:lstStyle/>
          <a:p>
            <a:r>
              <a:rPr lang="en-US" sz="2800" b="1" dirty="0">
                <a:solidFill>
                  <a:srgbClr val="FF0000"/>
                </a:solidFill>
              </a:rPr>
              <a:t>11.6x</a:t>
            </a:r>
          </a:p>
        </p:txBody>
      </p:sp>
      <p:cxnSp>
        <p:nvCxnSpPr>
          <p:cNvPr id="7" name="Straight Arrow Connector 6"/>
          <p:cNvCxnSpPr/>
          <p:nvPr/>
        </p:nvCxnSpPr>
        <p:spPr bwMode="auto">
          <a:xfrm rot="16200000" flipH="1">
            <a:off x="4615523" y="3842676"/>
            <a:ext cx="3124200" cy="10847"/>
          </a:xfrm>
          <a:prstGeom prst="straightConnector1">
            <a:avLst/>
          </a:prstGeom>
          <a:solidFill>
            <a:schemeClr val="accent1"/>
          </a:solidFill>
          <a:ln w="28575" cap="flat" cmpd="sng" algn="ctr">
            <a:solidFill>
              <a:schemeClr val="tx1"/>
            </a:solidFill>
            <a:prstDash val="solid"/>
            <a:round/>
            <a:headEnd type="stealth" w="lg" len="lg"/>
            <a:tailEnd type="stealth" w="lg" len="lg"/>
          </a:ln>
          <a:effectLst/>
        </p:spPr>
      </p:cxnSp>
      <p:sp>
        <p:nvSpPr>
          <p:cNvPr id="8" name="TextBox 7"/>
          <p:cNvSpPr txBox="1"/>
          <p:nvPr/>
        </p:nvSpPr>
        <p:spPr>
          <a:xfrm>
            <a:off x="6183045" y="2438400"/>
            <a:ext cx="713632" cy="523220"/>
          </a:xfrm>
          <a:prstGeom prst="rect">
            <a:avLst/>
          </a:prstGeom>
          <a:noFill/>
          <a:ln>
            <a:noFill/>
          </a:ln>
        </p:spPr>
        <p:txBody>
          <a:bodyPr wrap="none" rtlCol="0">
            <a:spAutoFit/>
          </a:bodyPr>
          <a:lstStyle/>
          <a:p>
            <a:r>
              <a:rPr lang="en-US" sz="2800" b="1" dirty="0">
                <a:solidFill>
                  <a:srgbClr val="FF0000"/>
                </a:solidFill>
              </a:rPr>
              <a:t>74x</a:t>
            </a:r>
          </a:p>
        </p:txBody>
      </p:sp>
      <p:sp>
        <p:nvSpPr>
          <p:cNvPr id="10" name="Slide Number Placeholder 9"/>
          <p:cNvSpPr>
            <a:spLocks noGrp="1"/>
          </p:cNvSpPr>
          <p:nvPr>
            <p:ph type="sldNum" sz="quarter" idx="12"/>
          </p:nvPr>
        </p:nvSpPr>
        <p:spPr/>
        <p:txBody>
          <a:bodyPr/>
          <a:lstStyle/>
          <a:p>
            <a:fld id="{CD63C8E0-6DD9-4302-9AA9-5177C785CB79}" type="slidenum">
              <a:rPr lang="en-US" smtClean="0">
                <a:solidFill>
                  <a:prstClr val="black">
                    <a:tint val="75000"/>
                  </a:prstClr>
                </a:solidFill>
              </a:rPr>
              <a:pPr/>
              <a:t>105</a:t>
            </a:fld>
            <a:endParaRPr lang="en-US">
              <a:solidFill>
                <a:prstClr val="black">
                  <a:tint val="75000"/>
                </a:prstClr>
              </a:solidFill>
            </a:endParaRPr>
          </a:p>
        </p:txBody>
      </p:sp>
      <p:sp>
        <p:nvSpPr>
          <p:cNvPr id="11" name="Rectangle 10"/>
          <p:cNvSpPr/>
          <p:nvPr/>
        </p:nvSpPr>
        <p:spPr>
          <a:xfrm>
            <a:off x="251520" y="6165304"/>
            <a:ext cx="7848872" cy="677108"/>
          </a:xfrm>
          <a:prstGeom prst="rect">
            <a:avLst/>
          </a:prstGeom>
        </p:spPr>
        <p:txBody>
          <a:bodyPr wrap="square">
            <a:spAutoFit/>
          </a:bodyPr>
          <a:lstStyle/>
          <a:p>
            <a:r>
              <a:rPr lang="en-US" sz="1900" dirty="0">
                <a:solidFill>
                  <a:srgbClr val="000000"/>
                </a:solidFill>
                <a:latin typeface="Tahoma" charset="0"/>
              </a:rPr>
              <a:t>Seshadri et al., “</a:t>
            </a:r>
            <a:r>
              <a:rPr lang="en-US" altLang="ja-JP" sz="1900" dirty="0" err="1">
                <a:solidFill>
                  <a:srgbClr val="0000FF"/>
                </a:solidFill>
                <a:latin typeface="Tahoma" charset="0"/>
              </a:rPr>
              <a:t>RowClone</a:t>
            </a:r>
            <a:r>
              <a:rPr lang="en-US" altLang="ja-JP" sz="1900" dirty="0">
                <a:solidFill>
                  <a:srgbClr val="0000FF"/>
                </a:solidFill>
                <a:latin typeface="Tahoma" charset="0"/>
              </a:rPr>
              <a:t>: Fast and Efficient In-DRAM Copy and Initialization of Bulk Data</a:t>
            </a:r>
            <a:r>
              <a:rPr lang="en-US" altLang="ja-JP" sz="1900" dirty="0">
                <a:solidFill>
                  <a:srgbClr val="000000"/>
                </a:solidFill>
                <a:latin typeface="Tahoma" charset="0"/>
              </a:rPr>
              <a:t>,</a:t>
            </a:r>
            <a:r>
              <a:rPr lang="en-US" sz="1900" dirty="0">
                <a:solidFill>
                  <a:srgbClr val="000000"/>
                </a:solidFill>
                <a:latin typeface="Tahoma" charset="0"/>
              </a:rPr>
              <a:t>”</a:t>
            </a:r>
            <a:r>
              <a:rPr lang="en-US" altLang="ja-JP" sz="1900" dirty="0">
                <a:solidFill>
                  <a:srgbClr val="000000"/>
                </a:solidFill>
                <a:latin typeface="Tahoma" charset="0"/>
              </a:rPr>
              <a:t> MICRO 2013.</a:t>
            </a:r>
            <a:endParaRPr lang="en-US" sz="1900" dirty="0">
              <a:solidFill>
                <a:srgbClr val="000000"/>
              </a:solidFill>
              <a:latin typeface="Tahoma"/>
            </a:endParaRPr>
          </a:p>
        </p:txBody>
      </p:sp>
    </p:spTree>
    <p:extLst>
      <p:ext uri="{BB962C8B-B14F-4D97-AF65-F5344CB8AC3E}">
        <p14:creationId xmlns:p14="http://schemas.microsoft.com/office/powerpoint/2010/main" val="1353609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RowClone</a:t>
            </a:r>
          </a:p>
        </p:txBody>
      </p:sp>
      <p:sp>
        <p:nvSpPr>
          <p:cNvPr id="3" name="Content Placeholder 2"/>
          <p:cNvSpPr>
            <a:spLocks noGrp="1"/>
          </p:cNvSpPr>
          <p:nvPr>
            <p:ph idx="1"/>
          </p:nvPr>
        </p:nvSpPr>
        <p:spPr>
          <a:xfrm>
            <a:off x="228600" y="1012279"/>
            <a:ext cx="8610600" cy="5153025"/>
          </a:xfrm>
        </p:spPr>
        <p:txBody>
          <a:bodyPr/>
          <a:lstStyle/>
          <a:p>
            <a:r>
              <a:rPr lang="en-US" sz="1800" dirty="0"/>
              <a:t>Vivek Seshadri, Yoongu Kim, Chris Fallin, Donghyuk Lee, </a:t>
            </a:r>
            <a:r>
              <a:rPr lang="en-US" sz="1800" dirty="0" err="1"/>
              <a:t>Rachata</a:t>
            </a:r>
            <a:r>
              <a:rPr lang="en-US" sz="1800" dirty="0"/>
              <a:t> </a:t>
            </a:r>
            <a:r>
              <a:rPr lang="en-US" sz="1800" dirty="0" err="1"/>
              <a:t>Ausavarungnirun</a:t>
            </a:r>
            <a:r>
              <a:rPr lang="en-US" sz="1800" dirty="0"/>
              <a:t>, Gennady </a:t>
            </a:r>
            <a:r>
              <a:rPr lang="en-US" sz="1800" dirty="0" err="1"/>
              <a:t>Pekhimenko</a:t>
            </a:r>
            <a:r>
              <a:rPr lang="en-US" sz="1800" dirty="0"/>
              <a:t>, </a:t>
            </a:r>
            <a:r>
              <a:rPr lang="en-US" sz="1800" dirty="0" err="1"/>
              <a:t>Yixin</a:t>
            </a:r>
            <a:r>
              <a:rPr lang="en-US" sz="1800" dirty="0"/>
              <a:t> </a:t>
            </a:r>
            <a:r>
              <a:rPr lang="en-US" sz="1800" dirty="0" err="1"/>
              <a:t>Luo</a:t>
            </a:r>
            <a:r>
              <a:rPr lang="en-US" sz="1800" dirty="0"/>
              <a:t>, Onur Mutlu, Michael A. </a:t>
            </a:r>
            <a:r>
              <a:rPr lang="en-US" sz="1800" dirty="0" err="1"/>
              <a:t>Kozuch</a:t>
            </a:r>
            <a:r>
              <a:rPr lang="en-US" sz="1800" dirty="0"/>
              <a:t>, Phillip B. Gibbons, and Todd C. </a:t>
            </a:r>
            <a:r>
              <a:rPr lang="en-US" sz="1800" dirty="0" err="1"/>
              <a:t>Mowry</a:t>
            </a:r>
            <a:r>
              <a:rPr lang="en-US" sz="1800" dirty="0"/>
              <a:t>,</a:t>
            </a:r>
            <a:br>
              <a:rPr lang="en-US" sz="1800" dirty="0"/>
            </a:br>
            <a:r>
              <a:rPr lang="en-US" sz="1800" b="1" dirty="0">
                <a:hlinkClick r:id="rId2"/>
              </a:rPr>
              <a:t>"RowClone: Fast and Energy-Efficient In-DRAM Bulk Data Copy and Initialization"</a:t>
            </a:r>
            <a:br>
              <a:rPr lang="en-US" sz="1800" dirty="0"/>
            </a:br>
            <a:r>
              <a:rPr lang="en-US" sz="1800" i="1" dirty="0"/>
              <a:t>Proceedings of the </a:t>
            </a:r>
            <a:r>
              <a:rPr lang="en-US" sz="1800" i="1" dirty="0">
                <a:hlinkClick r:id="rId3"/>
              </a:rPr>
              <a:t>46th International Symposium on Microarchitecture</a:t>
            </a:r>
            <a:r>
              <a:rPr lang="en-US" sz="1800" i="1" dirty="0"/>
              <a:t> (</a:t>
            </a:r>
            <a:r>
              <a:rPr lang="en-US" sz="1800" b="1" i="1" dirty="0"/>
              <a:t>MICRO</a:t>
            </a:r>
            <a:r>
              <a:rPr lang="en-US" sz="1800" i="1" dirty="0"/>
              <a:t>)</a:t>
            </a:r>
            <a:r>
              <a:rPr lang="en-US" sz="1800" dirty="0"/>
              <a:t>, Davis, CA, December 2013. [</a:t>
            </a:r>
            <a:r>
              <a:rPr lang="en-US" sz="1800" dirty="0">
                <a:hlinkClick r:id="rId4"/>
              </a:rPr>
              <a:t>Slides (pptx)</a:t>
            </a:r>
            <a:r>
              <a:rPr lang="en-US" sz="1800" dirty="0"/>
              <a:t> </a:t>
            </a:r>
            <a:r>
              <a:rPr lang="en-US" sz="1800" dirty="0">
                <a:hlinkClick r:id="rId5"/>
              </a:rPr>
              <a:t>(pdf)</a:t>
            </a:r>
            <a:r>
              <a:rPr lang="en-US" sz="1800" dirty="0"/>
              <a:t>] [</a:t>
            </a:r>
            <a:r>
              <a:rPr lang="en-US" sz="1800" dirty="0">
                <a:hlinkClick r:id="rId6"/>
              </a:rPr>
              <a:t>Lightning Session Slides (pptx)</a:t>
            </a:r>
            <a:r>
              <a:rPr lang="en-US" sz="1800" dirty="0"/>
              <a:t> </a:t>
            </a:r>
            <a:r>
              <a:rPr lang="en-US" sz="1800" dirty="0">
                <a:hlinkClick r:id="rId7"/>
              </a:rPr>
              <a:t>(pdf)</a:t>
            </a:r>
            <a:r>
              <a:rPr lang="en-US" sz="1800" dirty="0"/>
              <a:t>] [</a:t>
            </a:r>
            <a:r>
              <a:rPr lang="en-US" sz="1800" dirty="0">
                <a:hlinkClick r:id="rId8"/>
              </a:rPr>
              <a:t>Poster (pptx)</a:t>
            </a:r>
            <a:r>
              <a:rPr lang="en-US" sz="1800" dirty="0"/>
              <a:t> </a:t>
            </a:r>
            <a:r>
              <a:rPr lang="en-US" sz="1800" dirty="0">
                <a:hlinkClick r:id="rId9"/>
              </a:rPr>
              <a:t>(pdf)</a:t>
            </a:r>
            <a:r>
              <a:rPr lang="en-US" sz="1800" dirty="0"/>
              <a:t>] </a:t>
            </a:r>
          </a:p>
          <a:p>
            <a:endParaRPr lang="en-US" sz="2000"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106</a:t>
            </a:fld>
            <a:endParaRPr lang="en-US"/>
          </a:p>
        </p:txBody>
      </p:sp>
      <p:pic>
        <p:nvPicPr>
          <p:cNvPr id="6" name="Picture 5"/>
          <p:cNvPicPr>
            <a:picLocks noChangeAspect="1"/>
          </p:cNvPicPr>
          <p:nvPr/>
        </p:nvPicPr>
        <p:blipFill>
          <a:blip r:embed="rId10"/>
          <a:stretch>
            <a:fillRect/>
          </a:stretch>
        </p:blipFill>
        <p:spPr>
          <a:xfrm>
            <a:off x="0" y="3562817"/>
            <a:ext cx="9144000" cy="3322567"/>
          </a:xfrm>
          <a:prstGeom prst="rect">
            <a:avLst/>
          </a:prstGeom>
        </p:spPr>
      </p:pic>
    </p:spTree>
    <p:extLst>
      <p:ext uri="{BB962C8B-B14F-4D97-AF65-F5344CB8AC3E}">
        <p14:creationId xmlns:p14="http://schemas.microsoft.com/office/powerpoint/2010/main" val="1820291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In-Memory Bulk Bitwise Operations</a:t>
            </a:r>
          </a:p>
        </p:txBody>
      </p:sp>
      <p:sp>
        <p:nvSpPr>
          <p:cNvPr id="3" name="Content Placeholder 2"/>
          <p:cNvSpPr>
            <a:spLocks noGrp="1"/>
          </p:cNvSpPr>
          <p:nvPr>
            <p:ph idx="1"/>
          </p:nvPr>
        </p:nvSpPr>
        <p:spPr>
          <a:xfrm>
            <a:off x="228600" y="997527"/>
            <a:ext cx="8807896" cy="5193723"/>
          </a:xfrm>
        </p:spPr>
        <p:txBody>
          <a:bodyPr/>
          <a:lstStyle/>
          <a:p>
            <a:r>
              <a:rPr lang="en-US" dirty="0"/>
              <a:t>We can support </a:t>
            </a:r>
            <a:r>
              <a:rPr lang="en-US" dirty="0">
                <a:solidFill>
                  <a:srgbClr val="0000FF"/>
                </a:solidFill>
              </a:rPr>
              <a:t>in-DRAM COPY, ZERO, AND, OR, NOT, MAJ</a:t>
            </a:r>
          </a:p>
          <a:p>
            <a:r>
              <a:rPr lang="en-US" dirty="0"/>
              <a:t>At low cost</a:t>
            </a:r>
          </a:p>
          <a:p>
            <a:r>
              <a:rPr lang="en-US" dirty="0">
                <a:solidFill>
                  <a:srgbClr val="0000FF"/>
                </a:solidFill>
              </a:rPr>
              <a:t>Using analog computation capability of DRAM</a:t>
            </a:r>
          </a:p>
          <a:p>
            <a:pPr lvl="1"/>
            <a:r>
              <a:rPr lang="en-US" dirty="0">
                <a:solidFill>
                  <a:srgbClr val="0000FF"/>
                </a:solidFill>
              </a:rPr>
              <a:t>Idea: activating multiple rows performs computation</a:t>
            </a:r>
          </a:p>
          <a:p>
            <a:r>
              <a:rPr lang="en-US" dirty="0">
                <a:solidFill>
                  <a:srgbClr val="FF0000"/>
                </a:solidFill>
              </a:rPr>
              <a:t>30-60X performance and energy improvement</a:t>
            </a:r>
          </a:p>
          <a:p>
            <a:pPr lvl="1"/>
            <a:r>
              <a:rPr lang="en-US" sz="2000" dirty="0"/>
              <a:t>Seshadri+, “</a:t>
            </a:r>
            <a:r>
              <a:rPr lang="en-US" sz="2000" dirty="0">
                <a:solidFill>
                  <a:schemeClr val="tx2">
                    <a:lumMod val="75000"/>
                  </a:schemeClr>
                </a:solidFill>
              </a:rPr>
              <a:t>Ambit: In-Memory Accelerator for Bulk Bitwise Operations Using Commodity DRAM Technology</a:t>
            </a:r>
            <a:r>
              <a:rPr lang="en-US" sz="2000" dirty="0"/>
              <a:t>,” MICRO 2017.</a:t>
            </a:r>
          </a:p>
          <a:p>
            <a:endParaRPr lang="en-US" dirty="0"/>
          </a:p>
          <a:p>
            <a:endParaRPr lang="en-US" dirty="0"/>
          </a:p>
          <a:p>
            <a:r>
              <a:rPr lang="en-US" dirty="0">
                <a:solidFill>
                  <a:srgbClr val="0000FF"/>
                </a:solidFill>
              </a:rPr>
              <a:t>New memory technologies </a:t>
            </a:r>
            <a:r>
              <a:rPr lang="en-US" dirty="0"/>
              <a:t>enable even more opportunities</a:t>
            </a:r>
          </a:p>
          <a:p>
            <a:pPr lvl="1"/>
            <a:r>
              <a:rPr lang="en-US" dirty="0"/>
              <a:t>Memristors, resistive RAM, phase change </a:t>
            </a:r>
            <a:r>
              <a:rPr lang="en-US" dirty="0" err="1"/>
              <a:t>mem</a:t>
            </a:r>
            <a:r>
              <a:rPr lang="en-US" dirty="0"/>
              <a:t>, STT-MRAM, </a:t>
            </a:r>
            <a:r>
              <a:rPr lang="is-IS" dirty="0"/>
              <a:t>…</a:t>
            </a:r>
            <a:endParaRPr lang="en-US" dirty="0"/>
          </a:p>
          <a:p>
            <a:pPr lvl="1"/>
            <a:r>
              <a:rPr lang="en-US" dirty="0"/>
              <a:t>Can operate on data </a:t>
            </a:r>
            <a:r>
              <a:rPr lang="en-US" dirty="0">
                <a:solidFill>
                  <a:srgbClr val="FF0000"/>
                </a:solidFill>
              </a:rPr>
              <a:t>with minimal movement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107</a:t>
            </a:fld>
            <a:endParaRPr lang="en-US"/>
          </a:p>
        </p:txBody>
      </p:sp>
    </p:spTree>
    <p:extLst>
      <p:ext uri="{BB962C8B-B14F-4D97-AF65-F5344CB8AC3E}">
        <p14:creationId xmlns:p14="http://schemas.microsoft.com/office/powerpoint/2010/main" val="157184836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800" dirty="0"/>
              <a:t>In-DRAM AND/OR: Triple Row Activation</a:t>
            </a:r>
          </a:p>
        </p:txBody>
      </p:sp>
      <p:sp>
        <p:nvSpPr>
          <p:cNvPr id="3" name="Content Placeholder 2"/>
          <p:cNvSpPr>
            <a:spLocks noGrp="1"/>
          </p:cNvSpPr>
          <p:nvPr>
            <p:ph idx="1"/>
          </p:nvPr>
        </p:nvSpPr>
        <p:spPr>
          <a:xfrm>
            <a:off x="228600" y="1056928"/>
            <a:ext cx="8610600" cy="4876800"/>
          </a:xfrm>
        </p:spPr>
        <p:txBody>
          <a:bodyPr/>
          <a:lstStyle/>
          <a:p>
            <a:endParaRPr lang="en-US"/>
          </a:p>
        </p:txBody>
      </p:sp>
      <p:sp>
        <p:nvSpPr>
          <p:cNvPr id="4" name="Slide Number Placeholder 3"/>
          <p:cNvSpPr>
            <a:spLocks noGrp="1"/>
          </p:cNvSpPr>
          <p:nvPr>
            <p:ph type="sldNum" sz="quarter" idx="11"/>
          </p:nvPr>
        </p:nvSpPr>
        <p:spPr>
          <a:xfrm>
            <a:off x="6804248" y="6356176"/>
            <a:ext cx="2133600" cy="457200"/>
          </a:xfrm>
        </p:spPr>
        <p:txBody>
          <a:bodyPr/>
          <a:lstStyle/>
          <a:p>
            <a:fld id="{323594FA-E141-4234-AE05-360401972BE7}" type="slidenum">
              <a:rPr lang="en-US" altLang="en-US" smtClean="0">
                <a:solidFill>
                  <a:srgbClr val="000000"/>
                </a:solidFill>
              </a:rPr>
              <a:pPr/>
              <a:t>108</a:t>
            </a:fld>
            <a:endParaRPr lang="en-US" altLang="en-US" dirty="0">
              <a:solidFill>
                <a:srgbClr val="000000"/>
              </a:solidFill>
            </a:endParaRPr>
          </a:p>
        </p:txBody>
      </p:sp>
      <p:sp>
        <p:nvSpPr>
          <p:cNvPr id="71" name="Rectangle 70"/>
          <p:cNvSpPr/>
          <p:nvPr/>
        </p:nvSpPr>
        <p:spPr>
          <a:xfrm>
            <a:off x="1384300" y="31905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2" name="Rectangle 71"/>
          <p:cNvSpPr/>
          <p:nvPr/>
        </p:nvSpPr>
        <p:spPr>
          <a:xfrm>
            <a:off x="1371600" y="34761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3" name="Rectangle 72"/>
          <p:cNvSpPr/>
          <p:nvPr/>
        </p:nvSpPr>
        <p:spPr>
          <a:xfrm>
            <a:off x="1387613" y="2134614"/>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74" name="Rectangle 73"/>
          <p:cNvSpPr/>
          <p:nvPr/>
        </p:nvSpPr>
        <p:spPr>
          <a:xfrm>
            <a:off x="1390386" y="2420264"/>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75" name="Group 74"/>
          <p:cNvGrpSpPr/>
          <p:nvPr/>
        </p:nvGrpSpPr>
        <p:grpSpPr>
          <a:xfrm>
            <a:off x="1752600" y="1133128"/>
            <a:ext cx="3064024" cy="4958665"/>
            <a:chOff x="1828800" y="-857925"/>
            <a:chExt cx="4182533" cy="6768806"/>
          </a:xfrm>
        </p:grpSpPr>
        <p:grpSp>
          <p:nvGrpSpPr>
            <p:cNvPr id="76" name="Group 75"/>
            <p:cNvGrpSpPr/>
            <p:nvPr/>
          </p:nvGrpSpPr>
          <p:grpSpPr>
            <a:xfrm>
              <a:off x="3039533" y="3479094"/>
              <a:ext cx="2971800" cy="1119011"/>
              <a:chOff x="2667000" y="3041650"/>
              <a:chExt cx="2057400" cy="774700"/>
            </a:xfrm>
          </p:grpSpPr>
          <p:grpSp>
            <p:nvGrpSpPr>
              <p:cNvPr id="82" name="Group 81"/>
              <p:cNvGrpSpPr/>
              <p:nvPr/>
            </p:nvGrpSpPr>
            <p:grpSpPr>
              <a:xfrm>
                <a:off x="2667000" y="3048000"/>
                <a:ext cx="609600" cy="762000"/>
                <a:chOff x="2819400" y="3048000"/>
                <a:chExt cx="609600" cy="762000"/>
              </a:xfrm>
            </p:grpSpPr>
            <p:sp>
              <p:nvSpPr>
                <p:cNvPr id="88" name="Isosceles Triangle 87"/>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9" name="Oval 88"/>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grpSp>
            <p:nvGrpSpPr>
              <p:cNvPr id="83" name="Group 82"/>
              <p:cNvGrpSpPr/>
              <p:nvPr/>
            </p:nvGrpSpPr>
            <p:grpSpPr>
              <a:xfrm rot="10800000">
                <a:off x="4114800" y="3048000"/>
                <a:ext cx="609600" cy="762000"/>
                <a:chOff x="2819400" y="3048000"/>
                <a:chExt cx="609600" cy="762000"/>
              </a:xfrm>
            </p:grpSpPr>
            <p:sp>
              <p:nvSpPr>
                <p:cNvPr id="86" name="Isosceles Triangle 85"/>
                <p:cNvSpPr/>
                <p:nvPr/>
              </p:nvSpPr>
              <p:spPr>
                <a:xfrm>
                  <a:off x="2819400" y="3124200"/>
                  <a:ext cx="609600" cy="685800"/>
                </a:xfrm>
                <a:prstGeom prst="triangl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sp>
              <p:nvSpPr>
                <p:cNvPr id="87" name="Oval 86"/>
                <p:cNvSpPr/>
                <p:nvPr/>
              </p:nvSpPr>
              <p:spPr>
                <a:xfrm>
                  <a:off x="3048000" y="3048000"/>
                  <a:ext cx="152400" cy="152400"/>
                </a:xfrm>
                <a:prstGeom prst="ellipse">
                  <a:avLst/>
                </a:prstGeom>
                <a:solidFill>
                  <a:srgbClr val="E8E595">
                    <a:lumMod val="50000"/>
                  </a:srgbClr>
                </a:solidFill>
                <a:ln w="3175" cap="flat" cmpd="sng" algn="ctr">
                  <a:solidFill>
                    <a:sysClr val="windowText" lastClr="000000">
                      <a:lumMod val="85000"/>
                      <a:lumOff val="15000"/>
                    </a:sysClr>
                  </a:solidFill>
                  <a:prstDash val="solid"/>
                </a:ln>
                <a:effectLst/>
              </p:spPr>
              <p:txBody>
                <a:bodyPr rtlCol="0" anchor="ctr"/>
                <a:lstStyle/>
                <a:p>
                  <a:pPr algn="ctr">
                    <a:defRPr/>
                  </a:pPr>
                  <a:endParaRPr lang="en-US" sz="3200" b="1" kern="0" dirty="0">
                    <a:solidFill>
                      <a:prstClr val="white"/>
                    </a:solidFill>
                    <a:latin typeface="Calibri"/>
                  </a:endParaRPr>
                </a:p>
              </p:txBody>
            </p:sp>
          </p:grpSp>
          <p:cxnSp>
            <p:nvCxnSpPr>
              <p:cNvPr id="84" name="Elbow Connector 83"/>
              <p:cNvCxnSpPr>
                <a:stCxn id="86" idx="3"/>
                <a:endCxn id="89" idx="0"/>
              </p:cNvCxnSpPr>
              <p:nvPr/>
            </p:nvCxnSpPr>
            <p:spPr>
              <a:xfrm rot="16200000" flipV="1">
                <a:off x="3695700" y="2324100"/>
                <a:ext cx="12700" cy="1447800"/>
              </a:xfrm>
              <a:prstGeom prst="bentConnector3">
                <a:avLst>
                  <a:gd name="adj1" fmla="val 4135134"/>
                </a:avLst>
              </a:prstGeom>
              <a:noFill/>
              <a:ln w="19050" cap="flat" cmpd="sng" algn="ctr">
                <a:solidFill>
                  <a:sysClr val="windowText" lastClr="000000">
                    <a:lumMod val="65000"/>
                    <a:lumOff val="35000"/>
                  </a:sysClr>
                </a:solidFill>
                <a:prstDash val="solid"/>
                <a:headEnd type="none" w="med" len="med"/>
                <a:tailEnd type="none" w="med" len="med"/>
              </a:ln>
              <a:effectLst/>
            </p:spPr>
          </p:cxnSp>
          <p:cxnSp>
            <p:nvCxnSpPr>
              <p:cNvPr id="85" name="Elbow Connector 84"/>
              <p:cNvCxnSpPr>
                <a:stCxn id="87" idx="0"/>
                <a:endCxn id="88" idx="3"/>
              </p:cNvCxnSpPr>
              <p:nvPr/>
            </p:nvCxnSpPr>
            <p:spPr>
              <a:xfrm rot="5400000">
                <a:off x="3695700" y="3086100"/>
                <a:ext cx="12700" cy="1447800"/>
              </a:xfrm>
              <a:prstGeom prst="bentConnector3">
                <a:avLst>
                  <a:gd name="adj1" fmla="val 4427024"/>
                </a:avLst>
              </a:prstGeom>
              <a:noFill/>
              <a:ln w="19050" cap="flat" cmpd="sng" algn="ctr">
                <a:solidFill>
                  <a:sysClr val="windowText" lastClr="000000">
                    <a:lumMod val="65000"/>
                    <a:lumOff val="35000"/>
                  </a:sysClr>
                </a:solidFill>
                <a:prstDash val="solid"/>
                <a:headEnd type="none" w="med" len="med"/>
                <a:tailEnd type="none" w="med" len="med"/>
              </a:ln>
              <a:effectLst/>
            </p:spPr>
          </p:cxnSp>
        </p:grpSp>
        <p:cxnSp>
          <p:nvCxnSpPr>
            <p:cNvPr id="77" name="Straight Connector 76"/>
            <p:cNvCxnSpPr>
              <a:endCxn id="88" idx="1"/>
            </p:cNvCxnSpPr>
            <p:nvPr/>
          </p:nvCxnSpPr>
          <p:spPr>
            <a:xfrm>
              <a:off x="1828800" y="4093633"/>
              <a:ext cx="1430867" cy="0"/>
            </a:xfrm>
            <a:prstGeom prst="line">
              <a:avLst/>
            </a:prstGeom>
            <a:noFill/>
            <a:ln w="38100" cap="flat" cmpd="sng" algn="ctr">
              <a:solidFill>
                <a:srgbClr val="C4442A"/>
              </a:solidFill>
              <a:prstDash val="solid"/>
              <a:headEnd type="none" w="med" len="med"/>
              <a:tailEnd type="none" w="med" len="med"/>
            </a:ln>
            <a:effectLst/>
          </p:spPr>
        </p:cxnSp>
        <p:cxnSp>
          <p:nvCxnSpPr>
            <p:cNvPr id="78" name="Straight Connector 77"/>
            <p:cNvCxnSpPr/>
            <p:nvPr/>
          </p:nvCxnSpPr>
          <p:spPr>
            <a:xfrm>
              <a:off x="2544233" y="4093633"/>
              <a:ext cx="0" cy="935567"/>
            </a:xfrm>
            <a:prstGeom prst="line">
              <a:avLst/>
            </a:prstGeom>
            <a:noFill/>
            <a:ln w="38100" cap="flat" cmpd="sng" algn="ctr">
              <a:solidFill>
                <a:srgbClr val="C4442A"/>
              </a:solidFill>
              <a:prstDash val="solid"/>
              <a:headEnd type="none" w="med" len="med"/>
              <a:tailEnd type="none" w="med" len="med"/>
            </a:ln>
            <a:effectLst/>
          </p:spPr>
        </p:cxnSp>
        <p:cxnSp>
          <p:nvCxnSpPr>
            <p:cNvPr id="79" name="Elbow Connector 78"/>
            <p:cNvCxnSpPr>
              <a:endCxn id="86" idx="5"/>
            </p:cNvCxnSpPr>
            <p:nvPr/>
          </p:nvCxnSpPr>
          <p:spPr>
            <a:xfrm flipV="1">
              <a:off x="2544233" y="3983567"/>
              <a:ext cx="2806700" cy="1045633"/>
            </a:xfrm>
            <a:prstGeom prst="bentConnector3">
              <a:avLst>
                <a:gd name="adj1" fmla="val 67170"/>
              </a:avLst>
            </a:prstGeom>
            <a:noFill/>
            <a:ln w="38100" cap="flat" cmpd="sng" algn="ctr">
              <a:solidFill>
                <a:srgbClr val="C4442A"/>
              </a:solidFill>
              <a:prstDash val="solid"/>
              <a:headEnd type="none" w="med" len="med"/>
              <a:tailEnd type="none" w="med" len="med"/>
            </a:ln>
            <a:effectLst/>
          </p:spPr>
        </p:cxnSp>
        <p:cxnSp>
          <p:nvCxnSpPr>
            <p:cNvPr id="80" name="Straight Connector 79"/>
            <p:cNvCxnSpPr/>
            <p:nvPr/>
          </p:nvCxnSpPr>
          <p:spPr>
            <a:xfrm flipV="1">
              <a:off x="4525433" y="-857925"/>
              <a:ext cx="0" cy="3588327"/>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cxnSp>
          <p:nvCxnSpPr>
            <p:cNvPr id="81" name="Straight Connector 80"/>
            <p:cNvCxnSpPr/>
            <p:nvPr/>
          </p:nvCxnSpPr>
          <p:spPr>
            <a:xfrm flipV="1">
              <a:off x="4525433" y="5398531"/>
              <a:ext cx="0" cy="512350"/>
            </a:xfrm>
            <a:prstGeom prst="line">
              <a:avLst/>
            </a:prstGeom>
            <a:noFill/>
            <a:ln w="38100" cap="flat" cmpd="sng" algn="ctr">
              <a:solidFill>
                <a:sysClr val="windowText" lastClr="000000">
                  <a:lumMod val="65000"/>
                  <a:lumOff val="35000"/>
                </a:sysClr>
              </a:solidFill>
              <a:prstDash val="solid"/>
              <a:headEnd type="none" w="med" len="med"/>
              <a:tailEnd type="none" w="med" len="med"/>
            </a:ln>
            <a:effectLst/>
          </p:spPr>
        </p:cxnSp>
      </p:grpSp>
      <p:sp>
        <p:nvSpPr>
          <p:cNvPr id="90" name="TextBox 89"/>
          <p:cNvSpPr txBox="1"/>
          <p:nvPr/>
        </p:nvSpPr>
        <p:spPr>
          <a:xfrm>
            <a:off x="3733800" y="571530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1" name="TextBox 90"/>
          <p:cNvSpPr txBox="1"/>
          <p:nvPr/>
        </p:nvSpPr>
        <p:spPr>
          <a:xfrm>
            <a:off x="3733800" y="980728"/>
            <a:ext cx="1035861"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p>
        </p:txBody>
      </p:sp>
      <p:sp>
        <p:nvSpPr>
          <p:cNvPr id="92" name="TextBox 91"/>
          <p:cNvSpPr txBox="1"/>
          <p:nvPr/>
        </p:nvSpPr>
        <p:spPr>
          <a:xfrm>
            <a:off x="1106239" y="4485928"/>
            <a:ext cx="646361" cy="523220"/>
          </a:xfrm>
          <a:prstGeom prst="rect">
            <a:avLst/>
          </a:prstGeom>
          <a:noFill/>
        </p:spPr>
        <p:txBody>
          <a:bodyPr wrap="square" rtlCol="0">
            <a:spAutoFit/>
          </a:bodyPr>
          <a:lstStyle/>
          <a:p>
            <a:r>
              <a:rPr lang="en-US" sz="2800" b="1" i="1" dirty="0">
                <a:solidFill>
                  <a:prstClr val="black"/>
                </a:solidFill>
                <a:latin typeface="Calibri"/>
              </a:rPr>
              <a:t>dis</a:t>
            </a:r>
          </a:p>
        </p:txBody>
      </p:sp>
      <p:grpSp>
        <p:nvGrpSpPr>
          <p:cNvPr id="93" name="Group 92"/>
          <p:cNvGrpSpPr/>
          <p:nvPr/>
        </p:nvGrpSpPr>
        <p:grpSpPr>
          <a:xfrm>
            <a:off x="762000" y="2134614"/>
            <a:ext cx="1546191" cy="834596"/>
            <a:chOff x="1425609" y="2590800"/>
            <a:chExt cx="1546191" cy="834596"/>
          </a:xfrm>
        </p:grpSpPr>
        <p:cxnSp>
          <p:nvCxnSpPr>
            <p:cNvPr id="94" name="Straight Connector 93"/>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5" name="Straight Connector 94"/>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96" name="Straight Connector 95"/>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97" name="Rectangle 96"/>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98" name="Elbow Connector 97"/>
            <p:cNvCxnSpPr>
              <a:endCxn id="97"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99" name="Straight Connector 98"/>
          <p:cNvCxnSpPr/>
          <p:nvPr/>
        </p:nvCxnSpPr>
        <p:spPr>
          <a:xfrm>
            <a:off x="2881451" y="2477514"/>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0" name="Straight Arrow Connector 99"/>
          <p:cNvCxnSpPr>
            <a:stCxn id="101" idx="6"/>
            <a:endCxn id="102" idx="2"/>
          </p:cNvCxnSpPr>
          <p:nvPr/>
        </p:nvCxnSpPr>
        <p:spPr>
          <a:xfrm>
            <a:off x="2324300" y="2477514"/>
            <a:ext cx="533000" cy="0"/>
          </a:xfrm>
          <a:prstGeom prst="straightConnector1">
            <a:avLst/>
          </a:prstGeom>
          <a:noFill/>
          <a:ln w="38100" cap="flat" cmpd="sng" algn="ctr">
            <a:solidFill>
              <a:srgbClr val="C4442A"/>
            </a:solidFill>
            <a:prstDash val="solid"/>
            <a:tailEnd type="stealth" w="lg" len="lg"/>
          </a:ln>
          <a:effectLst/>
        </p:spPr>
      </p:cxnSp>
      <p:sp>
        <p:nvSpPr>
          <p:cNvPr id="101" name="Oval 100"/>
          <p:cNvSpPr/>
          <p:nvPr/>
        </p:nvSpPr>
        <p:spPr>
          <a:xfrm>
            <a:off x="22098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2" name="Oval 101"/>
          <p:cNvSpPr/>
          <p:nvPr/>
        </p:nvSpPr>
        <p:spPr>
          <a:xfrm>
            <a:off x="2857300" y="2420264"/>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03" name="Straight Arrow Connector 102"/>
          <p:cNvCxnSpPr/>
          <p:nvPr/>
        </p:nvCxnSpPr>
        <p:spPr>
          <a:xfrm flipV="1">
            <a:off x="2324188" y="2164370"/>
            <a:ext cx="433199" cy="283388"/>
          </a:xfrm>
          <a:prstGeom prst="straightConnector1">
            <a:avLst/>
          </a:prstGeom>
          <a:noFill/>
          <a:ln w="38100" cap="flat" cmpd="sng" algn="ctr">
            <a:solidFill>
              <a:srgbClr val="C4442A"/>
            </a:solidFill>
            <a:prstDash val="solid"/>
            <a:tailEnd type="stealth" w="lg" len="lg"/>
          </a:ln>
          <a:effectLst/>
        </p:spPr>
      </p:cxnSp>
      <p:sp>
        <p:nvSpPr>
          <p:cNvPr id="104" name="Rectangle 103"/>
          <p:cNvSpPr/>
          <p:nvPr/>
        </p:nvSpPr>
        <p:spPr>
          <a:xfrm>
            <a:off x="1387613" y="1133128"/>
            <a:ext cx="387178" cy="68580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05" name="Rectangle 104"/>
          <p:cNvSpPr/>
          <p:nvPr/>
        </p:nvSpPr>
        <p:spPr>
          <a:xfrm>
            <a:off x="1390386" y="1418778"/>
            <a:ext cx="387178" cy="400150"/>
          </a:xfrm>
          <a:prstGeom prst="rect">
            <a:avLst/>
          </a:prstGeom>
          <a:solidFill>
            <a:srgbClr val="40627C">
              <a:lumMod val="60000"/>
              <a:lumOff val="40000"/>
            </a:srgbClr>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grpSp>
        <p:nvGrpSpPr>
          <p:cNvPr id="106" name="Group 105"/>
          <p:cNvGrpSpPr/>
          <p:nvPr/>
        </p:nvGrpSpPr>
        <p:grpSpPr>
          <a:xfrm>
            <a:off x="762000" y="1133128"/>
            <a:ext cx="1546191" cy="834596"/>
            <a:chOff x="1425609" y="2590800"/>
            <a:chExt cx="1546191" cy="834596"/>
          </a:xfrm>
        </p:grpSpPr>
        <p:cxnSp>
          <p:nvCxnSpPr>
            <p:cNvPr id="107" name="Straight Connector 106"/>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8" name="Straight Connector 107"/>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09" name="Straight Connector 108"/>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10" name="Rectangle 109"/>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1" name="Elbow Connector 110"/>
            <p:cNvCxnSpPr>
              <a:endCxn id="110"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12" name="Straight Connector 111"/>
          <p:cNvCxnSpPr/>
          <p:nvPr/>
        </p:nvCxnSpPr>
        <p:spPr>
          <a:xfrm>
            <a:off x="2881451" y="14760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13" name="Straight Arrow Connector 112"/>
          <p:cNvCxnSpPr>
            <a:stCxn id="114" idx="6"/>
            <a:endCxn id="115" idx="2"/>
          </p:cNvCxnSpPr>
          <p:nvPr/>
        </p:nvCxnSpPr>
        <p:spPr>
          <a:xfrm>
            <a:off x="2324300" y="1476028"/>
            <a:ext cx="533000" cy="0"/>
          </a:xfrm>
          <a:prstGeom prst="straightConnector1">
            <a:avLst/>
          </a:prstGeom>
          <a:noFill/>
          <a:ln w="38100" cap="flat" cmpd="sng" algn="ctr">
            <a:solidFill>
              <a:srgbClr val="C4442A"/>
            </a:solidFill>
            <a:prstDash val="solid"/>
            <a:tailEnd type="stealth" w="lg" len="lg"/>
          </a:ln>
          <a:effectLst/>
        </p:spPr>
      </p:cxnSp>
      <p:sp>
        <p:nvSpPr>
          <p:cNvPr id="114" name="Oval 113"/>
          <p:cNvSpPr/>
          <p:nvPr/>
        </p:nvSpPr>
        <p:spPr>
          <a:xfrm>
            <a:off x="22098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15" name="Oval 114"/>
          <p:cNvSpPr/>
          <p:nvPr/>
        </p:nvSpPr>
        <p:spPr>
          <a:xfrm>
            <a:off x="2857300" y="14187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16" name="Straight Arrow Connector 115"/>
          <p:cNvCxnSpPr/>
          <p:nvPr/>
        </p:nvCxnSpPr>
        <p:spPr>
          <a:xfrm flipV="1">
            <a:off x="2324188" y="1162884"/>
            <a:ext cx="433199" cy="283388"/>
          </a:xfrm>
          <a:prstGeom prst="straightConnector1">
            <a:avLst/>
          </a:prstGeom>
          <a:noFill/>
          <a:ln w="38100" cap="flat" cmpd="sng" algn="ctr">
            <a:solidFill>
              <a:srgbClr val="C4442A"/>
            </a:solidFill>
            <a:prstDash val="solid"/>
            <a:tailEnd type="stealth" w="lg" len="lg"/>
          </a:ln>
          <a:effectLst/>
        </p:spPr>
      </p:cxnSp>
      <p:sp>
        <p:nvSpPr>
          <p:cNvPr id="117" name="TextBox 116"/>
          <p:cNvSpPr txBox="1"/>
          <p:nvPr/>
        </p:nvSpPr>
        <p:spPr>
          <a:xfrm>
            <a:off x="228600" y="1295708"/>
            <a:ext cx="410690" cy="523220"/>
          </a:xfrm>
          <a:prstGeom prst="rect">
            <a:avLst/>
          </a:prstGeom>
          <a:noFill/>
        </p:spPr>
        <p:txBody>
          <a:bodyPr wrap="none" rtlCol="0">
            <a:spAutoFit/>
          </a:bodyPr>
          <a:lstStyle/>
          <a:p>
            <a:r>
              <a:rPr lang="en-US" sz="2800" b="1" i="1" dirty="0">
                <a:solidFill>
                  <a:prstClr val="black"/>
                </a:solidFill>
                <a:latin typeface="Calibri"/>
              </a:rPr>
              <a:t>A</a:t>
            </a:r>
          </a:p>
        </p:txBody>
      </p:sp>
      <p:sp>
        <p:nvSpPr>
          <p:cNvPr id="118" name="TextBox 117"/>
          <p:cNvSpPr txBox="1"/>
          <p:nvPr/>
        </p:nvSpPr>
        <p:spPr>
          <a:xfrm>
            <a:off x="228600" y="2438708"/>
            <a:ext cx="410690" cy="523220"/>
          </a:xfrm>
          <a:prstGeom prst="rect">
            <a:avLst/>
          </a:prstGeom>
          <a:noFill/>
        </p:spPr>
        <p:txBody>
          <a:bodyPr wrap="none" rtlCol="0">
            <a:spAutoFit/>
          </a:bodyPr>
          <a:lstStyle/>
          <a:p>
            <a:r>
              <a:rPr lang="en-US" sz="2800" b="1" i="1" dirty="0">
                <a:solidFill>
                  <a:prstClr val="black"/>
                </a:solidFill>
                <a:latin typeface="Calibri"/>
              </a:rPr>
              <a:t>B</a:t>
            </a:r>
          </a:p>
        </p:txBody>
      </p:sp>
      <p:grpSp>
        <p:nvGrpSpPr>
          <p:cNvPr id="119" name="Group 118"/>
          <p:cNvGrpSpPr/>
          <p:nvPr/>
        </p:nvGrpSpPr>
        <p:grpSpPr>
          <a:xfrm>
            <a:off x="762000" y="3190528"/>
            <a:ext cx="1546191" cy="834596"/>
            <a:chOff x="1425609" y="2590800"/>
            <a:chExt cx="1546191" cy="834596"/>
          </a:xfrm>
        </p:grpSpPr>
        <p:cxnSp>
          <p:nvCxnSpPr>
            <p:cNvPr id="120" name="Straight Connector 119"/>
            <p:cNvCxnSpPr/>
            <p:nvPr/>
          </p:nvCxnSpPr>
          <p:spPr>
            <a:xfrm>
              <a:off x="2051222"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1" name="Straight Connector 120"/>
            <p:cNvCxnSpPr/>
            <p:nvPr/>
          </p:nvCxnSpPr>
          <p:spPr>
            <a:xfrm>
              <a:off x="2438400" y="2590800"/>
              <a:ext cx="0" cy="68580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2" name="Straight Connector 121"/>
            <p:cNvCxnSpPr/>
            <p:nvPr/>
          </p:nvCxnSpPr>
          <p:spPr>
            <a:xfrm>
              <a:off x="2438400" y="2933700"/>
              <a:ext cx="533400"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sp>
          <p:nvSpPr>
            <p:cNvPr id="123" name="Rectangle 122"/>
            <p:cNvSpPr/>
            <p:nvPr/>
          </p:nvSpPr>
          <p:spPr>
            <a:xfrm>
              <a:off x="1425609" y="3311096"/>
              <a:ext cx="125730" cy="114300"/>
            </a:xfrm>
            <a:prstGeom prst="rect">
              <a:avLst/>
            </a:prstGeom>
            <a:no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4" name="Elbow Connector 123"/>
            <p:cNvCxnSpPr>
              <a:endCxn id="123" idx="0"/>
            </p:cNvCxnSpPr>
            <p:nvPr/>
          </p:nvCxnSpPr>
          <p:spPr>
            <a:xfrm rot="10800000" flipV="1">
              <a:off x="1488474" y="2948630"/>
              <a:ext cx="562748" cy="362465"/>
            </a:xfrm>
            <a:prstGeom prst="bentConnector2">
              <a:avLst/>
            </a:prstGeom>
            <a:noFill/>
            <a:ln w="28575" cap="flat" cmpd="sng" algn="ctr">
              <a:solidFill>
                <a:sysClr val="windowText" lastClr="000000">
                  <a:lumMod val="65000"/>
                  <a:lumOff val="35000"/>
                </a:sysClr>
              </a:solidFill>
              <a:prstDash val="solid"/>
              <a:tailEnd type="arrow" w="lg" len="lg"/>
            </a:ln>
            <a:effectLst/>
          </p:spPr>
        </p:cxnSp>
      </p:grpSp>
      <p:cxnSp>
        <p:nvCxnSpPr>
          <p:cNvPr id="125" name="Straight Connector 124"/>
          <p:cNvCxnSpPr/>
          <p:nvPr/>
        </p:nvCxnSpPr>
        <p:spPr>
          <a:xfrm>
            <a:off x="2881451" y="3533428"/>
            <a:ext cx="853357" cy="0"/>
          </a:xfrm>
          <a:prstGeom prst="line">
            <a:avLst/>
          </a:prstGeom>
          <a:noFill/>
          <a:ln w="28575" cap="flat" cmpd="sng" algn="ctr">
            <a:solidFill>
              <a:sysClr val="windowText" lastClr="000000">
                <a:lumMod val="65000"/>
                <a:lumOff val="35000"/>
              </a:sysClr>
            </a:solidFill>
            <a:prstDash val="solid"/>
            <a:headEnd type="none" w="med" len="med"/>
            <a:tailEnd type="none" w="med" len="med"/>
          </a:ln>
          <a:effectLst/>
        </p:spPr>
      </p:cxnSp>
      <p:cxnSp>
        <p:nvCxnSpPr>
          <p:cNvPr id="126" name="Straight Arrow Connector 125"/>
          <p:cNvCxnSpPr>
            <a:stCxn id="127" idx="6"/>
            <a:endCxn id="128" idx="2"/>
          </p:cNvCxnSpPr>
          <p:nvPr/>
        </p:nvCxnSpPr>
        <p:spPr>
          <a:xfrm>
            <a:off x="2324300" y="3533428"/>
            <a:ext cx="533000" cy="0"/>
          </a:xfrm>
          <a:prstGeom prst="straightConnector1">
            <a:avLst/>
          </a:prstGeom>
          <a:noFill/>
          <a:ln w="38100" cap="flat" cmpd="sng" algn="ctr">
            <a:solidFill>
              <a:srgbClr val="C4442A"/>
            </a:solidFill>
            <a:prstDash val="solid"/>
            <a:tailEnd type="stealth" w="lg" len="lg"/>
          </a:ln>
          <a:effectLst/>
        </p:spPr>
      </p:cxnSp>
      <p:sp>
        <p:nvSpPr>
          <p:cNvPr id="127" name="Oval 126"/>
          <p:cNvSpPr/>
          <p:nvPr/>
        </p:nvSpPr>
        <p:spPr>
          <a:xfrm>
            <a:off x="22098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sp>
        <p:nvSpPr>
          <p:cNvPr id="128" name="Oval 127"/>
          <p:cNvSpPr/>
          <p:nvPr/>
        </p:nvSpPr>
        <p:spPr>
          <a:xfrm>
            <a:off x="2857300" y="3476178"/>
            <a:ext cx="114500" cy="114500"/>
          </a:xfrm>
          <a:prstGeom prst="ellipse">
            <a:avLst/>
          </a:prstGeom>
          <a:solidFill>
            <a:srgbClr val="5A5A5A"/>
          </a:solidFill>
          <a:ln w="25400" cap="flat" cmpd="sng" algn="ctr">
            <a:noFill/>
            <a:prstDash val="solid"/>
          </a:ln>
          <a:effectLst/>
        </p:spPr>
        <p:txBody>
          <a:bodyPr rtlCol="0" anchor="ctr"/>
          <a:lstStyle/>
          <a:p>
            <a:pPr algn="ctr">
              <a:defRPr/>
            </a:pPr>
            <a:endParaRPr lang="en-US" sz="3200" b="1" kern="0" dirty="0">
              <a:solidFill>
                <a:prstClr val="white"/>
              </a:solidFill>
              <a:latin typeface="Calibri"/>
            </a:endParaRPr>
          </a:p>
        </p:txBody>
      </p:sp>
      <p:cxnSp>
        <p:nvCxnSpPr>
          <p:cNvPr id="129" name="Straight Arrow Connector 128"/>
          <p:cNvCxnSpPr/>
          <p:nvPr/>
        </p:nvCxnSpPr>
        <p:spPr>
          <a:xfrm flipV="1">
            <a:off x="2324188" y="3220284"/>
            <a:ext cx="433199" cy="283388"/>
          </a:xfrm>
          <a:prstGeom prst="straightConnector1">
            <a:avLst/>
          </a:prstGeom>
          <a:noFill/>
          <a:ln w="38100" cap="flat" cmpd="sng" algn="ctr">
            <a:solidFill>
              <a:srgbClr val="C4442A"/>
            </a:solidFill>
            <a:prstDash val="solid"/>
            <a:tailEnd type="stealth" w="lg" len="lg"/>
          </a:ln>
          <a:effectLst/>
        </p:spPr>
      </p:cxnSp>
      <p:sp>
        <p:nvSpPr>
          <p:cNvPr id="130" name="TextBox 129"/>
          <p:cNvSpPr txBox="1"/>
          <p:nvPr/>
        </p:nvSpPr>
        <p:spPr>
          <a:xfrm>
            <a:off x="228600" y="3418422"/>
            <a:ext cx="322524" cy="523220"/>
          </a:xfrm>
          <a:prstGeom prst="rect">
            <a:avLst/>
          </a:prstGeom>
          <a:noFill/>
        </p:spPr>
        <p:txBody>
          <a:bodyPr wrap="none" rtlCol="0">
            <a:spAutoFit/>
          </a:bodyPr>
          <a:lstStyle/>
          <a:p>
            <a:r>
              <a:rPr lang="en-US" sz="2800" b="1" i="1" dirty="0">
                <a:solidFill>
                  <a:prstClr val="black"/>
                </a:solidFill>
                <a:latin typeface="Calibri"/>
              </a:rPr>
              <a:t>C</a:t>
            </a:r>
          </a:p>
        </p:txBody>
      </p:sp>
      <p:sp>
        <p:nvSpPr>
          <p:cNvPr id="131" name="Rounded Rectangle 130"/>
          <p:cNvSpPr/>
          <p:nvPr/>
        </p:nvSpPr>
        <p:spPr>
          <a:xfrm>
            <a:off x="5562600" y="1742728"/>
            <a:ext cx="3124200" cy="1604860"/>
          </a:xfrm>
          <a:prstGeom prst="roundRect">
            <a:avLst/>
          </a:prstGeom>
          <a:solidFill>
            <a:srgbClr val="C4442A"/>
          </a:solidFill>
          <a:ln w="25400" cap="flat" cmpd="sng" algn="ctr">
            <a:noFill/>
            <a:prstDash val="solid"/>
          </a:ln>
          <a:effectLst/>
        </p:spPr>
        <p:txBody>
          <a:bodyPr rtlCol="0" anchor="ctr"/>
          <a:lstStyle/>
          <a:p>
            <a:pPr algn="ctr">
              <a:defRPr/>
            </a:pPr>
            <a:r>
              <a:rPr lang="en-US" sz="4000" b="1" kern="0" dirty="0">
                <a:solidFill>
                  <a:prstClr val="white"/>
                </a:solidFill>
                <a:latin typeface="Calibri"/>
              </a:rPr>
              <a:t>Final State</a:t>
            </a:r>
          </a:p>
          <a:p>
            <a:pPr algn="ctr">
              <a:defRPr/>
            </a:pPr>
            <a:r>
              <a:rPr lang="en-US" sz="4000" b="1" i="1" kern="0" dirty="0">
                <a:solidFill>
                  <a:prstClr val="white"/>
                </a:solidFill>
                <a:latin typeface="Calibri"/>
              </a:rPr>
              <a:t>AB + BC + AC</a:t>
            </a:r>
          </a:p>
        </p:txBody>
      </p:sp>
      <p:sp>
        <p:nvSpPr>
          <p:cNvPr id="132" name="TextBox 131"/>
          <p:cNvSpPr txBox="1"/>
          <p:nvPr/>
        </p:nvSpPr>
        <p:spPr>
          <a:xfrm>
            <a:off x="3792103" y="980728"/>
            <a:ext cx="1313297" cy="523220"/>
          </a:xfrm>
          <a:prstGeom prst="rect">
            <a:avLst/>
          </a:prstGeom>
          <a:noFill/>
        </p:spPr>
        <p:txBody>
          <a:bodyPr wrap="none" rtlCol="0">
            <a:spAutoFit/>
          </a:bodyPr>
          <a:lstStyle/>
          <a:p>
            <a:pPr algn="ctr"/>
            <a:r>
              <a:rPr lang="en-US" sz="2800" b="1" i="1" dirty="0">
                <a:solidFill>
                  <a:prstClr val="black"/>
                </a:solidFill>
                <a:latin typeface="Calibri"/>
              </a:rPr>
              <a:t>½V</a:t>
            </a:r>
            <a:r>
              <a:rPr lang="en-US" sz="2800" b="1" i="1" baseline="-25000" dirty="0">
                <a:solidFill>
                  <a:prstClr val="black"/>
                </a:solidFill>
                <a:latin typeface="Calibri"/>
              </a:rPr>
              <a:t>DD</a:t>
            </a:r>
            <a:r>
              <a:rPr lang="en-US" sz="2800" b="1" i="1" dirty="0">
                <a:solidFill>
                  <a:prstClr val="black"/>
                </a:solidFill>
                <a:latin typeface="Calibri"/>
              </a:rPr>
              <a:t>+</a:t>
            </a:r>
            <a:r>
              <a:rPr lang="el-GR" sz="2800" b="1" i="1" dirty="0">
                <a:solidFill>
                  <a:prstClr val="black"/>
                </a:solidFill>
                <a:latin typeface="Calibri"/>
              </a:rPr>
              <a:t>δ</a:t>
            </a:r>
            <a:endParaRPr lang="en-US" sz="2800" b="1" i="1" dirty="0">
              <a:solidFill>
                <a:prstClr val="black"/>
              </a:solidFill>
              <a:latin typeface="Calibri"/>
            </a:endParaRPr>
          </a:p>
        </p:txBody>
      </p:sp>
      <p:sp>
        <p:nvSpPr>
          <p:cNvPr id="133" name="Rounded Rectangle 132"/>
          <p:cNvSpPr/>
          <p:nvPr/>
        </p:nvSpPr>
        <p:spPr>
          <a:xfrm>
            <a:off x="5562600" y="3643068"/>
            <a:ext cx="3124200" cy="1604860"/>
          </a:xfrm>
          <a:prstGeom prst="roundRect">
            <a:avLst/>
          </a:prstGeom>
          <a:solidFill>
            <a:srgbClr val="C4442A"/>
          </a:solidFill>
          <a:ln w="25400" cap="flat" cmpd="sng" algn="ctr">
            <a:noFill/>
            <a:prstDash val="solid"/>
          </a:ln>
          <a:effectLst/>
        </p:spPr>
        <p:txBody>
          <a:bodyPr lIns="457200" rtlCol="0" anchor="ctr"/>
          <a:lstStyle/>
          <a:p>
            <a:pPr>
              <a:defRPr/>
            </a:pPr>
            <a:r>
              <a:rPr lang="en-US" sz="4400" b="1" i="1" kern="0" dirty="0">
                <a:solidFill>
                  <a:prstClr val="white"/>
                </a:solidFill>
                <a:latin typeface="Calibri"/>
              </a:rPr>
              <a:t>C(A + B) + ~C(AB)</a:t>
            </a:r>
          </a:p>
        </p:txBody>
      </p:sp>
      <p:sp>
        <p:nvSpPr>
          <p:cNvPr id="134" name="TextBox 133"/>
          <p:cNvSpPr txBox="1"/>
          <p:nvPr/>
        </p:nvSpPr>
        <p:spPr>
          <a:xfrm>
            <a:off x="1143000" y="4485928"/>
            <a:ext cx="609600" cy="523220"/>
          </a:xfrm>
          <a:prstGeom prst="rect">
            <a:avLst/>
          </a:prstGeom>
          <a:noFill/>
        </p:spPr>
        <p:txBody>
          <a:bodyPr wrap="square" rtlCol="0">
            <a:spAutoFit/>
          </a:bodyPr>
          <a:lstStyle/>
          <a:p>
            <a:r>
              <a:rPr lang="en-US" sz="2800" b="1" i="1" dirty="0">
                <a:solidFill>
                  <a:prstClr val="black"/>
                </a:solidFill>
                <a:latin typeface="Calibri"/>
              </a:rPr>
              <a:t>en</a:t>
            </a:r>
          </a:p>
        </p:txBody>
      </p:sp>
      <p:sp>
        <p:nvSpPr>
          <p:cNvPr id="135" name="TextBox 134"/>
          <p:cNvSpPr txBox="1"/>
          <p:nvPr/>
        </p:nvSpPr>
        <p:spPr>
          <a:xfrm>
            <a:off x="4114800" y="5705128"/>
            <a:ext cx="381000" cy="534401"/>
          </a:xfrm>
          <a:prstGeom prst="rect">
            <a:avLst/>
          </a:prstGeom>
          <a:noFill/>
        </p:spPr>
        <p:txBody>
          <a:bodyPr wrap="square" rtlCol="0">
            <a:spAutoFit/>
          </a:bodyPr>
          <a:lstStyle/>
          <a:p>
            <a:r>
              <a:rPr lang="en-US" sz="2800" b="1" i="1" dirty="0">
                <a:solidFill>
                  <a:prstClr val="black"/>
                </a:solidFill>
                <a:latin typeface="Calibri"/>
              </a:rPr>
              <a:t>0</a:t>
            </a:r>
          </a:p>
        </p:txBody>
      </p:sp>
      <p:sp>
        <p:nvSpPr>
          <p:cNvPr id="136" name="TextBox 135"/>
          <p:cNvSpPr txBox="1"/>
          <p:nvPr/>
        </p:nvSpPr>
        <p:spPr>
          <a:xfrm>
            <a:off x="4004331" y="990908"/>
            <a:ext cx="720069" cy="523220"/>
          </a:xfrm>
          <a:prstGeom prst="rect">
            <a:avLst/>
          </a:prstGeom>
          <a:noFill/>
        </p:spPr>
        <p:txBody>
          <a:bodyPr wrap="none" rtlCol="0">
            <a:spAutoFit/>
          </a:bodyPr>
          <a:lstStyle/>
          <a:p>
            <a:pPr algn="ctr"/>
            <a:r>
              <a:rPr lang="en-US" sz="2800" b="1" i="1" dirty="0">
                <a:solidFill>
                  <a:prstClr val="black"/>
                </a:solidFill>
                <a:latin typeface="Calibri"/>
              </a:rPr>
              <a:t>V</a:t>
            </a:r>
            <a:r>
              <a:rPr lang="en-US" sz="2800" b="1" i="1" baseline="-25000" dirty="0">
                <a:solidFill>
                  <a:prstClr val="black"/>
                </a:solidFill>
                <a:latin typeface="Calibri"/>
              </a:rPr>
              <a:t>DD</a:t>
            </a:r>
          </a:p>
        </p:txBody>
      </p:sp>
      <p:sp>
        <p:nvSpPr>
          <p:cNvPr id="137" name="TextBox 136"/>
          <p:cNvSpPr txBox="1"/>
          <p:nvPr/>
        </p:nvSpPr>
        <p:spPr>
          <a:xfrm>
            <a:off x="1781681" y="6453336"/>
            <a:ext cx="5677969" cy="307777"/>
          </a:xfrm>
          <a:prstGeom prst="rect">
            <a:avLst/>
          </a:prstGeom>
          <a:noFill/>
        </p:spPr>
        <p:txBody>
          <a:bodyPr wrap="none" rtlCol="0">
            <a:spAutoFit/>
          </a:bodyPr>
          <a:lstStyle/>
          <a:p>
            <a:r>
              <a:rPr lang="en-US" sz="1400" dirty="0">
                <a:solidFill>
                  <a:srgbClr val="000000"/>
                </a:solidFill>
              </a:rPr>
              <a:t>Seshadri+, “</a:t>
            </a:r>
            <a:r>
              <a:rPr lang="en-US" sz="1400" dirty="0">
                <a:solidFill>
                  <a:srgbClr val="0000FF"/>
                </a:solidFill>
              </a:rPr>
              <a:t>Fast Bulk Bitwise AND and OR in DRAM</a:t>
            </a:r>
            <a:r>
              <a:rPr lang="en-US" sz="1400" dirty="0">
                <a:solidFill>
                  <a:srgbClr val="000000"/>
                </a:solidFill>
              </a:rPr>
              <a:t>”, IEEE CAL 2015.</a:t>
            </a:r>
          </a:p>
        </p:txBody>
      </p:sp>
    </p:spTree>
    <p:extLst>
      <p:ext uri="{BB962C8B-B14F-4D97-AF65-F5344CB8AC3E}">
        <p14:creationId xmlns:p14="http://schemas.microsoft.com/office/powerpoint/2010/main" val="16597085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16"/>
                                        </p:tgtEl>
                                      </p:cBhvr>
                                    </p:animEffect>
                                    <p:set>
                                      <p:cBhvr>
                                        <p:cTn id="7" dur="1" fill="hold">
                                          <p:stCondLst>
                                            <p:cond delay="499"/>
                                          </p:stCondLst>
                                        </p:cTn>
                                        <p:tgtEl>
                                          <p:spTgt spid="11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03"/>
                                        </p:tgtEl>
                                      </p:cBhvr>
                                    </p:animEffect>
                                    <p:set>
                                      <p:cBhvr>
                                        <p:cTn id="10" dur="1" fill="hold">
                                          <p:stCondLst>
                                            <p:cond delay="499"/>
                                          </p:stCondLst>
                                        </p:cTn>
                                        <p:tgtEl>
                                          <p:spTgt spid="10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129"/>
                                        </p:tgtEl>
                                      </p:cBhvr>
                                    </p:animEffect>
                                    <p:set>
                                      <p:cBhvr>
                                        <p:cTn id="13" dur="1" fill="hold">
                                          <p:stCondLst>
                                            <p:cond delay="499"/>
                                          </p:stCondLst>
                                        </p:cTn>
                                        <p:tgtEl>
                                          <p:spTgt spid="129"/>
                                        </p:tgtEl>
                                        <p:attrNameLst>
                                          <p:attrName>style.visibility</p:attrName>
                                        </p:attrNameLst>
                                      </p:cBhvr>
                                      <p:to>
                                        <p:strVal val="hidden"/>
                                      </p:to>
                                    </p:set>
                                  </p:childTnLst>
                                </p:cTn>
                              </p:par>
                              <p:par>
                                <p:cTn id="14" presetID="10" presetClass="entr" presetSubtype="0" fill="hold" nodeType="withEffect">
                                  <p:stCondLst>
                                    <p:cond delay="0"/>
                                  </p:stCondLst>
                                  <p:childTnLst>
                                    <p:set>
                                      <p:cBhvr>
                                        <p:cTn id="15" dur="1" fill="hold">
                                          <p:stCondLst>
                                            <p:cond delay="0"/>
                                          </p:stCondLst>
                                        </p:cTn>
                                        <p:tgtEl>
                                          <p:spTgt spid="113"/>
                                        </p:tgtEl>
                                        <p:attrNameLst>
                                          <p:attrName>style.visibility</p:attrName>
                                        </p:attrNameLst>
                                      </p:cBhvr>
                                      <p:to>
                                        <p:strVal val="visible"/>
                                      </p:to>
                                    </p:set>
                                    <p:animEffect transition="in" filter="fade">
                                      <p:cBhvr>
                                        <p:cTn id="16" dur="500"/>
                                        <p:tgtEl>
                                          <p:spTgt spid="113"/>
                                        </p:tgtEl>
                                      </p:cBhvr>
                                    </p:animEffect>
                                  </p:childTnLst>
                                </p:cTn>
                              </p:par>
                              <p:par>
                                <p:cTn id="17" presetID="10" presetClass="entr" presetSubtype="0" fill="hold" nodeType="withEffect">
                                  <p:stCondLst>
                                    <p:cond delay="0"/>
                                  </p:stCondLst>
                                  <p:childTnLst>
                                    <p:set>
                                      <p:cBhvr>
                                        <p:cTn id="18" dur="1" fill="hold">
                                          <p:stCondLst>
                                            <p:cond delay="0"/>
                                          </p:stCondLst>
                                        </p:cTn>
                                        <p:tgtEl>
                                          <p:spTgt spid="100"/>
                                        </p:tgtEl>
                                        <p:attrNameLst>
                                          <p:attrName>style.visibility</p:attrName>
                                        </p:attrNameLst>
                                      </p:cBhvr>
                                      <p:to>
                                        <p:strVal val="visible"/>
                                      </p:to>
                                    </p:set>
                                    <p:animEffect transition="in" filter="fade">
                                      <p:cBhvr>
                                        <p:cTn id="19" dur="500"/>
                                        <p:tgtEl>
                                          <p:spTgt spid="100"/>
                                        </p:tgtEl>
                                      </p:cBhvr>
                                    </p:animEffect>
                                  </p:childTnLst>
                                </p:cTn>
                              </p:par>
                              <p:par>
                                <p:cTn id="20" presetID="10" presetClass="entr" presetSubtype="0" fill="hold" nodeType="withEffect">
                                  <p:stCondLst>
                                    <p:cond delay="0"/>
                                  </p:stCondLst>
                                  <p:childTnLst>
                                    <p:set>
                                      <p:cBhvr>
                                        <p:cTn id="21" dur="1" fill="hold">
                                          <p:stCondLst>
                                            <p:cond delay="0"/>
                                          </p:stCondLst>
                                        </p:cTn>
                                        <p:tgtEl>
                                          <p:spTgt spid="126"/>
                                        </p:tgtEl>
                                        <p:attrNameLst>
                                          <p:attrName>style.visibility</p:attrName>
                                        </p:attrNameLst>
                                      </p:cBhvr>
                                      <p:to>
                                        <p:strVal val="visible"/>
                                      </p:to>
                                    </p:set>
                                    <p:animEffect transition="in" filter="fade">
                                      <p:cBhvr>
                                        <p:cTn id="22" dur="500"/>
                                        <p:tgtEl>
                                          <p:spTgt spid="12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xit" presetSubtype="1" fill="hold" grpId="0" nodeType="clickEffect">
                                  <p:stCondLst>
                                    <p:cond delay="0"/>
                                  </p:stCondLst>
                                  <p:childTnLst>
                                    <p:animEffect transition="out" filter="wipe(up)">
                                      <p:cBhvr>
                                        <p:cTn id="26" dur="500"/>
                                        <p:tgtEl>
                                          <p:spTgt spid="73"/>
                                        </p:tgtEl>
                                      </p:cBhvr>
                                    </p:animEffect>
                                    <p:set>
                                      <p:cBhvr>
                                        <p:cTn id="27" dur="1" fill="hold">
                                          <p:stCondLst>
                                            <p:cond delay="499"/>
                                          </p:stCondLst>
                                        </p:cTn>
                                        <p:tgtEl>
                                          <p:spTgt spid="73"/>
                                        </p:tgtEl>
                                        <p:attrNameLst>
                                          <p:attrName>style.visibility</p:attrName>
                                        </p:attrNameLst>
                                      </p:cBhvr>
                                      <p:to>
                                        <p:strVal val="hidden"/>
                                      </p:to>
                                    </p:set>
                                  </p:childTnLst>
                                </p:cTn>
                              </p:par>
                              <p:par>
                                <p:cTn id="28" presetID="22" presetClass="exit" presetSubtype="1" fill="hold" grpId="0" nodeType="withEffect">
                                  <p:stCondLst>
                                    <p:cond delay="0"/>
                                  </p:stCondLst>
                                  <p:childTnLst>
                                    <p:animEffect transition="out" filter="wipe(up)">
                                      <p:cBhvr>
                                        <p:cTn id="29" dur="500"/>
                                        <p:tgtEl>
                                          <p:spTgt spid="104"/>
                                        </p:tgtEl>
                                      </p:cBhvr>
                                    </p:animEffect>
                                    <p:set>
                                      <p:cBhvr>
                                        <p:cTn id="30" dur="1" fill="hold">
                                          <p:stCondLst>
                                            <p:cond delay="499"/>
                                          </p:stCondLst>
                                        </p:cTn>
                                        <p:tgtEl>
                                          <p:spTgt spid="104"/>
                                        </p:tgtEl>
                                        <p:attrNameLst>
                                          <p:attrName>style.visibility</p:attrName>
                                        </p:attrNameLst>
                                      </p:cBhvr>
                                      <p:to>
                                        <p:strVal val="hidden"/>
                                      </p:to>
                                    </p:set>
                                  </p:childTnLst>
                                </p:cTn>
                              </p:par>
                              <p:par>
                                <p:cTn id="31" presetID="22" presetClass="entr" presetSubtype="4" fill="hold" grpId="0"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wipe(down)">
                                      <p:cBhvr>
                                        <p:cTn id="33" dur="500"/>
                                        <p:tgtEl>
                                          <p:spTgt spid="7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32"/>
                                        </p:tgtEl>
                                        <p:attrNameLst>
                                          <p:attrName>style.visibility</p:attrName>
                                        </p:attrNameLst>
                                      </p:cBhvr>
                                      <p:to>
                                        <p:strVal val="visible"/>
                                      </p:to>
                                    </p:set>
                                    <p:animEffect transition="in" filter="fade">
                                      <p:cBhvr>
                                        <p:cTn id="38" dur="500"/>
                                        <p:tgtEl>
                                          <p:spTgt spid="132"/>
                                        </p:tgtEl>
                                      </p:cBhvr>
                                    </p:animEffect>
                                  </p:childTnLst>
                                </p:cTn>
                              </p:par>
                              <p:par>
                                <p:cTn id="39" presetID="10" presetClass="exit" presetSubtype="0" fill="hold" grpId="0" nodeType="withEffect">
                                  <p:stCondLst>
                                    <p:cond delay="0"/>
                                  </p:stCondLst>
                                  <p:childTnLst>
                                    <p:animEffect transition="out" filter="fade">
                                      <p:cBhvr>
                                        <p:cTn id="40" dur="500"/>
                                        <p:tgtEl>
                                          <p:spTgt spid="91"/>
                                        </p:tgtEl>
                                      </p:cBhvr>
                                    </p:animEffect>
                                    <p:set>
                                      <p:cBhvr>
                                        <p:cTn id="41" dur="1" fill="hold">
                                          <p:stCondLst>
                                            <p:cond delay="499"/>
                                          </p:stCondLst>
                                        </p:cTn>
                                        <p:tgtEl>
                                          <p:spTgt spid="91"/>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34"/>
                                        </p:tgtEl>
                                        <p:attrNameLst>
                                          <p:attrName>style.visibility</p:attrName>
                                        </p:attrNameLst>
                                      </p:cBhvr>
                                      <p:to>
                                        <p:strVal val="visible"/>
                                      </p:to>
                                    </p:set>
                                    <p:animEffect transition="in" filter="fade">
                                      <p:cBhvr>
                                        <p:cTn id="46" dur="500"/>
                                        <p:tgtEl>
                                          <p:spTgt spid="134"/>
                                        </p:tgtEl>
                                      </p:cBhvr>
                                    </p:animEffect>
                                  </p:childTnLst>
                                </p:cTn>
                              </p:par>
                              <p:par>
                                <p:cTn id="47" presetID="10" presetClass="exit" presetSubtype="0" fill="hold" grpId="0" nodeType="withEffect">
                                  <p:stCondLst>
                                    <p:cond delay="0"/>
                                  </p:stCondLst>
                                  <p:childTnLst>
                                    <p:animEffect transition="out" filter="fade">
                                      <p:cBhvr>
                                        <p:cTn id="48" dur="500"/>
                                        <p:tgtEl>
                                          <p:spTgt spid="92"/>
                                        </p:tgtEl>
                                      </p:cBhvr>
                                    </p:animEffect>
                                    <p:set>
                                      <p:cBhvr>
                                        <p:cTn id="49" dur="1" fill="hold">
                                          <p:stCondLst>
                                            <p:cond delay="499"/>
                                          </p:stCondLst>
                                        </p:cTn>
                                        <p:tgtEl>
                                          <p:spTgt spid="92"/>
                                        </p:tgtEl>
                                        <p:attrNameLst>
                                          <p:attrName>style.visibility</p:attrName>
                                        </p:attrNameLst>
                                      </p:cBhvr>
                                      <p:to>
                                        <p:strVal val="hidden"/>
                                      </p:to>
                                    </p:set>
                                  </p:childTnLst>
                                </p:cTn>
                              </p:par>
                            </p:childTnLst>
                          </p:cTn>
                        </p:par>
                      </p:childTnLst>
                    </p:cTn>
                  </p:par>
                  <p:par>
                    <p:cTn id="50" fill="hold">
                      <p:stCondLst>
                        <p:cond delay="indefinite"/>
                      </p:stCondLst>
                      <p:childTnLst>
                        <p:par>
                          <p:cTn id="51" fill="hold">
                            <p:stCondLst>
                              <p:cond delay="0"/>
                            </p:stCondLst>
                            <p:childTnLst>
                              <p:par>
                                <p:cTn id="52" presetID="10" presetClass="exit" presetSubtype="0" fill="hold" grpId="1" nodeType="clickEffect">
                                  <p:stCondLst>
                                    <p:cond delay="0"/>
                                  </p:stCondLst>
                                  <p:childTnLst>
                                    <p:animEffect transition="out" filter="fade">
                                      <p:cBhvr>
                                        <p:cTn id="53" dur="500"/>
                                        <p:tgtEl>
                                          <p:spTgt spid="132"/>
                                        </p:tgtEl>
                                      </p:cBhvr>
                                    </p:animEffect>
                                    <p:set>
                                      <p:cBhvr>
                                        <p:cTn id="54" dur="1" fill="hold">
                                          <p:stCondLst>
                                            <p:cond delay="499"/>
                                          </p:stCondLst>
                                        </p:cTn>
                                        <p:tgtEl>
                                          <p:spTgt spid="132"/>
                                        </p:tgtEl>
                                        <p:attrNameLst>
                                          <p:attrName>style.visibility</p:attrName>
                                        </p:attrNameLst>
                                      </p:cBhvr>
                                      <p:to>
                                        <p:strVal val="hidden"/>
                                      </p:to>
                                    </p:set>
                                  </p:childTnLst>
                                </p:cTn>
                              </p:par>
                              <p:par>
                                <p:cTn id="55" presetID="10" presetClass="exit" presetSubtype="0" fill="hold" grpId="0" nodeType="withEffect">
                                  <p:stCondLst>
                                    <p:cond delay="0"/>
                                  </p:stCondLst>
                                  <p:childTnLst>
                                    <p:animEffect transition="out" filter="fade">
                                      <p:cBhvr>
                                        <p:cTn id="56" dur="500"/>
                                        <p:tgtEl>
                                          <p:spTgt spid="90"/>
                                        </p:tgtEl>
                                      </p:cBhvr>
                                    </p:animEffect>
                                    <p:set>
                                      <p:cBhvr>
                                        <p:cTn id="57" dur="1" fill="hold">
                                          <p:stCondLst>
                                            <p:cond delay="499"/>
                                          </p:stCondLst>
                                        </p:cTn>
                                        <p:tgtEl>
                                          <p:spTgt spid="90"/>
                                        </p:tgtEl>
                                        <p:attrNameLst>
                                          <p:attrName>style.visibility</p:attrName>
                                        </p:attrNameLst>
                                      </p:cBhvr>
                                      <p:to>
                                        <p:strVal val="hidden"/>
                                      </p:to>
                                    </p:set>
                                  </p:childTnLst>
                                </p:cTn>
                              </p:par>
                              <p:par>
                                <p:cTn id="58" presetID="10" presetClass="entr" presetSubtype="0" fill="hold" grpId="0" nodeType="withEffect">
                                  <p:stCondLst>
                                    <p:cond delay="0"/>
                                  </p:stCondLst>
                                  <p:childTnLst>
                                    <p:set>
                                      <p:cBhvr>
                                        <p:cTn id="59" dur="1" fill="hold">
                                          <p:stCondLst>
                                            <p:cond delay="0"/>
                                          </p:stCondLst>
                                        </p:cTn>
                                        <p:tgtEl>
                                          <p:spTgt spid="136"/>
                                        </p:tgtEl>
                                        <p:attrNameLst>
                                          <p:attrName>style.visibility</p:attrName>
                                        </p:attrNameLst>
                                      </p:cBhvr>
                                      <p:to>
                                        <p:strVal val="visible"/>
                                      </p:to>
                                    </p:set>
                                    <p:animEffect transition="in" filter="fade">
                                      <p:cBhvr>
                                        <p:cTn id="60" dur="500"/>
                                        <p:tgtEl>
                                          <p:spTgt spid="136"/>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35"/>
                                        </p:tgtEl>
                                        <p:attrNameLst>
                                          <p:attrName>style.visibility</p:attrName>
                                        </p:attrNameLst>
                                      </p:cBhvr>
                                      <p:to>
                                        <p:strVal val="visible"/>
                                      </p:to>
                                    </p:set>
                                    <p:animEffect transition="in" filter="fade">
                                      <p:cBhvr>
                                        <p:cTn id="63" dur="500"/>
                                        <p:tgtEl>
                                          <p:spTgt spid="135"/>
                                        </p:tgtEl>
                                      </p:cBhvr>
                                    </p:animEffect>
                                  </p:childTnLst>
                                </p:cTn>
                              </p:par>
                            </p:childTnLst>
                          </p:cTn>
                        </p:par>
                      </p:childTnLst>
                    </p:cTn>
                  </p:par>
                  <p:par>
                    <p:cTn id="64" fill="hold">
                      <p:stCondLst>
                        <p:cond delay="indefinite"/>
                      </p:stCondLst>
                      <p:childTnLst>
                        <p:par>
                          <p:cTn id="65" fill="hold">
                            <p:stCondLst>
                              <p:cond delay="0"/>
                            </p:stCondLst>
                            <p:childTnLst>
                              <p:par>
                                <p:cTn id="66" presetID="22" presetClass="entr" presetSubtype="4" fill="hold" grpId="1" nodeType="clickEffect">
                                  <p:stCondLst>
                                    <p:cond delay="0"/>
                                  </p:stCondLst>
                                  <p:childTnLst>
                                    <p:set>
                                      <p:cBhvr>
                                        <p:cTn id="67" dur="1" fill="hold">
                                          <p:stCondLst>
                                            <p:cond delay="0"/>
                                          </p:stCondLst>
                                        </p:cTn>
                                        <p:tgtEl>
                                          <p:spTgt spid="73"/>
                                        </p:tgtEl>
                                        <p:attrNameLst>
                                          <p:attrName>style.visibility</p:attrName>
                                        </p:attrNameLst>
                                      </p:cBhvr>
                                      <p:to>
                                        <p:strVal val="visible"/>
                                      </p:to>
                                    </p:set>
                                    <p:animEffect transition="in" filter="wipe(down)">
                                      <p:cBhvr>
                                        <p:cTn id="68" dur="500"/>
                                        <p:tgtEl>
                                          <p:spTgt spid="73"/>
                                        </p:tgtEl>
                                      </p:cBhvr>
                                    </p:animEffect>
                                  </p:childTnLst>
                                </p:cTn>
                              </p:par>
                              <p:par>
                                <p:cTn id="69" presetID="22" presetClass="entr" presetSubtype="4" fill="hold" grpId="1" nodeType="withEffect">
                                  <p:stCondLst>
                                    <p:cond delay="0"/>
                                  </p:stCondLst>
                                  <p:childTnLst>
                                    <p:set>
                                      <p:cBhvr>
                                        <p:cTn id="70" dur="1" fill="hold">
                                          <p:stCondLst>
                                            <p:cond delay="0"/>
                                          </p:stCondLst>
                                        </p:cTn>
                                        <p:tgtEl>
                                          <p:spTgt spid="104"/>
                                        </p:tgtEl>
                                        <p:attrNameLst>
                                          <p:attrName>style.visibility</p:attrName>
                                        </p:attrNameLst>
                                      </p:cBhvr>
                                      <p:to>
                                        <p:strVal val="visible"/>
                                      </p:to>
                                    </p:set>
                                    <p:animEffect transition="in" filter="wipe(down)">
                                      <p:cBhvr>
                                        <p:cTn id="71" dur="500"/>
                                        <p:tgtEl>
                                          <p:spTgt spid="104"/>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71"/>
                                        </p:tgtEl>
                                        <p:attrNameLst>
                                          <p:attrName>style.visibility</p:attrName>
                                        </p:attrNameLst>
                                      </p:cBhvr>
                                      <p:to>
                                        <p:strVal val="visible"/>
                                      </p:to>
                                    </p:set>
                                    <p:animEffect transition="in" filter="wipe(down)">
                                      <p:cBhvr>
                                        <p:cTn id="74" dur="500"/>
                                        <p:tgtEl>
                                          <p:spTgt spid="71"/>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31"/>
                                        </p:tgtEl>
                                        <p:attrNameLst>
                                          <p:attrName>style.visibility</p:attrName>
                                        </p:attrNameLst>
                                      </p:cBhvr>
                                      <p:to>
                                        <p:strVal val="visible"/>
                                      </p:to>
                                    </p:set>
                                    <p:animEffect transition="in" filter="fade">
                                      <p:cBhvr>
                                        <p:cTn id="79" dur="500"/>
                                        <p:tgtEl>
                                          <p:spTgt spid="131"/>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133"/>
                                        </p:tgtEl>
                                        <p:attrNameLst>
                                          <p:attrName>style.visibility</p:attrName>
                                        </p:attrNameLst>
                                      </p:cBhvr>
                                      <p:to>
                                        <p:strVal val="visible"/>
                                      </p:to>
                                    </p:set>
                                    <p:animEffect transition="in" filter="fade">
                                      <p:cBhvr>
                                        <p:cTn id="84"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3" grpId="1" animBg="1"/>
      <p:bldP spid="90" grpId="0"/>
      <p:bldP spid="91" grpId="0"/>
      <p:bldP spid="92" grpId="0"/>
      <p:bldP spid="104" grpId="0" animBg="1"/>
      <p:bldP spid="104" grpId="1" animBg="1"/>
      <p:bldP spid="131" grpId="0" animBg="1"/>
      <p:bldP spid="132" grpId="0"/>
      <p:bldP spid="132" grpId="1"/>
      <p:bldP spid="133" grpId="0" animBg="1"/>
      <p:bldP spid="134" grpId="0"/>
      <p:bldP spid="135" grpId="0"/>
      <p:bldP spid="136"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In-DRAM NOT: Dual Contact Cell</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109</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323528" y="1035173"/>
            <a:ext cx="4104456" cy="4705108"/>
          </a:xfrm>
          <a:prstGeom prst="rect">
            <a:avLst/>
          </a:prstGeom>
        </p:spPr>
      </p:pic>
      <p:sp>
        <p:nvSpPr>
          <p:cNvPr id="5" name="TextBox 4"/>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
        <p:nvSpPr>
          <p:cNvPr id="3" name="TextBox 2"/>
          <p:cNvSpPr txBox="1"/>
          <p:nvPr/>
        </p:nvSpPr>
        <p:spPr>
          <a:xfrm>
            <a:off x="4617145" y="1862822"/>
            <a:ext cx="4556504" cy="2862322"/>
          </a:xfrm>
          <a:prstGeom prst="rect">
            <a:avLst/>
          </a:prstGeom>
          <a:noFill/>
        </p:spPr>
        <p:txBody>
          <a:bodyPr wrap="none" rtlCol="0">
            <a:spAutoFit/>
          </a:bodyPr>
          <a:lstStyle/>
          <a:p>
            <a:pPr algn="ctr"/>
            <a:r>
              <a:rPr lang="en-US" sz="3600" dirty="0">
                <a:solidFill>
                  <a:srgbClr val="000000"/>
                </a:solidFill>
              </a:rPr>
              <a:t>Idea: </a:t>
            </a:r>
          </a:p>
          <a:p>
            <a:pPr algn="ctr"/>
            <a:r>
              <a:rPr lang="en-US" sz="3600" dirty="0">
                <a:solidFill>
                  <a:srgbClr val="0000FF"/>
                </a:solidFill>
              </a:rPr>
              <a:t>Feed the </a:t>
            </a:r>
          </a:p>
          <a:p>
            <a:pPr algn="ctr"/>
            <a:r>
              <a:rPr lang="en-US" sz="3600" dirty="0">
                <a:solidFill>
                  <a:srgbClr val="0000FF"/>
                </a:solidFill>
              </a:rPr>
              <a:t>negated value </a:t>
            </a:r>
          </a:p>
          <a:p>
            <a:pPr algn="ctr"/>
            <a:r>
              <a:rPr lang="en-US" sz="3600" dirty="0">
                <a:solidFill>
                  <a:srgbClr val="0000FF"/>
                </a:solidFill>
              </a:rPr>
              <a:t>in the sense amplifier</a:t>
            </a:r>
          </a:p>
          <a:p>
            <a:pPr algn="ctr"/>
            <a:r>
              <a:rPr lang="en-US" sz="3600" dirty="0">
                <a:solidFill>
                  <a:srgbClr val="0000FF"/>
                </a:solidFill>
              </a:rPr>
              <a:t>into a special row</a:t>
            </a:r>
          </a:p>
        </p:txBody>
      </p:sp>
    </p:spTree>
    <p:extLst>
      <p:ext uri="{BB962C8B-B14F-4D97-AF65-F5344CB8AC3E}">
        <p14:creationId xmlns:p14="http://schemas.microsoft.com/office/powerpoint/2010/main" val="17809732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494EC-CC29-4C1B-BC30-B25CBF0152B1}"/>
              </a:ext>
            </a:extLst>
          </p:cNvPr>
          <p:cNvSpPr>
            <a:spLocks noGrp="1"/>
          </p:cNvSpPr>
          <p:nvPr>
            <p:ph type="title"/>
          </p:nvPr>
        </p:nvSpPr>
        <p:spPr/>
        <p:txBody>
          <a:bodyPr/>
          <a:lstStyle/>
          <a:p>
            <a:r>
              <a:rPr lang="en-US" dirty="0"/>
              <a:t>Ambit vs. DDR3: Performance and Energy</a:t>
            </a:r>
          </a:p>
        </p:txBody>
      </p:sp>
      <p:sp>
        <p:nvSpPr>
          <p:cNvPr id="4" name="Slide Number Placeholder 3">
            <a:extLst>
              <a:ext uri="{FF2B5EF4-FFF2-40B4-BE49-F238E27FC236}">
                <a16:creationId xmlns:a16="http://schemas.microsoft.com/office/drawing/2014/main" id="{C6439D3B-A3F5-4658-A5BE-B00BFFC8A920}"/>
              </a:ext>
            </a:extLst>
          </p:cNvPr>
          <p:cNvSpPr>
            <a:spLocks noGrp="1"/>
          </p:cNvSpPr>
          <p:nvPr>
            <p:ph type="sldNum" sz="quarter" idx="12"/>
          </p:nvPr>
        </p:nvSpPr>
        <p:spPr/>
        <p:txBody>
          <a:bodyPr/>
          <a:lstStyle/>
          <a:p>
            <a:fld id="{BA2D8F13-174C-467F-9D40-7DDEF70CAB8C}" type="slidenum">
              <a:rPr lang="en-US" smtClean="0"/>
              <a:pPr/>
              <a:t>110</a:t>
            </a:fld>
            <a:endParaRPr lang="en-US"/>
          </a:p>
        </p:txBody>
      </p:sp>
      <p:graphicFrame>
        <p:nvGraphicFramePr>
          <p:cNvPr id="5" name="Chart 4">
            <a:extLst>
              <a:ext uri="{FF2B5EF4-FFF2-40B4-BE49-F238E27FC236}">
                <a16:creationId xmlns:a16="http://schemas.microsoft.com/office/drawing/2014/main" id="{5AB549DD-5A03-443B-A7E3-97EF7C548D5D}"/>
              </a:ext>
            </a:extLst>
          </p:cNvPr>
          <p:cNvGraphicFramePr>
            <a:graphicFrameLocks/>
          </p:cNvGraphicFramePr>
          <p:nvPr>
            <p:extLst/>
          </p:nvPr>
        </p:nvGraphicFramePr>
        <p:xfrm>
          <a:off x="609600" y="1143000"/>
          <a:ext cx="8077200" cy="5181600"/>
        </p:xfrm>
        <a:graphic>
          <a:graphicData uri="http://schemas.openxmlformats.org/drawingml/2006/chart">
            <c:chart xmlns:c="http://schemas.openxmlformats.org/drawingml/2006/chart" xmlns:r="http://schemas.openxmlformats.org/officeDocument/2006/relationships" r:id="rId2"/>
          </a:graphicData>
        </a:graphic>
      </p:graphicFrame>
      <p:grpSp>
        <p:nvGrpSpPr>
          <p:cNvPr id="10" name="Group 9">
            <a:extLst>
              <a:ext uri="{FF2B5EF4-FFF2-40B4-BE49-F238E27FC236}">
                <a16:creationId xmlns:a16="http://schemas.microsoft.com/office/drawing/2014/main" id="{1F13FD58-5AF1-4A70-AAF4-BA2FD69585F4}"/>
              </a:ext>
            </a:extLst>
          </p:cNvPr>
          <p:cNvGrpSpPr/>
          <p:nvPr/>
        </p:nvGrpSpPr>
        <p:grpSpPr>
          <a:xfrm>
            <a:off x="5628222" y="2477869"/>
            <a:ext cx="1849940" cy="1451335"/>
            <a:chOff x="5628222" y="2477869"/>
            <a:chExt cx="1849940" cy="1451335"/>
          </a:xfrm>
        </p:grpSpPr>
        <p:sp>
          <p:nvSpPr>
            <p:cNvPr id="6" name="TextBox 5">
              <a:extLst>
                <a:ext uri="{FF2B5EF4-FFF2-40B4-BE49-F238E27FC236}">
                  <a16:creationId xmlns:a16="http://schemas.microsoft.com/office/drawing/2014/main" id="{9D3014AC-E750-4E89-95E0-6E377B3192BA}"/>
                </a:ext>
              </a:extLst>
            </p:cNvPr>
            <p:cNvSpPr txBox="1"/>
            <p:nvPr/>
          </p:nvSpPr>
          <p:spPr>
            <a:xfrm>
              <a:off x="5628222" y="2477869"/>
              <a:ext cx="766557" cy="646331"/>
            </a:xfrm>
            <a:prstGeom prst="rect">
              <a:avLst/>
            </a:prstGeom>
            <a:noFill/>
          </p:spPr>
          <p:txBody>
            <a:bodyPr wrap="none" rtlCol="0">
              <a:spAutoFit/>
            </a:bodyPr>
            <a:lstStyle/>
            <a:p>
              <a:pPr algn="ctr"/>
              <a:r>
                <a:rPr lang="en-US" sz="3600" b="1" dirty="0">
                  <a:solidFill>
                    <a:srgbClr val="0070C0"/>
                  </a:solidFill>
                </a:rPr>
                <a:t>32X</a:t>
              </a:r>
            </a:p>
          </p:txBody>
        </p:sp>
        <p:sp>
          <p:nvSpPr>
            <p:cNvPr id="8" name="Freeform: Shape 7">
              <a:extLst>
                <a:ext uri="{FF2B5EF4-FFF2-40B4-BE49-F238E27FC236}">
                  <a16:creationId xmlns:a16="http://schemas.microsoft.com/office/drawing/2014/main" id="{319E9FFE-5207-445D-921D-CAE4675041B8}"/>
                </a:ext>
              </a:extLst>
            </p:cNvPr>
            <p:cNvSpPr/>
            <p:nvPr/>
          </p:nvSpPr>
          <p:spPr>
            <a:xfrm>
              <a:off x="6102036" y="3041964"/>
              <a:ext cx="1376126" cy="887240"/>
            </a:xfrm>
            <a:custGeom>
              <a:avLst/>
              <a:gdLst>
                <a:gd name="connsiteX0" fmla="*/ 0 w 1376126"/>
                <a:gd name="connsiteY0" fmla="*/ 0 h 887240"/>
                <a:gd name="connsiteX1" fmla="*/ 1376126 w 1376126"/>
                <a:gd name="connsiteY1" fmla="*/ 887240 h 887240"/>
              </a:gdLst>
              <a:ahLst/>
              <a:cxnLst>
                <a:cxn ang="0">
                  <a:pos x="connsiteX0" y="connsiteY0"/>
                </a:cxn>
                <a:cxn ang="0">
                  <a:pos x="connsiteX1" y="connsiteY1"/>
                </a:cxn>
              </a:cxnLst>
              <a:rect l="l" t="t" r="r" b="b"/>
              <a:pathLst>
                <a:path w="1376126" h="887240">
                  <a:moveTo>
                    <a:pt x="0" y="0"/>
                  </a:moveTo>
                  <a:lnTo>
                    <a:pt x="1376126" y="887240"/>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 name="Group 10">
            <a:extLst>
              <a:ext uri="{FF2B5EF4-FFF2-40B4-BE49-F238E27FC236}">
                <a16:creationId xmlns:a16="http://schemas.microsoft.com/office/drawing/2014/main" id="{07EBAEE8-0E06-4849-B21E-503146852B82}"/>
              </a:ext>
            </a:extLst>
          </p:cNvPr>
          <p:cNvGrpSpPr/>
          <p:nvPr/>
        </p:nvGrpSpPr>
        <p:grpSpPr>
          <a:xfrm>
            <a:off x="6811244" y="2477869"/>
            <a:ext cx="1083378" cy="1270266"/>
            <a:chOff x="6811244" y="2477869"/>
            <a:chExt cx="1083378" cy="1270266"/>
          </a:xfrm>
        </p:grpSpPr>
        <p:sp>
          <p:nvSpPr>
            <p:cNvPr id="7" name="TextBox 6">
              <a:extLst>
                <a:ext uri="{FF2B5EF4-FFF2-40B4-BE49-F238E27FC236}">
                  <a16:creationId xmlns:a16="http://schemas.microsoft.com/office/drawing/2014/main" id="{4F3341D2-3336-47D4-9CDA-B09DF0130A4F}"/>
                </a:ext>
              </a:extLst>
            </p:cNvPr>
            <p:cNvSpPr txBox="1"/>
            <p:nvPr/>
          </p:nvSpPr>
          <p:spPr>
            <a:xfrm>
              <a:off x="6811244" y="2477869"/>
              <a:ext cx="766557" cy="646331"/>
            </a:xfrm>
            <a:prstGeom prst="rect">
              <a:avLst/>
            </a:prstGeom>
            <a:noFill/>
          </p:spPr>
          <p:txBody>
            <a:bodyPr wrap="none" rtlCol="0">
              <a:spAutoFit/>
            </a:bodyPr>
            <a:lstStyle/>
            <a:p>
              <a:pPr algn="ctr"/>
              <a:r>
                <a:rPr lang="en-US" sz="3600" b="1" dirty="0">
                  <a:solidFill>
                    <a:srgbClr val="0070C0"/>
                  </a:solidFill>
                </a:rPr>
                <a:t>35X</a:t>
              </a:r>
            </a:p>
          </p:txBody>
        </p:sp>
        <p:sp>
          <p:nvSpPr>
            <p:cNvPr id="9" name="Freeform: Shape 8">
              <a:extLst>
                <a:ext uri="{FF2B5EF4-FFF2-40B4-BE49-F238E27FC236}">
                  <a16:creationId xmlns:a16="http://schemas.microsoft.com/office/drawing/2014/main" id="{3DAC4FD1-AA02-4523-83C6-B4526A5134E2}"/>
                </a:ext>
              </a:extLst>
            </p:cNvPr>
            <p:cNvSpPr/>
            <p:nvPr/>
          </p:nvSpPr>
          <p:spPr>
            <a:xfrm>
              <a:off x="7206558" y="3014804"/>
              <a:ext cx="688064" cy="733331"/>
            </a:xfrm>
            <a:custGeom>
              <a:avLst/>
              <a:gdLst>
                <a:gd name="connsiteX0" fmla="*/ 0 w 688064"/>
                <a:gd name="connsiteY0" fmla="*/ 0 h 733331"/>
                <a:gd name="connsiteX1" fmla="*/ 688064 w 688064"/>
                <a:gd name="connsiteY1" fmla="*/ 733331 h 733331"/>
              </a:gdLst>
              <a:ahLst/>
              <a:cxnLst>
                <a:cxn ang="0">
                  <a:pos x="connsiteX0" y="connsiteY0"/>
                </a:cxn>
                <a:cxn ang="0">
                  <a:pos x="connsiteX1" y="connsiteY1"/>
                </a:cxn>
              </a:cxnLst>
              <a:rect l="l" t="t" r="r" b="b"/>
              <a:pathLst>
                <a:path w="688064" h="733331">
                  <a:moveTo>
                    <a:pt x="0" y="0"/>
                  </a:moveTo>
                  <a:lnTo>
                    <a:pt x="688064" y="733331"/>
                  </a:lnTo>
                </a:path>
              </a:pathLst>
            </a:custGeom>
            <a:noFill/>
            <a:ln>
              <a:solidFill>
                <a:schemeClr val="accent2"/>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12" name="TextBox 11"/>
          <p:cNvSpPr txBox="1"/>
          <p:nvPr/>
        </p:nvSpPr>
        <p:spPr>
          <a:xfrm>
            <a:off x="-10701" y="6517141"/>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spTree>
    <p:extLst>
      <p:ext uri="{BB962C8B-B14F-4D97-AF65-F5344CB8AC3E}">
        <p14:creationId xmlns:p14="http://schemas.microsoft.com/office/powerpoint/2010/main" val="210177339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Bulk Bitwise Operations in Workloads</a:t>
            </a:r>
          </a:p>
        </p:txBody>
      </p:sp>
      <p:pic>
        <p:nvPicPr>
          <p:cNvPr id="5" name="Picture 4"/>
          <p:cNvPicPr>
            <a:picLocks noChangeAspect="1"/>
          </p:cNvPicPr>
          <p:nvPr/>
        </p:nvPicPr>
        <p:blipFill>
          <a:blip r:embed="rId2"/>
          <a:stretch>
            <a:fillRect/>
          </a:stretch>
        </p:blipFill>
        <p:spPr>
          <a:xfrm>
            <a:off x="467544" y="1052736"/>
            <a:ext cx="7802016" cy="5056203"/>
          </a:xfrm>
          <a:prstGeom prst="rect">
            <a:avLst/>
          </a:prstGeom>
        </p:spPr>
      </p:pic>
      <p:sp>
        <p:nvSpPr>
          <p:cNvPr id="6" name="Content Placeholder 25">
            <a:extLst>
              <a:ext uri="{FF2B5EF4-FFF2-40B4-BE49-F238E27FC236}">
                <a16:creationId xmlns:a16="http://schemas.microsoft.com/office/drawing/2014/main" id="{C856F173-0838-471E-B126-A6DE9BCD8758}"/>
              </a:ext>
            </a:extLst>
          </p:cNvPr>
          <p:cNvSpPr>
            <a:spLocks noGrp="1"/>
          </p:cNvSpPr>
          <p:nvPr>
            <p:ph idx="1"/>
          </p:nvPr>
        </p:nvSpPr>
        <p:spPr>
          <a:xfrm>
            <a:off x="5741912" y="6377401"/>
            <a:ext cx="8839200" cy="796015"/>
          </a:xfrm>
        </p:spPr>
        <p:txBody>
          <a:bodyPr>
            <a:normAutofit/>
          </a:bodyPr>
          <a:lstStyle/>
          <a:p>
            <a:pPr marL="0" indent="0">
              <a:buNone/>
            </a:pPr>
            <a:r>
              <a:rPr lang="en-US" sz="1200" dirty="0"/>
              <a:t>[1] Li and Patel, </a:t>
            </a:r>
            <a:r>
              <a:rPr lang="en-US" sz="1200" dirty="0" err="1"/>
              <a:t>BitWeaving</a:t>
            </a:r>
            <a:r>
              <a:rPr lang="en-US" sz="1200" dirty="0"/>
              <a:t>, SIGMOD 2013</a:t>
            </a:r>
          </a:p>
          <a:p>
            <a:pPr marL="0" indent="0">
              <a:buNone/>
            </a:pPr>
            <a:r>
              <a:rPr lang="en-US" sz="1200" dirty="0"/>
              <a:t>[2] Goodwin+, </a:t>
            </a:r>
            <a:r>
              <a:rPr lang="en-US" sz="1200" dirty="0" err="1"/>
              <a:t>BitFunnel</a:t>
            </a:r>
            <a:r>
              <a:rPr lang="en-US" sz="1200" dirty="0"/>
              <a:t>, SIGIR 2017</a:t>
            </a:r>
          </a:p>
        </p:txBody>
      </p:sp>
    </p:spTree>
    <p:extLst>
      <p:ext uri="{BB962C8B-B14F-4D97-AF65-F5344CB8AC3E}">
        <p14:creationId xmlns:p14="http://schemas.microsoft.com/office/powerpoint/2010/main" val="3354899436"/>
      </p:ext>
    </p:extLst>
  </p:cSld>
  <p:clrMapOvr>
    <a:masterClrMapping/>
  </p:clrMapOvr>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Bitmap Index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5949280"/>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3" name="Picture 2"/>
          <p:cNvPicPr>
            <a:picLocks noChangeAspect="1"/>
          </p:cNvPicPr>
          <p:nvPr/>
        </p:nvPicPr>
        <p:blipFill>
          <a:blip r:embed="rId2"/>
          <a:stretch>
            <a:fillRect/>
          </a:stretch>
        </p:blipFill>
        <p:spPr>
          <a:xfrm>
            <a:off x="0" y="1163414"/>
            <a:ext cx="9144000" cy="4425826"/>
          </a:xfrm>
          <a:prstGeom prst="rect">
            <a:avLst/>
          </a:prstGeom>
        </p:spPr>
      </p:pic>
    </p:spTree>
    <p:extLst>
      <p:ext uri="{BB962C8B-B14F-4D97-AF65-F5344CB8AC3E}">
        <p14:creationId xmlns:p14="http://schemas.microsoft.com/office/powerpoint/2010/main" val="17055989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Performance: BitWeaving on Ambit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TextBox 6"/>
          <p:cNvSpPr txBox="1"/>
          <p:nvPr/>
        </p:nvSpPr>
        <p:spPr>
          <a:xfrm>
            <a:off x="-10701" y="6021288"/>
            <a:ext cx="9284914" cy="2962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25" b="0" i="0" u="none" strike="noStrike" kern="1200" cap="none" spc="0" normalizeH="0" baseline="0" noProof="0" dirty="0">
                <a:ln>
                  <a:noFill/>
                </a:ln>
                <a:solidFill>
                  <a:srgbClr val="000000"/>
                </a:solidFill>
                <a:effectLst/>
                <a:uLnTx/>
                <a:uFillTx/>
                <a:latin typeface="Tahoma"/>
                <a:ea typeface="+mn-ea"/>
                <a:cs typeface="+mn-cs"/>
              </a:rPr>
              <a:t>Seshadri+, “</a:t>
            </a:r>
            <a:r>
              <a:rPr kumimoji="0" lang="en-US" sz="1325" b="0" i="0" u="none" strike="noStrike" kern="1200" cap="none" spc="0" normalizeH="0" baseline="0" noProof="0" dirty="0">
                <a:ln>
                  <a:noFill/>
                </a:ln>
                <a:solidFill>
                  <a:srgbClr val="0000FF"/>
                </a:solidFill>
                <a:effectLst/>
                <a:uLnTx/>
                <a:uFillTx/>
                <a:latin typeface="Tahoma"/>
                <a:ea typeface="+mn-ea"/>
                <a:cs typeface="+mn-cs"/>
              </a:rPr>
              <a:t>Ambit: In-Memory Accelerator for Bulk Bitwise Operations using Commodity DRAM Technology</a:t>
            </a:r>
            <a:r>
              <a:rPr kumimoji="0" lang="en-US" sz="1325" b="0" i="0" u="none" strike="noStrike" kern="1200" cap="none" spc="0" normalizeH="0" baseline="0" noProof="0" dirty="0">
                <a:ln>
                  <a:noFill/>
                </a:ln>
                <a:solidFill>
                  <a:srgbClr val="000000"/>
                </a:solidFill>
                <a:effectLst/>
                <a:uLnTx/>
                <a:uFillTx/>
                <a:latin typeface="Tahoma"/>
                <a:ea typeface="+mn-ea"/>
                <a:cs typeface="+mn-cs"/>
              </a:rPr>
              <a:t>,” MICRO 2017.</a:t>
            </a:r>
          </a:p>
        </p:txBody>
      </p:sp>
      <p:pic>
        <p:nvPicPr>
          <p:cNvPr id="5" name="Picture 4"/>
          <p:cNvPicPr>
            <a:picLocks noChangeAspect="1"/>
          </p:cNvPicPr>
          <p:nvPr/>
        </p:nvPicPr>
        <p:blipFill>
          <a:blip r:embed="rId2"/>
          <a:stretch>
            <a:fillRect/>
          </a:stretch>
        </p:blipFill>
        <p:spPr>
          <a:xfrm>
            <a:off x="107504" y="1345316"/>
            <a:ext cx="8748346" cy="4675972"/>
          </a:xfrm>
          <a:prstGeom prst="rect">
            <a:avLst/>
          </a:prstGeom>
        </p:spPr>
      </p:pic>
      <p:pic>
        <p:nvPicPr>
          <p:cNvPr id="6" name="Picture 5"/>
          <p:cNvPicPr>
            <a:picLocks noChangeAspect="1"/>
          </p:cNvPicPr>
          <p:nvPr/>
        </p:nvPicPr>
        <p:blipFill>
          <a:blip r:embed="rId3"/>
          <a:stretch>
            <a:fillRect/>
          </a:stretch>
        </p:blipFill>
        <p:spPr>
          <a:xfrm>
            <a:off x="1333500" y="951561"/>
            <a:ext cx="6286500" cy="330200"/>
          </a:xfrm>
          <a:prstGeom prst="rect">
            <a:avLst/>
          </a:prstGeom>
        </p:spPr>
      </p:pic>
    </p:spTree>
    <p:extLst>
      <p:ext uri="{BB962C8B-B14F-4D97-AF65-F5344CB8AC3E}">
        <p14:creationId xmlns:p14="http://schemas.microsoft.com/office/powerpoint/2010/main" val="408815932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More on In-DRAM Bitwise Operations</a:t>
            </a:r>
          </a:p>
        </p:txBody>
      </p:sp>
      <p:sp>
        <p:nvSpPr>
          <p:cNvPr id="3" name="Content Placeholder 2"/>
          <p:cNvSpPr>
            <a:spLocks noGrp="1"/>
          </p:cNvSpPr>
          <p:nvPr>
            <p:ph idx="1"/>
          </p:nvPr>
        </p:nvSpPr>
        <p:spPr>
          <a:xfrm>
            <a:off x="228600" y="1144488"/>
            <a:ext cx="8610600" cy="4876800"/>
          </a:xfrm>
        </p:spPr>
        <p:txBody>
          <a:bodyPr/>
          <a:lstStyle/>
          <a:p>
            <a:r>
              <a:rPr lang="en-US" dirty="0" err="1"/>
              <a:t>Vivek</a:t>
            </a:r>
            <a:r>
              <a:rPr lang="en-US" dirty="0"/>
              <a:t> Seshadri et al., “</a:t>
            </a:r>
            <a:r>
              <a:rPr lang="en-US" b="1" dirty="0">
                <a:hlinkClick r:id="rId2"/>
              </a:rPr>
              <a:t>Ambit: In-Memory Accelerator for Bulk Bitwise Operations Using Commodity DRAM Technology</a:t>
            </a:r>
            <a:r>
              <a:rPr lang="en-US" dirty="0"/>
              <a:t>,” MICRO 2017.</a:t>
            </a:r>
          </a:p>
          <a:p>
            <a:pPr lvl="1"/>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114</a:t>
            </a:fld>
            <a:endParaRPr lang="en-US" altLang="en-US">
              <a:solidFill>
                <a:srgbClr val="000000"/>
              </a:solidFill>
            </a:endParaRPr>
          </a:p>
        </p:txBody>
      </p:sp>
      <p:pic>
        <p:nvPicPr>
          <p:cNvPr id="7" name="Picture 6"/>
          <p:cNvPicPr>
            <a:picLocks noChangeAspect="1"/>
          </p:cNvPicPr>
          <p:nvPr/>
        </p:nvPicPr>
        <p:blipFill>
          <a:blip r:embed="rId3"/>
          <a:stretch>
            <a:fillRect/>
          </a:stretch>
        </p:blipFill>
        <p:spPr>
          <a:xfrm>
            <a:off x="0" y="3641055"/>
            <a:ext cx="9144000" cy="2092201"/>
          </a:xfrm>
          <a:prstGeom prst="rect">
            <a:avLst/>
          </a:prstGeom>
        </p:spPr>
      </p:pic>
    </p:spTree>
    <p:extLst>
      <p:ext uri="{BB962C8B-B14F-4D97-AF65-F5344CB8AC3E}">
        <p14:creationId xmlns:p14="http://schemas.microsoft.com/office/powerpoint/2010/main" val="21275203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Opportunity: 3D-Stacked </a:t>
            </a:r>
            <a:r>
              <a:rPr lang="en-US" dirty="0" err="1"/>
              <a:t>Logic+Memory</a:t>
            </a:r>
            <a:endParaRPr lang="en-US" dirty="0"/>
          </a:p>
        </p:txBody>
      </p:sp>
      <p:sp>
        <p:nvSpPr>
          <p:cNvPr id="3" name="Content Placeholder 2"/>
          <p:cNvSpPr>
            <a:spLocks noGrp="1"/>
          </p:cNvSpPr>
          <p:nvPr>
            <p:ph idx="1"/>
          </p:nvPr>
        </p:nvSpPr>
        <p:spPr>
          <a:xfrm>
            <a:off x="228600" y="1124744"/>
            <a:ext cx="8610600" cy="5123656"/>
          </a:xfrm>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115</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07504" y="1286520"/>
            <a:ext cx="7772400" cy="1422400"/>
          </a:xfrm>
          <a:prstGeom prst="rect">
            <a:avLst/>
          </a:prstGeom>
        </p:spPr>
      </p:pic>
      <p:pic>
        <p:nvPicPr>
          <p:cNvPr id="5" name="Picture 2" descr="http://www.extremetech.com/wp-content/uploads/2013/09/hybrid_memory_cub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640" y="3068960"/>
            <a:ext cx="5040560" cy="3619122"/>
          </a:xfrm>
          <a:prstGeom prst="rect">
            <a:avLst/>
          </a:prstGeom>
          <a:noFill/>
          <a:extLst>
            <a:ext uri="{909E8E84-426E-40dd-AFC4-6F175D3DCCD1}">
              <a14:hiddenFill xmlns="" xmlns:a14="http://schemas.microsoft.com/office/drawing/2010/main">
                <a:solidFill>
                  <a:srgbClr val="FFFFFF"/>
                </a:solidFill>
              </a14:hiddenFill>
            </a:ext>
          </a:extLst>
        </p:spPr>
      </p:pic>
      <p:sp>
        <p:nvSpPr>
          <p:cNvPr id="8" name="TextBox 7"/>
          <p:cNvSpPr txBox="1"/>
          <p:nvPr/>
        </p:nvSpPr>
        <p:spPr>
          <a:xfrm>
            <a:off x="6040851" y="4509120"/>
            <a:ext cx="795898" cy="369332"/>
          </a:xfrm>
          <a:prstGeom prst="rect">
            <a:avLst/>
          </a:prstGeom>
          <a:noFill/>
        </p:spPr>
        <p:txBody>
          <a:bodyPr wrap="none" rtlCol="0">
            <a:spAutoFit/>
          </a:bodyPr>
          <a:lstStyle/>
          <a:p>
            <a:r>
              <a:rPr lang="en-US" b="1" dirty="0">
                <a:solidFill>
                  <a:srgbClr val="4D5494"/>
                </a:solidFill>
              </a:rPr>
              <a:t>Logic</a:t>
            </a:r>
          </a:p>
        </p:txBody>
      </p:sp>
      <p:sp>
        <p:nvSpPr>
          <p:cNvPr id="9" name="TextBox 8"/>
          <p:cNvSpPr txBox="1"/>
          <p:nvPr/>
        </p:nvSpPr>
        <p:spPr>
          <a:xfrm>
            <a:off x="5968843" y="4005064"/>
            <a:ext cx="1123437" cy="369332"/>
          </a:xfrm>
          <a:prstGeom prst="rect">
            <a:avLst/>
          </a:prstGeom>
          <a:noFill/>
        </p:spPr>
        <p:txBody>
          <a:bodyPr wrap="none" rtlCol="0">
            <a:spAutoFit/>
          </a:bodyPr>
          <a:lstStyle/>
          <a:p>
            <a:r>
              <a:rPr lang="en-US" b="1" dirty="0">
                <a:solidFill>
                  <a:srgbClr val="E5B62F"/>
                </a:solidFill>
              </a:rPr>
              <a:t>Memory</a:t>
            </a:r>
          </a:p>
        </p:txBody>
      </p:sp>
      <p:sp>
        <p:nvSpPr>
          <p:cNvPr id="7" name="TextBox 6"/>
          <p:cNvSpPr txBox="1"/>
          <p:nvPr/>
        </p:nvSpPr>
        <p:spPr>
          <a:xfrm>
            <a:off x="5670854" y="5527630"/>
            <a:ext cx="3161058" cy="646331"/>
          </a:xfrm>
          <a:prstGeom prst="rect">
            <a:avLst/>
          </a:prstGeom>
          <a:noFill/>
        </p:spPr>
        <p:txBody>
          <a:bodyPr wrap="none" rtlCol="0">
            <a:spAutoFit/>
          </a:bodyPr>
          <a:lstStyle/>
          <a:p>
            <a:r>
              <a:rPr lang="en-US" dirty="0">
                <a:solidFill>
                  <a:srgbClr val="FF0000"/>
                </a:solidFill>
              </a:rPr>
              <a:t>Other “True 3D” technologies</a:t>
            </a:r>
          </a:p>
          <a:p>
            <a:r>
              <a:rPr lang="en-US" dirty="0">
                <a:solidFill>
                  <a:srgbClr val="FF0000"/>
                </a:solidFill>
              </a:rPr>
              <a:t>under development</a:t>
            </a:r>
          </a:p>
        </p:txBody>
      </p:sp>
    </p:spTree>
    <p:extLst>
      <p:ext uri="{BB962C8B-B14F-4D97-AF65-F5344CB8AC3E}">
        <p14:creationId xmlns:p14="http://schemas.microsoft.com/office/powerpoint/2010/main" val="10715551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nodePh="1">
                                  <p:stCondLst>
                                    <p:cond delay="0"/>
                                  </p:stCondLst>
                                  <p:endCondLst>
                                    <p:cond evt="begin" delay="0">
                                      <p:tn val="5"/>
                                    </p:cond>
                                  </p:end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7"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Another Example: In-Memory Graph Processing</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116</a:t>
            </a:fld>
            <a:endParaRPr lang="en-US"/>
          </a:p>
        </p:txBody>
      </p:sp>
      <p:sp>
        <p:nvSpPr>
          <p:cNvPr id="5" name="내용 개체 틀 2"/>
          <p:cNvSpPr txBox="1">
            <a:spLocks/>
          </p:cNvSpPr>
          <p:nvPr/>
        </p:nvSpPr>
        <p:spPr bwMode="auto">
          <a:xfrm>
            <a:off x="228600" y="1124744"/>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a:buClr>
                <a:srgbClr val="CC9900"/>
              </a:buClr>
            </a:pPr>
            <a:r>
              <a:rPr lang="en-US" altLang="ko-KR" dirty="0">
                <a:solidFill>
                  <a:srgbClr val="000000"/>
                </a:solidFill>
                <a:latin typeface="Tahoma"/>
              </a:rPr>
              <a:t>Large graphs are everywhere (circa 2015)</a:t>
            </a: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sz="1800" dirty="0">
              <a:solidFill>
                <a:srgbClr val="000000"/>
              </a:solidFill>
              <a:latin typeface="Tahoma"/>
            </a:endParaRPr>
          </a:p>
          <a:p>
            <a:pPr>
              <a:buClr>
                <a:srgbClr val="CC9900"/>
              </a:buClr>
            </a:pPr>
            <a:endParaRPr lang="en-US" altLang="ko-KR" dirty="0">
              <a:solidFill>
                <a:srgbClr val="000000"/>
              </a:solidFill>
              <a:latin typeface="Tahoma"/>
            </a:endParaRPr>
          </a:p>
          <a:p>
            <a:pPr>
              <a:buClr>
                <a:srgbClr val="CC9900"/>
              </a:buClr>
            </a:pPr>
            <a:endParaRPr lang="en-US" altLang="ko-KR" dirty="0">
              <a:solidFill>
                <a:srgbClr val="000000"/>
              </a:solidFill>
              <a:latin typeface="Tahoma"/>
            </a:endParaRPr>
          </a:p>
          <a:p>
            <a:pPr marL="0" indent="0">
              <a:buClr>
                <a:srgbClr val="CC9900"/>
              </a:buClr>
              <a:buFont typeface="Wingdings" charset="0"/>
              <a:buNone/>
            </a:pPr>
            <a:endParaRPr lang="en-US" altLang="ko-KR" sz="2000" dirty="0">
              <a:solidFill>
                <a:srgbClr val="000000"/>
              </a:solidFill>
              <a:latin typeface="Tahoma"/>
            </a:endParaRPr>
          </a:p>
          <a:p>
            <a:pPr>
              <a:buClr>
                <a:srgbClr val="CC9900"/>
              </a:buClr>
            </a:pPr>
            <a:r>
              <a:rPr lang="en-US" altLang="ko-KR" dirty="0">
                <a:solidFill>
                  <a:srgbClr val="000000"/>
                </a:solidFill>
                <a:latin typeface="Tahoma"/>
              </a:rPr>
              <a:t>Scalable large-scale graph processing is challenging</a:t>
            </a:r>
            <a:endParaRPr lang="ko-KR" altLang="en-US" dirty="0">
              <a:solidFill>
                <a:srgbClr val="000000"/>
              </a:solidFill>
              <a:latin typeface="Tahoma"/>
            </a:endParaRPr>
          </a:p>
        </p:txBody>
      </p:sp>
      <p:grpSp>
        <p:nvGrpSpPr>
          <p:cNvPr id="6" name="그룹 7"/>
          <p:cNvGrpSpPr/>
          <p:nvPr/>
        </p:nvGrpSpPr>
        <p:grpSpPr>
          <a:xfrm>
            <a:off x="832673" y="1777556"/>
            <a:ext cx="7716092" cy="1519994"/>
            <a:chOff x="832673" y="2141219"/>
            <a:chExt cx="7716092" cy="1519994"/>
          </a:xfrm>
        </p:grpSpPr>
        <p:sp>
          <p:nvSpPr>
            <p:cNvPr id="7" name="TextBox 3"/>
            <p:cNvSpPr txBox="1"/>
            <p:nvPr/>
          </p:nvSpPr>
          <p:spPr>
            <a:xfrm>
              <a:off x="832673" y="3014882"/>
              <a:ext cx="1764778"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36 Million </a:t>
              </a:r>
            </a:p>
            <a:p>
              <a:pPr algn="ctr"/>
              <a:r>
                <a:rPr lang="en-US" dirty="0">
                  <a:solidFill>
                    <a:srgbClr val="000000"/>
                  </a:solidFill>
                  <a:latin typeface="Tahoma"/>
                </a:rPr>
                <a:t>Wikipedia Pages</a:t>
              </a:r>
            </a:p>
          </p:txBody>
        </p:sp>
        <p:sp>
          <p:nvSpPr>
            <p:cNvPr id="8" name="TextBox 5"/>
            <p:cNvSpPr txBox="1"/>
            <p:nvPr/>
          </p:nvSpPr>
          <p:spPr>
            <a:xfrm>
              <a:off x="2842663" y="3014882"/>
              <a:ext cx="1702134"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1.4 Billion</a:t>
              </a:r>
            </a:p>
            <a:p>
              <a:pPr algn="ctr"/>
              <a:r>
                <a:rPr lang="en-US" dirty="0">
                  <a:solidFill>
                    <a:srgbClr val="000000"/>
                  </a:solidFill>
                  <a:latin typeface="Tahoma"/>
                </a:rPr>
                <a:t>Facebook Users</a:t>
              </a:r>
            </a:p>
          </p:txBody>
        </p:sp>
        <p:sp>
          <p:nvSpPr>
            <p:cNvPr id="9" name="TextBox 5"/>
            <p:cNvSpPr txBox="1"/>
            <p:nvPr/>
          </p:nvSpPr>
          <p:spPr>
            <a:xfrm>
              <a:off x="5023819" y="3014882"/>
              <a:ext cx="1420389"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300 Million</a:t>
              </a:r>
            </a:p>
            <a:p>
              <a:pPr algn="ctr"/>
              <a:r>
                <a:rPr lang="en-US" dirty="0">
                  <a:solidFill>
                    <a:srgbClr val="000000"/>
                  </a:solidFill>
                  <a:latin typeface="Tahoma"/>
                </a:rPr>
                <a:t>Twitter Users</a:t>
              </a:r>
            </a:p>
          </p:txBody>
        </p:sp>
        <p:pic>
          <p:nvPicPr>
            <p:cNvPr id="10" name="Picture 2" descr="http://www.bioteams.com/images/wikipedia_as_a.jpg"/>
            <p:cNvPicPr>
              <a:picLocks noChangeAspect="1" noChangeArrowheads="1"/>
            </p:cNvPicPr>
            <p:nvPr/>
          </p:nvPicPr>
          <p:blipFill>
            <a:blip r:embed="rId2" cstate="print"/>
            <a:srcRect/>
            <a:stretch>
              <a:fillRect/>
            </a:stretch>
          </p:blipFill>
          <p:spPr bwMode="auto">
            <a:xfrm>
              <a:off x="1221470" y="2141219"/>
              <a:ext cx="881698" cy="881700"/>
            </a:xfrm>
            <a:prstGeom prst="rect">
              <a:avLst/>
            </a:prstGeom>
            <a:noFill/>
          </p:spPr>
        </p:pic>
        <p:pic>
          <p:nvPicPr>
            <p:cNvPr id="11" name="Picture 8" descr="http://jchutchins.net/site/wp-content/uploads/2009/06/facebook-logo.jpg"/>
            <p:cNvPicPr>
              <a:picLocks noChangeAspect="1" noChangeArrowheads="1"/>
            </p:cNvPicPr>
            <p:nvPr/>
          </p:nvPicPr>
          <p:blipFill>
            <a:blip r:embed="rId3" cstate="print"/>
            <a:srcRect/>
            <a:stretch>
              <a:fillRect/>
            </a:stretch>
          </p:blipFill>
          <p:spPr bwMode="auto">
            <a:xfrm>
              <a:off x="2873087" y="2262268"/>
              <a:ext cx="1699935" cy="639600"/>
            </a:xfrm>
            <a:prstGeom prst="rect">
              <a:avLst/>
            </a:prstGeom>
            <a:noFill/>
          </p:spPr>
        </p:pic>
        <p:pic>
          <p:nvPicPr>
            <p:cNvPr id="12" name="Picture 10" descr="http://asset3.itsnicethat.com/system/files/062012/4fd07cea5c3e3c0d810000db/img_col_main/Twitternew.jpg?1354576424"/>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27104" t="20452" r="24614" b="18303"/>
            <a:stretch/>
          </p:blipFill>
          <p:spPr bwMode="auto">
            <a:xfrm>
              <a:off x="5311851" y="2226563"/>
              <a:ext cx="844326" cy="711010"/>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2" descr="https://pbs.twimg.com/profile_images/1550954462/instagramIcon_400x400.pn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252174" y="2193963"/>
              <a:ext cx="776210" cy="776210"/>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5"/>
            <p:cNvSpPr txBox="1"/>
            <p:nvPr/>
          </p:nvSpPr>
          <p:spPr>
            <a:xfrm>
              <a:off x="6731793" y="3014882"/>
              <a:ext cx="1816972" cy="646331"/>
            </a:xfrm>
            <a:prstGeom prst="rect">
              <a:avLst/>
            </a:prstGeom>
            <a:noFill/>
          </p:spPr>
          <p:txBody>
            <a:bodyPr wrap="none" rtlCol="0">
              <a:spAutoFit/>
            </a:bodyPr>
            <a:ls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a:lstStyle>
            <a:p>
              <a:pPr algn="ctr"/>
              <a:r>
                <a:rPr lang="en-US" dirty="0">
                  <a:solidFill>
                    <a:srgbClr val="000000"/>
                  </a:solidFill>
                  <a:latin typeface="Tahoma"/>
                </a:rPr>
                <a:t>30 Billion</a:t>
              </a:r>
            </a:p>
            <a:p>
              <a:pPr algn="ctr"/>
              <a:r>
                <a:rPr lang="en-US" dirty="0">
                  <a:solidFill>
                    <a:srgbClr val="000000"/>
                  </a:solidFill>
                  <a:latin typeface="Tahoma"/>
                </a:rPr>
                <a:t>Instagram Photos</a:t>
              </a:r>
            </a:p>
          </p:txBody>
        </p:sp>
      </p:grpSp>
      <p:graphicFrame>
        <p:nvGraphicFramePr>
          <p:cNvPr id="15" name="내용 개체 틀 5"/>
          <p:cNvGraphicFramePr>
            <a:graphicFrameLocks/>
          </p:cNvGraphicFramePr>
          <p:nvPr>
            <p:extLst/>
          </p:nvPr>
        </p:nvGraphicFramePr>
        <p:xfrm>
          <a:off x="832672" y="4149080"/>
          <a:ext cx="7854127" cy="2237361"/>
        </p:xfrm>
        <a:graphic>
          <a:graphicData uri="http://schemas.openxmlformats.org/drawingml/2006/chart">
            <c:chart xmlns:c="http://schemas.openxmlformats.org/drawingml/2006/chart" xmlns:r="http://schemas.openxmlformats.org/officeDocument/2006/relationships" r:id="rId6"/>
          </a:graphicData>
        </a:graphic>
      </p:graphicFrame>
      <p:cxnSp>
        <p:nvCxnSpPr>
          <p:cNvPr id="16" name="직선 화살표 연결선 6"/>
          <p:cNvCxnSpPr/>
          <p:nvPr/>
        </p:nvCxnSpPr>
        <p:spPr>
          <a:xfrm flipH="1">
            <a:off x="5148066" y="5219239"/>
            <a:ext cx="334151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542999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AsOne/>
      </p:bldGraphic>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Bottlenecks in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117</a:t>
            </a:fld>
            <a:endParaRPr lang="en-US" altLang="en-US">
              <a:solidFill>
                <a:srgbClr val="000000"/>
              </a:solidFill>
            </a:endParaRPr>
          </a:p>
        </p:txBody>
      </p:sp>
      <p:sp>
        <p:nvSpPr>
          <p:cNvPr id="43" name="직사각형 7"/>
          <p:cNvSpPr/>
          <p:nvPr/>
        </p:nvSpPr>
        <p:spPr>
          <a:xfrm>
            <a:off x="1032425" y="2060589"/>
            <a:ext cx="4129087" cy="39240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 name="내용 개체 틀 4"/>
          <p:cNvSpPr txBox="1">
            <a:spLocks/>
          </p:cNvSpPr>
          <p:nvPr/>
        </p:nvSpPr>
        <p:spPr>
          <a:xfrm>
            <a:off x="522348" y="1189524"/>
            <a:ext cx="7578044" cy="2123658"/>
          </a:xfrm>
          <a:prstGeom prst="rect">
            <a:avLst/>
          </a:prstGeom>
        </p:spPr>
        <p:txBody>
          <a:bodyPr vert="horz" lIns="91440" tIns="45720" rIns="91440" bIns="45720" rtlCol="0">
            <a:spAutoFit/>
          </a:bodyPr>
          <a:lst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for</a:t>
            </a:r>
            <a:r>
              <a:rPr lang="en-US" altLang="ko-KR" sz="2400" dirty="0">
                <a:solidFill>
                  <a:sysClr val="windowText" lastClr="000000"/>
                </a:solidFill>
                <a:latin typeface="Calibri"/>
                <a:ea typeface="나눔고딕"/>
              </a:rPr>
              <a:t> (v: </a:t>
            </a:r>
            <a:r>
              <a:rPr lang="en-US" altLang="ko-KR" sz="2400" dirty="0" err="1">
                <a:solidFill>
                  <a:sysClr val="windowText" lastClr="000000"/>
                </a:solidFill>
                <a:latin typeface="Calibri"/>
                <a:ea typeface="나눔고딕"/>
              </a:rPr>
              <a:t>graph.vertices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b="1" dirty="0">
                <a:solidFill>
                  <a:sysClr val="windowText" lastClr="000000"/>
                </a:solidFill>
                <a:latin typeface="Calibri"/>
                <a:ea typeface="나눔고딕"/>
              </a:rPr>
              <a:t>    for</a:t>
            </a:r>
            <a:r>
              <a:rPr lang="en-US" altLang="ko-KR" sz="2400" dirty="0">
                <a:solidFill>
                  <a:sysClr val="windowText" lastClr="000000"/>
                </a:solidFill>
                <a:latin typeface="Calibri"/>
                <a:ea typeface="나눔고딕"/>
              </a:rPr>
              <a:t> (w: </a:t>
            </a:r>
            <a:r>
              <a:rPr lang="en-US" altLang="ko-KR" sz="2400" dirty="0" err="1">
                <a:solidFill>
                  <a:sysClr val="windowText" lastClr="000000"/>
                </a:solidFill>
                <a:latin typeface="Calibri"/>
                <a:ea typeface="나눔고딕"/>
              </a:rPr>
              <a:t>v.successors</a:t>
            </a: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r>
              <a:rPr lang="en-US" altLang="ko-KR" sz="2400" dirty="0" err="1">
                <a:solidFill>
                  <a:sysClr val="windowText" lastClr="000000"/>
                </a:solidFill>
                <a:latin typeface="Calibri"/>
                <a:ea typeface="나눔고딕"/>
              </a:rPr>
              <a:t>w.next_rank</a:t>
            </a:r>
            <a:r>
              <a:rPr lang="en-US" altLang="ko-KR" sz="2400" dirty="0">
                <a:solidFill>
                  <a:sysClr val="windowText" lastClr="000000"/>
                </a:solidFill>
                <a:latin typeface="Calibri"/>
                <a:ea typeface="나눔고딕"/>
              </a:rPr>
              <a:t> += weight * </a:t>
            </a:r>
            <a:r>
              <a:rPr lang="en-US" altLang="ko-KR" sz="2400" dirty="0" err="1">
                <a:solidFill>
                  <a:sysClr val="windowText" lastClr="000000"/>
                </a:solidFill>
                <a:latin typeface="Calibri"/>
                <a:ea typeface="나눔고딕"/>
              </a:rPr>
              <a:t>v.rank</a:t>
            </a:r>
            <a:r>
              <a:rPr lang="en-US" altLang="ko-KR" sz="2400" dirty="0">
                <a:solidFill>
                  <a:sysClr val="windowText" lastClr="000000"/>
                </a:solidFill>
                <a:latin typeface="Calibri"/>
                <a:ea typeface="나눔고딕"/>
              </a:rPr>
              <a:t>;</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    }</a:t>
            </a:r>
          </a:p>
          <a:p>
            <a:pPr marL="0" indent="0">
              <a:lnSpc>
                <a:spcPct val="110000"/>
              </a:lnSpc>
              <a:spcBef>
                <a:spcPts val="0"/>
              </a:spcBef>
              <a:buFont typeface="Arial" pitchFamily="34" charset="0"/>
              <a:buNone/>
              <a:defRPr/>
            </a:pPr>
            <a:r>
              <a:rPr lang="en-US" altLang="ko-KR" sz="2400" dirty="0">
                <a:solidFill>
                  <a:sysClr val="windowText" lastClr="000000"/>
                </a:solidFill>
                <a:latin typeface="Calibri"/>
                <a:ea typeface="나눔고딕"/>
              </a:rPr>
              <a:t>}</a:t>
            </a:r>
          </a:p>
        </p:txBody>
      </p:sp>
      <p:grpSp>
        <p:nvGrpSpPr>
          <p:cNvPr id="45" name="그룹 78"/>
          <p:cNvGrpSpPr/>
          <p:nvPr/>
        </p:nvGrpSpPr>
        <p:grpSpPr>
          <a:xfrm>
            <a:off x="2127580" y="4487241"/>
            <a:ext cx="4196064" cy="1063334"/>
            <a:chOff x="1333905" y="4732035"/>
            <a:chExt cx="4196064" cy="1063334"/>
          </a:xfrm>
        </p:grpSpPr>
        <p:cxnSp>
          <p:nvCxnSpPr>
            <p:cNvPr id="46" name="구부러진 연결선 31"/>
            <p:cNvCxnSpPr>
              <a:stCxn id="63" idx="2"/>
              <a:endCxn id="53" idx="3"/>
            </p:cNvCxnSpPr>
            <p:nvPr/>
          </p:nvCxnSpPr>
          <p:spPr>
            <a:xfrm rot="5400000">
              <a:off x="2329181" y="3736759"/>
              <a:ext cx="948627" cy="2939179"/>
            </a:xfrm>
            <a:prstGeom prst="curvedConnector2">
              <a:avLst/>
            </a:prstGeom>
            <a:noFill/>
            <a:ln w="9525" cap="flat" cmpd="sng" algn="ctr">
              <a:solidFill>
                <a:sysClr val="windowText" lastClr="000000">
                  <a:shade val="95000"/>
                  <a:satMod val="105000"/>
                </a:sysClr>
              </a:solidFill>
              <a:prstDash val="solid"/>
              <a:tailEnd type="triangle"/>
            </a:ln>
            <a:effectLst/>
          </p:spPr>
        </p:cxnSp>
        <p:sp>
          <p:nvSpPr>
            <p:cNvPr id="47" name="TextBox 46"/>
            <p:cNvSpPr txBox="1"/>
            <p:nvPr/>
          </p:nvSpPr>
          <p:spPr>
            <a:xfrm>
              <a:off x="3463890" y="5333704"/>
              <a:ext cx="2066079" cy="461665"/>
            </a:xfrm>
            <a:prstGeom prst="rect">
              <a:avLst/>
            </a:prstGeom>
            <a:noFill/>
          </p:spPr>
          <p:txBody>
            <a:bodyPr wrap="none" rtlCol="0">
              <a:spAutoFit/>
            </a:bodyPr>
            <a:lstStyle/>
            <a:p>
              <a:pPr algn="ctr">
                <a:defRPr/>
              </a:pPr>
              <a:r>
                <a:rPr lang="en-US" altLang="ko-KR" sz="2400" kern="0" dirty="0">
                  <a:solidFill>
                    <a:sysClr val="windowText" lastClr="000000"/>
                  </a:solidFill>
                </a:rPr>
                <a:t>weight * </a:t>
              </a:r>
              <a:r>
                <a:rPr lang="en-US" altLang="ko-KR" sz="2400" kern="0" dirty="0" err="1">
                  <a:solidFill>
                    <a:sysClr val="windowText" lastClr="000000"/>
                  </a:solidFill>
                </a:rPr>
                <a:t>v.rank</a:t>
              </a:r>
              <a:endParaRPr lang="ko-KR" altLang="en-US" sz="2400" kern="0" dirty="0">
                <a:solidFill>
                  <a:sysClr val="windowText" lastClr="000000"/>
                </a:solidFill>
              </a:endParaRPr>
            </a:p>
          </p:txBody>
        </p:sp>
      </p:grpSp>
      <p:grpSp>
        <p:nvGrpSpPr>
          <p:cNvPr id="48" name="그룹 75"/>
          <p:cNvGrpSpPr/>
          <p:nvPr/>
        </p:nvGrpSpPr>
        <p:grpSpPr>
          <a:xfrm>
            <a:off x="1695531" y="3544246"/>
            <a:ext cx="432048" cy="2546995"/>
            <a:chOff x="901856" y="3789040"/>
            <a:chExt cx="432048" cy="2546995"/>
          </a:xfrm>
        </p:grpSpPr>
        <p:sp>
          <p:nvSpPr>
            <p:cNvPr id="49" name="직사각형 38"/>
            <p:cNvSpPr/>
            <p:nvPr/>
          </p:nvSpPr>
          <p:spPr>
            <a:xfrm>
              <a:off x="901856" y="4972285"/>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 name="직사각형 39"/>
            <p:cNvSpPr/>
            <p:nvPr/>
          </p:nvSpPr>
          <p:spPr>
            <a:xfrm>
              <a:off x="901856" y="397447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1" name="직사각형 40"/>
            <p:cNvSpPr/>
            <p:nvPr/>
          </p:nvSpPr>
          <p:spPr>
            <a:xfrm>
              <a:off x="901856" y="5994767"/>
              <a:ext cx="432048"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2" name="직사각형 22"/>
            <p:cNvSpPr/>
            <p:nvPr/>
          </p:nvSpPr>
          <p:spPr>
            <a:xfrm>
              <a:off x="901856" y="4331925"/>
              <a:ext cx="432048"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v</a:t>
              </a:r>
              <a:endParaRPr lang="ko-KR" altLang="en-US" sz="2400" kern="0" dirty="0">
                <a:solidFill>
                  <a:sysClr val="windowText" lastClr="000000"/>
                </a:solidFill>
                <a:latin typeface="Calibri"/>
                <a:ea typeface="나눔고딕"/>
              </a:endParaRPr>
            </a:p>
          </p:txBody>
        </p:sp>
        <p:sp>
          <p:nvSpPr>
            <p:cNvPr id="53" name="직사각형 25"/>
            <p:cNvSpPr/>
            <p:nvPr/>
          </p:nvSpPr>
          <p:spPr>
            <a:xfrm>
              <a:off x="901856" y="5480607"/>
              <a:ext cx="432048" cy="400110"/>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w</a:t>
              </a:r>
              <a:endParaRPr lang="ko-KR" altLang="en-US" sz="2400" kern="0" dirty="0">
                <a:solidFill>
                  <a:sysClr val="windowText" lastClr="000000"/>
                </a:solidFill>
                <a:latin typeface="Calibri"/>
                <a:ea typeface="나눔고딕"/>
              </a:endParaRPr>
            </a:p>
          </p:txBody>
        </p:sp>
        <p:sp>
          <p:nvSpPr>
            <p:cNvPr id="54" name="직사각형 21"/>
            <p:cNvSpPr/>
            <p:nvPr/>
          </p:nvSpPr>
          <p:spPr>
            <a:xfrm>
              <a:off x="901856" y="3789040"/>
              <a:ext cx="432048" cy="2546995"/>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cxnSp>
        <p:nvCxnSpPr>
          <p:cNvPr id="55" name="구부러진 연결선 41"/>
          <p:cNvCxnSpPr>
            <a:stCxn id="60" idx="3"/>
            <a:endCxn id="49" idx="3"/>
          </p:cNvCxnSpPr>
          <p:nvPr/>
        </p:nvCxnSpPr>
        <p:spPr>
          <a:xfrm rot="5400000">
            <a:off x="2967892" y="3646928"/>
            <a:ext cx="326256" cy="2006882"/>
          </a:xfrm>
          <a:prstGeom prst="curvedConnector2">
            <a:avLst/>
          </a:prstGeom>
          <a:noFill/>
          <a:ln w="9525" cap="flat" cmpd="sng" algn="ctr">
            <a:solidFill>
              <a:sysClr val="windowText" lastClr="000000">
                <a:shade val="95000"/>
                <a:satMod val="105000"/>
              </a:sysClr>
            </a:solidFill>
            <a:prstDash val="lgDash"/>
            <a:tailEnd type="triangle"/>
          </a:ln>
          <a:effectLst/>
        </p:spPr>
      </p:cxnSp>
      <p:cxnSp>
        <p:nvCxnSpPr>
          <p:cNvPr id="56" name="구부러진 연결선 51"/>
          <p:cNvCxnSpPr>
            <a:stCxn id="61" idx="3"/>
            <a:endCxn id="51" idx="3"/>
          </p:cNvCxnSpPr>
          <p:nvPr/>
        </p:nvCxnSpPr>
        <p:spPr>
          <a:xfrm rot="5400000">
            <a:off x="2609767" y="4005054"/>
            <a:ext cx="1348738" cy="2313113"/>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57" name="그룹 87"/>
          <p:cNvGrpSpPr/>
          <p:nvPr/>
        </p:nvGrpSpPr>
        <p:grpSpPr>
          <a:xfrm>
            <a:off x="2127579" y="4087131"/>
            <a:ext cx="3987336" cy="400110"/>
            <a:chOff x="2627783" y="4259917"/>
            <a:chExt cx="3987336" cy="400110"/>
          </a:xfrm>
        </p:grpSpPr>
        <p:cxnSp>
          <p:nvCxnSpPr>
            <p:cNvPr id="58" name="직선 화살표 연결선 29"/>
            <p:cNvCxnSpPr>
              <a:endCxn id="64" idx="1"/>
            </p:cNvCxnSpPr>
            <p:nvPr/>
          </p:nvCxnSpPr>
          <p:spPr>
            <a:xfrm>
              <a:off x="2627783" y="4459972"/>
              <a:ext cx="1683080" cy="0"/>
            </a:xfrm>
            <a:prstGeom prst="straightConnector1">
              <a:avLst/>
            </a:prstGeom>
            <a:noFill/>
            <a:ln w="9525" cap="flat" cmpd="sng" algn="ctr">
              <a:solidFill>
                <a:sysClr val="windowText" lastClr="000000">
                  <a:shade val="95000"/>
                  <a:satMod val="105000"/>
                </a:sysClr>
              </a:solidFill>
              <a:prstDash val="solid"/>
              <a:tailEnd type="triangle"/>
            </a:ln>
            <a:effectLst/>
          </p:spPr>
        </p:cxnSp>
        <p:grpSp>
          <p:nvGrpSpPr>
            <p:cNvPr id="59" name="그룹 76"/>
            <p:cNvGrpSpPr/>
            <p:nvPr/>
          </p:nvGrpSpPr>
          <p:grpSpPr>
            <a:xfrm>
              <a:off x="4310863" y="4259917"/>
              <a:ext cx="2304256" cy="400110"/>
              <a:chOff x="1693944" y="4331925"/>
              <a:chExt cx="2304256" cy="400110"/>
            </a:xfrm>
          </p:grpSpPr>
          <p:sp>
            <p:nvSpPr>
              <p:cNvPr id="60" name="직사각형 43"/>
              <p:cNvSpPr/>
              <p:nvPr/>
            </p:nvSpPr>
            <p:spPr>
              <a:xfrm rot="5400000">
                <a:off x="1817692"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1" name="직사각형 50"/>
              <p:cNvSpPr/>
              <p:nvPr/>
            </p:nvSpPr>
            <p:spPr>
              <a:xfrm rot="5400000">
                <a:off x="2123923"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2" name="직사각형 56"/>
              <p:cNvSpPr/>
              <p:nvPr/>
            </p:nvSpPr>
            <p:spPr>
              <a:xfrm rot="5400000">
                <a:off x="3454087" y="4445975"/>
                <a:ext cx="400109" cy="172011"/>
              </a:xfrm>
              <a:prstGeom prst="rect">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 lastClr="FFFFFF">
                    <a:lumMod val="50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3" name="직사각형 27"/>
              <p:cNvSpPr/>
              <p:nvPr/>
            </p:nvSpPr>
            <p:spPr>
              <a:xfrm>
                <a:off x="2590003" y="4331925"/>
                <a:ext cx="720080" cy="40011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rtlCol="0" anchor="ctr"/>
              <a:lstStyle/>
              <a:p>
                <a:pPr algn="ctr">
                  <a:defRPr/>
                </a:pPr>
                <a:r>
                  <a:rPr lang="en-US" altLang="ko-KR" sz="2400" kern="0" dirty="0">
                    <a:solidFill>
                      <a:sysClr val="windowText" lastClr="000000"/>
                    </a:solidFill>
                    <a:latin typeface="Calibri"/>
                    <a:ea typeface="나눔고딕"/>
                  </a:rPr>
                  <a:t>&amp;w</a:t>
                </a:r>
                <a:endParaRPr lang="ko-KR" altLang="en-US" sz="2400" kern="0" dirty="0">
                  <a:solidFill>
                    <a:sysClr val="windowText" lastClr="000000"/>
                  </a:solidFill>
                  <a:latin typeface="Calibri"/>
                  <a:ea typeface="나눔고딕"/>
                </a:endParaRPr>
              </a:p>
            </p:txBody>
          </p:sp>
          <p:sp>
            <p:nvSpPr>
              <p:cNvPr id="64" name="직사각형 26"/>
              <p:cNvSpPr/>
              <p:nvPr/>
            </p:nvSpPr>
            <p:spPr>
              <a:xfrm>
                <a:off x="1693944" y="4331925"/>
                <a:ext cx="2304256" cy="400110"/>
              </a:xfrm>
              <a:prstGeom prst="rec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65" name="구부러진 연결선 57"/>
          <p:cNvCxnSpPr>
            <a:stCxn id="62" idx="1"/>
            <a:endCxn id="50" idx="3"/>
          </p:cNvCxnSpPr>
          <p:nvPr/>
        </p:nvCxnSpPr>
        <p:spPr>
          <a:xfrm rot="16200000" flipV="1">
            <a:off x="3813497" y="2129772"/>
            <a:ext cx="271443" cy="3643277"/>
          </a:xfrm>
          <a:prstGeom prst="curvedConnector2">
            <a:avLst/>
          </a:prstGeom>
          <a:noFill/>
          <a:ln w="9525" cap="flat" cmpd="sng" algn="ctr">
            <a:solidFill>
              <a:sysClr val="windowText" lastClr="000000">
                <a:shade val="95000"/>
                <a:satMod val="105000"/>
              </a:sysClr>
            </a:solidFill>
            <a:prstDash val="lgDash"/>
            <a:tailEnd type="triangle"/>
          </a:ln>
          <a:effectLst/>
        </p:spPr>
      </p:cxnSp>
      <p:grpSp>
        <p:nvGrpSpPr>
          <p:cNvPr id="66" name="그룹 93"/>
          <p:cNvGrpSpPr/>
          <p:nvPr/>
        </p:nvGrpSpPr>
        <p:grpSpPr>
          <a:xfrm>
            <a:off x="2775652" y="3101467"/>
            <a:ext cx="6382071" cy="2820517"/>
            <a:chOff x="3275856" y="3175530"/>
            <a:chExt cx="6382071" cy="2820517"/>
          </a:xfrm>
        </p:grpSpPr>
        <p:sp>
          <p:nvSpPr>
            <p:cNvPr id="67" name="타원 88"/>
            <p:cNvSpPr/>
            <p:nvPr/>
          </p:nvSpPr>
          <p:spPr>
            <a:xfrm>
              <a:off x="3275856" y="3618309"/>
              <a:ext cx="508484" cy="2377738"/>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68" name="TextBox 67"/>
            <p:cNvSpPr txBox="1"/>
            <p:nvPr/>
          </p:nvSpPr>
          <p:spPr>
            <a:xfrm>
              <a:off x="3615287" y="3175530"/>
              <a:ext cx="6042640" cy="461665"/>
            </a:xfrm>
            <a:prstGeom prst="rect">
              <a:avLst/>
            </a:prstGeom>
            <a:noFill/>
          </p:spPr>
          <p:txBody>
            <a:bodyPr wrap="none" rtlCol="0">
              <a:spAutoFit/>
            </a:bodyPr>
            <a:lstStyle/>
            <a:p>
              <a:pPr>
                <a:defRPr/>
              </a:pPr>
              <a:r>
                <a:rPr lang="en-US" altLang="ko-KR" sz="2400" b="1" kern="0" dirty="0">
                  <a:solidFill>
                    <a:srgbClr val="0000FF"/>
                  </a:solidFill>
                </a:rPr>
                <a:t>1. Frequent random memory accesses</a:t>
              </a:r>
              <a:endParaRPr lang="ko-KR" altLang="en-US" sz="2400" b="1" kern="0" dirty="0">
                <a:solidFill>
                  <a:srgbClr val="0000FF"/>
                </a:solidFill>
              </a:endParaRPr>
            </a:p>
          </p:txBody>
        </p:sp>
      </p:grpSp>
      <p:grpSp>
        <p:nvGrpSpPr>
          <p:cNvPr id="69" name="그룹 94"/>
          <p:cNvGrpSpPr/>
          <p:nvPr/>
        </p:nvGrpSpPr>
        <p:grpSpPr>
          <a:xfrm>
            <a:off x="4067944" y="5046549"/>
            <a:ext cx="5091508" cy="1220380"/>
            <a:chOff x="4568148" y="5107165"/>
            <a:chExt cx="5091508" cy="1220380"/>
          </a:xfrm>
        </p:grpSpPr>
        <p:sp>
          <p:nvSpPr>
            <p:cNvPr id="70" name="타원 91"/>
            <p:cNvSpPr/>
            <p:nvPr/>
          </p:nvSpPr>
          <p:spPr>
            <a:xfrm>
              <a:off x="4601391" y="5107165"/>
              <a:ext cx="2378834" cy="573280"/>
            </a:xfrm>
            <a:prstGeom prst="ellipse">
              <a:avLst/>
            </a:prstGeom>
            <a:noFill/>
            <a:ln w="38100" cap="flat" cmpd="sng" algn="ctr">
              <a:solidFill>
                <a:srgbClr val="FF0000"/>
              </a:solidFill>
              <a:prstDash val="dash"/>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71" name="TextBox 70"/>
            <p:cNvSpPr txBox="1"/>
            <p:nvPr/>
          </p:nvSpPr>
          <p:spPr>
            <a:xfrm>
              <a:off x="4568148" y="5865880"/>
              <a:ext cx="5091508" cy="461665"/>
            </a:xfrm>
            <a:prstGeom prst="rect">
              <a:avLst/>
            </a:prstGeom>
            <a:noFill/>
          </p:spPr>
          <p:txBody>
            <a:bodyPr wrap="none" rtlCol="0">
              <a:spAutoFit/>
            </a:bodyPr>
            <a:lstStyle/>
            <a:p>
              <a:pPr>
                <a:defRPr/>
              </a:pPr>
              <a:r>
                <a:rPr lang="en-US" altLang="ko-KR" sz="2400" b="1" kern="0" dirty="0">
                  <a:solidFill>
                    <a:srgbClr val="0000FF"/>
                  </a:solidFill>
                </a:rPr>
                <a:t>2. Little amount of computation</a:t>
              </a:r>
              <a:endParaRPr lang="ko-KR" altLang="en-US" sz="2400" b="1" kern="0" dirty="0">
                <a:solidFill>
                  <a:srgbClr val="0000FF"/>
                </a:solidFill>
              </a:endParaRPr>
            </a:p>
          </p:txBody>
        </p:sp>
      </p:grpSp>
      <p:grpSp>
        <p:nvGrpSpPr>
          <p:cNvPr id="72" name="그룹 12"/>
          <p:cNvGrpSpPr/>
          <p:nvPr/>
        </p:nvGrpSpPr>
        <p:grpSpPr>
          <a:xfrm>
            <a:off x="102248" y="4537387"/>
            <a:ext cx="1593283" cy="1314561"/>
            <a:chOff x="314421" y="4694850"/>
            <a:chExt cx="1593283" cy="1314561"/>
          </a:xfrm>
        </p:grpSpPr>
        <p:grpSp>
          <p:nvGrpSpPr>
            <p:cNvPr id="73" name="그룹 5"/>
            <p:cNvGrpSpPr/>
            <p:nvPr/>
          </p:nvGrpSpPr>
          <p:grpSpPr>
            <a:xfrm>
              <a:off x="314421" y="4694850"/>
              <a:ext cx="1224137" cy="1314561"/>
              <a:chOff x="395536" y="3645024"/>
              <a:chExt cx="1326123" cy="1314561"/>
            </a:xfrm>
          </p:grpSpPr>
          <p:sp>
            <p:nvSpPr>
              <p:cNvPr id="77" name="직사각형 2"/>
              <p:cNvSpPr/>
              <p:nvPr/>
            </p:nvSpPr>
            <p:spPr>
              <a:xfrm>
                <a:off x="395536" y="3645024"/>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w.rank</a:t>
                </a:r>
                <a:endParaRPr lang="en-US" altLang="ko-KR" sz="1600" kern="0" dirty="0">
                  <a:solidFill>
                    <a:sysClr val="windowText" lastClr="000000"/>
                  </a:solidFill>
                  <a:latin typeface="Calibri"/>
                  <a:ea typeface="나눔고딕"/>
                </a:endParaRPr>
              </a:p>
            </p:txBody>
          </p:sp>
          <p:sp>
            <p:nvSpPr>
              <p:cNvPr id="78" name="직사각형 33"/>
              <p:cNvSpPr/>
              <p:nvPr/>
            </p:nvSpPr>
            <p:spPr>
              <a:xfrm>
                <a:off x="395536" y="3973151"/>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w.next_rank</a:t>
                </a:r>
                <a:endParaRPr lang="en-US" altLang="ko-KR" sz="1600" kern="0" dirty="0">
                  <a:solidFill>
                    <a:sysClr val="windowText" lastClr="000000"/>
                  </a:solidFill>
                  <a:latin typeface="Calibri"/>
                  <a:ea typeface="나눔고딕"/>
                </a:endParaRPr>
              </a:p>
            </p:txBody>
          </p:sp>
          <p:sp>
            <p:nvSpPr>
              <p:cNvPr id="79" name="직사각형 34"/>
              <p:cNvSpPr/>
              <p:nvPr/>
            </p:nvSpPr>
            <p:spPr>
              <a:xfrm>
                <a:off x="395536" y="429940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dirty="0" err="1">
                    <a:solidFill>
                      <a:sysClr val="windowText" lastClr="000000"/>
                    </a:solidFill>
                    <a:latin typeface="Calibri"/>
                    <a:ea typeface="나눔고딕"/>
                  </a:rPr>
                  <a:t>w.edges</a:t>
                </a:r>
                <a:endParaRPr lang="en-US" altLang="ko-KR" sz="1600" kern="0" dirty="0">
                  <a:solidFill>
                    <a:sysClr val="windowText" lastClr="000000"/>
                  </a:solidFill>
                  <a:latin typeface="Calibri"/>
                  <a:ea typeface="나눔고딕"/>
                </a:endParaRPr>
              </a:p>
            </p:txBody>
          </p:sp>
          <p:sp>
            <p:nvSpPr>
              <p:cNvPr id="80" name="직사각형 35"/>
              <p:cNvSpPr/>
              <p:nvPr/>
            </p:nvSpPr>
            <p:spPr>
              <a:xfrm>
                <a:off x="395536" y="4631457"/>
                <a:ext cx="1326123" cy="328128"/>
              </a:xfrm>
              <a:prstGeom prst="rect">
                <a:avLst/>
              </a:prstGeom>
              <a:gradFill rotWithShape="1">
                <a:gsLst>
                  <a:gs pos="0">
                    <a:srgbClr val="F17CB0">
                      <a:tint val="50000"/>
                      <a:satMod val="300000"/>
                    </a:srgbClr>
                  </a:gs>
                  <a:gs pos="35000">
                    <a:srgbClr val="F17CB0">
                      <a:tint val="37000"/>
                      <a:satMod val="300000"/>
                    </a:srgbClr>
                  </a:gs>
                  <a:gs pos="100000">
                    <a:srgbClr val="F17CB0">
                      <a:tint val="15000"/>
                      <a:satMod val="350000"/>
                    </a:srgbClr>
                  </a:gs>
                </a:gsLst>
                <a:lin ang="16200000" scaled="1"/>
              </a:gradFill>
              <a:ln w="9525" cap="flat" cmpd="sng" algn="ctr">
                <a:solidFill>
                  <a:srgbClr val="F17CB0">
                    <a:shade val="95000"/>
                    <a:satMod val="105000"/>
                  </a:srgbClr>
                </a:solidFill>
                <a:prstDash val="solid"/>
              </a:ln>
              <a:effectLst/>
            </p:spPr>
            <p:txBody>
              <a:bodyPr rtlCol="0" anchor="ctr"/>
              <a:lstStyle/>
              <a:p>
                <a:pPr algn="ctr">
                  <a:defRPr/>
                </a:pPr>
                <a:r>
                  <a:rPr lang="en-US" altLang="ko-KR" sz="1600" kern="0">
                    <a:solidFill>
                      <a:sysClr val="windowText" lastClr="000000"/>
                    </a:solidFill>
                    <a:latin typeface="Calibri"/>
                    <a:ea typeface="나눔고딕"/>
                  </a:rPr>
                  <a:t>…</a:t>
                </a:r>
                <a:endParaRPr lang="en-US" altLang="ko-KR" sz="1600" kern="0" dirty="0">
                  <a:solidFill>
                    <a:sysClr val="windowText" lastClr="000000"/>
                  </a:solidFill>
                  <a:latin typeface="Calibri"/>
                  <a:ea typeface="나눔고딕"/>
                </a:endParaRPr>
              </a:p>
            </p:txBody>
          </p:sp>
        </p:grpSp>
        <p:grpSp>
          <p:nvGrpSpPr>
            <p:cNvPr id="74" name="그룹 11"/>
            <p:cNvGrpSpPr/>
            <p:nvPr/>
          </p:nvGrpSpPr>
          <p:grpSpPr>
            <a:xfrm>
              <a:off x="1538558" y="4694850"/>
              <a:ext cx="369146" cy="1314561"/>
              <a:chOff x="1538558" y="4694850"/>
              <a:chExt cx="369146" cy="1314561"/>
            </a:xfrm>
          </p:grpSpPr>
          <p:cxnSp>
            <p:nvCxnSpPr>
              <p:cNvPr id="75" name="직선 연결선 8"/>
              <p:cNvCxnSpPr/>
              <p:nvPr/>
            </p:nvCxnSpPr>
            <p:spPr>
              <a:xfrm flipH="1" flipV="1">
                <a:off x="1538558" y="4694850"/>
                <a:ext cx="369146" cy="698426"/>
              </a:xfrm>
              <a:prstGeom prst="line">
                <a:avLst/>
              </a:prstGeom>
              <a:noFill/>
              <a:ln w="9525" cap="flat" cmpd="sng" algn="ctr">
                <a:solidFill>
                  <a:srgbClr val="60BD68">
                    <a:shade val="95000"/>
                    <a:satMod val="105000"/>
                  </a:srgbClr>
                </a:solidFill>
                <a:prstDash val="dash"/>
              </a:ln>
              <a:effectLst/>
            </p:spPr>
          </p:cxnSp>
          <p:cxnSp>
            <p:nvCxnSpPr>
              <p:cNvPr id="76" name="직선 연결선 10"/>
              <p:cNvCxnSpPr/>
              <p:nvPr/>
            </p:nvCxnSpPr>
            <p:spPr>
              <a:xfrm flipV="1">
                <a:off x="1538558" y="5793386"/>
                <a:ext cx="369146" cy="216025"/>
              </a:xfrm>
              <a:prstGeom prst="line">
                <a:avLst/>
              </a:prstGeom>
              <a:noFill/>
              <a:ln w="9525" cap="flat" cmpd="sng" algn="ctr">
                <a:solidFill>
                  <a:srgbClr val="60BD68">
                    <a:shade val="95000"/>
                    <a:satMod val="105000"/>
                  </a:srgbClr>
                </a:solidFill>
                <a:prstDash val="dash"/>
              </a:ln>
              <a:effectLst/>
            </p:spPr>
          </p:cxnSp>
        </p:grpSp>
      </p:grpSp>
    </p:spTree>
    <p:extLst>
      <p:ext uri="{BB962C8B-B14F-4D97-AF65-F5344CB8AC3E}">
        <p14:creationId xmlns:p14="http://schemas.microsoft.com/office/powerpoint/2010/main" val="2693266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200"/>
                                        <p:tgtEl>
                                          <p:spTgt spid="4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200"/>
                                        <p:tgtEl>
                                          <p:spTgt spid="48"/>
                                        </p:tgtEl>
                                      </p:cBhvr>
                                    </p:animEffect>
                                  </p:childTnLst>
                                </p:cTn>
                              </p:par>
                            </p:childTnLst>
                          </p:cTn>
                        </p:par>
                        <p:par>
                          <p:cTn id="13" fill="hold">
                            <p:stCondLst>
                              <p:cond delay="200"/>
                            </p:stCondLst>
                            <p:childTnLst>
                              <p:par>
                                <p:cTn id="14" presetID="22" presetClass="entr" presetSubtype="2" fill="hold" nodeType="after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wipe(right)">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57"/>
                                        </p:tgtEl>
                                        <p:attrNameLst>
                                          <p:attrName>style.visibility</p:attrName>
                                        </p:attrNameLst>
                                      </p:cBhvr>
                                      <p:to>
                                        <p:strVal val="visible"/>
                                      </p:to>
                                    </p:set>
                                    <p:animEffect transition="in" filter="wipe(left)">
                                      <p:cBhvr>
                                        <p:cTn id="21" dur="500"/>
                                        <p:tgtEl>
                                          <p:spTgt spid="57"/>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1" fill="hold" nodeType="clickEffect">
                                  <p:stCondLst>
                                    <p:cond delay="0"/>
                                  </p:stCondLst>
                                  <p:childTnLst>
                                    <p:set>
                                      <p:cBhvr>
                                        <p:cTn id="25" dur="1" fill="hold">
                                          <p:stCondLst>
                                            <p:cond delay="0"/>
                                          </p:stCondLst>
                                        </p:cTn>
                                        <p:tgtEl>
                                          <p:spTgt spid="55"/>
                                        </p:tgtEl>
                                        <p:attrNameLst>
                                          <p:attrName>style.visibility</p:attrName>
                                        </p:attrNameLst>
                                      </p:cBhvr>
                                      <p:to>
                                        <p:strVal val="visible"/>
                                      </p:to>
                                    </p:set>
                                    <p:animEffect transition="in" filter="wipe(up)">
                                      <p:cBhvr>
                                        <p:cTn id="26" dur="500"/>
                                        <p:tgtEl>
                                          <p:spTgt spid="55"/>
                                        </p:tgtEl>
                                      </p:cBhvr>
                                    </p:animEffect>
                                  </p:childTnLst>
                                </p:cTn>
                              </p:par>
                            </p:childTnLst>
                          </p:cTn>
                        </p:par>
                        <p:par>
                          <p:cTn id="27" fill="hold">
                            <p:stCondLst>
                              <p:cond delay="500"/>
                            </p:stCondLst>
                            <p:childTnLst>
                              <p:par>
                                <p:cTn id="28" presetID="22" presetClass="entr" presetSubtype="1" fill="hold" nodeType="afterEffect">
                                  <p:stCondLst>
                                    <p:cond delay="0"/>
                                  </p:stCondLst>
                                  <p:childTnLst>
                                    <p:set>
                                      <p:cBhvr>
                                        <p:cTn id="29" dur="1" fill="hold">
                                          <p:stCondLst>
                                            <p:cond delay="0"/>
                                          </p:stCondLst>
                                        </p:cTn>
                                        <p:tgtEl>
                                          <p:spTgt spid="56"/>
                                        </p:tgtEl>
                                        <p:attrNameLst>
                                          <p:attrName>style.visibility</p:attrName>
                                        </p:attrNameLst>
                                      </p:cBhvr>
                                      <p:to>
                                        <p:strVal val="visible"/>
                                      </p:to>
                                    </p:set>
                                    <p:animEffect transition="in" filter="wipe(up)">
                                      <p:cBhvr>
                                        <p:cTn id="30" dur="500"/>
                                        <p:tgtEl>
                                          <p:spTgt spid="56"/>
                                        </p:tgtEl>
                                      </p:cBhvr>
                                    </p:animEffect>
                                  </p:childTnLst>
                                </p:cTn>
                              </p:par>
                            </p:childTnLst>
                          </p:cTn>
                        </p:par>
                        <p:par>
                          <p:cTn id="31" fill="hold">
                            <p:stCondLst>
                              <p:cond delay="1000"/>
                            </p:stCondLst>
                            <p:childTnLst>
                              <p:par>
                                <p:cTn id="32" presetID="22" presetClass="entr" presetSubtype="1" fill="hold" nodeType="afterEffect">
                                  <p:stCondLst>
                                    <p:cond delay="0"/>
                                  </p:stCondLst>
                                  <p:childTnLst>
                                    <p:set>
                                      <p:cBhvr>
                                        <p:cTn id="33" dur="1" fill="hold">
                                          <p:stCondLst>
                                            <p:cond delay="0"/>
                                          </p:stCondLst>
                                        </p:cTn>
                                        <p:tgtEl>
                                          <p:spTgt spid="45"/>
                                        </p:tgtEl>
                                        <p:attrNameLst>
                                          <p:attrName>style.visibility</p:attrName>
                                        </p:attrNameLst>
                                      </p:cBhvr>
                                      <p:to>
                                        <p:strVal val="visible"/>
                                      </p:to>
                                    </p:set>
                                    <p:animEffect transition="in" filter="wipe(up)">
                                      <p:cBhvr>
                                        <p:cTn id="34" dur="500"/>
                                        <p:tgtEl>
                                          <p:spTgt spid="45"/>
                                        </p:tgtEl>
                                      </p:cBhvr>
                                    </p:animEffect>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65"/>
                                        </p:tgtEl>
                                        <p:attrNameLst>
                                          <p:attrName>style.visibility</p:attrName>
                                        </p:attrNameLst>
                                      </p:cBhvr>
                                      <p:to>
                                        <p:strVal val="visible"/>
                                      </p:to>
                                    </p:set>
                                    <p:animEffect transition="in" filter="wipe(down)">
                                      <p:cBhvr>
                                        <p:cTn id="38" dur="500"/>
                                        <p:tgtEl>
                                          <p:spTgt spid="65"/>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66"/>
                                        </p:tgtEl>
                                        <p:attrNameLst>
                                          <p:attrName>style.visibility</p:attrName>
                                        </p:attrNameLst>
                                      </p:cBhvr>
                                      <p:to>
                                        <p:strVal val="visible"/>
                                      </p:to>
                                    </p:set>
                                    <p:animEffect transition="in" filter="fade">
                                      <p:cBhvr>
                                        <p:cTn id="43" dur="200"/>
                                        <p:tgtEl>
                                          <p:spTgt spid="66"/>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2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System for Graph Processing</a:t>
            </a: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3" name="TextBox 2"/>
          <p:cNvSpPr txBox="1"/>
          <p:nvPr/>
        </p:nvSpPr>
        <p:spPr>
          <a:xfrm>
            <a:off x="775334" y="980728"/>
            <a:ext cx="7469074" cy="369332"/>
          </a:xfrm>
          <a:prstGeom prst="rect">
            <a:avLst/>
          </a:prstGeom>
          <a:noFill/>
        </p:spPr>
        <p:txBody>
          <a:bodyPr wrap="none" rtlCol="0">
            <a:spAutoFit/>
          </a:bodyPr>
          <a:lstStyle/>
          <a:p>
            <a:r>
              <a:rPr lang="en-US" dirty="0">
                <a:solidFill>
                  <a:srgbClr val="0000FF"/>
                </a:solidFill>
              </a:rPr>
              <a:t>Interconnected set of 3D-stacked </a:t>
            </a:r>
            <a:r>
              <a:rPr lang="en-US" dirty="0" err="1">
                <a:solidFill>
                  <a:srgbClr val="0000FF"/>
                </a:solidFill>
              </a:rPr>
              <a:t>memory+logic</a:t>
            </a:r>
            <a:r>
              <a:rPr lang="en-US" dirty="0">
                <a:solidFill>
                  <a:srgbClr val="0000FF"/>
                </a:solidFill>
              </a:rPr>
              <a:t> chips with simple cores</a:t>
            </a:r>
          </a:p>
        </p:txBody>
      </p:sp>
      <p:sp>
        <p:nvSpPr>
          <p:cNvPr id="5" name="TextBox 4"/>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1" name="TextBox 510"/>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513" name="TextBox 512"/>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824525339"/>
      </p:ext>
    </p:extLst>
  </p:cSld>
  <p:clrMapOvr>
    <a:masterClrMapping/>
  </p:clrMapOvr>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119</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56"/>
          <p:cNvSpPr/>
          <p:nvPr/>
        </p:nvSpPr>
        <p:spPr>
          <a:xfrm>
            <a:off x="0" y="5983200"/>
            <a:ext cx="9144000" cy="8748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7"/>
          <p:cNvSpPr/>
          <p:nvPr/>
        </p:nvSpPr>
        <p:spPr>
          <a:xfrm>
            <a:off x="0" y="5398571"/>
            <a:ext cx="6022172" cy="583147"/>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9"/>
          <p:cNvSpPr/>
          <p:nvPr/>
        </p:nvSpPr>
        <p:spPr>
          <a:xfrm>
            <a:off x="8312935" y="5400000"/>
            <a:ext cx="831065" cy="582896"/>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
          <p:cNvSpPr/>
          <p:nvPr/>
        </p:nvSpPr>
        <p:spPr>
          <a:xfrm>
            <a:off x="0" y="-1"/>
            <a:ext cx="9144000" cy="5400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5461339" y="4067108"/>
            <a:ext cx="3403838" cy="1095472"/>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Communications via</a:t>
            </a:r>
            <a:br>
              <a:rPr lang="en-US" altLang="ko-KR" sz="2400" kern="0" dirty="0">
                <a:solidFill>
                  <a:sysClr val="windowText" lastClr="000000"/>
                </a:solidFill>
                <a:latin typeface="Calibri"/>
                <a:ea typeface="나눔고딕"/>
              </a:rPr>
            </a:br>
            <a:r>
              <a:rPr lang="en-US" altLang="ko-KR" sz="2400" kern="0" dirty="0">
                <a:solidFill>
                  <a:sysClr val="windowText" lastClr="000000"/>
                </a:solidFill>
                <a:latin typeface="Calibri"/>
                <a:ea typeface="나눔고딕"/>
              </a:rPr>
              <a:t>Remote Function Calls</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878377060"/>
      </p:ext>
    </p:extLst>
  </p:cSld>
  <p:clrMapOvr>
    <a:masterClrMapping/>
  </p:clrMapOvr>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TextBox 510"/>
          <p:cNvSpPr txBox="1"/>
          <p:nvPr/>
        </p:nvSpPr>
        <p:spPr>
          <a:xfrm>
            <a:off x="5868144" y="2204864"/>
            <a:ext cx="795898" cy="369332"/>
          </a:xfrm>
          <a:prstGeom prst="rect">
            <a:avLst/>
          </a:prstGeom>
          <a:noFill/>
        </p:spPr>
        <p:txBody>
          <a:bodyPr wrap="none" rtlCol="0">
            <a:spAutoFit/>
          </a:bodyPr>
          <a:lstStyle/>
          <a:p>
            <a:r>
              <a:rPr lang="en-US" b="1" dirty="0">
                <a:solidFill>
                  <a:srgbClr val="4D5494"/>
                </a:solidFill>
              </a:rPr>
              <a:t>Logic</a:t>
            </a:r>
          </a:p>
        </p:txBody>
      </p:sp>
      <p:sp>
        <p:nvSpPr>
          <p:cNvPr id="512" name="TextBox 511"/>
          <p:cNvSpPr txBox="1"/>
          <p:nvPr/>
        </p:nvSpPr>
        <p:spPr>
          <a:xfrm>
            <a:off x="5796136" y="1700808"/>
            <a:ext cx="1123437" cy="369332"/>
          </a:xfrm>
          <a:prstGeom prst="rect">
            <a:avLst/>
          </a:prstGeom>
          <a:noFill/>
        </p:spPr>
        <p:txBody>
          <a:bodyPr wrap="none" rtlCol="0">
            <a:spAutoFit/>
          </a:bodyPr>
          <a:lstStyle/>
          <a:p>
            <a:r>
              <a:rPr lang="en-US" b="1" dirty="0">
                <a:solidFill>
                  <a:srgbClr val="E5B62F"/>
                </a:solidFill>
              </a:rPr>
              <a:t>Memory</a:t>
            </a:r>
          </a:p>
        </p:txBody>
      </p:sp>
      <p:sp>
        <p:nvSpPr>
          <p:cNvPr id="2" name="Title 1"/>
          <p:cNvSpPr>
            <a:spLocks noGrp="1"/>
          </p:cNvSpPr>
          <p:nvPr>
            <p:ph type="title"/>
          </p:nvPr>
        </p:nvSpPr>
        <p:spPr/>
        <p:txBody>
          <a:bodyPr/>
          <a:lstStyle/>
          <a:p>
            <a:r>
              <a:rPr lang="en-US" dirty="0" err="1"/>
              <a:t>Tesseract</a:t>
            </a:r>
            <a:r>
              <a:rPr lang="en-US" dirty="0"/>
              <a:t> System for Graph Processing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120</a:t>
            </a:fld>
            <a:endParaRPr lang="en-US" altLang="en-US">
              <a:solidFill>
                <a:srgbClr val="000000"/>
              </a:solidFill>
            </a:endParaRPr>
          </a:p>
        </p:txBody>
      </p:sp>
      <p:pic>
        <p:nvPicPr>
          <p:cNvPr id="258" name="Picture 2" descr="http://www.extremetech.com/wp-content/uploads/2013/09/hybrid_memory_cub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01620" y="1340768"/>
            <a:ext cx="3383774" cy="2429550"/>
          </a:xfrm>
          <a:prstGeom prst="rect">
            <a:avLst/>
          </a:prstGeom>
          <a:noFill/>
          <a:extLst>
            <a:ext uri="{909E8E84-426E-40dd-AFC4-6F175D3DCCD1}">
              <a14:hiddenFill xmlns="" xmlns:a14="http://schemas.microsoft.com/office/drawing/2010/main">
                <a:solidFill>
                  <a:srgbClr val="FFFFFF"/>
                </a:solidFill>
              </a14:hiddenFill>
            </a:ext>
          </a:extLst>
        </p:spPr>
      </p:pic>
      <p:grpSp>
        <p:nvGrpSpPr>
          <p:cNvPr id="259" name="그룹 137"/>
          <p:cNvGrpSpPr/>
          <p:nvPr/>
        </p:nvGrpSpPr>
        <p:grpSpPr>
          <a:xfrm>
            <a:off x="2960548" y="2386982"/>
            <a:ext cx="2890319" cy="3322913"/>
            <a:chOff x="2540320" y="2698376"/>
            <a:chExt cx="2890319" cy="3322913"/>
          </a:xfrm>
        </p:grpSpPr>
        <p:cxnSp>
          <p:nvCxnSpPr>
            <p:cNvPr id="260" name="직선 연결선 64"/>
            <p:cNvCxnSpPr/>
            <p:nvPr/>
          </p:nvCxnSpPr>
          <p:spPr>
            <a:xfrm>
              <a:off x="2540320" y="3008078"/>
              <a:ext cx="101813" cy="990596"/>
            </a:xfrm>
            <a:prstGeom prst="line">
              <a:avLst/>
            </a:prstGeom>
            <a:noFill/>
            <a:ln w="9525" cap="flat" cmpd="sng" algn="ctr">
              <a:solidFill>
                <a:sysClr val="windowText" lastClr="000000"/>
              </a:solidFill>
              <a:prstDash val="dash"/>
            </a:ln>
            <a:effectLst/>
          </p:spPr>
        </p:cxnSp>
        <p:cxnSp>
          <p:nvCxnSpPr>
            <p:cNvPr id="261" name="직선 연결선 67"/>
            <p:cNvCxnSpPr/>
            <p:nvPr/>
          </p:nvCxnSpPr>
          <p:spPr>
            <a:xfrm flipH="1">
              <a:off x="5107196" y="2698376"/>
              <a:ext cx="323443" cy="1300298"/>
            </a:xfrm>
            <a:prstGeom prst="line">
              <a:avLst/>
            </a:prstGeom>
            <a:noFill/>
            <a:ln w="9525" cap="flat" cmpd="sng" algn="ctr">
              <a:solidFill>
                <a:sysClr val="windowText" lastClr="000000"/>
              </a:solidFill>
              <a:prstDash val="dash"/>
            </a:ln>
            <a:effectLst/>
          </p:spPr>
        </p:cxnSp>
        <p:grpSp>
          <p:nvGrpSpPr>
            <p:cNvPr id="262" name="그룹 85"/>
            <p:cNvGrpSpPr/>
            <p:nvPr/>
          </p:nvGrpSpPr>
          <p:grpSpPr>
            <a:xfrm>
              <a:off x="2542515" y="3916837"/>
              <a:ext cx="2664295" cy="2104452"/>
              <a:chOff x="3275856" y="3916837"/>
              <a:chExt cx="2664295" cy="2104452"/>
            </a:xfrm>
          </p:grpSpPr>
          <p:sp>
            <p:nvSpPr>
              <p:cNvPr id="263" name="직사각형 4"/>
              <p:cNvSpPr/>
              <p:nvPr/>
            </p:nvSpPr>
            <p:spPr>
              <a:xfrm>
                <a:off x="3375473" y="3998674"/>
                <a:ext cx="2465060" cy="2022615"/>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grpSp>
            <p:nvGrpSpPr>
              <p:cNvPr id="264" name="그룹 84"/>
              <p:cNvGrpSpPr/>
              <p:nvPr/>
            </p:nvGrpSpPr>
            <p:grpSpPr>
              <a:xfrm>
                <a:off x="3501888" y="3916837"/>
                <a:ext cx="2212233" cy="2010654"/>
                <a:chOff x="3501887" y="3916837"/>
                <a:chExt cx="2212233" cy="2010654"/>
              </a:xfrm>
            </p:grpSpPr>
            <p:grpSp>
              <p:nvGrpSpPr>
                <p:cNvPr id="267" name="그룹 49"/>
                <p:cNvGrpSpPr/>
                <p:nvPr/>
              </p:nvGrpSpPr>
              <p:grpSpPr>
                <a:xfrm flipV="1">
                  <a:off x="3627842" y="5167522"/>
                  <a:ext cx="64123" cy="489852"/>
                  <a:chOff x="3491880" y="4419110"/>
                  <a:chExt cx="73052" cy="558062"/>
                </a:xfrm>
              </p:grpSpPr>
              <p:cxnSp>
                <p:nvCxnSpPr>
                  <p:cNvPr id="310" name="직선 화살표 연결선 50"/>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11" name="직선 화살표 연결선 51"/>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8" name="그룹 52"/>
                <p:cNvGrpSpPr/>
                <p:nvPr/>
              </p:nvGrpSpPr>
              <p:grpSpPr>
                <a:xfrm flipV="1">
                  <a:off x="4070289" y="5167522"/>
                  <a:ext cx="64123" cy="489852"/>
                  <a:chOff x="3491880" y="4419110"/>
                  <a:chExt cx="73052" cy="558062"/>
                </a:xfrm>
              </p:grpSpPr>
              <p:cxnSp>
                <p:nvCxnSpPr>
                  <p:cNvPr id="308" name="직선 화살표 연결선 5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9" name="직선 화살표 연결선 54"/>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69" name="그룹 55"/>
                <p:cNvGrpSpPr/>
                <p:nvPr/>
              </p:nvGrpSpPr>
              <p:grpSpPr>
                <a:xfrm flipV="1">
                  <a:off x="4512736" y="5167522"/>
                  <a:ext cx="64123" cy="489852"/>
                  <a:chOff x="3491880" y="4419110"/>
                  <a:chExt cx="73052" cy="558062"/>
                </a:xfrm>
              </p:grpSpPr>
              <p:cxnSp>
                <p:nvCxnSpPr>
                  <p:cNvPr id="306" name="직선 화살표 연결선 56"/>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7" name="직선 화살표 연결선 57"/>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0" name="그룹 58"/>
                <p:cNvGrpSpPr/>
                <p:nvPr/>
              </p:nvGrpSpPr>
              <p:grpSpPr>
                <a:xfrm flipV="1">
                  <a:off x="5524042" y="5167522"/>
                  <a:ext cx="64123" cy="489852"/>
                  <a:chOff x="3491880" y="4419110"/>
                  <a:chExt cx="73052" cy="558062"/>
                </a:xfrm>
              </p:grpSpPr>
              <p:cxnSp>
                <p:nvCxnSpPr>
                  <p:cNvPr id="304" name="직선 화살표 연결선 59"/>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5" name="직선 화살표 연결선 60"/>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1" name="그룹 39"/>
                <p:cNvGrpSpPr/>
                <p:nvPr/>
              </p:nvGrpSpPr>
              <p:grpSpPr>
                <a:xfrm>
                  <a:off x="3627842" y="4362113"/>
                  <a:ext cx="64123" cy="489852"/>
                  <a:chOff x="3491880" y="4419110"/>
                  <a:chExt cx="73052" cy="558062"/>
                </a:xfrm>
              </p:grpSpPr>
              <p:cxnSp>
                <p:nvCxnSpPr>
                  <p:cNvPr id="302" name="직선 화살표 연결선 33"/>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3" name="직선 화살표 연결선 3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2" name="그룹 40"/>
                <p:cNvGrpSpPr/>
                <p:nvPr/>
              </p:nvGrpSpPr>
              <p:grpSpPr>
                <a:xfrm>
                  <a:off x="4070289" y="4362113"/>
                  <a:ext cx="64123" cy="489852"/>
                  <a:chOff x="3491880" y="4419110"/>
                  <a:chExt cx="73052" cy="558062"/>
                </a:xfrm>
              </p:grpSpPr>
              <p:cxnSp>
                <p:nvCxnSpPr>
                  <p:cNvPr id="300" name="직선 화살표 연결선 41"/>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301" name="직선 화살표 연결선 42"/>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3" name="그룹 43"/>
                <p:cNvGrpSpPr/>
                <p:nvPr/>
              </p:nvGrpSpPr>
              <p:grpSpPr>
                <a:xfrm>
                  <a:off x="4512736" y="4362113"/>
                  <a:ext cx="64123" cy="489852"/>
                  <a:chOff x="3491880" y="4419110"/>
                  <a:chExt cx="73052" cy="558062"/>
                </a:xfrm>
              </p:grpSpPr>
              <p:cxnSp>
                <p:nvCxnSpPr>
                  <p:cNvPr id="298" name="직선 화살표 연결선 44"/>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9" name="직선 화살표 연결선 45"/>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nvGrpSpPr>
                <p:cNvPr id="274" name="그룹 46"/>
                <p:cNvGrpSpPr/>
                <p:nvPr/>
              </p:nvGrpSpPr>
              <p:grpSpPr>
                <a:xfrm>
                  <a:off x="5524042" y="4362113"/>
                  <a:ext cx="64123" cy="489852"/>
                  <a:chOff x="3491880" y="4419110"/>
                  <a:chExt cx="73052" cy="558062"/>
                </a:xfrm>
              </p:grpSpPr>
              <p:cxnSp>
                <p:nvCxnSpPr>
                  <p:cNvPr id="296" name="직선 화살표 연결선 47"/>
                  <p:cNvCxnSpPr/>
                  <p:nvPr/>
                </p:nvCxnSpPr>
                <p:spPr>
                  <a:xfrm flipH="1">
                    <a:off x="3562846" y="4419110"/>
                    <a:ext cx="2086" cy="558062"/>
                  </a:xfrm>
                  <a:prstGeom prst="straightConnector1">
                    <a:avLst/>
                  </a:prstGeom>
                  <a:noFill/>
                  <a:ln w="9525" cap="flat" cmpd="sng" algn="ctr">
                    <a:solidFill>
                      <a:srgbClr val="5DA5DA">
                        <a:shade val="95000"/>
                        <a:satMod val="105000"/>
                      </a:srgbClr>
                    </a:solidFill>
                    <a:prstDash val="solid"/>
                    <a:headEnd type="none"/>
                    <a:tailEnd type="triangle" w="sm" len="sm"/>
                  </a:ln>
                  <a:effectLst/>
                </p:spPr>
              </p:cxnSp>
              <p:cxnSp>
                <p:nvCxnSpPr>
                  <p:cNvPr id="297" name="직선 화살표 연결선 48"/>
                  <p:cNvCxnSpPr/>
                  <p:nvPr/>
                </p:nvCxnSpPr>
                <p:spPr>
                  <a:xfrm>
                    <a:off x="3491880" y="4851158"/>
                    <a:ext cx="0" cy="126014"/>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sp>
              <p:nvSpPr>
                <p:cNvPr id="275" name="직사각형 6"/>
                <p:cNvSpPr/>
                <p:nvPr/>
              </p:nvSpPr>
              <p:spPr>
                <a:xfrm>
                  <a:off x="35018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6" name="직사각형 7"/>
                <p:cNvSpPr/>
                <p:nvPr/>
              </p:nvSpPr>
              <p:spPr>
                <a:xfrm>
                  <a:off x="3944334"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7" name="직사각형 8"/>
                <p:cNvSpPr/>
                <p:nvPr/>
              </p:nvSpPr>
              <p:spPr>
                <a:xfrm>
                  <a:off x="4386781"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8" name="직사각형 11"/>
                <p:cNvSpPr/>
                <p:nvPr/>
              </p:nvSpPr>
              <p:spPr>
                <a:xfrm>
                  <a:off x="3501887"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79" name="직사각형 12"/>
                <p:cNvSpPr/>
                <p:nvPr/>
              </p:nvSpPr>
              <p:spPr>
                <a:xfrm>
                  <a:off x="3944334"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0" name="직사각형 13"/>
                <p:cNvSpPr/>
                <p:nvPr/>
              </p:nvSpPr>
              <p:spPr>
                <a:xfrm>
                  <a:off x="4386781" y="44885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1" name="직사각형 15"/>
                <p:cNvSpPr/>
                <p:nvPr/>
              </p:nvSpPr>
              <p:spPr>
                <a:xfrm>
                  <a:off x="35018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2" name="직사각형 16"/>
                <p:cNvSpPr/>
                <p:nvPr/>
              </p:nvSpPr>
              <p:spPr>
                <a:xfrm>
                  <a:off x="3944334"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3" name="직사각형 17"/>
                <p:cNvSpPr/>
                <p:nvPr/>
              </p:nvSpPr>
              <p:spPr>
                <a:xfrm>
                  <a:off x="4386781"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4" name="직사각형 19"/>
                <p:cNvSpPr/>
                <p:nvPr/>
              </p:nvSpPr>
              <p:spPr>
                <a:xfrm>
                  <a:off x="35018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5" name="직사각형 20"/>
                <p:cNvSpPr/>
                <p:nvPr/>
              </p:nvSpPr>
              <p:spPr>
                <a:xfrm>
                  <a:off x="3944334"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6" name="직사각형 21"/>
                <p:cNvSpPr/>
                <p:nvPr/>
              </p:nvSpPr>
              <p:spPr>
                <a:xfrm>
                  <a:off x="4386781"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7" name="직사각형 5"/>
                <p:cNvSpPr/>
                <p:nvPr/>
              </p:nvSpPr>
              <p:spPr>
                <a:xfrm>
                  <a:off x="3501887" y="4851965"/>
                  <a:ext cx="2212233" cy="316034"/>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r>
                    <a:rPr lang="en-US" altLang="ko-KR" sz="1600" kern="0" dirty="0">
                      <a:solidFill>
                        <a:sysClr val="windowText" lastClr="000000"/>
                      </a:solidFill>
                      <a:latin typeface="Calibri"/>
                      <a:ea typeface="나눔고딕"/>
                    </a:rPr>
                    <a:t>Crossbar Network</a:t>
                  </a:r>
                  <a:endParaRPr lang="ko-KR" altLang="en-US" sz="1600" kern="0" dirty="0">
                    <a:solidFill>
                      <a:sysClr val="windowText" lastClr="000000"/>
                    </a:solidFill>
                    <a:latin typeface="Calibri"/>
                    <a:ea typeface="나눔고딕"/>
                  </a:endParaRPr>
                </a:p>
              </p:txBody>
            </p:sp>
            <p:sp>
              <p:nvSpPr>
                <p:cNvPr id="288" name="직사각형 9"/>
                <p:cNvSpPr/>
                <p:nvPr/>
              </p:nvSpPr>
              <p:spPr>
                <a:xfrm>
                  <a:off x="5398087" y="410928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89" name="직사각형 14"/>
                <p:cNvSpPr/>
                <p:nvPr/>
              </p:nvSpPr>
              <p:spPr>
                <a:xfrm>
                  <a:off x="5398087" y="4480626"/>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0" name="직사각형 18"/>
                <p:cNvSpPr/>
                <p:nvPr/>
              </p:nvSpPr>
              <p:spPr>
                <a:xfrm>
                  <a:off x="5398087" y="5286511"/>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1" name="직사각형 22"/>
                <p:cNvSpPr/>
                <p:nvPr/>
              </p:nvSpPr>
              <p:spPr>
                <a:xfrm>
                  <a:off x="5398087" y="5657850"/>
                  <a:ext cx="316033" cy="25282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292" name="TextBox 291"/>
                <p:cNvSpPr txBox="1"/>
                <p:nvPr/>
              </p:nvSpPr>
              <p:spPr>
                <a:xfrm>
                  <a:off x="4860355" y="3916837"/>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3" name="TextBox 292"/>
                <p:cNvSpPr txBox="1"/>
                <p:nvPr/>
              </p:nvSpPr>
              <p:spPr>
                <a:xfrm>
                  <a:off x="4860355" y="4297315"/>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4" name="TextBox 293"/>
                <p:cNvSpPr txBox="1"/>
                <p:nvPr/>
              </p:nvSpPr>
              <p:spPr>
                <a:xfrm>
                  <a:off x="4860355" y="5096119"/>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sp>
              <p:nvSpPr>
                <p:cNvPr id="295" name="TextBox 294"/>
                <p:cNvSpPr txBox="1"/>
                <p:nvPr/>
              </p:nvSpPr>
              <p:spPr>
                <a:xfrm>
                  <a:off x="4860355" y="5465826"/>
                  <a:ext cx="397866"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a:t>
                  </a:r>
                  <a:endParaRPr lang="ko-KR" altLang="en-US" sz="2400" kern="0" dirty="0">
                    <a:solidFill>
                      <a:sysClr val="windowText" lastClr="000000"/>
                    </a:solidFill>
                  </a:endParaRPr>
                </a:p>
              </p:txBody>
            </p:sp>
          </p:grpSp>
          <p:cxnSp>
            <p:nvCxnSpPr>
              <p:cNvPr id="265" name="직선 화살표 연결선 78"/>
              <p:cNvCxnSpPr/>
              <p:nvPr/>
            </p:nvCxnSpPr>
            <p:spPr>
              <a:xfrm flipH="1">
                <a:off x="3275856" y="5013177"/>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cxnSp>
            <p:nvCxnSpPr>
              <p:cNvPr id="266" name="직선 화살표 연결선 83"/>
              <p:cNvCxnSpPr/>
              <p:nvPr/>
            </p:nvCxnSpPr>
            <p:spPr>
              <a:xfrm flipH="1">
                <a:off x="5714120" y="5015083"/>
                <a:ext cx="226031" cy="0"/>
              </a:xfrm>
              <a:prstGeom prst="straightConnector1">
                <a:avLst/>
              </a:prstGeom>
              <a:noFill/>
              <a:ln w="9525" cap="flat" cmpd="sng" algn="ctr">
                <a:solidFill>
                  <a:srgbClr val="5DA5DA">
                    <a:shade val="95000"/>
                    <a:satMod val="105000"/>
                  </a:srgbClr>
                </a:solidFill>
                <a:prstDash val="solid"/>
                <a:headEnd type="triangle" w="sm" len="sm"/>
                <a:tailEnd type="triangle" w="sm" len="sm"/>
              </a:ln>
              <a:effectLst/>
            </p:spPr>
          </p:cxnSp>
        </p:grpSp>
      </p:grpSp>
      <p:grpSp>
        <p:nvGrpSpPr>
          <p:cNvPr id="312" name="그룹 138"/>
          <p:cNvGrpSpPr/>
          <p:nvPr/>
        </p:nvGrpSpPr>
        <p:grpSpPr>
          <a:xfrm>
            <a:off x="5397217" y="3068960"/>
            <a:ext cx="3568497" cy="2986186"/>
            <a:chOff x="5277803" y="2315022"/>
            <a:chExt cx="3568497" cy="2986186"/>
          </a:xfrm>
        </p:grpSpPr>
        <p:grpSp>
          <p:nvGrpSpPr>
            <p:cNvPr id="313" name="그룹 131"/>
            <p:cNvGrpSpPr/>
            <p:nvPr/>
          </p:nvGrpSpPr>
          <p:grpSpPr>
            <a:xfrm>
              <a:off x="5860114" y="2315022"/>
              <a:ext cx="2986186" cy="2986186"/>
              <a:chOff x="5700614" y="2176524"/>
              <a:chExt cx="2986186" cy="2986186"/>
            </a:xfrm>
          </p:grpSpPr>
          <p:sp>
            <p:nvSpPr>
              <p:cNvPr id="316" name="직사각형 86"/>
              <p:cNvSpPr/>
              <p:nvPr/>
            </p:nvSpPr>
            <p:spPr>
              <a:xfrm>
                <a:off x="5700614" y="2176524"/>
                <a:ext cx="2986186" cy="2986186"/>
              </a:xfrm>
              <a:prstGeom prst="rect">
                <a:avLst/>
              </a:prstGeom>
              <a:solidFill>
                <a:sysClr val="window" lastClr="FFFFFF"/>
              </a:solidFill>
              <a:ln w="25400" cap="flat" cmpd="sng" algn="ctr">
                <a:solidFill>
                  <a:srgbClr val="5DA5DA"/>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7" name="직사각형 87"/>
              <p:cNvSpPr/>
              <p:nvPr/>
            </p:nvSpPr>
            <p:spPr>
              <a:xfrm>
                <a:off x="8110736" y="2346491"/>
                <a:ext cx="432048" cy="2075090"/>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vert" rtlCol="0" anchor="ctr"/>
              <a:lstStyle/>
              <a:p>
                <a:pPr algn="ctr">
                  <a:defRPr/>
                </a:pPr>
                <a:r>
                  <a:rPr lang="en-US" altLang="ko-KR" kern="0" dirty="0">
                    <a:solidFill>
                      <a:sysClr val="windowText" lastClr="000000"/>
                    </a:solidFill>
                    <a:latin typeface="Calibri"/>
                    <a:ea typeface="나눔고딕"/>
                  </a:rPr>
                  <a:t>DRAM Controller</a:t>
                </a:r>
                <a:endParaRPr lang="ko-KR" altLang="en-US" kern="0" dirty="0">
                  <a:solidFill>
                    <a:sysClr val="windowText" lastClr="000000"/>
                  </a:solidFill>
                  <a:latin typeface="Calibri"/>
                  <a:ea typeface="나눔고딕"/>
                </a:endParaRPr>
              </a:p>
            </p:txBody>
          </p:sp>
          <p:sp>
            <p:nvSpPr>
              <p:cNvPr id="318" name="직사각형 88"/>
              <p:cNvSpPr/>
              <p:nvPr/>
            </p:nvSpPr>
            <p:spPr>
              <a:xfrm>
                <a:off x="8110736" y="4589673"/>
                <a:ext cx="432048" cy="404944"/>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NI</a:t>
                </a:r>
                <a:endParaRPr lang="ko-KR" altLang="en-US" kern="0" dirty="0">
                  <a:solidFill>
                    <a:sysClr val="windowText" lastClr="000000"/>
                  </a:solidFill>
                  <a:latin typeface="Calibri"/>
                  <a:ea typeface="나눔고딕"/>
                </a:endParaRPr>
              </a:p>
            </p:txBody>
          </p:sp>
          <p:cxnSp>
            <p:nvCxnSpPr>
              <p:cNvPr id="319" name="직선 화살표 연결선 97"/>
              <p:cNvCxnSpPr>
                <a:stCxn id="318" idx="0"/>
                <a:endCxn id="317" idx="2"/>
              </p:cNvCxnSpPr>
              <p:nvPr/>
            </p:nvCxnSpPr>
            <p:spPr>
              <a:xfrm flipV="1">
                <a:off x="8326760" y="4421581"/>
                <a:ext cx="0" cy="16809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cxnSp>
          <p:nvCxnSpPr>
            <p:cNvPr id="314" name="직선 연결선 127"/>
            <p:cNvCxnSpPr/>
            <p:nvPr/>
          </p:nvCxnSpPr>
          <p:spPr>
            <a:xfrm flipV="1">
              <a:off x="5280614" y="2315022"/>
              <a:ext cx="583876" cy="1104125"/>
            </a:xfrm>
            <a:prstGeom prst="line">
              <a:avLst/>
            </a:prstGeom>
            <a:noFill/>
            <a:ln w="9525" cap="flat" cmpd="sng" algn="ctr">
              <a:solidFill>
                <a:srgbClr val="5DA5DA">
                  <a:shade val="95000"/>
                  <a:satMod val="105000"/>
                </a:srgbClr>
              </a:solidFill>
              <a:prstDash val="dash"/>
            </a:ln>
            <a:effectLst/>
          </p:spPr>
        </p:cxnSp>
        <p:cxnSp>
          <p:nvCxnSpPr>
            <p:cNvPr id="315" name="직선 연결선 128"/>
            <p:cNvCxnSpPr/>
            <p:nvPr/>
          </p:nvCxnSpPr>
          <p:spPr>
            <a:xfrm>
              <a:off x="5277803" y="3668121"/>
              <a:ext cx="580861" cy="1633087"/>
            </a:xfrm>
            <a:prstGeom prst="line">
              <a:avLst/>
            </a:prstGeom>
            <a:noFill/>
            <a:ln w="9525" cap="flat" cmpd="sng" algn="ctr">
              <a:solidFill>
                <a:srgbClr val="5DA5DA">
                  <a:shade val="95000"/>
                  <a:satMod val="105000"/>
                </a:srgbClr>
              </a:solidFill>
              <a:prstDash val="dash"/>
            </a:ln>
            <a:effectLst/>
          </p:spPr>
        </p:cxnSp>
      </p:grpSp>
      <p:grpSp>
        <p:nvGrpSpPr>
          <p:cNvPr id="320" name="그룹 132"/>
          <p:cNvGrpSpPr/>
          <p:nvPr/>
        </p:nvGrpSpPr>
        <p:grpSpPr>
          <a:xfrm>
            <a:off x="6127920" y="3238927"/>
            <a:ext cx="2261730" cy="2648562"/>
            <a:chOff x="5849006" y="2346491"/>
            <a:chExt cx="2261730" cy="2648562"/>
          </a:xfrm>
        </p:grpSpPr>
        <p:sp>
          <p:nvSpPr>
            <p:cNvPr id="321" name="직사각형 89"/>
            <p:cNvSpPr/>
            <p:nvPr/>
          </p:nvSpPr>
          <p:spPr>
            <a:xfrm>
              <a:off x="5849006" y="2346491"/>
              <a:ext cx="2079267" cy="774399"/>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sz="2000" kern="0" dirty="0">
                  <a:solidFill>
                    <a:sysClr val="windowText" lastClr="000000"/>
                  </a:solidFill>
                  <a:latin typeface="Calibri"/>
                  <a:ea typeface="나눔고딕"/>
                </a:rPr>
                <a:t>In-Order Core</a:t>
              </a:r>
              <a:endParaRPr lang="ko-KR" altLang="en-US" sz="2000" kern="0" dirty="0">
                <a:solidFill>
                  <a:sysClr val="windowText" lastClr="000000"/>
                </a:solidFill>
                <a:latin typeface="Calibri"/>
                <a:ea typeface="나눔고딕"/>
              </a:endParaRPr>
            </a:p>
          </p:txBody>
        </p:sp>
        <p:sp>
          <p:nvSpPr>
            <p:cNvPr id="322" name="직사각형 90"/>
            <p:cNvSpPr/>
            <p:nvPr/>
          </p:nvSpPr>
          <p:spPr>
            <a:xfrm>
              <a:off x="5849006" y="4589673"/>
              <a:ext cx="2079267" cy="405380"/>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Message Queue</a:t>
              </a:r>
              <a:endParaRPr lang="ko-KR" altLang="en-US" kern="0" dirty="0">
                <a:solidFill>
                  <a:sysClr val="windowText" lastClr="000000"/>
                </a:solidFill>
                <a:latin typeface="Calibri"/>
                <a:ea typeface="나눔고딕"/>
              </a:endParaRPr>
            </a:p>
          </p:txBody>
        </p:sp>
        <p:sp>
          <p:nvSpPr>
            <p:cNvPr id="323" name="직사각형 91"/>
            <p:cNvSpPr/>
            <p:nvPr/>
          </p:nvSpPr>
          <p:spPr>
            <a:xfrm>
              <a:off x="6882913" y="3280649"/>
              <a:ext cx="1045360"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PF Buffer</a:t>
              </a:r>
              <a:endParaRPr lang="ko-KR" altLang="en-US" kern="0" dirty="0">
                <a:solidFill>
                  <a:sysClr val="windowText" lastClr="000000"/>
                </a:solidFill>
                <a:latin typeface="Calibri"/>
                <a:ea typeface="나눔고딕"/>
              </a:endParaRPr>
            </a:p>
          </p:txBody>
        </p:sp>
        <p:sp>
          <p:nvSpPr>
            <p:cNvPr id="324" name="직사각형 92"/>
            <p:cNvSpPr/>
            <p:nvPr/>
          </p:nvSpPr>
          <p:spPr>
            <a:xfrm>
              <a:off x="6882913" y="4047202"/>
              <a:ext cx="1045360" cy="374697"/>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MTP</a:t>
              </a:r>
              <a:endParaRPr lang="ko-KR" altLang="en-US" kern="0" dirty="0">
                <a:solidFill>
                  <a:sysClr val="windowText" lastClr="000000"/>
                </a:solidFill>
                <a:latin typeface="Calibri"/>
                <a:ea typeface="나눔고딕"/>
              </a:endParaRPr>
            </a:p>
          </p:txBody>
        </p:sp>
        <p:sp>
          <p:nvSpPr>
            <p:cNvPr id="325" name="직사각형 93"/>
            <p:cNvSpPr/>
            <p:nvPr/>
          </p:nvSpPr>
          <p:spPr>
            <a:xfrm>
              <a:off x="6240328" y="3280650"/>
              <a:ext cx="460122" cy="610202"/>
            </a:xfrm>
            <a:prstGeom prst="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p:spPr>
          <p:txBody>
            <a:bodyPr vert="horz" rtlCol="0" anchor="ctr"/>
            <a:lstStyle/>
            <a:p>
              <a:pPr algn="ctr">
                <a:defRPr/>
              </a:pPr>
              <a:r>
                <a:rPr lang="en-US" altLang="ko-KR" kern="0" dirty="0">
                  <a:solidFill>
                    <a:sysClr val="windowText" lastClr="000000"/>
                  </a:solidFill>
                  <a:latin typeface="Calibri"/>
                  <a:ea typeface="나눔고딕"/>
                </a:rPr>
                <a:t>LP</a:t>
              </a:r>
              <a:endParaRPr lang="ko-KR" altLang="en-US" kern="0" dirty="0">
                <a:solidFill>
                  <a:sysClr val="windowText" lastClr="000000"/>
                </a:solidFill>
                <a:latin typeface="Calibri"/>
                <a:ea typeface="나눔고딕"/>
              </a:endParaRPr>
            </a:p>
          </p:txBody>
        </p:sp>
        <p:cxnSp>
          <p:nvCxnSpPr>
            <p:cNvPr id="326" name="직선 화살표 연결선 95"/>
            <p:cNvCxnSpPr/>
            <p:nvPr/>
          </p:nvCxnSpPr>
          <p:spPr>
            <a:xfrm>
              <a:off x="6028727" y="3120890"/>
              <a:ext cx="0" cy="1468783"/>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7" name="직선 화살표 연결선 98"/>
            <p:cNvCxnSpPr>
              <a:stCxn id="318" idx="1"/>
              <a:endCxn id="322" idx="3"/>
            </p:cNvCxnSpPr>
            <p:nvPr/>
          </p:nvCxnSpPr>
          <p:spPr>
            <a:xfrm flipH="1">
              <a:off x="7928273" y="4792145"/>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28" name="직선 화살표 연결선 106"/>
            <p:cNvCxnSpPr/>
            <p:nvPr/>
          </p:nvCxnSpPr>
          <p:spPr>
            <a:xfrm flipV="1">
              <a:off x="7405593" y="4420547"/>
              <a:ext cx="0" cy="169126"/>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29" name="직선 화살표 연결선 109"/>
            <p:cNvCxnSpPr>
              <a:stCxn id="324" idx="0"/>
              <a:endCxn id="323" idx="2"/>
            </p:cNvCxnSpPr>
            <p:nvPr/>
          </p:nvCxnSpPr>
          <p:spPr>
            <a:xfrm flipV="1">
              <a:off x="7405593" y="3890851"/>
              <a:ext cx="0" cy="15635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0" name="직선 화살표 연결선 113"/>
            <p:cNvCxnSpPr/>
            <p:nvPr/>
          </p:nvCxnSpPr>
          <p:spPr>
            <a:xfrm flipV="1">
              <a:off x="7405593"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1" name="직선 화살표 연결선 115"/>
            <p:cNvCxnSpPr/>
            <p:nvPr/>
          </p:nvCxnSpPr>
          <p:spPr>
            <a:xfrm>
              <a:off x="6470389" y="3120890"/>
              <a:ext cx="0" cy="159760"/>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2" name="직선 화살표 연결선 116"/>
            <p:cNvCxnSpPr>
              <a:stCxn id="325" idx="3"/>
              <a:endCxn id="323" idx="1"/>
            </p:cNvCxnSpPr>
            <p:nvPr/>
          </p:nvCxnSpPr>
          <p:spPr>
            <a:xfrm flipV="1">
              <a:off x="6700450" y="3585750"/>
              <a:ext cx="182463" cy="1"/>
            </a:xfrm>
            <a:prstGeom prst="straightConnector1">
              <a:avLst/>
            </a:prstGeom>
            <a:noFill/>
            <a:ln w="9525" cap="flat" cmpd="sng" algn="ctr">
              <a:solidFill>
                <a:srgbClr val="FAA43A">
                  <a:shade val="95000"/>
                  <a:satMod val="105000"/>
                </a:srgbClr>
              </a:solidFill>
              <a:prstDash val="solid"/>
              <a:tailEnd type="triangle"/>
            </a:ln>
            <a:effectLst/>
          </p:spPr>
        </p:cxnSp>
        <p:cxnSp>
          <p:nvCxnSpPr>
            <p:cNvPr id="333" name="직선 화살표 연결선 123"/>
            <p:cNvCxnSpPr/>
            <p:nvPr/>
          </p:nvCxnSpPr>
          <p:spPr>
            <a:xfrm flipH="1">
              <a:off x="7928273" y="3594266"/>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cxnSp>
          <p:nvCxnSpPr>
            <p:cNvPr id="334" name="직선 화살표 연결선 124"/>
            <p:cNvCxnSpPr/>
            <p:nvPr/>
          </p:nvCxnSpPr>
          <p:spPr>
            <a:xfrm flipH="1">
              <a:off x="7928273" y="2733472"/>
              <a:ext cx="182463" cy="218"/>
            </a:xfrm>
            <a:prstGeom prst="straightConnector1">
              <a:avLst/>
            </a:prstGeom>
            <a:noFill/>
            <a:ln w="9525" cap="flat" cmpd="sng" algn="ctr">
              <a:solidFill>
                <a:srgbClr val="FAA43A">
                  <a:shade val="95000"/>
                  <a:satMod val="105000"/>
                </a:srgbClr>
              </a:solidFill>
              <a:prstDash val="solid"/>
              <a:headEnd type="triangle"/>
              <a:tailEnd type="triangle"/>
            </a:ln>
            <a:effectLst/>
          </p:spPr>
        </p:cxnSp>
      </p:grpSp>
      <p:grpSp>
        <p:nvGrpSpPr>
          <p:cNvPr id="335" name="그룹 583"/>
          <p:cNvGrpSpPr/>
          <p:nvPr/>
        </p:nvGrpSpPr>
        <p:grpSpPr>
          <a:xfrm>
            <a:off x="318817" y="3704795"/>
            <a:ext cx="2747113" cy="2348991"/>
            <a:chOff x="211357" y="3318585"/>
            <a:chExt cx="2747113" cy="2348991"/>
          </a:xfrm>
        </p:grpSpPr>
        <p:grpSp>
          <p:nvGrpSpPr>
            <p:cNvPr id="336" name="그룹 576"/>
            <p:cNvGrpSpPr/>
            <p:nvPr/>
          </p:nvGrpSpPr>
          <p:grpSpPr>
            <a:xfrm>
              <a:off x="211357" y="3468326"/>
              <a:ext cx="2199540" cy="2199250"/>
              <a:chOff x="288170" y="3573016"/>
              <a:chExt cx="2199540" cy="2199250"/>
            </a:xfrm>
          </p:grpSpPr>
          <p:grpSp>
            <p:nvGrpSpPr>
              <p:cNvPr id="339" name="그룹 337"/>
              <p:cNvGrpSpPr/>
              <p:nvPr/>
            </p:nvGrpSpPr>
            <p:grpSpPr>
              <a:xfrm>
                <a:off x="288170" y="3573016"/>
                <a:ext cx="2199540" cy="456333"/>
                <a:chOff x="288170" y="3573016"/>
                <a:chExt cx="2199540" cy="456333"/>
              </a:xfrm>
            </p:grpSpPr>
            <p:grpSp>
              <p:nvGrpSpPr>
                <p:cNvPr id="462" name="그룹 315"/>
                <p:cNvGrpSpPr/>
                <p:nvPr/>
              </p:nvGrpSpPr>
              <p:grpSpPr>
                <a:xfrm>
                  <a:off x="288170" y="3573016"/>
                  <a:ext cx="457200" cy="456333"/>
                  <a:chOff x="288170" y="3573016"/>
                  <a:chExt cx="457200" cy="456333"/>
                </a:xfrm>
              </p:grpSpPr>
              <p:sp>
                <p:nvSpPr>
                  <p:cNvPr id="484" name="직사각형 14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5" name="직사각형 14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6" name="직사각형 14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7" name="직사각형 15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8" name="직사각형 15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9" name="직사각형 15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3" name="그룹 316"/>
                <p:cNvGrpSpPr/>
                <p:nvPr/>
              </p:nvGrpSpPr>
              <p:grpSpPr>
                <a:xfrm>
                  <a:off x="868950" y="3573016"/>
                  <a:ext cx="457200" cy="456333"/>
                  <a:chOff x="288170" y="3573016"/>
                  <a:chExt cx="457200" cy="456333"/>
                </a:xfrm>
              </p:grpSpPr>
              <p:sp>
                <p:nvSpPr>
                  <p:cNvPr id="478" name="직사각형 31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9" name="직사각형 31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0" name="직사각형 31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1" name="직사각형 32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2" name="직사각형 32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83" name="직사각형 32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4" name="그룹 323"/>
                <p:cNvGrpSpPr/>
                <p:nvPr/>
              </p:nvGrpSpPr>
              <p:grpSpPr>
                <a:xfrm>
                  <a:off x="1449730" y="3573016"/>
                  <a:ext cx="457200" cy="456333"/>
                  <a:chOff x="288170" y="3573016"/>
                  <a:chExt cx="457200" cy="456333"/>
                </a:xfrm>
              </p:grpSpPr>
              <p:sp>
                <p:nvSpPr>
                  <p:cNvPr id="472" name="직사각형 324"/>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3" name="직사각형 325"/>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4" name="직사각형 326"/>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5" name="직사각형 327"/>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6" name="직사각형 328"/>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7" name="직사각형 329"/>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65" name="그룹 330"/>
                <p:cNvGrpSpPr/>
                <p:nvPr/>
              </p:nvGrpSpPr>
              <p:grpSpPr>
                <a:xfrm>
                  <a:off x="2030510" y="3573016"/>
                  <a:ext cx="457200" cy="456333"/>
                  <a:chOff x="288170" y="3573016"/>
                  <a:chExt cx="457200" cy="456333"/>
                </a:xfrm>
              </p:grpSpPr>
              <p:sp>
                <p:nvSpPr>
                  <p:cNvPr id="466" name="직사각형 33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7" name="직사각형 33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8" name="직사각형 33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9" name="직사각형 33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0" name="직사각형 33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71" name="직사각형 33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0" name="그룹 338"/>
              <p:cNvGrpSpPr/>
              <p:nvPr/>
            </p:nvGrpSpPr>
            <p:grpSpPr>
              <a:xfrm>
                <a:off x="288170" y="4153087"/>
                <a:ext cx="2199540" cy="456333"/>
                <a:chOff x="288170" y="3573016"/>
                <a:chExt cx="2199540" cy="456333"/>
              </a:xfrm>
            </p:grpSpPr>
            <p:grpSp>
              <p:nvGrpSpPr>
                <p:cNvPr id="434" name="그룹 339"/>
                <p:cNvGrpSpPr/>
                <p:nvPr/>
              </p:nvGrpSpPr>
              <p:grpSpPr>
                <a:xfrm>
                  <a:off x="288170" y="3573016"/>
                  <a:ext cx="457200" cy="456333"/>
                  <a:chOff x="288170" y="3573016"/>
                  <a:chExt cx="457200" cy="456333"/>
                </a:xfrm>
              </p:grpSpPr>
              <p:sp>
                <p:nvSpPr>
                  <p:cNvPr id="456" name="직사각형 36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7" name="직사각형 36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8" name="직사각형 36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9" name="직사각형 36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0" name="직사각형 36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61" name="직사각형 36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5" name="그룹 340"/>
                <p:cNvGrpSpPr/>
                <p:nvPr/>
              </p:nvGrpSpPr>
              <p:grpSpPr>
                <a:xfrm>
                  <a:off x="868950" y="3573016"/>
                  <a:ext cx="457200" cy="456333"/>
                  <a:chOff x="288170" y="3573016"/>
                  <a:chExt cx="457200" cy="456333"/>
                </a:xfrm>
              </p:grpSpPr>
              <p:sp>
                <p:nvSpPr>
                  <p:cNvPr id="450" name="직사각형 355"/>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356"/>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357"/>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358"/>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359"/>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5" name="직사각형 360"/>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6" name="그룹 341"/>
                <p:cNvGrpSpPr/>
                <p:nvPr/>
              </p:nvGrpSpPr>
              <p:grpSpPr>
                <a:xfrm>
                  <a:off x="1449730" y="3573016"/>
                  <a:ext cx="457200" cy="456333"/>
                  <a:chOff x="288170" y="3573016"/>
                  <a:chExt cx="457200" cy="456333"/>
                </a:xfrm>
              </p:grpSpPr>
              <p:sp>
                <p:nvSpPr>
                  <p:cNvPr id="444" name="직사각형 34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35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35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35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35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35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37" name="그룹 342"/>
                <p:cNvGrpSpPr/>
                <p:nvPr/>
              </p:nvGrpSpPr>
              <p:grpSpPr>
                <a:xfrm>
                  <a:off x="2030510" y="3573016"/>
                  <a:ext cx="457200" cy="456333"/>
                  <a:chOff x="288170" y="3573016"/>
                  <a:chExt cx="457200" cy="456333"/>
                </a:xfrm>
              </p:grpSpPr>
              <p:sp>
                <p:nvSpPr>
                  <p:cNvPr id="438" name="직사각형 34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9" name="직사각형 34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34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34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34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34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1" name="그룹 396"/>
              <p:cNvGrpSpPr/>
              <p:nvPr/>
            </p:nvGrpSpPr>
            <p:grpSpPr>
              <a:xfrm>
                <a:off x="288170" y="4733912"/>
                <a:ext cx="2199540" cy="456333"/>
                <a:chOff x="288170" y="3573016"/>
                <a:chExt cx="2199540" cy="456333"/>
              </a:xfrm>
            </p:grpSpPr>
            <p:grpSp>
              <p:nvGrpSpPr>
                <p:cNvPr id="406" name="그룹 397"/>
                <p:cNvGrpSpPr/>
                <p:nvPr/>
              </p:nvGrpSpPr>
              <p:grpSpPr>
                <a:xfrm>
                  <a:off x="288170" y="3573016"/>
                  <a:ext cx="457200" cy="456333"/>
                  <a:chOff x="288170" y="3573016"/>
                  <a:chExt cx="457200" cy="456333"/>
                </a:xfrm>
              </p:grpSpPr>
              <p:sp>
                <p:nvSpPr>
                  <p:cNvPr id="428" name="직사각형 419"/>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9" name="직사각형 420"/>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0" name="직사각형 421"/>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1" name="직사각형 422"/>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2" name="직사각형 423"/>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33" name="직사각형 424"/>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7" name="그룹 398"/>
                <p:cNvGrpSpPr/>
                <p:nvPr/>
              </p:nvGrpSpPr>
              <p:grpSpPr>
                <a:xfrm>
                  <a:off x="868950" y="3573016"/>
                  <a:ext cx="457200" cy="456333"/>
                  <a:chOff x="288170" y="3573016"/>
                  <a:chExt cx="457200" cy="456333"/>
                </a:xfrm>
              </p:grpSpPr>
              <p:sp>
                <p:nvSpPr>
                  <p:cNvPr id="422" name="직사각형 413"/>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3" name="직사각형 414"/>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4" name="직사각형 415"/>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5" name="직사각형 416"/>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6" name="직사각형 417"/>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7" name="직사각형 418"/>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8" name="그룹 399"/>
                <p:cNvGrpSpPr/>
                <p:nvPr/>
              </p:nvGrpSpPr>
              <p:grpSpPr>
                <a:xfrm>
                  <a:off x="1449730" y="3573016"/>
                  <a:ext cx="457200" cy="456333"/>
                  <a:chOff x="288170" y="3573016"/>
                  <a:chExt cx="457200" cy="456333"/>
                </a:xfrm>
              </p:grpSpPr>
              <p:sp>
                <p:nvSpPr>
                  <p:cNvPr id="416" name="직사각형 407"/>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7" name="직사각형 408"/>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8" name="직사각형 409"/>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9" name="직사각형 410"/>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0" name="직사각형 411"/>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21" name="직사각형 412"/>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409" name="그룹 400"/>
                <p:cNvGrpSpPr/>
                <p:nvPr/>
              </p:nvGrpSpPr>
              <p:grpSpPr>
                <a:xfrm>
                  <a:off x="2030510" y="3573016"/>
                  <a:ext cx="457200" cy="456333"/>
                  <a:chOff x="288170" y="3573016"/>
                  <a:chExt cx="457200" cy="456333"/>
                </a:xfrm>
              </p:grpSpPr>
              <p:sp>
                <p:nvSpPr>
                  <p:cNvPr id="410" name="직사각형 401"/>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402"/>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3"/>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04"/>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05"/>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06"/>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grpSp>
            <p:nvGrpSpPr>
              <p:cNvPr id="342" name="그룹 425"/>
              <p:cNvGrpSpPr/>
              <p:nvPr/>
            </p:nvGrpSpPr>
            <p:grpSpPr>
              <a:xfrm>
                <a:off x="288170" y="5315933"/>
                <a:ext cx="2199540" cy="456333"/>
                <a:chOff x="288170" y="3573016"/>
                <a:chExt cx="2199540" cy="456333"/>
              </a:xfrm>
            </p:grpSpPr>
            <p:grpSp>
              <p:nvGrpSpPr>
                <p:cNvPr id="378" name="그룹 426"/>
                <p:cNvGrpSpPr/>
                <p:nvPr/>
              </p:nvGrpSpPr>
              <p:grpSpPr>
                <a:xfrm>
                  <a:off x="288170" y="3573016"/>
                  <a:ext cx="457200" cy="456333"/>
                  <a:chOff x="288170" y="3573016"/>
                  <a:chExt cx="457200" cy="456333"/>
                </a:xfrm>
              </p:grpSpPr>
              <p:sp>
                <p:nvSpPr>
                  <p:cNvPr id="400" name="직사각형 448"/>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1" name="직사각형 449"/>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2" name="직사각형 450"/>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3" name="직사각형 451"/>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4" name="직사각형 452"/>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5" name="직사각형 453"/>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79" name="그룹 427"/>
                <p:cNvGrpSpPr/>
                <p:nvPr/>
              </p:nvGrpSpPr>
              <p:grpSpPr>
                <a:xfrm>
                  <a:off x="868950" y="3573016"/>
                  <a:ext cx="457200" cy="456333"/>
                  <a:chOff x="288170" y="3573016"/>
                  <a:chExt cx="457200" cy="456333"/>
                </a:xfrm>
              </p:grpSpPr>
              <p:sp>
                <p:nvSpPr>
                  <p:cNvPr id="394" name="직사각형 442"/>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443"/>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444"/>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445"/>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446"/>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447"/>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0" name="그룹 428"/>
                <p:cNvGrpSpPr/>
                <p:nvPr/>
              </p:nvGrpSpPr>
              <p:grpSpPr>
                <a:xfrm>
                  <a:off x="1449730" y="3573016"/>
                  <a:ext cx="457200" cy="456333"/>
                  <a:chOff x="288170" y="3573016"/>
                  <a:chExt cx="457200" cy="456333"/>
                </a:xfrm>
              </p:grpSpPr>
              <p:sp>
                <p:nvSpPr>
                  <p:cNvPr id="388" name="직사각형 436"/>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9" name="직사각형 437"/>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0" name="직사각형 438"/>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439"/>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2" name="직사각형 440"/>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3" name="직사각형 441"/>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nvGrpSpPr>
                <p:cNvPr id="381" name="그룹 429"/>
                <p:cNvGrpSpPr/>
                <p:nvPr/>
              </p:nvGrpSpPr>
              <p:grpSpPr>
                <a:xfrm>
                  <a:off x="2030510" y="3573016"/>
                  <a:ext cx="457200" cy="456333"/>
                  <a:chOff x="288170" y="3573016"/>
                  <a:chExt cx="457200" cy="456333"/>
                </a:xfrm>
              </p:grpSpPr>
              <p:sp>
                <p:nvSpPr>
                  <p:cNvPr id="382" name="직사각형 430"/>
                  <p:cNvSpPr/>
                  <p:nvPr/>
                </p:nvSpPr>
                <p:spPr>
                  <a:xfrm>
                    <a:off x="288170" y="3573016"/>
                    <a:ext cx="457200" cy="456333"/>
                  </a:xfrm>
                  <a:prstGeom prst="rect">
                    <a:avLst/>
                  </a:prstGeom>
                  <a:solidFill>
                    <a:sysClr val="window" lastClr="FFFFFF"/>
                  </a:solidFill>
                  <a:ln w="12700" cap="flat" cmpd="sng" algn="ctr">
                    <a:solidFill>
                      <a:sysClr val="windowText" lastClr="000000"/>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431"/>
                  <p:cNvSpPr/>
                  <p:nvPr/>
                </p:nvSpPr>
                <p:spPr>
                  <a:xfrm>
                    <a:off x="362192"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4" name="직사각형 432"/>
                  <p:cNvSpPr/>
                  <p:nvPr/>
                </p:nvSpPr>
                <p:spPr>
                  <a:xfrm>
                    <a:off x="362191" y="3756158"/>
                    <a:ext cx="309159" cy="90048"/>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5" name="직사각형 433"/>
                  <p:cNvSpPr/>
                  <p:nvPr/>
                </p:nvSpPr>
                <p:spPr>
                  <a:xfrm>
                    <a:off x="552528" y="3893043"/>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6" name="직사각형 434"/>
                  <p:cNvSpPr/>
                  <p:nvPr/>
                </p:nvSpPr>
                <p:spPr>
                  <a:xfrm>
                    <a:off x="362192"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7" name="직사각형 435"/>
                  <p:cNvSpPr/>
                  <p:nvPr/>
                </p:nvSpPr>
                <p:spPr>
                  <a:xfrm>
                    <a:off x="552528" y="3635824"/>
                    <a:ext cx="118822" cy="73497"/>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grpSp>
          </p:grpSp>
          <p:cxnSp>
            <p:nvCxnSpPr>
              <p:cNvPr id="343" name="직선 화살표 연결선 455"/>
              <p:cNvCxnSpPr>
                <a:stCxn id="484" idx="3"/>
                <a:endCxn id="478" idx="1"/>
              </p:cNvCxnSpPr>
              <p:nvPr/>
            </p:nvCxnSpPr>
            <p:spPr>
              <a:xfrm>
                <a:off x="74537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4" name="직선 화살표 연결선 456"/>
              <p:cNvCxnSpPr>
                <a:stCxn id="478" idx="3"/>
                <a:endCxn id="472" idx="1"/>
              </p:cNvCxnSpPr>
              <p:nvPr/>
            </p:nvCxnSpPr>
            <p:spPr>
              <a:xfrm>
                <a:off x="132615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5" name="직선 화살표 연결선 459"/>
              <p:cNvCxnSpPr>
                <a:stCxn id="472" idx="3"/>
                <a:endCxn id="466" idx="1"/>
              </p:cNvCxnSpPr>
              <p:nvPr/>
            </p:nvCxnSpPr>
            <p:spPr>
              <a:xfrm>
                <a:off x="1906930" y="3801183"/>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6" name="직선 화살표 연결선 462"/>
              <p:cNvCxnSpPr>
                <a:stCxn id="444" idx="3"/>
                <a:endCxn id="438" idx="1"/>
              </p:cNvCxnSpPr>
              <p:nvPr/>
            </p:nvCxnSpPr>
            <p:spPr>
              <a:xfrm>
                <a:off x="190693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7" name="직선 화살표 연결선 465"/>
              <p:cNvCxnSpPr>
                <a:stCxn id="416" idx="3"/>
                <a:endCxn id="410" idx="1"/>
              </p:cNvCxnSpPr>
              <p:nvPr/>
            </p:nvCxnSpPr>
            <p:spPr>
              <a:xfrm>
                <a:off x="190693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8" name="직선 화살표 연결선 468"/>
              <p:cNvCxnSpPr>
                <a:stCxn id="388" idx="3"/>
                <a:endCxn id="382" idx="1"/>
              </p:cNvCxnSpPr>
              <p:nvPr/>
            </p:nvCxnSpPr>
            <p:spPr>
              <a:xfrm>
                <a:off x="190693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49" name="직선 화살표 연결선 471"/>
              <p:cNvCxnSpPr>
                <a:stCxn id="394" idx="3"/>
                <a:endCxn id="388" idx="1"/>
              </p:cNvCxnSpPr>
              <p:nvPr/>
            </p:nvCxnSpPr>
            <p:spPr>
              <a:xfrm>
                <a:off x="132615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0" name="직선 화살표 연결선 474"/>
              <p:cNvCxnSpPr>
                <a:stCxn id="400" idx="3"/>
                <a:endCxn id="394" idx="1"/>
              </p:cNvCxnSpPr>
              <p:nvPr/>
            </p:nvCxnSpPr>
            <p:spPr>
              <a:xfrm>
                <a:off x="745370" y="5544100"/>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1" name="직선 화살표 연결선 477"/>
              <p:cNvCxnSpPr>
                <a:stCxn id="428" idx="3"/>
                <a:endCxn id="422" idx="1"/>
              </p:cNvCxnSpPr>
              <p:nvPr/>
            </p:nvCxnSpPr>
            <p:spPr>
              <a:xfrm>
                <a:off x="745370" y="4962079"/>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2" name="직선 화살표 연결선 480"/>
              <p:cNvCxnSpPr>
                <a:stCxn id="456" idx="3"/>
                <a:endCxn id="450" idx="1"/>
              </p:cNvCxnSpPr>
              <p:nvPr/>
            </p:nvCxnSpPr>
            <p:spPr>
              <a:xfrm>
                <a:off x="745370" y="4381254"/>
                <a:ext cx="123580" cy="0"/>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3" name="직선 화살표 연결선 483"/>
              <p:cNvCxnSpPr>
                <a:stCxn id="484" idx="2"/>
                <a:endCxn id="456" idx="0"/>
              </p:cNvCxnSpPr>
              <p:nvPr/>
            </p:nvCxnSpPr>
            <p:spPr>
              <a:xfrm>
                <a:off x="51677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4" name="직선 화살표 연결선 486"/>
              <p:cNvCxnSpPr>
                <a:stCxn id="450" idx="0"/>
                <a:endCxn id="478" idx="2"/>
              </p:cNvCxnSpPr>
              <p:nvPr/>
            </p:nvCxnSpPr>
            <p:spPr>
              <a:xfrm flipV="1">
                <a:off x="109755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5" name="직선 화살표 연결선 489"/>
              <p:cNvCxnSpPr>
                <a:stCxn id="456" idx="2"/>
                <a:endCxn id="428" idx="0"/>
              </p:cNvCxnSpPr>
              <p:nvPr/>
            </p:nvCxnSpPr>
            <p:spPr>
              <a:xfrm>
                <a:off x="51677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6" name="직선 화살표 연결선 492"/>
              <p:cNvCxnSpPr>
                <a:stCxn id="428" idx="2"/>
                <a:endCxn id="400" idx="0"/>
              </p:cNvCxnSpPr>
              <p:nvPr/>
            </p:nvCxnSpPr>
            <p:spPr>
              <a:xfrm>
                <a:off x="51677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7" name="직선 화살표 연결선 495"/>
              <p:cNvCxnSpPr>
                <a:stCxn id="422" idx="2"/>
                <a:endCxn id="394" idx="0"/>
              </p:cNvCxnSpPr>
              <p:nvPr/>
            </p:nvCxnSpPr>
            <p:spPr>
              <a:xfrm>
                <a:off x="109755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8" name="직선 화살표 연결선 498"/>
              <p:cNvCxnSpPr>
                <a:stCxn id="438" idx="2"/>
                <a:endCxn id="410" idx="0"/>
              </p:cNvCxnSpPr>
              <p:nvPr/>
            </p:nvCxnSpPr>
            <p:spPr>
              <a:xfrm>
                <a:off x="2259110" y="4609420"/>
                <a:ext cx="0" cy="124492"/>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59" name="직선 화살표 연결선 501"/>
              <p:cNvCxnSpPr>
                <a:stCxn id="466" idx="2"/>
                <a:endCxn id="438" idx="0"/>
              </p:cNvCxnSpPr>
              <p:nvPr/>
            </p:nvCxnSpPr>
            <p:spPr>
              <a:xfrm>
                <a:off x="225911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0" name="직선 화살표 연결선 504"/>
              <p:cNvCxnSpPr>
                <a:stCxn id="472" idx="2"/>
                <a:endCxn id="444" idx="0"/>
              </p:cNvCxnSpPr>
              <p:nvPr/>
            </p:nvCxnSpPr>
            <p:spPr>
              <a:xfrm>
                <a:off x="1678330" y="4029349"/>
                <a:ext cx="0" cy="12373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1" name="직선 화살표 연결선 507"/>
              <p:cNvCxnSpPr>
                <a:stCxn id="410" idx="2"/>
                <a:endCxn id="382" idx="0"/>
              </p:cNvCxnSpPr>
              <p:nvPr/>
            </p:nvCxnSpPr>
            <p:spPr>
              <a:xfrm>
                <a:off x="225911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2" name="직선 화살표 연결선 510"/>
              <p:cNvCxnSpPr>
                <a:stCxn id="416" idx="2"/>
                <a:endCxn id="388" idx="0"/>
              </p:cNvCxnSpPr>
              <p:nvPr/>
            </p:nvCxnSpPr>
            <p:spPr>
              <a:xfrm>
                <a:off x="1678330" y="5190245"/>
                <a:ext cx="0" cy="125688"/>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nvGrpSpPr>
              <p:cNvPr id="363" name="그룹 563"/>
              <p:cNvGrpSpPr/>
              <p:nvPr/>
            </p:nvGrpSpPr>
            <p:grpSpPr>
              <a:xfrm>
                <a:off x="752932" y="4038739"/>
                <a:ext cx="110913" cy="110913"/>
                <a:chOff x="750551" y="4036358"/>
                <a:chExt cx="110913" cy="110913"/>
              </a:xfrm>
            </p:grpSpPr>
            <p:cxnSp>
              <p:nvCxnSpPr>
                <p:cNvPr id="376" name="직선 화살표 연결선 54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7" name="직선 화살표 연결선 54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4" name="그룹 564"/>
              <p:cNvGrpSpPr/>
              <p:nvPr/>
            </p:nvGrpSpPr>
            <p:grpSpPr>
              <a:xfrm>
                <a:off x="1914269" y="4038739"/>
                <a:ext cx="110913" cy="110913"/>
                <a:chOff x="750551" y="4036358"/>
                <a:chExt cx="110913" cy="110913"/>
              </a:xfrm>
            </p:grpSpPr>
            <p:cxnSp>
              <p:nvCxnSpPr>
                <p:cNvPr id="374" name="직선 화살표 연결선 565"/>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5" name="직선 화살표 연결선 566"/>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5" name="그룹 567"/>
              <p:cNvGrpSpPr/>
              <p:nvPr/>
            </p:nvGrpSpPr>
            <p:grpSpPr>
              <a:xfrm>
                <a:off x="752932" y="5200852"/>
                <a:ext cx="110913" cy="110913"/>
                <a:chOff x="750551" y="4036358"/>
                <a:chExt cx="110913" cy="110913"/>
              </a:xfrm>
            </p:grpSpPr>
            <p:cxnSp>
              <p:nvCxnSpPr>
                <p:cNvPr id="372" name="직선 화살표 연결선 568"/>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3" name="직선 화살표 연결선 569"/>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6" name="그룹 570"/>
              <p:cNvGrpSpPr/>
              <p:nvPr/>
            </p:nvGrpSpPr>
            <p:grpSpPr>
              <a:xfrm>
                <a:off x="1914269" y="5200852"/>
                <a:ext cx="110913" cy="110913"/>
                <a:chOff x="750551" y="4036358"/>
                <a:chExt cx="110913" cy="110913"/>
              </a:xfrm>
            </p:grpSpPr>
            <p:cxnSp>
              <p:nvCxnSpPr>
                <p:cNvPr id="370" name="직선 화살표 연결선 571"/>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71" name="직선 화살표 연결선 572"/>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nvGrpSpPr>
              <p:cNvPr id="367" name="그룹 573"/>
              <p:cNvGrpSpPr/>
              <p:nvPr/>
            </p:nvGrpSpPr>
            <p:grpSpPr>
              <a:xfrm>
                <a:off x="1331478" y="4617389"/>
                <a:ext cx="110913" cy="110913"/>
                <a:chOff x="750551" y="4036358"/>
                <a:chExt cx="110913" cy="110913"/>
              </a:xfrm>
            </p:grpSpPr>
            <p:cxnSp>
              <p:nvCxnSpPr>
                <p:cNvPr id="368" name="직선 화살표 연결선 574"/>
                <p:cNvCxnSpPr/>
                <p:nvPr/>
              </p:nvCxnSpPr>
              <p:spPr>
                <a:xfrm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cxnSp>
              <p:nvCxnSpPr>
                <p:cNvPr id="369" name="직선 화살표 연결선 575"/>
                <p:cNvCxnSpPr/>
                <p:nvPr/>
              </p:nvCxnSpPr>
              <p:spPr>
                <a:xfrm rot="16200000" flipH="1">
                  <a:off x="750551" y="4036358"/>
                  <a:ext cx="110913" cy="110913"/>
                </a:xfrm>
                <a:prstGeom prst="straightConnector1">
                  <a:avLst/>
                </a:prstGeom>
                <a:noFill/>
                <a:ln w="9525" cap="flat" cmpd="sng" algn="ctr">
                  <a:solidFill>
                    <a:sysClr val="windowText" lastClr="000000">
                      <a:shade val="95000"/>
                      <a:satMod val="105000"/>
                    </a:sysClr>
                  </a:solidFill>
                  <a:prstDash val="solid"/>
                  <a:headEnd type="triangle" w="sm" len="sm"/>
                  <a:tailEnd type="triangle" w="sm" len="sm"/>
                </a:ln>
                <a:effectLst/>
              </p:spPr>
            </p:cxnSp>
          </p:grpSp>
        </p:grpSp>
        <p:cxnSp>
          <p:nvCxnSpPr>
            <p:cNvPr id="337" name="직선 연결선 578"/>
            <p:cNvCxnSpPr/>
            <p:nvPr/>
          </p:nvCxnSpPr>
          <p:spPr>
            <a:xfrm flipV="1">
              <a:off x="2409894" y="3318585"/>
              <a:ext cx="548576" cy="1305027"/>
            </a:xfrm>
            <a:prstGeom prst="line">
              <a:avLst/>
            </a:prstGeom>
            <a:noFill/>
            <a:ln w="9525" cap="flat" cmpd="sng" algn="ctr">
              <a:solidFill>
                <a:sysClr val="windowText" lastClr="000000">
                  <a:shade val="95000"/>
                  <a:satMod val="105000"/>
                </a:sysClr>
              </a:solidFill>
              <a:prstDash val="dash"/>
            </a:ln>
            <a:effectLst/>
          </p:spPr>
        </p:cxnSp>
        <p:cxnSp>
          <p:nvCxnSpPr>
            <p:cNvPr id="338" name="직선 연결선 581"/>
            <p:cNvCxnSpPr/>
            <p:nvPr/>
          </p:nvCxnSpPr>
          <p:spPr>
            <a:xfrm>
              <a:off x="2409894" y="5085555"/>
              <a:ext cx="539611" cy="250089"/>
            </a:xfrm>
            <a:prstGeom prst="line">
              <a:avLst/>
            </a:prstGeom>
            <a:noFill/>
            <a:ln w="9525" cap="flat" cmpd="sng" algn="ctr">
              <a:solidFill>
                <a:sysClr val="windowText" lastClr="000000">
                  <a:shade val="95000"/>
                  <a:satMod val="105000"/>
                </a:sysClr>
              </a:solidFill>
              <a:prstDash val="dash"/>
            </a:ln>
            <a:effectLst/>
          </p:spPr>
        </p:cxnSp>
      </p:grpSp>
      <p:grpSp>
        <p:nvGrpSpPr>
          <p:cNvPr id="490" name="그룹 607"/>
          <p:cNvGrpSpPr/>
          <p:nvPr/>
        </p:nvGrpSpPr>
        <p:grpSpPr>
          <a:xfrm>
            <a:off x="-45765" y="1710657"/>
            <a:ext cx="2926699" cy="2047890"/>
            <a:chOff x="-54730" y="2022051"/>
            <a:chExt cx="2926699" cy="2047890"/>
          </a:xfrm>
        </p:grpSpPr>
        <p:sp>
          <p:nvSpPr>
            <p:cNvPr id="491" name="직사각형 591"/>
            <p:cNvSpPr/>
            <p:nvPr/>
          </p:nvSpPr>
          <p:spPr>
            <a:xfrm>
              <a:off x="308849" y="2022051"/>
              <a:ext cx="2199540" cy="527375"/>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r>
                <a:rPr lang="en-US" altLang="ko-KR" sz="2000" kern="0" dirty="0">
                  <a:solidFill>
                    <a:sysClr val="windowText" lastClr="000000"/>
                  </a:solidFill>
                  <a:latin typeface="Calibri"/>
                  <a:ea typeface="나눔고딕"/>
                </a:rPr>
                <a:t>Host Processor</a:t>
              </a:r>
              <a:endParaRPr lang="ko-KR" altLang="en-US" sz="2000" kern="0" dirty="0">
                <a:solidFill>
                  <a:sysClr val="windowText" lastClr="000000"/>
                </a:solidFill>
                <a:latin typeface="Calibri"/>
                <a:ea typeface="나눔고딕"/>
              </a:endParaRPr>
            </a:p>
          </p:txBody>
        </p:sp>
        <p:sp>
          <p:nvSpPr>
            <p:cNvPr id="492" name="위쪽/아래쪽 화살표 592"/>
            <p:cNvSpPr/>
            <p:nvPr/>
          </p:nvSpPr>
          <p:spPr>
            <a:xfrm>
              <a:off x="1232529" y="3442412"/>
              <a:ext cx="352180" cy="627529"/>
            </a:xfrm>
            <a:prstGeom prst="upDownArrow">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3" name="TextBox 492"/>
            <p:cNvSpPr txBox="1"/>
            <p:nvPr/>
          </p:nvSpPr>
          <p:spPr>
            <a:xfrm>
              <a:off x="-54730" y="2546359"/>
              <a:ext cx="2926699" cy="861774"/>
            </a:xfrm>
            <a:prstGeom prst="rect">
              <a:avLst/>
            </a:prstGeom>
            <a:noFill/>
          </p:spPr>
          <p:txBody>
            <a:bodyPr wrap="none" rtlCol="0" anchor="ctr">
              <a:spAutoFit/>
            </a:bodyPr>
            <a:lstStyle/>
            <a:p>
              <a:pPr algn="ctr">
                <a:defRPr/>
              </a:pPr>
              <a:r>
                <a:rPr lang="en-US" altLang="ko-KR" kern="0" dirty="0">
                  <a:solidFill>
                    <a:sysClr val="windowText" lastClr="000000"/>
                  </a:solidFill>
                </a:rPr>
                <a:t>Memory-Mapped</a:t>
              </a:r>
            </a:p>
            <a:p>
              <a:pPr algn="ctr">
                <a:defRPr/>
              </a:pPr>
              <a:r>
                <a:rPr lang="en-US" altLang="ko-KR" kern="0" dirty="0">
                  <a:solidFill>
                    <a:sysClr val="windowText" lastClr="000000"/>
                  </a:solidFill>
                </a:rPr>
                <a:t>Accelerator Interface</a:t>
              </a:r>
            </a:p>
            <a:p>
              <a:pPr algn="ctr">
                <a:defRPr/>
              </a:pPr>
              <a:r>
                <a:rPr lang="en-US" altLang="ko-KR" sz="1400" kern="0" dirty="0">
                  <a:solidFill>
                    <a:sysClr val="windowText" lastClr="000000"/>
                  </a:solidFill>
                </a:rPr>
                <a:t>(</a:t>
              </a:r>
              <a:r>
                <a:rPr lang="en-US" altLang="ko-KR" sz="1400" kern="0" dirty="0" err="1">
                  <a:solidFill>
                    <a:sysClr val="windowText" lastClr="000000"/>
                  </a:solidFill>
                </a:rPr>
                <a:t>Noncacheable</a:t>
              </a:r>
              <a:r>
                <a:rPr lang="en-US" altLang="ko-KR" sz="1400" kern="0" dirty="0">
                  <a:solidFill>
                    <a:sysClr val="windowText" lastClr="000000"/>
                  </a:solidFill>
                </a:rPr>
                <a:t>, Physically Addressed)</a:t>
              </a:r>
              <a:endParaRPr lang="ko-KR" altLang="en-US" sz="1400" kern="0" dirty="0">
                <a:solidFill>
                  <a:sysClr val="windowText" lastClr="000000"/>
                </a:solidFill>
              </a:endParaRPr>
            </a:p>
          </p:txBody>
        </p:sp>
      </p:grpSp>
      <p:grpSp>
        <p:nvGrpSpPr>
          <p:cNvPr id="494" name="그룹 696"/>
          <p:cNvGrpSpPr/>
          <p:nvPr/>
        </p:nvGrpSpPr>
        <p:grpSpPr>
          <a:xfrm>
            <a:off x="257925" y="3794393"/>
            <a:ext cx="2309790" cy="2319536"/>
            <a:chOff x="257925" y="3794393"/>
            <a:chExt cx="2309790" cy="2319536"/>
          </a:xfrm>
        </p:grpSpPr>
        <p:sp>
          <p:nvSpPr>
            <p:cNvPr id="495" name="직사각형 622"/>
            <p:cNvSpPr/>
            <p:nvPr/>
          </p:nvSpPr>
          <p:spPr>
            <a:xfrm>
              <a:off x="257925" y="3794393"/>
              <a:ext cx="2309790" cy="2319536"/>
            </a:xfrm>
            <a:prstGeom prst="rect">
              <a:avLst/>
            </a:prstGeom>
            <a:solidFill>
              <a:sysClr val="window" lastClr="FFFFFF">
                <a:alpha val="7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496" name="타원 623"/>
            <p:cNvSpPr/>
            <p:nvPr/>
          </p:nvSpPr>
          <p:spPr>
            <a:xfrm>
              <a:off x="1024088" y="4551843"/>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7" name="타원 624"/>
            <p:cNvSpPr/>
            <p:nvPr/>
          </p:nvSpPr>
          <p:spPr>
            <a:xfrm>
              <a:off x="1708299" y="4468347"/>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8" name="타원 625"/>
            <p:cNvSpPr/>
            <p:nvPr/>
          </p:nvSpPr>
          <p:spPr>
            <a:xfrm>
              <a:off x="1509490" y="4650960"/>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99" name="타원 626"/>
            <p:cNvSpPr/>
            <p:nvPr/>
          </p:nvSpPr>
          <p:spPr>
            <a:xfrm>
              <a:off x="1609829"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500" name="타원 627"/>
            <p:cNvSpPr/>
            <p:nvPr/>
          </p:nvSpPr>
          <p:spPr>
            <a:xfrm>
              <a:off x="1024088" y="5711858"/>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1" name="직선 화살표 연결선 629"/>
            <p:cNvCxnSpPr>
              <a:stCxn id="496" idx="4"/>
              <a:endCxn id="500" idx="0"/>
            </p:cNvCxnSpPr>
            <p:nvPr/>
          </p:nvCxnSpPr>
          <p:spPr>
            <a:xfrm>
              <a:off x="1127182" y="4758031"/>
              <a:ext cx="0" cy="953827"/>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2" name="직선 화살표 연결선 632"/>
            <p:cNvCxnSpPr/>
            <p:nvPr/>
          </p:nvCxnSpPr>
          <p:spPr>
            <a:xfrm flipV="1">
              <a:off x="1237451" y="4583746"/>
              <a:ext cx="465414" cy="52548"/>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3" name="직선 화살표 연결선 643"/>
            <p:cNvCxnSpPr/>
            <p:nvPr/>
          </p:nvCxnSpPr>
          <p:spPr>
            <a:xfrm>
              <a:off x="1204599" y="4731504"/>
              <a:ext cx="427085" cy="431076"/>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4" name="구부러진 연결선 663"/>
            <p:cNvCxnSpPr>
              <a:stCxn id="497" idx="4"/>
              <a:endCxn id="498" idx="6"/>
            </p:cNvCxnSpPr>
            <p:nvPr/>
          </p:nvCxnSpPr>
          <p:spPr>
            <a:xfrm rot="5400000">
              <a:off x="1723777" y="4666437"/>
              <a:ext cx="79519" cy="95715"/>
            </a:xfrm>
            <a:prstGeom prst="curvedConnector2">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05" name="직선 화살표 연결선 664"/>
            <p:cNvCxnSpPr/>
            <p:nvPr/>
          </p:nvCxnSpPr>
          <p:spPr>
            <a:xfrm flipH="1">
              <a:off x="1170428" y="4845772"/>
              <a:ext cx="399848" cy="876072"/>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6" name="타원 673"/>
            <p:cNvSpPr/>
            <p:nvPr/>
          </p:nvSpPr>
          <p:spPr>
            <a:xfrm>
              <a:off x="449241" y="5135312"/>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7" name="직선 화살표 연결선 674"/>
            <p:cNvCxnSpPr>
              <a:stCxn id="499" idx="2"/>
              <a:endCxn id="506" idx="6"/>
            </p:cNvCxnSpPr>
            <p:nvPr/>
          </p:nvCxnSpPr>
          <p:spPr>
            <a:xfrm flipH="1">
              <a:off x="655429" y="5238406"/>
              <a:ext cx="954400" cy="0"/>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sp>
          <p:nvSpPr>
            <p:cNvPr id="508" name="타원 678"/>
            <p:cNvSpPr/>
            <p:nvPr/>
          </p:nvSpPr>
          <p:spPr>
            <a:xfrm>
              <a:off x="2189246" y="3977345"/>
              <a:ext cx="206188" cy="206188"/>
            </a:xfrm>
            <a:prstGeom prst="ellipse">
              <a:avLst/>
            </a:prstGeom>
            <a:gradFill rotWithShape="1">
              <a:gsLst>
                <a:gs pos="0">
                  <a:sysClr val="windowText" lastClr="000000">
                    <a:tint val="50000"/>
                    <a:satMod val="300000"/>
                  </a:sysClr>
                </a:gs>
                <a:gs pos="35000">
                  <a:sysClr val="windowText" lastClr="000000">
                    <a:tint val="37000"/>
                    <a:satMod val="300000"/>
                  </a:sysClr>
                </a:gs>
                <a:gs pos="100000">
                  <a:sysClr val="windowText" lastClr="000000">
                    <a:tint val="15000"/>
                    <a:satMod val="350000"/>
                  </a:sysClr>
                </a:gs>
              </a:gsLst>
              <a:lin ang="16200000" scaled="1"/>
            </a:gra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509" name="직선 화살표 연결선 679"/>
            <p:cNvCxnSpPr/>
            <p:nvPr/>
          </p:nvCxnSpPr>
          <p:spPr>
            <a:xfrm flipV="1">
              <a:off x="1883554" y="4166817"/>
              <a:ext cx="329400" cy="33318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cxnSp>
          <p:nvCxnSpPr>
            <p:cNvPr id="510" name="직선 화살표 연결선 689"/>
            <p:cNvCxnSpPr/>
            <p:nvPr/>
          </p:nvCxnSpPr>
          <p:spPr>
            <a:xfrm flipH="1">
              <a:off x="1763098" y="4177768"/>
              <a:ext cx="479537" cy="968215"/>
            </a:xfrm>
            <a:prstGeom prst="straightConnector1">
              <a:avLst/>
            </a:prstGeom>
            <a:noFill/>
            <a:ln w="12700" cap="flat" cmpd="sng" algn="ctr">
              <a:solidFill>
                <a:sysClr val="windowText" lastClr="000000"/>
              </a:solidFill>
              <a:prstDash val="solid"/>
              <a:tailEnd type="triangle"/>
            </a:ln>
            <a:effectLst>
              <a:outerShdw blurRad="40000" dist="20000" dir="5400000" rotWithShape="0">
                <a:srgbClr val="000000">
                  <a:alpha val="38000"/>
                </a:srgbClr>
              </a:outerShdw>
            </a:effectLst>
          </p:spPr>
        </p:cxnSp>
      </p:grpSp>
      <p:sp>
        <p:nvSpPr>
          <p:cNvPr id="515" name="직사각형 2"/>
          <p:cNvSpPr/>
          <p:nvPr/>
        </p:nvSpPr>
        <p:spPr>
          <a:xfrm>
            <a:off x="0" y="1"/>
            <a:ext cx="9144000" cy="4086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6" name="직사각형 256"/>
          <p:cNvSpPr/>
          <p:nvPr/>
        </p:nvSpPr>
        <p:spPr>
          <a:xfrm>
            <a:off x="0" y="5400000"/>
            <a:ext cx="9144000" cy="14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7" name="직사각형 257"/>
          <p:cNvSpPr/>
          <p:nvPr/>
        </p:nvSpPr>
        <p:spPr>
          <a:xfrm>
            <a:off x="0" y="4086000"/>
            <a:ext cx="6413494"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8" name="직사각형 259"/>
          <p:cNvSpPr/>
          <p:nvPr/>
        </p:nvSpPr>
        <p:spPr>
          <a:xfrm>
            <a:off x="8312935" y="4086000"/>
            <a:ext cx="831065" cy="1314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519" name="모서리가 둥근 직사각형 10"/>
          <p:cNvSpPr/>
          <p:nvPr/>
        </p:nvSpPr>
        <p:spPr>
          <a:xfrm>
            <a:off x="6313610" y="3214446"/>
            <a:ext cx="2087858" cy="563984"/>
          </a:xfrm>
          <a:prstGeom prst="roundRect">
            <a:avLst/>
          </a:prstGeom>
          <a:gradFill rotWithShape="1">
            <a:gsLst>
              <a:gs pos="0">
                <a:srgbClr val="FAA43A">
                  <a:tint val="50000"/>
                  <a:satMod val="300000"/>
                </a:srgbClr>
              </a:gs>
              <a:gs pos="35000">
                <a:srgbClr val="FAA43A">
                  <a:tint val="37000"/>
                  <a:satMod val="300000"/>
                </a:srgbClr>
              </a:gs>
              <a:gs pos="100000">
                <a:srgbClr val="FAA43A">
                  <a:tint val="15000"/>
                  <a:satMod val="350000"/>
                </a:srgbClr>
              </a:gs>
            </a:gsLst>
            <a:lin ang="16200000" scaled="1"/>
          </a:gradFill>
          <a:ln w="9525" cap="flat" cmpd="sng" algn="ctr">
            <a:solidFill>
              <a:srgbClr val="FAA43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2400" kern="0" dirty="0">
                <a:solidFill>
                  <a:sysClr val="windowText" lastClr="000000"/>
                </a:solidFill>
                <a:latin typeface="Calibri"/>
                <a:ea typeface="나눔고딕"/>
              </a:rPr>
              <a:t>Prefetching</a:t>
            </a:r>
            <a:endParaRPr lang="ko-KR" altLang="en-US" sz="2400" kern="0" dirty="0">
              <a:solidFill>
                <a:sysClr val="windowText" lastClr="000000"/>
              </a:solidFill>
              <a:latin typeface="Calibri"/>
              <a:ea typeface="나눔고딕"/>
            </a:endParaRPr>
          </a:p>
        </p:txBody>
      </p:sp>
    </p:spTree>
    <p:extLst>
      <p:ext uri="{BB962C8B-B14F-4D97-AF65-F5344CB8AC3E}">
        <p14:creationId xmlns:p14="http://schemas.microsoft.com/office/powerpoint/2010/main" val="1080657942"/>
      </p:ext>
    </p:extLst>
  </p:cSld>
  <p:clrMapOvr>
    <a:masterClrMapping/>
  </p:clrMapOvr>
  <p:transition/>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Evaluated Systems</a:t>
            </a:r>
          </a:p>
        </p:txBody>
      </p:sp>
      <p:grpSp>
        <p:nvGrpSpPr>
          <p:cNvPr id="245" name="그룹 9"/>
          <p:cNvGrpSpPr/>
          <p:nvPr/>
        </p:nvGrpSpPr>
        <p:grpSpPr>
          <a:xfrm>
            <a:off x="4753793" y="1140133"/>
            <a:ext cx="1662216" cy="4531606"/>
            <a:chOff x="4753793" y="1340768"/>
            <a:chExt cx="1662216" cy="4531606"/>
          </a:xfrm>
        </p:grpSpPr>
        <p:sp>
          <p:nvSpPr>
            <p:cNvPr id="246" name="TextBox 245"/>
            <p:cNvSpPr txBox="1"/>
            <p:nvPr/>
          </p:nvSpPr>
          <p:spPr>
            <a:xfrm>
              <a:off x="4922700" y="1340768"/>
              <a:ext cx="132440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HMC-MC</a:t>
              </a:r>
              <a:endParaRPr lang="ko-KR" altLang="en-US" sz="2400" kern="0" dirty="0">
                <a:solidFill>
                  <a:sysClr val="windowText" lastClr="000000"/>
                </a:solidFill>
              </a:endParaRPr>
            </a:p>
          </p:txBody>
        </p:sp>
        <p:grpSp>
          <p:nvGrpSpPr>
            <p:cNvPr id="247" name="그룹 530"/>
            <p:cNvGrpSpPr/>
            <p:nvPr/>
          </p:nvGrpSpPr>
          <p:grpSpPr>
            <a:xfrm>
              <a:off x="4753793" y="2137755"/>
              <a:ext cx="1662216" cy="3734619"/>
              <a:chOff x="4986958" y="2155226"/>
              <a:chExt cx="1662216" cy="3734619"/>
            </a:xfrm>
          </p:grpSpPr>
          <p:grpSp>
            <p:nvGrpSpPr>
              <p:cNvPr id="248" name="그룹 234"/>
              <p:cNvGrpSpPr/>
              <p:nvPr/>
            </p:nvGrpSpPr>
            <p:grpSpPr>
              <a:xfrm rot="5400000">
                <a:off x="4986919" y="3188862"/>
                <a:ext cx="1660086" cy="1660007"/>
                <a:chOff x="2733859" y="2420936"/>
                <a:chExt cx="2016223" cy="2016129"/>
              </a:xfrm>
            </p:grpSpPr>
            <p:sp>
              <p:nvSpPr>
                <p:cNvPr id="283" name="직사각형 271"/>
                <p:cNvSpPr/>
                <p:nvPr/>
              </p:nvSpPr>
              <p:spPr>
                <a:xfrm rot="16200000">
                  <a:off x="2733907"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4" name="직사각형 272"/>
                <p:cNvSpPr/>
                <p:nvPr/>
              </p:nvSpPr>
              <p:spPr>
                <a:xfrm rot="16200000">
                  <a:off x="3886034" y="2420889"/>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5" name="직사각형 273"/>
                <p:cNvSpPr/>
                <p:nvPr/>
              </p:nvSpPr>
              <p:spPr>
                <a:xfrm rot="16200000">
                  <a:off x="3886034"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sp>
              <p:nvSpPr>
                <p:cNvPr id="286" name="직사각형 274"/>
                <p:cNvSpPr/>
                <p:nvPr/>
              </p:nvSpPr>
              <p:spPr>
                <a:xfrm rot="16200000">
                  <a:off x="2733907" y="357301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400" kern="0" dirty="0">
                      <a:solidFill>
                        <a:sysClr val="windowText" lastClr="000000"/>
                      </a:solidFill>
                      <a:latin typeface="Calibri"/>
                      <a:ea typeface="나눔고딕"/>
                    </a:rPr>
                    <a:t>128</a:t>
                  </a:r>
                  <a:br>
                    <a:rPr lang="en-US" altLang="ko-KR" sz="1400" kern="0" dirty="0">
                      <a:solidFill>
                        <a:sysClr val="windowText" lastClr="000000"/>
                      </a:solidFill>
                      <a:latin typeface="Calibri"/>
                      <a:ea typeface="나눔고딕"/>
                    </a:rPr>
                  </a:br>
                  <a:r>
                    <a:rPr lang="en-US" altLang="ko-KR" sz="1400" kern="0" spc="-100" dirty="0">
                      <a:solidFill>
                        <a:sysClr val="windowText" lastClr="000000"/>
                      </a:solidFill>
                      <a:latin typeface="Calibri"/>
                      <a:ea typeface="나눔고딕"/>
                    </a:rPr>
                    <a:t>In-Order</a:t>
                  </a:r>
                </a:p>
                <a:p>
                  <a:pPr algn="ctr">
                    <a:defRPr/>
                  </a:pPr>
                  <a:r>
                    <a:rPr lang="en-US" altLang="ko-KR" sz="1400" kern="0" dirty="0">
                      <a:solidFill>
                        <a:sysClr val="windowText" lastClr="000000"/>
                      </a:solidFill>
                      <a:latin typeface="Calibri"/>
                      <a:ea typeface="나눔고딕"/>
                    </a:rPr>
                    <a:t>2GHz</a:t>
                  </a:r>
                  <a:endParaRPr lang="ko-KR" altLang="en-US" sz="1400" kern="0" dirty="0">
                    <a:solidFill>
                      <a:sysClr val="windowText" lastClr="000000"/>
                    </a:solidFill>
                    <a:latin typeface="Calibri"/>
                    <a:ea typeface="나눔고딕"/>
                  </a:endParaRPr>
                </a:p>
              </p:txBody>
            </p:sp>
            <p:cxnSp>
              <p:nvCxnSpPr>
                <p:cNvPr id="287" name="직선 화살표 연결선 275"/>
                <p:cNvCxnSpPr>
                  <a:stCxn id="283" idx="1"/>
                  <a:endCxn id="286" idx="3"/>
                </p:cNvCxnSpPr>
                <p:nvPr/>
              </p:nvCxnSpPr>
              <p:spPr>
                <a:xfrm rot="16200000" flipH="1">
                  <a:off x="3021844" y="3429001"/>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8" name="직선 화살표 연결선 276"/>
                <p:cNvCxnSpPr>
                  <a:stCxn id="286" idx="2"/>
                  <a:endCxn id="285" idx="0"/>
                </p:cNvCxnSpPr>
                <p:nvPr/>
              </p:nvCxnSpPr>
              <p:spPr>
                <a:xfrm rot="16200000">
                  <a:off x="3741970" y="3861047"/>
                  <a:ext cx="1"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89" name="직선 화살표 연결선 277"/>
                <p:cNvCxnSpPr>
                  <a:stCxn id="284" idx="1"/>
                  <a:endCxn id="285" idx="3"/>
                </p:cNvCxnSpPr>
                <p:nvPr/>
              </p:nvCxnSpPr>
              <p:spPr>
                <a:xfrm rot="16200000" flipH="1">
                  <a:off x="4173972" y="3429000"/>
                  <a:ext cx="288127"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0" name="직선 화살표 연결선 278"/>
                <p:cNvCxnSpPr>
                  <a:stCxn id="283" idx="2"/>
                  <a:endCxn id="284" idx="0"/>
                </p:cNvCxnSpPr>
                <p:nvPr/>
              </p:nvCxnSpPr>
              <p:spPr>
                <a:xfrm rot="16200000">
                  <a:off x="3741971" y="2708920"/>
                  <a:ext cx="0"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1" name="직선 화살표 연결선 279"/>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292" name="직선 화살표 연결선 280"/>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249" name="그룹 494"/>
              <p:cNvGrpSpPr/>
              <p:nvPr/>
            </p:nvGrpSpPr>
            <p:grpSpPr>
              <a:xfrm>
                <a:off x="4986958" y="4853737"/>
                <a:ext cx="1662216" cy="1036108"/>
                <a:chOff x="2829427" y="4853737"/>
                <a:chExt cx="1662216" cy="1036108"/>
              </a:xfrm>
            </p:grpSpPr>
            <p:sp>
              <p:nvSpPr>
                <p:cNvPr id="267" name="직사각형 495"/>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8" name="직사각형 496"/>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9" name="직선 화살표 연결선 497"/>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0" name="직선 화살표 연결선 498"/>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1" name="직사각형 499"/>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2" name="직사각형 500"/>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3" name="직선 화살표 연결선 501"/>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4" name="직선 화살표 연결선 502"/>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5" name="직사각형 503"/>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76" name="직사각형 504"/>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77" name="직선 화살표 연결선 505"/>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78" name="직선 화살표 연결선 506"/>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79" name="직사각형 507"/>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80" name="직사각형 508"/>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81" name="직선 화살표 연결선 509"/>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82" name="직선 화살표 연결선 510"/>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250" name="그룹 511"/>
              <p:cNvGrpSpPr/>
              <p:nvPr/>
            </p:nvGrpSpPr>
            <p:grpSpPr>
              <a:xfrm flipV="1">
                <a:off x="4986958" y="2155226"/>
                <a:ext cx="1662216" cy="1036108"/>
                <a:chOff x="2829427" y="4853737"/>
                <a:chExt cx="1662216" cy="1036108"/>
              </a:xfrm>
            </p:grpSpPr>
            <p:sp>
              <p:nvSpPr>
                <p:cNvPr id="251" name="직사각형 512"/>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2" name="직사각형 513"/>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3" name="직선 화살표 연결선 514"/>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4" name="직선 화살표 연결선 515"/>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5" name="직사각형 516"/>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56" name="직사각형 517"/>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57" name="직선 화살표 연결선 518"/>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58" name="직선 화살표 연결선 519"/>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59" name="직사각형 520"/>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0" name="직사각형 521"/>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1" name="직선 화살표 연결선 522"/>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2" name="직선 화살표 연결선 523"/>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263" name="직사각형 524"/>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264" name="직사각형 525"/>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265" name="직선 화살표 연결선 526"/>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266" name="직선 화살표 연결선 527"/>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cxnSp>
        <p:nvCxnSpPr>
          <p:cNvPr id="293" name="직선 연결선 632"/>
          <p:cNvCxnSpPr/>
          <p:nvPr/>
        </p:nvCxnSpPr>
        <p:spPr>
          <a:xfrm>
            <a:off x="2374317" y="1124744"/>
            <a:ext cx="0" cy="4752528"/>
          </a:xfrm>
          <a:prstGeom prst="line">
            <a:avLst/>
          </a:prstGeom>
          <a:noFill/>
          <a:ln w="9525" cap="flat" cmpd="sng" algn="ctr">
            <a:solidFill>
              <a:sysClr val="windowText" lastClr="000000"/>
            </a:solidFill>
            <a:prstDash val="dash"/>
          </a:ln>
          <a:effectLst/>
        </p:spPr>
      </p:cxnSp>
      <p:cxnSp>
        <p:nvCxnSpPr>
          <p:cNvPr id="294" name="직선 연결선 634"/>
          <p:cNvCxnSpPr/>
          <p:nvPr/>
        </p:nvCxnSpPr>
        <p:spPr>
          <a:xfrm>
            <a:off x="4543383" y="1124744"/>
            <a:ext cx="0" cy="4752528"/>
          </a:xfrm>
          <a:prstGeom prst="line">
            <a:avLst/>
          </a:prstGeom>
          <a:noFill/>
          <a:ln w="9525" cap="flat" cmpd="sng" algn="ctr">
            <a:solidFill>
              <a:sysClr val="windowText" lastClr="000000"/>
            </a:solidFill>
            <a:prstDash val="dash"/>
          </a:ln>
          <a:effectLst/>
        </p:spPr>
      </p:cxnSp>
      <p:cxnSp>
        <p:nvCxnSpPr>
          <p:cNvPr id="295" name="직선 연결선 635"/>
          <p:cNvCxnSpPr/>
          <p:nvPr/>
        </p:nvCxnSpPr>
        <p:spPr>
          <a:xfrm>
            <a:off x="6690490" y="1124744"/>
            <a:ext cx="0" cy="4752528"/>
          </a:xfrm>
          <a:prstGeom prst="line">
            <a:avLst/>
          </a:prstGeom>
          <a:noFill/>
          <a:ln w="9525" cap="flat" cmpd="sng" algn="ctr">
            <a:solidFill>
              <a:sysClr val="windowText" lastClr="000000"/>
            </a:solidFill>
            <a:prstDash val="dash"/>
          </a:ln>
          <a:effectLst/>
        </p:spPr>
      </p:cxnSp>
      <p:sp>
        <p:nvSpPr>
          <p:cNvPr id="296" name="TextBox 295"/>
          <p:cNvSpPr txBox="1"/>
          <p:nvPr/>
        </p:nvSpPr>
        <p:spPr>
          <a:xfrm>
            <a:off x="644713" y="5924599"/>
            <a:ext cx="1265025"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102.4GB/s</a:t>
            </a:r>
            <a:endParaRPr lang="ko-KR" altLang="en-US" sz="2000" kern="0" dirty="0">
              <a:solidFill>
                <a:sysClr val="windowText" lastClr="000000"/>
              </a:solidFill>
            </a:endParaRPr>
          </a:p>
        </p:txBody>
      </p:sp>
      <p:sp>
        <p:nvSpPr>
          <p:cNvPr id="297" name="TextBox 296"/>
          <p:cNvSpPr txBox="1"/>
          <p:nvPr/>
        </p:nvSpPr>
        <p:spPr>
          <a:xfrm>
            <a:off x="2893896"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8" name="TextBox 297"/>
          <p:cNvSpPr txBox="1"/>
          <p:nvPr/>
        </p:nvSpPr>
        <p:spPr>
          <a:xfrm>
            <a:off x="5048265" y="5924599"/>
            <a:ext cx="1071062" cy="400110"/>
          </a:xfrm>
          <a:prstGeom prst="rect">
            <a:avLst/>
          </a:prstGeom>
          <a:noFill/>
        </p:spPr>
        <p:txBody>
          <a:bodyPr wrap="none" rtlCol="0" anchor="ctr">
            <a:spAutoFit/>
          </a:bodyPr>
          <a:lstStyle/>
          <a:p>
            <a:pPr algn="ctr">
              <a:defRPr/>
            </a:pPr>
            <a:r>
              <a:rPr lang="en-US" altLang="ko-KR" sz="2000" kern="0" dirty="0">
                <a:solidFill>
                  <a:sysClr val="windowText" lastClr="000000"/>
                </a:solidFill>
              </a:rPr>
              <a:t>640GB/s</a:t>
            </a:r>
            <a:endParaRPr lang="ko-KR" altLang="en-US" sz="2000" kern="0" dirty="0">
              <a:solidFill>
                <a:sysClr val="windowText" lastClr="000000"/>
              </a:solidFill>
            </a:endParaRPr>
          </a:p>
        </p:txBody>
      </p:sp>
      <p:sp>
        <p:nvSpPr>
          <p:cNvPr id="299" name="TextBox 298"/>
          <p:cNvSpPr txBox="1"/>
          <p:nvPr/>
        </p:nvSpPr>
        <p:spPr>
          <a:xfrm>
            <a:off x="7321993" y="5924599"/>
            <a:ext cx="960995" cy="400110"/>
          </a:xfrm>
          <a:prstGeom prst="rect">
            <a:avLst/>
          </a:prstGeom>
          <a:noFill/>
        </p:spPr>
        <p:txBody>
          <a:bodyPr wrap="none" rtlCol="0" anchor="ctr">
            <a:spAutoFit/>
          </a:bodyPr>
          <a:lstStyle/>
          <a:p>
            <a:pPr algn="ctr">
              <a:defRPr/>
            </a:pPr>
            <a:r>
              <a:rPr lang="en-US" altLang="ko-KR" sz="2000" b="1" kern="0" dirty="0">
                <a:solidFill>
                  <a:srgbClr val="FF0000"/>
                </a:solidFill>
              </a:rPr>
              <a:t>8TB/s</a:t>
            </a:r>
            <a:endParaRPr lang="ko-KR" altLang="en-US" sz="2000" b="1" kern="0" dirty="0">
              <a:solidFill>
                <a:srgbClr val="FF0000"/>
              </a:solidFill>
            </a:endParaRPr>
          </a:p>
        </p:txBody>
      </p:sp>
      <p:grpSp>
        <p:nvGrpSpPr>
          <p:cNvPr id="300" name="그룹 8"/>
          <p:cNvGrpSpPr/>
          <p:nvPr/>
        </p:nvGrpSpPr>
        <p:grpSpPr>
          <a:xfrm>
            <a:off x="2599423" y="1140133"/>
            <a:ext cx="1662216" cy="4531606"/>
            <a:chOff x="2599423" y="1340768"/>
            <a:chExt cx="1662216" cy="4531606"/>
          </a:xfrm>
        </p:grpSpPr>
        <p:sp>
          <p:nvSpPr>
            <p:cNvPr id="301" name="TextBox 300"/>
            <p:cNvSpPr txBox="1"/>
            <p:nvPr/>
          </p:nvSpPr>
          <p:spPr>
            <a:xfrm>
              <a:off x="2696997" y="1340768"/>
              <a:ext cx="1467068"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HMC-</a:t>
              </a:r>
              <a:r>
                <a:rPr lang="en-US" altLang="ko-KR" sz="2400" kern="0" dirty="0" err="1">
                  <a:solidFill>
                    <a:sysClr val="windowText" lastClr="000000"/>
                  </a:solidFill>
                </a:rPr>
                <a:t>OoO</a:t>
              </a:r>
              <a:endParaRPr lang="ko-KR" altLang="en-US" sz="2400" kern="0" dirty="0">
                <a:solidFill>
                  <a:sysClr val="windowText" lastClr="000000"/>
                </a:solidFill>
              </a:endParaRPr>
            </a:p>
          </p:txBody>
        </p:sp>
        <p:grpSp>
          <p:nvGrpSpPr>
            <p:cNvPr id="302" name="그룹 528"/>
            <p:cNvGrpSpPr/>
            <p:nvPr/>
          </p:nvGrpSpPr>
          <p:grpSpPr>
            <a:xfrm>
              <a:off x="2599423" y="2137755"/>
              <a:ext cx="1662216" cy="3734619"/>
              <a:chOff x="2829427" y="2155226"/>
              <a:chExt cx="1662216" cy="3734619"/>
            </a:xfrm>
          </p:grpSpPr>
          <p:grpSp>
            <p:nvGrpSpPr>
              <p:cNvPr id="304" name="그룹 110"/>
              <p:cNvGrpSpPr/>
              <p:nvPr/>
            </p:nvGrpSpPr>
            <p:grpSpPr>
              <a:xfrm rot="16200000">
                <a:off x="2829389" y="3197906"/>
                <a:ext cx="1660086" cy="1660008"/>
                <a:chOff x="2733860" y="2420935"/>
                <a:chExt cx="2016223" cy="2016130"/>
              </a:xfrm>
            </p:grpSpPr>
            <p:sp>
              <p:nvSpPr>
                <p:cNvPr id="339" name="직사각형 179"/>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0" name="직사각형 180"/>
                <p:cNvSpPr/>
                <p:nvPr/>
              </p:nvSpPr>
              <p:spPr>
                <a:xfrm rot="5400000">
                  <a:off x="3886035" y="2420888"/>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1" name="직사각형 181"/>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342" name="직사각형 182"/>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343" name="직선 화살표 연결선 183"/>
                <p:cNvCxnSpPr>
                  <a:stCxn id="339" idx="3"/>
                  <a:endCxn id="342"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4" name="직선 화살표 연결선 184"/>
                <p:cNvCxnSpPr>
                  <a:stCxn id="342" idx="0"/>
                  <a:endCxn id="341" idx="2"/>
                </p:cNvCxnSpPr>
                <p:nvPr/>
              </p:nvCxnSpPr>
              <p:spPr>
                <a:xfrm rot="5400000" flipV="1">
                  <a:off x="3741971" y="3861049"/>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5" name="직선 화살표 연결선 185"/>
                <p:cNvCxnSpPr>
                  <a:stCxn id="340" idx="3"/>
                  <a:endCxn id="341"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6" name="직선 화살표 연결선 186"/>
                <p:cNvCxnSpPr>
                  <a:stCxn id="339" idx="0"/>
                  <a:endCxn id="340"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7" name="직선 화살표 연결선 18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348" name="직선 화살표 연결선 18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05" name="그룹 380"/>
              <p:cNvGrpSpPr/>
              <p:nvPr/>
            </p:nvGrpSpPr>
            <p:grpSpPr>
              <a:xfrm>
                <a:off x="2829427" y="4853737"/>
                <a:ext cx="1662216" cy="1036108"/>
                <a:chOff x="2829427" y="4853737"/>
                <a:chExt cx="1662216" cy="1036108"/>
              </a:xfrm>
            </p:grpSpPr>
            <p:sp>
              <p:nvSpPr>
                <p:cNvPr id="323" name="직사각형 163"/>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4" name="직사각형 190"/>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5" name="직선 화살표 연결선 192"/>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6" name="직선 화살표 연결선 194"/>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27" name="직사각형 200"/>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8" name="직사각형 201"/>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9" name="직선 화살표 연결선 202"/>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0" name="직선 화살표 연결선 203"/>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1" name="직사각형 2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2" name="직사각형 2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3" name="직선 화살표 연결선 2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4" name="직선 화살표 연결선 2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35" name="직사각형 2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36" name="직사각형 2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37" name="직선 화살표 연결선 2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38" name="직선 화살표 연결선 2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nvGrpSpPr>
              <p:cNvPr id="306" name="그룹 397"/>
              <p:cNvGrpSpPr/>
              <p:nvPr/>
            </p:nvGrpSpPr>
            <p:grpSpPr>
              <a:xfrm flipV="1">
                <a:off x="2829427" y="2155226"/>
                <a:ext cx="1662216" cy="1036108"/>
                <a:chOff x="2829427" y="4853737"/>
                <a:chExt cx="1662216" cy="1036108"/>
              </a:xfrm>
            </p:grpSpPr>
            <p:sp>
              <p:nvSpPr>
                <p:cNvPr id="307" name="직사각형 398"/>
                <p:cNvSpPr/>
                <p:nvPr/>
              </p:nvSpPr>
              <p:spPr>
                <a:xfrm rot="16200000">
                  <a:off x="283003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08" name="직사각형 399"/>
                <p:cNvSpPr/>
                <p:nvPr/>
              </p:nvSpPr>
              <p:spPr>
                <a:xfrm rot="16200000">
                  <a:off x="283003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09" name="직선 화살표 연결선 400"/>
                <p:cNvCxnSpPr/>
                <p:nvPr/>
              </p:nvCxnSpPr>
              <p:spPr>
                <a:xfrm rot="16200000">
                  <a:off x="292244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0" name="직선 화살표 연결선 401"/>
                <p:cNvCxnSpPr/>
                <p:nvPr/>
              </p:nvCxnSpPr>
              <p:spPr>
                <a:xfrm rot="16200000">
                  <a:off x="256682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1" name="직사각형 402"/>
                <p:cNvSpPr/>
                <p:nvPr/>
              </p:nvSpPr>
              <p:spPr>
                <a:xfrm rot="16200000">
                  <a:off x="323642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2" name="직사각형 403"/>
                <p:cNvSpPr/>
                <p:nvPr/>
              </p:nvSpPr>
              <p:spPr>
                <a:xfrm rot="16200000">
                  <a:off x="323642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3" name="직선 화살표 연결선 404"/>
                <p:cNvCxnSpPr/>
                <p:nvPr/>
              </p:nvCxnSpPr>
              <p:spPr>
                <a:xfrm rot="16200000">
                  <a:off x="332883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4" name="직선 화살표 연결선 405"/>
                <p:cNvCxnSpPr/>
                <p:nvPr/>
              </p:nvCxnSpPr>
              <p:spPr>
                <a:xfrm rot="16200000">
                  <a:off x="297321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5" name="직사각형 406"/>
                <p:cNvSpPr/>
                <p:nvPr/>
              </p:nvSpPr>
              <p:spPr>
                <a:xfrm rot="16200000">
                  <a:off x="3778651"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16" name="직사각형 407"/>
                <p:cNvSpPr/>
                <p:nvPr/>
              </p:nvSpPr>
              <p:spPr>
                <a:xfrm rot="16200000">
                  <a:off x="3778651"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17" name="직선 화살표 연결선 408"/>
                <p:cNvCxnSpPr/>
                <p:nvPr/>
              </p:nvCxnSpPr>
              <p:spPr>
                <a:xfrm rot="16200000">
                  <a:off x="3871066"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18" name="직선 화살표 연결선 409"/>
                <p:cNvCxnSpPr/>
                <p:nvPr/>
              </p:nvCxnSpPr>
              <p:spPr>
                <a:xfrm rot="16200000">
                  <a:off x="3515443"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19" name="직사각형 410"/>
                <p:cNvSpPr/>
                <p:nvPr/>
              </p:nvSpPr>
              <p:spPr>
                <a:xfrm rot="16200000">
                  <a:off x="4185040" y="5094855"/>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20" name="직사각형 411"/>
                <p:cNvSpPr/>
                <p:nvPr/>
              </p:nvSpPr>
              <p:spPr>
                <a:xfrm rot="16200000">
                  <a:off x="4185040" y="5583241"/>
                  <a:ext cx="306000" cy="307207"/>
                </a:xfrm>
                <a:prstGeom prst="rect">
                  <a:avLst/>
                </a:prstGeom>
                <a:gradFill rotWithShape="1">
                  <a:gsLst>
                    <a:gs pos="0">
                      <a:srgbClr val="B2912F">
                        <a:tint val="50000"/>
                        <a:satMod val="300000"/>
                      </a:srgbClr>
                    </a:gs>
                    <a:gs pos="35000">
                      <a:srgbClr val="B2912F">
                        <a:tint val="37000"/>
                        <a:satMod val="300000"/>
                      </a:srgbClr>
                    </a:gs>
                    <a:gs pos="100000">
                      <a:srgbClr val="B2912F">
                        <a:tint val="15000"/>
                        <a:satMod val="350000"/>
                      </a:srgbClr>
                    </a:gs>
                  </a:gsLst>
                  <a:lin ang="16200000" scaled="1"/>
                </a:gradFill>
                <a:ln w="9525" cap="flat" cmpd="sng" algn="ctr">
                  <a:solidFill>
                    <a:srgbClr val="B2912F">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21" name="직선 화살표 연결선 412"/>
                <p:cNvCxnSpPr/>
                <p:nvPr/>
              </p:nvCxnSpPr>
              <p:spPr>
                <a:xfrm rot="16200000">
                  <a:off x="4277455" y="4972079"/>
                  <a:ext cx="228329"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22" name="직선 화살표 연결선 413"/>
                <p:cNvCxnSpPr/>
                <p:nvPr/>
              </p:nvCxnSpPr>
              <p:spPr>
                <a:xfrm rot="16200000">
                  <a:off x="3921832" y="5215524"/>
                  <a:ext cx="723574" cy="0"/>
                </a:xfrm>
                <a:prstGeom prst="straightConnector1">
                  <a:avLst/>
                </a:prstGeom>
                <a:noFill/>
                <a:ln w="9525" cap="flat" cmpd="sng" algn="ctr">
                  <a:solidFill>
                    <a:srgbClr val="60BD68">
                      <a:shade val="95000"/>
                      <a:satMod val="105000"/>
                    </a:srgbClr>
                  </a:solidFill>
                  <a:prstDash val="solid"/>
                  <a:headEnd type="triangle"/>
                  <a:tailEnd type="triangle"/>
                </a:ln>
                <a:effectLst/>
              </p:spPr>
            </p:cxnSp>
          </p:grpSp>
        </p:grpSp>
      </p:grpSp>
      <p:grpSp>
        <p:nvGrpSpPr>
          <p:cNvPr id="349" name="그룹 7"/>
          <p:cNvGrpSpPr/>
          <p:nvPr/>
        </p:nvGrpSpPr>
        <p:grpSpPr>
          <a:xfrm>
            <a:off x="447184" y="1140133"/>
            <a:ext cx="1660085" cy="4536504"/>
            <a:chOff x="447184" y="1340768"/>
            <a:chExt cx="1660085" cy="4536504"/>
          </a:xfrm>
        </p:grpSpPr>
        <p:grpSp>
          <p:nvGrpSpPr>
            <p:cNvPr id="350" name="그룹 311"/>
            <p:cNvGrpSpPr/>
            <p:nvPr/>
          </p:nvGrpSpPr>
          <p:grpSpPr>
            <a:xfrm>
              <a:off x="447184" y="2132856"/>
              <a:ext cx="1660085" cy="3744416"/>
              <a:chOff x="703456" y="2214993"/>
              <a:chExt cx="1660085" cy="3744416"/>
            </a:xfrm>
          </p:grpSpPr>
          <p:grpSp>
            <p:nvGrpSpPr>
              <p:cNvPr id="353" name="그룹 29"/>
              <p:cNvGrpSpPr/>
              <p:nvPr/>
            </p:nvGrpSpPr>
            <p:grpSpPr>
              <a:xfrm rot="16200000">
                <a:off x="703456" y="3257196"/>
                <a:ext cx="1660086" cy="1660009"/>
                <a:chOff x="2733860" y="2420935"/>
                <a:chExt cx="2016223" cy="2016130"/>
              </a:xfrm>
            </p:grpSpPr>
            <p:sp>
              <p:nvSpPr>
                <p:cNvPr id="422" name="직사각형 3"/>
                <p:cNvSpPr/>
                <p:nvPr/>
              </p:nvSpPr>
              <p:spPr>
                <a:xfrm rot="5400000">
                  <a:off x="2733907" y="2420888"/>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3" name="직사각형 11"/>
                <p:cNvSpPr/>
                <p:nvPr/>
              </p:nvSpPr>
              <p:spPr>
                <a:xfrm rot="5400000">
                  <a:off x="3886035" y="2420887"/>
                  <a:ext cx="864000"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4" name="직사각형 12"/>
                <p:cNvSpPr/>
                <p:nvPr/>
              </p:nvSpPr>
              <p:spPr>
                <a:xfrm rot="5400000">
                  <a:off x="3886035"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sp>
              <p:nvSpPr>
                <p:cNvPr id="425" name="직사각형 13"/>
                <p:cNvSpPr/>
                <p:nvPr/>
              </p:nvSpPr>
              <p:spPr>
                <a:xfrm rot="5400000">
                  <a:off x="2733907" y="3573017"/>
                  <a:ext cx="864001" cy="864095"/>
                </a:xfrm>
                <a:prstGeom prst="rect">
                  <a:avLst/>
                </a:prstGeom>
                <a:gradFill rotWithShape="1">
                  <a:gsLst>
                    <a:gs pos="0">
                      <a:srgbClr val="5DA5DA">
                        <a:tint val="50000"/>
                        <a:satMod val="300000"/>
                      </a:srgbClr>
                    </a:gs>
                    <a:gs pos="35000">
                      <a:srgbClr val="5DA5DA">
                        <a:tint val="37000"/>
                        <a:satMod val="300000"/>
                      </a:srgbClr>
                    </a:gs>
                    <a:gs pos="100000">
                      <a:srgbClr val="5DA5DA">
                        <a:tint val="15000"/>
                        <a:satMod val="350000"/>
                      </a:srgbClr>
                    </a:gs>
                  </a:gsLst>
                  <a:lin ang="16200000" scaled="1"/>
                </a:gradFill>
                <a:ln w="9525" cap="flat" cmpd="sng" algn="ctr">
                  <a:solidFill>
                    <a:srgbClr val="5DA5DA">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8 </a:t>
                  </a:r>
                  <a:r>
                    <a:rPr lang="en-US" altLang="ko-KR" sz="1600" kern="0" dirty="0" err="1">
                      <a:solidFill>
                        <a:sysClr val="windowText" lastClr="000000"/>
                      </a:solidFill>
                      <a:latin typeface="Calibri"/>
                      <a:ea typeface="나눔고딕"/>
                    </a:rPr>
                    <a:t>OoO</a:t>
                  </a:r>
                  <a:endParaRPr lang="en-US" altLang="ko-KR" sz="1600" kern="0" dirty="0">
                    <a:solidFill>
                      <a:sysClr val="windowText" lastClr="000000"/>
                    </a:solidFill>
                    <a:latin typeface="Calibri"/>
                    <a:ea typeface="나눔고딕"/>
                  </a:endParaRPr>
                </a:p>
                <a:p>
                  <a:pPr algn="ctr">
                    <a:defRPr/>
                  </a:pPr>
                  <a:r>
                    <a:rPr lang="en-US" altLang="ko-KR" sz="1600" kern="0" dirty="0">
                      <a:solidFill>
                        <a:sysClr val="windowText" lastClr="000000"/>
                      </a:solidFill>
                      <a:latin typeface="Calibri"/>
                      <a:ea typeface="나눔고딕"/>
                    </a:rPr>
                    <a:t>4GHz</a:t>
                  </a:r>
                  <a:endParaRPr lang="ko-KR" altLang="en-US" sz="1600" kern="0" dirty="0">
                    <a:solidFill>
                      <a:sysClr val="windowText" lastClr="000000"/>
                    </a:solidFill>
                    <a:latin typeface="Calibri"/>
                    <a:ea typeface="나눔고딕"/>
                  </a:endParaRPr>
                </a:p>
              </p:txBody>
            </p:sp>
            <p:cxnSp>
              <p:nvCxnSpPr>
                <p:cNvPr id="426" name="직선 화살표 연결선 19"/>
                <p:cNvCxnSpPr>
                  <a:stCxn id="422" idx="3"/>
                  <a:endCxn id="425" idx="1"/>
                </p:cNvCxnSpPr>
                <p:nvPr/>
              </p:nvCxnSpPr>
              <p:spPr>
                <a:xfrm rot="5400000">
                  <a:off x="3021843" y="3429000"/>
                  <a:ext cx="288128"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7" name="직선 화살표 연결선 21"/>
                <p:cNvCxnSpPr>
                  <a:stCxn id="425" idx="0"/>
                  <a:endCxn id="424" idx="2"/>
                </p:cNvCxnSpPr>
                <p:nvPr/>
              </p:nvCxnSpPr>
              <p:spPr>
                <a:xfrm rot="5400000" flipV="1">
                  <a:off x="3741971" y="3861048"/>
                  <a:ext cx="0" cy="288033"/>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8" name="직선 화살표 연결선 23"/>
                <p:cNvCxnSpPr>
                  <a:stCxn id="423" idx="3"/>
                  <a:endCxn id="424" idx="1"/>
                </p:cNvCxnSpPr>
                <p:nvPr/>
              </p:nvCxnSpPr>
              <p:spPr>
                <a:xfrm rot="5400000">
                  <a:off x="4173970" y="3428999"/>
                  <a:ext cx="288129" cy="0"/>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29" name="직선 화살표 연결선 25"/>
                <p:cNvCxnSpPr>
                  <a:stCxn id="422" idx="0"/>
                  <a:endCxn id="423" idx="2"/>
                </p:cNvCxnSpPr>
                <p:nvPr/>
              </p:nvCxnSpPr>
              <p:spPr>
                <a:xfrm rot="5400000" flipH="1" flipV="1">
                  <a:off x="3741970" y="2708920"/>
                  <a:ext cx="1"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0" name="직선 화살표 연결선 27"/>
                <p:cNvCxnSpPr/>
                <p:nvPr/>
              </p:nvCxnSpPr>
              <p:spPr>
                <a:xfrm>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cxnSp>
              <p:nvCxnSpPr>
                <p:cNvPr id="431" name="직선 화살표 연결선 28"/>
                <p:cNvCxnSpPr/>
                <p:nvPr/>
              </p:nvCxnSpPr>
              <p:spPr>
                <a:xfrm flipH="1">
                  <a:off x="3597907" y="3284984"/>
                  <a:ext cx="288032" cy="288032"/>
                </a:xfrm>
                <a:prstGeom prst="straightConnector1">
                  <a:avLst/>
                </a:prstGeom>
                <a:noFill/>
                <a:ln w="9525" cap="flat" cmpd="sng" algn="ctr">
                  <a:solidFill>
                    <a:srgbClr val="5DA5DA">
                      <a:shade val="95000"/>
                      <a:satMod val="105000"/>
                    </a:srgbClr>
                  </a:solidFill>
                  <a:prstDash val="solid"/>
                  <a:headEnd type="triangle"/>
                  <a:tailEnd type="triangle"/>
                </a:ln>
                <a:effectLst/>
              </p:spPr>
            </p:cxnSp>
          </p:grpSp>
          <p:grpSp>
            <p:nvGrpSpPr>
              <p:cNvPr id="354" name="그룹 56"/>
              <p:cNvGrpSpPr/>
              <p:nvPr/>
            </p:nvGrpSpPr>
            <p:grpSpPr>
              <a:xfrm rot="16200000">
                <a:off x="538087" y="5082574"/>
                <a:ext cx="1042204" cy="711465"/>
                <a:chOff x="2154084" y="2420888"/>
                <a:chExt cx="1265788" cy="864096"/>
              </a:xfrm>
            </p:grpSpPr>
            <p:sp>
              <p:nvSpPr>
                <p:cNvPr id="406" name="직사각형 31"/>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07" name="직사각형 32"/>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8" name="직선 화살표 연결선 34"/>
                <p:cNvCxnSpPr>
                  <a:stCxn id="406"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409" name="직선 화살표 연결선 3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410" name="직사각형 38"/>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1" name="직사각형 39"/>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2" name="직사각형 40"/>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3" name="직사각형 41"/>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4" name="직사각형 42"/>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15" name="직사각형 43"/>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16" name="직선 연결선 45"/>
                <p:cNvCxnSpPr>
                  <a:stCxn id="414" idx="3"/>
                  <a:endCxn id="412"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17" name="직선 연결선 47"/>
                <p:cNvCxnSpPr>
                  <a:stCxn id="412" idx="3"/>
                  <a:endCxn id="410"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18" name="직선 연결선 49"/>
                <p:cNvCxnSpPr>
                  <a:stCxn id="410" idx="3"/>
                  <a:endCxn id="406"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19" name="직선 연결선 51"/>
                <p:cNvCxnSpPr>
                  <a:stCxn id="415" idx="3"/>
                  <a:endCxn id="413"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20" name="직선 연결선 53"/>
                <p:cNvCxnSpPr>
                  <a:stCxn id="413" idx="3"/>
                  <a:endCxn id="411"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21" name="직선 연결선 55"/>
                <p:cNvCxnSpPr>
                  <a:stCxn id="411" idx="3"/>
                  <a:endCxn id="407"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5" name="그룹 57"/>
              <p:cNvGrpSpPr/>
              <p:nvPr/>
            </p:nvGrpSpPr>
            <p:grpSpPr>
              <a:xfrm rot="16200000">
                <a:off x="1486707" y="5082574"/>
                <a:ext cx="1042204" cy="711465"/>
                <a:chOff x="2154084" y="2420888"/>
                <a:chExt cx="1265788" cy="864096"/>
              </a:xfrm>
            </p:grpSpPr>
            <p:sp>
              <p:nvSpPr>
                <p:cNvPr id="390" name="직사각형 58"/>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1" name="직사각형 59"/>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92" name="직선 화살표 연결선 60"/>
                <p:cNvCxnSpPr>
                  <a:stCxn id="390"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93" name="직선 화살표 연결선 61"/>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94" name="직사각형 62"/>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5" name="직사각형 63"/>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6" name="직사각형 64"/>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7" name="직사각형 65"/>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8" name="직사각형 66"/>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99" name="직사각형 67"/>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00" name="직선 연결선 68"/>
                <p:cNvCxnSpPr>
                  <a:stCxn id="398" idx="3"/>
                  <a:endCxn id="396"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401" name="직선 연결선 69"/>
                <p:cNvCxnSpPr>
                  <a:stCxn id="396" idx="3"/>
                  <a:endCxn id="394"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402" name="직선 연결선 70"/>
                <p:cNvCxnSpPr>
                  <a:stCxn id="394" idx="3"/>
                  <a:endCxn id="390"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403" name="직선 연결선 71"/>
                <p:cNvCxnSpPr>
                  <a:stCxn id="399" idx="3"/>
                  <a:endCxn id="397"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404" name="직선 연결선 72"/>
                <p:cNvCxnSpPr>
                  <a:stCxn id="397" idx="3"/>
                  <a:endCxn id="395"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405" name="직선 연결선 73"/>
                <p:cNvCxnSpPr>
                  <a:stCxn id="395" idx="3"/>
                  <a:endCxn id="391"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6" name="그룹 74"/>
              <p:cNvGrpSpPr/>
              <p:nvPr/>
            </p:nvGrpSpPr>
            <p:grpSpPr>
              <a:xfrm rot="16200000" flipH="1">
                <a:off x="1486707" y="2380362"/>
                <a:ext cx="1042204" cy="711465"/>
                <a:chOff x="2154084" y="2420888"/>
                <a:chExt cx="1265788" cy="864096"/>
              </a:xfrm>
            </p:grpSpPr>
            <p:sp>
              <p:nvSpPr>
                <p:cNvPr id="374" name="직사각형 75"/>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5" name="직사각형 76"/>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76" name="직선 화살표 연결선 77"/>
                <p:cNvCxnSpPr>
                  <a:stCxn id="374"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77" name="직선 화살표 연결선 78"/>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78" name="직사각형 79"/>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79" name="직사각형 80"/>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0" name="직사각형 81"/>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1" name="직사각형 82"/>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2" name="직사각형 83"/>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83" name="직사각형 84"/>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84" name="직선 연결선 85"/>
                <p:cNvCxnSpPr>
                  <a:stCxn id="382" idx="3"/>
                  <a:endCxn id="380"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85" name="직선 연결선 86"/>
                <p:cNvCxnSpPr>
                  <a:stCxn id="380" idx="3"/>
                  <a:endCxn id="378"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86" name="직선 연결선 87"/>
                <p:cNvCxnSpPr>
                  <a:stCxn id="378" idx="3"/>
                  <a:endCxn id="374"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87" name="직선 연결선 88"/>
                <p:cNvCxnSpPr>
                  <a:stCxn id="383" idx="3"/>
                  <a:endCxn id="381"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88" name="직선 연결선 89"/>
                <p:cNvCxnSpPr>
                  <a:stCxn id="381" idx="3"/>
                  <a:endCxn id="379"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89" name="직선 연결선 90"/>
                <p:cNvCxnSpPr>
                  <a:stCxn id="379" idx="3"/>
                  <a:endCxn id="375"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nvGrpSpPr>
              <p:cNvPr id="357" name="그룹 91"/>
              <p:cNvGrpSpPr/>
              <p:nvPr/>
            </p:nvGrpSpPr>
            <p:grpSpPr>
              <a:xfrm rot="16200000" flipH="1">
                <a:off x="538087" y="2380362"/>
                <a:ext cx="1042204" cy="711465"/>
                <a:chOff x="2154084" y="2420888"/>
                <a:chExt cx="1265788" cy="864096"/>
              </a:xfrm>
            </p:grpSpPr>
            <p:sp>
              <p:nvSpPr>
                <p:cNvPr id="358" name="직사각형 92"/>
                <p:cNvSpPr/>
                <p:nvPr/>
              </p:nvSpPr>
              <p:spPr>
                <a:xfrm>
                  <a:off x="291581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59" name="직사각형 93"/>
                <p:cNvSpPr/>
                <p:nvPr/>
              </p:nvSpPr>
              <p:spPr>
                <a:xfrm>
                  <a:off x="291581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0" name="직선 화살표 연결선 94"/>
                <p:cNvCxnSpPr>
                  <a:stCxn id="358" idx="3"/>
                </p:cNvCxnSpPr>
                <p:nvPr/>
              </p:nvCxnSpPr>
              <p:spPr>
                <a:xfrm>
                  <a:off x="3059832" y="2607444"/>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cxnSp>
              <p:nvCxnSpPr>
                <p:cNvPr id="361" name="직선 화살표 연결선 95"/>
                <p:cNvCxnSpPr/>
                <p:nvPr/>
              </p:nvCxnSpPr>
              <p:spPr>
                <a:xfrm>
                  <a:off x="3059832" y="3098428"/>
                  <a:ext cx="360040" cy="0"/>
                </a:xfrm>
                <a:prstGeom prst="straightConnector1">
                  <a:avLst/>
                </a:prstGeom>
                <a:noFill/>
                <a:ln w="9525" cap="flat" cmpd="sng" algn="ctr">
                  <a:solidFill>
                    <a:srgbClr val="60BD68">
                      <a:shade val="95000"/>
                      <a:satMod val="105000"/>
                    </a:srgbClr>
                  </a:solidFill>
                  <a:prstDash val="solid"/>
                  <a:headEnd type="triangle"/>
                  <a:tailEnd type="triangle"/>
                </a:ln>
                <a:effectLst/>
              </p:spPr>
            </p:cxnSp>
            <p:sp>
              <p:nvSpPr>
                <p:cNvPr id="362" name="직사각형 96"/>
                <p:cNvSpPr/>
                <p:nvPr/>
              </p:nvSpPr>
              <p:spPr>
                <a:xfrm>
                  <a:off x="2661906"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3" name="직사각형 97"/>
                <p:cNvSpPr/>
                <p:nvPr/>
              </p:nvSpPr>
              <p:spPr>
                <a:xfrm>
                  <a:off x="2661906"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4" name="직사각형 98"/>
                <p:cNvSpPr/>
                <p:nvPr/>
              </p:nvSpPr>
              <p:spPr>
                <a:xfrm>
                  <a:off x="2407995"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5" name="직사각형 99"/>
                <p:cNvSpPr/>
                <p:nvPr/>
              </p:nvSpPr>
              <p:spPr>
                <a:xfrm>
                  <a:off x="2407995"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6" name="직사각형 100"/>
                <p:cNvSpPr/>
                <p:nvPr/>
              </p:nvSpPr>
              <p:spPr>
                <a:xfrm>
                  <a:off x="2154084" y="2420888"/>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367" name="직사각형 101"/>
                <p:cNvSpPr/>
                <p:nvPr/>
              </p:nvSpPr>
              <p:spPr>
                <a:xfrm>
                  <a:off x="2154084" y="2911872"/>
                  <a:ext cx="144016" cy="373112"/>
                </a:xfrm>
                <a:prstGeom prst="rect">
                  <a:avLst/>
                </a:prstGeom>
                <a:gradFill rotWithShape="1">
                  <a:gsLst>
                    <a:gs pos="0">
                      <a:srgbClr val="60BD68">
                        <a:tint val="50000"/>
                        <a:satMod val="300000"/>
                      </a:srgbClr>
                    </a:gs>
                    <a:gs pos="35000">
                      <a:srgbClr val="60BD68">
                        <a:tint val="37000"/>
                        <a:satMod val="300000"/>
                      </a:srgbClr>
                    </a:gs>
                    <a:gs pos="100000">
                      <a:srgbClr val="60BD68">
                        <a:tint val="15000"/>
                        <a:satMod val="350000"/>
                      </a:srgbClr>
                    </a:gs>
                  </a:gsLst>
                  <a:lin ang="16200000" scaled="1"/>
                </a:gradFill>
                <a:ln w="9525" cap="flat" cmpd="sng" algn="ctr">
                  <a:solidFill>
                    <a:srgbClr val="60BD68">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368" name="직선 연결선 102"/>
                <p:cNvCxnSpPr>
                  <a:stCxn id="366" idx="3"/>
                  <a:endCxn id="364" idx="1"/>
                </p:cNvCxnSpPr>
                <p:nvPr/>
              </p:nvCxnSpPr>
              <p:spPr>
                <a:xfrm>
                  <a:off x="2298100" y="2607444"/>
                  <a:ext cx="109895" cy="0"/>
                </a:xfrm>
                <a:prstGeom prst="line">
                  <a:avLst/>
                </a:prstGeom>
                <a:noFill/>
                <a:ln w="9525" cap="flat" cmpd="sng" algn="ctr">
                  <a:solidFill>
                    <a:srgbClr val="60BD68">
                      <a:shade val="95000"/>
                      <a:satMod val="105000"/>
                    </a:srgbClr>
                  </a:solidFill>
                  <a:prstDash val="solid"/>
                </a:ln>
                <a:effectLst/>
              </p:spPr>
            </p:cxnSp>
            <p:cxnSp>
              <p:nvCxnSpPr>
                <p:cNvPr id="369" name="직선 연결선 103"/>
                <p:cNvCxnSpPr>
                  <a:stCxn id="364" idx="3"/>
                  <a:endCxn id="362" idx="1"/>
                </p:cNvCxnSpPr>
                <p:nvPr/>
              </p:nvCxnSpPr>
              <p:spPr>
                <a:xfrm>
                  <a:off x="2552011" y="2607444"/>
                  <a:ext cx="109895" cy="0"/>
                </a:xfrm>
                <a:prstGeom prst="line">
                  <a:avLst/>
                </a:prstGeom>
                <a:noFill/>
                <a:ln w="9525" cap="flat" cmpd="sng" algn="ctr">
                  <a:solidFill>
                    <a:srgbClr val="60BD68">
                      <a:shade val="95000"/>
                      <a:satMod val="105000"/>
                    </a:srgbClr>
                  </a:solidFill>
                  <a:prstDash val="solid"/>
                </a:ln>
                <a:effectLst/>
              </p:spPr>
            </p:cxnSp>
            <p:cxnSp>
              <p:nvCxnSpPr>
                <p:cNvPr id="370" name="직선 연결선 104"/>
                <p:cNvCxnSpPr>
                  <a:stCxn id="362" idx="3"/>
                  <a:endCxn id="358" idx="1"/>
                </p:cNvCxnSpPr>
                <p:nvPr/>
              </p:nvCxnSpPr>
              <p:spPr>
                <a:xfrm>
                  <a:off x="2805922" y="2607444"/>
                  <a:ext cx="109894" cy="0"/>
                </a:xfrm>
                <a:prstGeom prst="line">
                  <a:avLst/>
                </a:prstGeom>
                <a:noFill/>
                <a:ln w="9525" cap="flat" cmpd="sng" algn="ctr">
                  <a:solidFill>
                    <a:srgbClr val="60BD68">
                      <a:shade val="95000"/>
                      <a:satMod val="105000"/>
                    </a:srgbClr>
                  </a:solidFill>
                  <a:prstDash val="solid"/>
                </a:ln>
                <a:effectLst/>
              </p:spPr>
            </p:cxnSp>
            <p:cxnSp>
              <p:nvCxnSpPr>
                <p:cNvPr id="371" name="직선 연결선 105"/>
                <p:cNvCxnSpPr>
                  <a:stCxn id="367" idx="3"/>
                  <a:endCxn id="365" idx="1"/>
                </p:cNvCxnSpPr>
                <p:nvPr/>
              </p:nvCxnSpPr>
              <p:spPr>
                <a:xfrm>
                  <a:off x="2298100" y="3098428"/>
                  <a:ext cx="109895" cy="0"/>
                </a:xfrm>
                <a:prstGeom prst="line">
                  <a:avLst/>
                </a:prstGeom>
                <a:noFill/>
                <a:ln w="9525" cap="flat" cmpd="sng" algn="ctr">
                  <a:solidFill>
                    <a:srgbClr val="60BD68">
                      <a:shade val="95000"/>
                      <a:satMod val="105000"/>
                    </a:srgbClr>
                  </a:solidFill>
                  <a:prstDash val="solid"/>
                </a:ln>
                <a:effectLst/>
              </p:spPr>
            </p:cxnSp>
            <p:cxnSp>
              <p:nvCxnSpPr>
                <p:cNvPr id="372" name="직선 연결선 106"/>
                <p:cNvCxnSpPr>
                  <a:stCxn id="365" idx="3"/>
                  <a:endCxn id="363" idx="1"/>
                </p:cNvCxnSpPr>
                <p:nvPr/>
              </p:nvCxnSpPr>
              <p:spPr>
                <a:xfrm>
                  <a:off x="2552011" y="3098428"/>
                  <a:ext cx="109895" cy="0"/>
                </a:xfrm>
                <a:prstGeom prst="line">
                  <a:avLst/>
                </a:prstGeom>
                <a:noFill/>
                <a:ln w="9525" cap="flat" cmpd="sng" algn="ctr">
                  <a:solidFill>
                    <a:srgbClr val="60BD68">
                      <a:shade val="95000"/>
                      <a:satMod val="105000"/>
                    </a:srgbClr>
                  </a:solidFill>
                  <a:prstDash val="solid"/>
                </a:ln>
                <a:effectLst/>
              </p:spPr>
            </p:cxnSp>
            <p:cxnSp>
              <p:nvCxnSpPr>
                <p:cNvPr id="373" name="직선 연결선 107"/>
                <p:cNvCxnSpPr>
                  <a:stCxn id="363" idx="3"/>
                  <a:endCxn id="359" idx="1"/>
                </p:cNvCxnSpPr>
                <p:nvPr/>
              </p:nvCxnSpPr>
              <p:spPr>
                <a:xfrm>
                  <a:off x="2805922" y="3098428"/>
                  <a:ext cx="109894" cy="0"/>
                </a:xfrm>
                <a:prstGeom prst="line">
                  <a:avLst/>
                </a:prstGeom>
                <a:noFill/>
                <a:ln w="9525" cap="flat" cmpd="sng" algn="ctr">
                  <a:solidFill>
                    <a:srgbClr val="60BD68">
                      <a:shade val="95000"/>
                      <a:satMod val="105000"/>
                    </a:srgbClr>
                  </a:solidFill>
                  <a:prstDash val="solid"/>
                </a:ln>
                <a:effectLst/>
              </p:spPr>
            </p:cxnSp>
          </p:grpSp>
        </p:grpSp>
        <p:sp>
          <p:nvSpPr>
            <p:cNvPr id="351" name="TextBox 350"/>
            <p:cNvSpPr txBox="1"/>
            <p:nvPr/>
          </p:nvSpPr>
          <p:spPr>
            <a:xfrm>
              <a:off x="502815" y="1340768"/>
              <a:ext cx="1548822" cy="461665"/>
            </a:xfrm>
            <a:prstGeom prst="rect">
              <a:avLst/>
            </a:prstGeom>
            <a:noFill/>
          </p:spPr>
          <p:txBody>
            <a:bodyPr wrap="none" rtlCol="0" anchor="ctr">
              <a:spAutoFit/>
            </a:bodyPr>
            <a:lstStyle/>
            <a:p>
              <a:pPr algn="ctr">
                <a:defRPr/>
              </a:pPr>
              <a:r>
                <a:rPr lang="en-US" altLang="ko-KR" sz="2400" kern="0" dirty="0">
                  <a:solidFill>
                    <a:sysClr val="windowText" lastClr="000000"/>
                  </a:solidFill>
                </a:rPr>
                <a:t>DDR3-OoO</a:t>
              </a:r>
              <a:endParaRPr lang="ko-KR" altLang="en-US" sz="2400" kern="0" dirty="0">
                <a:solidFill>
                  <a:sysClr val="windowText" lastClr="000000"/>
                </a:solidFill>
              </a:endParaRPr>
            </a:p>
          </p:txBody>
        </p:sp>
      </p:grpSp>
      <p:grpSp>
        <p:nvGrpSpPr>
          <p:cNvPr id="432" name="그룹 10"/>
          <p:cNvGrpSpPr/>
          <p:nvPr/>
        </p:nvGrpSpPr>
        <p:grpSpPr>
          <a:xfrm>
            <a:off x="6908164" y="1140133"/>
            <a:ext cx="1929433" cy="3923809"/>
            <a:chOff x="6908164" y="1340768"/>
            <a:chExt cx="1929433" cy="3923809"/>
          </a:xfrm>
        </p:grpSpPr>
        <p:sp>
          <p:nvSpPr>
            <p:cNvPr id="433" name="TextBox 432"/>
            <p:cNvSpPr txBox="1"/>
            <p:nvPr/>
          </p:nvSpPr>
          <p:spPr>
            <a:xfrm>
              <a:off x="6970848" y="1340768"/>
              <a:ext cx="1663286" cy="461665"/>
            </a:xfrm>
            <a:prstGeom prst="rect">
              <a:avLst/>
            </a:prstGeom>
            <a:noFill/>
          </p:spPr>
          <p:txBody>
            <a:bodyPr wrap="none" rtlCol="0" anchor="ctr">
              <a:spAutoFit/>
            </a:bodyPr>
            <a:lstStyle/>
            <a:p>
              <a:pPr algn="ctr">
                <a:defRPr/>
              </a:pPr>
              <a:r>
                <a:rPr lang="en-US" altLang="ko-KR" sz="2400" b="1" kern="0" dirty="0">
                  <a:solidFill>
                    <a:srgbClr val="FF0000"/>
                  </a:solidFill>
                </a:rPr>
                <a:t>Tesseract</a:t>
              </a:r>
              <a:endParaRPr lang="ko-KR" altLang="en-US" sz="2400" b="1" kern="0" dirty="0">
                <a:solidFill>
                  <a:srgbClr val="FF0000"/>
                </a:solidFill>
              </a:endParaRPr>
            </a:p>
          </p:txBody>
        </p:sp>
        <p:grpSp>
          <p:nvGrpSpPr>
            <p:cNvPr id="434" name="그룹 629"/>
            <p:cNvGrpSpPr/>
            <p:nvPr/>
          </p:nvGrpSpPr>
          <p:grpSpPr>
            <a:xfrm>
              <a:off x="6908164" y="3500504"/>
              <a:ext cx="1788652" cy="1764073"/>
              <a:chOff x="7081194" y="3140968"/>
              <a:chExt cx="1788652" cy="1764073"/>
            </a:xfrm>
          </p:grpSpPr>
          <p:sp>
            <p:nvSpPr>
              <p:cNvPr id="439" name="직사각형 531"/>
              <p:cNvSpPr/>
              <p:nvPr/>
            </p:nvSpPr>
            <p:spPr>
              <a:xfrm rot="16200000">
                <a:off x="7081798" y="459843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0" name="직사각형 532"/>
              <p:cNvSpPr/>
              <p:nvPr/>
            </p:nvSpPr>
            <p:spPr>
              <a:xfrm rot="16200000">
                <a:off x="7573900"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1" name="직사각형 539"/>
              <p:cNvSpPr/>
              <p:nvPr/>
            </p:nvSpPr>
            <p:spPr>
              <a:xfrm rot="16200000">
                <a:off x="7081799" y="411175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2" name="직사각형 540"/>
              <p:cNvSpPr/>
              <p:nvPr/>
            </p:nvSpPr>
            <p:spPr>
              <a:xfrm rot="16200000">
                <a:off x="7573901"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3" name="직사각형 541"/>
              <p:cNvSpPr/>
              <p:nvPr/>
            </p:nvSpPr>
            <p:spPr>
              <a:xfrm rot="16200000">
                <a:off x="8071139" y="459843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4" name="직사각형 542"/>
              <p:cNvSpPr/>
              <p:nvPr/>
            </p:nvSpPr>
            <p:spPr>
              <a:xfrm rot="16200000">
                <a:off x="8563241" y="459843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5" name="직사각형 543"/>
              <p:cNvSpPr/>
              <p:nvPr/>
            </p:nvSpPr>
            <p:spPr>
              <a:xfrm rot="16200000">
                <a:off x="8071140" y="411175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6" name="직사각형 544"/>
              <p:cNvSpPr/>
              <p:nvPr/>
            </p:nvSpPr>
            <p:spPr>
              <a:xfrm rot="16200000">
                <a:off x="8563242" y="4111757"/>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7" name="직사각형 547"/>
              <p:cNvSpPr/>
              <p:nvPr/>
            </p:nvSpPr>
            <p:spPr>
              <a:xfrm rot="16200000">
                <a:off x="7081799" y="362704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8" name="직사각형 548"/>
              <p:cNvSpPr/>
              <p:nvPr/>
            </p:nvSpPr>
            <p:spPr>
              <a:xfrm rot="16200000">
                <a:off x="7573901"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49" name="직사각형 549"/>
              <p:cNvSpPr/>
              <p:nvPr/>
            </p:nvSpPr>
            <p:spPr>
              <a:xfrm rot="16200000">
                <a:off x="7081800" y="3140364"/>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dirty="0">
                  <a:solidFill>
                    <a:sysClr val="windowText" lastClr="000000"/>
                  </a:solidFill>
                  <a:latin typeface="Calibri"/>
                  <a:ea typeface="나눔고딕"/>
                </a:endParaRPr>
              </a:p>
            </p:txBody>
          </p:sp>
          <p:sp>
            <p:nvSpPr>
              <p:cNvPr id="450" name="직사각형 550"/>
              <p:cNvSpPr/>
              <p:nvPr/>
            </p:nvSpPr>
            <p:spPr>
              <a:xfrm rot="16200000">
                <a:off x="7573902"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1" name="직사각형 551"/>
              <p:cNvSpPr/>
              <p:nvPr/>
            </p:nvSpPr>
            <p:spPr>
              <a:xfrm rot="16200000">
                <a:off x="8071140" y="362704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2" name="직사각형 552"/>
              <p:cNvSpPr/>
              <p:nvPr/>
            </p:nvSpPr>
            <p:spPr>
              <a:xfrm rot="16200000">
                <a:off x="8563242" y="362704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3" name="직사각형 553"/>
              <p:cNvSpPr/>
              <p:nvPr/>
            </p:nvSpPr>
            <p:spPr>
              <a:xfrm rot="16200000">
                <a:off x="8071141" y="3140365"/>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sp>
            <p:nvSpPr>
              <p:cNvPr id="454" name="직사각형 554"/>
              <p:cNvSpPr/>
              <p:nvPr/>
            </p:nvSpPr>
            <p:spPr>
              <a:xfrm rot="16200000">
                <a:off x="8563243" y="3140366"/>
                <a:ext cx="306000" cy="307207"/>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lang="ko-KR" altLang="en-US" kern="0">
                  <a:solidFill>
                    <a:sysClr val="windowText" lastClr="000000"/>
                  </a:solidFill>
                  <a:latin typeface="Calibri"/>
                  <a:ea typeface="나눔고딕"/>
                </a:endParaRPr>
              </a:p>
            </p:txBody>
          </p:sp>
          <p:cxnSp>
            <p:nvCxnSpPr>
              <p:cNvPr id="455" name="직선 화살표 연결선 558"/>
              <p:cNvCxnSpPr>
                <a:stCxn id="449" idx="1"/>
                <a:endCxn id="447" idx="3"/>
              </p:cNvCxnSpPr>
              <p:nvPr/>
            </p:nvCxnSpPr>
            <p:spPr>
              <a:xfrm flipH="1">
                <a:off x="7234800" y="3446968"/>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6" name="직선 화살표 연결선 559"/>
              <p:cNvCxnSpPr>
                <a:stCxn id="447" idx="1"/>
                <a:endCxn id="441" idx="3"/>
              </p:cNvCxnSpPr>
              <p:nvPr/>
            </p:nvCxnSpPr>
            <p:spPr>
              <a:xfrm>
                <a:off x="7234800" y="3933648"/>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7" name="직선 화살표 연결선 562"/>
              <p:cNvCxnSpPr>
                <a:stCxn id="441" idx="1"/>
                <a:endCxn id="439" idx="3"/>
              </p:cNvCxnSpPr>
              <p:nvPr/>
            </p:nvCxnSpPr>
            <p:spPr>
              <a:xfrm flipH="1">
                <a:off x="7234799" y="441835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8" name="직선 화살표 연결선 565"/>
              <p:cNvCxnSpPr>
                <a:stCxn id="449" idx="2"/>
                <a:endCxn id="450" idx="0"/>
              </p:cNvCxnSpPr>
              <p:nvPr/>
            </p:nvCxnSpPr>
            <p:spPr>
              <a:xfrm>
                <a:off x="7388404" y="329396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59" name="직선 화살표 연결선 568"/>
              <p:cNvCxnSpPr>
                <a:stCxn id="450" idx="2"/>
                <a:endCxn id="453" idx="0"/>
              </p:cNvCxnSpPr>
              <p:nvPr/>
            </p:nvCxnSpPr>
            <p:spPr>
              <a:xfrm>
                <a:off x="7880506" y="3293969"/>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0" name="직선 화살표 연결선 571"/>
              <p:cNvCxnSpPr>
                <a:stCxn id="450" idx="1"/>
                <a:endCxn id="448" idx="3"/>
              </p:cNvCxnSpPr>
              <p:nvPr/>
            </p:nvCxnSpPr>
            <p:spPr>
              <a:xfrm flipH="1">
                <a:off x="7726902"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1" name="직선 화살표 연결선 574"/>
              <p:cNvCxnSpPr>
                <a:stCxn id="447" idx="2"/>
                <a:endCxn id="448" idx="0"/>
              </p:cNvCxnSpPr>
              <p:nvPr/>
            </p:nvCxnSpPr>
            <p:spPr>
              <a:xfrm>
                <a:off x="7388403" y="3780648"/>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2" name="직선 화살표 연결선 577"/>
              <p:cNvCxnSpPr>
                <a:stCxn id="442" idx="0"/>
                <a:endCxn id="441" idx="2"/>
              </p:cNvCxnSpPr>
              <p:nvPr/>
            </p:nvCxnSpPr>
            <p:spPr>
              <a:xfrm flipH="1" flipV="1">
                <a:off x="7388403" y="426535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3" name="직선 화살표 연결선 580"/>
              <p:cNvCxnSpPr>
                <a:stCxn id="439" idx="2"/>
                <a:endCxn id="440" idx="0"/>
              </p:cNvCxnSpPr>
              <p:nvPr/>
            </p:nvCxnSpPr>
            <p:spPr>
              <a:xfrm>
                <a:off x="7388402" y="475203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4" name="직선 화살표 연결선 583"/>
              <p:cNvCxnSpPr>
                <a:stCxn id="442" idx="1"/>
                <a:endCxn id="440" idx="3"/>
              </p:cNvCxnSpPr>
              <p:nvPr/>
            </p:nvCxnSpPr>
            <p:spPr>
              <a:xfrm flipH="1">
                <a:off x="7726901"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5" name="직선 화살표 연결선 586"/>
              <p:cNvCxnSpPr>
                <a:stCxn id="443" idx="0"/>
                <a:endCxn id="440" idx="2"/>
              </p:cNvCxnSpPr>
              <p:nvPr/>
            </p:nvCxnSpPr>
            <p:spPr>
              <a:xfrm flipH="1">
                <a:off x="7880504" y="4752040"/>
                <a:ext cx="190032" cy="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6" name="직선 화살표 연결선 589"/>
              <p:cNvCxnSpPr>
                <a:stCxn id="443" idx="2"/>
                <a:endCxn id="444" idx="0"/>
              </p:cNvCxnSpPr>
              <p:nvPr/>
            </p:nvCxnSpPr>
            <p:spPr>
              <a:xfrm>
                <a:off x="8377743" y="475204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7" name="직선 화살표 연결선 592"/>
              <p:cNvCxnSpPr>
                <a:stCxn id="443" idx="3"/>
                <a:endCxn id="445" idx="1"/>
              </p:cNvCxnSpPr>
              <p:nvPr/>
            </p:nvCxnSpPr>
            <p:spPr>
              <a:xfrm flipV="1">
                <a:off x="8224140" y="441836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8" name="직선 화살표 연결선 595"/>
              <p:cNvCxnSpPr>
                <a:stCxn id="444" idx="3"/>
                <a:endCxn id="446" idx="1"/>
              </p:cNvCxnSpPr>
              <p:nvPr/>
            </p:nvCxnSpPr>
            <p:spPr>
              <a:xfrm flipV="1">
                <a:off x="8716242" y="4418361"/>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69" name="직선 화살표 연결선 598"/>
              <p:cNvCxnSpPr>
                <a:stCxn id="445" idx="2"/>
                <a:endCxn id="446" idx="0"/>
              </p:cNvCxnSpPr>
              <p:nvPr/>
            </p:nvCxnSpPr>
            <p:spPr>
              <a:xfrm>
                <a:off x="8377744" y="4265360"/>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0" name="직선 화살표 연결선 601"/>
              <p:cNvCxnSpPr>
                <a:stCxn id="446" idx="3"/>
                <a:endCxn id="452" idx="1"/>
              </p:cNvCxnSpPr>
              <p:nvPr/>
            </p:nvCxnSpPr>
            <p:spPr>
              <a:xfrm flipV="1">
                <a:off x="8716243" y="3933650"/>
                <a:ext cx="0" cy="17871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1" name="직선 화살표 연결선 604"/>
              <p:cNvCxnSpPr>
                <a:stCxn id="452" idx="3"/>
                <a:endCxn id="454" idx="1"/>
              </p:cNvCxnSpPr>
              <p:nvPr/>
            </p:nvCxnSpPr>
            <p:spPr>
              <a:xfrm flipV="1">
                <a:off x="8716243" y="3446970"/>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2" name="직선 화살표 연결선 607"/>
              <p:cNvCxnSpPr>
                <a:stCxn id="452" idx="0"/>
                <a:endCxn id="451" idx="2"/>
              </p:cNvCxnSpPr>
              <p:nvPr/>
            </p:nvCxnSpPr>
            <p:spPr>
              <a:xfrm flipH="1" flipV="1">
                <a:off x="8377744" y="378064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3" name="직선 화살표 연결선 610"/>
              <p:cNvCxnSpPr>
                <a:stCxn id="454" idx="0"/>
                <a:endCxn id="453" idx="2"/>
              </p:cNvCxnSpPr>
              <p:nvPr/>
            </p:nvCxnSpPr>
            <p:spPr>
              <a:xfrm flipH="1" flipV="1">
                <a:off x="8377745" y="3293969"/>
                <a:ext cx="184895" cy="1"/>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4" name="직선 화살표 연결선 613"/>
              <p:cNvCxnSpPr>
                <a:stCxn id="453" idx="1"/>
                <a:endCxn id="451" idx="3"/>
              </p:cNvCxnSpPr>
              <p:nvPr/>
            </p:nvCxnSpPr>
            <p:spPr>
              <a:xfrm flipH="1">
                <a:off x="8224141" y="3446969"/>
                <a:ext cx="1" cy="180680"/>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5" name="직선 화살표 연결선 616"/>
              <p:cNvCxnSpPr/>
              <p:nvPr/>
            </p:nvCxnSpPr>
            <p:spPr>
              <a:xfrm flipH="1">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6" name="직선 화살표 연결선 620"/>
              <p:cNvCxnSpPr/>
              <p:nvPr/>
            </p:nvCxnSpPr>
            <p:spPr>
              <a:xfrm>
                <a:off x="7885690" y="3936816"/>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7" name="직선 화살표 연결선 621"/>
              <p:cNvCxnSpPr/>
              <p:nvPr/>
            </p:nvCxnSpPr>
            <p:spPr>
              <a:xfrm flipH="1">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8" name="직선 화살표 연결선 622"/>
              <p:cNvCxnSpPr/>
              <p:nvPr/>
            </p:nvCxnSpPr>
            <p:spPr>
              <a:xfrm>
                <a:off x="7387565"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79" name="직선 화살표 연결선 623"/>
              <p:cNvCxnSpPr/>
              <p:nvPr/>
            </p:nvCxnSpPr>
            <p:spPr>
              <a:xfrm flipH="1">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0" name="직선 화살표 연결선 624"/>
              <p:cNvCxnSpPr/>
              <p:nvPr/>
            </p:nvCxnSpPr>
            <p:spPr>
              <a:xfrm>
                <a:off x="8382881" y="3452218"/>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1" name="직선 화살표 연결선 625"/>
              <p:cNvCxnSpPr/>
              <p:nvPr/>
            </p:nvCxnSpPr>
            <p:spPr>
              <a:xfrm flipH="1">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2" name="직선 화살표 연결선 626"/>
              <p:cNvCxnSpPr/>
              <p:nvPr/>
            </p:nvCxnSpPr>
            <p:spPr>
              <a:xfrm>
                <a:off x="8382881" y="441835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3" name="직선 화살표 연결선 627"/>
              <p:cNvCxnSpPr/>
              <p:nvPr/>
            </p:nvCxnSpPr>
            <p:spPr>
              <a:xfrm flipH="1">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cxnSp>
            <p:nvCxnSpPr>
              <p:cNvPr id="484" name="직선 화살표 연결선 628"/>
              <p:cNvCxnSpPr/>
              <p:nvPr/>
            </p:nvCxnSpPr>
            <p:spPr>
              <a:xfrm>
                <a:off x="7390970" y="4422624"/>
                <a:ext cx="184894" cy="174446"/>
              </a:xfrm>
              <a:prstGeom prst="straightConnector1">
                <a:avLst/>
              </a:prstGeom>
              <a:noFill/>
              <a:ln w="9525" cap="flat" cmpd="sng" algn="ctr">
                <a:solidFill>
                  <a:srgbClr val="307D99">
                    <a:shade val="95000"/>
                    <a:satMod val="105000"/>
                  </a:srgbClr>
                </a:solidFill>
                <a:prstDash val="solid"/>
                <a:headEnd type="triangle"/>
                <a:tailEnd type="triangle"/>
              </a:ln>
              <a:effectLst/>
            </p:spPr>
          </p:cxnSp>
        </p:grpSp>
        <p:sp>
          <p:nvSpPr>
            <p:cNvPr id="435" name="직사각형 647"/>
            <p:cNvSpPr/>
            <p:nvPr/>
          </p:nvSpPr>
          <p:spPr>
            <a:xfrm>
              <a:off x="7861251" y="2276872"/>
              <a:ext cx="976346" cy="976344"/>
            </a:xfrm>
            <a:prstGeom prst="rect">
              <a:avLst/>
            </a:prstGeom>
            <a:gradFill rotWithShape="1">
              <a:gsLst>
                <a:gs pos="0">
                  <a:srgbClr val="307D99">
                    <a:tint val="50000"/>
                    <a:satMod val="300000"/>
                  </a:srgbClr>
                </a:gs>
                <a:gs pos="35000">
                  <a:srgbClr val="307D99">
                    <a:tint val="37000"/>
                    <a:satMod val="300000"/>
                  </a:srgbClr>
                </a:gs>
                <a:gs pos="100000">
                  <a:srgbClr val="307D99">
                    <a:tint val="15000"/>
                    <a:satMod val="350000"/>
                  </a:srgbClr>
                </a:gs>
              </a:gsLst>
              <a:lin ang="16200000" scaled="1"/>
            </a:gradFill>
            <a:ln w="9525" cap="flat" cmpd="sng" algn="ctr">
              <a:solidFill>
                <a:srgbClr val="307D99">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r>
                <a:rPr lang="en-US" altLang="ko-KR" sz="1600" kern="0" dirty="0">
                  <a:solidFill>
                    <a:sysClr val="windowText" lastClr="000000"/>
                  </a:solidFill>
                  <a:latin typeface="Calibri"/>
                  <a:ea typeface="나눔고딕"/>
                </a:rPr>
                <a:t>32 Tesseract Cores</a:t>
              </a:r>
              <a:endParaRPr lang="ko-KR" altLang="en-US" sz="1600" kern="0" dirty="0">
                <a:solidFill>
                  <a:sysClr val="windowText" lastClr="000000"/>
                </a:solidFill>
                <a:latin typeface="Calibri"/>
                <a:ea typeface="나눔고딕"/>
              </a:endParaRPr>
            </a:p>
          </p:txBody>
        </p:sp>
        <p:cxnSp>
          <p:nvCxnSpPr>
            <p:cNvPr id="436" name="직선 연결선 649"/>
            <p:cNvCxnSpPr/>
            <p:nvPr/>
          </p:nvCxnSpPr>
          <p:spPr>
            <a:xfrm flipH="1" flipV="1">
              <a:off x="7861251" y="3253216"/>
              <a:ext cx="36254" cy="247287"/>
            </a:xfrm>
            <a:prstGeom prst="line">
              <a:avLst/>
            </a:prstGeom>
            <a:noFill/>
            <a:ln w="9525" cap="flat" cmpd="sng" algn="ctr">
              <a:solidFill>
                <a:srgbClr val="307D99">
                  <a:shade val="95000"/>
                  <a:satMod val="105000"/>
                </a:srgbClr>
              </a:solidFill>
              <a:prstDash val="dash"/>
            </a:ln>
            <a:effectLst/>
          </p:spPr>
        </p:cxnSp>
        <p:cxnSp>
          <p:nvCxnSpPr>
            <p:cNvPr id="437" name="직선 연결선 650"/>
            <p:cNvCxnSpPr/>
            <p:nvPr/>
          </p:nvCxnSpPr>
          <p:spPr>
            <a:xfrm flipV="1">
              <a:off x="8204713" y="3253216"/>
              <a:ext cx="632884" cy="249258"/>
            </a:xfrm>
            <a:prstGeom prst="line">
              <a:avLst/>
            </a:prstGeom>
            <a:noFill/>
            <a:ln w="9525" cap="flat" cmpd="sng" algn="ctr">
              <a:solidFill>
                <a:srgbClr val="307D99">
                  <a:shade val="95000"/>
                  <a:satMod val="105000"/>
                </a:srgbClr>
              </a:solidFill>
              <a:prstDash val="dash"/>
            </a:ln>
            <a:effectLst/>
          </p:spPr>
        </p:cxnSp>
      </p:grpSp>
      <p:sp>
        <p:nvSpPr>
          <p:cNvPr id="244" name="TextBox 243"/>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348828515"/>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32"/>
                                        </p:tgtEl>
                                        <p:attrNameLst>
                                          <p:attrName>style.visibility</p:attrName>
                                        </p:attrNameLst>
                                      </p:cBhvr>
                                      <p:to>
                                        <p:strVal val="visible"/>
                                      </p:to>
                                    </p:set>
                                    <p:animEffect transition="in" filter="fade">
                                      <p:cBhvr>
                                        <p:cTn id="7" dur="200"/>
                                        <p:tgtEl>
                                          <p:spTgt spid="43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
                                        </p:tgtEl>
                                        <p:attrNameLst>
                                          <p:attrName>style.visibility</p:attrName>
                                        </p:attrNameLst>
                                      </p:cBhvr>
                                      <p:to>
                                        <p:strVal val="visible"/>
                                      </p:to>
                                    </p:set>
                                    <p:animEffect transition="in" filter="fade">
                                      <p:cBhvr>
                                        <p:cTn id="10" dur="200"/>
                                        <p:tgtEl>
                                          <p:spTgt spid="2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 grpId="0"/>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3412305" y="1052736"/>
            <a:ext cx="5320236" cy="461665"/>
          </a:xfrm>
          <a:prstGeom prst="rect">
            <a:avLst/>
          </a:prstGeom>
          <a:noFill/>
        </p:spPr>
        <p:txBody>
          <a:bodyPr wrap="none" rtlCol="0" anchor="b">
            <a:spAutoFit/>
          </a:bodyPr>
          <a:lstStyle/>
          <a:p>
            <a:pPr algn="ctr">
              <a:defRPr/>
            </a:pPr>
            <a:r>
              <a:rPr lang="en-US" altLang="ko-KR" sz="2400" b="1" kern="0" dirty="0">
                <a:solidFill>
                  <a:srgbClr val="FF0000"/>
                </a:solidFill>
              </a:rPr>
              <a:t>&gt;13X Performance Improvement</a:t>
            </a:r>
            <a:endParaRPr lang="ko-KR" altLang="en-US" sz="2400" b="1" kern="0" dirty="0">
              <a:solidFill>
                <a:srgbClr val="FF0000"/>
              </a:solidFill>
            </a:endParaRPr>
          </a:p>
        </p:txBody>
      </p:sp>
      <p:sp>
        <p:nvSpPr>
          <p:cNvPr id="7" name="TextBox 6"/>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
        <p:nvSpPr>
          <p:cNvPr id="3" name="TextBox 2"/>
          <p:cNvSpPr txBox="1"/>
          <p:nvPr/>
        </p:nvSpPr>
        <p:spPr>
          <a:xfrm>
            <a:off x="1691680" y="1628800"/>
            <a:ext cx="3854541" cy="369332"/>
          </a:xfrm>
          <a:prstGeom prst="rect">
            <a:avLst/>
          </a:prstGeom>
          <a:noFill/>
        </p:spPr>
        <p:txBody>
          <a:bodyPr wrap="none" rtlCol="0">
            <a:spAutoFit/>
          </a:bodyPr>
          <a:lstStyle/>
          <a:p>
            <a:r>
              <a:rPr lang="en-US" dirty="0">
                <a:solidFill>
                  <a:srgbClr val="000000"/>
                </a:solidFill>
              </a:rPr>
              <a:t>On five graph processing algorithms</a:t>
            </a:r>
          </a:p>
        </p:txBody>
      </p:sp>
    </p:spTree>
    <p:extLst>
      <p:ext uri="{BB962C8B-B14F-4D97-AF65-F5344CB8AC3E}">
        <p14:creationId xmlns:p14="http://schemas.microsoft.com/office/powerpoint/2010/main" val="923473873"/>
      </p:ext>
    </p:extLst>
  </p:cSld>
  <p:clrMapOvr>
    <a:masterClrMapping/>
  </p:clrMapOvr>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Tesseract</a:t>
            </a:r>
            <a:r>
              <a:rPr lang="en-US" dirty="0"/>
              <a:t> Graph Processing Performance</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123</a:t>
            </a:fld>
            <a:endParaRPr lang="en-US" altLang="en-US">
              <a:solidFill>
                <a:srgbClr val="000000"/>
              </a:solidFill>
            </a:endParaRPr>
          </a:p>
        </p:txBody>
      </p:sp>
      <p:graphicFrame>
        <p:nvGraphicFramePr>
          <p:cNvPr id="6" name="내용 개체 틀 5"/>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9" name="직사각형 2"/>
          <p:cNvSpPr/>
          <p:nvPr/>
        </p:nvSpPr>
        <p:spPr>
          <a:xfrm>
            <a:off x="0" y="0"/>
            <a:ext cx="9144000" cy="6858000"/>
          </a:xfrm>
          <a:prstGeom prst="rect">
            <a:avLst/>
          </a:prstGeom>
          <a:solidFill>
            <a:sysClr val="windowText" lastClr="000000">
              <a:alpha val="60000"/>
            </a:sysClr>
          </a:solidFill>
          <a:ln w="25400" cap="flat" cmpd="sng" algn="ctr">
            <a:no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sp>
        <p:nvSpPr>
          <p:cNvPr id="10" name="직사각형 3"/>
          <p:cNvSpPr/>
          <p:nvPr/>
        </p:nvSpPr>
        <p:spPr>
          <a:xfrm>
            <a:off x="655565" y="1052736"/>
            <a:ext cx="7832870" cy="4752528"/>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algn="ctr">
              <a:defRPr/>
            </a:pPr>
            <a:endParaRPr lang="ko-KR" altLang="en-US" kern="0">
              <a:solidFill>
                <a:sysClr val="window" lastClr="FFFFFF"/>
              </a:solidFill>
              <a:latin typeface="Calibri"/>
              <a:ea typeface="나눔고딕"/>
            </a:endParaRPr>
          </a:p>
        </p:txBody>
      </p:sp>
      <p:graphicFrame>
        <p:nvGraphicFramePr>
          <p:cNvPr id="11" name="내용 개체 틀 5"/>
          <p:cNvGraphicFramePr>
            <a:graphicFrameLocks/>
          </p:cNvGraphicFramePr>
          <p:nvPr>
            <p:extLst/>
          </p:nvPr>
        </p:nvGraphicFramePr>
        <p:xfrm>
          <a:off x="873703" y="1196752"/>
          <a:ext cx="7396594" cy="446449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961066642"/>
      </p:ext>
    </p:extLst>
  </p:cSld>
  <p:clrMapOvr>
    <a:masterClrMapping/>
  </p:clrMapOvr>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Tesseract Graph Processing System Energy</a:t>
            </a:r>
          </a:p>
        </p:txBody>
      </p:sp>
      <p:graphicFrame>
        <p:nvGraphicFramePr>
          <p:cNvPr id="7" name="내용 개체 틀 11"/>
          <p:cNvGraphicFramePr>
            <a:graphicFrameLocks noGrp="1"/>
          </p:cNvGraphicFramePr>
          <p:nvPr>
            <p:ph idx="1"/>
            <p:extLst/>
          </p:nvPr>
        </p:nvGraphicFramePr>
        <p:xfrm>
          <a:off x="457200" y="1341438"/>
          <a:ext cx="8229600" cy="4967287"/>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p:cNvSpPr txBox="1"/>
          <p:nvPr/>
        </p:nvSpPr>
        <p:spPr>
          <a:xfrm>
            <a:off x="4750292" y="4848835"/>
            <a:ext cx="3754153" cy="461665"/>
          </a:xfrm>
          <a:prstGeom prst="rect">
            <a:avLst/>
          </a:prstGeom>
          <a:noFill/>
        </p:spPr>
        <p:txBody>
          <a:bodyPr wrap="none" rtlCol="0" anchor="b">
            <a:spAutoFit/>
          </a:bodyPr>
          <a:lstStyle/>
          <a:p>
            <a:pPr algn="ctr">
              <a:defRPr/>
            </a:pPr>
            <a:r>
              <a:rPr lang="en-US" altLang="ko-KR" sz="2400" b="1" kern="0" dirty="0">
                <a:solidFill>
                  <a:srgbClr val="FF0000"/>
                </a:solidFill>
              </a:rPr>
              <a:t>&gt; 8X Energy Reduction</a:t>
            </a:r>
            <a:endParaRPr lang="ko-KR" altLang="en-US" sz="2400" b="1" kern="0" dirty="0">
              <a:solidFill>
                <a:srgbClr val="FF0000"/>
              </a:solidFill>
            </a:endParaRPr>
          </a:p>
        </p:txBody>
      </p:sp>
      <p:sp>
        <p:nvSpPr>
          <p:cNvPr id="6" name="TextBox 5"/>
          <p:cNvSpPr txBox="1"/>
          <p:nvPr/>
        </p:nvSpPr>
        <p:spPr>
          <a:xfrm>
            <a:off x="1224136" y="6453336"/>
            <a:ext cx="7740352" cy="307777"/>
          </a:xfrm>
          <a:prstGeom prst="rect">
            <a:avLst/>
          </a:prstGeom>
          <a:noFill/>
        </p:spPr>
        <p:txBody>
          <a:bodyPr wrap="square" rtlCol="0">
            <a:spAutoFit/>
          </a:bodyPr>
          <a:lstStyle/>
          <a:p>
            <a:r>
              <a:rPr lang="en-US" sz="1400" dirty="0">
                <a:solidFill>
                  <a:srgbClr val="000000"/>
                </a:solidFill>
              </a:rPr>
              <a:t>Ahn+, “</a:t>
            </a:r>
            <a:r>
              <a:rPr lang="en-US" sz="1400" dirty="0">
                <a:solidFill>
                  <a:srgbClr val="0000FF"/>
                </a:solidFill>
              </a:rPr>
              <a:t>A Scalable Processing-in-Memory Accelerator for Parallel Graph Processing</a:t>
            </a:r>
            <a:r>
              <a:rPr lang="en-US" sz="1400" dirty="0">
                <a:solidFill>
                  <a:srgbClr val="000000"/>
                </a:solidFill>
              </a:rPr>
              <a:t>” ISCA 2015.</a:t>
            </a:r>
          </a:p>
        </p:txBody>
      </p:sp>
    </p:spTree>
    <p:extLst>
      <p:ext uri="{BB962C8B-B14F-4D97-AF65-F5344CB8AC3E}">
        <p14:creationId xmlns:p14="http://schemas.microsoft.com/office/powerpoint/2010/main" val="1422543007"/>
      </p:ext>
    </p:extLst>
  </p:cSld>
  <p:clrMapOvr>
    <a:masterClrMapping/>
  </p:clrMapOvr>
  <p:transition/>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t>
            </a:r>
            <a:r>
              <a:rPr lang="en-US" dirty="0" err="1"/>
              <a:t>Tesseract</a:t>
            </a:r>
            <a:endParaRPr lang="en-US" dirty="0"/>
          </a:p>
        </p:txBody>
      </p:sp>
      <p:sp>
        <p:nvSpPr>
          <p:cNvPr id="3" name="Content Placeholder 2"/>
          <p:cNvSpPr>
            <a:spLocks noGrp="1"/>
          </p:cNvSpPr>
          <p:nvPr>
            <p:ph idx="1"/>
          </p:nvPr>
        </p:nvSpPr>
        <p:spPr>
          <a:xfrm>
            <a:off x="228600" y="1000472"/>
            <a:ext cx="8610600" cy="4876800"/>
          </a:xfrm>
        </p:spPr>
        <p:txBody>
          <a:bodyPr/>
          <a:lstStyle/>
          <a:p>
            <a:r>
              <a:rPr lang="en-US" dirty="0" err="1"/>
              <a:t>Junwhan</a:t>
            </a:r>
            <a:r>
              <a:rPr lang="en-US" dirty="0"/>
              <a:t> </a:t>
            </a:r>
            <a:r>
              <a:rPr lang="en-US" dirty="0" err="1"/>
              <a:t>Ahn</a:t>
            </a:r>
            <a:r>
              <a:rPr lang="en-US" dirty="0"/>
              <a:t>, </a:t>
            </a:r>
            <a:r>
              <a:rPr lang="en-US" dirty="0" err="1"/>
              <a:t>Sungpack</a:t>
            </a:r>
            <a:r>
              <a:rPr lang="en-US" dirty="0"/>
              <a:t> Hong,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"A Scalable Processing-in-Memory Accelerator for Parallel Graph Processing"</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125</a:t>
            </a:fld>
            <a:endParaRPr lang="en-US" altLang="en-US">
              <a:solidFill>
                <a:srgbClr val="000000"/>
              </a:solidFill>
            </a:endParaRPr>
          </a:p>
        </p:txBody>
      </p:sp>
      <p:pic>
        <p:nvPicPr>
          <p:cNvPr id="5" name="Picture 4"/>
          <p:cNvPicPr>
            <a:picLocks noChangeAspect="1"/>
          </p:cNvPicPr>
          <p:nvPr/>
        </p:nvPicPr>
        <p:blipFill>
          <a:blip r:embed="rId6"/>
          <a:stretch>
            <a:fillRect/>
          </a:stretch>
        </p:blipFill>
        <p:spPr>
          <a:xfrm>
            <a:off x="0" y="4725144"/>
            <a:ext cx="9144000" cy="1492548"/>
          </a:xfrm>
          <a:prstGeom prst="rect">
            <a:avLst/>
          </a:prstGeom>
        </p:spPr>
      </p:pic>
    </p:spTree>
    <p:extLst>
      <p:ext uri="{BB962C8B-B14F-4D97-AF65-F5344CB8AC3E}">
        <p14:creationId xmlns:p14="http://schemas.microsoft.com/office/powerpoint/2010/main" val="7448765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Simpler PIM: PIM-Enabled Instructions</a:t>
            </a:r>
          </a:p>
        </p:txBody>
      </p:sp>
      <p:sp>
        <p:nvSpPr>
          <p:cNvPr id="3" name="Content Placeholder 2"/>
          <p:cNvSpPr>
            <a:spLocks noGrp="1"/>
          </p:cNvSpPr>
          <p:nvPr>
            <p:ph idx="1"/>
          </p:nvPr>
        </p:nvSpPr>
        <p:spPr>
          <a:xfrm>
            <a:off x="228600" y="1052736"/>
            <a:ext cx="8610600" cy="5195664"/>
          </a:xfrm>
        </p:spPr>
        <p:txBody>
          <a:bodyPr/>
          <a:lstStyle/>
          <a:p>
            <a:r>
              <a:rPr lang="en-US" dirty="0" err="1"/>
              <a:t>Junwhan</a:t>
            </a:r>
            <a:r>
              <a:rPr lang="en-US" dirty="0"/>
              <a:t> </a:t>
            </a:r>
            <a:r>
              <a:rPr lang="en-US" dirty="0" err="1"/>
              <a:t>Ahn</a:t>
            </a:r>
            <a:r>
              <a:rPr lang="en-US" dirty="0"/>
              <a:t>, </a:t>
            </a:r>
            <a:r>
              <a:rPr lang="en-US" dirty="0" err="1"/>
              <a:t>Sungjoo</a:t>
            </a:r>
            <a:r>
              <a:rPr lang="en-US" dirty="0"/>
              <a:t> </a:t>
            </a:r>
            <a:r>
              <a:rPr lang="en-US" dirty="0" err="1"/>
              <a:t>Yoo</a:t>
            </a:r>
            <a:r>
              <a:rPr lang="en-US" dirty="0"/>
              <a:t>, Onur Mutlu, and </a:t>
            </a:r>
            <a:r>
              <a:rPr lang="en-US" dirty="0" err="1"/>
              <a:t>Kiyoung</a:t>
            </a:r>
            <a:r>
              <a:rPr lang="en-US" dirty="0"/>
              <a:t> Choi,</a:t>
            </a:r>
            <a:br>
              <a:rPr lang="en-US" dirty="0"/>
            </a:br>
            <a:r>
              <a:rPr lang="en-US" b="1" dirty="0">
                <a:hlinkClick r:id="rId2"/>
              </a:rPr>
              <a:t>"PIM-Enabled Instructions: A Low-Overhead, Locality-Aware Processing-in-Memory Architecture"</a:t>
            </a:r>
            <a:br>
              <a:rPr lang="en-US" dirty="0"/>
            </a:br>
            <a:r>
              <a:rPr lang="en-US" i="1" dirty="0"/>
              <a:t>Proceedings of the </a:t>
            </a:r>
            <a:r>
              <a:rPr lang="en-US" i="1" dirty="0">
                <a:hlinkClick r:id="rId3"/>
              </a:rPr>
              <a:t>42nd International Symposium on Computer Architecture</a:t>
            </a:r>
            <a:r>
              <a:rPr lang="en-US" i="1" dirty="0"/>
              <a:t> (</a:t>
            </a:r>
            <a:r>
              <a:rPr lang="en-US" b="1" i="1" dirty="0"/>
              <a:t>ISCA</a:t>
            </a:r>
            <a:r>
              <a:rPr lang="en-US" i="1" dirty="0"/>
              <a:t>)</a:t>
            </a:r>
            <a:r>
              <a:rPr lang="en-US" dirty="0"/>
              <a:t>, Portland, OR, June 2015. </a:t>
            </a:r>
            <a:br>
              <a:rPr lang="en-US" dirty="0"/>
            </a:br>
            <a:r>
              <a:rPr lang="en-US" dirty="0"/>
              <a:t>[</a:t>
            </a:r>
            <a:r>
              <a:rPr lang="en-US" dirty="0">
                <a:hlinkClick r:id="rId4"/>
              </a:rPr>
              <a:t>Slides (pdf)</a:t>
            </a:r>
            <a:r>
              <a:rPr lang="en-US" dirty="0"/>
              <a:t>] [</a:t>
            </a:r>
            <a:r>
              <a:rPr lang="en-US" dirty="0">
                <a:hlinkClick r:id="rId5"/>
              </a:rPr>
              <a:t>Lightning Session Slides (pdf)</a:t>
            </a:r>
            <a:r>
              <a:rPr lang="en-US" dirty="0"/>
              <a:t>]  </a:t>
            </a:r>
          </a:p>
          <a:p>
            <a:endParaRPr lang="en-US" dirty="0"/>
          </a:p>
          <a:p>
            <a:endParaRPr lang="en-US" dirty="0"/>
          </a:p>
        </p:txBody>
      </p:sp>
      <p:pic>
        <p:nvPicPr>
          <p:cNvPr id="5" name="Picture 4"/>
          <p:cNvPicPr>
            <a:picLocks noChangeAspect="1"/>
          </p:cNvPicPr>
          <p:nvPr/>
        </p:nvPicPr>
        <p:blipFill>
          <a:blip r:embed="rId6"/>
          <a:stretch>
            <a:fillRect/>
          </a:stretch>
        </p:blipFill>
        <p:spPr>
          <a:xfrm>
            <a:off x="0" y="4177496"/>
            <a:ext cx="9144000" cy="2275840"/>
          </a:xfrm>
          <a:prstGeom prst="rect">
            <a:avLst/>
          </a:prstGeom>
        </p:spPr>
      </p:pic>
    </p:spTree>
    <p:extLst>
      <p:ext uri="{BB962C8B-B14F-4D97-AF65-F5344CB8AC3E}">
        <p14:creationId xmlns:p14="http://schemas.microsoft.com/office/powerpoint/2010/main" val="3913798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412776"/>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FF0000"/>
                </a:solidFill>
              </a:rPr>
              <a:t>Energy-Efficient</a:t>
            </a:r>
          </a:p>
          <a:p>
            <a:pPr marL="0" indent="0" algn="ctr">
              <a:buNone/>
            </a:pPr>
            <a:r>
              <a:rPr lang="en-US" sz="6400" dirty="0">
                <a:solidFill>
                  <a:srgbClr val="0000FF"/>
                </a:solidFill>
              </a:rPr>
              <a:t>(Data-Centric)</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127</a:t>
            </a:fld>
            <a:endParaRPr lang="en-US">
              <a:solidFill>
                <a:srgbClr val="000000"/>
              </a:solidFill>
            </a:endParaRPr>
          </a:p>
        </p:txBody>
      </p:sp>
    </p:spTree>
    <p:extLst>
      <p:ext uri="{BB962C8B-B14F-4D97-AF65-F5344CB8AC3E}">
        <p14:creationId xmlns:p14="http://schemas.microsoft.com/office/powerpoint/2010/main" val="387844936"/>
      </p:ext>
    </p:extLst>
  </p:cSld>
  <p:clrMapOvr>
    <a:masterClrMapping/>
  </p:clrMapOvr>
  <p:transition/>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772816"/>
            <a:ext cx="9144000" cy="2088232"/>
          </a:xfrm>
        </p:spPr>
        <p:txBody>
          <a:bodyPr/>
          <a:lstStyle/>
          <a:p>
            <a:pPr marL="0" indent="0" algn="ctr">
              <a:buNone/>
            </a:pPr>
            <a:r>
              <a:rPr lang="en-US" sz="6400" dirty="0">
                <a:solidFill>
                  <a:srgbClr val="FF0000"/>
                </a:solidFill>
              </a:rPr>
              <a:t>Computing Architectures</a:t>
            </a:r>
          </a:p>
          <a:p>
            <a:pPr marL="0" indent="0" algn="ctr">
              <a:buNone/>
            </a:pPr>
            <a:r>
              <a:rPr lang="en-US" sz="6400" dirty="0">
                <a:solidFill>
                  <a:srgbClr val="FF0000"/>
                </a:solidFill>
              </a:rPr>
              <a:t>with </a:t>
            </a:r>
          </a:p>
          <a:p>
            <a:pPr marL="0" indent="0" algn="ctr">
              <a:buNone/>
            </a:pPr>
            <a:r>
              <a:rPr lang="en-US" sz="6400" dirty="0">
                <a:solidFill>
                  <a:srgbClr val="0432FF"/>
                </a:solidFill>
              </a:rPr>
              <a:t>Minimal Data Movement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3741079539"/>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A419BFC-0704-824A-8642-CF6757650AC5}"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Tree>
    <p:extLst>
      <p:ext uri="{BB962C8B-B14F-4D97-AF65-F5344CB8AC3E}">
        <p14:creationId xmlns:p14="http://schemas.microsoft.com/office/powerpoint/2010/main" val="2213272128"/>
      </p:ext>
    </p:extLst>
  </p:cSld>
  <p:clrMapOvr>
    <a:masterClrMapping/>
  </p:clrMapOvr>
  <p:transition/>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Key Issues in Future Platforms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7" name="Rectangle 6">
            <a:extLst>
              <a:ext uri="{FF2B5EF4-FFF2-40B4-BE49-F238E27FC236}">
                <a16:creationId xmlns:a16="http://schemas.microsoft.com/office/drawing/2014/main" id="{493F53A1-D239-B74E-A57F-3C633430314E}"/>
              </a:ext>
            </a:extLst>
          </p:cNvPr>
          <p:cNvSpPr/>
          <p:nvPr/>
        </p:nvSpPr>
        <p:spPr>
          <a:xfrm>
            <a:off x="514406" y="4077072"/>
            <a:ext cx="6865906"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5555106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131</a:t>
            </a:fld>
            <a:endParaRPr lang="en-US" altLang="en-US">
              <a:solidFill>
                <a:srgbClr val="000000"/>
              </a:solidFill>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3568" y="764704"/>
            <a:ext cx="7416824" cy="5562618"/>
          </a:xfrm>
          <a:prstGeom prst="rect">
            <a:avLst/>
          </a:prstGeom>
        </p:spPr>
      </p:pic>
      <p:sp>
        <p:nvSpPr>
          <p:cNvPr id="6" name="Rectangle 5"/>
          <p:cNvSpPr/>
          <p:nvPr/>
        </p:nvSpPr>
        <p:spPr>
          <a:xfrm>
            <a:off x="2160240"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1627542936"/>
      </p:ext>
    </p:extLst>
  </p:cSld>
  <p:clrMapOvr>
    <a:masterClrMapping/>
  </p:clrMapOvr>
  <p:transition/>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500" dirty="0"/>
              <a:t>Maslow’s Hierarchy of Needs, A Third Time</a:t>
            </a:r>
          </a:p>
        </p:txBody>
      </p:sp>
      <p:sp>
        <p:nvSpPr>
          <p:cNvPr id="3" name="Content Placeholder 2"/>
          <p:cNvSpPr>
            <a:spLocks noGrp="1"/>
          </p:cNvSpPr>
          <p:nvPr>
            <p:ph idx="1"/>
          </p:nvPr>
        </p:nvSpPr>
        <p:spPr/>
        <p:txBody>
          <a:bodyPr/>
          <a:lstStyle/>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132</a:t>
            </a:fld>
            <a:endParaRPr lang="en-US" altLang="en-US">
              <a:solidFill>
                <a:srgbClr val="000000"/>
              </a:solidFill>
            </a:endParaRPr>
          </a:p>
        </p:txBody>
      </p:sp>
      <p:pic>
        <p:nvPicPr>
          <p:cNvPr id="5" name="Picture 4" descr="maslow-pyramid.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31357" y="931384"/>
            <a:ext cx="6336704" cy="4657856"/>
          </a:xfrm>
          <a:prstGeom prst="rect">
            <a:avLst/>
          </a:prstGeom>
        </p:spPr>
      </p:pic>
      <p:sp>
        <p:nvSpPr>
          <p:cNvPr id="7" name="TextBox 6"/>
          <p:cNvSpPr txBox="1"/>
          <p:nvPr/>
        </p:nvSpPr>
        <p:spPr>
          <a:xfrm>
            <a:off x="5076056" y="2196152"/>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8" name="TextBox 7"/>
          <p:cNvSpPr txBox="1"/>
          <p:nvPr/>
        </p:nvSpPr>
        <p:spPr>
          <a:xfrm>
            <a:off x="5076056" y="2988240"/>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9" name="TextBox 8"/>
          <p:cNvSpPr txBox="1"/>
          <p:nvPr/>
        </p:nvSpPr>
        <p:spPr>
          <a:xfrm>
            <a:off x="5076056" y="3636312"/>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10" name="TextBox 9"/>
          <p:cNvSpPr txBox="1"/>
          <p:nvPr/>
        </p:nvSpPr>
        <p:spPr>
          <a:xfrm>
            <a:off x="5067783" y="4242258"/>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11" name="TextBox 10"/>
          <p:cNvSpPr txBox="1"/>
          <p:nvPr/>
        </p:nvSpPr>
        <p:spPr>
          <a:xfrm>
            <a:off x="5067783" y="4860448"/>
            <a:ext cx="1448433" cy="584776"/>
          </a:xfrm>
          <a:prstGeom prst="rect">
            <a:avLst/>
          </a:prstGeom>
          <a:solidFill>
            <a:schemeClr val="bg1"/>
          </a:solidFill>
        </p:spPr>
        <p:txBody>
          <a:bodyPr wrap="none" rtlCol="0">
            <a:spAutoFit/>
          </a:bodyPr>
          <a:lstStyle/>
          <a:p>
            <a:r>
              <a:rPr lang="en-US" sz="3200" b="1" dirty="0">
                <a:solidFill>
                  <a:srgbClr val="FF0000"/>
                </a:solidFill>
              </a:rPr>
              <a:t>Speed</a:t>
            </a:r>
          </a:p>
        </p:txBody>
      </p:sp>
      <p:sp>
        <p:nvSpPr>
          <p:cNvPr id="12" name="TextBox 11"/>
          <p:cNvSpPr txBox="1"/>
          <p:nvPr/>
        </p:nvSpPr>
        <p:spPr>
          <a:xfrm>
            <a:off x="1780551" y="6512454"/>
            <a:ext cx="3160741" cy="246221"/>
          </a:xfrm>
          <a:prstGeom prst="rect">
            <a:avLst/>
          </a:prstGeom>
          <a:noFill/>
        </p:spPr>
        <p:txBody>
          <a:bodyPr wrap="none" rtlCol="0">
            <a:spAutoFit/>
          </a:bodyPr>
          <a:lstStyle/>
          <a:p>
            <a:r>
              <a:rPr lang="en-US" sz="1000" dirty="0">
                <a:solidFill>
                  <a:srgbClr val="000000"/>
                </a:solidFill>
                <a:latin typeface="Calibri"/>
                <a:cs typeface="Calibri"/>
              </a:rPr>
              <a:t>Source: https://</a:t>
            </a:r>
            <a:r>
              <a:rPr lang="en-US" sz="1000" dirty="0" err="1">
                <a:solidFill>
                  <a:srgbClr val="000000"/>
                </a:solidFill>
                <a:latin typeface="Calibri"/>
                <a:cs typeface="Calibri"/>
              </a:rPr>
              <a:t>www.simplypsychology.org</a:t>
            </a:r>
            <a:r>
              <a:rPr lang="en-US" sz="1000" dirty="0">
                <a:solidFill>
                  <a:srgbClr val="000000"/>
                </a:solidFill>
                <a:latin typeface="Calibri"/>
                <a:cs typeface="Calibri"/>
              </a:rPr>
              <a:t>/</a:t>
            </a:r>
            <a:r>
              <a:rPr lang="en-US" sz="1000" dirty="0" err="1">
                <a:solidFill>
                  <a:srgbClr val="000000"/>
                </a:solidFill>
                <a:latin typeface="Calibri"/>
                <a:cs typeface="Calibri"/>
              </a:rPr>
              <a:t>maslow.html</a:t>
            </a:r>
            <a:endParaRPr lang="en-US" sz="1000" dirty="0">
              <a:solidFill>
                <a:srgbClr val="000000"/>
              </a:solidFill>
              <a:latin typeface="Calibri"/>
              <a:cs typeface="Calibri"/>
            </a:endParaRPr>
          </a:p>
        </p:txBody>
      </p:sp>
      <p:sp>
        <p:nvSpPr>
          <p:cNvPr id="14" name="TextBox 13"/>
          <p:cNvSpPr txBox="1"/>
          <p:nvPr/>
        </p:nvSpPr>
        <p:spPr>
          <a:xfrm>
            <a:off x="227414" y="1052736"/>
            <a:ext cx="4477380" cy="1477328"/>
          </a:xfrm>
          <a:prstGeom prst="rect">
            <a:avLst/>
          </a:prstGeom>
          <a:noFill/>
        </p:spPr>
        <p:txBody>
          <a:bodyPr wrap="none" rtlCol="0">
            <a:spAutoFit/>
          </a:bodyPr>
          <a:lstStyle/>
          <a:p>
            <a:r>
              <a:rPr lang="en-US" dirty="0">
                <a:solidFill>
                  <a:srgbClr val="000000"/>
                </a:solidFill>
              </a:rPr>
              <a:t>Maslow, “</a:t>
            </a:r>
            <a:r>
              <a:rPr lang="en-US" dirty="0">
                <a:solidFill>
                  <a:srgbClr val="0000FF"/>
                </a:solidFill>
              </a:rPr>
              <a:t>A Theory of Human Motivation</a:t>
            </a:r>
            <a:r>
              <a:rPr lang="en-US" dirty="0">
                <a:solidFill>
                  <a:srgbClr val="000000"/>
                </a:solidFill>
              </a:rPr>
              <a:t>,” </a:t>
            </a:r>
          </a:p>
          <a:p>
            <a:r>
              <a:rPr lang="en-US" dirty="0">
                <a:solidFill>
                  <a:srgbClr val="000000"/>
                </a:solidFill>
              </a:rPr>
              <a:t>Psychological Review, 1943. </a:t>
            </a:r>
          </a:p>
          <a:p>
            <a:endParaRPr lang="en-US" dirty="0">
              <a:solidFill>
                <a:srgbClr val="000000"/>
              </a:solidFill>
            </a:endParaRPr>
          </a:p>
          <a:p>
            <a:r>
              <a:rPr lang="en-US" dirty="0">
                <a:solidFill>
                  <a:srgbClr val="000000"/>
                </a:solidFill>
              </a:rPr>
              <a:t>Maslow, “</a:t>
            </a:r>
            <a:r>
              <a:rPr lang="en-US" dirty="0">
                <a:solidFill>
                  <a:srgbClr val="0000FF"/>
                </a:solidFill>
              </a:rPr>
              <a:t>Motivation and Personality</a:t>
            </a:r>
            <a:r>
              <a:rPr lang="en-US" dirty="0">
                <a:solidFill>
                  <a:srgbClr val="000000"/>
                </a:solidFill>
              </a:rPr>
              <a:t>,”</a:t>
            </a:r>
          </a:p>
          <a:p>
            <a:r>
              <a:rPr lang="en-US" dirty="0">
                <a:solidFill>
                  <a:srgbClr val="000000"/>
                </a:solidFill>
              </a:rPr>
              <a:t>Book, 1954-1970.</a:t>
            </a:r>
          </a:p>
        </p:txBody>
      </p:sp>
    </p:spTree>
    <p:extLst>
      <p:ext uri="{BB962C8B-B14F-4D97-AF65-F5344CB8AC3E}">
        <p14:creationId xmlns:p14="http://schemas.microsoft.com/office/powerpoint/2010/main" val="161491351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See Backup Slides for Latency</a:t>
            </a:r>
            <a:r>
              <a:rPr lang="is-IS" dirty="0">
                <a:latin typeface="Garamond" charset="0"/>
              </a:rPr>
              <a:t>…</a:t>
            </a:r>
            <a:endParaRPr lang="en-US" dirty="0">
              <a:latin typeface="Garamond" charset="0"/>
            </a:endParaRP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133</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583215994"/>
      </p:ext>
    </p:extLst>
  </p:cSld>
  <p:clrMapOvr>
    <a:masterClrMapping/>
  </p:clrMapOvr>
  <p:transition/>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Challenge and Opportunity for Future</a:t>
            </a:r>
          </a:p>
        </p:txBody>
      </p:sp>
      <p:sp>
        <p:nvSpPr>
          <p:cNvPr id="3" name="Content Placeholder 2"/>
          <p:cNvSpPr>
            <a:spLocks noGrp="1"/>
          </p:cNvSpPr>
          <p:nvPr>
            <p:ph idx="1"/>
          </p:nvPr>
        </p:nvSpPr>
        <p:spPr>
          <a:xfrm>
            <a:off x="0" y="1916832"/>
            <a:ext cx="9144000" cy="2088232"/>
          </a:xfrm>
        </p:spPr>
        <p:txBody>
          <a:bodyPr/>
          <a:lstStyle/>
          <a:p>
            <a:pPr marL="0" indent="0" algn="ctr">
              <a:buNone/>
            </a:pPr>
            <a:r>
              <a:rPr lang="en-US" sz="6400" dirty="0">
                <a:solidFill>
                  <a:srgbClr val="FF0000"/>
                </a:solidFill>
              </a:rPr>
              <a:t>Fundamentally</a:t>
            </a:r>
          </a:p>
          <a:p>
            <a:pPr marL="0" indent="0" algn="ctr">
              <a:buNone/>
            </a:pPr>
            <a:r>
              <a:rPr lang="en-US" sz="6400" dirty="0">
                <a:solidFill>
                  <a:srgbClr val="0000FF"/>
                </a:solidFill>
              </a:rPr>
              <a:t>Low-Latency</a:t>
            </a:r>
          </a:p>
          <a:p>
            <a:pPr marL="0" indent="0" algn="ctr">
              <a:buNone/>
            </a:pPr>
            <a:r>
              <a:rPr lang="en-US" sz="6400" dirty="0">
                <a:solidFill>
                  <a:srgbClr val="FF0000"/>
                </a:solidFill>
              </a:rPr>
              <a:t>Computing Architectures</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solidFill>
                  <a:srgbClr val="000000"/>
                </a:solidFill>
              </a:rPr>
              <a:pPr>
                <a:defRPr/>
              </a:pPr>
              <a:t>134</a:t>
            </a:fld>
            <a:endParaRPr lang="en-US">
              <a:solidFill>
                <a:srgbClr val="000000"/>
              </a:solidFill>
            </a:endParaRPr>
          </a:p>
        </p:txBody>
      </p:sp>
    </p:spTree>
    <p:extLst>
      <p:ext uri="{BB962C8B-B14F-4D97-AF65-F5344CB8AC3E}">
        <p14:creationId xmlns:p14="http://schemas.microsoft.com/office/powerpoint/2010/main" val="2021002040"/>
      </p:ext>
    </p:extLst>
  </p:cSld>
  <p:clrMapOvr>
    <a:masterClrMapping/>
  </p:clrMapOvr>
  <p:transition/>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 Concluding Remarks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135</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494830291"/>
      </p:ext>
    </p:extLst>
  </p:cSld>
  <p:clrMapOvr>
    <a:masterClrMapping/>
  </p:clrMapOvr>
  <p:transition/>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Quote from A Famous Architect</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136</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spTree>
    <p:extLst>
      <p:ext uri="{BB962C8B-B14F-4D97-AF65-F5344CB8AC3E}">
        <p14:creationId xmlns:p14="http://schemas.microsoft.com/office/powerpoint/2010/main" val="105366917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Precedent-Based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137</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spTree>
    <p:extLst>
      <p:ext uri="{BB962C8B-B14F-4D97-AF65-F5344CB8AC3E}">
        <p14:creationId xmlns:p14="http://schemas.microsoft.com/office/powerpoint/2010/main" val="867738291"/>
      </p:ext>
    </p:extLst>
  </p:cSld>
  <p:clrMapOvr>
    <a:masterClrMapping/>
  </p:clrMapOvr>
  <p:transition/>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Principled Design</a:t>
            </a:r>
          </a:p>
        </p:txBody>
      </p:sp>
      <p:sp>
        <p:nvSpPr>
          <p:cNvPr id="3" name="Content Placeholder 2"/>
          <p:cNvSpPr>
            <a:spLocks noGrp="1"/>
          </p:cNvSpPr>
          <p:nvPr>
            <p:ph idx="1"/>
          </p:nvPr>
        </p:nvSpPr>
        <p:spPr/>
        <p:txBody>
          <a:bodyPr/>
          <a:lstStyle/>
          <a:p>
            <a:r>
              <a:rPr lang="en-US" dirty="0"/>
              <a:t>“architecture […] based upon </a:t>
            </a:r>
            <a:r>
              <a:rPr lang="en-US" dirty="0">
                <a:solidFill>
                  <a:srgbClr val="0000FF"/>
                </a:solidFill>
              </a:rPr>
              <a:t>principle</a:t>
            </a:r>
            <a:r>
              <a:rPr lang="en-US" dirty="0"/>
              <a:t>, and not upon </a:t>
            </a:r>
            <a:r>
              <a:rPr lang="en-US" dirty="0">
                <a:solidFill>
                  <a:srgbClr val="FF0000"/>
                </a:solidFill>
              </a:rPr>
              <a:t>precedent</a:t>
            </a:r>
            <a:r>
              <a:rPr lang="en-US" dirty="0"/>
              <a:t>”</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138</a:t>
            </a:fld>
            <a:endParaRPr lang="en-US"/>
          </a:p>
        </p:txBody>
      </p:sp>
      <p:pic>
        <p:nvPicPr>
          <p:cNvPr id="5" name="Picture 4"/>
          <p:cNvPicPr>
            <a:picLocks noChangeAspect="1"/>
          </p:cNvPicPr>
          <p:nvPr/>
        </p:nvPicPr>
        <p:blipFill>
          <a:blip r:embed="rId2"/>
          <a:stretch>
            <a:fillRect/>
          </a:stretch>
        </p:blipFill>
        <p:spPr>
          <a:xfrm>
            <a:off x="6156176" y="1872208"/>
            <a:ext cx="2792306" cy="4581128"/>
          </a:xfrm>
          <a:prstGeom prst="rect">
            <a:avLst/>
          </a:prstGeom>
        </p:spPr>
      </p:pic>
      <p:pic>
        <p:nvPicPr>
          <p:cNvPr id="7" name="Picture 6"/>
          <p:cNvPicPr>
            <a:picLocks noChangeAspect="1"/>
          </p:cNvPicPr>
          <p:nvPr/>
        </p:nvPicPr>
        <p:blipFill>
          <a:blip r:embed="rId3"/>
          <a:stretch>
            <a:fillRect/>
          </a:stretch>
        </p:blipFill>
        <p:spPr>
          <a:xfrm>
            <a:off x="539552" y="1844824"/>
            <a:ext cx="8424936" cy="4644516"/>
          </a:xfrm>
          <a:prstGeom prst="rect">
            <a:avLst/>
          </a:prstGeom>
        </p:spPr>
      </p:pic>
      <p:pic>
        <p:nvPicPr>
          <p:cNvPr id="6" name="Picture 5"/>
          <p:cNvPicPr>
            <a:picLocks noChangeAspect="1"/>
          </p:cNvPicPr>
          <p:nvPr/>
        </p:nvPicPr>
        <p:blipFill>
          <a:blip r:embed="rId4"/>
          <a:stretch>
            <a:fillRect/>
          </a:stretch>
        </p:blipFill>
        <p:spPr>
          <a:xfrm>
            <a:off x="527101" y="1832446"/>
            <a:ext cx="8424936" cy="4692898"/>
          </a:xfrm>
          <a:prstGeom prst="rect">
            <a:avLst/>
          </a:prstGeom>
        </p:spPr>
      </p:pic>
    </p:spTree>
    <p:extLst>
      <p:ext uri="{BB962C8B-B14F-4D97-AF65-F5344CB8AC3E}">
        <p14:creationId xmlns:p14="http://schemas.microsoft.com/office/powerpoint/2010/main" val="516010060"/>
      </p:ext>
    </p:extLst>
  </p:cSld>
  <p:clrMapOvr>
    <a:masterClrMapping/>
  </p:clrMapOvr>
  <p:transition/>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1" name="Title 1"/>
          <p:cNvSpPr>
            <a:spLocks noGrp="1"/>
          </p:cNvSpPr>
          <p:nvPr>
            <p:ph type="title"/>
          </p:nvPr>
        </p:nvSpPr>
        <p:spPr/>
        <p:txBody>
          <a:bodyPr/>
          <a:lstStyle/>
          <a:p>
            <a:endParaRPr lang="en-US" altLang="en-US">
              <a:ea typeface="ＭＳ Ｐゴシック" charset="-128"/>
            </a:endParaRPr>
          </a:p>
        </p:txBody>
      </p:sp>
      <p:sp>
        <p:nvSpPr>
          <p:cNvPr id="204802" name="Content Placeholder 2"/>
          <p:cNvSpPr>
            <a:spLocks noGrp="1"/>
          </p:cNvSpPr>
          <p:nvPr>
            <p:ph idx="1"/>
          </p:nvPr>
        </p:nvSpPr>
        <p:spPr>
          <a:xfrm>
            <a:off x="228600" y="996950"/>
            <a:ext cx="8610600" cy="5194300"/>
          </a:xfrm>
        </p:spPr>
        <p:txBody>
          <a:bodyPr/>
          <a:lstStyle/>
          <a:p>
            <a:endParaRPr lang="en-US" altLang="en-US">
              <a:ea typeface="ＭＳ Ｐゴシック" charset="-128"/>
            </a:endParaRPr>
          </a:p>
        </p:txBody>
      </p:sp>
      <p:sp>
        <p:nvSpPr>
          <p:cNvPr id="204803"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742950" indent="-285750">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88A1A8F-E022-8E43-8BB4-89E8BD7FEAC8}" type="slidenum">
              <a:rPr lang="en-US" altLang="en-US">
                <a:solidFill>
                  <a:srgbClr val="000000"/>
                </a:solidFill>
                <a:latin typeface="Garamond" charset="0"/>
              </a:rPr>
              <a:pPr/>
              <a:t>139</a:t>
            </a:fld>
            <a:endParaRPr lang="en-US" altLang="en-US">
              <a:solidFill>
                <a:srgbClr val="000000"/>
              </a:solidFill>
              <a:latin typeface="Garamond" charset="0"/>
            </a:endParaRPr>
          </a:p>
        </p:txBody>
      </p:sp>
      <p:pic>
        <p:nvPicPr>
          <p:cNvPr id="20480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0"/>
            <a:ext cx="45529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44452753"/>
      </p:ext>
    </p:extLst>
  </p:cSld>
  <p:clrMapOvr>
    <a:masterClrMapping/>
  </p:clrMapOvr>
  <p:transition/>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1" name="Title 1"/>
          <p:cNvSpPr>
            <a:spLocks noGrp="1"/>
          </p:cNvSpPr>
          <p:nvPr>
            <p:ph type="title"/>
          </p:nvPr>
        </p:nvSpPr>
        <p:spPr/>
        <p:txBody>
          <a:bodyPr/>
          <a:lstStyle/>
          <a:p>
            <a:r>
              <a:rPr lang="en-US" altLang="en-US" dirty="0">
                <a:ea typeface="ＭＳ Ｐゴシック" charset="-128"/>
              </a:rPr>
              <a:t>The Overarching Principle</a:t>
            </a:r>
          </a:p>
        </p:txBody>
      </p:sp>
      <p:sp>
        <p:nvSpPr>
          <p:cNvPr id="220162"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58D6394D-EA62-3948-BF63-BCCE7E92300B}" type="slidenum">
              <a:rPr lang="en-US" altLang="en-US" sz="1600">
                <a:solidFill>
                  <a:srgbClr val="000000"/>
                </a:solidFill>
                <a:latin typeface="Garamond" charset="0"/>
              </a:rPr>
              <a:pPr>
                <a:spcBef>
                  <a:spcPct val="0"/>
                </a:spcBef>
                <a:buClrTx/>
                <a:buSzTx/>
                <a:buFontTx/>
                <a:buNone/>
              </a:pPr>
              <a:t>140</a:t>
            </a:fld>
            <a:endParaRPr lang="en-US" altLang="en-US" sz="1600">
              <a:solidFill>
                <a:srgbClr val="000000"/>
              </a:solidFill>
              <a:latin typeface="Garamond"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700" y="1066800"/>
            <a:ext cx="8610600" cy="294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267200"/>
            <a:ext cx="914400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79067671"/>
      </p:ext>
    </p:extLst>
  </p:cSld>
  <p:clrMapOvr>
    <a:masterClrMapping/>
  </p:clrMapOvr>
  <p:transition/>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5" name="Title 1"/>
          <p:cNvSpPr>
            <a:spLocks noGrp="1"/>
          </p:cNvSpPr>
          <p:nvPr>
            <p:ph type="title"/>
          </p:nvPr>
        </p:nvSpPr>
        <p:spPr>
          <a:xfrm>
            <a:off x="228600" y="152400"/>
            <a:ext cx="8915400" cy="1066800"/>
          </a:xfrm>
        </p:spPr>
        <p:txBody>
          <a:bodyPr/>
          <a:lstStyle/>
          <a:p>
            <a:r>
              <a:rPr lang="en-US" dirty="0">
                <a:latin typeface="Garamond" charset="0"/>
              </a:rPr>
              <a:t>Another Example: Precedent-Based Design</a:t>
            </a:r>
          </a:p>
        </p:txBody>
      </p:sp>
      <p:sp>
        <p:nvSpPr>
          <p:cNvPr id="108546"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DDA790-BC6C-B84A-BC41-689B46E82E8F}" type="slidenum">
              <a:rPr lang="en-US" sz="1600">
                <a:solidFill>
                  <a:srgbClr val="000000"/>
                </a:solidFill>
                <a:latin typeface="Garamond" charset="0"/>
                <a:cs typeface="Arial" charset="0"/>
              </a:rPr>
              <a:pPr eaLnBrk="1" hangingPunct="1"/>
              <a:t>141</a:t>
            </a:fld>
            <a:endParaRPr lang="en-US" sz="1600">
              <a:solidFill>
                <a:srgbClr val="000000"/>
              </a:solidFill>
              <a:latin typeface="Garamond" charset="0"/>
              <a:cs typeface="Arial" charset="0"/>
            </a:endParaRPr>
          </a:p>
        </p:txBody>
      </p:sp>
      <p:pic>
        <p:nvPicPr>
          <p:cNvPr id="108547" name="Picture 7" descr="train_station_by_cookiemagik-d3feg74.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990600"/>
            <a:ext cx="9144000" cy="548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8548" name="TextBox 2"/>
          <p:cNvSpPr txBox="1">
            <a:spLocks noChangeArrowheads="1"/>
          </p:cNvSpPr>
          <p:nvPr/>
        </p:nvSpPr>
        <p:spPr bwMode="auto">
          <a:xfrm>
            <a:off x="152400" y="6553200"/>
            <a:ext cx="4186238" cy="2460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000">
                <a:solidFill>
                  <a:srgbClr val="000000"/>
                </a:solidFill>
              </a:rPr>
              <a:t>Source: http://cookiemagik.deviantart.com/art/Train-station-207266944</a:t>
            </a:r>
          </a:p>
        </p:txBody>
      </p:sp>
    </p:spTree>
    <p:extLst>
      <p:ext uri="{BB962C8B-B14F-4D97-AF65-F5344CB8AC3E}">
        <p14:creationId xmlns:p14="http://schemas.microsoft.com/office/powerpoint/2010/main" val="199344426"/>
      </p:ext>
    </p:extLst>
  </p:cSld>
  <p:clrMapOvr>
    <a:masterClrMapping/>
  </p:clrMapOvr>
  <p:transition/>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1" name="Title 1"/>
          <p:cNvSpPr>
            <a:spLocks noGrp="1"/>
          </p:cNvSpPr>
          <p:nvPr>
            <p:ph type="title"/>
          </p:nvPr>
        </p:nvSpPr>
        <p:spPr/>
        <p:txBody>
          <a:bodyPr/>
          <a:lstStyle/>
          <a:p>
            <a:r>
              <a:rPr lang="en-US" dirty="0">
                <a:latin typeface="Garamond" charset="0"/>
              </a:rPr>
              <a:t>Principled Design</a:t>
            </a:r>
          </a:p>
        </p:txBody>
      </p:sp>
      <p:sp>
        <p:nvSpPr>
          <p:cNvPr id="107522"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D62FB81-D6DD-1E44-B086-70F1C12ECEC3}" type="slidenum">
              <a:rPr lang="en-US" sz="1600">
                <a:solidFill>
                  <a:srgbClr val="000000"/>
                </a:solidFill>
                <a:latin typeface="Garamond" charset="0"/>
                <a:cs typeface="Arial" charset="0"/>
              </a:rPr>
              <a:pPr eaLnBrk="1" hangingPunct="1"/>
              <a:t>142</a:t>
            </a:fld>
            <a:endParaRPr lang="en-US" sz="1600">
              <a:solidFill>
                <a:srgbClr val="000000"/>
              </a:solidFill>
              <a:latin typeface="Garamond" charset="0"/>
              <a:cs typeface="Arial" charset="0"/>
            </a:endParaRPr>
          </a:p>
        </p:txBody>
      </p:sp>
      <p:pic>
        <p:nvPicPr>
          <p:cNvPr id="107523" name="Content Placeholder 4" descr="1200px-Zürich_Stadelhofen_in_2006.jpg"/>
          <p:cNvPicPr>
            <a:picLocks noChangeAspect="1"/>
          </p:cNvPicPr>
          <p:nvPr/>
        </p:nvPicPr>
        <p:blipFill>
          <a:blip r:embed="rId2">
            <a:extLst>
              <a:ext uri="{28A0092B-C50C-407E-A947-70E740481C1C}">
                <a14:useLocalDpi xmlns:a14="http://schemas.microsoft.com/office/drawing/2010/main" val="0"/>
              </a:ext>
            </a:extLst>
          </a:blip>
          <a:srcRect t="4472" b="4472"/>
          <a:stretch>
            <a:fillRect/>
          </a:stretch>
        </p:blipFill>
        <p:spPr bwMode="auto">
          <a:xfrm>
            <a:off x="228600" y="1066800"/>
            <a:ext cx="8610600" cy="51943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7524" name="Rectangle 8"/>
          <p:cNvSpPr>
            <a:spLocks noChangeArrowheads="1"/>
          </p:cNvSpPr>
          <p:nvPr/>
        </p:nvSpPr>
        <p:spPr bwMode="auto">
          <a:xfrm>
            <a:off x="228600" y="6535738"/>
            <a:ext cx="8305800" cy="2154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a:t>
            </a:r>
            <a:r>
              <a:rPr lang="en-US" sz="800" dirty="0" err="1">
                <a:solidFill>
                  <a:srgbClr val="000000"/>
                </a:solidFill>
              </a:rPr>
              <a:t>Toni_V</a:t>
            </a:r>
            <a:r>
              <a:rPr lang="en-US" sz="800" dirty="0">
                <a:solidFill>
                  <a:srgbClr val="000000"/>
                </a:solidFill>
              </a:rPr>
              <a:t>, CC BY-SA 2.0, https://</a:t>
            </a:r>
            <a:r>
              <a:rPr lang="en-US" sz="800" dirty="0" err="1">
                <a:solidFill>
                  <a:srgbClr val="000000"/>
                </a:solidFill>
              </a:rPr>
              <a:t>commons.wikimedia.org</a:t>
            </a:r>
            <a:r>
              <a:rPr lang="en-US" sz="800" dirty="0">
                <a:solidFill>
                  <a:srgbClr val="000000"/>
                </a:solidFill>
              </a:rPr>
              <a:t>/w/</a:t>
            </a:r>
            <a:r>
              <a:rPr lang="en-US" sz="800" dirty="0" err="1">
                <a:solidFill>
                  <a:srgbClr val="000000"/>
                </a:solidFill>
              </a:rPr>
              <a:t>index.php?curid</a:t>
            </a:r>
            <a:r>
              <a:rPr lang="en-US" sz="800" dirty="0">
                <a:solidFill>
                  <a:srgbClr val="000000"/>
                </a:solidFill>
              </a:rPr>
              <a:t>=4087256</a:t>
            </a:r>
          </a:p>
        </p:txBody>
      </p:sp>
    </p:spTree>
    <p:extLst>
      <p:ext uri="{BB962C8B-B14F-4D97-AF65-F5344CB8AC3E}">
        <p14:creationId xmlns:p14="http://schemas.microsoft.com/office/powerpoint/2010/main" val="307278462"/>
      </p:ext>
    </p:extLst>
  </p:cSld>
  <p:clrMapOvr>
    <a:masterClrMapping/>
  </p:clrMapOvr>
  <p:transition/>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5" name="Title 1"/>
          <p:cNvSpPr>
            <a:spLocks noGrp="1"/>
          </p:cNvSpPr>
          <p:nvPr>
            <p:ph type="title"/>
          </p:nvPr>
        </p:nvSpPr>
        <p:spPr/>
        <p:txBody>
          <a:bodyPr/>
          <a:lstStyle/>
          <a:p>
            <a:r>
              <a:rPr lang="en-US" altLang="en-US" dirty="0">
                <a:ea typeface="ＭＳ Ｐゴシック" charset="-128"/>
              </a:rPr>
              <a:t>Another Principled Design</a:t>
            </a:r>
          </a:p>
        </p:txBody>
      </p:sp>
      <p:pic>
        <p:nvPicPr>
          <p:cNvPr id="216066" name="Content Placeholder 4" descr="1200px-OrienteMGT.jpg"/>
          <p:cNvPicPr>
            <a:picLocks noGrp="1" noChangeAspect="1"/>
          </p:cNvPicPr>
          <p:nvPr>
            <p:ph idx="1"/>
          </p:nvPr>
        </p:nvPicPr>
        <p:blipFill>
          <a:blip r:embed="rId2">
            <a:extLst>
              <a:ext uri="{28A0092B-C50C-407E-A947-70E740481C1C}">
                <a14:useLocalDpi xmlns:a14="http://schemas.microsoft.com/office/drawing/2010/main" val="0"/>
              </a:ext>
            </a:extLst>
          </a:blip>
          <a:srcRect l="22372" r="22372"/>
          <a:stretch>
            <a:fillRect/>
          </a:stretch>
        </p:blipFill>
        <p:spPr>
          <a:xfrm>
            <a:off x="228600" y="1054100"/>
            <a:ext cx="8610600" cy="5194300"/>
          </a:xfrm>
        </p:spPr>
      </p:pic>
      <p:sp>
        <p:nvSpPr>
          <p:cNvPr id="216067"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8B6D5726-69C2-A744-A6EE-ACF672B6004B}" type="slidenum">
              <a:rPr lang="en-US" altLang="en-US" sz="1600">
                <a:solidFill>
                  <a:srgbClr val="000000"/>
                </a:solidFill>
                <a:latin typeface="Garamond" charset="0"/>
              </a:rPr>
              <a:pPr>
                <a:spcBef>
                  <a:spcPct val="0"/>
                </a:spcBef>
                <a:buClrTx/>
                <a:buSzTx/>
                <a:buFontTx/>
                <a:buNone/>
              </a:pPr>
              <a:t>143</a:t>
            </a:fld>
            <a:endParaRPr lang="en-US" altLang="en-US" sz="1600">
              <a:solidFill>
                <a:srgbClr val="000000"/>
              </a:solidFill>
              <a:latin typeface="Garamond" charset="0"/>
            </a:endParaRPr>
          </a:p>
        </p:txBody>
      </p:sp>
      <p:sp>
        <p:nvSpPr>
          <p:cNvPr id="216068" name="Rectangle 5"/>
          <p:cNvSpPr>
            <a:spLocks noChangeArrowheads="1"/>
          </p:cNvSpPr>
          <p:nvPr/>
        </p:nvSpPr>
        <p:spPr bwMode="auto">
          <a:xfrm>
            <a:off x="152400" y="6477000"/>
            <a:ext cx="77724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By Martín Gómez Tagle - Lisbon, Portugal, CC BY-SA 3.0, https://commons.wikimedia.org/w/index.php?curid=13764903</a:t>
            </a:r>
          </a:p>
        </p:txBody>
      </p:sp>
      <p:pic>
        <p:nvPicPr>
          <p:cNvPr id="3" name="Picture 2" descr="photo-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133600" y="3200400"/>
            <a:ext cx="4343400" cy="3286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0" name="TextBox 6"/>
          <p:cNvSpPr txBox="1">
            <a:spLocks noChangeArrowheads="1"/>
          </p:cNvSpPr>
          <p:nvPr/>
        </p:nvSpPr>
        <p:spPr bwMode="auto">
          <a:xfrm>
            <a:off x="133350" y="6659563"/>
            <a:ext cx="4391025"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fontAlgn="base">
              <a:spcBef>
                <a:spcPct val="0"/>
              </a:spcBef>
              <a:spcAft>
                <a:spcPct val="0"/>
              </a:spcAft>
              <a:buClrTx/>
              <a:buSzTx/>
              <a:buFontTx/>
              <a:buNone/>
            </a:pPr>
            <a:r>
              <a:rPr lang="en-US" altLang="en-US" sz="1000">
                <a:solidFill>
                  <a:srgbClr val="000000"/>
                </a:solidFill>
                <a:latin typeface="Arial" charset="0"/>
              </a:rPr>
              <a:t>Source: http://www.arcspace.com/exhibitions/unsorted/santiago-calatrava/</a:t>
            </a:r>
          </a:p>
        </p:txBody>
      </p:sp>
    </p:spTree>
    <p:extLst>
      <p:ext uri="{BB962C8B-B14F-4D97-AF65-F5344CB8AC3E}">
        <p14:creationId xmlns:p14="http://schemas.microsoft.com/office/powerpoint/2010/main" val="50576237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Title 1"/>
          <p:cNvSpPr>
            <a:spLocks noGrp="1"/>
          </p:cNvSpPr>
          <p:nvPr>
            <p:ph type="title"/>
          </p:nvPr>
        </p:nvSpPr>
        <p:spPr/>
        <p:txBody>
          <a:bodyPr/>
          <a:lstStyle/>
          <a:p>
            <a:r>
              <a:rPr lang="en-US" dirty="0">
                <a:latin typeface="Garamond" charset="0"/>
              </a:rPr>
              <a:t>Principle Applied to Another Structure</a:t>
            </a:r>
          </a:p>
        </p:txBody>
      </p:sp>
      <p:sp>
        <p:nvSpPr>
          <p:cNvPr id="100354"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7C3DD0F-DD36-AB46-AB2D-07681B2C41E4}" type="slidenum">
              <a:rPr lang="en-US" sz="1600">
                <a:solidFill>
                  <a:srgbClr val="000000"/>
                </a:solidFill>
                <a:latin typeface="Garamond" charset="0"/>
                <a:cs typeface="Arial" charset="0"/>
              </a:rPr>
              <a:pPr eaLnBrk="1" hangingPunct="1"/>
              <a:t>144</a:t>
            </a:fld>
            <a:endParaRPr lang="en-US" sz="1600">
              <a:solidFill>
                <a:srgbClr val="000000"/>
              </a:solidFill>
              <a:latin typeface="Garamond" charset="0"/>
              <a:cs typeface="Arial" charset="0"/>
            </a:endParaRPr>
          </a:p>
        </p:txBody>
      </p:sp>
      <p:pic>
        <p:nvPicPr>
          <p:cNvPr id="100355" name="Picture 4" descr="santiago-calatrava-oculus-world-trade-center-transportation-hub-hufton-crow_dezeen_10.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6640" y="952500"/>
            <a:ext cx="6705600" cy="5741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0356" name="Rectangle 5"/>
          <p:cNvSpPr>
            <a:spLocks noChangeArrowheads="1"/>
          </p:cNvSpPr>
          <p:nvPr/>
        </p:nvSpPr>
        <p:spPr bwMode="auto">
          <a:xfrm>
            <a:off x="152400" y="6630988"/>
            <a:ext cx="9829800"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1000">
                <a:solidFill>
                  <a:srgbClr val="000000"/>
                </a:solidFill>
              </a:rPr>
              <a:t>Source: https://www.dezeen.com/2016/08/29/santiago-calatrava-oculus-world-trade-center-transportation-hub-new-york-photographs-hufton-crow/</a:t>
            </a:r>
          </a:p>
        </p:txBody>
      </p:sp>
      <p:pic>
        <p:nvPicPr>
          <p:cNvPr id="6" name="Picture 5" descr="651px-Calatrava_IMG_2489.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864039" y="980729"/>
            <a:ext cx="2294599" cy="316835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Rectangle 6"/>
          <p:cNvSpPr>
            <a:spLocks noChangeArrowheads="1"/>
          </p:cNvSpPr>
          <p:nvPr/>
        </p:nvSpPr>
        <p:spPr bwMode="auto">
          <a:xfrm>
            <a:off x="152400" y="6553200"/>
            <a:ext cx="8915400" cy="338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r>
              <a:rPr lang="en-US" sz="800" dirty="0">
                <a:solidFill>
                  <a:srgbClr val="000000"/>
                </a:solidFill>
              </a:rPr>
              <a:t>Source: By 準建築人手札網站 </a:t>
            </a:r>
            <a:r>
              <a:rPr lang="en-US" sz="800" dirty="0" err="1">
                <a:solidFill>
                  <a:srgbClr val="000000"/>
                </a:solidFill>
              </a:rPr>
              <a:t>Forgemind</a:t>
            </a:r>
            <a:r>
              <a:rPr lang="en-US" sz="800" dirty="0">
                <a:solidFill>
                  <a:srgbClr val="000000"/>
                </a:solidFill>
              </a:rPr>
              <a:t> </a:t>
            </a:r>
            <a:r>
              <a:rPr lang="en-US" sz="800" dirty="0" err="1">
                <a:solidFill>
                  <a:srgbClr val="000000"/>
                </a:solidFill>
              </a:rPr>
              <a:t>ArchiMedia</a:t>
            </a:r>
            <a:r>
              <a:rPr lang="en-US" sz="800" dirty="0">
                <a:solidFill>
                  <a:srgbClr val="000000"/>
                </a:solidFill>
              </a:rPr>
              <a:t> - Flickr: IMG_2489.JPG, CC BY 2.0, </a:t>
            </a:r>
          </a:p>
          <a:p>
            <a:r>
              <a:rPr lang="en-US" sz="800" dirty="0">
                <a:solidFill>
                  <a:srgbClr val="000000"/>
                </a:solidFill>
                <a:hlinkClick r:id="rId4"/>
              </a:rPr>
              <a:t>https://commons.wikimedia.org/w/index.php?curid=31493356</a:t>
            </a:r>
            <a:r>
              <a:rPr lang="en-US" sz="800" dirty="0">
                <a:solidFill>
                  <a:srgbClr val="000000"/>
                </a:solidFill>
              </a:rPr>
              <a:t>, https://</a:t>
            </a:r>
            <a:r>
              <a:rPr lang="en-US" sz="800" dirty="0" err="1">
                <a:solidFill>
                  <a:srgbClr val="000000"/>
                </a:solidFill>
              </a:rPr>
              <a:t>en.wikipedia.org</a:t>
            </a:r>
            <a:r>
              <a:rPr lang="en-US" sz="800" dirty="0">
                <a:solidFill>
                  <a:srgbClr val="000000"/>
                </a:solidFill>
              </a:rPr>
              <a:t>/wiki/</a:t>
            </a:r>
            <a:r>
              <a:rPr lang="en-US" sz="800" dirty="0" err="1">
                <a:solidFill>
                  <a:srgbClr val="000000"/>
                </a:solidFill>
              </a:rPr>
              <a:t>Santiago_Calatrava</a:t>
            </a:r>
            <a:endParaRPr lang="en-US" sz="800" dirty="0">
              <a:solidFill>
                <a:srgbClr val="000000"/>
              </a:solidFill>
            </a:endParaRPr>
          </a:p>
        </p:txBody>
      </p:sp>
    </p:spTree>
    <p:extLst>
      <p:ext uri="{BB962C8B-B14F-4D97-AF65-F5344CB8AC3E}">
        <p14:creationId xmlns:p14="http://schemas.microsoft.com/office/powerpoint/2010/main" val="6079617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89" name="Title 1"/>
          <p:cNvSpPr>
            <a:spLocks noGrp="1"/>
          </p:cNvSpPr>
          <p:nvPr>
            <p:ph type="title"/>
          </p:nvPr>
        </p:nvSpPr>
        <p:spPr/>
        <p:txBody>
          <a:bodyPr/>
          <a:lstStyle/>
          <a:p>
            <a:r>
              <a:rPr lang="en-US" altLang="en-US" dirty="0">
                <a:ea typeface="ＭＳ Ｐゴシック" charset="-128"/>
              </a:rPr>
              <a:t>The Overarching Principle</a:t>
            </a:r>
          </a:p>
        </p:txBody>
      </p:sp>
      <p:sp>
        <p:nvSpPr>
          <p:cNvPr id="217090" name="Slide Number Placeholder 3"/>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charset="2"/>
              <a:buChar char="n"/>
              <a:defRPr sz="2400">
                <a:solidFill>
                  <a:schemeClr val="tx1"/>
                </a:solidFill>
                <a:latin typeface="Tahoma" charset="0"/>
                <a:ea typeface="ＭＳ Ｐゴシック" charset="-128"/>
              </a:defRPr>
            </a:lvl1pPr>
            <a:lvl2pPr marL="742950" indent="-285750">
              <a:spcBef>
                <a:spcPct val="20000"/>
              </a:spcBef>
              <a:buClr>
                <a:schemeClr val="accent2"/>
              </a:buClr>
              <a:buSzPct val="60000"/>
              <a:buFont typeface="Wingdings" charset="2"/>
              <a:buChar char="q"/>
              <a:defRPr sz="2200">
                <a:solidFill>
                  <a:schemeClr val="tx1"/>
                </a:solidFill>
                <a:latin typeface="Tahoma" charset="0"/>
                <a:ea typeface="ＭＳ Ｐゴシック" charset="-128"/>
              </a:defRPr>
            </a:lvl2pPr>
            <a:lvl3pPr marL="1143000" indent="-228600">
              <a:spcBef>
                <a:spcPct val="20000"/>
              </a:spcBef>
              <a:buClr>
                <a:schemeClr val="accent1"/>
              </a:buClr>
              <a:buSzPct val="65000"/>
              <a:buFont typeface="Wingdings" charset="2"/>
              <a:buChar char="n"/>
              <a:defRPr sz="2000">
                <a:solidFill>
                  <a:schemeClr val="tx1"/>
                </a:solidFill>
                <a:latin typeface="Tahoma" charset="0"/>
                <a:ea typeface="ＭＳ Ｐゴシック" charset="-128"/>
              </a:defRPr>
            </a:lvl3pPr>
            <a:lvl4pPr marL="1600200" indent="-228600">
              <a:spcBef>
                <a:spcPct val="20000"/>
              </a:spcBef>
              <a:buClr>
                <a:schemeClr val="accent2"/>
              </a:buClr>
              <a:buSzPct val="70000"/>
              <a:buFont typeface="Wingdings" charset="2"/>
              <a:buChar char="q"/>
              <a:defRPr>
                <a:solidFill>
                  <a:schemeClr val="tx1"/>
                </a:solidFill>
                <a:latin typeface="Tahoma" charset="0"/>
                <a:ea typeface="ＭＳ Ｐゴシック" charset="-128"/>
              </a:defRPr>
            </a:lvl4pPr>
            <a:lvl5pPr marL="2057400" indent="-228600">
              <a:spcBef>
                <a:spcPct val="20000"/>
              </a:spcBef>
              <a:buClr>
                <a:schemeClr val="accent1"/>
              </a:buClr>
              <a:buSzPct val="75000"/>
              <a:buFont typeface="Wingdings" charset="2"/>
              <a:buChar char="§"/>
              <a:defRPr sz="1600">
                <a:solidFill>
                  <a:schemeClr val="tx1"/>
                </a:solidFill>
                <a:latin typeface="Tahoma" charset="0"/>
                <a:ea typeface="ＭＳ Ｐゴシック" charset="-128"/>
              </a:defRPr>
            </a:lvl5pPr>
            <a:lvl6pPr marL="25146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6pPr>
            <a:lvl7pPr marL="29718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7pPr>
            <a:lvl8pPr marL="34290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8pPr>
            <a:lvl9pPr marL="3886200" indent="-228600" eaLnBrk="0" fontAlgn="base" hangingPunct="0">
              <a:spcBef>
                <a:spcPct val="20000"/>
              </a:spcBef>
              <a:spcAft>
                <a:spcPct val="0"/>
              </a:spcAft>
              <a:buClr>
                <a:schemeClr val="accent1"/>
              </a:buClr>
              <a:buSzPct val="75000"/>
              <a:buFont typeface="Wingdings" charset="2"/>
              <a:buChar char="§"/>
              <a:defRPr sz="1600">
                <a:solidFill>
                  <a:schemeClr val="tx1"/>
                </a:solidFill>
                <a:latin typeface="Tahoma" charset="0"/>
                <a:ea typeface="ＭＳ Ｐゴシック" charset="-128"/>
              </a:defRPr>
            </a:lvl9pPr>
          </a:lstStyle>
          <a:p>
            <a:pPr>
              <a:spcBef>
                <a:spcPct val="0"/>
              </a:spcBef>
              <a:buClrTx/>
              <a:buSzTx/>
              <a:buFontTx/>
              <a:buNone/>
            </a:pPr>
            <a:fld id="{2B3B4E2E-30E6-F248-9444-D019D8D0019B}" type="slidenum">
              <a:rPr lang="en-US" altLang="en-US" sz="1600">
                <a:solidFill>
                  <a:srgbClr val="000000"/>
                </a:solidFill>
                <a:latin typeface="Garamond" charset="0"/>
              </a:rPr>
              <a:pPr>
                <a:spcBef>
                  <a:spcPct val="0"/>
                </a:spcBef>
                <a:buClrTx/>
                <a:buSzTx/>
                <a:buFontTx/>
                <a:buNone/>
              </a:pPr>
              <a:t>145</a:t>
            </a:fld>
            <a:endParaRPr lang="en-US" altLang="en-US" sz="1600">
              <a:solidFill>
                <a:srgbClr val="000000"/>
              </a:solidFill>
              <a:latin typeface="Garamond" charset="0"/>
            </a:endParaRPr>
          </a:p>
        </p:txBody>
      </p:sp>
      <p:pic>
        <p:nvPicPr>
          <p:cNvPr id="217091"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47800" y="914400"/>
            <a:ext cx="6350000" cy="411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5214938"/>
            <a:ext cx="9144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6763367"/>
      </p:ext>
    </p:extLst>
  </p:cSld>
  <p:clrMapOvr>
    <a:masterClrMapping/>
  </p:clrMapOvr>
  <p:transition/>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Overarching Principles for Computing?</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146</a:t>
            </a:fld>
            <a:endParaRPr lang="en-US" altLang="en-US"/>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r>
              <a:rPr lang="en-US" sz="1000" dirty="0">
                <a:solidFill>
                  <a:srgbClr val="000000"/>
                </a:solidFill>
                <a:latin typeface="Calibri"/>
                <a:cs typeface="Calibri"/>
              </a:rPr>
              <a:t>Source: http://</a:t>
            </a:r>
            <a:r>
              <a:rPr lang="en-US" sz="1000" dirty="0" err="1">
                <a:solidFill>
                  <a:srgbClr val="000000"/>
                </a:solidFill>
                <a:latin typeface="Calibri"/>
                <a:cs typeface="Calibri"/>
              </a:rPr>
              <a:t>spectrum.ieee.org</a:t>
            </a:r>
            <a:r>
              <a:rPr lang="en-US" sz="1000" dirty="0">
                <a:solidFill>
                  <a:srgbClr val="000000"/>
                </a:solidFill>
                <a:latin typeface="Calibri"/>
                <a:cs typeface="Calibri"/>
              </a:rPr>
              <a:t>/image/</a:t>
            </a:r>
            <a:r>
              <a:rPr lang="en-US" sz="1000" dirty="0" err="1">
                <a:solidFill>
                  <a:srgbClr val="000000"/>
                </a:solidFill>
                <a:latin typeface="Calibri"/>
                <a:cs typeface="Calibri"/>
              </a:rPr>
              <a:t>MjYzMzAyMg.jpeg</a:t>
            </a:r>
            <a:endParaRPr lang="en-US" sz="1000" dirty="0">
              <a:solidFill>
                <a:srgbClr val="000000"/>
              </a:solidFill>
              <a:latin typeface="Calibri"/>
              <a:cs typeface="Calibri"/>
            </a:endParaRPr>
          </a:p>
        </p:txBody>
      </p:sp>
    </p:spTree>
    <p:extLst>
      <p:ext uri="{BB962C8B-B14F-4D97-AF65-F5344CB8AC3E}">
        <p14:creationId xmlns:p14="http://schemas.microsoft.com/office/powerpoint/2010/main" val="6786053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Concluding Remarks</a:t>
            </a:r>
          </a:p>
        </p:txBody>
      </p:sp>
      <p:sp>
        <p:nvSpPr>
          <p:cNvPr id="3" name="Content Placeholder 2"/>
          <p:cNvSpPr>
            <a:spLocks noGrp="1"/>
          </p:cNvSpPr>
          <p:nvPr>
            <p:ph idx="1"/>
          </p:nvPr>
        </p:nvSpPr>
        <p:spPr>
          <a:xfrm>
            <a:off x="179512" y="908720"/>
            <a:ext cx="8964488" cy="5193723"/>
          </a:xfrm>
        </p:spPr>
        <p:txBody>
          <a:bodyPr/>
          <a:lstStyle/>
          <a:p>
            <a:r>
              <a:rPr lang="en-US" dirty="0"/>
              <a:t>It is time to design </a:t>
            </a:r>
            <a:r>
              <a:rPr lang="en-US" dirty="0">
                <a:solidFill>
                  <a:srgbClr val="008000"/>
                </a:solidFill>
              </a:rPr>
              <a:t>principled system architectures </a:t>
            </a:r>
            <a:r>
              <a:rPr lang="en-US" dirty="0"/>
              <a:t>to solve the </a:t>
            </a:r>
            <a:r>
              <a:rPr lang="en-US" dirty="0">
                <a:solidFill>
                  <a:srgbClr val="008000"/>
                </a:solidFill>
              </a:rPr>
              <a:t>memory </a:t>
            </a:r>
            <a:r>
              <a:rPr lang="en-US" dirty="0"/>
              <a:t>problem</a:t>
            </a:r>
            <a:endParaRPr lang="en-US" dirty="0">
              <a:solidFill>
                <a:srgbClr val="0000FF"/>
              </a:solidFill>
            </a:endParaRPr>
          </a:p>
          <a:p>
            <a:endParaRPr lang="en-US" sz="1400" dirty="0"/>
          </a:p>
          <a:p>
            <a:r>
              <a:rPr lang="en-US" dirty="0">
                <a:solidFill>
                  <a:srgbClr val="FF0000"/>
                </a:solidFill>
              </a:rPr>
              <a:t>Discover design principles for </a:t>
            </a:r>
            <a:r>
              <a:rPr lang="en-US" dirty="0">
                <a:solidFill>
                  <a:srgbClr val="0000FF"/>
                </a:solidFill>
              </a:rPr>
              <a:t>fundamentally secure and reliable computer architectures</a:t>
            </a:r>
          </a:p>
          <a:p>
            <a:endParaRPr lang="en-US" sz="1400" dirty="0">
              <a:solidFill>
                <a:srgbClr val="FF0000"/>
              </a:solidFill>
            </a:endParaRPr>
          </a:p>
          <a:p>
            <a:r>
              <a:rPr lang="en-US" dirty="0">
                <a:solidFill>
                  <a:srgbClr val="FF0000"/>
                </a:solidFill>
              </a:rPr>
              <a:t>Design complete systems to be balanced and energy-efficient</a:t>
            </a:r>
            <a:r>
              <a:rPr lang="en-US" dirty="0"/>
              <a:t>, i.e., </a:t>
            </a:r>
            <a:r>
              <a:rPr lang="en-US" dirty="0">
                <a:solidFill>
                  <a:srgbClr val="0000FF"/>
                </a:solidFill>
              </a:rPr>
              <a:t>data-centric (or memory-centric) </a:t>
            </a:r>
            <a:r>
              <a:rPr lang="en-US" dirty="0"/>
              <a:t>and</a:t>
            </a:r>
            <a:r>
              <a:rPr lang="en-US" dirty="0">
                <a:solidFill>
                  <a:srgbClr val="0000FF"/>
                </a:solidFill>
              </a:rPr>
              <a:t> low latency</a:t>
            </a:r>
          </a:p>
          <a:p>
            <a:endParaRPr lang="en-US" sz="1400" dirty="0">
              <a:solidFill>
                <a:srgbClr val="0000FF"/>
              </a:solidFill>
            </a:endParaRPr>
          </a:p>
          <a:p>
            <a:r>
              <a:rPr lang="en-US" dirty="0">
                <a:solidFill>
                  <a:srgbClr val="FF0000"/>
                </a:solidFill>
              </a:rPr>
              <a:t>Enable new and emerging memory architectures </a:t>
            </a:r>
          </a:p>
          <a:p>
            <a:endParaRPr lang="en-US" sz="1400" dirty="0">
              <a:solidFill>
                <a:srgbClr val="0000FF"/>
              </a:solidFill>
            </a:endParaRPr>
          </a:p>
          <a:p>
            <a:r>
              <a:rPr lang="en-US" dirty="0">
                <a:solidFill>
                  <a:srgbClr val="0000FF"/>
                </a:solidFill>
              </a:rPr>
              <a:t>This </a:t>
            </a:r>
            <a:r>
              <a:rPr lang="en-US" dirty="0">
                <a:solidFill>
                  <a:srgbClr val="000000"/>
                </a:solidFill>
              </a:rPr>
              <a:t>can</a:t>
            </a:r>
          </a:p>
          <a:p>
            <a:pPr lvl="1"/>
            <a:r>
              <a:rPr lang="en-US" dirty="0"/>
              <a:t>Lead to </a:t>
            </a:r>
            <a:r>
              <a:rPr lang="en-US" b="1" dirty="0">
                <a:solidFill>
                  <a:schemeClr val="accent2">
                    <a:lumMod val="75000"/>
                  </a:schemeClr>
                </a:solidFill>
              </a:rPr>
              <a:t>orders-of-magnitude </a:t>
            </a:r>
            <a:r>
              <a:rPr lang="en-US" dirty="0"/>
              <a:t>improvements </a:t>
            </a:r>
          </a:p>
          <a:p>
            <a:pPr lvl="1"/>
            <a:r>
              <a:rPr lang="en-US" b="1" dirty="0">
                <a:solidFill>
                  <a:srgbClr val="2C6123"/>
                </a:solidFill>
              </a:rPr>
              <a:t>Enable new applications &amp; computing platforms</a:t>
            </a:r>
          </a:p>
          <a:p>
            <a:pPr lvl="1"/>
            <a:r>
              <a:rPr lang="is-IS" b="1" dirty="0">
                <a:solidFill>
                  <a:srgbClr val="2C6123"/>
                </a:solidFill>
              </a:rPr>
              <a:t>…</a:t>
            </a:r>
            <a:endParaRPr lang="en-US" b="1" dirty="0">
              <a:solidFill>
                <a:srgbClr val="2C6123"/>
              </a:solidFill>
            </a:endParaRPr>
          </a:p>
          <a:p>
            <a:pPr lvl="1"/>
            <a:endParaRPr lang="en-US" sz="2000" dirty="0"/>
          </a:p>
          <a:p>
            <a:endParaRPr lang="en-US" dirty="0">
              <a:solidFill>
                <a:srgbClr val="0000FF"/>
              </a:solidFill>
            </a:endParaRPr>
          </a:p>
          <a:p>
            <a:endParaRPr lang="en-US" dirty="0"/>
          </a:p>
          <a:p>
            <a:endParaRPr lang="en-US" dirty="0"/>
          </a:p>
          <a:p>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147</a:t>
            </a:fld>
            <a:endParaRPr lang="en-US" dirty="0"/>
          </a:p>
        </p:txBody>
      </p:sp>
    </p:spTree>
    <p:extLst>
      <p:ext uri="{BB962C8B-B14F-4D97-AF65-F5344CB8AC3E}">
        <p14:creationId xmlns:p14="http://schemas.microsoft.com/office/powerpoint/2010/main" val="28217395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Think Across the Stack</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148</a:t>
            </a:fld>
            <a:endParaRPr lang="en-US"/>
          </a:p>
        </p:txBody>
      </p:sp>
      <p:sp>
        <p:nvSpPr>
          <p:cNvPr id="5" name="Text Box 17"/>
          <p:cNvSpPr txBox="1">
            <a:spLocks noChangeArrowheads="1"/>
          </p:cNvSpPr>
          <p:nvPr/>
        </p:nvSpPr>
        <p:spPr bwMode="auto">
          <a:xfrm>
            <a:off x="3501600" y="3690342"/>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318867"/>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654548"/>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283073"/>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1916360"/>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063404"/>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latin typeface="Tahoma" pitchFamily="34" charset="0"/>
                <a:cs typeface="Arial" charset="0"/>
              </a:rPr>
              <a:t>Logic</a:t>
            </a:r>
          </a:p>
          <a:p>
            <a:pPr>
              <a:defRPr/>
            </a:pPr>
            <a:endParaRPr lang="en-US" sz="1750" dirty="0">
              <a:solidFill>
                <a:srgbClr val="000000"/>
              </a:solidFill>
              <a:latin typeface="Tahoma" pitchFamily="34" charset="0"/>
              <a:cs typeface="Arial" charset="0"/>
            </a:endParaRPr>
          </a:p>
        </p:txBody>
      </p:sp>
      <p:sp>
        <p:nvSpPr>
          <p:cNvPr id="11" name="Text Box 23"/>
          <p:cNvSpPr txBox="1">
            <a:spLocks noChangeAspect="1" noChangeArrowheads="1"/>
          </p:cNvSpPr>
          <p:nvPr/>
        </p:nvSpPr>
        <p:spPr bwMode="auto">
          <a:xfrm>
            <a:off x="3501600" y="4434879"/>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2996480"/>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4790479"/>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393540"/>
            <a:ext cx="2232248" cy="2286000"/>
          </a:xfrm>
          <a:prstGeom prst="roundRect">
            <a:avLst>
              <a:gd name="adj" fmla="val 16667"/>
            </a:avLst>
          </a:prstGeom>
          <a:noFill/>
          <a:ln w="44450">
            <a:solidFill>
              <a:srgbClr val="0000FF"/>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solidFill>
                <a:srgbClr val="0000FF"/>
              </a:solidFill>
              <a:latin typeface="Tahoma"/>
            </a:endParaRPr>
          </a:p>
        </p:txBody>
      </p:sp>
    </p:spTree>
    <p:extLst>
      <p:ext uri="{BB962C8B-B14F-4D97-AF65-F5344CB8AC3E}">
        <p14:creationId xmlns:p14="http://schemas.microsoft.com/office/powerpoint/2010/main" val="177809936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If In Doubt, See Other Doubtful Technologies</a:t>
            </a:r>
          </a:p>
        </p:txBody>
      </p:sp>
      <p:sp>
        <p:nvSpPr>
          <p:cNvPr id="3" name="Content Placeholder 2"/>
          <p:cNvSpPr>
            <a:spLocks noGrp="1"/>
          </p:cNvSpPr>
          <p:nvPr>
            <p:ph idx="1"/>
          </p:nvPr>
        </p:nvSpPr>
        <p:spPr>
          <a:xfrm>
            <a:off x="228600" y="980728"/>
            <a:ext cx="8610600" cy="4876800"/>
          </a:xfrm>
        </p:spPr>
        <p:txBody>
          <a:bodyPr/>
          <a:lstStyle/>
          <a:p>
            <a:r>
              <a:rPr lang="en-US" dirty="0"/>
              <a:t>A very “doubtful” emerging technology </a:t>
            </a:r>
          </a:p>
          <a:p>
            <a:pPr lvl="1"/>
            <a:r>
              <a:rPr lang="en-US" dirty="0"/>
              <a:t>for at least two decades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149</a:t>
            </a:fld>
            <a:endParaRPr lang="en-US" altLang="en-US">
              <a:solidFill>
                <a:srgbClr val="000000"/>
              </a:solidFill>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lvl="0" algn="ctr">
              <a:spcBef>
                <a:spcPts val="450"/>
              </a:spcBef>
            </a:pPr>
            <a:r>
              <a:rPr lang="en-US" sz="2100" b="1" dirty="0">
                <a:solidFill>
                  <a:srgbClr val="0000FF"/>
                </a:solidFill>
                <a:latin typeface="Adobe Garamond Pro" panose="02020502060506020403" pitchFamily="18" charset="0"/>
                <a:hlinkClick r:id="rId2"/>
              </a:rPr>
              <a:t>https://arxiv.org/pdf/1706.08642</a:t>
            </a:r>
            <a:r>
              <a:rPr lang="en-US" sz="2100" b="1" dirty="0">
                <a:solidFill>
                  <a:srgbClr val="0000FF"/>
                </a:solidFill>
                <a:latin typeface="Adobe Garamond Pro" panose="02020502060506020403" pitchFamily="18" charset="0"/>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855679"/>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2132856"/>
            <a:ext cx="3874137" cy="369332"/>
          </a:xfrm>
          <a:prstGeom prst="rect">
            <a:avLst/>
          </a:prstGeom>
          <a:noFill/>
        </p:spPr>
        <p:txBody>
          <a:bodyPr wrap="none" rtlCol="0">
            <a:spAutoFit/>
          </a:bodyPr>
          <a:lstStyle/>
          <a:p>
            <a:r>
              <a:rPr lang="en-US" i="1" dirty="0">
                <a:solidFill>
                  <a:srgbClr val="FF0000"/>
                </a:solidFill>
              </a:rPr>
              <a:t>Proceedings of the IEEE, Sept. 2017</a:t>
            </a:r>
          </a:p>
        </p:txBody>
      </p:sp>
    </p:spTree>
    <p:extLst>
      <p:ext uri="{BB962C8B-B14F-4D97-AF65-F5344CB8AC3E}">
        <p14:creationId xmlns:p14="http://schemas.microsoft.com/office/powerpoint/2010/main" val="2262642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March 21, 2018</a:t>
            </a:r>
          </a:p>
          <a:p>
            <a:r>
              <a:rPr lang="en-US" sz="2200" dirty="0" err="1"/>
              <a:t>Euromicro</a:t>
            </a:r>
            <a:r>
              <a:rPr lang="en-US" sz="2200" dirty="0"/>
              <a:t> PDP 2018 Keynote Talk</a:t>
            </a:r>
          </a:p>
          <a:p>
            <a:endParaRPr lang="en-US" sz="2200" dirty="0"/>
          </a:p>
          <a:p>
            <a:pPr algn="l"/>
            <a:endParaRPr lang="en-US" sz="2200" dirty="0"/>
          </a:p>
        </p:txBody>
      </p:sp>
      <p:pic>
        <p:nvPicPr>
          <p:cNvPr id="7" name="Picture 6" descr="safari.png"/>
          <p:cNvPicPr>
            <a:picLocks noChangeAspect="1"/>
          </p:cNvPicPr>
          <p:nvPr/>
        </p:nvPicPr>
        <p:blipFill>
          <a:blip r:embed="rId5" cstate="print"/>
          <a:stretch>
            <a:fillRect/>
          </a:stretch>
        </p:blipFill>
        <p:spPr>
          <a:xfrm>
            <a:off x="179512" y="6453336"/>
            <a:ext cx="1080120" cy="312522"/>
          </a:xfrm>
          <a:prstGeom prst="rect">
            <a:avLst/>
          </a:prstGeom>
        </p:spPr>
      </p:pic>
      <p:pic>
        <p:nvPicPr>
          <p:cNvPr id="11" name="Picture 18" descr="logo"/>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04" y="5229200"/>
            <a:ext cx="1387508" cy="1152128"/>
          </a:xfrm>
          <a:prstGeom prst="rect">
            <a:avLst/>
          </a:prstGeom>
          <a:noFill/>
          <a:extLst>
            <a:ext uri="{909E8E84-426E-40dd-AFC4-6F175D3DCCD1}">
              <a14:hiddenFill xmlns="" xmlns:a14="http://schemas.microsoft.com/office/drawing/2010/main">
                <a:solidFill>
                  <a:srgbClr val="FFFFFF"/>
                </a:solidFill>
              </a14:hiddenFill>
            </a:ext>
          </a:extLst>
        </p:spPr>
      </p:pic>
      <p:sp>
        <p:nvSpPr>
          <p:cNvPr id="13" name="Title 1"/>
          <p:cNvSpPr>
            <a:spLocks noGrp="1"/>
          </p:cNvSpPr>
          <p:nvPr>
            <p:ph type="ctrTitle"/>
          </p:nvPr>
        </p:nvSpPr>
        <p:spPr>
          <a:xfrm>
            <a:off x="395536" y="1227584"/>
            <a:ext cx="8382000" cy="2201416"/>
          </a:xfrm>
        </p:spPr>
        <p:txBody>
          <a:bodyPr>
            <a:normAutofit/>
          </a:bodyPr>
          <a:lstStyle/>
          <a:p>
            <a:pPr algn="ctr"/>
            <a:r>
              <a:rPr lang="en-US" sz="4400" b="1" dirty="0"/>
              <a:t>Future Computing Architectures</a:t>
            </a:r>
            <a:br>
              <a:rPr lang="en-US" sz="4400" dirty="0"/>
            </a:br>
            <a:r>
              <a:rPr lang="en-US" sz="4400" dirty="0"/>
              <a:t>Challenges and Opportunities</a:t>
            </a:r>
            <a:br>
              <a:rPr lang="en-US" sz="4400" dirty="0"/>
            </a:br>
            <a:br>
              <a:rPr lang="en-US" sz="800" dirty="0"/>
            </a:br>
            <a:r>
              <a:rPr lang="en-US" sz="3600" dirty="0">
                <a:solidFill>
                  <a:srgbClr val="FF0000"/>
                </a:solidFill>
              </a:rPr>
              <a:t>(with a Large Focus on Memory)</a:t>
            </a:r>
          </a:p>
        </p:txBody>
      </p:sp>
      <p:pic>
        <p:nvPicPr>
          <p:cNvPr id="10" name="Picture 2" descr="ETH Zurich short logo, black"/>
          <p:cNvPicPr>
            <a:picLocks noChangeAspect="1" noChangeArrowheads="1"/>
          </p:cNvPicPr>
          <p:nvPr/>
        </p:nvPicPr>
        <p:blipFill rotWithShape="1">
          <a:blip r:embed="rId7">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337777882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Acknowledgments</a:t>
            </a:r>
          </a:p>
        </p:txBody>
      </p:sp>
      <p:sp>
        <p:nvSpPr>
          <p:cNvPr id="3" name="Content Placeholder 2"/>
          <p:cNvSpPr>
            <a:spLocks noGrp="1"/>
          </p:cNvSpPr>
          <p:nvPr>
            <p:ph idx="1"/>
          </p:nvPr>
        </p:nvSpPr>
        <p:spPr>
          <a:xfrm>
            <a:off x="228600" y="1187605"/>
            <a:ext cx="8610600" cy="5193723"/>
          </a:xfrm>
        </p:spPr>
        <p:txBody>
          <a:bodyPr/>
          <a:lstStyle/>
          <a:p>
            <a:r>
              <a:rPr lang="en-US" dirty="0">
                <a:solidFill>
                  <a:srgbClr val="0000FF"/>
                </a:solidFill>
              </a:rPr>
              <a:t>My current and past students and postdocs</a:t>
            </a:r>
          </a:p>
          <a:p>
            <a:pPr lvl="1"/>
            <a:r>
              <a:rPr lang="en-US" sz="2100" dirty="0" err="1"/>
              <a:t>Rachata</a:t>
            </a:r>
            <a:r>
              <a:rPr lang="en-US" sz="2100" dirty="0"/>
              <a:t> </a:t>
            </a:r>
            <a:r>
              <a:rPr lang="en-US" sz="2100" dirty="0" err="1"/>
              <a:t>Ausavarungnirun</a:t>
            </a:r>
            <a:r>
              <a:rPr lang="en-US" sz="2100" dirty="0"/>
              <a:t>, Abhishek </a:t>
            </a:r>
            <a:r>
              <a:rPr lang="en-US" sz="2100" dirty="0" err="1"/>
              <a:t>Bhowmick</a:t>
            </a:r>
            <a:r>
              <a:rPr lang="en-US" sz="2100" dirty="0"/>
              <a:t>, </a:t>
            </a:r>
            <a:r>
              <a:rPr lang="en-US" sz="2100" dirty="0" err="1"/>
              <a:t>Amirali</a:t>
            </a:r>
            <a:r>
              <a:rPr lang="en-US" sz="2100" dirty="0"/>
              <a:t> </a:t>
            </a:r>
            <a:r>
              <a:rPr lang="en-US" sz="2100" dirty="0" err="1"/>
              <a:t>Boroumand</a:t>
            </a:r>
            <a:r>
              <a:rPr lang="en-US" sz="2100" dirty="0"/>
              <a:t>, </a:t>
            </a:r>
            <a:r>
              <a:rPr lang="en-US" sz="2100" dirty="0" err="1"/>
              <a:t>Rui</a:t>
            </a:r>
            <a:r>
              <a:rPr lang="en-US" sz="2100" dirty="0"/>
              <a:t> </a:t>
            </a:r>
            <a:r>
              <a:rPr lang="en-US" sz="2100" dirty="0" err="1"/>
              <a:t>Cai</a:t>
            </a:r>
            <a:r>
              <a:rPr lang="en-US" sz="2100" dirty="0"/>
              <a:t>, Yu </a:t>
            </a:r>
            <a:r>
              <a:rPr lang="en-US" sz="2100" dirty="0" err="1"/>
              <a:t>Cai</a:t>
            </a:r>
            <a:r>
              <a:rPr lang="en-US" sz="2100" dirty="0"/>
              <a:t>, Kevin Chang, </a:t>
            </a:r>
            <a:r>
              <a:rPr lang="en-US" sz="2100" dirty="0" err="1"/>
              <a:t>Saugata</a:t>
            </a:r>
            <a:r>
              <a:rPr lang="en-US" sz="2100" dirty="0"/>
              <a:t> </a:t>
            </a:r>
            <a:r>
              <a:rPr lang="en-US" sz="2100" dirty="0" err="1"/>
              <a:t>Ghose</a:t>
            </a:r>
            <a:r>
              <a:rPr lang="en-US" sz="2100" dirty="0"/>
              <a:t>, Kevin Hsieh, Tyler </a:t>
            </a:r>
            <a:r>
              <a:rPr lang="en-US" sz="2100" dirty="0" err="1"/>
              <a:t>Huberty</a:t>
            </a:r>
            <a:r>
              <a:rPr lang="en-US" sz="2100" dirty="0"/>
              <a:t>, Ben </a:t>
            </a:r>
            <a:r>
              <a:rPr lang="en-US" sz="2100" dirty="0" err="1"/>
              <a:t>Jaiyen</a:t>
            </a:r>
            <a:r>
              <a:rPr lang="en-US" sz="2100" dirty="0"/>
              <a:t>, Samira Khan, </a:t>
            </a:r>
            <a:r>
              <a:rPr lang="en-US" sz="2100" dirty="0" err="1"/>
              <a:t>Jeremie</a:t>
            </a:r>
            <a:r>
              <a:rPr lang="en-US" sz="2100" dirty="0"/>
              <a:t> Kim, Yoongu Kim, Yang Li, Jamie Liu, Lavanya Subramanian, Donghyuk Lee, </a:t>
            </a:r>
            <a:r>
              <a:rPr lang="en-US" sz="2100" dirty="0" err="1"/>
              <a:t>Yixin</a:t>
            </a:r>
            <a:r>
              <a:rPr lang="en-US" sz="2100" dirty="0"/>
              <a:t> </a:t>
            </a:r>
            <a:r>
              <a:rPr lang="en-US" sz="2100" dirty="0" err="1"/>
              <a:t>Luo</a:t>
            </a:r>
            <a:r>
              <a:rPr lang="en-US" sz="2100" dirty="0"/>
              <a:t>, Justin Meza, Gennady </a:t>
            </a:r>
            <a:r>
              <a:rPr lang="en-US" sz="2100" dirty="0" err="1"/>
              <a:t>Pekhimenko</a:t>
            </a:r>
            <a:r>
              <a:rPr lang="en-US" sz="2100" dirty="0"/>
              <a:t>, Vivek Seshadri, Lavanya Subramanian, </a:t>
            </a:r>
            <a:r>
              <a:rPr lang="en-US" sz="2100" dirty="0" err="1"/>
              <a:t>Nandita</a:t>
            </a:r>
            <a:r>
              <a:rPr lang="en-US" sz="2100" dirty="0"/>
              <a:t> </a:t>
            </a:r>
            <a:r>
              <a:rPr lang="en-US" sz="2100" dirty="0" err="1"/>
              <a:t>Vijaykumar</a:t>
            </a:r>
            <a:r>
              <a:rPr lang="en-US" sz="2100" dirty="0"/>
              <a:t>, </a:t>
            </a:r>
            <a:r>
              <a:rPr lang="en-US" sz="2100" dirty="0" err="1"/>
              <a:t>HanBin</a:t>
            </a:r>
            <a:r>
              <a:rPr lang="en-US" sz="2100" dirty="0"/>
              <a:t> Yoon, </a:t>
            </a:r>
            <a:r>
              <a:rPr lang="en-US" sz="2100" dirty="0" err="1"/>
              <a:t>Jishen</a:t>
            </a:r>
            <a:r>
              <a:rPr lang="en-US" sz="2100" dirty="0"/>
              <a:t> Zhao, …</a:t>
            </a:r>
          </a:p>
          <a:p>
            <a:endParaRPr lang="en-US" sz="400" dirty="0"/>
          </a:p>
          <a:p>
            <a:endParaRPr lang="en-US" sz="400" dirty="0"/>
          </a:p>
          <a:p>
            <a:endParaRPr lang="en-US" sz="400" dirty="0"/>
          </a:p>
          <a:p>
            <a:r>
              <a:rPr lang="en-US" dirty="0">
                <a:solidFill>
                  <a:srgbClr val="0000FF"/>
                </a:solidFill>
              </a:rPr>
              <a:t>My collaborators</a:t>
            </a:r>
          </a:p>
          <a:p>
            <a:pPr lvl="1"/>
            <a:r>
              <a:rPr lang="en-US" sz="2100" dirty="0"/>
              <a:t>Can Alkan, Chita Das, Phil Gibbons, </a:t>
            </a:r>
            <a:r>
              <a:rPr lang="en-US" sz="2100" dirty="0" err="1"/>
              <a:t>Sriram</a:t>
            </a:r>
            <a:r>
              <a:rPr lang="en-US" sz="2100" dirty="0"/>
              <a:t> </a:t>
            </a:r>
            <a:r>
              <a:rPr lang="en-US" sz="2100" dirty="0" err="1"/>
              <a:t>Govindan</a:t>
            </a:r>
            <a:r>
              <a:rPr lang="en-US" sz="2100" dirty="0"/>
              <a:t>, Norm </a:t>
            </a:r>
            <a:r>
              <a:rPr lang="en-US" sz="2100" dirty="0" err="1"/>
              <a:t>Jouppi</a:t>
            </a:r>
            <a:r>
              <a:rPr lang="en-US" sz="2100" dirty="0"/>
              <a:t>, </a:t>
            </a:r>
            <a:r>
              <a:rPr lang="en-US" sz="2100" dirty="0" err="1"/>
              <a:t>Mahmut</a:t>
            </a:r>
            <a:r>
              <a:rPr lang="en-US" sz="2100" dirty="0"/>
              <a:t> </a:t>
            </a:r>
            <a:r>
              <a:rPr lang="en-US" sz="2100" dirty="0" err="1"/>
              <a:t>Kandemir</a:t>
            </a:r>
            <a:r>
              <a:rPr lang="en-US" sz="2100" dirty="0"/>
              <a:t>, Mike </a:t>
            </a:r>
            <a:r>
              <a:rPr lang="en-US" sz="2100" dirty="0" err="1"/>
              <a:t>Kozuch</a:t>
            </a:r>
            <a:r>
              <a:rPr lang="en-US" sz="2100" dirty="0"/>
              <a:t>, </a:t>
            </a:r>
            <a:r>
              <a:rPr lang="en-US" sz="2100" dirty="0" err="1"/>
              <a:t>Konrad</a:t>
            </a:r>
            <a:r>
              <a:rPr lang="en-US" sz="2100" dirty="0"/>
              <a:t> Lai, Ken Mai, Todd Mowry, Yale </a:t>
            </a:r>
            <a:r>
              <a:rPr lang="en-US" sz="2100" dirty="0" err="1"/>
              <a:t>Patt</a:t>
            </a:r>
            <a:r>
              <a:rPr lang="en-US" sz="2100" dirty="0"/>
              <a:t>, </a:t>
            </a:r>
            <a:r>
              <a:rPr lang="en-US" sz="2100" dirty="0" err="1"/>
              <a:t>Moinuddin</a:t>
            </a:r>
            <a:r>
              <a:rPr lang="en-US" sz="2100" dirty="0"/>
              <a:t> </a:t>
            </a:r>
            <a:r>
              <a:rPr lang="en-US" sz="2100" dirty="0" err="1"/>
              <a:t>Qureshi</a:t>
            </a:r>
            <a:r>
              <a:rPr lang="en-US" sz="2100" dirty="0"/>
              <a:t>, Partha Ranganathan, </a:t>
            </a:r>
            <a:r>
              <a:rPr lang="en-US" sz="2100" dirty="0" err="1"/>
              <a:t>Bikash</a:t>
            </a:r>
            <a:r>
              <a:rPr lang="en-US" sz="2100" dirty="0"/>
              <a:t> Sharma, </a:t>
            </a:r>
            <a:r>
              <a:rPr lang="en-US" sz="2100" dirty="0" err="1"/>
              <a:t>Kushagra</a:t>
            </a:r>
            <a:r>
              <a:rPr lang="en-US" sz="2100" dirty="0"/>
              <a:t> </a:t>
            </a:r>
            <a:r>
              <a:rPr lang="en-US" sz="2100" dirty="0" err="1"/>
              <a:t>Vaid</a:t>
            </a:r>
            <a:r>
              <a:rPr lang="en-US" sz="2100" dirty="0"/>
              <a:t>, Chris Wilkerson, …</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151</a:t>
            </a:fld>
            <a:endParaRPr lang="en-US">
              <a:solidFill>
                <a:srgbClr val="000000"/>
              </a:solidFill>
            </a:endParaRPr>
          </a:p>
        </p:txBody>
      </p:sp>
    </p:spTree>
    <p:extLst>
      <p:ext uri="{BB962C8B-B14F-4D97-AF65-F5344CB8AC3E}">
        <p14:creationId xmlns:p14="http://schemas.microsoft.com/office/powerpoint/2010/main" val="1033300965"/>
      </p:ext>
    </p:extLst>
  </p:cSld>
  <p:clrMapOvr>
    <a:masterClrMapping/>
  </p:clrMapOvr>
  <p:transition/>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Funding Acknowledgments</a:t>
            </a:r>
          </a:p>
        </p:txBody>
      </p:sp>
      <p:sp>
        <p:nvSpPr>
          <p:cNvPr id="3" name="Content Placeholder 2"/>
          <p:cNvSpPr>
            <a:spLocks noGrp="1"/>
          </p:cNvSpPr>
          <p:nvPr>
            <p:ph idx="1"/>
          </p:nvPr>
        </p:nvSpPr>
        <p:spPr/>
        <p:txBody>
          <a:bodyPr/>
          <a:lstStyle/>
          <a:p>
            <a:r>
              <a:rPr lang="en-US" dirty="0"/>
              <a:t>NSF</a:t>
            </a:r>
          </a:p>
          <a:p>
            <a:r>
              <a:rPr lang="en-US" dirty="0"/>
              <a:t>GSRC</a:t>
            </a:r>
          </a:p>
          <a:p>
            <a:r>
              <a:rPr lang="en-US" dirty="0"/>
              <a:t>SRC</a:t>
            </a:r>
          </a:p>
          <a:p>
            <a:r>
              <a:rPr lang="en-US" dirty="0" err="1"/>
              <a:t>CyLab</a:t>
            </a:r>
            <a:endParaRPr lang="en-US" dirty="0"/>
          </a:p>
          <a:p>
            <a:r>
              <a:rPr lang="en-US" dirty="0"/>
              <a:t>AMD, Google, Facebook, HP Labs, Huawei, IBM, Intel, Microsoft, </a:t>
            </a:r>
            <a:r>
              <a:rPr lang="en-US" dirty="0" err="1"/>
              <a:t>Nvidia</a:t>
            </a:r>
            <a:r>
              <a:rPr lang="en-US" dirty="0"/>
              <a:t>, Oracle, Qualcomm, Rambus, Samsung, Seagate, VMware</a:t>
            </a:r>
          </a:p>
        </p:txBody>
      </p:sp>
      <p:sp>
        <p:nvSpPr>
          <p:cNvPr id="4" name="Slide Number Placeholder 3"/>
          <p:cNvSpPr>
            <a:spLocks noGrp="1"/>
          </p:cNvSpPr>
          <p:nvPr>
            <p:ph type="sldNum" sz="quarter" idx="11"/>
          </p:nvPr>
        </p:nvSpPr>
        <p:spPr/>
        <p:txBody>
          <a:bodyPr/>
          <a:lstStyle/>
          <a:p>
            <a:fld id="{27F28456-B93E-5440-A8F9-7EDDF5DA4557}" type="slidenum">
              <a:rPr lang="en-US" smtClean="0">
                <a:solidFill>
                  <a:srgbClr val="000000"/>
                </a:solidFill>
              </a:rPr>
              <a:pPr/>
              <a:t>152</a:t>
            </a:fld>
            <a:endParaRPr lang="en-US">
              <a:solidFill>
                <a:srgbClr val="000000"/>
              </a:solidFill>
            </a:endParaRPr>
          </a:p>
        </p:txBody>
      </p:sp>
    </p:spTree>
    <p:extLst>
      <p:ext uri="{BB962C8B-B14F-4D97-AF65-F5344CB8AC3E}">
        <p14:creationId xmlns:p14="http://schemas.microsoft.com/office/powerpoint/2010/main" val="2136549113"/>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a:t>
            </a:r>
          </a:p>
          <a:p>
            <a:pPr lvl="1"/>
            <a:r>
              <a:rPr lang="en-US" dirty="0">
                <a:hlinkClick r:id="rId4"/>
              </a:rPr>
              <a:t>https://github.com/CMU-SAFARI/memsim</a:t>
            </a:r>
            <a:r>
              <a:rPr lang="en-US" dirty="0"/>
              <a:t> </a:t>
            </a:r>
          </a:p>
          <a:p>
            <a:r>
              <a:rPr lang="en-US" dirty="0" err="1">
                <a:solidFill>
                  <a:srgbClr val="0000FF"/>
                </a:solidFill>
              </a:rPr>
              <a:t>NOCulator</a:t>
            </a:r>
            <a:endParaRPr lang="en-US" dirty="0">
              <a:solidFill>
                <a:srgbClr val="0000FF"/>
              </a:solidFill>
            </a:endParaRPr>
          </a:p>
          <a:p>
            <a:pPr lvl="1"/>
            <a:r>
              <a:rPr lang="en-US" dirty="0">
                <a:hlinkClick r:id="rId5"/>
              </a:rPr>
              <a:t>https://github.com/CMU-SAFARI/NOCulator</a:t>
            </a:r>
            <a:r>
              <a:rPr lang="en-US" dirty="0"/>
              <a:t> </a:t>
            </a:r>
          </a:p>
          <a:p>
            <a:r>
              <a:rPr lang="en-US" dirty="0">
                <a:solidFill>
                  <a:srgbClr val="0000FF"/>
                </a:solidFill>
              </a:rPr>
              <a:t>DRAM Error Model</a:t>
            </a:r>
          </a:p>
          <a:p>
            <a:pPr lvl="1"/>
            <a:r>
              <a:rPr lang="en-US" dirty="0">
                <a:hlinkClick r:id="rId6"/>
              </a:rPr>
              <a:t>http://www.ece.cmu.edu/~safari/tools/memerr/index.html</a:t>
            </a:r>
            <a:r>
              <a:rPr lang="en-US" dirty="0"/>
              <a:t> </a:t>
            </a:r>
          </a:p>
          <a:p>
            <a:pPr lvl="1"/>
            <a:endParaRPr lang="en-US" sz="1200" dirty="0"/>
          </a:p>
          <a:p>
            <a:r>
              <a:rPr lang="en-US" dirty="0">
                <a:solidFill>
                  <a:srgbClr val="FF0000"/>
                </a:solidFill>
              </a:rPr>
              <a:t>Other open-source software from my group</a:t>
            </a:r>
          </a:p>
          <a:p>
            <a:pPr lvl="1"/>
            <a:r>
              <a:rPr lang="en-US" dirty="0">
                <a:hlinkClick r:id="rId7"/>
              </a:rPr>
              <a:t>https://github.com/CMU-SAFARI/</a:t>
            </a:r>
            <a:r>
              <a:rPr lang="en-US" dirty="0"/>
              <a:t> </a:t>
            </a:r>
          </a:p>
          <a:p>
            <a:pPr lvl="1"/>
            <a:r>
              <a:rPr lang="en-US" dirty="0">
                <a:hlinkClick r:id="rId8"/>
              </a:rPr>
              <a:t>http://www.ece.cmu.edu/~safari/tools.html</a:t>
            </a:r>
            <a:r>
              <a:rPr lang="en-US" dirty="0"/>
              <a:t> </a:t>
            </a:r>
          </a:p>
        </p:txBody>
      </p:sp>
      <p:sp>
        <p:nvSpPr>
          <p:cNvPr id="4" name="Slide Number Placeholder 3"/>
          <p:cNvSpPr>
            <a:spLocks noGrp="1"/>
          </p:cNvSpPr>
          <p:nvPr>
            <p:ph type="sldNum" sz="quarter" idx="11"/>
          </p:nvPr>
        </p:nvSpPr>
        <p:spPr/>
        <p:txBody>
          <a:bodyPr/>
          <a:lstStyle/>
          <a:p>
            <a:fld id="{27F28456-B93E-5440-A8F9-7EDDF5DA4557}" type="slidenum">
              <a:rPr lang="en-US" smtClean="0"/>
              <a:pPr/>
              <a:t>153</a:t>
            </a:fld>
            <a:endParaRPr lang="en-US"/>
          </a:p>
        </p:txBody>
      </p:sp>
    </p:spTree>
    <p:extLst>
      <p:ext uri="{BB962C8B-B14F-4D97-AF65-F5344CB8AC3E}">
        <p14:creationId xmlns:p14="http://schemas.microsoft.com/office/powerpoint/2010/main" val="540152635"/>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Slides Not Covered </a:t>
            </a:r>
            <a:br>
              <a:rPr lang="en-US" dirty="0"/>
            </a:br>
            <a:r>
              <a:rPr lang="en-US" dirty="0"/>
              <a:t>			But Could Be Useful</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154</a:t>
            </a:fld>
            <a:endParaRPr lang="en-US" altLang="en-US">
              <a:solidFill>
                <a:srgbClr val="000000"/>
              </a:solidFill>
            </a:endParaRPr>
          </a:p>
        </p:txBody>
      </p:sp>
    </p:spTree>
    <p:extLst>
      <p:ext uri="{BB962C8B-B14F-4D97-AF65-F5344CB8AC3E}">
        <p14:creationId xmlns:p14="http://schemas.microsoft.com/office/powerpoint/2010/main" val="254612198"/>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152400"/>
            <a:ext cx="9036496" cy="1066800"/>
          </a:xfrm>
        </p:spPr>
        <p:txBody>
          <a:bodyPr/>
          <a:lstStyle/>
          <a:p>
            <a:r>
              <a:rPr lang="en-US" dirty="0"/>
              <a:t>Performance: In-DRAM </a:t>
            </a:r>
            <a:r>
              <a:rPr lang="en-US"/>
              <a:t>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155</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273196"/>
            <a:ext cx="9144000" cy="4311608"/>
          </a:xfrm>
          <a:prstGeom prst="rect">
            <a:avLst/>
          </a:prstGeom>
        </p:spPr>
      </p:pic>
    </p:spTree>
    <p:extLst>
      <p:ext uri="{BB962C8B-B14F-4D97-AF65-F5344CB8AC3E}">
        <p14:creationId xmlns:p14="http://schemas.microsoft.com/office/powerpoint/2010/main" val="12385392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Energy of In-DRAM Bitwise Operations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156</a:t>
            </a:fld>
            <a:endParaRPr lang="en-US" altLang="en-US">
              <a:solidFill>
                <a:srgbClr val="000000"/>
              </a:solidFill>
            </a:endParaRPr>
          </a:p>
        </p:txBody>
      </p:sp>
      <p:sp>
        <p:nvSpPr>
          <p:cNvPr id="7" name="TextBox 6"/>
          <p:cNvSpPr txBox="1"/>
          <p:nvPr/>
        </p:nvSpPr>
        <p:spPr>
          <a:xfrm>
            <a:off x="-10701" y="5949280"/>
            <a:ext cx="9284914" cy="296235"/>
          </a:xfrm>
          <a:prstGeom prst="rect">
            <a:avLst/>
          </a:prstGeom>
          <a:noFill/>
        </p:spPr>
        <p:txBody>
          <a:bodyPr wrap="none" rtlCol="0">
            <a:spAutoFit/>
          </a:bodyPr>
          <a:lstStyle/>
          <a:p>
            <a:r>
              <a:rPr lang="en-US" sz="1325" dirty="0">
                <a:solidFill>
                  <a:srgbClr val="000000"/>
                </a:solidFill>
              </a:rPr>
              <a:t>Seshadri+, “</a:t>
            </a:r>
            <a:r>
              <a:rPr lang="en-US" sz="1325" dirty="0">
                <a:solidFill>
                  <a:srgbClr val="0000FF"/>
                </a:solidFill>
              </a:rPr>
              <a:t>Ambit: In-Memory Accelerator for Bulk Bitwise Operations using Commodity DRAM Technology</a:t>
            </a:r>
            <a:r>
              <a:rPr lang="en-US" sz="1325" dirty="0">
                <a:solidFill>
                  <a:srgbClr val="000000"/>
                </a:solidFill>
              </a:rPr>
              <a:t>,” MICRO 2017.</a:t>
            </a:r>
          </a:p>
        </p:txBody>
      </p:sp>
      <p:pic>
        <p:nvPicPr>
          <p:cNvPr id="3" name="Picture 2"/>
          <p:cNvPicPr>
            <a:picLocks noChangeAspect="1"/>
          </p:cNvPicPr>
          <p:nvPr/>
        </p:nvPicPr>
        <p:blipFill>
          <a:blip r:embed="rId2"/>
          <a:stretch>
            <a:fillRect/>
          </a:stretch>
        </p:blipFill>
        <p:spPr>
          <a:xfrm>
            <a:off x="0" y="1966435"/>
            <a:ext cx="9144000" cy="2925129"/>
          </a:xfrm>
          <a:prstGeom prst="rect">
            <a:avLst/>
          </a:prstGeom>
        </p:spPr>
      </p:pic>
    </p:spTree>
    <p:extLst>
      <p:ext uri="{BB962C8B-B14F-4D97-AF65-F5344CB8AC3E}">
        <p14:creationId xmlns:p14="http://schemas.microsoft.com/office/powerpoint/2010/main" val="5710079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Open Problems</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157</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114755360"/>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Open Problems, See (I)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158</a:t>
            </a:fld>
            <a:endParaRPr lang="en-US"/>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Rectangle 5"/>
          <p:cNvSpPr/>
          <p:nvPr/>
        </p:nvSpPr>
        <p:spPr>
          <a:xfrm>
            <a:off x="755576" y="6488668"/>
            <a:ext cx="8856984" cy="323165"/>
          </a:xfrm>
          <a:prstGeom prst="rect">
            <a:avLst/>
          </a:prstGeom>
        </p:spPr>
        <p:txBody>
          <a:bodyPr wrap="square">
            <a:spAutoFit/>
          </a:bodyPr>
          <a:lstStyle/>
          <a:p>
            <a:r>
              <a:rPr lang="en-US" sz="1500" dirty="0">
                <a:solidFill>
                  <a:srgbClr val="000000"/>
                </a:solidFill>
                <a:hlinkClick r:id="rId2"/>
              </a:rPr>
              <a:t>https://people.inf.ethz.ch/omutlu/pub/memory-systems-research_superfri14.pdf</a:t>
            </a:r>
            <a:r>
              <a:rPr lang="en-US" sz="1500" dirty="0">
                <a:solidFill>
                  <a:srgbClr val="000000"/>
                </a:solidFill>
              </a:rPr>
              <a:t> </a:t>
            </a:r>
          </a:p>
        </p:txBody>
      </p:sp>
    </p:spTree>
    <p:extLst>
      <p:ext uri="{BB962C8B-B14F-4D97-AF65-F5344CB8AC3E}">
        <p14:creationId xmlns:p14="http://schemas.microsoft.com/office/powerpoint/2010/main" val="1118223059"/>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Open Problems, See (II)</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pPr>
                <a:defRPr/>
              </a:pPr>
              <a:t>159</a:t>
            </a:fld>
            <a:endParaRPr lang="en-US"/>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755576" y="6519446"/>
            <a:ext cx="9865096" cy="323165"/>
          </a:xfrm>
          <a:prstGeom prst="rect">
            <a:avLst/>
          </a:prstGeom>
        </p:spPr>
        <p:txBody>
          <a:bodyPr wrap="square">
            <a:spAutoFit/>
          </a:bodyPr>
          <a:lstStyle/>
          <a:p>
            <a:r>
              <a:rPr lang="en-US" sz="1500" dirty="0">
                <a:solidFill>
                  <a:srgbClr val="000000"/>
                </a:solidFill>
                <a:hlinkClick r:id="rId3"/>
              </a:rPr>
              <a:t>https://people.inf.ethz.ch/omutlu/pub/rowhammer-and-other-memory-issues_date17.pdf</a:t>
            </a:r>
            <a:r>
              <a:rPr lang="en-US" sz="1500" dirty="0">
                <a:solidFill>
                  <a:srgbClr val="000000"/>
                </a:solidFill>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345557716"/>
      </p:ext>
    </p:extLst>
  </p:cSld>
  <p:clrMapOvr>
    <a:masterClrMapping/>
  </p:clrMapOvr>
  <p:transition/>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Open Problems, See (III)</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sp>
        <p:nvSpPr>
          <p:cNvPr id="4" name="Slide Number Placeholder 3"/>
          <p:cNvSpPr>
            <a:spLocks noGrp="1"/>
          </p:cNvSpPr>
          <p:nvPr>
            <p:ph type="sldNum" sz="quarter" idx="11"/>
          </p:nvPr>
        </p:nvSpPr>
        <p:spPr/>
        <p:txBody>
          <a:bodyPr/>
          <a:lstStyle/>
          <a:p>
            <a:pPr>
              <a:defRPr/>
            </a:pPr>
            <a:fld id="{8E574D81-B5DE-384D-B24B-566C679AE608}" type="slidenum">
              <a:rPr lang="en-US" smtClean="0"/>
              <a:pPr>
                <a:defRPr/>
              </a:pPr>
              <a:t>160</a:t>
            </a:fld>
            <a:endParaRPr lang="en-US"/>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Rectangle 4"/>
          <p:cNvSpPr/>
          <p:nvPr/>
        </p:nvSpPr>
        <p:spPr>
          <a:xfrm>
            <a:off x="1205880" y="6488668"/>
            <a:ext cx="7470576" cy="323165"/>
          </a:xfrm>
          <a:prstGeom prst="rect">
            <a:avLst/>
          </a:prstGeom>
        </p:spPr>
        <p:txBody>
          <a:bodyPr wrap="square">
            <a:spAutoFit/>
          </a:bodyPr>
          <a:lstStyle/>
          <a:p>
            <a:r>
              <a:rPr lang="en-US" sz="1500" dirty="0">
                <a:solidFill>
                  <a:srgbClr val="000000"/>
                </a:solidFill>
                <a:hlinkClick r:id="rId2"/>
              </a:rPr>
              <a:t>https://people.inf.ethz.ch/omutlu/pub/memory-scaling_memcon13.pdf</a:t>
            </a:r>
            <a:r>
              <a:rPr lang="en-US" sz="1500" dirty="0">
                <a:solidFill>
                  <a:srgbClr val="000000"/>
                </a:solidFill>
              </a:rPr>
              <a:t> </a:t>
            </a:r>
          </a:p>
        </p:txBody>
      </p:sp>
    </p:spTree>
    <p:extLst>
      <p:ext uri="{BB962C8B-B14F-4D97-AF65-F5344CB8AC3E}">
        <p14:creationId xmlns:p14="http://schemas.microsoft.com/office/powerpoint/2010/main" val="1785729902"/>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Open Problems, See (IV)</a:t>
            </a:r>
          </a:p>
        </p:txBody>
      </p:sp>
      <p:sp>
        <p:nvSpPr>
          <p:cNvPr id="3" name="Content Placeholder 2"/>
          <p:cNvSpPr>
            <a:spLocks noGrp="1"/>
          </p:cNvSpPr>
          <p:nvPr>
            <p:ph idx="1"/>
          </p:nvPr>
        </p:nvSpPr>
        <p:spPr>
          <a:xfrm>
            <a:off x="228600" y="1124744"/>
            <a:ext cx="8807896" cy="5123656"/>
          </a:xfrm>
        </p:spPr>
        <p:txBody>
          <a:bodyPr/>
          <a:lstStyle/>
          <a:p>
            <a:r>
              <a:rPr lang="en-US" dirty="0"/>
              <a:t>Yu Cai, </a:t>
            </a:r>
            <a:r>
              <a:rPr lang="en-US" dirty="0" err="1"/>
              <a:t>Saugata</a:t>
            </a:r>
            <a:r>
              <a:rPr lang="en-US" dirty="0"/>
              <a:t> </a:t>
            </a:r>
            <a:r>
              <a:rPr lang="en-US" dirty="0" err="1"/>
              <a:t>Ghose</a:t>
            </a:r>
            <a:r>
              <a:rPr lang="en-US" dirty="0"/>
              <a:t>, Erich F. </a:t>
            </a:r>
            <a:r>
              <a:rPr lang="en-US" dirty="0" err="1"/>
              <a:t>Haratsch</a:t>
            </a:r>
            <a:r>
              <a:rPr lang="en-US" dirty="0"/>
              <a:t>, </a:t>
            </a:r>
            <a:r>
              <a:rPr lang="en-US" dirty="0" err="1"/>
              <a:t>Yixin</a:t>
            </a:r>
            <a:r>
              <a:rPr lang="en-US" dirty="0"/>
              <a:t> Luo, and Onur Mutlu,</a:t>
            </a:r>
            <a:br>
              <a:rPr lang="en-US" dirty="0"/>
            </a:br>
            <a:r>
              <a:rPr lang="en-US" b="1" dirty="0"/>
              <a:t>"Error Characterization, Mitigation, and Recovery in Flash Memory Based Solid State Drives"</a:t>
            </a:r>
            <a:br>
              <a:rPr lang="en-US" dirty="0"/>
            </a:br>
            <a:r>
              <a:rPr lang="en-US" i="1" dirty="0"/>
              <a:t>to appear in </a:t>
            </a:r>
            <a:r>
              <a:rPr lang="en-US" i="1" dirty="0">
                <a:hlinkClick r:id="rId2"/>
              </a:rPr>
              <a:t>Proceedings of the IEEE</a:t>
            </a:r>
            <a:r>
              <a:rPr lang="en-US" dirty="0"/>
              <a:t>, 2017.	        [</a:t>
            </a:r>
            <a:r>
              <a:rPr lang="en-US" dirty="0">
                <a:hlinkClick r:id="rId3"/>
              </a:rPr>
              <a:t>Preliminary arxiv.org version</a:t>
            </a:r>
            <a:r>
              <a:rPr lang="en-US" dirty="0"/>
              <a:t>] </a:t>
            </a:r>
            <a:br>
              <a:rPr lang="en-US" dirty="0"/>
            </a:b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pPr/>
              <a:t>161</a:t>
            </a:fld>
            <a:endParaRPr lang="en-US" altLang="en-US"/>
          </a:p>
        </p:txBody>
      </p:sp>
      <p:pic>
        <p:nvPicPr>
          <p:cNvPr id="5" name="Picture 4"/>
          <p:cNvPicPr>
            <a:picLocks noChangeAspect="1"/>
          </p:cNvPicPr>
          <p:nvPr/>
        </p:nvPicPr>
        <p:blipFill>
          <a:blip r:embed="rId4"/>
          <a:stretch>
            <a:fillRect/>
          </a:stretch>
        </p:blipFill>
        <p:spPr>
          <a:xfrm>
            <a:off x="0" y="4220553"/>
            <a:ext cx="9144000" cy="1440695"/>
          </a:xfrm>
          <a:prstGeom prst="rect">
            <a:avLst/>
          </a:prstGeom>
        </p:spPr>
      </p:pic>
      <p:sp>
        <p:nvSpPr>
          <p:cNvPr id="6" name="Rectangle 5"/>
          <p:cNvSpPr/>
          <p:nvPr/>
        </p:nvSpPr>
        <p:spPr>
          <a:xfrm>
            <a:off x="2627784" y="6517989"/>
            <a:ext cx="3587777" cy="338554"/>
          </a:xfrm>
          <a:prstGeom prst="rect">
            <a:avLst/>
          </a:prstGeom>
        </p:spPr>
        <p:txBody>
          <a:bodyPr wrap="none">
            <a:spAutoFit/>
          </a:bodyPr>
          <a:lstStyle/>
          <a:p>
            <a:r>
              <a:rPr lang="en-US" sz="1600" dirty="0">
                <a:solidFill>
                  <a:srgbClr val="000000"/>
                </a:solidFill>
                <a:hlinkClick r:id="rId3"/>
              </a:rPr>
              <a:t>https://arxiv.org/pdf/1706.08642.pdf</a:t>
            </a:r>
            <a:r>
              <a:rPr lang="en-US" sz="1600" dirty="0">
                <a:solidFill>
                  <a:srgbClr val="000000"/>
                </a:solidFill>
              </a:rPr>
              <a:t> </a:t>
            </a:r>
          </a:p>
        </p:txBody>
      </p:sp>
    </p:spTree>
    <p:extLst>
      <p:ext uri="{BB962C8B-B14F-4D97-AF65-F5344CB8AC3E}">
        <p14:creationId xmlns:p14="http://schemas.microsoft.com/office/powerpoint/2010/main" val="1678496089"/>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Reducing Memory Latency</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162</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631769826"/>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 name="Chart 14"/>
          <p:cNvGraphicFramePr>
            <a:graphicFrameLocks/>
          </p:cNvGraphicFramePr>
          <p:nvPr>
            <p:extLst/>
          </p:nvPr>
        </p:nvGraphicFramePr>
        <p:xfrm>
          <a:off x="74706" y="1204631"/>
          <a:ext cx="8994588" cy="4647529"/>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p:cNvSpPr>
            <a:spLocks noGrp="1"/>
          </p:cNvSpPr>
          <p:nvPr>
            <p:ph type="title"/>
          </p:nvPr>
        </p:nvSpPr>
        <p:spPr/>
        <p:txBody>
          <a:bodyPr>
            <a:normAutofit/>
          </a:bodyPr>
          <a:lstStyle/>
          <a:p>
            <a:r>
              <a:rPr lang="en-US" dirty="0"/>
              <a:t>Main Memory Latency Lags Behind</a:t>
            </a:r>
          </a:p>
        </p:txBody>
      </p:sp>
      <p:sp>
        <p:nvSpPr>
          <p:cNvPr id="9" name="TextBox 8"/>
          <p:cNvSpPr txBox="1"/>
          <p:nvPr/>
        </p:nvSpPr>
        <p:spPr>
          <a:xfrm>
            <a:off x="7744727" y="1230673"/>
            <a:ext cx="1005403" cy="584775"/>
          </a:xfrm>
          <a:prstGeom prst="rect">
            <a:avLst/>
          </a:prstGeom>
          <a:noFill/>
        </p:spPr>
        <p:txBody>
          <a:bodyPr wrap="none" rtlCol="0">
            <a:spAutoFit/>
          </a:bodyPr>
          <a:lstStyle/>
          <a:p>
            <a:r>
              <a:rPr lang="en-US" sz="3200" dirty="0">
                <a:solidFill>
                  <a:srgbClr val="4D3B62"/>
                </a:solidFill>
              </a:rPr>
              <a:t>128x</a:t>
            </a:r>
          </a:p>
        </p:txBody>
      </p:sp>
      <p:sp>
        <p:nvSpPr>
          <p:cNvPr id="10" name="TextBox 9"/>
          <p:cNvSpPr txBox="1"/>
          <p:nvPr/>
        </p:nvSpPr>
        <p:spPr>
          <a:xfrm>
            <a:off x="7949911" y="2556978"/>
            <a:ext cx="800219" cy="584775"/>
          </a:xfrm>
          <a:prstGeom prst="rect">
            <a:avLst/>
          </a:prstGeom>
          <a:noFill/>
        </p:spPr>
        <p:txBody>
          <a:bodyPr wrap="none" rtlCol="0">
            <a:spAutoFit/>
          </a:bodyPr>
          <a:lstStyle/>
          <a:p>
            <a:r>
              <a:rPr lang="en-US" sz="3200" dirty="0">
                <a:solidFill>
                  <a:srgbClr val="35742A"/>
                </a:solidFill>
              </a:rPr>
              <a:t>20x</a:t>
            </a:r>
          </a:p>
        </p:txBody>
      </p:sp>
      <p:sp>
        <p:nvSpPr>
          <p:cNvPr id="11" name="TextBox 10"/>
          <p:cNvSpPr txBox="1"/>
          <p:nvPr/>
        </p:nvSpPr>
        <p:spPr>
          <a:xfrm>
            <a:off x="7860143" y="4202002"/>
            <a:ext cx="889987" cy="584775"/>
          </a:xfrm>
          <a:prstGeom prst="rect">
            <a:avLst/>
          </a:prstGeom>
          <a:noFill/>
        </p:spPr>
        <p:txBody>
          <a:bodyPr wrap="none" rtlCol="0">
            <a:spAutoFit/>
          </a:bodyPr>
          <a:lstStyle/>
          <a:p>
            <a:r>
              <a:rPr lang="en-US" sz="3200">
                <a:solidFill>
                  <a:srgbClr val="FF4136"/>
                </a:solidFill>
              </a:rPr>
              <a:t>1.3x</a:t>
            </a:r>
            <a:endParaRPr lang="en-US" sz="3200" dirty="0">
              <a:solidFill>
                <a:srgbClr val="FF4136"/>
              </a:solidFill>
            </a:endParaRPr>
          </a:p>
        </p:txBody>
      </p:sp>
      <p:sp>
        <p:nvSpPr>
          <p:cNvPr id="12" name="TextBox 11"/>
          <p:cNvSpPr txBox="1"/>
          <p:nvPr/>
        </p:nvSpPr>
        <p:spPr>
          <a:xfrm>
            <a:off x="0" y="5723778"/>
            <a:ext cx="9144000" cy="615553"/>
          </a:xfrm>
          <a:prstGeom prst="rect">
            <a:avLst/>
          </a:prstGeom>
          <a:solidFill>
            <a:srgbClr val="FF4136"/>
          </a:solidFill>
        </p:spPr>
        <p:txBody>
          <a:bodyPr wrap="square" rtlCol="0">
            <a:spAutoFit/>
          </a:bodyPr>
          <a:lstStyle/>
          <a:p>
            <a:pPr algn="ctr"/>
            <a:r>
              <a:rPr lang="en-US" sz="3400" dirty="0">
                <a:solidFill>
                  <a:srgbClr val="FFFFFF"/>
                </a:solidFill>
              </a:rPr>
              <a:t>Memory latency remains almost constant</a:t>
            </a:r>
          </a:p>
        </p:txBody>
      </p:sp>
    </p:spTree>
    <p:extLst>
      <p:ext uri="{BB962C8B-B14F-4D97-AF65-F5344CB8AC3E}">
        <p14:creationId xmlns:p14="http://schemas.microsoft.com/office/powerpoint/2010/main" val="53020335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graphicEl>
                                              <a:chart seriesIdx="-3" categoryIdx="-3" bldStep="gridLegend"/>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graphicEl>
                                              <a:chart seriesIdx="0" categoryIdx="-4" bldStep="series"/>
                                            </p:graphicEl>
                                          </p:spTgt>
                                        </p:tgtEl>
                                        <p:attrNameLst>
                                          <p:attrName>style.visibility</p:attrName>
                                        </p:attrNameLst>
                                      </p:cBhvr>
                                      <p:to>
                                        <p:strVal val="visible"/>
                                      </p:to>
                                    </p:set>
                                  </p:childTnLst>
                                </p:cTn>
                              </p:par>
                            </p:childTnLst>
                          </p:cTn>
                        </p:par>
                        <p:par>
                          <p:cTn id="11" fill="hold">
                            <p:stCondLst>
                              <p:cond delay="0"/>
                            </p:stCondLst>
                            <p:childTnLst>
                              <p:par>
                                <p:cTn id="12" presetID="5" presetClass="entr" presetSubtype="1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checkerboard(across)">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5">
                                            <p:graphicEl>
                                              <a:chart seriesIdx="1" categoryIdx="-4" bldStep="series"/>
                                            </p:graphicEl>
                                          </p:spTgt>
                                        </p:tgtEl>
                                        <p:attrNameLst>
                                          <p:attrName>style.visibility</p:attrName>
                                        </p:attrNameLst>
                                      </p:cBhvr>
                                      <p:to>
                                        <p:strVal val="visible"/>
                                      </p:to>
                                    </p:set>
                                    <p:animEffect transition="in" filter="wipe(left)">
                                      <p:cBhvr>
                                        <p:cTn id="19" dur="500"/>
                                        <p:tgtEl>
                                          <p:spTgt spid="15">
                                            <p:graphicEl>
                                              <a:chart seriesIdx="1" categoryIdx="-4" bldStep="series"/>
                                            </p:graphicEl>
                                          </p:spTgt>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15">
                                            <p:graphicEl>
                                              <a:chart seriesIdx="2" categoryIdx="-4" bldStep="series"/>
                                            </p:graphicEl>
                                          </p:spTgt>
                                        </p:tgtEl>
                                        <p:attrNameLst>
                                          <p:attrName>style.visibility</p:attrName>
                                        </p:attrNameLst>
                                      </p:cBhvr>
                                      <p:to>
                                        <p:strVal val="visible"/>
                                      </p:to>
                                    </p:set>
                                    <p:animEffect transition="in" filter="wipe(left)">
                                      <p:cBhvr>
                                        <p:cTn id="28" dur="2000"/>
                                        <p:tgtEl>
                                          <p:spTgt spid="15">
                                            <p:graphicEl>
                                              <a:chart seriesIdx="2" categoryIdx="-4" bldStep="series"/>
                                            </p:graphicEl>
                                          </p:spTgt>
                                        </p:tgtEl>
                                      </p:cBhvr>
                                    </p:animEffect>
                                  </p:childTnLst>
                                </p:cTn>
                              </p:par>
                            </p:childTnLst>
                          </p:cTn>
                        </p:par>
                        <p:par>
                          <p:cTn id="29" fill="hold">
                            <p:stCondLst>
                              <p:cond delay="2000"/>
                            </p:stCondLst>
                            <p:childTnLst>
                              <p:par>
                                <p:cTn id="30" presetID="10" presetClass="entr" presetSubtype="0"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fade">
                                      <p:cBhvr>
                                        <p:cTn id="32" dur="500"/>
                                        <p:tgtEl>
                                          <p:spTgt spid="1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5" grpId="0">
        <p:bldSub>
          <a:bldChart bld="series"/>
        </p:bldSub>
      </p:bldGraphic>
      <p:bldP spid="9" grpId="0"/>
      <p:bldP spid="10" grpId="0"/>
      <p:bldP spid="11" grpId="0"/>
      <p:bldP spid="12"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Closer Look </a:t>
            </a:r>
            <a:r>
              <a:rPr lang="is-IS" dirty="0"/>
              <a:t>…</a:t>
            </a: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164</a:t>
            </a:fld>
            <a:endParaRPr lang="en-US" altLang="en-US">
              <a:solidFill>
                <a:srgbClr val="000000"/>
              </a:solidFill>
            </a:endParaRPr>
          </a:p>
        </p:txBody>
      </p:sp>
      <p:pic>
        <p:nvPicPr>
          <p:cNvPr id="6" name="Picture 5"/>
          <p:cNvPicPr>
            <a:picLocks noChangeAspect="1"/>
          </p:cNvPicPr>
          <p:nvPr/>
        </p:nvPicPr>
        <p:blipFill>
          <a:blip r:embed="rId2"/>
          <a:stretch>
            <a:fillRect/>
          </a:stretch>
        </p:blipFill>
        <p:spPr>
          <a:xfrm>
            <a:off x="116943" y="1196752"/>
            <a:ext cx="8937289" cy="4176464"/>
          </a:xfrm>
          <a:prstGeom prst="rect">
            <a:avLst/>
          </a:prstGeom>
        </p:spPr>
      </p:pic>
      <p:sp>
        <p:nvSpPr>
          <p:cNvPr id="7" name="TextBox 6"/>
          <p:cNvSpPr txBox="1"/>
          <p:nvPr/>
        </p:nvSpPr>
        <p:spPr>
          <a:xfrm>
            <a:off x="180084" y="5733256"/>
            <a:ext cx="8928420" cy="615553"/>
          </a:xfrm>
          <a:prstGeom prst="rect">
            <a:avLst/>
          </a:prstGeom>
          <a:noFill/>
        </p:spPr>
        <p:txBody>
          <a:bodyPr wrap="none" rtlCol="0">
            <a:spAutoFit/>
          </a:bodyPr>
          <a:lstStyle/>
          <a:p>
            <a:r>
              <a:rPr lang="en-US" sz="1700" dirty="0">
                <a:solidFill>
                  <a:srgbClr val="000000"/>
                </a:solidFill>
              </a:rPr>
              <a:t>Chang+, “</a:t>
            </a:r>
            <a:r>
              <a:rPr lang="en-US" sz="1700" b="1" dirty="0">
                <a:solidFill>
                  <a:srgbClr val="000000"/>
                </a:solidFill>
                <a:hlinkClick r:id="rId3"/>
              </a:rPr>
              <a:t>Understanding Latency Variation in Modern DRAM Chips: Experimental </a:t>
            </a:r>
          </a:p>
          <a:p>
            <a:r>
              <a:rPr lang="en-US" sz="1700" b="1" dirty="0">
                <a:solidFill>
                  <a:srgbClr val="000000"/>
                </a:solidFill>
                <a:hlinkClick r:id="rId3"/>
              </a:rPr>
              <a:t>Characterization, Analysis, and Optimization"</a:t>
            </a:r>
            <a:r>
              <a:rPr lang="en-US" sz="1700" dirty="0">
                <a:solidFill>
                  <a:srgbClr val="000000"/>
                </a:solidFill>
              </a:rPr>
              <a:t>,” SIGMETRICS 2016.</a:t>
            </a:r>
          </a:p>
        </p:txBody>
      </p:sp>
    </p:spTree>
    <p:extLst>
      <p:ext uri="{BB962C8B-B14F-4D97-AF65-F5344CB8AC3E}">
        <p14:creationId xmlns:p14="http://schemas.microsoft.com/office/powerpoint/2010/main" val="969048074"/>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Tree>
    <p:extLst>
      <p:ext uri="{BB962C8B-B14F-4D97-AF65-F5344CB8AC3E}">
        <p14:creationId xmlns:p14="http://schemas.microsoft.com/office/powerpoint/2010/main" val="275000870"/>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noAutofit/>
          </a:bodyPr>
          <a:lstStyle/>
          <a:p>
            <a:r>
              <a:rPr lang="en-US" dirty="0"/>
              <a:t>DRAM Latency Is Critical for Performance</a:t>
            </a:r>
          </a:p>
        </p:txBody>
      </p:sp>
      <p:sp>
        <p:nvSpPr>
          <p:cNvPr id="15" name="TextBox 14"/>
          <p:cNvSpPr txBox="1"/>
          <p:nvPr/>
        </p:nvSpPr>
        <p:spPr>
          <a:xfrm>
            <a:off x="448964" y="5361579"/>
            <a:ext cx="4652211" cy="1015663"/>
          </a:xfrm>
          <a:prstGeom prst="rect">
            <a:avLst/>
          </a:prstGeom>
          <a:noFill/>
        </p:spPr>
        <p:txBody>
          <a:bodyPr wrap="square" rtlCol="0">
            <a:spAutoFit/>
          </a:bodyPr>
          <a:lstStyle/>
          <a:p>
            <a:r>
              <a:rPr lang="en-US" sz="2400" b="1" dirty="0">
                <a:solidFill>
                  <a:prstClr val="black"/>
                </a:solidFill>
                <a:latin typeface="Gill Sans MT"/>
              </a:rPr>
              <a:t>In-Memory Data Analytics </a:t>
            </a:r>
          </a:p>
          <a:p>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  </a:t>
            </a:r>
          </a:p>
          <a:p>
            <a:pPr marL="63500" indent="-63500"/>
            <a:r>
              <a:rPr lang="en-US" dirty="0">
                <a:solidFill>
                  <a:prstClr val="black">
                    <a:lumMod val="50000"/>
                    <a:lumOff val="50000"/>
                  </a:prstClr>
                </a:solidFill>
                <a:latin typeface="Gill Sans MT"/>
              </a:rPr>
              <a:t>	Awan+, BDCloud’15]</a:t>
            </a:r>
          </a:p>
        </p:txBody>
      </p:sp>
      <p:sp>
        <p:nvSpPr>
          <p:cNvPr id="16" name="TextBox 15"/>
          <p:cNvSpPr txBox="1"/>
          <p:nvPr/>
        </p:nvSpPr>
        <p:spPr>
          <a:xfrm>
            <a:off x="4836963" y="5361579"/>
            <a:ext cx="3618587" cy="738664"/>
          </a:xfrm>
          <a:prstGeom prst="rect">
            <a:avLst/>
          </a:prstGeom>
          <a:noFill/>
        </p:spPr>
        <p:txBody>
          <a:bodyPr wrap="square" rtlCol="0">
            <a:spAutoFit/>
          </a:bodyPr>
          <a:lstStyle/>
          <a:p>
            <a:r>
              <a:rPr lang="en-US" sz="2400" b="1" dirty="0">
                <a:solidFill>
                  <a:prstClr val="black"/>
                </a:solidFill>
                <a:latin typeface="Gill Sans MT"/>
              </a:rPr>
              <a:t>Datacenter Workloads </a:t>
            </a:r>
            <a:br>
              <a:rPr lang="en-US" sz="2400" b="1" dirty="0">
                <a:solidFill>
                  <a:prstClr val="black"/>
                </a:solidFill>
                <a:latin typeface="Gill Sans MT"/>
              </a:rPr>
            </a:br>
            <a:r>
              <a:rPr lang="en-US" dirty="0">
                <a:solidFill>
                  <a:prstClr val="black">
                    <a:lumMod val="50000"/>
                    <a:lumOff val="50000"/>
                  </a:prstClr>
                </a:solidFill>
                <a:latin typeface="Gill Sans MT"/>
              </a:rPr>
              <a:t>[</a:t>
            </a:r>
            <a:r>
              <a:rPr lang="en-US" dirty="0" err="1">
                <a:solidFill>
                  <a:prstClr val="black">
                    <a:lumMod val="50000"/>
                    <a:lumOff val="50000"/>
                  </a:prstClr>
                </a:solidFill>
                <a:latin typeface="Gill Sans MT"/>
              </a:rPr>
              <a:t>Kanev</a:t>
            </a:r>
            <a:r>
              <a:rPr lang="en-US" dirty="0">
                <a:solidFill>
                  <a:prstClr val="black">
                    <a:lumMod val="50000"/>
                    <a:lumOff val="50000"/>
                  </a:prstClr>
                </a:solidFill>
                <a:latin typeface="Gill Sans MT"/>
              </a:rPr>
              <a:t>+ (</a:t>
            </a:r>
            <a:r>
              <a:rPr lang="en-US" b="1" dirty="0">
                <a:solidFill>
                  <a:prstClr val="black">
                    <a:lumMod val="50000"/>
                    <a:lumOff val="50000"/>
                  </a:prstClr>
                </a:solidFill>
                <a:latin typeface="Gill Sans MT"/>
              </a:rPr>
              <a:t>Google</a:t>
            </a:r>
            <a:r>
              <a:rPr lang="en-US" dirty="0">
                <a:solidFill>
                  <a:prstClr val="black">
                    <a:lumMod val="50000"/>
                    <a:lumOff val="50000"/>
                  </a:prstClr>
                </a:solidFill>
                <a:latin typeface="Gill Sans MT"/>
              </a:rPr>
              <a:t>), ISCA’15]</a:t>
            </a: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11236" y="1054202"/>
            <a:ext cx="1362886" cy="1362886"/>
          </a:xfrm>
          <a:prstGeom prst="rect">
            <a:avLst/>
          </a:prstGeom>
        </p:spPr>
      </p:pic>
      <p:sp>
        <p:nvSpPr>
          <p:cNvPr id="18" name="TextBox 17"/>
          <p:cNvSpPr txBox="1"/>
          <p:nvPr/>
        </p:nvSpPr>
        <p:spPr>
          <a:xfrm>
            <a:off x="448964" y="2656133"/>
            <a:ext cx="3460499" cy="1015663"/>
          </a:xfrm>
          <a:prstGeom prst="rect">
            <a:avLst/>
          </a:prstGeom>
          <a:noFill/>
        </p:spPr>
        <p:txBody>
          <a:bodyPr wrap="none" rtlCol="0">
            <a:spAutoFit/>
          </a:bodyPr>
          <a:lstStyle/>
          <a:p>
            <a:r>
              <a:rPr lang="en-US" sz="2400" b="1" dirty="0">
                <a:solidFill>
                  <a:prstClr val="black"/>
                </a:solidFill>
                <a:latin typeface="Gill Sans MT"/>
              </a:rPr>
              <a:t>In-memory Databases </a:t>
            </a:r>
          </a:p>
          <a:p>
            <a:pPr marL="63500" indent="-63500"/>
            <a:r>
              <a:rPr lang="en-US" dirty="0">
                <a:solidFill>
                  <a:prstClr val="black">
                    <a:lumMod val="50000"/>
                    <a:lumOff val="50000"/>
                  </a:prstClr>
                </a:solidFill>
                <a:latin typeface="Gill Sans MT"/>
              </a:rPr>
              <a:t>[Mao+, EuroSys’12; </a:t>
            </a:r>
            <a:br>
              <a:rPr lang="en-US" dirty="0">
                <a:solidFill>
                  <a:prstClr val="black">
                    <a:lumMod val="50000"/>
                    <a:lumOff val="50000"/>
                  </a:prstClr>
                </a:solidFill>
                <a:latin typeface="Gill Sans MT"/>
              </a:rPr>
            </a:br>
            <a:r>
              <a:rPr lang="en-US" dirty="0">
                <a:solidFill>
                  <a:prstClr val="black">
                    <a:lumMod val="50000"/>
                    <a:lumOff val="50000"/>
                  </a:prstClr>
                </a:solidFill>
                <a:latin typeface="Gill Sans MT"/>
              </a:rPr>
              <a:t>Clapp+ (</a:t>
            </a:r>
            <a:r>
              <a:rPr lang="en-US" b="1" dirty="0">
                <a:solidFill>
                  <a:prstClr val="black">
                    <a:lumMod val="50000"/>
                    <a:lumOff val="50000"/>
                  </a:prstClr>
                </a:solidFill>
                <a:latin typeface="Gill Sans MT"/>
              </a:rPr>
              <a:t>Intel</a:t>
            </a:r>
            <a:r>
              <a:rPr lang="en-US" dirty="0">
                <a:solidFill>
                  <a:prstClr val="black">
                    <a:lumMod val="50000"/>
                    <a:lumOff val="50000"/>
                  </a:prstClr>
                </a:solidFill>
                <a:latin typeface="Gill Sans MT"/>
              </a:rPr>
              <a:t>), IISWC’15]</a:t>
            </a:r>
          </a:p>
        </p:txBody>
      </p:sp>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67081" y="836712"/>
            <a:ext cx="1872533" cy="1872533"/>
          </a:xfrm>
          <a:prstGeom prst="rect">
            <a:avLst/>
          </a:prstGeom>
        </p:spPr>
      </p:pic>
      <p:sp>
        <p:nvSpPr>
          <p:cNvPr id="22" name="TextBox 21"/>
          <p:cNvSpPr txBox="1"/>
          <p:nvPr/>
        </p:nvSpPr>
        <p:spPr>
          <a:xfrm>
            <a:off x="4836963" y="2656133"/>
            <a:ext cx="3607975" cy="738664"/>
          </a:xfrm>
          <a:prstGeom prst="rect">
            <a:avLst/>
          </a:prstGeom>
          <a:noFill/>
        </p:spPr>
        <p:txBody>
          <a:bodyPr wrap="none" rtlCol="0">
            <a:spAutoFit/>
          </a:bodyPr>
          <a:lstStyle/>
          <a:p>
            <a:r>
              <a:rPr lang="en-US" sz="2400" b="1" dirty="0">
                <a:solidFill>
                  <a:prstClr val="black"/>
                </a:solidFill>
                <a:latin typeface="Gill Sans MT"/>
              </a:rPr>
              <a:t>Graph/Tree Processing </a:t>
            </a:r>
          </a:p>
          <a:p>
            <a:r>
              <a:rPr lang="en-US" dirty="0">
                <a:solidFill>
                  <a:prstClr val="black">
                    <a:lumMod val="50000"/>
                    <a:lumOff val="50000"/>
                  </a:prstClr>
                </a:solidFill>
                <a:latin typeface="Gill Sans MT"/>
              </a:rPr>
              <a:t>[Xu+, IISWC’12; </a:t>
            </a:r>
            <a:r>
              <a:rPr lang="en-US" dirty="0" err="1">
                <a:solidFill>
                  <a:prstClr val="black">
                    <a:lumMod val="50000"/>
                    <a:lumOff val="50000"/>
                  </a:prstClr>
                </a:solidFill>
                <a:latin typeface="Gill Sans MT"/>
              </a:rPr>
              <a:t>Umuroglu</a:t>
            </a:r>
            <a:r>
              <a:rPr lang="en-US" dirty="0">
                <a:solidFill>
                  <a:prstClr val="black">
                    <a:lumMod val="50000"/>
                    <a:lumOff val="50000"/>
                  </a:prstClr>
                </a:solidFill>
                <a:latin typeface="Gill Sans MT"/>
              </a:rPr>
              <a:t>+, FPL’15]</a:t>
            </a:r>
          </a:p>
        </p:txBody>
      </p:sp>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9220" y="3998286"/>
            <a:ext cx="2155604" cy="1146598"/>
          </a:xfrm>
          <a:prstGeom prst="rect">
            <a:avLst/>
          </a:prstGeom>
        </p:spPr>
      </p:pic>
      <p:pic>
        <p:nvPicPr>
          <p:cNvPr id="24" name="Picture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567081" y="3772838"/>
            <a:ext cx="2133599" cy="1546598"/>
          </a:xfrm>
          <a:prstGeom prst="rect">
            <a:avLst/>
          </a:prstGeom>
        </p:spPr>
      </p:pic>
      <p:sp>
        <p:nvSpPr>
          <p:cNvPr id="26" name="Rectangle 25"/>
          <p:cNvSpPr/>
          <p:nvPr/>
        </p:nvSpPr>
        <p:spPr>
          <a:xfrm>
            <a:off x="0" y="3100668"/>
            <a:ext cx="9144000" cy="1169233"/>
          </a:xfrm>
          <a:prstGeom prst="rect">
            <a:avLst/>
          </a:prstGeom>
          <a:solidFill>
            <a:srgbClr val="FF41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prstClr val="white"/>
                </a:solidFill>
                <a:latin typeface="Futura Medium" charset="0"/>
                <a:ea typeface="Futura Medium" charset="0"/>
                <a:cs typeface="Futura Medium" charset="0"/>
              </a:rPr>
              <a:t>Long memory </a:t>
            </a:r>
            <a:r>
              <a:rPr lang="en-US" sz="3200">
                <a:solidFill>
                  <a:prstClr val="white"/>
                </a:solidFill>
                <a:latin typeface="Futura Medium" charset="0"/>
                <a:ea typeface="Futura Medium" charset="0"/>
                <a:cs typeface="Futura Medium" charset="0"/>
              </a:rPr>
              <a:t>latency </a:t>
            </a:r>
            <a:r>
              <a:rPr lang="en-US" sz="3200">
                <a:solidFill>
                  <a:prstClr val="white"/>
                </a:solidFill>
                <a:latin typeface="Cambria Math" panose="02040503050406030204" pitchFamily="18" charset="0"/>
                <a:ea typeface="Cambria Math" panose="02040503050406030204" pitchFamily="18" charset="0"/>
              </a:rPr>
              <a:t>→</a:t>
            </a:r>
            <a:r>
              <a:rPr lang="en-US" sz="3200">
                <a:solidFill>
                  <a:prstClr val="white"/>
                </a:solidFill>
                <a:latin typeface="Gill Sans MT"/>
              </a:rPr>
              <a:t> </a:t>
            </a:r>
            <a:r>
              <a:rPr lang="en-US" sz="3200">
                <a:solidFill>
                  <a:prstClr val="white"/>
                </a:solidFill>
                <a:latin typeface="Futura Medium" charset="0"/>
                <a:ea typeface="Futura Medium" charset="0"/>
                <a:cs typeface="Futura Medium" charset="0"/>
              </a:rPr>
              <a:t>performance </a:t>
            </a:r>
            <a:r>
              <a:rPr lang="en-US" sz="3200" dirty="0">
                <a:solidFill>
                  <a:prstClr val="white"/>
                </a:solidFill>
                <a:latin typeface="Futura Medium" charset="0"/>
                <a:ea typeface="Futura Medium" charset="0"/>
                <a:cs typeface="Futura Medium" charset="0"/>
              </a:rPr>
              <a:t>bottleneck</a:t>
            </a:r>
          </a:p>
        </p:txBody>
      </p:sp>
    </p:spTree>
    <p:extLst>
      <p:ext uri="{BB962C8B-B14F-4D97-AF65-F5344CB8AC3E}">
        <p14:creationId xmlns:p14="http://schemas.microsoft.com/office/powerpoint/2010/main" val="380633748"/>
      </p:ext>
    </p:extLst>
  </p:cSld>
  <p:clrMapOvr>
    <a:masterClrMapping/>
  </p:clrMapOvr>
  <p:transition/>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the Long Latency?</a:t>
            </a:r>
          </a:p>
        </p:txBody>
      </p:sp>
      <p:sp>
        <p:nvSpPr>
          <p:cNvPr id="3" name="Content Placeholder 2"/>
          <p:cNvSpPr>
            <a:spLocks noGrp="1"/>
          </p:cNvSpPr>
          <p:nvPr>
            <p:ph idx="1"/>
          </p:nvPr>
        </p:nvSpPr>
        <p:spPr/>
        <p:txBody>
          <a:bodyPr/>
          <a:lstStyle/>
          <a:p>
            <a:r>
              <a:rPr lang="en-US" dirty="0">
                <a:solidFill>
                  <a:srgbClr val="0000FF"/>
                </a:solidFill>
              </a:rPr>
              <a:t>Design of DRAM </a:t>
            </a:r>
            <a:r>
              <a:rPr lang="en-US" dirty="0" err="1">
                <a:solidFill>
                  <a:srgbClr val="0000FF"/>
                </a:solidFill>
              </a:rPr>
              <a:t>uArchitecture</a:t>
            </a:r>
            <a:endParaRPr lang="en-US" dirty="0">
              <a:solidFill>
                <a:srgbClr val="0000FF"/>
              </a:solidFill>
            </a:endParaRPr>
          </a:p>
          <a:p>
            <a:pPr lvl="1"/>
            <a:r>
              <a:rPr lang="en-US" dirty="0"/>
              <a:t>Goal: Maximize capacity/area, not minimize latency</a:t>
            </a:r>
          </a:p>
          <a:p>
            <a:pPr lvl="1"/>
            <a:endParaRPr lang="en-US" dirty="0"/>
          </a:p>
          <a:p>
            <a:r>
              <a:rPr lang="en-US" dirty="0">
                <a:solidFill>
                  <a:srgbClr val="0000FF"/>
                </a:solidFill>
              </a:rPr>
              <a:t>“One size fits all” approach to latency specification</a:t>
            </a:r>
          </a:p>
          <a:p>
            <a:pPr lvl="1"/>
            <a:r>
              <a:rPr lang="en-US" dirty="0"/>
              <a:t>Same latency parameters for all </a:t>
            </a:r>
            <a:r>
              <a:rPr lang="en-US" dirty="0">
                <a:solidFill>
                  <a:srgbClr val="FF0000"/>
                </a:solidFill>
              </a:rPr>
              <a:t>temperatures</a:t>
            </a:r>
          </a:p>
          <a:p>
            <a:pPr lvl="1"/>
            <a:r>
              <a:rPr lang="en-US" dirty="0"/>
              <a:t>Same latency parameters for all </a:t>
            </a:r>
            <a:r>
              <a:rPr lang="en-US" dirty="0">
                <a:solidFill>
                  <a:srgbClr val="FF0000"/>
                </a:solidFill>
              </a:rPr>
              <a:t>DRAM chips (e.g., rows)</a:t>
            </a:r>
          </a:p>
          <a:p>
            <a:pPr lvl="1"/>
            <a:r>
              <a:rPr lang="en-US" dirty="0"/>
              <a:t>Same latency parameters for all </a:t>
            </a:r>
            <a:r>
              <a:rPr lang="en-US" dirty="0">
                <a:solidFill>
                  <a:srgbClr val="FF0000"/>
                </a:solidFill>
              </a:rPr>
              <a:t>parts of a DRAM chip</a:t>
            </a:r>
          </a:p>
          <a:p>
            <a:pPr lvl="1"/>
            <a:r>
              <a:rPr lang="en-US" dirty="0"/>
              <a:t>Same latency parameters for all </a:t>
            </a:r>
            <a:r>
              <a:rPr lang="en-US" dirty="0">
                <a:solidFill>
                  <a:srgbClr val="FF0000"/>
                </a:solidFill>
              </a:rPr>
              <a:t>supply voltage levels</a:t>
            </a:r>
          </a:p>
          <a:p>
            <a:pPr lvl="1"/>
            <a:r>
              <a:rPr lang="en-US" dirty="0"/>
              <a:t>Same latency parameters for all </a:t>
            </a:r>
            <a:r>
              <a:rPr lang="en-US" dirty="0">
                <a:solidFill>
                  <a:srgbClr val="FF0000"/>
                </a:solidFill>
              </a:rPr>
              <a:t>application data </a:t>
            </a:r>
            <a:endParaRPr lang="en-US" dirty="0"/>
          </a:p>
          <a:p>
            <a:pPr lvl="1"/>
            <a:r>
              <a:rPr lang="is-IS" dirty="0"/>
              <a:t>…</a:t>
            </a:r>
            <a:endParaRPr lang="en-US" dirty="0"/>
          </a:p>
          <a:p>
            <a:pPr lvl="1"/>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167</a:t>
            </a:fld>
            <a:endParaRPr lang="en-US" altLang="en-US">
              <a:solidFill>
                <a:srgbClr val="000000"/>
              </a:solidFill>
            </a:endParaRPr>
          </a:p>
        </p:txBody>
      </p:sp>
    </p:spTree>
    <p:extLst>
      <p:ext uri="{BB962C8B-B14F-4D97-AF65-F5344CB8AC3E}">
        <p14:creationId xmlns:p14="http://schemas.microsoft.com/office/powerpoint/2010/main" val="654044765"/>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Latency Variation in Memory Chips</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168</a:t>
            </a:fld>
            <a:endParaRPr lang="en-US" altLang="en-US">
              <a:solidFill>
                <a:srgbClr val="000000"/>
              </a:solidFill>
            </a:endParaRPr>
          </a:p>
        </p:txBody>
      </p:sp>
      <p:grpSp>
        <p:nvGrpSpPr>
          <p:cNvPr id="55" name="Group 54"/>
          <p:cNvGrpSpPr/>
          <p:nvPr/>
        </p:nvGrpSpPr>
        <p:grpSpPr>
          <a:xfrm>
            <a:off x="741777" y="4953000"/>
            <a:ext cx="8040641" cy="992612"/>
            <a:chOff x="224591" y="5243899"/>
            <a:chExt cx="8510476" cy="992613"/>
          </a:xfrm>
        </p:grpSpPr>
        <p:grpSp>
          <p:nvGrpSpPr>
            <p:cNvPr id="56" name="Group 55"/>
            <p:cNvGrpSpPr/>
            <p:nvPr/>
          </p:nvGrpSpPr>
          <p:grpSpPr>
            <a:xfrm>
              <a:off x="224591" y="5243899"/>
              <a:ext cx="8510476" cy="523229"/>
              <a:chOff x="352625" y="3223796"/>
              <a:chExt cx="8510476" cy="523229"/>
            </a:xfrm>
          </p:grpSpPr>
          <p:cxnSp>
            <p:nvCxnSpPr>
              <p:cNvPr id="58" name="Straight Arrow Connector 57"/>
              <p:cNvCxnSpPr/>
              <p:nvPr/>
            </p:nvCxnSpPr>
            <p:spPr>
              <a:xfrm>
                <a:off x="1161179" y="3511042"/>
                <a:ext cx="6781800" cy="0"/>
              </a:xfrm>
              <a:prstGeom prst="straightConnector1">
                <a:avLst/>
              </a:prstGeom>
              <a:noFill/>
              <a:ln w="44450" cap="rnd" cmpd="sng" algn="ctr">
                <a:solidFill>
                  <a:sysClr val="windowText" lastClr="000000">
                    <a:lumMod val="65000"/>
                    <a:lumOff val="35000"/>
                  </a:sysClr>
                </a:solidFill>
                <a:prstDash val="solid"/>
                <a:miter lim="800000"/>
                <a:headEnd type="arrow" w="lg" len="lg"/>
                <a:tailEnd type="arrow" w="lg" len="lg"/>
              </a:ln>
              <a:effectLst/>
            </p:spPr>
          </p:cxnSp>
          <p:sp>
            <p:nvSpPr>
              <p:cNvPr id="59" name="TextBox 58"/>
              <p:cNvSpPr txBox="1"/>
              <p:nvPr/>
            </p:nvSpPr>
            <p:spPr>
              <a:xfrm>
                <a:off x="7871906" y="3223804"/>
                <a:ext cx="991195" cy="523221"/>
              </a:xfrm>
              <a:prstGeom prst="rect">
                <a:avLst/>
              </a:prstGeom>
              <a:noFill/>
            </p:spPr>
            <p:txBody>
              <a:bodyPr wrap="none" rtlCol="0">
                <a:spAutoFit/>
              </a:bodyPr>
              <a:lstStyle/>
              <a:p>
                <a:pPr algn="ctr">
                  <a:defRPr/>
                </a:pPr>
                <a:r>
                  <a:rPr lang="en-US" sz="2800" b="1" i="1" kern="0" dirty="0">
                    <a:solidFill>
                      <a:prstClr val="black">
                        <a:lumMod val="65000"/>
                        <a:lumOff val="35000"/>
                      </a:prstClr>
                    </a:solidFill>
                    <a:latin typeface="Gill Sans MT"/>
                  </a:rPr>
                  <a:t>High</a:t>
                </a:r>
              </a:p>
            </p:txBody>
          </p:sp>
          <p:sp>
            <p:nvSpPr>
              <p:cNvPr id="60" name="TextBox 59"/>
              <p:cNvSpPr txBox="1"/>
              <p:nvPr/>
            </p:nvSpPr>
            <p:spPr>
              <a:xfrm>
                <a:off x="352625" y="3223796"/>
                <a:ext cx="876704" cy="523221"/>
              </a:xfrm>
              <a:prstGeom prst="rect">
                <a:avLst/>
              </a:prstGeom>
              <a:noFill/>
            </p:spPr>
            <p:txBody>
              <a:bodyPr wrap="none" rtlCol="0">
                <a:spAutoFit/>
              </a:bodyPr>
              <a:lstStyle/>
              <a:p>
                <a:pPr algn="ctr">
                  <a:defRPr/>
                </a:pPr>
                <a:r>
                  <a:rPr lang="en-US" sz="2800" b="1" i="1" kern="0" dirty="0">
                    <a:solidFill>
                      <a:prstClr val="black">
                        <a:lumMod val="65000"/>
                        <a:lumOff val="35000"/>
                      </a:prstClr>
                    </a:solidFill>
                    <a:latin typeface="Gill Sans MT"/>
                  </a:rPr>
                  <a:t>Low</a:t>
                </a:r>
              </a:p>
            </p:txBody>
          </p:sp>
        </p:grpSp>
        <p:sp>
          <p:nvSpPr>
            <p:cNvPr id="57" name="TextBox 56"/>
            <p:cNvSpPr txBox="1"/>
            <p:nvPr/>
          </p:nvSpPr>
          <p:spPr>
            <a:xfrm>
              <a:off x="2964359" y="5713292"/>
              <a:ext cx="2927841" cy="523220"/>
            </a:xfrm>
            <a:prstGeom prst="rect">
              <a:avLst/>
            </a:prstGeom>
            <a:noFill/>
          </p:spPr>
          <p:txBody>
            <a:bodyPr wrap="square" rtlCol="0">
              <a:spAutoFit/>
            </a:bodyPr>
            <a:lstStyle/>
            <a:p>
              <a:pPr algn="ctr">
                <a:defRPr/>
              </a:pPr>
              <a:r>
                <a:rPr lang="en-US" sz="2800" b="1" i="1" kern="0" dirty="0">
                  <a:solidFill>
                    <a:prstClr val="black">
                      <a:lumMod val="65000"/>
                      <a:lumOff val="35000"/>
                    </a:prstClr>
                  </a:solidFill>
                  <a:latin typeface="Gill Sans MT"/>
                </a:rPr>
                <a:t>DRAM Latency</a:t>
              </a:r>
            </a:p>
          </p:txBody>
        </p:sp>
      </p:grpSp>
      <p:grpSp>
        <p:nvGrpSpPr>
          <p:cNvPr id="61" name="Group 60"/>
          <p:cNvGrpSpPr/>
          <p:nvPr/>
        </p:nvGrpSpPr>
        <p:grpSpPr>
          <a:xfrm>
            <a:off x="4138538" y="2878490"/>
            <a:ext cx="1202573" cy="1358640"/>
            <a:chOff x="2373000" y="3289560"/>
            <a:chExt cx="1202573" cy="1358640"/>
          </a:xfrm>
        </p:grpSpPr>
        <p:pic>
          <p:nvPicPr>
            <p:cNvPr id="6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63" name="TextBox 62"/>
            <p:cNvSpPr txBox="1"/>
            <p:nvPr/>
          </p:nvSpPr>
          <p:spPr>
            <a:xfrm>
              <a:off x="2373000" y="3289560"/>
              <a:ext cx="1202573" cy="461665"/>
            </a:xfrm>
            <a:prstGeom prst="rect">
              <a:avLst/>
            </a:prstGeom>
            <a:noFill/>
          </p:spPr>
          <p:txBody>
            <a:bodyPr wrap="none" rtlCol="0">
              <a:spAutoFit/>
            </a:bodyPr>
            <a:lstStyle/>
            <a:p>
              <a:r>
                <a:rPr lang="en-US" sz="2400" i="1" dirty="0">
                  <a:solidFill>
                    <a:prstClr val="black">
                      <a:lumMod val="65000"/>
                      <a:lumOff val="35000"/>
                    </a:prstClr>
                  </a:solidFill>
                  <a:latin typeface="Gill Sans MT"/>
                </a:rPr>
                <a:t>DRAM B</a:t>
              </a:r>
            </a:p>
          </p:txBody>
        </p:sp>
      </p:grpSp>
      <p:grpSp>
        <p:nvGrpSpPr>
          <p:cNvPr id="64" name="Group 63"/>
          <p:cNvGrpSpPr/>
          <p:nvPr/>
        </p:nvGrpSpPr>
        <p:grpSpPr>
          <a:xfrm>
            <a:off x="2019300" y="2878490"/>
            <a:ext cx="4856042" cy="2578172"/>
            <a:chOff x="2019300" y="2878490"/>
            <a:chExt cx="4856042" cy="2578172"/>
          </a:xfrm>
        </p:grpSpPr>
        <p:grpSp>
          <p:nvGrpSpPr>
            <p:cNvPr id="65" name="dram a"/>
            <p:cNvGrpSpPr/>
            <p:nvPr/>
          </p:nvGrpSpPr>
          <p:grpSpPr>
            <a:xfrm>
              <a:off x="2286832" y="2878490"/>
              <a:ext cx="1181157" cy="2578172"/>
              <a:chOff x="2445298" y="3289228"/>
              <a:chExt cx="1181157" cy="2578172"/>
            </a:xfrm>
          </p:grpSpPr>
          <p:cxnSp>
            <p:nvCxnSpPr>
              <p:cNvPr id="84" name="Straight Connector 83"/>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5" name="Oval 84"/>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grpSp>
            <p:nvGrpSpPr>
              <p:cNvPr id="86" name="Group 85"/>
              <p:cNvGrpSpPr/>
              <p:nvPr/>
            </p:nvGrpSpPr>
            <p:grpSpPr>
              <a:xfrm>
                <a:off x="2445298" y="3289228"/>
                <a:ext cx="1181157" cy="1358640"/>
                <a:chOff x="2373000" y="3289560"/>
                <a:chExt cx="1181157" cy="1358640"/>
              </a:xfrm>
            </p:grpSpPr>
            <p:pic>
              <p:nvPicPr>
                <p:cNvPr id="87"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8" name="TextBox 87"/>
                <p:cNvSpPr txBox="1"/>
                <p:nvPr/>
              </p:nvSpPr>
              <p:spPr>
                <a:xfrm>
                  <a:off x="2373000" y="3289560"/>
                  <a:ext cx="1181157" cy="461665"/>
                </a:xfrm>
                <a:prstGeom prst="rect">
                  <a:avLst/>
                </a:prstGeom>
                <a:noFill/>
              </p:spPr>
              <p:txBody>
                <a:bodyPr wrap="none" rtlCol="0">
                  <a:spAutoFit/>
                </a:bodyPr>
                <a:lstStyle/>
                <a:p>
                  <a:pPr>
                    <a:defRPr/>
                  </a:pPr>
                  <a:r>
                    <a:rPr lang="en-US" sz="2400" i="1" kern="0" dirty="0">
                      <a:solidFill>
                        <a:prstClr val="black">
                          <a:lumMod val="65000"/>
                          <a:lumOff val="35000"/>
                        </a:prstClr>
                      </a:solidFill>
                      <a:latin typeface="Gill Sans MT"/>
                    </a:rPr>
                    <a:t>DRAM A</a:t>
                  </a:r>
                </a:p>
              </p:txBody>
            </p:sp>
          </p:grpSp>
        </p:grpSp>
        <p:cxnSp>
          <p:nvCxnSpPr>
            <p:cNvPr id="66" name="Straight Connector 65"/>
            <p:cNvCxnSpPr/>
            <p:nvPr/>
          </p:nvCxnSpPr>
          <p:spPr>
            <a:xfrm flipH="1" flipV="1">
              <a:off x="4729117" y="4237130"/>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67" name="Oval 66"/>
            <p:cNvSpPr>
              <a:spLocks noChangeAspect="1"/>
            </p:cNvSpPr>
            <p:nvPr/>
          </p:nvSpPr>
          <p:spPr>
            <a:xfrm>
              <a:off x="45144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grpSp>
          <p:nvGrpSpPr>
            <p:cNvPr id="68" name="dram c"/>
            <p:cNvGrpSpPr/>
            <p:nvPr/>
          </p:nvGrpSpPr>
          <p:grpSpPr>
            <a:xfrm>
              <a:off x="5372100" y="2878490"/>
              <a:ext cx="1215397" cy="2578172"/>
              <a:chOff x="2445298" y="3289228"/>
              <a:chExt cx="1215397" cy="2578172"/>
            </a:xfrm>
          </p:grpSpPr>
          <p:cxnSp>
            <p:nvCxnSpPr>
              <p:cNvPr id="79" name="Straight Connector 78"/>
              <p:cNvCxnSpPr/>
              <p:nvPr/>
            </p:nvCxnSpPr>
            <p:spPr>
              <a:xfrm flipH="1" flipV="1">
                <a:off x="3035877" y="4647868"/>
                <a:ext cx="1"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sp>
            <p:nvSpPr>
              <p:cNvPr id="80" name="Oval 79"/>
              <p:cNvSpPr>
                <a:spLocks noChangeAspect="1"/>
              </p:cNvSpPr>
              <p:nvPr/>
            </p:nvSpPr>
            <p:spPr>
              <a:xfrm>
                <a:off x="2821185" y="5442309"/>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grpSp>
            <p:nvGrpSpPr>
              <p:cNvPr id="81" name="Group 80"/>
              <p:cNvGrpSpPr/>
              <p:nvPr/>
            </p:nvGrpSpPr>
            <p:grpSpPr>
              <a:xfrm>
                <a:off x="2445298" y="3289228"/>
                <a:ext cx="1215397" cy="1358640"/>
                <a:chOff x="2373000" y="3289560"/>
                <a:chExt cx="1215397" cy="1358640"/>
              </a:xfrm>
            </p:grpSpPr>
            <p:pic>
              <p:nvPicPr>
                <p:cNvPr id="82" name="Content Placeholder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10699" y="3742440"/>
                  <a:ext cx="905760" cy="905760"/>
                </a:xfrm>
                <a:prstGeom prst="rect">
                  <a:avLst/>
                </a:prstGeom>
              </p:spPr>
            </p:pic>
            <p:sp>
              <p:nvSpPr>
                <p:cNvPr id="83" name="TextBox 82"/>
                <p:cNvSpPr txBox="1"/>
                <p:nvPr/>
              </p:nvSpPr>
              <p:spPr>
                <a:xfrm>
                  <a:off x="2373000" y="3289560"/>
                  <a:ext cx="1215397" cy="461665"/>
                </a:xfrm>
                <a:prstGeom prst="rect">
                  <a:avLst/>
                </a:prstGeom>
                <a:noFill/>
              </p:spPr>
              <p:txBody>
                <a:bodyPr wrap="none" rtlCol="0">
                  <a:spAutoFit/>
                </a:bodyPr>
                <a:lstStyle/>
                <a:p>
                  <a:pPr>
                    <a:defRPr/>
                  </a:pPr>
                  <a:r>
                    <a:rPr lang="en-US" sz="2400" i="1" kern="0" dirty="0">
                      <a:solidFill>
                        <a:prstClr val="black">
                          <a:lumMod val="65000"/>
                          <a:lumOff val="35000"/>
                        </a:prstClr>
                      </a:solidFill>
                      <a:latin typeface="Gill Sans MT"/>
                    </a:rPr>
                    <a:t>DRAM C</a:t>
                  </a:r>
                </a:p>
              </p:txBody>
            </p:sp>
          </p:grpSp>
        </p:grpSp>
        <p:grpSp>
          <p:nvGrpSpPr>
            <p:cNvPr id="69" name="fab var"/>
            <p:cNvGrpSpPr/>
            <p:nvPr/>
          </p:nvGrpSpPr>
          <p:grpSpPr>
            <a:xfrm>
              <a:off x="2019300" y="4338029"/>
              <a:ext cx="4856042" cy="857215"/>
              <a:chOff x="2057400" y="4748767"/>
              <a:chExt cx="4856042" cy="857215"/>
            </a:xfrm>
          </p:grpSpPr>
          <p:grpSp>
            <p:nvGrpSpPr>
              <p:cNvPr id="70" name="Group 69"/>
              <p:cNvGrpSpPr>
                <a:grpSpLocks noChangeAspect="1"/>
              </p:cNvGrpSpPr>
              <p:nvPr/>
            </p:nvGrpSpPr>
            <p:grpSpPr>
              <a:xfrm>
                <a:off x="2057400" y="4748767"/>
                <a:ext cx="1735529" cy="857215"/>
                <a:chOff x="1905000" y="3429000"/>
                <a:chExt cx="4800600" cy="1905000"/>
              </a:xfrm>
            </p:grpSpPr>
            <p:sp>
              <p:nvSpPr>
                <p:cNvPr id="77"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sp>
              <p:nvSpPr>
                <p:cNvPr id="78"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grpSp>
          <p:grpSp>
            <p:nvGrpSpPr>
              <p:cNvPr id="71" name="Group 70"/>
              <p:cNvGrpSpPr>
                <a:grpSpLocks noChangeAspect="1"/>
              </p:cNvGrpSpPr>
              <p:nvPr/>
            </p:nvGrpSpPr>
            <p:grpSpPr>
              <a:xfrm>
                <a:off x="3919607" y="4748767"/>
                <a:ext cx="1735529" cy="857215"/>
                <a:chOff x="1905000" y="3429000"/>
                <a:chExt cx="4800600" cy="1905000"/>
              </a:xfrm>
            </p:grpSpPr>
            <p:sp>
              <p:nvSpPr>
                <p:cNvPr id="75"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sp>
              <p:nvSpPr>
                <p:cNvPr id="76"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grpSp>
          <p:grpSp>
            <p:nvGrpSpPr>
              <p:cNvPr id="72" name="Group 71"/>
              <p:cNvGrpSpPr>
                <a:grpSpLocks noChangeAspect="1"/>
              </p:cNvGrpSpPr>
              <p:nvPr/>
            </p:nvGrpSpPr>
            <p:grpSpPr>
              <a:xfrm>
                <a:off x="5177913" y="4748767"/>
                <a:ext cx="1735529" cy="857215"/>
                <a:chOff x="1905000" y="3429000"/>
                <a:chExt cx="4800600" cy="1905000"/>
              </a:xfrm>
            </p:grpSpPr>
            <p:sp>
              <p:nvSpPr>
                <p:cNvPr id="73" name="Freeform 32"/>
                <p:cNvSpPr>
                  <a:spLocks/>
                </p:cNvSpPr>
                <p:nvPr/>
              </p:nvSpPr>
              <p:spPr bwMode="auto">
                <a:xfrm>
                  <a:off x="1905000" y="3429000"/>
                  <a:ext cx="2344738" cy="1905000"/>
                </a:xfrm>
                <a:custGeom>
                  <a:avLst/>
                  <a:gdLst>
                    <a:gd name="T0" fmla="*/ 0 w 901"/>
                    <a:gd name="T1" fmla="*/ 720 h 721"/>
                    <a:gd name="T2" fmla="*/ 95 w 901"/>
                    <a:gd name="T3" fmla="*/ 712 h 721"/>
                    <a:gd name="T4" fmla="*/ 142 w 901"/>
                    <a:gd name="T5" fmla="*/ 704 h 721"/>
                    <a:gd name="T6" fmla="*/ 189 w 901"/>
                    <a:gd name="T7" fmla="*/ 691 h 721"/>
                    <a:gd name="T8" fmla="*/ 237 w 901"/>
                    <a:gd name="T9" fmla="*/ 675 h 721"/>
                    <a:gd name="T10" fmla="*/ 284 w 901"/>
                    <a:gd name="T11" fmla="*/ 653 h 721"/>
                    <a:gd name="T12" fmla="*/ 331 w 901"/>
                    <a:gd name="T13" fmla="*/ 623 h 721"/>
                    <a:gd name="T14" fmla="*/ 426 w 901"/>
                    <a:gd name="T15" fmla="*/ 540 h 721"/>
                    <a:gd name="T16" fmla="*/ 521 w 901"/>
                    <a:gd name="T17" fmla="*/ 422 h 721"/>
                    <a:gd name="T18" fmla="*/ 616 w 901"/>
                    <a:gd name="T19" fmla="*/ 281 h 721"/>
                    <a:gd name="T20" fmla="*/ 663 w 901"/>
                    <a:gd name="T21" fmla="*/ 209 h 721"/>
                    <a:gd name="T22" fmla="*/ 710 w 901"/>
                    <a:gd name="T23" fmla="*/ 142 h 721"/>
                    <a:gd name="T24" fmla="*/ 757 w 901"/>
                    <a:gd name="T25" fmla="*/ 83 h 721"/>
                    <a:gd name="T26" fmla="*/ 805 w 901"/>
                    <a:gd name="T27" fmla="*/ 38 h 721"/>
                    <a:gd name="T28" fmla="*/ 852 w 901"/>
                    <a:gd name="T29" fmla="*/ 9 h 721"/>
                    <a:gd name="T30" fmla="*/ 90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0" y="720"/>
                      </a:moveTo>
                      <a:lnTo>
                        <a:pt x="95" y="712"/>
                      </a:lnTo>
                      <a:lnTo>
                        <a:pt x="142" y="704"/>
                      </a:lnTo>
                      <a:lnTo>
                        <a:pt x="189" y="691"/>
                      </a:lnTo>
                      <a:lnTo>
                        <a:pt x="237" y="675"/>
                      </a:lnTo>
                      <a:lnTo>
                        <a:pt x="284" y="653"/>
                      </a:lnTo>
                      <a:lnTo>
                        <a:pt x="331" y="623"/>
                      </a:lnTo>
                      <a:lnTo>
                        <a:pt x="426" y="540"/>
                      </a:lnTo>
                      <a:lnTo>
                        <a:pt x="521" y="422"/>
                      </a:lnTo>
                      <a:lnTo>
                        <a:pt x="616" y="281"/>
                      </a:lnTo>
                      <a:lnTo>
                        <a:pt x="663" y="209"/>
                      </a:lnTo>
                      <a:lnTo>
                        <a:pt x="710" y="142"/>
                      </a:lnTo>
                      <a:lnTo>
                        <a:pt x="757" y="83"/>
                      </a:lnTo>
                      <a:lnTo>
                        <a:pt x="805" y="38"/>
                      </a:lnTo>
                      <a:lnTo>
                        <a:pt x="852" y="9"/>
                      </a:lnTo>
                      <a:lnTo>
                        <a:pt x="90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sp>
              <p:nvSpPr>
                <p:cNvPr id="74" name="Freeform 31"/>
                <p:cNvSpPr>
                  <a:spLocks/>
                </p:cNvSpPr>
                <p:nvPr/>
              </p:nvSpPr>
              <p:spPr bwMode="auto">
                <a:xfrm>
                  <a:off x="4267200" y="3429000"/>
                  <a:ext cx="2438400" cy="1905000"/>
                </a:xfrm>
                <a:custGeom>
                  <a:avLst/>
                  <a:gdLst>
                    <a:gd name="T0" fmla="*/ 900 w 901"/>
                    <a:gd name="T1" fmla="*/ 720 h 721"/>
                    <a:gd name="T2" fmla="*/ 805 w 901"/>
                    <a:gd name="T3" fmla="*/ 712 h 721"/>
                    <a:gd name="T4" fmla="*/ 758 w 901"/>
                    <a:gd name="T5" fmla="*/ 704 h 721"/>
                    <a:gd name="T6" fmla="*/ 711 w 901"/>
                    <a:gd name="T7" fmla="*/ 691 h 721"/>
                    <a:gd name="T8" fmla="*/ 663 w 901"/>
                    <a:gd name="T9" fmla="*/ 675 h 721"/>
                    <a:gd name="T10" fmla="*/ 615 w 901"/>
                    <a:gd name="T11" fmla="*/ 653 h 721"/>
                    <a:gd name="T12" fmla="*/ 568 w 901"/>
                    <a:gd name="T13" fmla="*/ 623 h 721"/>
                    <a:gd name="T14" fmla="*/ 473 w 901"/>
                    <a:gd name="T15" fmla="*/ 540 h 721"/>
                    <a:gd name="T16" fmla="*/ 378 w 901"/>
                    <a:gd name="T17" fmla="*/ 422 h 721"/>
                    <a:gd name="T18" fmla="*/ 284 w 901"/>
                    <a:gd name="T19" fmla="*/ 281 h 721"/>
                    <a:gd name="T20" fmla="*/ 236 w 901"/>
                    <a:gd name="T21" fmla="*/ 209 h 721"/>
                    <a:gd name="T22" fmla="*/ 189 w 901"/>
                    <a:gd name="T23" fmla="*/ 142 h 721"/>
                    <a:gd name="T24" fmla="*/ 142 w 901"/>
                    <a:gd name="T25" fmla="*/ 83 h 721"/>
                    <a:gd name="T26" fmla="*/ 94 w 901"/>
                    <a:gd name="T27" fmla="*/ 38 h 721"/>
                    <a:gd name="T28" fmla="*/ 47 w 901"/>
                    <a:gd name="T29" fmla="*/ 9 h 721"/>
                    <a:gd name="T30" fmla="*/ 0 w 901"/>
                    <a:gd name="T31" fmla="*/ 0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01" h="721">
                      <a:moveTo>
                        <a:pt x="900" y="720"/>
                      </a:moveTo>
                      <a:lnTo>
                        <a:pt x="805" y="712"/>
                      </a:lnTo>
                      <a:lnTo>
                        <a:pt x="758" y="704"/>
                      </a:lnTo>
                      <a:lnTo>
                        <a:pt x="711" y="691"/>
                      </a:lnTo>
                      <a:lnTo>
                        <a:pt x="663" y="675"/>
                      </a:lnTo>
                      <a:lnTo>
                        <a:pt x="615" y="653"/>
                      </a:lnTo>
                      <a:lnTo>
                        <a:pt x="568" y="623"/>
                      </a:lnTo>
                      <a:lnTo>
                        <a:pt x="473" y="540"/>
                      </a:lnTo>
                      <a:lnTo>
                        <a:pt x="378" y="422"/>
                      </a:lnTo>
                      <a:lnTo>
                        <a:pt x="284" y="281"/>
                      </a:lnTo>
                      <a:lnTo>
                        <a:pt x="236" y="209"/>
                      </a:lnTo>
                      <a:lnTo>
                        <a:pt x="189" y="142"/>
                      </a:lnTo>
                      <a:lnTo>
                        <a:pt x="142" y="83"/>
                      </a:lnTo>
                      <a:lnTo>
                        <a:pt x="94" y="38"/>
                      </a:lnTo>
                      <a:lnTo>
                        <a:pt x="47" y="9"/>
                      </a:lnTo>
                      <a:lnTo>
                        <a:pt x="0" y="0"/>
                      </a:lnTo>
                    </a:path>
                  </a:pathLst>
                </a:custGeom>
                <a:noFill/>
                <a:ln w="76200" cap="rnd" cmpd="sng">
                  <a:solidFill>
                    <a:srgbClr val="F79646"/>
                  </a:solidFill>
                  <a:prstDash val="solid"/>
                  <a:round/>
                  <a:headEnd type="none" w="med" len="med"/>
                  <a:tailEnd type="none" w="med" len="med"/>
                </a:ln>
                <a:effectLst/>
                <a:extLst>
                  <a:ext uri="{909E8E84-426E-40dd-AFC4-6F175D3DCCD1}">
                    <a14:hiddenFill xmlns="" xmlns:a14="http://schemas.microsoft.com/office/drawing/2010/main">
                      <a:solidFill>
                        <a:schemeClr val="accent1"/>
                      </a:solidFill>
                    </a14:hiddenFill>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p>
                  <a:pPr>
                    <a:defRPr/>
                  </a:pPr>
                  <a:endParaRPr lang="en-US" kern="0">
                    <a:solidFill>
                      <a:prstClr val="black"/>
                    </a:solidFill>
                    <a:latin typeface="Gill Sans MT"/>
                  </a:endParaRPr>
                </a:p>
              </p:txBody>
            </p:sp>
          </p:grpSp>
        </p:grpSp>
      </p:grpSp>
      <p:grpSp>
        <p:nvGrpSpPr>
          <p:cNvPr id="89" name="Group 88"/>
          <p:cNvGrpSpPr/>
          <p:nvPr/>
        </p:nvGrpSpPr>
        <p:grpSpPr>
          <a:xfrm>
            <a:off x="3647581" y="4237130"/>
            <a:ext cx="2030017" cy="1219532"/>
            <a:chOff x="3647581" y="4237130"/>
            <a:chExt cx="2030017" cy="1219532"/>
          </a:xfrm>
        </p:grpSpPr>
        <p:sp>
          <p:nvSpPr>
            <p:cNvPr id="90" name="Oval 89"/>
            <p:cNvSpPr>
              <a:spLocks noChangeAspect="1"/>
            </p:cNvSpPr>
            <p:nvPr/>
          </p:nvSpPr>
          <p:spPr>
            <a:xfrm>
              <a:off x="5248213" y="5031571"/>
              <a:ext cx="429385" cy="425091"/>
            </a:xfrm>
            <a:prstGeom prst="ellipse">
              <a:avLst/>
            </a:prstGeom>
            <a:solidFill>
              <a:srgbClr val="C0504D">
                <a:lumMod val="5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1" name="Oval 90"/>
            <p:cNvSpPr>
              <a:spLocks noChangeAspect="1"/>
            </p:cNvSpPr>
            <p:nvPr/>
          </p:nvSpPr>
          <p:spPr>
            <a:xfrm>
              <a:off x="4181125" y="5031571"/>
              <a:ext cx="429385" cy="425091"/>
            </a:xfrm>
            <a:prstGeom prst="ellipse">
              <a:avLst/>
            </a:prstGeom>
            <a:solidFill>
              <a:srgbClr val="C0504D">
                <a:lumMod val="40000"/>
                <a:lumOff val="6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2" name="Oval 91"/>
            <p:cNvSpPr>
              <a:spLocks noChangeAspect="1"/>
            </p:cNvSpPr>
            <p:nvPr/>
          </p:nvSpPr>
          <p:spPr>
            <a:xfrm>
              <a:off x="3647581" y="5031571"/>
              <a:ext cx="429385" cy="425091"/>
            </a:xfrm>
            <a:prstGeom prst="ellipse">
              <a:avLst/>
            </a:prstGeom>
            <a:solidFill>
              <a:srgbClr val="C0504D">
                <a:lumMod val="20000"/>
                <a:lumOff val="8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3" name="Oval 92"/>
            <p:cNvSpPr>
              <a:spLocks noChangeAspect="1"/>
            </p:cNvSpPr>
            <p:nvPr/>
          </p:nvSpPr>
          <p:spPr>
            <a:xfrm>
              <a:off x="4451347" y="5031571"/>
              <a:ext cx="429385" cy="425091"/>
            </a:xfrm>
            <a:prstGeom prst="ellipse">
              <a:avLst/>
            </a:prstGeom>
            <a:solidFill>
              <a:srgbClr val="C0504D">
                <a:lumMod val="60000"/>
                <a:lumOff val="40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sp>
          <p:nvSpPr>
            <p:cNvPr id="94" name="Oval 93"/>
            <p:cNvSpPr>
              <a:spLocks noChangeAspect="1"/>
            </p:cNvSpPr>
            <p:nvPr/>
          </p:nvSpPr>
          <p:spPr>
            <a:xfrm>
              <a:off x="4714669" y="5031571"/>
              <a:ext cx="429385" cy="425091"/>
            </a:xfrm>
            <a:prstGeom prst="ellipse">
              <a:avLst/>
            </a:prstGeom>
            <a:solidFill>
              <a:srgbClr val="C0504D">
                <a:lumMod val="75000"/>
              </a:srgbClr>
            </a:solidFill>
            <a:ln w="19050" cap="flat" cmpd="sng" algn="ctr">
              <a:solidFill>
                <a:sysClr val="windowText" lastClr="000000">
                  <a:lumMod val="65000"/>
                  <a:lumOff val="35000"/>
                </a:sysClr>
              </a:solidFill>
              <a:prstDash val="solid"/>
              <a:miter lim="800000"/>
            </a:ln>
            <a:effectLst/>
          </p:spPr>
          <p:txBody>
            <a:bodyPr rtlCol="0" anchor="ctr"/>
            <a:lstStyle/>
            <a:p>
              <a:pPr algn="ctr">
                <a:defRPr/>
              </a:pPr>
              <a:endParaRPr lang="en-US" kern="0">
                <a:solidFill>
                  <a:srgbClr val="4F81BD"/>
                </a:solidFill>
                <a:latin typeface="Gill Sans MT"/>
              </a:endParaRPr>
            </a:p>
          </p:txBody>
        </p:sp>
        <p:cxnSp>
          <p:nvCxnSpPr>
            <p:cNvPr id="95" name="Straight Connector 94"/>
            <p:cNvCxnSpPr>
              <a:stCxn id="90" idx="0"/>
            </p:cNvCxnSpPr>
            <p:nvPr/>
          </p:nvCxnSpPr>
          <p:spPr>
            <a:xfrm flipH="1" flipV="1">
              <a:off x="4943811" y="4237131"/>
              <a:ext cx="519095" cy="794440"/>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6" name="Straight Connector 95"/>
            <p:cNvCxnSpPr>
              <a:stCxn id="92" idx="0"/>
            </p:cNvCxnSpPr>
            <p:nvPr/>
          </p:nvCxnSpPr>
          <p:spPr>
            <a:xfrm flipV="1">
              <a:off x="3862274" y="4249027"/>
              <a:ext cx="650052" cy="782544"/>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7" name="Straight Connector 96"/>
            <p:cNvCxnSpPr>
              <a:stCxn id="94" idx="0"/>
            </p:cNvCxnSpPr>
            <p:nvPr/>
          </p:nvCxnSpPr>
          <p:spPr>
            <a:xfrm flipH="1" flipV="1">
              <a:off x="4845377" y="4242062"/>
              <a:ext cx="83985" cy="789509"/>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8" name="Straight Connector 97"/>
            <p:cNvCxnSpPr>
              <a:stCxn id="93" idx="0"/>
              <a:endCxn id="62" idx="2"/>
            </p:cNvCxnSpPr>
            <p:nvPr/>
          </p:nvCxnSpPr>
          <p:spPr>
            <a:xfrm flipV="1">
              <a:off x="4666040" y="4237130"/>
              <a:ext cx="63077"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cxnSp>
          <p:nvCxnSpPr>
            <p:cNvPr id="99" name="Straight Connector 98"/>
            <p:cNvCxnSpPr>
              <a:stCxn id="91" idx="0"/>
            </p:cNvCxnSpPr>
            <p:nvPr/>
          </p:nvCxnSpPr>
          <p:spPr>
            <a:xfrm flipV="1">
              <a:off x="4395818" y="4237130"/>
              <a:ext cx="207144" cy="794441"/>
            </a:xfrm>
            <a:prstGeom prst="line">
              <a:avLst/>
            </a:prstGeom>
            <a:noFill/>
            <a:ln w="31750" cap="rnd" cmpd="sng" algn="ctr">
              <a:solidFill>
                <a:sysClr val="window" lastClr="FFFFFF">
                  <a:lumMod val="75000"/>
                </a:sysClr>
              </a:solidFill>
              <a:prstDash val="sysDot"/>
              <a:miter lim="800000"/>
              <a:headEnd type="none"/>
              <a:tailEnd type="none" w="lg" len="lg"/>
            </a:ln>
            <a:effectLst/>
          </p:spPr>
        </p:cxnSp>
      </p:grpSp>
      <p:grpSp>
        <p:nvGrpSpPr>
          <p:cNvPr id="100" name="Group 99"/>
          <p:cNvGrpSpPr/>
          <p:nvPr/>
        </p:nvGrpSpPr>
        <p:grpSpPr>
          <a:xfrm>
            <a:off x="5245076" y="4042855"/>
            <a:ext cx="3281668" cy="1133852"/>
            <a:chOff x="5245076" y="4042855"/>
            <a:chExt cx="3281668" cy="1133852"/>
          </a:xfrm>
        </p:grpSpPr>
        <p:cxnSp>
          <p:nvCxnSpPr>
            <p:cNvPr id="101" name="Straight Arrow Connector 100"/>
            <p:cNvCxnSpPr/>
            <p:nvPr/>
          </p:nvCxnSpPr>
          <p:spPr>
            <a:xfrm flipH="1">
              <a:off x="5529975" y="4445804"/>
              <a:ext cx="707587" cy="730903"/>
            </a:xfrm>
            <a:prstGeom prst="straightConnector1">
              <a:avLst/>
            </a:prstGeom>
            <a:noFill/>
            <a:ln w="31750" cap="rnd" cmpd="sng" algn="ctr">
              <a:solidFill>
                <a:sysClr val="windowText" lastClr="000000">
                  <a:lumMod val="50000"/>
                  <a:lumOff val="50000"/>
                </a:sysClr>
              </a:solidFill>
              <a:prstDash val="sysDash"/>
              <a:miter lim="800000"/>
              <a:tailEnd type="arrow" w="lg" len="lg"/>
            </a:ln>
            <a:effectLst/>
          </p:spPr>
        </p:cxnSp>
        <p:sp>
          <p:nvSpPr>
            <p:cNvPr id="102" name="label: dram cell"/>
            <p:cNvSpPr txBox="1"/>
            <p:nvPr/>
          </p:nvSpPr>
          <p:spPr>
            <a:xfrm>
              <a:off x="5245076" y="4042855"/>
              <a:ext cx="3281668" cy="461665"/>
            </a:xfrm>
            <a:prstGeom prst="rect">
              <a:avLst/>
            </a:prstGeom>
            <a:noFill/>
          </p:spPr>
          <p:txBody>
            <a:bodyPr wrap="square" rtlCol="0">
              <a:spAutoFit/>
            </a:bodyPr>
            <a:lstStyle/>
            <a:p>
              <a:pPr algn="ctr">
                <a:defRPr/>
              </a:pPr>
              <a:r>
                <a:rPr lang="en-US" sz="2400" b="1" kern="0" dirty="0">
                  <a:solidFill>
                    <a:prstClr val="black"/>
                  </a:solidFill>
                  <a:latin typeface="Gill Sans MT"/>
                </a:rPr>
                <a:t>Slow cells</a:t>
              </a:r>
            </a:p>
          </p:txBody>
        </p:sp>
      </p:grpSp>
      <p:sp>
        <p:nvSpPr>
          <p:cNvPr id="103" name="TextBox 102"/>
          <p:cNvSpPr txBox="1"/>
          <p:nvPr/>
        </p:nvSpPr>
        <p:spPr>
          <a:xfrm>
            <a:off x="304800" y="1282205"/>
            <a:ext cx="8686800" cy="954107"/>
          </a:xfrm>
          <a:prstGeom prst="rect">
            <a:avLst/>
          </a:prstGeom>
          <a:noFill/>
        </p:spPr>
        <p:txBody>
          <a:bodyPr wrap="square" rtlCol="0">
            <a:spAutoFit/>
          </a:bodyPr>
          <a:lstStyle/>
          <a:p>
            <a:r>
              <a:rPr lang="en-US" sz="2800" dirty="0">
                <a:solidFill>
                  <a:prstClr val="black"/>
                </a:solidFill>
                <a:latin typeface="Gill Sans MT"/>
              </a:rPr>
              <a:t>Heterogeneous manufacturing &amp; operating conditions</a:t>
            </a:r>
            <a:r>
              <a:rPr lang="en-US" sz="2800" dirty="0">
                <a:solidFill>
                  <a:prstClr val="black"/>
                </a:solidFill>
                <a:latin typeface="Cambria Math" panose="02040503050406030204" pitchFamily="18" charset="0"/>
                <a:ea typeface="Cambria Math" panose="02040503050406030204" pitchFamily="18" charset="0"/>
              </a:rPr>
              <a:t> → </a:t>
            </a:r>
            <a:br>
              <a:rPr lang="en-US" sz="2800" dirty="0">
                <a:solidFill>
                  <a:prstClr val="black"/>
                </a:solidFill>
                <a:latin typeface="Cambria Math" panose="02040503050406030204" pitchFamily="18" charset="0"/>
                <a:ea typeface="Cambria Math" panose="02040503050406030204" pitchFamily="18" charset="0"/>
              </a:rPr>
            </a:br>
            <a:r>
              <a:rPr lang="en-US" sz="2800" dirty="0">
                <a:solidFill>
                  <a:prstClr val="black"/>
                </a:solidFill>
                <a:latin typeface="Cambria Math" panose="02040503050406030204" pitchFamily="18" charset="0"/>
                <a:ea typeface="Cambria Math" panose="02040503050406030204" pitchFamily="18" charset="0"/>
              </a:rPr>
              <a:t>	</a:t>
            </a:r>
            <a:r>
              <a:rPr lang="en-US" sz="2800" dirty="0">
                <a:solidFill>
                  <a:srgbClr val="C0504D"/>
                </a:solidFill>
                <a:latin typeface="Gill Sans MT"/>
              </a:rPr>
              <a:t>latency variation in timing parameters</a:t>
            </a:r>
          </a:p>
        </p:txBody>
      </p:sp>
    </p:spTree>
    <p:extLst>
      <p:ext uri="{BB962C8B-B14F-4D97-AF65-F5344CB8AC3E}">
        <p14:creationId xmlns:p14="http://schemas.microsoft.com/office/powerpoint/2010/main" val="17090600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64"/>
                                        </p:tgtEl>
                                        <p:attrNameLst>
                                          <p:attrName>style.visibility</p:attrName>
                                        </p:attrNameLst>
                                      </p:cBhvr>
                                      <p:to>
                                        <p:strVal val="hidden"/>
                                      </p:to>
                                    </p:set>
                                  </p:childTnLst>
                                </p:cTn>
                              </p:par>
                              <p:par>
                                <p:cTn id="7" presetID="55" presetClass="entr" presetSubtype="0" fill="hold" nodeType="withEffect">
                                  <p:stCondLst>
                                    <p:cond delay="0"/>
                                  </p:stCondLst>
                                  <p:childTnLst>
                                    <p:set>
                                      <p:cBhvr>
                                        <p:cTn id="8" dur="1" fill="hold">
                                          <p:stCondLst>
                                            <p:cond delay="0"/>
                                          </p:stCondLst>
                                        </p:cTn>
                                        <p:tgtEl>
                                          <p:spTgt spid="89"/>
                                        </p:tgtEl>
                                        <p:attrNameLst>
                                          <p:attrName>style.visibility</p:attrName>
                                        </p:attrNameLst>
                                      </p:cBhvr>
                                      <p:to>
                                        <p:strVal val="visible"/>
                                      </p:to>
                                    </p:set>
                                    <p:anim calcmode="lin" valueType="num">
                                      <p:cBhvr>
                                        <p:cTn id="9" dur="1000" fill="hold"/>
                                        <p:tgtEl>
                                          <p:spTgt spid="89"/>
                                        </p:tgtEl>
                                        <p:attrNameLst>
                                          <p:attrName>ppt_w</p:attrName>
                                        </p:attrNameLst>
                                      </p:cBhvr>
                                      <p:tavLst>
                                        <p:tav tm="0">
                                          <p:val>
                                            <p:strVal val="#ppt_w*0.70"/>
                                          </p:val>
                                        </p:tav>
                                        <p:tav tm="100000">
                                          <p:val>
                                            <p:strVal val="#ppt_w"/>
                                          </p:val>
                                        </p:tav>
                                      </p:tavLst>
                                    </p:anim>
                                    <p:anim calcmode="lin" valueType="num">
                                      <p:cBhvr>
                                        <p:cTn id="10" dur="1000" fill="hold"/>
                                        <p:tgtEl>
                                          <p:spTgt spid="89"/>
                                        </p:tgtEl>
                                        <p:attrNameLst>
                                          <p:attrName>ppt_h</p:attrName>
                                        </p:attrNameLst>
                                      </p:cBhvr>
                                      <p:tavLst>
                                        <p:tav tm="0">
                                          <p:val>
                                            <p:strVal val="#ppt_h"/>
                                          </p:val>
                                        </p:tav>
                                        <p:tav tm="100000">
                                          <p:val>
                                            <p:strVal val="#ppt_h"/>
                                          </p:val>
                                        </p:tav>
                                      </p:tavLst>
                                    </p:anim>
                                    <p:animEffect transition="in" filter="fade">
                                      <p:cBhvr>
                                        <p:cTn id="11" dur="1000"/>
                                        <p:tgtEl>
                                          <p:spTgt spid="89"/>
                                        </p:tgtEl>
                                      </p:cBhvr>
                                    </p:animEffect>
                                  </p:childTnLst>
                                </p:cTn>
                              </p:par>
                              <p:par>
                                <p:cTn id="12" presetID="10" presetClass="entr" presetSubtype="0" fill="hold" nodeType="withEffect">
                                  <p:stCondLst>
                                    <p:cond delay="0"/>
                                  </p:stCondLst>
                                  <p:childTnLst>
                                    <p:set>
                                      <p:cBhvr>
                                        <p:cTn id="13" dur="1" fill="hold">
                                          <p:stCondLst>
                                            <p:cond delay="0"/>
                                          </p:stCondLst>
                                        </p:cTn>
                                        <p:tgtEl>
                                          <p:spTgt spid="100"/>
                                        </p:tgtEl>
                                        <p:attrNameLst>
                                          <p:attrName>style.visibility</p:attrName>
                                        </p:attrNameLst>
                                      </p:cBhvr>
                                      <p:to>
                                        <p:strVal val="visible"/>
                                      </p:to>
                                    </p:set>
                                    <p:animEffect transition="in" filter="fade">
                                      <p:cBhvr>
                                        <p:cTn id="14"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169</a:t>
            </a:fld>
            <a:endParaRPr lang="en-US" altLang="en-US">
              <a:solidFill>
                <a:srgbClr val="000000"/>
              </a:solidFill>
            </a:endParaRPr>
          </a:p>
        </p:txBody>
      </p:sp>
      <p:sp>
        <p:nvSpPr>
          <p:cNvPr id="6" name="Rectangle 5"/>
          <p:cNvSpPr/>
          <p:nvPr/>
        </p:nvSpPr>
        <p:spPr>
          <a:xfrm>
            <a:off x="1979712" y="6300608"/>
            <a:ext cx="6696744" cy="584776"/>
          </a:xfrm>
          <a:prstGeom prst="rect">
            <a:avLst/>
          </a:prstGeom>
        </p:spPr>
        <p:txBody>
          <a:bodyPr wrap="square">
            <a:spAutoFit/>
          </a:bodyPr>
          <a:lstStyle/>
          <a:p>
            <a:pPr lvl="1"/>
            <a:r>
              <a:rPr lang="en-US" sz="1600" dirty="0">
                <a:solidFill>
                  <a:srgbClr val="000000"/>
                </a:solidFill>
                <a:ea typeface="ＭＳ Ｐゴシック" charset="0"/>
                <a:cs typeface="ＭＳ Ｐゴシック" charset="0"/>
              </a:rPr>
              <a:t>Kim+, “</a:t>
            </a:r>
            <a:r>
              <a:rPr lang="en-US" sz="1600" dirty="0">
                <a:solidFill>
                  <a:srgbClr val="0000FF"/>
                </a:solidFill>
              </a:rPr>
              <a:t>Flipping Bits in Memory Without Accessing Them: An Experimental Study of DRAM Disturbance Errors</a:t>
            </a:r>
            <a:r>
              <a:rPr lang="en-US" sz="1600" dirty="0">
                <a:solidFill>
                  <a:srgbClr val="000000"/>
                </a:solidFill>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0000"/>
              </a:lnSpc>
            </a:pPr>
            <a:r>
              <a:rPr lang="en-US" sz="2400" b="1">
                <a:solidFill>
                  <a:srgbClr val="FFFF00"/>
                </a:solidFill>
                <a:effectLst>
                  <a:outerShdw blurRad="38100" dist="38100" dir="2700000" algn="tl">
                    <a:srgbClr val="000000">
                      <a:alpha val="43137"/>
                    </a:srgbClr>
                  </a:outerShdw>
                </a:effectLst>
              </a:rPr>
              <a:t>Temperature</a:t>
            </a:r>
          </a:p>
          <a:p>
            <a:pPr algn="ctr">
              <a:lnSpc>
                <a:spcPct val="90000"/>
              </a:lnSpc>
            </a:pPr>
            <a:r>
              <a:rPr lang="en-US" sz="2400" b="1">
                <a:solidFill>
                  <a:srgbClr val="FFFF00"/>
                </a:solidFill>
                <a:effectLst>
                  <a:outerShdw blurRad="38100" dist="38100" dir="2700000" algn="tl">
                    <a:srgbClr val="000000">
                      <a:alpha val="43137"/>
                    </a:srgbClr>
                  </a:outerShdw>
                </a:effectLst>
              </a:rPr>
              <a:t>Controller</a:t>
            </a:r>
          </a:p>
          <a:p>
            <a:pPr algn="ctr">
              <a:lnSpc>
                <a:spcPct val="90000"/>
              </a:lnSpc>
            </a:pPr>
            <a:endParaRPr lang="en-US" sz="3200" b="1">
              <a:solidFill>
                <a:srgbClr val="FFFF00"/>
              </a:solidFill>
              <a:effectLst>
                <a:outerShdw blurRad="38100" dist="38100" dir="2700000" algn="tl">
                  <a:srgbClr val="000000">
                    <a:alpha val="43137"/>
                  </a:srgbClr>
                </a:outerShdw>
              </a:effectLst>
            </a:endParaRPr>
          </a:p>
        </p:txBody>
      </p:sp>
      <p:sp>
        <p:nvSpPr>
          <p:cNvPr id="8" name="Rectangle 7"/>
          <p:cNvSpPr/>
          <p:nvPr/>
        </p:nvSpPr>
        <p:spPr>
          <a:xfrm>
            <a:off x="107504" y="2990238"/>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effectLst>
                  <a:outerShdw blurRad="38100" dist="38100" dir="2700000" algn="tl">
                    <a:srgbClr val="000000">
                      <a:alpha val="43137"/>
                    </a:srgbClr>
                  </a:outerShdw>
                </a:effectLst>
              </a:rPr>
              <a:t>PC</a:t>
            </a:r>
            <a:endParaRPr lang="en-US" sz="2400" b="1">
              <a:solidFill>
                <a:srgbClr val="FFFF00"/>
              </a:solidFill>
              <a:effectLst>
                <a:outerShdw blurRad="38100" dist="38100" dir="2700000" algn="tl">
                  <a:srgbClr val="000000">
                    <a:alpha val="43137"/>
                  </a:srgbClr>
                </a:outerShdw>
              </a:effectLst>
            </a:endParaRPr>
          </a:p>
        </p:txBody>
      </p:sp>
      <p:sp>
        <p:nvSpPr>
          <p:cNvPr id="9" name="Rectangle 8"/>
          <p:cNvSpPr/>
          <p:nvPr/>
        </p:nvSpPr>
        <p:spPr>
          <a:xfrm>
            <a:off x="4374702" y="1962444"/>
            <a:ext cx="1447800" cy="255161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2800" b="1" dirty="0">
                <a:solidFill>
                  <a:srgbClr val="FFFF00"/>
                </a:solidFill>
                <a:effectLst>
                  <a:outerShdw blurRad="38100" dist="38100" dir="2700000" algn="tl">
                    <a:srgbClr val="000000">
                      <a:alpha val="43137"/>
                    </a:srgbClr>
                  </a:outerShdw>
                </a:effectLst>
              </a:rPr>
              <a:t>Heater</a:t>
            </a:r>
          </a:p>
        </p:txBody>
      </p:sp>
      <p:sp>
        <p:nvSpPr>
          <p:cNvPr id="10" name="Rectangle 9"/>
          <p:cNvSpPr/>
          <p:nvPr/>
        </p:nvSpPr>
        <p:spPr>
          <a:xfrm>
            <a:off x="23173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
        <p:nvSpPr>
          <p:cNvPr id="11" name="Rectangle 10"/>
          <p:cNvSpPr/>
          <p:nvPr/>
        </p:nvSpPr>
        <p:spPr>
          <a:xfrm>
            <a:off x="5822502" y="1962447"/>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3200" b="1" dirty="0">
                <a:solidFill>
                  <a:srgbClr val="FFFF00"/>
                </a:solidFill>
                <a:effectLst>
                  <a:outerShdw blurRad="38100" dist="38100" dir="2700000" algn="tl">
                    <a:srgbClr val="000000">
                      <a:alpha val="43137"/>
                    </a:srgbClr>
                  </a:outerShdw>
                </a:effectLst>
              </a:rPr>
              <a:t>FPGAs</a:t>
            </a:r>
          </a:p>
        </p:txBody>
      </p:sp>
    </p:spTree>
    <p:extLst>
      <p:ext uri="{BB962C8B-B14F-4D97-AF65-F5344CB8AC3E}">
        <p14:creationId xmlns:p14="http://schemas.microsoft.com/office/powerpoint/2010/main" val="1577792638"/>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170</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832793710"/>
      </p:ext>
    </p:extLst>
  </p:cSld>
  <p:clrMapOvr>
    <a:masterClrMapping/>
  </p:clrMapOvr>
  <p:transition/>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2" y="152400"/>
            <a:ext cx="9144000" cy="1066800"/>
          </a:xfrm>
        </p:spPr>
        <p:txBody>
          <a:bodyPr/>
          <a:lstStyle/>
          <a:p>
            <a:r>
              <a:rPr lang="en-US" dirty="0"/>
              <a:t>SoftMC: Open Source DRAM Infrastructure</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171</a:t>
            </a:fld>
            <a:endParaRPr lang="en-US" altLang="en-US">
              <a:solidFill>
                <a:srgbClr val="000000"/>
              </a:solidFill>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16129564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Tackling the Fixed Latency Mindset</a:t>
            </a:r>
          </a:p>
        </p:txBody>
      </p:sp>
      <p:sp>
        <p:nvSpPr>
          <p:cNvPr id="3" name="Content Placeholder 2"/>
          <p:cNvSpPr>
            <a:spLocks noGrp="1"/>
          </p:cNvSpPr>
          <p:nvPr>
            <p:ph idx="1"/>
          </p:nvPr>
        </p:nvSpPr>
        <p:spPr>
          <a:xfrm>
            <a:off x="228600" y="1052736"/>
            <a:ext cx="8610600" cy="4876800"/>
          </a:xfrm>
        </p:spPr>
        <p:txBody>
          <a:bodyPr/>
          <a:lstStyle/>
          <a:p>
            <a:r>
              <a:rPr lang="en-US" dirty="0"/>
              <a:t>Reliable operation latency is actually very heterogeneous</a:t>
            </a:r>
          </a:p>
          <a:p>
            <a:pPr lvl="1"/>
            <a:r>
              <a:rPr lang="en-US" dirty="0"/>
              <a:t>Across temperatures, chips, parts of a chip, voltage levels, </a:t>
            </a:r>
            <a:r>
              <a:rPr lang="is-IS" dirty="0"/>
              <a:t>…</a:t>
            </a:r>
          </a:p>
          <a:p>
            <a:pPr lvl="1"/>
            <a:endParaRPr lang="is-IS" dirty="0"/>
          </a:p>
          <a:p>
            <a:r>
              <a:rPr lang="is-IS" dirty="0"/>
              <a:t>Idea: </a:t>
            </a:r>
            <a:r>
              <a:rPr lang="is-IS" dirty="0">
                <a:solidFill>
                  <a:srgbClr val="0000FF"/>
                </a:solidFill>
              </a:rPr>
              <a:t>Dynamically find out and use the lowest latency one can reliably access a memory location with</a:t>
            </a:r>
          </a:p>
          <a:p>
            <a:pPr lvl="1"/>
            <a:r>
              <a:rPr lang="is-IS" dirty="0"/>
              <a:t>Adaptive-Latency DRAM [HPCA 2015]</a:t>
            </a:r>
          </a:p>
          <a:p>
            <a:pPr lvl="1"/>
            <a:r>
              <a:rPr lang="is-IS" dirty="0"/>
              <a:t>Flexible-Latency DRAM [SIGMETRICS 2016]</a:t>
            </a:r>
          </a:p>
          <a:p>
            <a:pPr lvl="1"/>
            <a:r>
              <a:rPr lang="is-IS" dirty="0"/>
              <a:t>Design-Induced Variation-Aware DRAM [SIGMETRICS 2017]</a:t>
            </a:r>
          </a:p>
          <a:p>
            <a:pPr lvl="1"/>
            <a:r>
              <a:rPr lang="is-IS" dirty="0"/>
              <a:t>Voltron [SIGMETRICS 2017]</a:t>
            </a:r>
          </a:p>
          <a:p>
            <a:pPr lvl="1"/>
            <a:r>
              <a:rPr lang="is-IS" dirty="0"/>
              <a:t>...</a:t>
            </a:r>
          </a:p>
          <a:p>
            <a:pPr lvl="1"/>
            <a:endParaRPr lang="is-IS" dirty="0"/>
          </a:p>
          <a:p>
            <a:r>
              <a:rPr lang="is-IS" dirty="0">
                <a:solidFill>
                  <a:srgbClr val="FF0000"/>
                </a:solidFill>
              </a:rPr>
              <a:t>We would like to find sources of latency heterogeneity and exploit them to minimize latency</a:t>
            </a:r>
          </a:p>
          <a:p>
            <a:endParaRPr lang="en-US"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172</a:t>
            </a:fld>
            <a:endParaRPr lang="en-US" altLang="en-US">
              <a:solidFill>
                <a:srgbClr val="000000"/>
              </a:solidFill>
            </a:endParaRPr>
          </a:p>
        </p:txBody>
      </p:sp>
    </p:spTree>
    <p:extLst>
      <p:ext uri="{BB962C8B-B14F-4D97-AF65-F5344CB8AC3E}">
        <p14:creationId xmlns:p14="http://schemas.microsoft.com/office/powerpoint/2010/main" val="12733320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4000" b="0" dirty="0">
                <a:latin typeface="+mn-lt"/>
              </a:rPr>
              <a:t>Adaptive-Latency DRAM</a:t>
            </a:r>
          </a:p>
        </p:txBody>
      </p:sp>
      <p:sp>
        <p:nvSpPr>
          <p:cNvPr id="3" name="Content Placeholder 2"/>
          <p:cNvSpPr>
            <a:spLocks noGrp="1"/>
          </p:cNvSpPr>
          <p:nvPr>
            <p:ph idx="1"/>
          </p:nvPr>
        </p:nvSpPr>
        <p:spPr>
          <a:xfrm>
            <a:off x="0" y="1219200"/>
            <a:ext cx="9144000" cy="4648200"/>
          </a:xfrm>
        </p:spPr>
        <p:txBody>
          <a:bodyPr/>
          <a:lstStyle/>
          <a:p>
            <a:pPr marL="457200" indent="-457200">
              <a:lnSpc>
                <a:spcPct val="100000"/>
              </a:lnSpc>
              <a:spcBef>
                <a:spcPts val="0"/>
              </a:spcBef>
            </a:pPr>
            <a:r>
              <a:rPr lang="en-US" i="1" dirty="0">
                <a:solidFill>
                  <a:srgbClr val="000000"/>
                </a:solidFill>
              </a:rPr>
              <a:t>Key idea</a:t>
            </a:r>
          </a:p>
          <a:p>
            <a:pPr marL="914400" lvl="1" indent="-457200">
              <a:lnSpc>
                <a:spcPct val="100000"/>
              </a:lnSpc>
              <a:spcBef>
                <a:spcPts val="0"/>
              </a:spcBef>
            </a:pPr>
            <a:r>
              <a:rPr lang="en-US" b="1" dirty="0">
                <a:solidFill>
                  <a:srgbClr val="000000"/>
                </a:solidFill>
              </a:rPr>
              <a:t>Optimize DRAM timing parameters online</a:t>
            </a:r>
          </a:p>
          <a:p>
            <a:pPr marL="914400" lvl="1" indent="-457200">
              <a:lnSpc>
                <a:spcPct val="100000"/>
              </a:lnSpc>
              <a:spcBef>
                <a:spcPts val="0"/>
              </a:spcBef>
            </a:pPr>
            <a:endParaRPr lang="en-US" sz="2000" i="1" dirty="0">
              <a:solidFill>
                <a:srgbClr val="000000"/>
              </a:solidFill>
            </a:endParaRPr>
          </a:p>
          <a:p>
            <a:pPr marL="457200" indent="-457200">
              <a:lnSpc>
                <a:spcPct val="100000"/>
              </a:lnSpc>
              <a:spcBef>
                <a:spcPts val="0"/>
              </a:spcBef>
            </a:pPr>
            <a:r>
              <a:rPr lang="en-US" i="1" dirty="0">
                <a:solidFill>
                  <a:srgbClr val="000000"/>
                </a:solidFill>
              </a:rPr>
              <a:t>Two components</a:t>
            </a:r>
            <a:endParaRPr lang="en-US" sz="3200" i="1" dirty="0">
              <a:solidFill>
                <a:srgbClr val="000000"/>
              </a:solidFill>
            </a:endParaRPr>
          </a:p>
          <a:p>
            <a:pPr lvl="1">
              <a:lnSpc>
                <a:spcPct val="100000"/>
              </a:lnSpc>
              <a:spcBef>
                <a:spcPts val="0"/>
              </a:spcBef>
            </a:pPr>
            <a:r>
              <a:rPr lang="en-US" dirty="0">
                <a:solidFill>
                  <a:srgbClr val="000000"/>
                </a:solidFill>
                <a:ea typeface="Cambria Math" panose="02040503050406030204" pitchFamily="18" charset="0"/>
              </a:rPr>
              <a:t>DRAM manufacturer provides multiple sets of reliable DRAM timing parameters at different temperatures for each DIMM</a:t>
            </a:r>
          </a:p>
          <a:p>
            <a:pPr lvl="1">
              <a:lnSpc>
                <a:spcPct val="100000"/>
              </a:lnSpc>
              <a:spcBef>
                <a:spcPts val="0"/>
              </a:spcBef>
            </a:pPr>
            <a:r>
              <a:rPr lang="en-US" dirty="0">
                <a:solidFill>
                  <a:srgbClr val="000000"/>
                </a:solidFill>
              </a:rPr>
              <a:t>System monitors DRAM temperature &amp; uses appropriate DRAM timing parameters</a:t>
            </a:r>
            <a:endParaRPr lang="en-US" sz="4000" dirty="0">
              <a:solidFill>
                <a:srgbClr val="000000"/>
              </a:solidFill>
            </a:endParaRPr>
          </a:p>
        </p:txBody>
      </p:sp>
      <p:sp>
        <p:nvSpPr>
          <p:cNvPr id="6" name="Content Placeholder 2"/>
          <p:cNvSpPr txBox="1">
            <a:spLocks/>
          </p:cNvSpPr>
          <p:nvPr/>
        </p:nvSpPr>
        <p:spPr>
          <a:xfrm>
            <a:off x="685800" y="3657600"/>
            <a:ext cx="5638800" cy="548640"/>
          </a:xfrm>
          <a:prstGeom prst="rect">
            <a:avLst/>
          </a:prstGeom>
          <a:solidFill>
            <a:srgbClr val="0000FF"/>
          </a:solidFill>
          <a:effectLst>
            <a:softEdge rad="50800"/>
          </a:effectLst>
        </p:spPr>
        <p:txBody>
          <a:bodyPr vert="horz" wrap="none"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a:solidFill>
                  <a:prstClr val="white"/>
                </a:solidFill>
                <a:ea typeface="Cambria Math" panose="02040503050406030204" pitchFamily="18" charset="0"/>
              </a:rPr>
              <a:t>reliable DRAM timing parameters</a:t>
            </a:r>
            <a:endParaRPr lang="en-US" sz="3200" dirty="0">
              <a:solidFill>
                <a:prstClr val="white"/>
              </a:solidFill>
            </a:endParaRPr>
          </a:p>
        </p:txBody>
      </p:sp>
      <p:sp>
        <p:nvSpPr>
          <p:cNvPr id="7" name="Content Placeholder 2"/>
          <p:cNvSpPr txBox="1">
            <a:spLocks/>
          </p:cNvSpPr>
          <p:nvPr/>
        </p:nvSpPr>
        <p:spPr>
          <a:xfrm>
            <a:off x="3581400" y="4648200"/>
            <a:ext cx="3352800" cy="548640"/>
          </a:xfrm>
          <a:prstGeom prst="rect">
            <a:avLst/>
          </a:prstGeom>
          <a:solidFill>
            <a:srgbClr val="0000FF"/>
          </a:solidFill>
          <a:effectLst>
            <a:softEdge rad="50800"/>
          </a:effectLst>
        </p:spPr>
        <p:txBody>
          <a:bodyPr vert="horz" lIns="0" tIns="0" rIns="0" bIns="91440" rtlCol="0" anchor="ctr">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dirty="0">
                <a:solidFill>
                  <a:prstClr val="white"/>
                </a:solidFill>
                <a:ea typeface="Cambria Math" panose="02040503050406030204" pitchFamily="18" charset="0"/>
              </a:rPr>
              <a:t>DRAM temperature</a:t>
            </a:r>
            <a:endParaRPr lang="en-US" sz="3200" dirty="0">
              <a:solidFill>
                <a:prstClr val="white"/>
              </a:solidFill>
            </a:endParaRPr>
          </a:p>
        </p:txBody>
      </p:sp>
      <p:sp>
        <p:nvSpPr>
          <p:cNvPr id="8" name="Rectangle 7"/>
          <p:cNvSpPr/>
          <p:nvPr/>
        </p:nvSpPr>
        <p:spPr>
          <a:xfrm>
            <a:off x="1403648" y="6309320"/>
            <a:ext cx="7056784" cy="553998"/>
          </a:xfrm>
          <a:prstGeom prst="rect">
            <a:avLst/>
          </a:prstGeom>
        </p:spPr>
        <p:txBody>
          <a:bodyPr wrap="square">
            <a:spAutoFit/>
          </a:bodyPr>
          <a:lstStyle/>
          <a:p>
            <a:r>
              <a:rPr lang="en-US" sz="1500" dirty="0">
                <a:solidFill>
                  <a:prstClr val="black"/>
                </a:solidFill>
              </a:rPr>
              <a:t>Lee+, “</a:t>
            </a:r>
            <a:r>
              <a:rPr lang="en-US" sz="1500" dirty="0">
                <a:solidFill>
                  <a:srgbClr val="0000FF"/>
                </a:solidFill>
              </a:rPr>
              <a:t>Adaptive-Latency DRAM: Optimizing DRAM Timing for the Common-Case</a:t>
            </a:r>
            <a:r>
              <a:rPr lang="en-US" sz="1500" dirty="0">
                <a:solidFill>
                  <a:prstClr val="black"/>
                </a:solidFill>
              </a:rPr>
              <a:t>,” HPCA 2015.</a:t>
            </a:r>
          </a:p>
        </p:txBody>
      </p:sp>
    </p:spTree>
    <p:extLst>
      <p:ext uri="{BB962C8B-B14F-4D97-AF65-F5344CB8AC3E}">
        <p14:creationId xmlns:p14="http://schemas.microsoft.com/office/powerpoint/2010/main" val="2054108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prstClr val="black"/>
                </a:solidFill>
                <a:latin typeface="Calibri"/>
              </a:rPr>
              <a:t>Latency Reduction Summary of 115 DIMMs</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a:solidFill>
                  <a:srgbClr val="000000"/>
                </a:solidFill>
              </a:rPr>
              <a:t>Latency reduction for read &amp; write (55°C)</a:t>
            </a:r>
          </a:p>
          <a:p>
            <a:pPr lvl="1">
              <a:lnSpc>
                <a:spcPct val="100000"/>
              </a:lnSpc>
            </a:pPr>
            <a:r>
              <a:rPr lang="en-US" i="1" dirty="0">
                <a:solidFill>
                  <a:srgbClr val="000000"/>
                </a:solidFill>
              </a:rPr>
              <a:t>Read Latency: </a:t>
            </a:r>
            <a:r>
              <a:rPr lang="en-US" b="1" i="1" dirty="0">
                <a:solidFill>
                  <a:srgbClr val="0000FF"/>
                </a:solidFill>
              </a:rPr>
              <a:t>32.7%</a:t>
            </a:r>
          </a:p>
          <a:p>
            <a:pPr lvl="1">
              <a:lnSpc>
                <a:spcPct val="100000"/>
              </a:lnSpc>
            </a:pPr>
            <a:r>
              <a:rPr lang="en-US" i="1" dirty="0">
                <a:solidFill>
                  <a:srgbClr val="000000"/>
                </a:solidFill>
              </a:rPr>
              <a:t>Write Latency: </a:t>
            </a:r>
            <a:r>
              <a:rPr lang="en-US" b="1" i="1" dirty="0">
                <a:solidFill>
                  <a:srgbClr val="0000FF"/>
                </a:solidFill>
              </a:rPr>
              <a:t>55.1%</a:t>
            </a:r>
          </a:p>
          <a:p>
            <a:pPr marL="457200" indent="-457200">
              <a:lnSpc>
                <a:spcPct val="100000"/>
              </a:lnSpc>
              <a:spcBef>
                <a:spcPts val="3000"/>
              </a:spcBef>
            </a:pPr>
            <a:r>
              <a:rPr lang="en-US" i="1" dirty="0">
                <a:solidFill>
                  <a:srgbClr val="000000"/>
                </a:solidFill>
              </a:rPr>
              <a:t>Latency reduction for each timing parameter (55°C) </a:t>
            </a:r>
          </a:p>
          <a:p>
            <a:pPr lvl="1">
              <a:lnSpc>
                <a:spcPct val="100000"/>
              </a:lnSpc>
            </a:pPr>
            <a:r>
              <a:rPr lang="en-US" i="1" dirty="0">
                <a:solidFill>
                  <a:srgbClr val="000000"/>
                </a:solidFill>
              </a:rPr>
              <a:t>Sensing: </a:t>
            </a:r>
            <a:r>
              <a:rPr lang="en-US" b="1" i="1" dirty="0">
                <a:solidFill>
                  <a:srgbClr val="0000FF"/>
                </a:solidFill>
              </a:rPr>
              <a:t>17.3%</a:t>
            </a:r>
          </a:p>
          <a:p>
            <a:pPr lvl="1">
              <a:lnSpc>
                <a:spcPct val="100000"/>
              </a:lnSpc>
            </a:pPr>
            <a:r>
              <a:rPr lang="en-US" i="1" dirty="0">
                <a:solidFill>
                  <a:srgbClr val="000000"/>
                </a:solidFill>
              </a:rPr>
              <a:t>Restore: </a:t>
            </a:r>
            <a:r>
              <a:rPr lang="en-US" b="1" i="1" dirty="0">
                <a:solidFill>
                  <a:srgbClr val="0000FF"/>
                </a:solidFill>
              </a:rPr>
              <a:t>37.3%</a:t>
            </a:r>
            <a:r>
              <a:rPr lang="en-US" i="1" dirty="0">
                <a:solidFill>
                  <a:srgbClr val="000000"/>
                </a:solidFill>
              </a:rPr>
              <a:t> (read), </a:t>
            </a:r>
            <a:r>
              <a:rPr lang="en-US" b="1" i="1" dirty="0">
                <a:solidFill>
                  <a:srgbClr val="0000FF"/>
                </a:solidFill>
              </a:rPr>
              <a:t>54.8%</a:t>
            </a:r>
            <a:r>
              <a:rPr lang="en-US" i="1" dirty="0">
                <a:solidFill>
                  <a:srgbClr val="000000"/>
                </a:solidFill>
              </a:rPr>
              <a:t> (write)</a:t>
            </a:r>
          </a:p>
          <a:p>
            <a:pPr lvl="1">
              <a:lnSpc>
                <a:spcPct val="100000"/>
              </a:lnSpc>
            </a:pPr>
            <a:r>
              <a:rPr lang="en-US" i="1" dirty="0" err="1">
                <a:solidFill>
                  <a:srgbClr val="000000"/>
                </a:solidFill>
              </a:rPr>
              <a:t>Precharge</a:t>
            </a:r>
            <a:r>
              <a:rPr lang="en-US" i="1" dirty="0">
                <a:solidFill>
                  <a:srgbClr val="000000"/>
                </a:solidFill>
              </a:rPr>
              <a:t>: </a:t>
            </a:r>
            <a:r>
              <a:rPr lang="en-US" b="1" i="1" dirty="0">
                <a:solidFill>
                  <a:srgbClr val="0000FF"/>
                </a:solidFill>
              </a:rPr>
              <a:t>35.2%</a:t>
            </a:r>
            <a:r>
              <a:rPr lang="en-US" i="1" dirty="0">
                <a:solidFill>
                  <a:srgbClr val="0000FF"/>
                </a:solidFill>
              </a:rPr>
              <a:t> </a:t>
            </a:r>
          </a:p>
        </p:txBody>
      </p:sp>
      <p:sp>
        <p:nvSpPr>
          <p:cNvPr id="4" name="Rectangle 3"/>
          <p:cNvSpPr/>
          <p:nvPr/>
        </p:nvSpPr>
        <p:spPr>
          <a:xfrm>
            <a:off x="1403648" y="6344604"/>
            <a:ext cx="7056784" cy="553998"/>
          </a:xfrm>
          <a:prstGeom prst="rect">
            <a:avLst/>
          </a:prstGeom>
        </p:spPr>
        <p:txBody>
          <a:bodyPr wrap="square">
            <a:spAutoFit/>
          </a:bodyPr>
          <a:lstStyle/>
          <a:p>
            <a:r>
              <a:rPr lang="en-US" sz="1500" dirty="0">
                <a:solidFill>
                  <a:prstClr val="black"/>
                </a:solidFill>
              </a:rPr>
              <a:t>Lee+, “</a:t>
            </a:r>
            <a:r>
              <a:rPr lang="en-US" sz="1500" dirty="0">
                <a:solidFill>
                  <a:srgbClr val="0000FF"/>
                </a:solidFill>
              </a:rPr>
              <a:t>Adaptive-Latency DRAM: Optimizing DRAM Timing for the Common-Case</a:t>
            </a:r>
            <a:r>
              <a:rPr lang="en-US" sz="1500" dirty="0">
                <a:solidFill>
                  <a:prstClr val="black"/>
                </a:solidFill>
              </a:rPr>
              <a:t>,” HPCA 2015.</a:t>
            </a:r>
          </a:p>
        </p:txBody>
      </p:sp>
    </p:spTree>
    <p:extLst>
      <p:ext uri="{BB962C8B-B14F-4D97-AF65-F5344CB8AC3E}">
        <p14:creationId xmlns:p14="http://schemas.microsoft.com/office/powerpoint/2010/main" val="259312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0000"/>
                </a:solidFill>
                <a:latin typeface="Calibri"/>
              </a:rPr>
              <a:t>AL-DRAM: Real System Evaluation</a:t>
            </a:r>
          </a:p>
        </p:txBody>
      </p:sp>
      <p:sp>
        <p:nvSpPr>
          <p:cNvPr id="8" name="Content Placeholder 2"/>
          <p:cNvSpPr txBox="1">
            <a:spLocks/>
          </p:cNvSpPr>
          <p:nvPr/>
        </p:nvSpPr>
        <p:spPr>
          <a:xfrm>
            <a:off x="381000" y="1066800"/>
            <a:ext cx="8382000" cy="5105400"/>
          </a:xfrm>
          <a:prstGeom prst="rect">
            <a:avLst/>
          </a:prstGeom>
        </p:spPr>
        <p:txBody>
          <a:bodyPr vert="horz" lIns="91440" tIns="45720" rIns="91440" bIns="45720" rtlCol="0">
            <a:noAutofit/>
          </a:bodyPr>
          <a:lstStyle>
            <a:lvl1pPr marL="285750" indent="-28575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mj-lt"/>
                <a:ea typeface="+mn-ea"/>
                <a:cs typeface="+mn-cs"/>
              </a:defRPr>
            </a:lvl1pPr>
            <a:lvl2pPr marL="742950" indent="-285750" algn="l" defTabSz="914400" rtl="0" eaLnBrk="1" latinLnBrk="0" hangingPunct="1">
              <a:lnSpc>
                <a:spcPct val="90000"/>
              </a:lnSpc>
              <a:spcBef>
                <a:spcPts val="500"/>
              </a:spcBef>
              <a:buFont typeface="Calibri Light" panose="020F0302020204030204" pitchFamily="34" charset="0"/>
              <a:buChar char="–"/>
              <a:defRPr sz="32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00000"/>
              </a:lnSpc>
              <a:spcBef>
                <a:spcPts val="3000"/>
              </a:spcBef>
            </a:pPr>
            <a:r>
              <a:rPr lang="en-US" i="1" dirty="0">
                <a:solidFill>
                  <a:prstClr val="black"/>
                </a:solidFill>
              </a:rPr>
              <a:t>System</a:t>
            </a:r>
          </a:p>
          <a:p>
            <a:pPr lvl="1">
              <a:lnSpc>
                <a:spcPct val="100000"/>
              </a:lnSpc>
            </a:pPr>
            <a:r>
              <a:rPr lang="en-US" i="1" dirty="0">
                <a:solidFill>
                  <a:prstClr val="black"/>
                </a:solidFill>
              </a:rPr>
              <a:t>CPU: AMD 4386 ( 8 Cores, 3.1GHz, 8MB LLC)</a:t>
            </a:r>
            <a:endParaRPr lang="en-US" b="1" i="1" dirty="0">
              <a:solidFill>
                <a:prstClr val="black"/>
              </a:solidFill>
            </a:endParaRPr>
          </a:p>
          <a:p>
            <a:pPr lvl="1">
              <a:lnSpc>
                <a:spcPct val="100000"/>
              </a:lnSpc>
            </a:pPr>
            <a:r>
              <a:rPr lang="en-US" dirty="0">
                <a:solidFill>
                  <a:prstClr val="black"/>
                </a:solidFill>
              </a:rPr>
              <a:t>DRAM: 4GByte DDR3-1600 (800Mhz Clock)</a:t>
            </a:r>
          </a:p>
          <a:p>
            <a:pPr lvl="1">
              <a:lnSpc>
                <a:spcPct val="100000"/>
              </a:lnSpc>
            </a:pPr>
            <a:r>
              <a:rPr lang="en-US" dirty="0">
                <a:solidFill>
                  <a:prstClr val="black"/>
                </a:solidFill>
              </a:rPr>
              <a:t>OS: Linux</a:t>
            </a:r>
          </a:p>
          <a:p>
            <a:pPr lvl="1">
              <a:lnSpc>
                <a:spcPct val="100000"/>
              </a:lnSpc>
            </a:pPr>
            <a:r>
              <a:rPr lang="en-US" dirty="0">
                <a:solidFill>
                  <a:prstClr val="black"/>
                </a:solidFill>
              </a:rPr>
              <a:t>Storage: 128GByte SSD</a:t>
            </a:r>
          </a:p>
          <a:p>
            <a:pPr marL="457200" indent="-457200">
              <a:lnSpc>
                <a:spcPct val="100000"/>
              </a:lnSpc>
              <a:spcBef>
                <a:spcPts val="3000"/>
              </a:spcBef>
            </a:pPr>
            <a:r>
              <a:rPr lang="en-US" i="1" dirty="0">
                <a:solidFill>
                  <a:prstClr val="black"/>
                </a:solidFill>
              </a:rPr>
              <a:t>Workload</a:t>
            </a:r>
          </a:p>
          <a:p>
            <a:pPr lvl="1">
              <a:lnSpc>
                <a:spcPct val="100000"/>
              </a:lnSpc>
            </a:pPr>
            <a:r>
              <a:rPr lang="en-US" i="1" dirty="0">
                <a:solidFill>
                  <a:prstClr val="black"/>
                </a:solidFill>
              </a:rPr>
              <a:t>35 applications from SPEC, STREAM, Parsec, </a:t>
            </a:r>
            <a:r>
              <a:rPr lang="en-US" i="1" dirty="0" err="1">
                <a:solidFill>
                  <a:prstClr val="black"/>
                </a:solidFill>
              </a:rPr>
              <a:t>Memcached</a:t>
            </a:r>
            <a:r>
              <a:rPr lang="en-US" i="1" dirty="0">
                <a:solidFill>
                  <a:prstClr val="black"/>
                </a:solidFill>
              </a:rPr>
              <a:t>, Apache, GUPS</a:t>
            </a:r>
          </a:p>
        </p:txBody>
      </p:sp>
      <p:pic>
        <p:nvPicPr>
          <p:cNvPr id="5" name="Picture 4"/>
          <p:cNvPicPr>
            <a:picLocks noChangeAspect="1"/>
          </p:cNvPicPr>
          <p:nvPr/>
        </p:nvPicPr>
        <p:blipFill>
          <a:blip r:embed="rId2"/>
          <a:stretch>
            <a:fillRect/>
          </a:stretch>
        </p:blipFill>
        <p:spPr>
          <a:xfrm>
            <a:off x="5095374" y="2743200"/>
            <a:ext cx="4048626" cy="2057400"/>
          </a:xfrm>
          <a:prstGeom prst="rect">
            <a:avLst/>
          </a:prstGeom>
        </p:spPr>
      </p:pic>
      <p:sp>
        <p:nvSpPr>
          <p:cNvPr id="3" name="Oval 2"/>
          <p:cNvSpPr/>
          <p:nvPr/>
        </p:nvSpPr>
        <p:spPr>
          <a:xfrm>
            <a:off x="7031736" y="4151376"/>
            <a:ext cx="182880" cy="182880"/>
          </a:xfrm>
          <a:prstGeom prst="ellipse">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endParaRPr>
          </a:p>
        </p:txBody>
      </p:sp>
      <p:pic>
        <p:nvPicPr>
          <p:cNvPr id="2" name="Picture 1"/>
          <p:cNvPicPr>
            <a:picLocks noChangeAspect="1"/>
          </p:cNvPicPr>
          <p:nvPr/>
        </p:nvPicPr>
        <p:blipFill>
          <a:blip r:embed="rId3"/>
          <a:stretch>
            <a:fillRect/>
          </a:stretch>
        </p:blipFill>
        <p:spPr>
          <a:xfrm>
            <a:off x="76200" y="2286000"/>
            <a:ext cx="8943975" cy="4410075"/>
          </a:xfrm>
          <a:prstGeom prst="rect">
            <a:avLst/>
          </a:prstGeom>
          <a:ln w="50800">
            <a:solidFill>
              <a:schemeClr val="tx1"/>
            </a:solidFill>
          </a:ln>
        </p:spPr>
      </p:pic>
    </p:spTree>
    <p:extLst>
      <p:ext uri="{BB962C8B-B14F-4D97-AF65-F5344CB8AC3E}">
        <p14:creationId xmlns:p14="http://schemas.microsoft.com/office/powerpoint/2010/main" val="319689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xit" presetSubtype="0" fill="hold" nodeType="clickEffect">
                                  <p:stCondLst>
                                    <p:cond delay="0"/>
                                  </p:stCondLst>
                                  <p:childTnLst>
                                    <p:animEffect transition="out" filter="fade">
                                      <p:cBhvr>
                                        <p:cTn id="18" dur="500"/>
                                        <p:tgtEl>
                                          <p:spTgt spid="2"/>
                                        </p:tgtEl>
                                      </p:cBhvr>
                                    </p:animEffect>
                                    <p:anim calcmode="lin" valueType="num">
                                      <p:cBhvr>
                                        <p:cTn id="19" dur="500"/>
                                        <p:tgtEl>
                                          <p:spTgt spid="2"/>
                                        </p:tgtEl>
                                        <p:attrNameLst>
                                          <p:attrName>ppt_x</p:attrName>
                                        </p:attrNameLst>
                                      </p:cBhvr>
                                      <p:tavLst>
                                        <p:tav tm="0">
                                          <p:val>
                                            <p:strVal val="ppt_x"/>
                                          </p:val>
                                        </p:tav>
                                        <p:tav tm="100000">
                                          <p:val>
                                            <p:strVal val="ppt_x"/>
                                          </p:val>
                                        </p:tav>
                                      </p:tavLst>
                                    </p:anim>
                                    <p:anim calcmode="lin" valueType="num">
                                      <p:cBhvr>
                                        <p:cTn id="20" dur="500"/>
                                        <p:tgtEl>
                                          <p:spTgt spid="2"/>
                                        </p:tgtEl>
                                        <p:attrNameLst>
                                          <p:attrName>ppt_y</p:attrName>
                                        </p:attrNameLst>
                                      </p:cBhvr>
                                      <p:tavLst>
                                        <p:tav tm="0">
                                          <p:val>
                                            <p:strVal val="ppt_y"/>
                                          </p:val>
                                        </p:tav>
                                        <p:tav tm="100000">
                                          <p:val>
                                            <p:strVal val="ppt_y+.1"/>
                                          </p:val>
                                        </p:tav>
                                      </p:tavLst>
                                    </p:anim>
                                    <p:set>
                                      <p:cBhvr>
                                        <p:cTn id="21" dur="1" fill="hold">
                                          <p:stCondLst>
                                            <p:cond delay="499"/>
                                          </p:stCondLst>
                                        </p:cTn>
                                        <p:tgtEl>
                                          <p:spTgt spid="2"/>
                                        </p:tgtEl>
                                        <p:attrNameLst>
                                          <p:attrName>style.visibility</p:attrName>
                                        </p:attrNameLst>
                                      </p:cBhvr>
                                      <p:to>
                                        <p:strVal val="hidden"/>
                                      </p:to>
                                    </p:set>
                                  </p:childTnLst>
                                </p:cTn>
                              </p:par>
                            </p:childTnLst>
                          </p:cTn>
                        </p:par>
                        <p:par>
                          <p:cTn id="22" fill="hold">
                            <p:stCondLst>
                              <p:cond delay="500"/>
                            </p:stCondLst>
                            <p:childTnLst>
                              <p:par>
                                <p:cTn id="23" presetID="1" presetClass="entr" presetSubtype="0" fill="hold" nodeType="afterEffect">
                                  <p:stCondLst>
                                    <p:cond delay="0"/>
                                  </p:stCondLst>
                                  <p:childTnLst>
                                    <p:set>
                                      <p:cBhvr>
                                        <p:cTn id="24" dur="1" fill="hold">
                                          <p:stCondLst>
                                            <p:cond delay="0"/>
                                          </p:stCondLst>
                                        </p:cTn>
                                        <p:tgtEl>
                                          <p:spTgt spid="8">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xEl>
                                              <p:pRg st="3" end="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8">
                                            <p:txEl>
                                              <p:pRg st="5" end="5"/>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2"/>
          </a:graphicData>
        </a:graphic>
      </p:graphicFrame>
      <p:grpSp>
        <p:nvGrpSpPr>
          <p:cNvPr id="21" name="Group 20"/>
          <p:cNvGrpSpPr/>
          <p:nvPr/>
        </p:nvGrpSpPr>
        <p:grpSpPr>
          <a:xfrm>
            <a:off x="461666" y="990600"/>
            <a:ext cx="8458200" cy="4267199"/>
            <a:chOff x="461666" y="1143000"/>
            <a:chExt cx="8458200" cy="4267199"/>
          </a:xfrm>
        </p:grpSpPr>
        <p:graphicFrame>
          <p:nvGraphicFramePr>
            <p:cNvPr id="8" name="Chart 7"/>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19" name="TextBox 54"/>
            <p:cNvSpPr txBox="1"/>
            <p:nvPr/>
          </p:nvSpPr>
          <p:spPr>
            <a:xfrm>
              <a:off x="6977768" y="3010335"/>
              <a:ext cx="990624" cy="43090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a:solidFill>
                    <a:srgbClr val="4472C4"/>
                  </a:solidFill>
                  <a:latin typeface="Calibri Light"/>
                </a:rPr>
                <a:t>1.4%</a:t>
              </a:r>
            </a:p>
          </p:txBody>
        </p:sp>
        <p:sp>
          <p:nvSpPr>
            <p:cNvPr id="20" name="TextBox 54"/>
            <p:cNvSpPr txBox="1"/>
            <p:nvPr/>
          </p:nvSpPr>
          <p:spPr>
            <a:xfrm>
              <a:off x="7606889" y="2624282"/>
              <a:ext cx="990624" cy="430859"/>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2200" b="1" i="1" dirty="0">
                  <a:solidFill>
                    <a:srgbClr val="4472C4"/>
                  </a:solidFill>
                  <a:latin typeface="Calibri Light"/>
                </a:rPr>
                <a:t>6.7%</a:t>
              </a:r>
            </a:p>
          </p:txBody>
        </p:sp>
      </p:grpSp>
      <p:grpSp>
        <p:nvGrpSpPr>
          <p:cNvPr id="18" name="Group 17"/>
          <p:cNvGrpSpPr/>
          <p:nvPr/>
        </p:nvGrpSpPr>
        <p:grpSpPr>
          <a:xfrm>
            <a:off x="461666" y="990600"/>
            <a:ext cx="8458200" cy="4267199"/>
            <a:chOff x="461666" y="1143000"/>
            <a:chExt cx="8458200" cy="4267199"/>
          </a:xfrm>
        </p:grpSpPr>
        <p:graphicFrame>
          <p:nvGraphicFramePr>
            <p:cNvPr id="11" name="Chart 10"/>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4"/>
            </a:graphicData>
          </a:graphic>
        </p:graphicFrame>
        <p:sp>
          <p:nvSpPr>
            <p:cNvPr id="17" name="TextBox 54"/>
            <p:cNvSpPr txBox="1"/>
            <p:nvPr/>
          </p:nvSpPr>
          <p:spPr>
            <a:xfrm>
              <a:off x="7924800" y="2723778"/>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5.0%</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0000"/>
                </a:solidFill>
                <a:latin typeface="Calibri"/>
              </a:rPr>
              <a:t>AL-DRAM: Single-Core Evaluation</a:t>
            </a:r>
          </a:p>
        </p:txBody>
      </p:sp>
      <p:sp>
        <p:nvSpPr>
          <p:cNvPr id="4" name="TextBox 54"/>
          <p:cNvSpPr txBox="1"/>
          <p:nvPr/>
        </p:nvSpPr>
        <p:spPr>
          <a:xfrm>
            <a:off x="3585866" y="1567190"/>
            <a:ext cx="15240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2" name="TextBox 54"/>
          <p:cNvSpPr txBox="1"/>
          <p:nvPr/>
        </p:nvSpPr>
        <p:spPr>
          <a:xfrm>
            <a:off x="3357266" y="1524000"/>
            <a:ext cx="20574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sp>
        <p:nvSpPr>
          <p:cNvPr id="13" name="Punchline"/>
          <p:cNvSpPr txBox="1"/>
          <p:nvPr/>
        </p:nvSpPr>
        <p:spPr>
          <a:xfrm>
            <a:off x="-152400" y="5566750"/>
            <a:ext cx="9448800" cy="670562"/>
          </a:xfrm>
          <a:prstGeom prst="rect">
            <a:avLst/>
          </a:prstGeom>
          <a:noFill/>
        </p:spPr>
        <p:txBody>
          <a:bodyPr wrap="square" rtlCol="0" anchor="ctr">
            <a:noAutofit/>
          </a:bodyPr>
          <a:lstStyle/>
          <a:p>
            <a:pPr algn="ctr"/>
            <a:r>
              <a:rPr lang="en-US" sz="3600" i="1" dirty="0">
                <a:solidFill>
                  <a:srgbClr val="0000FF"/>
                </a:solidFill>
                <a:latin typeface="Calibri Light"/>
              </a:rPr>
              <a:t>AL-DRAM </a:t>
            </a:r>
            <a:r>
              <a:rPr lang="en-US" sz="3600" b="1" i="1" dirty="0">
                <a:solidFill>
                  <a:srgbClr val="0000FF"/>
                </a:solidFill>
                <a:latin typeface="Calibri Light"/>
              </a:rPr>
              <a:t>improves single-core performance </a:t>
            </a:r>
          </a:p>
          <a:p>
            <a:pPr algn="ctr"/>
            <a:r>
              <a:rPr lang="en-US" sz="3600" i="1" dirty="0">
                <a:solidFill>
                  <a:srgbClr val="0000FF"/>
                </a:solidFill>
                <a:latin typeface="Calibri Light"/>
              </a:rPr>
              <a:t>on a real system</a:t>
            </a:r>
          </a:p>
        </p:txBody>
      </p:sp>
      <p:sp>
        <p:nvSpPr>
          <p:cNvPr id="9" name="TextBox 8"/>
          <p:cNvSpPr txBox="1"/>
          <p:nvPr/>
        </p:nvSpPr>
        <p:spPr>
          <a:xfrm rot="16200000">
            <a:off x="-1559868" y="2626666"/>
            <a:ext cx="3581402" cy="461665"/>
          </a:xfrm>
          <a:prstGeom prst="rect">
            <a:avLst/>
          </a:prstGeom>
          <a:noFill/>
        </p:spPr>
        <p:txBody>
          <a:bodyPr wrap="square" rtlCol="0">
            <a:spAutoFit/>
          </a:bodyPr>
          <a:lstStyle/>
          <a:p>
            <a:pPr algn="ctr"/>
            <a:r>
              <a:rPr lang="en-US" sz="2400" b="1" i="1" dirty="0">
                <a:solidFill>
                  <a:prstClr val="black"/>
                </a:solidFill>
                <a:latin typeface="Calibri Light"/>
              </a:rPr>
              <a:t>Performance Improvement</a:t>
            </a:r>
          </a:p>
        </p:txBody>
      </p:sp>
      <p:cxnSp>
        <p:nvCxnSpPr>
          <p:cNvPr id="3" name="Straight Connector 2"/>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6858000" y="914400"/>
            <a:ext cx="2286000" cy="1384995"/>
          </a:xfrm>
          <a:prstGeom prst="rect">
            <a:avLst/>
          </a:prstGeom>
          <a:noFill/>
        </p:spPr>
        <p:txBody>
          <a:bodyPr wrap="square" rtlCol="0">
            <a:spAutoFit/>
          </a:bodyPr>
          <a:lstStyle/>
          <a:p>
            <a:pPr algn="ctr"/>
            <a:r>
              <a:rPr lang="en-US" sz="2800" dirty="0">
                <a:solidFill>
                  <a:srgbClr val="000000"/>
                </a:solidFill>
                <a:latin typeface="Calibri Light"/>
              </a:rPr>
              <a:t>Average</a:t>
            </a:r>
          </a:p>
          <a:p>
            <a:pPr algn="ctr"/>
            <a:r>
              <a:rPr lang="en-US" sz="2800" dirty="0">
                <a:solidFill>
                  <a:srgbClr val="000000"/>
                </a:solidFill>
                <a:latin typeface="Calibri Light"/>
              </a:rPr>
              <a:t>Improvement</a:t>
            </a:r>
          </a:p>
          <a:p>
            <a:pPr algn="ctr"/>
            <a:endParaRPr lang="en-US" sz="2800" dirty="0">
              <a:solidFill>
                <a:srgbClr val="000000"/>
              </a:solidFill>
              <a:latin typeface="Calibri Light"/>
            </a:endParaRPr>
          </a:p>
        </p:txBody>
      </p:sp>
      <p:sp>
        <p:nvSpPr>
          <p:cNvPr id="23" name="TextBox 22"/>
          <p:cNvSpPr txBox="1"/>
          <p:nvPr/>
        </p:nvSpPr>
        <p:spPr>
          <a:xfrm rot="16200000">
            <a:off x="7622234" y="4188768"/>
            <a:ext cx="2133599" cy="461665"/>
          </a:xfrm>
          <a:prstGeom prst="rect">
            <a:avLst/>
          </a:prstGeom>
          <a:solidFill>
            <a:schemeClr val="bg1"/>
          </a:solidFill>
        </p:spPr>
        <p:txBody>
          <a:bodyPr wrap="square" rtlCol="0">
            <a:spAutoFit/>
          </a:bodyPr>
          <a:lstStyle/>
          <a:p>
            <a:pPr algn="r"/>
            <a:r>
              <a:rPr lang="en-US" sz="2400" dirty="0">
                <a:solidFill>
                  <a:prstClr val="black"/>
                </a:solidFill>
                <a:latin typeface="Calibri Light"/>
              </a:rPr>
              <a:t>all-35-workload</a:t>
            </a:r>
          </a:p>
        </p:txBody>
      </p:sp>
    </p:spTree>
    <p:extLst>
      <p:ext uri="{BB962C8B-B14F-4D97-AF65-F5344CB8AC3E}">
        <p14:creationId xmlns:p14="http://schemas.microsoft.com/office/powerpoint/2010/main" val="13610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hart 8"/>
          <p:cNvGraphicFramePr>
            <a:graphicFrameLocks/>
          </p:cNvGraphicFramePr>
          <p:nvPr>
            <p:extLst/>
          </p:nvPr>
        </p:nvGraphicFramePr>
        <p:xfrm>
          <a:off x="461666" y="990600"/>
          <a:ext cx="8458200" cy="4267199"/>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54"/>
          <p:cNvSpPr txBox="1"/>
          <p:nvPr/>
        </p:nvSpPr>
        <p:spPr>
          <a:xfrm>
            <a:off x="3357266" y="1567190"/>
            <a:ext cx="1752600" cy="261610"/>
          </a:xfrm>
          <a:prstGeom prst="rect">
            <a:avLst/>
          </a:prstGeom>
          <a:solidFill>
            <a:schemeClr val="bg1"/>
          </a:solid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endParaRPr lang="en-US" b="1" i="1" dirty="0">
              <a:solidFill>
                <a:srgbClr val="0000FF"/>
              </a:solidFill>
              <a:latin typeface="Calibri Light"/>
            </a:endParaRPr>
          </a:p>
        </p:txBody>
      </p:sp>
      <p:graphicFrame>
        <p:nvGraphicFramePr>
          <p:cNvPr id="13" name="Chart 12"/>
          <p:cNvGraphicFramePr>
            <a:graphicFrameLocks/>
          </p:cNvGraphicFramePr>
          <p:nvPr>
            <p:extLst/>
          </p:nvPr>
        </p:nvGraphicFramePr>
        <p:xfrm>
          <a:off x="461666" y="990601"/>
          <a:ext cx="8458200" cy="4267199"/>
        </p:xfrm>
        <a:graphic>
          <a:graphicData uri="http://schemas.openxmlformats.org/drawingml/2006/chart">
            <c:chart xmlns:c="http://schemas.openxmlformats.org/drawingml/2006/chart" xmlns:r="http://schemas.openxmlformats.org/officeDocument/2006/relationships" r:id="rId4"/>
          </a:graphicData>
        </a:graphic>
      </p:graphicFrame>
      <p:grpSp>
        <p:nvGrpSpPr>
          <p:cNvPr id="2" name="Group 1"/>
          <p:cNvGrpSpPr/>
          <p:nvPr/>
        </p:nvGrpSpPr>
        <p:grpSpPr>
          <a:xfrm>
            <a:off x="461666" y="990600"/>
            <a:ext cx="8458200" cy="4267199"/>
            <a:chOff x="461666" y="1143000"/>
            <a:chExt cx="8458200" cy="4267199"/>
          </a:xfrm>
        </p:grpSpPr>
        <p:graphicFrame>
          <p:nvGraphicFramePr>
            <p:cNvPr id="14" name="Chart 13"/>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5"/>
            </a:graphicData>
          </a:graphic>
        </p:graphicFrame>
        <p:sp>
          <p:nvSpPr>
            <p:cNvPr id="20" name="TextBox 54"/>
            <p:cNvSpPr txBox="1"/>
            <p:nvPr/>
          </p:nvSpPr>
          <p:spPr>
            <a:xfrm>
              <a:off x="7548251" y="2020897"/>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14.0%</a:t>
              </a:r>
            </a:p>
          </p:txBody>
        </p:sp>
        <p:sp>
          <p:nvSpPr>
            <p:cNvPr id="21" name="TextBox 54"/>
            <p:cNvSpPr txBox="1"/>
            <p:nvPr/>
          </p:nvSpPr>
          <p:spPr>
            <a:xfrm>
              <a:off x="6858000" y="2884992"/>
              <a:ext cx="914416" cy="430902"/>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2.9%</a:t>
              </a:r>
            </a:p>
          </p:txBody>
        </p:sp>
      </p:grpSp>
      <p:grpSp>
        <p:nvGrpSpPr>
          <p:cNvPr id="5" name="Group 4"/>
          <p:cNvGrpSpPr/>
          <p:nvPr/>
        </p:nvGrpSpPr>
        <p:grpSpPr>
          <a:xfrm>
            <a:off x="461666" y="990600"/>
            <a:ext cx="8610617" cy="4267199"/>
            <a:chOff x="461666" y="1143000"/>
            <a:chExt cx="8610617" cy="4267199"/>
          </a:xfrm>
        </p:grpSpPr>
        <p:graphicFrame>
          <p:nvGraphicFramePr>
            <p:cNvPr id="15" name="Chart 14"/>
            <p:cNvGraphicFramePr>
              <a:graphicFrameLocks/>
            </p:cNvGraphicFramePr>
            <p:nvPr>
              <p:extLst/>
            </p:nvPr>
          </p:nvGraphicFramePr>
          <p:xfrm>
            <a:off x="461666" y="1143000"/>
            <a:ext cx="8458200" cy="4267199"/>
          </p:xfrm>
          <a:graphic>
            <a:graphicData uri="http://schemas.openxmlformats.org/drawingml/2006/chart">
              <c:chart xmlns:c="http://schemas.openxmlformats.org/drawingml/2006/chart" xmlns:r="http://schemas.openxmlformats.org/officeDocument/2006/relationships" r:id="rId6"/>
            </a:graphicData>
          </a:graphic>
        </p:graphicFrame>
        <p:sp>
          <p:nvSpPr>
            <p:cNvPr id="19" name="TextBox 54"/>
            <p:cNvSpPr txBox="1"/>
            <p:nvPr/>
          </p:nvSpPr>
          <p:spPr>
            <a:xfrm>
              <a:off x="8157867" y="2312299"/>
              <a:ext cx="914416" cy="430901"/>
            </a:xfrm>
            <a:prstGeom prst="rect">
              <a:avLst/>
            </a:prstGeom>
            <a:noFill/>
          </p:spPr>
          <p:txBody>
            <a:bodyPr wrap="square" rIns="0"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r"/>
              <a:r>
                <a:rPr lang="en-US" sz="2200" b="1" i="1" dirty="0">
                  <a:solidFill>
                    <a:srgbClr val="4472C4"/>
                  </a:solidFill>
                  <a:latin typeface="Calibri Light"/>
                </a:rPr>
                <a:t>10.4%</a:t>
              </a:r>
            </a:p>
          </p:txBody>
        </p:sp>
      </p:grpSp>
      <p:sp>
        <p:nvSpPr>
          <p:cNvPr id="7" name="Title 1"/>
          <p:cNvSpPr txBox="1">
            <a:spLocks/>
          </p:cNvSpPr>
          <p:nvPr/>
        </p:nvSpPr>
        <p:spPr>
          <a:xfrm>
            <a:off x="0" y="152401"/>
            <a:ext cx="91440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4000" dirty="0">
                <a:solidFill>
                  <a:srgbClr val="000000"/>
                </a:solidFill>
                <a:latin typeface="Calibri"/>
              </a:rPr>
              <a:t>AL-DRAM: Multi-Core Evaluation</a:t>
            </a:r>
          </a:p>
        </p:txBody>
      </p:sp>
      <p:sp>
        <p:nvSpPr>
          <p:cNvPr id="16" name="Punchline"/>
          <p:cNvSpPr txBox="1"/>
          <p:nvPr/>
        </p:nvSpPr>
        <p:spPr>
          <a:xfrm>
            <a:off x="0" y="5229200"/>
            <a:ext cx="9144000" cy="1066802"/>
          </a:xfrm>
          <a:prstGeom prst="rect">
            <a:avLst/>
          </a:prstGeom>
          <a:noFill/>
        </p:spPr>
        <p:txBody>
          <a:bodyPr wrap="square" rtlCol="0" anchor="ctr">
            <a:noAutofit/>
          </a:bodyPr>
          <a:lstStyle/>
          <a:p>
            <a:pPr algn="ctr"/>
            <a:r>
              <a:rPr lang="en-US" sz="3600" i="1" dirty="0">
                <a:solidFill>
                  <a:srgbClr val="0000FF"/>
                </a:solidFill>
                <a:latin typeface="Calibri Light"/>
              </a:rPr>
              <a:t>AL-DRAM provides higher performance on</a:t>
            </a:r>
          </a:p>
          <a:p>
            <a:pPr algn="ctr"/>
            <a:r>
              <a:rPr lang="en-US" sz="3600" b="1" i="1" dirty="0">
                <a:solidFill>
                  <a:srgbClr val="0000FF"/>
                </a:solidFill>
                <a:latin typeface="Calibri Light"/>
              </a:rPr>
              <a:t>multi-programmed &amp; multi-threaded workloads</a:t>
            </a:r>
          </a:p>
        </p:txBody>
      </p:sp>
      <p:sp>
        <p:nvSpPr>
          <p:cNvPr id="10" name="TextBox 9"/>
          <p:cNvSpPr txBox="1"/>
          <p:nvPr/>
        </p:nvSpPr>
        <p:spPr>
          <a:xfrm rot="16200000">
            <a:off x="-1559868" y="2626666"/>
            <a:ext cx="3581402" cy="461665"/>
          </a:xfrm>
          <a:prstGeom prst="rect">
            <a:avLst/>
          </a:prstGeom>
          <a:noFill/>
        </p:spPr>
        <p:txBody>
          <a:bodyPr wrap="square" rtlCol="0">
            <a:spAutoFit/>
          </a:bodyPr>
          <a:lstStyle/>
          <a:p>
            <a:pPr algn="ctr"/>
            <a:r>
              <a:rPr lang="en-US" sz="2400" b="1" i="1" dirty="0">
                <a:solidFill>
                  <a:prstClr val="black"/>
                </a:solidFill>
                <a:latin typeface="Calibri Light"/>
              </a:rPr>
              <a:t>Performance Improvement</a:t>
            </a:r>
          </a:p>
        </p:txBody>
      </p:sp>
      <p:cxnSp>
        <p:nvCxnSpPr>
          <p:cNvPr id="11" name="Straight Connector 10"/>
          <p:cNvCxnSpPr/>
          <p:nvPr/>
        </p:nvCxnSpPr>
        <p:spPr>
          <a:xfrm>
            <a:off x="6858000" y="838200"/>
            <a:ext cx="0" cy="4343400"/>
          </a:xfrm>
          <a:prstGeom prst="line">
            <a:avLst/>
          </a:prstGeom>
          <a:ln w="1270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6858000" y="914400"/>
            <a:ext cx="2286000" cy="954107"/>
          </a:xfrm>
          <a:prstGeom prst="rect">
            <a:avLst/>
          </a:prstGeom>
          <a:noFill/>
        </p:spPr>
        <p:txBody>
          <a:bodyPr wrap="square" rtlCol="0">
            <a:spAutoFit/>
          </a:bodyPr>
          <a:lstStyle/>
          <a:p>
            <a:pPr algn="ctr"/>
            <a:r>
              <a:rPr lang="en-US" sz="2800" dirty="0">
                <a:solidFill>
                  <a:prstClr val="black"/>
                </a:solidFill>
                <a:latin typeface="Calibri Light"/>
              </a:rPr>
              <a:t>Average    </a:t>
            </a:r>
          </a:p>
          <a:p>
            <a:pPr algn="ctr"/>
            <a:r>
              <a:rPr lang="en-US" sz="2800" dirty="0">
                <a:solidFill>
                  <a:prstClr val="black"/>
                </a:solidFill>
                <a:latin typeface="Calibri Light"/>
              </a:rPr>
              <a:t>Improvement</a:t>
            </a:r>
          </a:p>
        </p:txBody>
      </p:sp>
      <p:sp>
        <p:nvSpPr>
          <p:cNvPr id="18" name="TextBox 17"/>
          <p:cNvSpPr txBox="1"/>
          <p:nvPr/>
        </p:nvSpPr>
        <p:spPr>
          <a:xfrm rot="16200000">
            <a:off x="7431733" y="4379268"/>
            <a:ext cx="2514600" cy="461665"/>
          </a:xfrm>
          <a:prstGeom prst="rect">
            <a:avLst/>
          </a:prstGeom>
          <a:solidFill>
            <a:schemeClr val="bg1"/>
          </a:solidFill>
        </p:spPr>
        <p:txBody>
          <a:bodyPr wrap="square" rtlCol="0">
            <a:spAutoFit/>
          </a:bodyPr>
          <a:lstStyle/>
          <a:p>
            <a:pPr algn="r"/>
            <a:r>
              <a:rPr lang="en-US" sz="2400" dirty="0">
                <a:solidFill>
                  <a:prstClr val="black"/>
                </a:solidFill>
                <a:latin typeface="Calibri Light"/>
              </a:rPr>
              <a:t>all-35-workload</a:t>
            </a:r>
          </a:p>
        </p:txBody>
      </p:sp>
    </p:spTree>
    <p:extLst>
      <p:ext uri="{BB962C8B-B14F-4D97-AF65-F5344CB8AC3E}">
        <p14:creationId xmlns:p14="http://schemas.microsoft.com/office/powerpoint/2010/main" val="1119280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3" grpId="0">
        <p:bldAsOne/>
      </p:bldGraphic>
      <p:bldP spid="16" grpId="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Reducing Latency Also Reduces Energy</a:t>
            </a:r>
          </a:p>
        </p:txBody>
      </p:sp>
      <p:sp>
        <p:nvSpPr>
          <p:cNvPr id="3" name="Content Placeholder 2"/>
          <p:cNvSpPr>
            <a:spLocks noGrp="1"/>
          </p:cNvSpPr>
          <p:nvPr>
            <p:ph idx="1"/>
          </p:nvPr>
        </p:nvSpPr>
        <p:spPr>
          <a:xfrm>
            <a:off x="228600" y="1216496"/>
            <a:ext cx="8610600" cy="4876800"/>
          </a:xfrm>
        </p:spPr>
        <p:txBody>
          <a:bodyPr/>
          <a:lstStyle/>
          <a:p>
            <a:r>
              <a:rPr lang="en-US" dirty="0"/>
              <a:t>AL-DRAM reduces DRAM power consumption by 5.8%</a:t>
            </a:r>
          </a:p>
          <a:p>
            <a:endParaRPr lang="en-US" dirty="0"/>
          </a:p>
          <a:p>
            <a:r>
              <a:rPr lang="en-US" dirty="0"/>
              <a:t>Major reason: reduction in row activation time</a:t>
            </a:r>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178</a:t>
            </a:fld>
            <a:endParaRPr lang="en-US">
              <a:solidFill>
                <a:srgbClr val="000000"/>
              </a:solidFill>
            </a:endParaRPr>
          </a:p>
        </p:txBody>
      </p:sp>
    </p:spTree>
    <p:extLst>
      <p:ext uri="{BB962C8B-B14F-4D97-AF65-F5344CB8AC3E}">
        <p14:creationId xmlns:p14="http://schemas.microsoft.com/office/powerpoint/2010/main" val="11364746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Adaptive-Latency DRAM</a:t>
            </a:r>
          </a:p>
        </p:txBody>
      </p:sp>
      <p:sp>
        <p:nvSpPr>
          <p:cNvPr id="3" name="Content Placeholder 2"/>
          <p:cNvSpPr>
            <a:spLocks noGrp="1"/>
          </p:cNvSpPr>
          <p:nvPr>
            <p:ph idx="1"/>
          </p:nvPr>
        </p:nvSpPr>
        <p:spPr>
          <a:xfrm>
            <a:off x="228600" y="1000472"/>
            <a:ext cx="8610600" cy="4876800"/>
          </a:xfrm>
        </p:spPr>
        <p:txBody>
          <a:bodyPr/>
          <a:lstStyle/>
          <a:p>
            <a:r>
              <a:rPr lang="en-US" sz="2200" dirty="0"/>
              <a:t>Donghyuk Lee, Yoongu Kim, Gennady </a:t>
            </a:r>
            <a:r>
              <a:rPr lang="en-US" sz="2200" dirty="0" err="1"/>
              <a:t>Pekhimenko</a:t>
            </a:r>
            <a:r>
              <a:rPr lang="en-US" sz="2200" dirty="0"/>
              <a:t>, Samira Khan, Vivek Seshadri, Kevin Chang, and Onur Mutlu,</a:t>
            </a:r>
            <a:br>
              <a:rPr lang="en-US" sz="2200" dirty="0"/>
            </a:br>
            <a:r>
              <a:rPr lang="en-US" sz="2200" b="1" dirty="0">
                <a:hlinkClick r:id="rId2"/>
              </a:rPr>
              <a:t>"Adaptive-Latency DRAM: Optimizing DRAM Timing for the Common-Case"</a:t>
            </a:r>
            <a:r>
              <a:rPr lang="en-US" sz="2200" dirty="0"/>
              <a:t> </a:t>
            </a:r>
            <a:br>
              <a:rPr lang="en-US" sz="2200" dirty="0"/>
            </a:br>
            <a:r>
              <a:rPr lang="en-US" sz="2200" i="1" dirty="0"/>
              <a:t>Proceedings of the </a:t>
            </a:r>
            <a:r>
              <a:rPr lang="en-US" sz="2200" i="1" dirty="0">
                <a:hlinkClick r:id="rId3"/>
              </a:rPr>
              <a:t>21st International Symposium on High-Performance Computer Architecture</a:t>
            </a:r>
            <a:r>
              <a:rPr lang="en-US" sz="2200" i="1" dirty="0"/>
              <a:t> (</a:t>
            </a:r>
            <a:r>
              <a:rPr lang="en-US" sz="2200" b="1" i="1" dirty="0"/>
              <a:t>HPCA</a:t>
            </a:r>
            <a:r>
              <a:rPr lang="en-US" sz="2200" i="1" dirty="0"/>
              <a:t>)</a:t>
            </a:r>
            <a:r>
              <a:rPr lang="en-US" sz="2200" dirty="0"/>
              <a:t>, Bay Area, CA, February 2015. </a:t>
            </a:r>
            <a:br>
              <a:rPr lang="en-US" sz="2200" dirty="0"/>
            </a:br>
            <a:r>
              <a:rPr lang="en-US" sz="2200" dirty="0"/>
              <a:t>[</a:t>
            </a:r>
            <a:r>
              <a:rPr lang="en-US" sz="2200" dirty="0">
                <a:hlinkClick r:id="rId4"/>
              </a:rPr>
              <a:t>Slides (pptx)</a:t>
            </a:r>
            <a:r>
              <a:rPr lang="en-US" sz="2200" dirty="0"/>
              <a:t> </a:t>
            </a:r>
            <a:r>
              <a:rPr lang="en-US" sz="2200" dirty="0">
                <a:hlinkClick r:id="rId5"/>
              </a:rPr>
              <a:t>(pdf)</a:t>
            </a:r>
            <a:r>
              <a:rPr lang="en-US" sz="2200" dirty="0"/>
              <a:t>] [</a:t>
            </a:r>
            <a:r>
              <a:rPr lang="en-US" sz="2200" dirty="0">
                <a:hlinkClick r:id="rId6"/>
              </a:rPr>
              <a:t>Full data sets</a:t>
            </a:r>
            <a:r>
              <a:rPr lang="en-US" sz="2200" dirty="0"/>
              <a:t>] </a:t>
            </a:r>
          </a:p>
          <a:p>
            <a:endParaRPr lang="en-US" dirty="0"/>
          </a:p>
        </p:txBody>
      </p:sp>
      <p:sp>
        <p:nvSpPr>
          <p:cNvPr id="4" name="Slide Number Placeholder 3"/>
          <p:cNvSpPr>
            <a:spLocks noGrp="1"/>
          </p:cNvSpPr>
          <p:nvPr>
            <p:ph type="sldNum" sz="quarter" idx="11"/>
          </p:nvPr>
        </p:nvSpPr>
        <p:spPr/>
        <p:txBody>
          <a:bodyPr/>
          <a:lstStyle/>
          <a:p>
            <a:pPr>
              <a:defRPr/>
            </a:pPr>
            <a:fld id="{60169019-BB41-6245-A1FF-2891AF14670E}" type="slidenum">
              <a:rPr lang="en-US" smtClean="0">
                <a:solidFill>
                  <a:srgbClr val="000000"/>
                </a:solidFill>
              </a:rPr>
              <a:pPr>
                <a:defRPr/>
              </a:pPr>
              <a:t>179</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0" y="4451880"/>
            <a:ext cx="9144000" cy="1713424"/>
          </a:xfrm>
          <a:prstGeom prst="rect">
            <a:avLst/>
          </a:prstGeom>
        </p:spPr>
      </p:pic>
    </p:spTree>
    <p:extLst>
      <p:ext uri="{BB962C8B-B14F-4D97-AF65-F5344CB8AC3E}">
        <p14:creationId xmlns:p14="http://schemas.microsoft.com/office/powerpoint/2010/main" val="10100710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Heterogeneous Latency within A Chip</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180</a:t>
            </a:fld>
            <a:endParaRPr lang="en-US" altLang="en-US">
              <a:solidFill>
                <a:srgbClr val="000000"/>
              </a:solidFill>
            </a:endParaRPr>
          </a:p>
        </p:txBody>
      </p:sp>
      <p:graphicFrame>
        <p:nvGraphicFramePr>
          <p:cNvPr id="12" name="Chart 11"/>
          <p:cNvGraphicFramePr>
            <a:graphicFrameLocks/>
          </p:cNvGraphicFramePr>
          <p:nvPr>
            <p:extLst/>
          </p:nvPr>
        </p:nvGraphicFramePr>
        <p:xfrm>
          <a:off x="762000" y="816322"/>
          <a:ext cx="7391400" cy="5060950"/>
        </p:xfrm>
        <a:graphic>
          <a:graphicData uri="http://schemas.openxmlformats.org/drawingml/2006/chart">
            <c:chart xmlns:c="http://schemas.openxmlformats.org/drawingml/2006/chart" xmlns:r="http://schemas.openxmlformats.org/officeDocument/2006/relationships" r:id="rId2"/>
          </a:graphicData>
        </a:graphic>
      </p:graphicFrame>
      <p:cxnSp>
        <p:nvCxnSpPr>
          <p:cNvPr id="13" name="Straight Connector 12"/>
          <p:cNvCxnSpPr/>
          <p:nvPr/>
        </p:nvCxnSpPr>
        <p:spPr>
          <a:xfrm>
            <a:off x="2171699" y="3924648"/>
            <a:ext cx="3505200" cy="0"/>
          </a:xfrm>
          <a:prstGeom prst="line">
            <a:avLst/>
          </a:prstGeom>
          <a:noFill/>
          <a:ln w="34925" cap="rnd" cmpd="sng" algn="ctr">
            <a:solidFill>
              <a:sysClr val="windowText" lastClr="000000"/>
            </a:solidFill>
            <a:prstDash val="solid"/>
            <a:miter lim="800000"/>
            <a:tailEnd type="none" w="lg" len="lg"/>
          </a:ln>
          <a:effectLst/>
        </p:spPr>
      </p:cxnSp>
      <p:sp>
        <p:nvSpPr>
          <p:cNvPr id="14" name="TextBox 13"/>
          <p:cNvSpPr txBox="1"/>
          <p:nvPr/>
        </p:nvSpPr>
        <p:spPr>
          <a:xfrm>
            <a:off x="3449532" y="1571541"/>
            <a:ext cx="798617" cy="400110"/>
          </a:xfrm>
          <a:prstGeom prst="rect">
            <a:avLst/>
          </a:prstGeom>
          <a:noFill/>
        </p:spPr>
        <p:txBody>
          <a:bodyPr wrap="none" rtlCol="0">
            <a:spAutoFit/>
          </a:bodyPr>
          <a:lstStyle/>
          <a:p>
            <a:pPr>
              <a:defRPr/>
            </a:pPr>
            <a:r>
              <a:rPr lang="en-US" sz="2000" kern="0" dirty="0">
                <a:solidFill>
                  <a:sysClr val="windowText" lastClr="000000"/>
                </a:solidFill>
              </a:rPr>
              <a:t>17.6%</a:t>
            </a:r>
          </a:p>
        </p:txBody>
      </p:sp>
      <p:sp>
        <p:nvSpPr>
          <p:cNvPr id="15" name="TextBox 14"/>
          <p:cNvSpPr txBox="1"/>
          <p:nvPr/>
        </p:nvSpPr>
        <p:spPr>
          <a:xfrm>
            <a:off x="3924299" y="1330997"/>
            <a:ext cx="798617" cy="400110"/>
          </a:xfrm>
          <a:prstGeom prst="rect">
            <a:avLst/>
          </a:prstGeom>
          <a:noFill/>
        </p:spPr>
        <p:txBody>
          <a:bodyPr wrap="none" rtlCol="0">
            <a:spAutoFit/>
          </a:bodyPr>
          <a:lstStyle/>
          <a:p>
            <a:pPr>
              <a:defRPr/>
            </a:pPr>
            <a:r>
              <a:rPr lang="en-US" sz="2000" kern="0" dirty="0">
                <a:solidFill>
                  <a:sysClr val="windowText" lastClr="000000"/>
                </a:solidFill>
              </a:rPr>
              <a:t>19.5%</a:t>
            </a:r>
          </a:p>
        </p:txBody>
      </p:sp>
      <p:sp>
        <p:nvSpPr>
          <p:cNvPr id="16" name="TextBox 15"/>
          <p:cNvSpPr txBox="1"/>
          <p:nvPr/>
        </p:nvSpPr>
        <p:spPr>
          <a:xfrm>
            <a:off x="4572000" y="1171431"/>
            <a:ext cx="798617" cy="400110"/>
          </a:xfrm>
          <a:prstGeom prst="rect">
            <a:avLst/>
          </a:prstGeom>
          <a:noFill/>
        </p:spPr>
        <p:txBody>
          <a:bodyPr wrap="none" rtlCol="0">
            <a:spAutoFit/>
          </a:bodyPr>
          <a:lstStyle/>
          <a:p>
            <a:pPr>
              <a:defRPr/>
            </a:pPr>
            <a:r>
              <a:rPr lang="en-US" sz="2000" kern="0" dirty="0">
                <a:solidFill>
                  <a:sysClr val="windowText" lastClr="000000"/>
                </a:solidFill>
              </a:rPr>
              <a:t>19.7%</a:t>
            </a:r>
          </a:p>
        </p:txBody>
      </p:sp>
      <p:sp>
        <p:nvSpPr>
          <p:cNvPr id="17" name="TextBox 16"/>
          <p:cNvSpPr txBox="1"/>
          <p:nvPr/>
        </p:nvSpPr>
        <p:spPr>
          <a:xfrm>
            <a:off x="2895600" y="2062837"/>
            <a:ext cx="798617" cy="400110"/>
          </a:xfrm>
          <a:prstGeom prst="rect">
            <a:avLst/>
          </a:prstGeom>
          <a:noFill/>
        </p:spPr>
        <p:txBody>
          <a:bodyPr wrap="none" rtlCol="0">
            <a:spAutoFit/>
          </a:bodyPr>
          <a:lstStyle/>
          <a:p>
            <a:pPr>
              <a:defRPr/>
            </a:pPr>
            <a:r>
              <a:rPr lang="en-US" sz="2000" kern="0" dirty="0">
                <a:solidFill>
                  <a:sysClr val="windowText" lastClr="000000"/>
                </a:solidFill>
              </a:rPr>
              <a:t>13.3%</a:t>
            </a:r>
          </a:p>
        </p:txBody>
      </p:sp>
      <p:sp>
        <p:nvSpPr>
          <p:cNvPr id="19" name="TextBox 18"/>
          <p:cNvSpPr txBox="1"/>
          <p:nvPr/>
        </p:nvSpPr>
        <p:spPr>
          <a:xfrm>
            <a:off x="180084" y="5733256"/>
            <a:ext cx="8928420" cy="615553"/>
          </a:xfrm>
          <a:prstGeom prst="rect">
            <a:avLst/>
          </a:prstGeom>
          <a:noFill/>
        </p:spPr>
        <p:txBody>
          <a:bodyPr wrap="none" rtlCol="0">
            <a:spAutoFit/>
          </a:bodyPr>
          <a:lstStyle/>
          <a:p>
            <a:r>
              <a:rPr lang="en-US" sz="1700" dirty="0">
                <a:solidFill>
                  <a:srgbClr val="000000"/>
                </a:solidFill>
              </a:rPr>
              <a:t>Chang+, “</a:t>
            </a:r>
            <a:r>
              <a:rPr lang="en-US" sz="1700" b="1" dirty="0">
                <a:solidFill>
                  <a:srgbClr val="000000"/>
                </a:solidFill>
                <a:hlinkClick r:id="rId3"/>
              </a:rPr>
              <a:t>Understanding Latency Variation in Modern DRAM Chips: Experimental </a:t>
            </a:r>
          </a:p>
          <a:p>
            <a:r>
              <a:rPr lang="en-US" sz="1700" b="1" dirty="0">
                <a:solidFill>
                  <a:srgbClr val="000000"/>
                </a:solidFill>
                <a:hlinkClick r:id="rId3"/>
              </a:rPr>
              <a:t>Characterization, Analysis, and Optimization"</a:t>
            </a:r>
            <a:r>
              <a:rPr lang="en-US" sz="1700" dirty="0">
                <a:solidFill>
                  <a:srgbClr val="000000"/>
                </a:solidFill>
              </a:rPr>
              <a:t>,” SIGMETRICS 2016.</a:t>
            </a:r>
          </a:p>
        </p:txBody>
      </p:sp>
    </p:spTree>
    <p:extLst>
      <p:ext uri="{BB962C8B-B14F-4D97-AF65-F5344CB8AC3E}">
        <p14:creationId xmlns:p14="http://schemas.microsoft.com/office/powerpoint/2010/main" val="405218728"/>
      </p:ext>
    </p:extLst>
  </p:cSld>
  <p:clrMapOvr>
    <a:masterClrMapping/>
  </p:clrMapOvr>
  <p:transition/>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 Variation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t>
            </a:r>
            <a:r>
              <a:rPr lang="en-US" sz="2000" dirty="0" err="1"/>
              <a:t>Abhijith</a:t>
            </a:r>
            <a:r>
              <a:rPr lang="en-US" sz="2000" dirty="0"/>
              <a:t> </a:t>
            </a:r>
            <a:r>
              <a:rPr lang="en-US" sz="2000" dirty="0" err="1"/>
              <a:t>Kashyap</a:t>
            </a:r>
            <a:r>
              <a:rPr lang="en-US" sz="2000" dirty="0"/>
              <a:t>, </a:t>
            </a:r>
            <a:r>
              <a:rPr lang="en-US" sz="2000" dirty="0" err="1"/>
              <a:t>Hasan</a:t>
            </a:r>
            <a:r>
              <a:rPr lang="en-US" sz="2000" dirty="0"/>
              <a:t> Hassan, Samira Khan, Kevin Hsieh, </a:t>
            </a:r>
            <a:r>
              <a:rPr lang="en-US" sz="2000" dirty="0" err="1"/>
              <a:t>Donghyuk</a:t>
            </a:r>
            <a:r>
              <a:rPr lang="en-US" sz="2000" dirty="0"/>
              <a:t> Lee, </a:t>
            </a:r>
            <a:r>
              <a:rPr lang="en-US" sz="2000" dirty="0" err="1"/>
              <a:t>Saugata</a:t>
            </a:r>
            <a:r>
              <a:rPr lang="en-US" sz="2000" dirty="0"/>
              <a:t> </a:t>
            </a:r>
            <a:r>
              <a:rPr lang="en-US" sz="2000" dirty="0" err="1"/>
              <a:t>Ghose</a:t>
            </a:r>
            <a:r>
              <a:rPr lang="en-US" sz="2000" dirty="0"/>
              <a:t>, Gennady Pekhimenko, </a:t>
            </a:r>
            <a:r>
              <a:rPr lang="en-US" sz="2000" dirty="0" err="1"/>
              <a:t>Tianshi</a:t>
            </a:r>
            <a:r>
              <a:rPr lang="en-US" sz="2000" dirty="0"/>
              <a:t> Li, and Onur Mutlu,</a:t>
            </a:r>
            <a:br>
              <a:rPr lang="en-US" sz="2000" dirty="0"/>
            </a:br>
            <a:r>
              <a:rPr lang="en-US" sz="2000" b="1" dirty="0">
                <a:hlinkClick r:id="rId2"/>
              </a:rPr>
              <a:t>"Understanding Latency Variation in Modern DRAM Chips: Experimental Characterization, Analysis, and Optimization"</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Antibes Juan-Les-Pins, France,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Source Code</a:t>
            </a:r>
            <a:r>
              <a:rPr lang="en-US" sz="2000" dirty="0"/>
              <a:t>] </a:t>
            </a:r>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181</a:t>
            </a:fld>
            <a:endParaRPr lang="en-US">
              <a:solidFill>
                <a:srgbClr val="000000"/>
              </a:solidFill>
            </a:endParaRPr>
          </a:p>
        </p:txBody>
      </p:sp>
      <p:pic>
        <p:nvPicPr>
          <p:cNvPr id="5" name="Picture 4"/>
          <p:cNvPicPr>
            <a:picLocks noChangeAspect="1"/>
          </p:cNvPicPr>
          <p:nvPr/>
        </p:nvPicPr>
        <p:blipFill>
          <a:blip r:embed="rId7"/>
          <a:stretch>
            <a:fillRect/>
          </a:stretch>
        </p:blipFill>
        <p:spPr>
          <a:xfrm>
            <a:off x="-16234" y="4365104"/>
            <a:ext cx="9144000" cy="818866"/>
          </a:xfrm>
          <a:prstGeom prst="rect">
            <a:avLst/>
          </a:prstGeom>
        </p:spPr>
      </p:pic>
      <p:pic>
        <p:nvPicPr>
          <p:cNvPr id="6" name="Picture 5"/>
          <p:cNvPicPr>
            <a:picLocks noChangeAspect="1"/>
          </p:cNvPicPr>
          <p:nvPr/>
        </p:nvPicPr>
        <p:blipFill>
          <a:blip r:embed="rId8"/>
          <a:stretch>
            <a:fillRect/>
          </a:stretch>
        </p:blipFill>
        <p:spPr>
          <a:xfrm>
            <a:off x="-36512" y="5229200"/>
            <a:ext cx="9144000" cy="1278739"/>
          </a:xfrm>
          <a:prstGeom prst="rect">
            <a:avLst/>
          </a:prstGeom>
        </p:spPr>
      </p:pic>
    </p:spTree>
    <p:extLst>
      <p:ext uri="{BB962C8B-B14F-4D97-AF65-F5344CB8AC3E}">
        <p14:creationId xmlns:p14="http://schemas.microsoft.com/office/powerpoint/2010/main" val="84051685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12"/>
          <p:cNvGrpSpPr/>
          <p:nvPr/>
        </p:nvGrpSpPr>
        <p:grpSpPr>
          <a:xfrm>
            <a:off x="152400" y="3276600"/>
            <a:ext cx="4038600" cy="1575815"/>
            <a:chOff x="152400" y="3581400"/>
            <a:chExt cx="4038600" cy="1575815"/>
          </a:xfrm>
        </p:grpSpPr>
        <p:sp>
          <p:nvSpPr>
            <p:cNvPr id="160" name="Rounded Rectangle 159"/>
            <p:cNvSpPr/>
            <p:nvPr/>
          </p:nvSpPr>
          <p:spPr>
            <a:xfrm>
              <a:off x="3197351" y="3581400"/>
              <a:ext cx="993649" cy="990600"/>
            </a:xfrm>
            <a:prstGeom prst="roundRect">
              <a:avLst/>
            </a:prstGeom>
            <a:solidFill>
              <a:schemeClr val="accent5">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162" name="Freeform 161"/>
            <p:cNvSpPr/>
            <p:nvPr/>
          </p:nvSpPr>
          <p:spPr>
            <a:xfrm rot="10800000">
              <a:off x="2343151" y="4495799"/>
              <a:ext cx="936500" cy="509016"/>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5">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3" name="TextBox 162"/>
            <p:cNvSpPr txBox="1"/>
            <p:nvPr/>
          </p:nvSpPr>
          <p:spPr>
            <a:xfrm>
              <a:off x="152400" y="4852415"/>
              <a:ext cx="2244856" cy="304800"/>
            </a:xfrm>
            <a:prstGeom prst="rect">
              <a:avLst/>
            </a:prstGeom>
            <a:noFill/>
          </p:spPr>
          <p:txBody>
            <a:bodyPr wrap="square" rtlCol="0" anchor="ctr">
              <a:noAutofit/>
            </a:bodyPr>
            <a:lstStyle/>
            <a:p>
              <a:pPr algn="ctr"/>
              <a:r>
                <a:rPr lang="en-US" sz="2800" spc="-50" dirty="0">
                  <a:solidFill>
                    <a:srgbClr val="4472C4">
                      <a:lumMod val="75000"/>
                    </a:srgbClr>
                  </a:solidFill>
                  <a:latin typeface="Calibri Light"/>
                </a:rPr>
                <a:t>Inherently fast</a:t>
              </a:r>
            </a:p>
          </p:txBody>
        </p:sp>
      </p:grpSp>
      <p:grpSp>
        <p:nvGrpSpPr>
          <p:cNvPr id="12" name="Group 11"/>
          <p:cNvGrpSpPr/>
          <p:nvPr/>
        </p:nvGrpSpPr>
        <p:grpSpPr>
          <a:xfrm>
            <a:off x="5026151" y="1066800"/>
            <a:ext cx="4117849" cy="1371600"/>
            <a:chOff x="5026151" y="1371600"/>
            <a:chExt cx="4117849" cy="1371600"/>
          </a:xfrm>
        </p:grpSpPr>
        <p:sp>
          <p:nvSpPr>
            <p:cNvPr id="7" name="Rounded Rectangle 6"/>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11" name="Freeform 10"/>
            <p:cNvSpPr/>
            <p:nvPr/>
          </p:nvSpPr>
          <p:spPr>
            <a:xfrm>
              <a:off x="5949696" y="1562100"/>
              <a:ext cx="908304" cy="266700"/>
            </a:xfrm>
            <a:custGeom>
              <a:avLst/>
              <a:gdLst>
                <a:gd name="connsiteX0" fmla="*/ 0 w 1066800"/>
                <a:gd name="connsiteY0" fmla="*/ 472660 h 472660"/>
                <a:gd name="connsiteX1" fmla="*/ 402336 w 1066800"/>
                <a:gd name="connsiteY1" fmla="*/ 58132 h 472660"/>
                <a:gd name="connsiteX2" fmla="*/ 1066800 w 1066800"/>
                <a:gd name="connsiteY2" fmla="*/ 3268 h 472660"/>
              </a:gdLst>
              <a:ahLst/>
              <a:cxnLst>
                <a:cxn ang="0">
                  <a:pos x="connsiteX0" y="connsiteY0"/>
                </a:cxn>
                <a:cxn ang="0">
                  <a:pos x="connsiteX1" y="connsiteY1"/>
                </a:cxn>
                <a:cxn ang="0">
                  <a:pos x="connsiteX2" y="connsiteY2"/>
                </a:cxn>
              </a:cxnLst>
              <a:rect l="l" t="t" r="r" b="b"/>
              <a:pathLst>
                <a:path w="1066800" h="472660">
                  <a:moveTo>
                    <a:pt x="0" y="472660"/>
                  </a:moveTo>
                  <a:cubicBezTo>
                    <a:pt x="112268" y="304512"/>
                    <a:pt x="224536" y="136364"/>
                    <a:pt x="402336" y="58132"/>
                  </a:cubicBezTo>
                  <a:cubicBezTo>
                    <a:pt x="580136" y="-20100"/>
                    <a:pt x="1066800" y="3268"/>
                    <a:pt x="1066800" y="3268"/>
                  </a:cubicBezTo>
                </a:path>
              </a:pathLst>
            </a:custGeom>
            <a:noFill/>
            <a:ln w="25400">
              <a:solidFill>
                <a:schemeClr val="accent2">
                  <a:lumMod val="75000"/>
                </a:schemeClr>
              </a:solidFill>
              <a:headEnd type="none"/>
              <a:tailEnd type="arrow"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1" name="TextBox 160"/>
            <p:cNvSpPr txBox="1"/>
            <p:nvPr/>
          </p:nvSpPr>
          <p:spPr>
            <a:xfrm>
              <a:off x="6749793" y="1371600"/>
              <a:ext cx="2394207" cy="304800"/>
            </a:xfrm>
            <a:prstGeom prst="rect">
              <a:avLst/>
            </a:prstGeom>
            <a:noFill/>
          </p:spPr>
          <p:txBody>
            <a:bodyPr wrap="square" rtlCol="0" anchor="ctr">
              <a:noAutofit/>
            </a:bodyPr>
            <a:lstStyle/>
            <a:p>
              <a:pPr algn="ctr"/>
              <a:r>
                <a:rPr lang="en-US" sz="2800" spc="-50" dirty="0">
                  <a:solidFill>
                    <a:srgbClr val="ED7D31">
                      <a:lumMod val="75000"/>
                    </a:srgbClr>
                  </a:solidFill>
                  <a:latin typeface="Calibri Light"/>
                </a:rPr>
                <a:t>inherently slow</a:t>
              </a:r>
            </a:p>
          </p:txBody>
        </p:sp>
      </p:grpSp>
      <p:sp>
        <p:nvSpPr>
          <p:cNvPr id="55" name="Title 1"/>
          <p:cNvSpPr txBox="1">
            <a:spLocks/>
          </p:cNvSpPr>
          <p:nvPr/>
        </p:nvSpPr>
        <p:spPr>
          <a:xfrm>
            <a:off x="0" y="152401"/>
            <a:ext cx="9144000" cy="761999"/>
          </a:xfrm>
          <a:prstGeom prst="rect">
            <a:avLst/>
          </a:prstGeom>
        </p:spPr>
        <p:txBody>
          <a:bodyPr vert="horz" lIns="0" tIns="45720" rIns="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150" dirty="0">
                <a:solidFill>
                  <a:prstClr val="black"/>
                </a:solidFill>
              </a:rPr>
              <a:t>What Is Design-Induced Variation?</a:t>
            </a:r>
          </a:p>
        </p:txBody>
      </p:sp>
      <p:sp>
        <p:nvSpPr>
          <p:cNvPr id="58" name="DRAM"/>
          <p:cNvSpPr/>
          <p:nvPr/>
        </p:nvSpPr>
        <p:spPr>
          <a:xfrm>
            <a:off x="3276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59" name="DRAM"/>
          <p:cNvSpPr/>
          <p:nvPr/>
        </p:nvSpPr>
        <p:spPr>
          <a:xfrm>
            <a:off x="37338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0" name="DRAM"/>
          <p:cNvSpPr/>
          <p:nvPr/>
        </p:nvSpPr>
        <p:spPr>
          <a:xfrm>
            <a:off x="41910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1" name="DRAM"/>
          <p:cNvSpPr/>
          <p:nvPr/>
        </p:nvSpPr>
        <p:spPr>
          <a:xfrm>
            <a:off x="46482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2" name="DRAM"/>
          <p:cNvSpPr/>
          <p:nvPr/>
        </p:nvSpPr>
        <p:spPr>
          <a:xfrm>
            <a:off x="51054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3" name="DRAM"/>
          <p:cNvSpPr/>
          <p:nvPr/>
        </p:nvSpPr>
        <p:spPr>
          <a:xfrm>
            <a:off x="5562601" y="43434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4" name="DRAM"/>
          <p:cNvSpPr/>
          <p:nvPr/>
        </p:nvSpPr>
        <p:spPr>
          <a:xfrm rot="5400000">
            <a:off x="2705101" y="1485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5" name="DRAM"/>
          <p:cNvSpPr/>
          <p:nvPr/>
        </p:nvSpPr>
        <p:spPr>
          <a:xfrm rot="5400000">
            <a:off x="2705101" y="1943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6" name="DRAM"/>
          <p:cNvSpPr/>
          <p:nvPr/>
        </p:nvSpPr>
        <p:spPr>
          <a:xfrm rot="5400000">
            <a:off x="2705101" y="2400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7" name="DRAM"/>
          <p:cNvSpPr/>
          <p:nvPr/>
        </p:nvSpPr>
        <p:spPr>
          <a:xfrm rot="5400000">
            <a:off x="2705101" y="2857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8" name="DRAM"/>
          <p:cNvSpPr/>
          <p:nvPr/>
        </p:nvSpPr>
        <p:spPr>
          <a:xfrm rot="5400000">
            <a:off x="2705101" y="3314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69" name="DRAM"/>
          <p:cNvSpPr/>
          <p:nvPr/>
        </p:nvSpPr>
        <p:spPr>
          <a:xfrm rot="5400000">
            <a:off x="2705101" y="3771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cxnSp>
        <p:nvCxnSpPr>
          <p:cNvPr id="70" name="Straight Connector 69"/>
          <p:cNvCxnSpPr>
            <a:endCxn id="58" idx="0"/>
          </p:cNvCxnSpPr>
          <p:nvPr/>
        </p:nvCxnSpPr>
        <p:spPr>
          <a:xfrm>
            <a:off x="3467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a:endCxn id="60" idx="0"/>
          </p:cNvCxnSpPr>
          <p:nvPr/>
        </p:nvCxnSpPr>
        <p:spPr>
          <a:xfrm>
            <a:off x="43815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a:endCxn id="61" idx="0"/>
          </p:cNvCxnSpPr>
          <p:nvPr/>
        </p:nvCxnSpPr>
        <p:spPr>
          <a:xfrm>
            <a:off x="48387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a:endCxn id="62" idx="0"/>
          </p:cNvCxnSpPr>
          <p:nvPr/>
        </p:nvCxnSpPr>
        <p:spPr>
          <a:xfrm>
            <a:off x="52959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a:endCxn id="63" idx="0"/>
          </p:cNvCxnSpPr>
          <p:nvPr/>
        </p:nvCxnSpPr>
        <p:spPr>
          <a:xfrm>
            <a:off x="57531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a:endCxn id="59" idx="0"/>
          </p:cNvCxnSpPr>
          <p:nvPr/>
        </p:nvCxnSpPr>
        <p:spPr>
          <a:xfrm>
            <a:off x="3924301" y="13716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a:endCxn id="64" idx="0"/>
          </p:cNvCxnSpPr>
          <p:nvPr/>
        </p:nvCxnSpPr>
        <p:spPr>
          <a:xfrm flipH="1">
            <a:off x="3124201" y="1714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a:endCxn id="65" idx="0"/>
          </p:cNvCxnSpPr>
          <p:nvPr/>
        </p:nvCxnSpPr>
        <p:spPr>
          <a:xfrm flipH="1">
            <a:off x="3124201" y="2171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66" idx="0"/>
          </p:cNvCxnSpPr>
          <p:nvPr/>
        </p:nvCxnSpPr>
        <p:spPr>
          <a:xfrm flipH="1">
            <a:off x="3124201" y="2628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67" idx="0"/>
          </p:cNvCxnSpPr>
          <p:nvPr/>
        </p:nvCxnSpPr>
        <p:spPr>
          <a:xfrm flipH="1">
            <a:off x="3124201" y="3086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a:endCxn id="68" idx="0"/>
          </p:cNvCxnSpPr>
          <p:nvPr/>
        </p:nvCxnSpPr>
        <p:spPr>
          <a:xfrm flipH="1">
            <a:off x="3124201" y="3543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endCxn id="69" idx="0"/>
          </p:cNvCxnSpPr>
          <p:nvPr/>
        </p:nvCxnSpPr>
        <p:spPr>
          <a:xfrm flipH="1">
            <a:off x="3124201" y="4000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3276601" y="1524000"/>
            <a:ext cx="2667000" cy="2667000"/>
            <a:chOff x="3276601" y="1828800"/>
            <a:chExt cx="2667000" cy="2667000"/>
          </a:xfrm>
        </p:grpSpPr>
        <p:sp>
          <p:nvSpPr>
            <p:cNvPr id="82" name="Oval 81"/>
            <p:cNvSpPr/>
            <p:nvPr/>
          </p:nvSpPr>
          <p:spPr>
            <a:xfrm>
              <a:off x="3276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3" name="Oval 82"/>
            <p:cNvSpPr/>
            <p:nvPr/>
          </p:nvSpPr>
          <p:spPr>
            <a:xfrm>
              <a:off x="37338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4" name="Oval 83"/>
            <p:cNvSpPr/>
            <p:nvPr/>
          </p:nvSpPr>
          <p:spPr>
            <a:xfrm>
              <a:off x="41910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5" name="Oval 84"/>
            <p:cNvSpPr/>
            <p:nvPr/>
          </p:nvSpPr>
          <p:spPr>
            <a:xfrm>
              <a:off x="46482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6" name="Oval 85"/>
            <p:cNvSpPr/>
            <p:nvPr/>
          </p:nvSpPr>
          <p:spPr>
            <a:xfrm>
              <a:off x="51054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7" name="Oval 86"/>
            <p:cNvSpPr/>
            <p:nvPr/>
          </p:nvSpPr>
          <p:spPr>
            <a:xfrm>
              <a:off x="5562601" y="1828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8" name="Oval 87"/>
            <p:cNvSpPr/>
            <p:nvPr/>
          </p:nvSpPr>
          <p:spPr>
            <a:xfrm>
              <a:off x="3276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89" name="Oval 88"/>
            <p:cNvSpPr/>
            <p:nvPr/>
          </p:nvSpPr>
          <p:spPr>
            <a:xfrm>
              <a:off x="37338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0" name="Oval 89"/>
            <p:cNvSpPr/>
            <p:nvPr/>
          </p:nvSpPr>
          <p:spPr>
            <a:xfrm>
              <a:off x="41910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1" name="Oval 90"/>
            <p:cNvSpPr/>
            <p:nvPr/>
          </p:nvSpPr>
          <p:spPr>
            <a:xfrm>
              <a:off x="46482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2" name="Oval 91"/>
            <p:cNvSpPr/>
            <p:nvPr/>
          </p:nvSpPr>
          <p:spPr>
            <a:xfrm>
              <a:off x="51054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3" name="Oval 92"/>
            <p:cNvSpPr/>
            <p:nvPr/>
          </p:nvSpPr>
          <p:spPr>
            <a:xfrm>
              <a:off x="5562601" y="22860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4" name="Oval 93"/>
            <p:cNvSpPr/>
            <p:nvPr/>
          </p:nvSpPr>
          <p:spPr>
            <a:xfrm>
              <a:off x="3276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5" name="Oval 94"/>
            <p:cNvSpPr/>
            <p:nvPr/>
          </p:nvSpPr>
          <p:spPr>
            <a:xfrm>
              <a:off x="37338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6" name="Oval 95"/>
            <p:cNvSpPr/>
            <p:nvPr/>
          </p:nvSpPr>
          <p:spPr>
            <a:xfrm>
              <a:off x="41910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7" name="Oval 96"/>
            <p:cNvSpPr/>
            <p:nvPr/>
          </p:nvSpPr>
          <p:spPr>
            <a:xfrm>
              <a:off x="46482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8" name="Oval 97"/>
            <p:cNvSpPr/>
            <p:nvPr/>
          </p:nvSpPr>
          <p:spPr>
            <a:xfrm>
              <a:off x="51054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9" name="Oval 98"/>
            <p:cNvSpPr/>
            <p:nvPr/>
          </p:nvSpPr>
          <p:spPr>
            <a:xfrm>
              <a:off x="5562601" y="27432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0" name="Oval 99"/>
            <p:cNvSpPr/>
            <p:nvPr/>
          </p:nvSpPr>
          <p:spPr>
            <a:xfrm>
              <a:off x="3276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1" name="Oval 100"/>
            <p:cNvSpPr/>
            <p:nvPr/>
          </p:nvSpPr>
          <p:spPr>
            <a:xfrm>
              <a:off x="37338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2" name="Oval 101"/>
            <p:cNvSpPr/>
            <p:nvPr/>
          </p:nvSpPr>
          <p:spPr>
            <a:xfrm>
              <a:off x="41910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3" name="Oval 102"/>
            <p:cNvSpPr/>
            <p:nvPr/>
          </p:nvSpPr>
          <p:spPr>
            <a:xfrm>
              <a:off x="46482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4" name="Oval 103"/>
            <p:cNvSpPr/>
            <p:nvPr/>
          </p:nvSpPr>
          <p:spPr>
            <a:xfrm>
              <a:off x="51054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5" name="Oval 104"/>
            <p:cNvSpPr/>
            <p:nvPr/>
          </p:nvSpPr>
          <p:spPr>
            <a:xfrm>
              <a:off x="5562601" y="32004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6" name="Oval 105"/>
            <p:cNvSpPr/>
            <p:nvPr/>
          </p:nvSpPr>
          <p:spPr>
            <a:xfrm>
              <a:off x="3276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7" name="Oval 106"/>
            <p:cNvSpPr/>
            <p:nvPr/>
          </p:nvSpPr>
          <p:spPr>
            <a:xfrm>
              <a:off x="37338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8" name="Oval 107"/>
            <p:cNvSpPr/>
            <p:nvPr/>
          </p:nvSpPr>
          <p:spPr>
            <a:xfrm>
              <a:off x="41910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9" name="Oval 108"/>
            <p:cNvSpPr/>
            <p:nvPr/>
          </p:nvSpPr>
          <p:spPr>
            <a:xfrm>
              <a:off x="46482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0" name="Oval 109"/>
            <p:cNvSpPr/>
            <p:nvPr/>
          </p:nvSpPr>
          <p:spPr>
            <a:xfrm>
              <a:off x="51054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1" name="Oval 110"/>
            <p:cNvSpPr/>
            <p:nvPr/>
          </p:nvSpPr>
          <p:spPr>
            <a:xfrm>
              <a:off x="5562601" y="36576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2" name="Oval 111"/>
            <p:cNvSpPr/>
            <p:nvPr/>
          </p:nvSpPr>
          <p:spPr>
            <a:xfrm>
              <a:off x="3276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3" name="Oval 112"/>
            <p:cNvSpPr/>
            <p:nvPr/>
          </p:nvSpPr>
          <p:spPr>
            <a:xfrm>
              <a:off x="37338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4" name="Oval 113"/>
            <p:cNvSpPr/>
            <p:nvPr/>
          </p:nvSpPr>
          <p:spPr>
            <a:xfrm>
              <a:off x="41910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5" name="Oval 114"/>
            <p:cNvSpPr/>
            <p:nvPr/>
          </p:nvSpPr>
          <p:spPr>
            <a:xfrm>
              <a:off x="46482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6" name="Oval 115"/>
            <p:cNvSpPr/>
            <p:nvPr/>
          </p:nvSpPr>
          <p:spPr>
            <a:xfrm>
              <a:off x="51054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7" name="Oval 116"/>
            <p:cNvSpPr/>
            <p:nvPr/>
          </p:nvSpPr>
          <p:spPr>
            <a:xfrm>
              <a:off x="5562601" y="4114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sp>
        <p:nvSpPr>
          <p:cNvPr id="118" name="Down Arrow 117"/>
          <p:cNvSpPr/>
          <p:nvPr/>
        </p:nvSpPr>
        <p:spPr>
          <a:xfrm rot="16200000">
            <a:off x="4499999" y="-224403"/>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9" name="Down Arrow 118"/>
          <p:cNvSpPr/>
          <p:nvPr/>
        </p:nvSpPr>
        <p:spPr>
          <a:xfrm rot="10800000">
            <a:off x="6096001" y="1356360"/>
            <a:ext cx="296405" cy="2895600"/>
          </a:xfrm>
          <a:prstGeom prst="downArrow">
            <a:avLst>
              <a:gd name="adj1" fmla="val 50000"/>
              <a:gd name="adj2" fmla="val 585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nvGrpSpPr>
          <p:cNvPr id="5" name="Group 4"/>
          <p:cNvGrpSpPr/>
          <p:nvPr/>
        </p:nvGrpSpPr>
        <p:grpSpPr>
          <a:xfrm rot="16200000">
            <a:off x="3273552" y="1524000"/>
            <a:ext cx="2667000" cy="2667000"/>
            <a:chOff x="7255014" y="1897380"/>
            <a:chExt cx="2667000" cy="2667000"/>
          </a:xfrm>
        </p:grpSpPr>
        <p:sp>
          <p:nvSpPr>
            <p:cNvPr id="120" name="Oval 119"/>
            <p:cNvSpPr/>
            <p:nvPr/>
          </p:nvSpPr>
          <p:spPr>
            <a:xfrm>
              <a:off x="7255014" y="1897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1" name="Oval 120"/>
            <p:cNvSpPr/>
            <p:nvPr/>
          </p:nvSpPr>
          <p:spPr>
            <a:xfrm>
              <a:off x="7712214" y="1897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2" name="Oval 121"/>
            <p:cNvSpPr/>
            <p:nvPr/>
          </p:nvSpPr>
          <p:spPr>
            <a:xfrm>
              <a:off x="8169414" y="1897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3" name="Oval 122"/>
            <p:cNvSpPr/>
            <p:nvPr/>
          </p:nvSpPr>
          <p:spPr>
            <a:xfrm>
              <a:off x="8626614" y="1897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4" name="Oval 123"/>
            <p:cNvSpPr/>
            <p:nvPr/>
          </p:nvSpPr>
          <p:spPr>
            <a:xfrm>
              <a:off x="9083814" y="1897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5" name="Oval 124"/>
            <p:cNvSpPr/>
            <p:nvPr/>
          </p:nvSpPr>
          <p:spPr>
            <a:xfrm>
              <a:off x="9541014" y="1897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6" name="Oval 125"/>
            <p:cNvSpPr/>
            <p:nvPr/>
          </p:nvSpPr>
          <p:spPr>
            <a:xfrm>
              <a:off x="7255014" y="23545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7" name="Oval 126"/>
            <p:cNvSpPr/>
            <p:nvPr/>
          </p:nvSpPr>
          <p:spPr>
            <a:xfrm>
              <a:off x="7712214" y="23545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8" name="Oval 127"/>
            <p:cNvSpPr/>
            <p:nvPr/>
          </p:nvSpPr>
          <p:spPr>
            <a:xfrm>
              <a:off x="8169414" y="23545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9" name="Oval 128"/>
            <p:cNvSpPr/>
            <p:nvPr/>
          </p:nvSpPr>
          <p:spPr>
            <a:xfrm>
              <a:off x="8626614" y="23545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0" name="Oval 129"/>
            <p:cNvSpPr/>
            <p:nvPr/>
          </p:nvSpPr>
          <p:spPr>
            <a:xfrm>
              <a:off x="9083814" y="23545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1" name="Oval 130"/>
            <p:cNvSpPr/>
            <p:nvPr/>
          </p:nvSpPr>
          <p:spPr>
            <a:xfrm>
              <a:off x="9541014" y="23545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2" name="Oval 131"/>
            <p:cNvSpPr/>
            <p:nvPr/>
          </p:nvSpPr>
          <p:spPr>
            <a:xfrm>
              <a:off x="7255014" y="28117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3" name="Oval 132"/>
            <p:cNvSpPr/>
            <p:nvPr/>
          </p:nvSpPr>
          <p:spPr>
            <a:xfrm>
              <a:off x="7712214" y="28117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4" name="Oval 133"/>
            <p:cNvSpPr/>
            <p:nvPr/>
          </p:nvSpPr>
          <p:spPr>
            <a:xfrm>
              <a:off x="8169414" y="28117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5" name="Oval 134"/>
            <p:cNvSpPr/>
            <p:nvPr/>
          </p:nvSpPr>
          <p:spPr>
            <a:xfrm>
              <a:off x="8626614" y="28117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6" name="Oval 135"/>
            <p:cNvSpPr/>
            <p:nvPr/>
          </p:nvSpPr>
          <p:spPr>
            <a:xfrm>
              <a:off x="9083814" y="28117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7" name="Oval 136"/>
            <p:cNvSpPr/>
            <p:nvPr/>
          </p:nvSpPr>
          <p:spPr>
            <a:xfrm>
              <a:off x="9541014" y="28117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8" name="Oval 137"/>
            <p:cNvSpPr/>
            <p:nvPr/>
          </p:nvSpPr>
          <p:spPr>
            <a:xfrm>
              <a:off x="7255014" y="32689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9" name="Oval 138"/>
            <p:cNvSpPr/>
            <p:nvPr/>
          </p:nvSpPr>
          <p:spPr>
            <a:xfrm>
              <a:off x="7712214" y="32689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0" name="Oval 139"/>
            <p:cNvSpPr/>
            <p:nvPr/>
          </p:nvSpPr>
          <p:spPr>
            <a:xfrm>
              <a:off x="8169414" y="32689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1" name="Oval 140"/>
            <p:cNvSpPr/>
            <p:nvPr/>
          </p:nvSpPr>
          <p:spPr>
            <a:xfrm>
              <a:off x="8626614" y="32689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2" name="Oval 141"/>
            <p:cNvSpPr/>
            <p:nvPr/>
          </p:nvSpPr>
          <p:spPr>
            <a:xfrm>
              <a:off x="9083814" y="32689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3" name="Oval 142"/>
            <p:cNvSpPr/>
            <p:nvPr/>
          </p:nvSpPr>
          <p:spPr>
            <a:xfrm>
              <a:off x="9541014" y="32689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4" name="Oval 143"/>
            <p:cNvSpPr/>
            <p:nvPr/>
          </p:nvSpPr>
          <p:spPr>
            <a:xfrm>
              <a:off x="7255014" y="37261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5" name="Oval 144"/>
            <p:cNvSpPr/>
            <p:nvPr/>
          </p:nvSpPr>
          <p:spPr>
            <a:xfrm>
              <a:off x="7712214" y="37261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6" name="Oval 145"/>
            <p:cNvSpPr/>
            <p:nvPr/>
          </p:nvSpPr>
          <p:spPr>
            <a:xfrm>
              <a:off x="8169414" y="37261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7" name="Oval 146"/>
            <p:cNvSpPr/>
            <p:nvPr/>
          </p:nvSpPr>
          <p:spPr>
            <a:xfrm>
              <a:off x="8626614" y="37261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8" name="Oval 147"/>
            <p:cNvSpPr/>
            <p:nvPr/>
          </p:nvSpPr>
          <p:spPr>
            <a:xfrm>
              <a:off x="9083814" y="37261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9" name="Oval 148"/>
            <p:cNvSpPr/>
            <p:nvPr/>
          </p:nvSpPr>
          <p:spPr>
            <a:xfrm>
              <a:off x="9541014" y="37261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0" name="Oval 149"/>
            <p:cNvSpPr/>
            <p:nvPr/>
          </p:nvSpPr>
          <p:spPr>
            <a:xfrm>
              <a:off x="7255014" y="418338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1" name="Oval 150"/>
            <p:cNvSpPr/>
            <p:nvPr/>
          </p:nvSpPr>
          <p:spPr>
            <a:xfrm>
              <a:off x="7712214" y="418338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2" name="Oval 151"/>
            <p:cNvSpPr/>
            <p:nvPr/>
          </p:nvSpPr>
          <p:spPr>
            <a:xfrm>
              <a:off x="8169414" y="418338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3" name="Oval 152"/>
            <p:cNvSpPr/>
            <p:nvPr/>
          </p:nvSpPr>
          <p:spPr>
            <a:xfrm>
              <a:off x="8626614" y="418338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4" name="Oval 153"/>
            <p:cNvSpPr/>
            <p:nvPr/>
          </p:nvSpPr>
          <p:spPr>
            <a:xfrm>
              <a:off x="9083814" y="418338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5" name="Oval 154"/>
            <p:cNvSpPr/>
            <p:nvPr/>
          </p:nvSpPr>
          <p:spPr>
            <a:xfrm>
              <a:off x="9541014" y="418338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nvGrpSpPr>
          <p:cNvPr id="4" name="Group 3"/>
          <p:cNvGrpSpPr/>
          <p:nvPr/>
        </p:nvGrpSpPr>
        <p:grpSpPr>
          <a:xfrm>
            <a:off x="3276600" y="1524000"/>
            <a:ext cx="2667000" cy="2667000"/>
            <a:chOff x="3657601" y="5295900"/>
            <a:chExt cx="2667000" cy="2667000"/>
          </a:xfrm>
        </p:grpSpPr>
        <p:sp>
          <p:nvSpPr>
            <p:cNvPr id="194" name="Oval 193"/>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5" name="Oval 194"/>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6" name="Oval 195"/>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7" name="Oval 196"/>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8" name="Oval 197"/>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99" name="Oval 198"/>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0" name="Oval 199"/>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1" name="Oval 200"/>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2" name="Oval 201"/>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3" name="Oval 202"/>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4" name="Oval 203"/>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5" name="Oval 204"/>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6" name="Oval 205"/>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7" name="Oval 206"/>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8" name="Oval 207"/>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09" name="Oval 208"/>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0" name="Oval 209"/>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1" name="Oval 210"/>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2" name="Oval 211"/>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3" name="Oval 212"/>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4" name="Oval 213"/>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5" name="Oval 214"/>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6" name="Oval 215"/>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7" name="Oval 216"/>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8" name="Oval 217"/>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19" name="Oval 218"/>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0" name="Oval 219"/>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1" name="Oval 220"/>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2" name="Oval 221"/>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3" name="Oval 222"/>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4" name="Oval 223"/>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5" name="Oval 224"/>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6" name="Oval 225"/>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7" name="Oval 226"/>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8" name="Oval 227"/>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229" name="Oval 228"/>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nvGrpSpPr>
          <p:cNvPr id="2" name="Group 1"/>
          <p:cNvGrpSpPr/>
          <p:nvPr/>
        </p:nvGrpSpPr>
        <p:grpSpPr>
          <a:xfrm>
            <a:off x="2895600" y="838200"/>
            <a:ext cx="3200399" cy="304800"/>
            <a:chOff x="2895600" y="990600"/>
            <a:chExt cx="3200399" cy="304800"/>
          </a:xfrm>
        </p:grpSpPr>
        <p:sp>
          <p:nvSpPr>
            <p:cNvPr id="156" name="TextBox 155"/>
            <p:cNvSpPr txBox="1"/>
            <p:nvPr/>
          </p:nvSpPr>
          <p:spPr>
            <a:xfrm>
              <a:off x="4838700" y="990600"/>
              <a:ext cx="1257299" cy="304800"/>
            </a:xfrm>
            <a:prstGeom prst="rect">
              <a:avLst/>
            </a:prstGeom>
            <a:noFill/>
          </p:spPr>
          <p:txBody>
            <a:bodyPr wrap="square" rtlCol="0" anchor="ctr">
              <a:noAutofit/>
            </a:bodyPr>
            <a:lstStyle/>
            <a:p>
              <a:pPr algn="ctr"/>
              <a:r>
                <a:rPr lang="en-US" sz="2800" dirty="0">
                  <a:solidFill>
                    <a:srgbClr val="000000"/>
                  </a:solidFill>
                  <a:latin typeface="Calibri Light"/>
                </a:rPr>
                <a:t>slow</a:t>
              </a:r>
            </a:p>
          </p:txBody>
        </p:sp>
        <p:sp>
          <p:nvSpPr>
            <p:cNvPr id="157" name="TextBox 156"/>
            <p:cNvSpPr txBox="1"/>
            <p:nvPr/>
          </p:nvSpPr>
          <p:spPr>
            <a:xfrm>
              <a:off x="2895600" y="990600"/>
              <a:ext cx="1257299" cy="304800"/>
            </a:xfrm>
            <a:prstGeom prst="rect">
              <a:avLst/>
            </a:prstGeom>
            <a:noFill/>
          </p:spPr>
          <p:txBody>
            <a:bodyPr wrap="square" rtlCol="0" anchor="ctr">
              <a:noAutofit/>
            </a:bodyPr>
            <a:lstStyle/>
            <a:p>
              <a:pPr algn="ctr"/>
              <a:r>
                <a:rPr lang="en-US" sz="2800" dirty="0">
                  <a:solidFill>
                    <a:srgbClr val="000000"/>
                  </a:solidFill>
                  <a:latin typeface="Calibri Light"/>
                </a:rPr>
                <a:t>fast</a:t>
              </a:r>
            </a:p>
          </p:txBody>
        </p:sp>
      </p:grpSp>
      <p:grpSp>
        <p:nvGrpSpPr>
          <p:cNvPr id="3" name="Group 2"/>
          <p:cNvGrpSpPr/>
          <p:nvPr/>
        </p:nvGrpSpPr>
        <p:grpSpPr>
          <a:xfrm>
            <a:off x="6400800" y="1295400"/>
            <a:ext cx="304800" cy="2971799"/>
            <a:chOff x="6553200" y="1600200"/>
            <a:chExt cx="304800" cy="2971799"/>
          </a:xfrm>
        </p:grpSpPr>
        <p:sp>
          <p:nvSpPr>
            <p:cNvPr id="158" name="TextBox 157"/>
            <p:cNvSpPr txBox="1"/>
            <p:nvPr/>
          </p:nvSpPr>
          <p:spPr>
            <a:xfrm rot="5400000">
              <a:off x="6076950" y="2076450"/>
              <a:ext cx="1257299" cy="304800"/>
            </a:xfrm>
            <a:prstGeom prst="rect">
              <a:avLst/>
            </a:prstGeom>
            <a:noFill/>
          </p:spPr>
          <p:txBody>
            <a:bodyPr wrap="square" rtlCol="0" anchor="ctr">
              <a:noAutofit/>
            </a:bodyPr>
            <a:lstStyle/>
            <a:p>
              <a:pPr algn="ctr"/>
              <a:r>
                <a:rPr lang="en-US" sz="2800" dirty="0">
                  <a:solidFill>
                    <a:srgbClr val="000000"/>
                  </a:solidFill>
                  <a:latin typeface="Calibri Light"/>
                </a:rPr>
                <a:t>slow</a:t>
              </a:r>
            </a:p>
          </p:txBody>
        </p:sp>
        <p:sp>
          <p:nvSpPr>
            <p:cNvPr id="159" name="TextBox 158"/>
            <p:cNvSpPr txBox="1"/>
            <p:nvPr/>
          </p:nvSpPr>
          <p:spPr>
            <a:xfrm rot="5400000">
              <a:off x="6076950" y="3790950"/>
              <a:ext cx="1257299" cy="304800"/>
            </a:xfrm>
            <a:prstGeom prst="rect">
              <a:avLst/>
            </a:prstGeom>
            <a:noFill/>
          </p:spPr>
          <p:txBody>
            <a:bodyPr wrap="square" rtlCol="0" anchor="ctr">
              <a:noAutofit/>
            </a:bodyPr>
            <a:lstStyle/>
            <a:p>
              <a:pPr algn="r"/>
              <a:r>
                <a:rPr lang="en-US" sz="2800" dirty="0">
                  <a:solidFill>
                    <a:srgbClr val="000000"/>
                  </a:solidFill>
                  <a:latin typeface="Calibri Light"/>
                </a:rPr>
                <a:t>fast</a:t>
              </a:r>
            </a:p>
          </p:txBody>
        </p:sp>
      </p:grpSp>
      <p:sp>
        <p:nvSpPr>
          <p:cNvPr id="164" name="Punchline"/>
          <p:cNvSpPr txBox="1"/>
          <p:nvPr/>
        </p:nvSpPr>
        <p:spPr>
          <a:xfrm>
            <a:off x="0" y="5204460"/>
            <a:ext cx="9144000" cy="1196340"/>
          </a:xfrm>
          <a:prstGeom prst="rect">
            <a:avLst/>
          </a:prstGeom>
          <a:solidFill>
            <a:schemeClr val="accent1">
              <a:lumMod val="75000"/>
            </a:schemeClr>
          </a:solidFill>
        </p:spPr>
        <p:txBody>
          <a:bodyPr wrap="square" rtlCol="0" anchor="ctr">
            <a:noAutofit/>
          </a:bodyPr>
          <a:lstStyle/>
          <a:p>
            <a:pPr algn="ctr"/>
            <a:r>
              <a:rPr lang="en-US" sz="3600" b="1" i="1" dirty="0">
                <a:solidFill>
                  <a:prstClr val="white"/>
                </a:solidFill>
              </a:rPr>
              <a:t>Systematic variation</a:t>
            </a:r>
            <a:r>
              <a:rPr lang="en-US" sz="3600" dirty="0">
                <a:solidFill>
                  <a:prstClr val="white"/>
                </a:solidFill>
                <a:latin typeface="Calibri Light"/>
              </a:rPr>
              <a:t> in cell access times</a:t>
            </a:r>
          </a:p>
          <a:p>
            <a:pPr algn="ctr"/>
            <a:r>
              <a:rPr lang="en-US" sz="3600" dirty="0">
                <a:solidFill>
                  <a:prstClr val="white"/>
                </a:solidFill>
                <a:latin typeface="Calibri Light"/>
              </a:rPr>
              <a:t>caused by the </a:t>
            </a:r>
            <a:r>
              <a:rPr lang="en-US" sz="3600" b="1" i="1" dirty="0">
                <a:solidFill>
                  <a:prstClr val="white"/>
                </a:solidFill>
              </a:rPr>
              <a:t>physical organization</a:t>
            </a:r>
            <a:r>
              <a:rPr lang="en-US" sz="3600" b="1" i="1" dirty="0">
                <a:solidFill>
                  <a:prstClr val="white"/>
                </a:solidFill>
                <a:latin typeface="Calibri Light"/>
              </a:rPr>
              <a:t> </a:t>
            </a:r>
            <a:r>
              <a:rPr lang="en-US" sz="3600" dirty="0">
                <a:solidFill>
                  <a:prstClr val="white"/>
                </a:solidFill>
                <a:latin typeface="Calibri Light"/>
              </a:rPr>
              <a:t>of DRAM</a:t>
            </a:r>
          </a:p>
        </p:txBody>
      </p:sp>
      <p:sp>
        <p:nvSpPr>
          <p:cNvPr id="165" name="TextBox 164"/>
          <p:cNvSpPr txBox="1"/>
          <p:nvPr/>
        </p:nvSpPr>
        <p:spPr>
          <a:xfrm>
            <a:off x="3276600" y="4800600"/>
            <a:ext cx="2663952" cy="457200"/>
          </a:xfrm>
          <a:prstGeom prst="rect">
            <a:avLst/>
          </a:prstGeom>
          <a:noFill/>
        </p:spPr>
        <p:txBody>
          <a:bodyPr wrap="square" rtlCol="0" anchor="ctr">
            <a:noAutofit/>
          </a:bodyPr>
          <a:lstStyle/>
          <a:p>
            <a:pPr algn="ctr"/>
            <a:r>
              <a:rPr lang="en-US" sz="2800" dirty="0">
                <a:solidFill>
                  <a:srgbClr val="000000"/>
                </a:solidFill>
                <a:latin typeface="Calibri Light"/>
              </a:rPr>
              <a:t>sense amplifiers</a:t>
            </a:r>
          </a:p>
        </p:txBody>
      </p:sp>
      <p:sp>
        <p:nvSpPr>
          <p:cNvPr id="166" name="TextBox 165"/>
          <p:cNvSpPr txBox="1"/>
          <p:nvPr/>
        </p:nvSpPr>
        <p:spPr>
          <a:xfrm rot="5400000">
            <a:off x="1066801" y="2590801"/>
            <a:ext cx="2743198" cy="457200"/>
          </a:xfrm>
          <a:prstGeom prst="rect">
            <a:avLst/>
          </a:prstGeom>
          <a:noFill/>
        </p:spPr>
        <p:txBody>
          <a:bodyPr wrap="square" rtlCol="0" anchor="ctr">
            <a:noAutofit/>
          </a:bodyPr>
          <a:lstStyle/>
          <a:p>
            <a:pPr algn="ctr"/>
            <a:r>
              <a:rPr lang="en-US" sz="2800" dirty="0" err="1">
                <a:solidFill>
                  <a:srgbClr val="000000"/>
                </a:solidFill>
                <a:latin typeface="Calibri Light"/>
              </a:rPr>
              <a:t>wordline</a:t>
            </a:r>
            <a:r>
              <a:rPr lang="en-US" sz="2800" dirty="0">
                <a:solidFill>
                  <a:srgbClr val="000000"/>
                </a:solidFill>
                <a:latin typeface="Calibri Light"/>
              </a:rPr>
              <a:t> drivers</a:t>
            </a:r>
          </a:p>
        </p:txBody>
      </p:sp>
      <p:grpSp>
        <p:nvGrpSpPr>
          <p:cNvPr id="8" name="Group 7"/>
          <p:cNvGrpSpPr/>
          <p:nvPr/>
        </p:nvGrpSpPr>
        <p:grpSpPr>
          <a:xfrm>
            <a:off x="6781800" y="2324100"/>
            <a:ext cx="2362200" cy="1257300"/>
            <a:chOff x="6781800" y="2324100"/>
            <a:chExt cx="2362200" cy="1257300"/>
          </a:xfrm>
        </p:grpSpPr>
        <p:sp>
          <p:nvSpPr>
            <p:cNvPr id="167" name="TextBox 166"/>
            <p:cNvSpPr txBox="1"/>
            <p:nvPr/>
          </p:nvSpPr>
          <p:spPr>
            <a:xfrm>
              <a:off x="6781800" y="2324100"/>
              <a:ext cx="2362200" cy="419100"/>
            </a:xfrm>
            <a:prstGeom prst="rect">
              <a:avLst/>
            </a:prstGeom>
            <a:noFill/>
          </p:spPr>
          <p:txBody>
            <a:bodyPr wrap="square" rtlCol="0" anchor="ctr">
              <a:noAutofit/>
            </a:bodyPr>
            <a:lstStyle/>
            <a:p>
              <a:r>
                <a:rPr lang="en-US" sz="2800" b="1" dirty="0">
                  <a:solidFill>
                    <a:srgbClr val="ED7D31">
                      <a:lumMod val="75000"/>
                    </a:srgbClr>
                  </a:solidFill>
                  <a:latin typeface="Calibri Light"/>
                </a:rPr>
                <a:t>across row</a:t>
              </a:r>
            </a:p>
          </p:txBody>
        </p:sp>
        <p:sp>
          <p:nvSpPr>
            <p:cNvPr id="168" name="TextBox 167"/>
            <p:cNvSpPr txBox="1"/>
            <p:nvPr/>
          </p:nvSpPr>
          <p:spPr>
            <a:xfrm>
              <a:off x="6781800" y="2895600"/>
              <a:ext cx="2362200" cy="685800"/>
            </a:xfrm>
            <a:prstGeom prst="rect">
              <a:avLst/>
            </a:prstGeom>
            <a:noFill/>
          </p:spPr>
          <p:txBody>
            <a:bodyPr wrap="square" rtlCol="0" anchor="ctr">
              <a:noAutofit/>
            </a:bodyPr>
            <a:lstStyle/>
            <a:p>
              <a:pPr>
                <a:lnSpc>
                  <a:spcPts val="2500"/>
                </a:lnSpc>
              </a:pPr>
              <a:r>
                <a:rPr lang="en-US" sz="2800" dirty="0">
                  <a:solidFill>
                    <a:srgbClr val="ED7D31">
                      <a:lumMod val="75000"/>
                    </a:srgbClr>
                  </a:solidFill>
                  <a:latin typeface="Calibri Light"/>
                </a:rPr>
                <a:t>distance from sense amplifier</a:t>
              </a:r>
            </a:p>
          </p:txBody>
        </p:sp>
      </p:grpSp>
      <p:grpSp>
        <p:nvGrpSpPr>
          <p:cNvPr id="9" name="Group 8"/>
          <p:cNvGrpSpPr/>
          <p:nvPr/>
        </p:nvGrpSpPr>
        <p:grpSpPr>
          <a:xfrm>
            <a:off x="0" y="990600"/>
            <a:ext cx="2470407" cy="1295400"/>
            <a:chOff x="0" y="990600"/>
            <a:chExt cx="2470407" cy="1295400"/>
          </a:xfrm>
        </p:grpSpPr>
        <p:sp>
          <p:nvSpPr>
            <p:cNvPr id="169" name="TextBox 168"/>
            <p:cNvSpPr txBox="1"/>
            <p:nvPr/>
          </p:nvSpPr>
          <p:spPr>
            <a:xfrm>
              <a:off x="0" y="990600"/>
              <a:ext cx="2470407" cy="419100"/>
            </a:xfrm>
            <a:prstGeom prst="rect">
              <a:avLst/>
            </a:prstGeom>
            <a:noFill/>
          </p:spPr>
          <p:txBody>
            <a:bodyPr wrap="square" rtlCol="0" anchor="ctr">
              <a:noAutofit/>
            </a:bodyPr>
            <a:lstStyle/>
            <a:p>
              <a:r>
                <a:rPr lang="en-US" sz="2800" b="1" dirty="0">
                  <a:solidFill>
                    <a:srgbClr val="ED7D31">
                      <a:lumMod val="75000"/>
                    </a:srgbClr>
                  </a:solidFill>
                  <a:latin typeface="Calibri Light"/>
                </a:rPr>
                <a:t>across column</a:t>
              </a:r>
            </a:p>
          </p:txBody>
        </p:sp>
        <p:sp>
          <p:nvSpPr>
            <p:cNvPr id="170" name="TextBox 169"/>
            <p:cNvSpPr txBox="1"/>
            <p:nvPr/>
          </p:nvSpPr>
          <p:spPr>
            <a:xfrm>
              <a:off x="0" y="1600200"/>
              <a:ext cx="2470407" cy="685800"/>
            </a:xfrm>
            <a:prstGeom prst="rect">
              <a:avLst/>
            </a:prstGeom>
            <a:noFill/>
          </p:spPr>
          <p:txBody>
            <a:bodyPr wrap="square" rtlCol="0" anchor="ctr">
              <a:noAutofit/>
            </a:bodyPr>
            <a:lstStyle/>
            <a:p>
              <a:pPr>
                <a:lnSpc>
                  <a:spcPts val="2500"/>
                </a:lnSpc>
              </a:pPr>
              <a:r>
                <a:rPr lang="en-US" sz="2800" dirty="0">
                  <a:solidFill>
                    <a:srgbClr val="ED7D31">
                      <a:lumMod val="75000"/>
                    </a:srgbClr>
                  </a:solidFill>
                  <a:latin typeface="Calibri Light"/>
                </a:rPr>
                <a:t>distance from </a:t>
              </a:r>
              <a:r>
                <a:rPr lang="en-US" sz="2800" dirty="0" err="1">
                  <a:solidFill>
                    <a:srgbClr val="ED7D31">
                      <a:lumMod val="75000"/>
                    </a:srgbClr>
                  </a:solidFill>
                  <a:latin typeface="Calibri Light"/>
                </a:rPr>
                <a:t>wordline</a:t>
              </a:r>
              <a:r>
                <a:rPr lang="en-US" sz="2800" dirty="0">
                  <a:solidFill>
                    <a:srgbClr val="ED7D31">
                      <a:lumMod val="75000"/>
                    </a:srgbClr>
                  </a:solidFill>
                  <a:latin typeface="Calibri Light"/>
                </a:rPr>
                <a:t> driver</a:t>
              </a:r>
            </a:p>
          </p:txBody>
        </p:sp>
      </p:grpSp>
    </p:spTree>
    <p:extLst>
      <p:ext uri="{BB962C8B-B14F-4D97-AF65-F5344CB8AC3E}">
        <p14:creationId xmlns:p14="http://schemas.microsoft.com/office/powerpoint/2010/main" val="1137954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Effect transition="in" filter="wipe(down)">
                                      <p:cBhvr>
                                        <p:cTn id="11" dur="500"/>
                                        <p:tgtEl>
                                          <p:spTgt spid="119"/>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500"/>
                                        <p:tgtEl>
                                          <p:spTgt spid="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par>
                          <p:cTn id="24" fill="hold">
                            <p:stCondLst>
                              <p:cond delay="500"/>
                            </p:stCondLst>
                            <p:childTnLst>
                              <p:par>
                                <p:cTn id="25" presetID="22" presetClass="entr" presetSubtype="8" fill="hold" grpId="0" nodeType="afterEffect">
                                  <p:stCondLst>
                                    <p:cond delay="0"/>
                                  </p:stCondLst>
                                  <p:childTnLst>
                                    <p:set>
                                      <p:cBhvr>
                                        <p:cTn id="26" dur="1" fill="hold">
                                          <p:stCondLst>
                                            <p:cond delay="0"/>
                                          </p:stCondLst>
                                        </p:cTn>
                                        <p:tgtEl>
                                          <p:spTgt spid="118"/>
                                        </p:tgtEl>
                                        <p:attrNameLst>
                                          <p:attrName>style.visibility</p:attrName>
                                        </p:attrNameLst>
                                      </p:cBhvr>
                                      <p:to>
                                        <p:strVal val="visible"/>
                                      </p:to>
                                    </p:set>
                                    <p:animEffect transition="in" filter="wipe(left)">
                                      <p:cBhvr>
                                        <p:cTn id="27" dur="500"/>
                                        <p:tgtEl>
                                          <p:spTgt spid="118"/>
                                        </p:tgtEl>
                                      </p:cBhvr>
                                    </p:animEffect>
                                  </p:childTnLst>
                                </p:cTn>
                              </p:par>
                            </p:childTnLst>
                          </p:cTn>
                        </p:par>
                        <p:par>
                          <p:cTn id="28" fill="hold">
                            <p:stCondLst>
                              <p:cond delay="1000"/>
                            </p:stCondLst>
                            <p:childTnLst>
                              <p:par>
                                <p:cTn id="29" presetID="22" presetClass="entr" presetSubtype="8"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left)">
                                      <p:cBhvr>
                                        <p:cTn id="31" dur="500"/>
                                        <p:tgtEl>
                                          <p:spTgt spid="4"/>
                                        </p:tgtEl>
                                      </p:cBhvr>
                                    </p:animEffect>
                                  </p:childTnLst>
                                </p:cTn>
                              </p:par>
                              <p:par>
                                <p:cTn id="32" presetID="10" presetClass="entr" presetSubtype="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fade">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Effect transition="in" filter="fade">
                                      <p:cBhvr>
                                        <p:cTn id="44" dur="500"/>
                                        <p:tgtEl>
                                          <p:spTgt spid="1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64"/>
                                        </p:tgtEl>
                                        <p:attrNameLst>
                                          <p:attrName>style.visibility</p:attrName>
                                        </p:attrNameLst>
                                      </p:cBhvr>
                                      <p:to>
                                        <p:strVal val="visible"/>
                                      </p:to>
                                    </p:set>
                                    <p:animEffect transition="in" filter="fade">
                                      <p:cBhvr>
                                        <p:cTn id="49" dur="500"/>
                                        <p:tgtEl>
                                          <p:spTgt spid="1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 grpId="0" animBg="1"/>
      <p:bldP spid="119" grpId="0" animBg="1"/>
      <p:bldP spid="164" grpId="0" animBg="1"/>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Title 1"/>
          <p:cNvSpPr txBox="1">
            <a:spLocks/>
          </p:cNvSpPr>
          <p:nvPr/>
        </p:nvSpPr>
        <p:spPr>
          <a:xfrm>
            <a:off x="-76200" y="152400"/>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u="sng" spc="-60" dirty="0">
                <a:solidFill>
                  <a:prstClr val="black"/>
                </a:solidFill>
                <a:latin typeface="Calibri"/>
              </a:rPr>
              <a:t>DIVA</a:t>
            </a:r>
            <a:r>
              <a:rPr lang="en-US" sz="5400" spc="-60" dirty="0">
                <a:solidFill>
                  <a:prstClr val="black"/>
                </a:solidFill>
              </a:rPr>
              <a:t> Online </a:t>
            </a:r>
            <a:r>
              <a:rPr lang="en-US" sz="5400" b="1" spc="-60" dirty="0">
                <a:solidFill>
                  <a:prstClr val="black"/>
                </a:solidFill>
                <a:latin typeface="Calibri"/>
              </a:rPr>
              <a:t>Profiling</a:t>
            </a:r>
          </a:p>
        </p:txBody>
      </p:sp>
      <p:grpSp>
        <p:nvGrpSpPr>
          <p:cNvPr id="240" name="Group 239"/>
          <p:cNvGrpSpPr/>
          <p:nvPr/>
        </p:nvGrpSpPr>
        <p:grpSpPr>
          <a:xfrm>
            <a:off x="5181601" y="1371600"/>
            <a:ext cx="4038598" cy="990600"/>
            <a:chOff x="5181601" y="1524000"/>
            <a:chExt cx="4038598" cy="990600"/>
          </a:xfrm>
        </p:grpSpPr>
        <p:grpSp>
          <p:nvGrpSpPr>
            <p:cNvPr id="241" name="Group 240"/>
            <p:cNvGrpSpPr/>
            <p:nvPr/>
          </p:nvGrpSpPr>
          <p:grpSpPr>
            <a:xfrm>
              <a:off x="5181601" y="1524000"/>
              <a:ext cx="4038598" cy="990600"/>
              <a:chOff x="5026151" y="1752600"/>
              <a:chExt cx="4038598" cy="990600"/>
            </a:xfrm>
          </p:grpSpPr>
          <p:sp>
            <p:nvSpPr>
              <p:cNvPr id="243" name="Rounded Rectangle 242"/>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244" name="TextBox 243"/>
              <p:cNvSpPr txBox="1"/>
              <p:nvPr/>
            </p:nvSpPr>
            <p:spPr>
              <a:xfrm>
                <a:off x="6476998" y="1828800"/>
                <a:ext cx="2587751" cy="381000"/>
              </a:xfrm>
              <a:prstGeom prst="rect">
                <a:avLst/>
              </a:prstGeom>
              <a:noFill/>
            </p:spPr>
            <p:txBody>
              <a:bodyPr wrap="square" rtlCol="0" anchor="ctr">
                <a:noAutofit/>
              </a:bodyPr>
              <a:lstStyle/>
              <a:p>
                <a:pPr algn="ctr"/>
                <a:r>
                  <a:rPr lang="en-US" sz="3200" b="1" spc="-50" dirty="0">
                    <a:solidFill>
                      <a:srgbClr val="ED7D31">
                        <a:lumMod val="75000"/>
                      </a:srgbClr>
                    </a:solidFill>
                    <a:latin typeface="Calibri Light"/>
                  </a:rPr>
                  <a:t>inherently slow</a:t>
                </a:r>
              </a:p>
            </p:txBody>
          </p:sp>
        </p:grpSp>
        <p:sp>
          <p:nvSpPr>
            <p:cNvPr id="242" name="Freeform 241"/>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0" name="Oval 149"/>
              <p:cNvSpPr/>
              <p:nvPr/>
            </p:nvSpPr>
            <p:spPr>
              <a:xfrm>
                <a:off x="41148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1" name="Oval 160"/>
              <p:cNvSpPr/>
              <p:nvPr/>
            </p:nvSpPr>
            <p:spPr>
              <a:xfrm>
                <a:off x="3657601" y="71247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0" name="Oval 169"/>
              <p:cNvSpPr/>
              <p:nvPr/>
            </p:nvSpPr>
            <p:spPr>
              <a:xfrm>
                <a:off x="50292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sp>
        <p:nvSpPr>
          <p:cNvPr id="235" name="Punchline"/>
          <p:cNvSpPr txBox="1"/>
          <p:nvPr/>
        </p:nvSpPr>
        <p:spPr>
          <a:xfrm>
            <a:off x="0" y="51816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rPr>
              <a:t>Profile </a:t>
            </a:r>
            <a:r>
              <a:rPr lang="en-US" sz="3600" b="1" i="1" spc="-100" dirty="0">
                <a:solidFill>
                  <a:srgbClr val="4472C4">
                    <a:lumMod val="75000"/>
                  </a:srgbClr>
                </a:solidFill>
                <a:latin typeface="Calibri Light"/>
              </a:rPr>
              <a:t>only</a:t>
            </a:r>
            <a:r>
              <a:rPr lang="en-US" sz="3600" spc="-100" dirty="0">
                <a:solidFill>
                  <a:prstClr val="black"/>
                </a:solidFill>
                <a:latin typeface="Calibri Light"/>
              </a:rPr>
              <a:t> </a:t>
            </a:r>
            <a:r>
              <a:rPr lang="en-US" sz="3600" b="1" i="1" spc="-100" dirty="0">
                <a:solidFill>
                  <a:srgbClr val="ED7D31">
                    <a:lumMod val="75000"/>
                  </a:srgbClr>
                </a:solidFill>
                <a:latin typeface="Calibri Light"/>
              </a:rPr>
              <a:t>slow regions </a:t>
            </a:r>
            <a:r>
              <a:rPr lang="en-US" sz="3600" spc="-100" dirty="0">
                <a:solidFill>
                  <a:prstClr val="black"/>
                </a:solidFill>
                <a:latin typeface="Calibri Light"/>
              </a:rPr>
              <a:t>to determine min. latency</a:t>
            </a:r>
          </a:p>
        </p:txBody>
      </p:sp>
      <p:sp>
        <p:nvSpPr>
          <p:cNvPr id="237" name="Punchline"/>
          <p:cNvSpPr txBox="1"/>
          <p:nvPr/>
        </p:nvSpPr>
        <p:spPr>
          <a:xfrm>
            <a:off x="0" y="56388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sym typeface="Wingdings" panose="05000000000000000000" pitchFamily="2" charset="2"/>
              </a:rPr>
              <a:t> </a:t>
            </a:r>
            <a:r>
              <a:rPr lang="en-US" sz="3600" b="1" i="1" spc="-100" dirty="0">
                <a:solidFill>
                  <a:srgbClr val="4472C4">
                    <a:lumMod val="75000"/>
                  </a:srgbClr>
                </a:solidFill>
                <a:latin typeface="Calibri Light"/>
                <a:sym typeface="Wingdings" panose="05000000000000000000" pitchFamily="2" charset="2"/>
              </a:rPr>
              <a:t>Dynamic</a:t>
            </a:r>
            <a:r>
              <a:rPr lang="en-US" sz="3600" spc="-100" dirty="0">
                <a:solidFill>
                  <a:prstClr val="black"/>
                </a:solidFill>
                <a:latin typeface="Calibri Light"/>
                <a:sym typeface="Wingdings" panose="05000000000000000000" pitchFamily="2" charset="2"/>
              </a:rPr>
              <a:t> &amp; </a:t>
            </a:r>
            <a:r>
              <a:rPr lang="en-US" sz="3600" b="1" i="1" spc="-100" dirty="0">
                <a:solidFill>
                  <a:srgbClr val="4472C4">
                    <a:lumMod val="75000"/>
                  </a:srgbClr>
                </a:solidFill>
                <a:latin typeface="Calibri Light"/>
                <a:sym typeface="Wingdings" panose="05000000000000000000" pitchFamily="2" charset="2"/>
              </a:rPr>
              <a:t>low cost </a:t>
            </a:r>
            <a:r>
              <a:rPr lang="en-US" sz="3600" spc="-100" dirty="0">
                <a:solidFill>
                  <a:prstClr val="black"/>
                </a:solidFill>
                <a:latin typeface="Calibri Light"/>
                <a:sym typeface="Wingdings" panose="05000000000000000000" pitchFamily="2" charset="2"/>
              </a:rPr>
              <a:t>latency optimization</a:t>
            </a:r>
            <a:endParaRPr lang="en-US" sz="3600" spc="-100" dirty="0">
              <a:solidFill>
                <a:prstClr val="black"/>
              </a:solidFill>
              <a:latin typeface="Calibri Light"/>
            </a:endParaRPr>
          </a:p>
        </p:txBody>
      </p:sp>
      <p:sp>
        <p:nvSpPr>
          <p:cNvPr id="74" name="TextBox 73"/>
          <p:cNvSpPr txBox="1"/>
          <p:nvPr/>
        </p:nvSpPr>
        <p:spPr>
          <a:xfrm>
            <a:off x="3432048" y="4724400"/>
            <a:ext cx="2663952" cy="457200"/>
          </a:xfrm>
          <a:prstGeom prst="rect">
            <a:avLst/>
          </a:prstGeom>
          <a:noFill/>
        </p:spPr>
        <p:txBody>
          <a:bodyPr wrap="square" rtlCol="0" anchor="ctr">
            <a:noAutofit/>
          </a:bodyPr>
          <a:lstStyle/>
          <a:p>
            <a:pPr algn="ctr"/>
            <a:r>
              <a:rPr lang="en-US" sz="2800" dirty="0">
                <a:solidFill>
                  <a:srgbClr val="000000"/>
                </a:solidFill>
                <a:latin typeface="Calibri Light"/>
              </a:rPr>
              <a:t>sense amplifier</a:t>
            </a:r>
          </a:p>
        </p:txBody>
      </p:sp>
      <p:sp>
        <p:nvSpPr>
          <p:cNvPr id="75" name="TextBox 74"/>
          <p:cNvSpPr txBox="1"/>
          <p:nvPr/>
        </p:nvSpPr>
        <p:spPr>
          <a:xfrm rot="5400000">
            <a:off x="1260348" y="2552700"/>
            <a:ext cx="2667000" cy="457200"/>
          </a:xfrm>
          <a:prstGeom prst="rect">
            <a:avLst/>
          </a:prstGeom>
          <a:noFill/>
        </p:spPr>
        <p:txBody>
          <a:bodyPr wrap="square" rtlCol="0" anchor="ctr">
            <a:noAutofit/>
          </a:bodyPr>
          <a:lstStyle/>
          <a:p>
            <a:pPr algn="ctr"/>
            <a:r>
              <a:rPr lang="en-US" sz="2800" dirty="0" err="1">
                <a:solidFill>
                  <a:srgbClr val="000000"/>
                </a:solidFill>
                <a:latin typeface="Calibri Light"/>
              </a:rPr>
              <a:t>wordline</a:t>
            </a:r>
            <a:r>
              <a:rPr lang="en-US" sz="2800" dirty="0">
                <a:solidFill>
                  <a:srgbClr val="000000"/>
                </a:solidFill>
                <a:latin typeface="Calibri Light"/>
              </a:rPr>
              <a:t> driver</a:t>
            </a:r>
          </a:p>
        </p:txBody>
      </p:sp>
      <p:sp>
        <p:nvSpPr>
          <p:cNvPr id="76" name="Punchline"/>
          <p:cNvSpPr txBox="1"/>
          <p:nvPr/>
        </p:nvSpPr>
        <p:spPr>
          <a:xfrm>
            <a:off x="0" y="762000"/>
            <a:ext cx="5635752" cy="533400"/>
          </a:xfrm>
          <a:prstGeom prst="rect">
            <a:avLst/>
          </a:prstGeom>
          <a:noFill/>
        </p:spPr>
        <p:txBody>
          <a:bodyPr wrap="square" rtlCol="0" anchor="ctr">
            <a:noAutofit/>
          </a:bodyPr>
          <a:lstStyle/>
          <a:p>
            <a:pPr algn="ctr"/>
            <a:r>
              <a:rPr lang="en-US" sz="3200" b="1" spc="-100" dirty="0">
                <a:solidFill>
                  <a:prstClr val="black"/>
                </a:solidFill>
              </a:rPr>
              <a:t>D</a:t>
            </a:r>
            <a:r>
              <a:rPr lang="en-US" sz="3200" spc="-100" dirty="0">
                <a:solidFill>
                  <a:prstClr val="black"/>
                </a:solidFill>
              </a:rPr>
              <a:t>esign-</a:t>
            </a:r>
            <a:r>
              <a:rPr lang="en-US" sz="3200" b="1" spc="-100" dirty="0">
                <a:solidFill>
                  <a:prstClr val="black"/>
                </a:solidFill>
              </a:rPr>
              <a:t>I</a:t>
            </a:r>
            <a:r>
              <a:rPr lang="en-US" sz="3200" spc="-100" dirty="0">
                <a:solidFill>
                  <a:prstClr val="black"/>
                </a:solidFill>
              </a:rPr>
              <a:t>nduced</a:t>
            </a:r>
            <a:r>
              <a:rPr lang="en-US" sz="3200" spc="-100" dirty="0">
                <a:solidFill>
                  <a:prstClr val="black"/>
                </a:solidFill>
                <a:latin typeface="Calibri Light"/>
              </a:rPr>
              <a:t>-</a:t>
            </a:r>
            <a:r>
              <a:rPr lang="en-US" sz="3200" b="1" spc="-100" dirty="0">
                <a:solidFill>
                  <a:prstClr val="black"/>
                </a:solidFill>
              </a:rPr>
              <a:t>V</a:t>
            </a:r>
            <a:r>
              <a:rPr lang="en-US" sz="3200" spc="-100" dirty="0">
                <a:solidFill>
                  <a:prstClr val="black"/>
                </a:solidFill>
                <a:latin typeface="Calibri Light"/>
              </a:rPr>
              <a:t>ariation-</a:t>
            </a:r>
            <a:r>
              <a:rPr lang="en-US" sz="3200" b="1" spc="-100" dirty="0">
                <a:solidFill>
                  <a:prstClr val="black"/>
                </a:solidFill>
              </a:rPr>
              <a:t>A</a:t>
            </a:r>
            <a:r>
              <a:rPr lang="en-US" sz="3200" spc="-100" dirty="0">
                <a:solidFill>
                  <a:prstClr val="black"/>
                </a:solidFill>
                <a:latin typeface="Calibri Light"/>
              </a:rPr>
              <a:t>ware</a:t>
            </a:r>
          </a:p>
        </p:txBody>
      </p:sp>
    </p:spTree>
    <p:extLst>
      <p:ext uri="{BB962C8B-B14F-4D97-AF65-F5344CB8AC3E}">
        <p14:creationId xmlns:p14="http://schemas.microsoft.com/office/powerpoint/2010/main" val="567436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76"/>
                                        </p:tgtEl>
                                        <p:attrNameLst>
                                          <p:attrName>style.visibility</p:attrName>
                                        </p:attrNameLst>
                                      </p:cBhvr>
                                      <p:to>
                                        <p:strVal val="visible"/>
                                      </p:to>
                                    </p:set>
                                    <p:animEffect transition="in" filter="wipe(left)">
                                      <p:cBhvr>
                                        <p:cTn id="7" dur="500"/>
                                        <p:tgtEl>
                                          <p:spTgt spid="7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40"/>
                                        </p:tgtEl>
                                        <p:attrNameLst>
                                          <p:attrName>style.visibility</p:attrName>
                                        </p:attrNameLst>
                                      </p:cBhvr>
                                      <p:to>
                                        <p:strVal val="visible"/>
                                      </p:to>
                                    </p:set>
                                    <p:animEffect transition="in" filter="fade">
                                      <p:cBhvr>
                                        <p:cTn id="12" dur="500"/>
                                        <p:tgtEl>
                                          <p:spTgt spid="24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
                                        </p:tgtEl>
                                        <p:attrNameLst>
                                          <p:attrName>style.visibility</p:attrName>
                                        </p:attrNameLst>
                                      </p:cBhvr>
                                      <p:to>
                                        <p:strVal val="visible"/>
                                      </p:to>
                                    </p:set>
                                    <p:animEffect transition="in" filter="fade">
                                      <p:cBhvr>
                                        <p:cTn id="17" dur="500"/>
                                        <p:tgtEl>
                                          <p:spTgt spid="23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7"/>
                                        </p:tgtEl>
                                        <p:attrNameLst>
                                          <p:attrName>style.visibility</p:attrName>
                                        </p:attrNameLst>
                                      </p:cBhvr>
                                      <p:to>
                                        <p:strVal val="visible"/>
                                      </p:to>
                                    </p:set>
                                    <p:animEffect transition="in" filter="fade">
                                      <p:cBhvr>
                                        <p:cTn id="22" dur="500"/>
                                        <p:tgtEl>
                                          <p:spTgt spid="2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 grpId="0"/>
      <p:bldP spid="237" grpId="0"/>
      <p:bldP spid="76" grpId="0"/>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Group 13"/>
          <p:cNvGrpSpPr/>
          <p:nvPr/>
        </p:nvGrpSpPr>
        <p:grpSpPr>
          <a:xfrm>
            <a:off x="5181601" y="1371600"/>
            <a:ext cx="4038599" cy="990600"/>
            <a:chOff x="5181601" y="1524000"/>
            <a:chExt cx="4038599" cy="990600"/>
          </a:xfrm>
        </p:grpSpPr>
        <p:grpSp>
          <p:nvGrpSpPr>
            <p:cNvPr id="108" name="Group 107"/>
            <p:cNvGrpSpPr/>
            <p:nvPr/>
          </p:nvGrpSpPr>
          <p:grpSpPr>
            <a:xfrm>
              <a:off x="5181601" y="1524000"/>
              <a:ext cx="4038599" cy="990600"/>
              <a:chOff x="5026151" y="1752600"/>
              <a:chExt cx="4038599" cy="990600"/>
            </a:xfrm>
          </p:grpSpPr>
          <p:sp>
            <p:nvSpPr>
              <p:cNvPr id="109" name="Rounded Rectangle 108"/>
              <p:cNvSpPr/>
              <p:nvPr/>
            </p:nvSpPr>
            <p:spPr>
              <a:xfrm>
                <a:off x="5026151" y="1752600"/>
                <a:ext cx="993649" cy="990600"/>
              </a:xfrm>
              <a:prstGeom prst="roundRect">
                <a:avLst/>
              </a:prstGeom>
              <a:solidFill>
                <a:schemeClr val="accent2">
                  <a:lumMod val="60000"/>
                  <a:lumOff val="40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110" name="TextBox 109"/>
              <p:cNvSpPr txBox="1"/>
              <p:nvPr/>
            </p:nvSpPr>
            <p:spPr>
              <a:xfrm>
                <a:off x="6476998" y="1828800"/>
                <a:ext cx="2587752" cy="381000"/>
              </a:xfrm>
              <a:prstGeom prst="rect">
                <a:avLst/>
              </a:prstGeom>
              <a:noFill/>
            </p:spPr>
            <p:txBody>
              <a:bodyPr wrap="square" rtlCol="0" anchor="ctr">
                <a:noAutofit/>
              </a:bodyPr>
              <a:lstStyle/>
              <a:p>
                <a:pPr algn="ctr"/>
                <a:r>
                  <a:rPr lang="en-US" sz="3200" b="1" spc="-50" dirty="0">
                    <a:solidFill>
                      <a:srgbClr val="ED7D31">
                        <a:lumMod val="75000"/>
                      </a:srgbClr>
                    </a:solidFill>
                    <a:latin typeface="Calibri Light"/>
                  </a:rPr>
                  <a:t>inherently slow</a:t>
                </a:r>
              </a:p>
            </p:txBody>
          </p:sp>
        </p:grpSp>
        <p:sp>
          <p:nvSpPr>
            <p:cNvPr id="13" name="Freeform 12"/>
            <p:cNvSpPr/>
            <p:nvPr/>
          </p:nvSpPr>
          <p:spPr>
            <a:xfrm>
              <a:off x="6096000" y="1600200"/>
              <a:ext cx="603380" cy="163286"/>
            </a:xfrm>
            <a:custGeom>
              <a:avLst/>
              <a:gdLst>
                <a:gd name="connsiteX0" fmla="*/ 0 w 615821"/>
                <a:gd name="connsiteY0" fmla="*/ 8457 h 167078"/>
                <a:gd name="connsiteX1" fmla="*/ 363894 w 615821"/>
                <a:gd name="connsiteY1" fmla="*/ 17788 h 167078"/>
                <a:gd name="connsiteX2" fmla="*/ 615821 w 615821"/>
                <a:gd name="connsiteY2" fmla="*/ 167078 h 167078"/>
              </a:gdLst>
              <a:ahLst/>
              <a:cxnLst>
                <a:cxn ang="0">
                  <a:pos x="connsiteX0" y="connsiteY0"/>
                </a:cxn>
                <a:cxn ang="0">
                  <a:pos x="connsiteX1" y="connsiteY1"/>
                </a:cxn>
                <a:cxn ang="0">
                  <a:pos x="connsiteX2" y="connsiteY2"/>
                </a:cxn>
              </a:cxnLst>
              <a:rect l="l" t="t" r="r" b="b"/>
              <a:pathLst>
                <a:path w="615821" h="167078">
                  <a:moveTo>
                    <a:pt x="0" y="8457"/>
                  </a:moveTo>
                  <a:cubicBezTo>
                    <a:pt x="130628" y="-96"/>
                    <a:pt x="261257" y="-8649"/>
                    <a:pt x="363894" y="17788"/>
                  </a:cubicBezTo>
                  <a:cubicBezTo>
                    <a:pt x="466531" y="44225"/>
                    <a:pt x="541176" y="105651"/>
                    <a:pt x="615821" y="167078"/>
                  </a:cubicBezTo>
                </a:path>
              </a:pathLst>
            </a:custGeom>
            <a:noFill/>
            <a:ln w="25400" cap="rnd">
              <a:solidFill>
                <a:schemeClr val="accent2">
                  <a:lumMod val="60000"/>
                  <a:lumOff val="40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sp>
        <p:nvSpPr>
          <p:cNvPr id="76" name="Rounded Rectangle 75"/>
          <p:cNvSpPr/>
          <p:nvPr/>
        </p:nvSpPr>
        <p:spPr>
          <a:xfrm>
            <a:off x="3810000" y="22860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77" name="Rounded Rectangle 76"/>
          <p:cNvSpPr/>
          <p:nvPr/>
        </p:nvSpPr>
        <p:spPr>
          <a:xfrm>
            <a:off x="4724400" y="36576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78" name="Rounded Rectangle 77"/>
          <p:cNvSpPr/>
          <p:nvPr/>
        </p:nvSpPr>
        <p:spPr>
          <a:xfrm>
            <a:off x="3358897" y="3200400"/>
            <a:ext cx="527303" cy="533400"/>
          </a:xfrm>
          <a:prstGeom prst="roundRect">
            <a:avLst/>
          </a:prstGeom>
          <a:solidFill>
            <a:schemeClr val="accent2">
              <a:lumMod val="75000"/>
            </a:schemeClr>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lnSpc>
                <a:spcPts val="2000"/>
              </a:lnSpc>
            </a:pPr>
            <a:endParaRPr lang="en-US" sz="2400" spc="-80" dirty="0">
              <a:solidFill>
                <a:prstClr val="white"/>
              </a:solidFill>
            </a:endParaRPr>
          </a:p>
        </p:txBody>
      </p:sp>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b="1" u="sng" spc="-60" dirty="0">
                <a:solidFill>
                  <a:prstClr val="black"/>
                </a:solidFill>
                <a:latin typeface="Calibri"/>
              </a:rPr>
              <a:t>DIVA</a:t>
            </a:r>
            <a:r>
              <a:rPr lang="en-US" sz="5400" spc="-60" dirty="0">
                <a:solidFill>
                  <a:prstClr val="black"/>
                </a:solidFill>
              </a:rPr>
              <a:t> Online </a:t>
            </a:r>
            <a:r>
              <a:rPr lang="en-US" sz="5400" b="1" spc="-60" dirty="0">
                <a:solidFill>
                  <a:prstClr val="black"/>
                </a:solidFill>
                <a:latin typeface="Calibri"/>
              </a:rPr>
              <a:t>Profiling</a:t>
            </a:r>
          </a:p>
        </p:txBody>
      </p:sp>
      <p:grpSp>
        <p:nvGrpSpPr>
          <p:cNvPr id="111" name="Group 110"/>
          <p:cNvGrpSpPr/>
          <p:nvPr/>
        </p:nvGrpSpPr>
        <p:grpSpPr>
          <a:xfrm>
            <a:off x="2819401" y="1295400"/>
            <a:ext cx="3428999" cy="3429000"/>
            <a:chOff x="2667001" y="1524000"/>
            <a:chExt cx="3428999" cy="3429000"/>
          </a:xfrm>
        </p:grpSpPr>
        <p:sp>
          <p:nvSpPr>
            <p:cNvPr id="112" name="DRAM"/>
            <p:cNvSpPr/>
            <p:nvPr/>
          </p:nvSpPr>
          <p:spPr>
            <a:xfrm>
              <a:off x="3276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3" name="DRAM"/>
            <p:cNvSpPr/>
            <p:nvPr/>
          </p:nvSpPr>
          <p:spPr>
            <a:xfrm>
              <a:off x="37338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4" name="DRAM"/>
            <p:cNvSpPr/>
            <p:nvPr/>
          </p:nvSpPr>
          <p:spPr>
            <a:xfrm>
              <a:off x="41910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5" name="DRAM"/>
            <p:cNvSpPr/>
            <p:nvPr/>
          </p:nvSpPr>
          <p:spPr>
            <a:xfrm>
              <a:off x="46482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6" name="DRAM"/>
            <p:cNvSpPr/>
            <p:nvPr/>
          </p:nvSpPr>
          <p:spPr>
            <a:xfrm>
              <a:off x="51054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7" name="DRAM"/>
            <p:cNvSpPr/>
            <p:nvPr/>
          </p:nvSpPr>
          <p:spPr>
            <a:xfrm>
              <a:off x="5562601" y="44958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8" name="DRAM"/>
            <p:cNvSpPr/>
            <p:nvPr/>
          </p:nvSpPr>
          <p:spPr>
            <a:xfrm rot="5400000">
              <a:off x="2705101" y="1638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19" name="DRAM"/>
            <p:cNvSpPr/>
            <p:nvPr/>
          </p:nvSpPr>
          <p:spPr>
            <a:xfrm rot="5400000">
              <a:off x="2705101" y="20955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0" name="DRAM"/>
            <p:cNvSpPr/>
            <p:nvPr/>
          </p:nvSpPr>
          <p:spPr>
            <a:xfrm rot="5400000">
              <a:off x="2705101" y="25527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1" name="DRAM"/>
            <p:cNvSpPr/>
            <p:nvPr/>
          </p:nvSpPr>
          <p:spPr>
            <a:xfrm rot="5400000">
              <a:off x="2705101" y="30099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2" name="DRAM"/>
            <p:cNvSpPr/>
            <p:nvPr/>
          </p:nvSpPr>
          <p:spPr>
            <a:xfrm rot="5400000">
              <a:off x="2705101" y="34671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23" name="DRAM"/>
            <p:cNvSpPr/>
            <p:nvPr/>
          </p:nvSpPr>
          <p:spPr>
            <a:xfrm rot="5400000">
              <a:off x="2705101" y="3924300"/>
              <a:ext cx="381000" cy="457200"/>
            </a:xfrm>
            <a:prstGeom prst="roundRect">
              <a:avLst>
                <a:gd name="adj" fmla="val 11319"/>
              </a:avLst>
            </a:prstGeom>
            <a:solidFill>
              <a:schemeClr val="tx1">
                <a:lumMod val="65000"/>
                <a:lumOff val="35000"/>
              </a:schemeClr>
            </a:solidFill>
            <a:ln w="25400">
              <a:solidFill>
                <a:schemeClr val="tx1">
                  <a:lumMod val="85000"/>
                  <a:lumOff val="1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cxnSp>
          <p:nvCxnSpPr>
            <p:cNvPr id="124" name="Straight Connector 123"/>
            <p:cNvCxnSpPr>
              <a:endCxn id="112" idx="0"/>
            </p:cNvCxnSpPr>
            <p:nvPr/>
          </p:nvCxnSpPr>
          <p:spPr>
            <a:xfrm>
              <a:off x="3467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a:endCxn id="114" idx="0"/>
            </p:cNvCxnSpPr>
            <p:nvPr/>
          </p:nvCxnSpPr>
          <p:spPr>
            <a:xfrm>
              <a:off x="43815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6" name="Straight Connector 125"/>
            <p:cNvCxnSpPr>
              <a:endCxn id="115" idx="0"/>
            </p:cNvCxnSpPr>
            <p:nvPr/>
          </p:nvCxnSpPr>
          <p:spPr>
            <a:xfrm>
              <a:off x="48387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7" name="Straight Connector 126"/>
            <p:cNvCxnSpPr>
              <a:endCxn id="116" idx="0"/>
            </p:cNvCxnSpPr>
            <p:nvPr/>
          </p:nvCxnSpPr>
          <p:spPr>
            <a:xfrm>
              <a:off x="52959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a:endCxn id="117" idx="0"/>
            </p:cNvCxnSpPr>
            <p:nvPr/>
          </p:nvCxnSpPr>
          <p:spPr>
            <a:xfrm>
              <a:off x="57531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a:endCxn id="113" idx="0"/>
            </p:cNvCxnSpPr>
            <p:nvPr/>
          </p:nvCxnSpPr>
          <p:spPr>
            <a:xfrm>
              <a:off x="3924301" y="1524000"/>
              <a:ext cx="0" cy="297180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a:endCxn id="118" idx="0"/>
            </p:cNvCxnSpPr>
            <p:nvPr/>
          </p:nvCxnSpPr>
          <p:spPr>
            <a:xfrm flipH="1">
              <a:off x="3124201" y="1866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a:endCxn id="119" idx="0"/>
            </p:cNvCxnSpPr>
            <p:nvPr/>
          </p:nvCxnSpPr>
          <p:spPr>
            <a:xfrm flipH="1">
              <a:off x="3124201" y="23241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a:endCxn id="120" idx="0"/>
            </p:cNvCxnSpPr>
            <p:nvPr/>
          </p:nvCxnSpPr>
          <p:spPr>
            <a:xfrm flipH="1">
              <a:off x="3124201" y="27813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a:endCxn id="121" idx="0"/>
            </p:cNvCxnSpPr>
            <p:nvPr/>
          </p:nvCxnSpPr>
          <p:spPr>
            <a:xfrm flipH="1">
              <a:off x="3124201" y="32385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a:endCxn id="122" idx="0"/>
            </p:cNvCxnSpPr>
            <p:nvPr/>
          </p:nvCxnSpPr>
          <p:spPr>
            <a:xfrm flipH="1">
              <a:off x="3124201" y="36957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a:endCxn id="123" idx="0"/>
            </p:cNvCxnSpPr>
            <p:nvPr/>
          </p:nvCxnSpPr>
          <p:spPr>
            <a:xfrm flipH="1">
              <a:off x="3124201" y="4152900"/>
              <a:ext cx="2971799" cy="0"/>
            </a:xfrm>
            <a:prstGeom prst="line">
              <a:avLst/>
            </a:prstGeom>
            <a:solidFill>
              <a:schemeClr val="tx1">
                <a:lumMod val="65000"/>
                <a:lumOff val="35000"/>
              </a:schemeClr>
            </a:solidFill>
            <a:ln w="25400" cap="rnd">
              <a:solidFill>
                <a:schemeClr val="tx1">
                  <a:lumMod val="85000"/>
                  <a:lumOff val="15000"/>
                </a:schemeClr>
              </a:solidFill>
              <a:round/>
            </a:ln>
          </p:spPr>
          <p:style>
            <a:lnRef idx="1">
              <a:schemeClr val="accent1"/>
            </a:lnRef>
            <a:fillRef idx="0">
              <a:schemeClr val="accent1"/>
            </a:fillRef>
            <a:effectRef idx="0">
              <a:schemeClr val="accent1"/>
            </a:effectRef>
            <a:fontRef idx="minor">
              <a:schemeClr val="tx1"/>
            </a:fontRef>
          </p:style>
        </p:cxnSp>
        <p:grpSp>
          <p:nvGrpSpPr>
            <p:cNvPr id="136" name="Group 135"/>
            <p:cNvGrpSpPr/>
            <p:nvPr/>
          </p:nvGrpSpPr>
          <p:grpSpPr>
            <a:xfrm>
              <a:off x="3273552" y="1676400"/>
              <a:ext cx="2667000" cy="2667000"/>
              <a:chOff x="3657601" y="5295900"/>
              <a:chExt cx="2667000" cy="2667000"/>
            </a:xfrm>
          </p:grpSpPr>
          <p:sp>
            <p:nvSpPr>
              <p:cNvPr id="137" name="Oval 136"/>
              <p:cNvSpPr/>
              <p:nvPr/>
            </p:nvSpPr>
            <p:spPr>
              <a:xfrm>
                <a:off x="3657601" y="5295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8" name="Oval 137"/>
              <p:cNvSpPr/>
              <p:nvPr/>
            </p:nvSpPr>
            <p:spPr>
              <a:xfrm>
                <a:off x="41148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39" name="Oval 138"/>
              <p:cNvSpPr/>
              <p:nvPr/>
            </p:nvSpPr>
            <p:spPr>
              <a:xfrm>
                <a:off x="4572001" y="52959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0" name="Oval 139"/>
              <p:cNvSpPr/>
              <p:nvPr/>
            </p:nvSpPr>
            <p:spPr>
              <a:xfrm>
                <a:off x="5029201" y="52959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1" name="Oval 140"/>
              <p:cNvSpPr/>
              <p:nvPr/>
            </p:nvSpPr>
            <p:spPr>
              <a:xfrm>
                <a:off x="54864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2" name="Oval 141"/>
              <p:cNvSpPr/>
              <p:nvPr/>
            </p:nvSpPr>
            <p:spPr>
              <a:xfrm>
                <a:off x="5943601" y="52959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3" name="Oval 142"/>
              <p:cNvSpPr/>
              <p:nvPr/>
            </p:nvSpPr>
            <p:spPr>
              <a:xfrm>
                <a:off x="36576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4" name="Oval 143"/>
              <p:cNvSpPr/>
              <p:nvPr/>
            </p:nvSpPr>
            <p:spPr>
              <a:xfrm>
                <a:off x="4114801" y="57531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5" name="Oval 144"/>
              <p:cNvSpPr/>
              <p:nvPr/>
            </p:nvSpPr>
            <p:spPr>
              <a:xfrm>
                <a:off x="45720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6" name="Oval 145"/>
              <p:cNvSpPr/>
              <p:nvPr/>
            </p:nvSpPr>
            <p:spPr>
              <a:xfrm>
                <a:off x="5029201" y="57531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7" name="Oval 146"/>
              <p:cNvSpPr/>
              <p:nvPr/>
            </p:nvSpPr>
            <p:spPr>
              <a:xfrm>
                <a:off x="5486401" y="57531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8" name="Oval 147"/>
              <p:cNvSpPr/>
              <p:nvPr/>
            </p:nvSpPr>
            <p:spPr>
              <a:xfrm>
                <a:off x="5943601" y="5753100"/>
                <a:ext cx="381000" cy="3810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49" name="Oval 148"/>
              <p:cNvSpPr/>
              <p:nvPr/>
            </p:nvSpPr>
            <p:spPr>
              <a:xfrm>
                <a:off x="3657601" y="62103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1" name="Oval 150"/>
              <p:cNvSpPr/>
              <p:nvPr/>
            </p:nvSpPr>
            <p:spPr>
              <a:xfrm>
                <a:off x="4572001" y="62103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2" name="Oval 151"/>
              <p:cNvSpPr/>
              <p:nvPr/>
            </p:nvSpPr>
            <p:spPr>
              <a:xfrm>
                <a:off x="50292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3" name="Oval 152"/>
              <p:cNvSpPr/>
              <p:nvPr/>
            </p:nvSpPr>
            <p:spPr>
              <a:xfrm>
                <a:off x="5486401" y="62103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4" name="Oval 153"/>
              <p:cNvSpPr/>
              <p:nvPr/>
            </p:nvSpPr>
            <p:spPr>
              <a:xfrm>
                <a:off x="5943601" y="6210300"/>
                <a:ext cx="381000" cy="3810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5" name="Oval 154"/>
              <p:cNvSpPr/>
              <p:nvPr/>
            </p:nvSpPr>
            <p:spPr>
              <a:xfrm>
                <a:off x="36576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6" name="Oval 155"/>
              <p:cNvSpPr/>
              <p:nvPr/>
            </p:nvSpPr>
            <p:spPr>
              <a:xfrm>
                <a:off x="4114801" y="66675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7" name="Oval 156"/>
              <p:cNvSpPr/>
              <p:nvPr/>
            </p:nvSpPr>
            <p:spPr>
              <a:xfrm>
                <a:off x="45720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8" name="Oval 157"/>
              <p:cNvSpPr/>
              <p:nvPr/>
            </p:nvSpPr>
            <p:spPr>
              <a:xfrm>
                <a:off x="5029201" y="66675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59" name="Oval 158"/>
              <p:cNvSpPr/>
              <p:nvPr/>
            </p:nvSpPr>
            <p:spPr>
              <a:xfrm>
                <a:off x="54864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0" name="Oval 159"/>
              <p:cNvSpPr/>
              <p:nvPr/>
            </p:nvSpPr>
            <p:spPr>
              <a:xfrm>
                <a:off x="5943601" y="66675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2" name="Oval 161"/>
              <p:cNvSpPr/>
              <p:nvPr/>
            </p:nvSpPr>
            <p:spPr>
              <a:xfrm>
                <a:off x="41148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3" name="Oval 162"/>
              <p:cNvSpPr/>
              <p:nvPr/>
            </p:nvSpPr>
            <p:spPr>
              <a:xfrm>
                <a:off x="4572001" y="71247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4" name="Oval 163"/>
              <p:cNvSpPr/>
              <p:nvPr/>
            </p:nvSpPr>
            <p:spPr>
              <a:xfrm>
                <a:off x="50292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5" name="Oval 164"/>
              <p:cNvSpPr/>
              <p:nvPr/>
            </p:nvSpPr>
            <p:spPr>
              <a:xfrm>
                <a:off x="5486401" y="71247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6" name="Oval 165"/>
              <p:cNvSpPr/>
              <p:nvPr/>
            </p:nvSpPr>
            <p:spPr>
              <a:xfrm>
                <a:off x="5943601" y="7124700"/>
                <a:ext cx="381000" cy="381000"/>
              </a:xfrm>
              <a:prstGeom prst="ellipse">
                <a:avLst/>
              </a:prstGeom>
              <a:solidFill>
                <a:schemeClr val="accent6">
                  <a:lumMod val="40000"/>
                  <a:lumOff val="6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7" name="Oval 166"/>
              <p:cNvSpPr/>
              <p:nvPr/>
            </p:nvSpPr>
            <p:spPr>
              <a:xfrm>
                <a:off x="36576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8" name="Oval 167"/>
              <p:cNvSpPr/>
              <p:nvPr/>
            </p:nvSpPr>
            <p:spPr>
              <a:xfrm>
                <a:off x="4114801" y="75819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69" name="Oval 168"/>
              <p:cNvSpPr/>
              <p:nvPr/>
            </p:nvSpPr>
            <p:spPr>
              <a:xfrm>
                <a:off x="4572001" y="75819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1" name="Oval 170"/>
              <p:cNvSpPr/>
              <p:nvPr/>
            </p:nvSpPr>
            <p:spPr>
              <a:xfrm>
                <a:off x="54864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72" name="Oval 171"/>
              <p:cNvSpPr/>
              <p:nvPr/>
            </p:nvSpPr>
            <p:spPr>
              <a:xfrm>
                <a:off x="5943601" y="75819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grpSp>
      <p:sp>
        <p:nvSpPr>
          <p:cNvPr id="73" name="Oval 72"/>
          <p:cNvSpPr/>
          <p:nvPr/>
        </p:nvSpPr>
        <p:spPr>
          <a:xfrm>
            <a:off x="3962400" y="2438400"/>
            <a:ext cx="228600"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4" name="Oval 73"/>
          <p:cNvSpPr/>
          <p:nvPr/>
        </p:nvSpPr>
        <p:spPr>
          <a:xfrm>
            <a:off x="3505200" y="3352800"/>
            <a:ext cx="222504" cy="228600"/>
          </a:xfrm>
          <a:prstGeom prst="ellipse">
            <a:avLst/>
          </a:prstGeom>
          <a:solidFill>
            <a:schemeClr val="bg1"/>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5" name="Oval 74"/>
          <p:cNvSpPr/>
          <p:nvPr/>
        </p:nvSpPr>
        <p:spPr>
          <a:xfrm>
            <a:off x="4876800" y="3810000"/>
            <a:ext cx="222504" cy="228600"/>
          </a:xfrm>
          <a:prstGeom prst="ellipse">
            <a:avLst/>
          </a:prstGeom>
          <a:solidFill>
            <a:schemeClr val="accent6">
              <a:lumMod val="20000"/>
              <a:lumOff val="8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0" name="Oval 69"/>
          <p:cNvSpPr/>
          <p:nvPr/>
        </p:nvSpPr>
        <p:spPr>
          <a:xfrm>
            <a:off x="3425952" y="3276600"/>
            <a:ext cx="381000" cy="381000"/>
          </a:xfrm>
          <a:prstGeom prst="ellipse">
            <a:avLst/>
          </a:prstGeom>
          <a:solidFill>
            <a:schemeClr val="accent6">
              <a:lumMod val="5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1" name="Oval 70"/>
          <p:cNvSpPr/>
          <p:nvPr/>
        </p:nvSpPr>
        <p:spPr>
          <a:xfrm>
            <a:off x="3883152" y="2362200"/>
            <a:ext cx="381000" cy="381000"/>
          </a:xfrm>
          <a:prstGeom prst="ellipse">
            <a:avLst/>
          </a:prstGeom>
          <a:solidFill>
            <a:schemeClr val="accent6">
              <a:lumMod val="60000"/>
              <a:lumOff val="40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72" name="Oval 71"/>
          <p:cNvSpPr/>
          <p:nvPr/>
        </p:nvSpPr>
        <p:spPr>
          <a:xfrm>
            <a:off x="4797552" y="3733800"/>
            <a:ext cx="381000" cy="381000"/>
          </a:xfrm>
          <a:prstGeom prst="ellipse">
            <a:avLst/>
          </a:prstGeom>
          <a:solidFill>
            <a:schemeClr val="accent6">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grpSp>
        <p:nvGrpSpPr>
          <p:cNvPr id="11" name="Group 10"/>
          <p:cNvGrpSpPr/>
          <p:nvPr/>
        </p:nvGrpSpPr>
        <p:grpSpPr>
          <a:xfrm>
            <a:off x="228600" y="1447800"/>
            <a:ext cx="4575810" cy="2293620"/>
            <a:chOff x="228600" y="1600200"/>
            <a:chExt cx="4575810" cy="2293620"/>
          </a:xfrm>
        </p:grpSpPr>
        <p:sp>
          <p:nvSpPr>
            <p:cNvPr id="83" name="TextBox 82"/>
            <p:cNvSpPr txBox="1"/>
            <p:nvPr/>
          </p:nvSpPr>
          <p:spPr>
            <a:xfrm>
              <a:off x="228600" y="1600200"/>
              <a:ext cx="2130551" cy="381000"/>
            </a:xfrm>
            <a:prstGeom prst="rect">
              <a:avLst/>
            </a:prstGeom>
            <a:noFill/>
          </p:spPr>
          <p:txBody>
            <a:bodyPr wrap="square" rtlCol="0" anchor="ctr">
              <a:noAutofit/>
            </a:bodyPr>
            <a:lstStyle/>
            <a:p>
              <a:pPr algn="ctr">
                <a:lnSpc>
                  <a:spcPts val="2500"/>
                </a:lnSpc>
              </a:pPr>
              <a:r>
                <a:rPr lang="en-US" sz="3200" b="1" spc="-50" dirty="0">
                  <a:solidFill>
                    <a:srgbClr val="ED7D31">
                      <a:lumMod val="75000"/>
                    </a:srgbClr>
                  </a:solidFill>
                  <a:latin typeface="Calibri Light"/>
                </a:rPr>
                <a:t>slow cells  </a:t>
              </a:r>
            </a:p>
          </p:txBody>
        </p:sp>
        <p:grpSp>
          <p:nvGrpSpPr>
            <p:cNvPr id="10" name="Group 9"/>
            <p:cNvGrpSpPr/>
            <p:nvPr/>
          </p:nvGrpSpPr>
          <p:grpSpPr>
            <a:xfrm>
              <a:off x="2305050" y="1828797"/>
              <a:ext cx="2499360" cy="2065023"/>
              <a:chOff x="2305050" y="1828797"/>
              <a:chExt cx="2499360" cy="2065023"/>
            </a:xfrm>
          </p:grpSpPr>
          <p:sp>
            <p:nvSpPr>
              <p:cNvPr id="7" name="Freeform 6"/>
              <p:cNvSpPr/>
              <p:nvPr/>
            </p:nvSpPr>
            <p:spPr>
              <a:xfrm>
                <a:off x="2305050" y="1828798"/>
                <a:ext cx="1577340" cy="685801"/>
              </a:xfrm>
              <a:custGeom>
                <a:avLst/>
                <a:gdLst>
                  <a:gd name="connsiteX0" fmla="*/ 1577340 w 1577340"/>
                  <a:gd name="connsiteY0" fmla="*/ 727710 h 727710"/>
                  <a:gd name="connsiteX1" fmla="*/ 1080135 w 1577340"/>
                  <a:gd name="connsiteY1" fmla="*/ 137160 h 727710"/>
                  <a:gd name="connsiteX2" fmla="*/ 0 w 1577340"/>
                  <a:gd name="connsiteY2" fmla="*/ 0 h 727710"/>
                </a:gdLst>
                <a:ahLst/>
                <a:cxnLst>
                  <a:cxn ang="0">
                    <a:pos x="connsiteX0" y="connsiteY0"/>
                  </a:cxn>
                  <a:cxn ang="0">
                    <a:pos x="connsiteX1" y="connsiteY1"/>
                  </a:cxn>
                  <a:cxn ang="0">
                    <a:pos x="connsiteX2" y="connsiteY2"/>
                  </a:cxn>
                </a:cxnLst>
                <a:rect l="l" t="t" r="r" b="b"/>
                <a:pathLst>
                  <a:path w="1577340" h="727710">
                    <a:moveTo>
                      <a:pt x="1577340" y="727710"/>
                    </a:moveTo>
                    <a:cubicBezTo>
                      <a:pt x="1460182" y="493077"/>
                      <a:pt x="1343025" y="258445"/>
                      <a:pt x="1080135" y="137160"/>
                    </a:cubicBezTo>
                    <a:cubicBezTo>
                      <a:pt x="817245" y="15875"/>
                      <a:pt x="179705" y="24447"/>
                      <a:pt x="0" y="0"/>
                    </a:cubicBezTo>
                  </a:path>
                </a:pathLst>
              </a:custGeom>
              <a:noFill/>
              <a:ln w="25400">
                <a:solidFill>
                  <a:schemeClr val="accent2">
                    <a:lumMod val="75000"/>
                  </a:schemeClr>
                </a:solidFill>
                <a:tailEnd type="arrow"/>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8" name="Freeform 7"/>
              <p:cNvSpPr/>
              <p:nvPr/>
            </p:nvSpPr>
            <p:spPr>
              <a:xfrm>
                <a:off x="2362200" y="1828797"/>
                <a:ext cx="2442210" cy="2065023"/>
              </a:xfrm>
              <a:custGeom>
                <a:avLst/>
                <a:gdLst>
                  <a:gd name="connsiteX0" fmla="*/ 2487930 w 2487930"/>
                  <a:gd name="connsiteY0" fmla="*/ 2061210 h 2061210"/>
                  <a:gd name="connsiteX1" fmla="*/ 1581150 w 2487930"/>
                  <a:gd name="connsiteY1" fmla="*/ 1337310 h 2061210"/>
                  <a:gd name="connsiteX2" fmla="*/ 979170 w 2487930"/>
                  <a:gd name="connsiteY2" fmla="*/ 400050 h 2061210"/>
                  <a:gd name="connsiteX3" fmla="*/ 0 w 2487930"/>
                  <a:gd name="connsiteY3" fmla="*/ 0 h 2061210"/>
                </a:gdLst>
                <a:ahLst/>
                <a:cxnLst>
                  <a:cxn ang="0">
                    <a:pos x="connsiteX0" y="connsiteY0"/>
                  </a:cxn>
                  <a:cxn ang="0">
                    <a:pos x="connsiteX1" y="connsiteY1"/>
                  </a:cxn>
                  <a:cxn ang="0">
                    <a:pos x="connsiteX2" y="connsiteY2"/>
                  </a:cxn>
                  <a:cxn ang="0">
                    <a:pos x="connsiteX3" y="connsiteY3"/>
                  </a:cxn>
                </a:cxnLst>
                <a:rect l="l" t="t" r="r" b="b"/>
                <a:pathLst>
                  <a:path w="2487930" h="2061210">
                    <a:moveTo>
                      <a:pt x="2487930" y="2061210"/>
                    </a:moveTo>
                    <a:cubicBezTo>
                      <a:pt x="2160270" y="1837690"/>
                      <a:pt x="1832610" y="1614170"/>
                      <a:pt x="1581150" y="1337310"/>
                    </a:cubicBezTo>
                    <a:cubicBezTo>
                      <a:pt x="1329690" y="1060450"/>
                      <a:pt x="1242695" y="622935"/>
                      <a:pt x="979170" y="400050"/>
                    </a:cubicBezTo>
                    <a:cubicBezTo>
                      <a:pt x="715645" y="177165"/>
                      <a:pt x="160655" y="68580"/>
                      <a:pt x="0" y="0"/>
                    </a:cubicBezTo>
                  </a:path>
                </a:pathLst>
              </a:custGeom>
              <a:noFill/>
              <a:ln w="25400" cap="rnd">
                <a:solidFill>
                  <a:schemeClr val="accent2">
                    <a:lumMod val="75000"/>
                  </a:schemeClr>
                </a:solidFill>
                <a:headEnd type="none"/>
                <a:tailEnd type="none" w="lg" len="sm"/>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9" name="Freeform 8"/>
              <p:cNvSpPr/>
              <p:nvPr/>
            </p:nvSpPr>
            <p:spPr>
              <a:xfrm>
                <a:off x="2362200" y="1828800"/>
                <a:ext cx="1066800" cy="1596390"/>
              </a:xfrm>
              <a:custGeom>
                <a:avLst/>
                <a:gdLst>
                  <a:gd name="connsiteX0" fmla="*/ 1108710 w 1108710"/>
                  <a:gd name="connsiteY0" fmla="*/ 1596390 h 1596390"/>
                  <a:gd name="connsiteX1" fmla="*/ 586740 w 1108710"/>
                  <a:gd name="connsiteY1" fmla="*/ 403860 h 1596390"/>
                  <a:gd name="connsiteX2" fmla="*/ 0 w 1108710"/>
                  <a:gd name="connsiteY2" fmla="*/ 0 h 1596390"/>
                </a:gdLst>
                <a:ahLst/>
                <a:cxnLst>
                  <a:cxn ang="0">
                    <a:pos x="connsiteX0" y="connsiteY0"/>
                  </a:cxn>
                  <a:cxn ang="0">
                    <a:pos x="connsiteX1" y="connsiteY1"/>
                  </a:cxn>
                  <a:cxn ang="0">
                    <a:pos x="connsiteX2" y="connsiteY2"/>
                  </a:cxn>
                </a:cxnLst>
                <a:rect l="l" t="t" r="r" b="b"/>
                <a:pathLst>
                  <a:path w="1108710" h="1596390">
                    <a:moveTo>
                      <a:pt x="1108710" y="1596390"/>
                    </a:moveTo>
                    <a:cubicBezTo>
                      <a:pt x="940117" y="1133157"/>
                      <a:pt x="771525" y="669925"/>
                      <a:pt x="586740" y="403860"/>
                    </a:cubicBezTo>
                    <a:cubicBezTo>
                      <a:pt x="401955" y="137795"/>
                      <a:pt x="200977" y="68897"/>
                      <a:pt x="0" y="0"/>
                    </a:cubicBezTo>
                  </a:path>
                </a:pathLst>
              </a:custGeom>
              <a:noFill/>
              <a:ln w="25400" cap="rnd">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grpSp>
      <p:sp>
        <p:nvSpPr>
          <p:cNvPr id="92" name="TextBox 91"/>
          <p:cNvSpPr txBox="1"/>
          <p:nvPr/>
        </p:nvSpPr>
        <p:spPr>
          <a:xfrm>
            <a:off x="6550151" y="19812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design-induced</a:t>
            </a:r>
          </a:p>
          <a:p>
            <a:pPr algn="ctr">
              <a:lnSpc>
                <a:spcPts val="2500"/>
              </a:lnSpc>
            </a:pPr>
            <a:r>
              <a:rPr lang="en-US" sz="2800" spc="-50" dirty="0">
                <a:solidFill>
                  <a:prstClr val="black"/>
                </a:solidFill>
                <a:latin typeface="Calibri Light"/>
              </a:rPr>
              <a:t>variation</a:t>
            </a:r>
          </a:p>
        </p:txBody>
      </p:sp>
      <p:sp>
        <p:nvSpPr>
          <p:cNvPr id="93" name="TextBox 92"/>
          <p:cNvSpPr txBox="1"/>
          <p:nvPr/>
        </p:nvSpPr>
        <p:spPr>
          <a:xfrm>
            <a:off x="-3049" y="19812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process</a:t>
            </a:r>
          </a:p>
          <a:p>
            <a:pPr algn="ctr">
              <a:lnSpc>
                <a:spcPts val="2500"/>
              </a:lnSpc>
            </a:pPr>
            <a:r>
              <a:rPr lang="en-US" sz="2800" spc="-50" dirty="0">
                <a:solidFill>
                  <a:prstClr val="black"/>
                </a:solidFill>
                <a:latin typeface="Calibri Light"/>
              </a:rPr>
              <a:t>variation</a:t>
            </a:r>
          </a:p>
        </p:txBody>
      </p:sp>
      <p:sp>
        <p:nvSpPr>
          <p:cNvPr id="94" name="TextBox 93"/>
          <p:cNvSpPr txBox="1"/>
          <p:nvPr/>
        </p:nvSpPr>
        <p:spPr>
          <a:xfrm>
            <a:off x="6553200" y="25908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localized error</a:t>
            </a:r>
          </a:p>
        </p:txBody>
      </p:sp>
      <p:sp>
        <p:nvSpPr>
          <p:cNvPr id="95" name="TextBox 94"/>
          <p:cNvSpPr txBox="1"/>
          <p:nvPr/>
        </p:nvSpPr>
        <p:spPr>
          <a:xfrm>
            <a:off x="0" y="2590800"/>
            <a:ext cx="2593849" cy="685800"/>
          </a:xfrm>
          <a:prstGeom prst="rect">
            <a:avLst/>
          </a:prstGeom>
          <a:noFill/>
        </p:spPr>
        <p:txBody>
          <a:bodyPr wrap="square" rtlCol="0" anchor="ctr">
            <a:noAutofit/>
          </a:bodyPr>
          <a:lstStyle/>
          <a:p>
            <a:pPr algn="ctr">
              <a:lnSpc>
                <a:spcPts val="2500"/>
              </a:lnSpc>
            </a:pPr>
            <a:r>
              <a:rPr lang="en-US" sz="2800" spc="-50" dirty="0">
                <a:solidFill>
                  <a:prstClr val="black"/>
                </a:solidFill>
                <a:latin typeface="Calibri Light"/>
              </a:rPr>
              <a:t>random error</a:t>
            </a:r>
          </a:p>
        </p:txBody>
      </p:sp>
      <p:sp>
        <p:nvSpPr>
          <p:cNvPr id="96" name="TextBox 95"/>
          <p:cNvSpPr txBox="1"/>
          <p:nvPr/>
        </p:nvSpPr>
        <p:spPr>
          <a:xfrm>
            <a:off x="6553200" y="4038600"/>
            <a:ext cx="2593849" cy="685800"/>
          </a:xfrm>
          <a:prstGeom prst="rect">
            <a:avLst/>
          </a:prstGeom>
          <a:noFill/>
        </p:spPr>
        <p:txBody>
          <a:bodyPr wrap="square" rtlCol="0" anchor="ctr">
            <a:noAutofit/>
          </a:bodyPr>
          <a:lstStyle/>
          <a:p>
            <a:pPr algn="ctr">
              <a:lnSpc>
                <a:spcPts val="2500"/>
              </a:lnSpc>
            </a:pPr>
            <a:r>
              <a:rPr lang="en-US" sz="3200" b="1" spc="-50" dirty="0">
                <a:solidFill>
                  <a:prstClr val="black"/>
                </a:solidFill>
                <a:latin typeface="Calibri Light"/>
              </a:rPr>
              <a:t>online profiling</a:t>
            </a:r>
          </a:p>
        </p:txBody>
      </p:sp>
      <p:sp>
        <p:nvSpPr>
          <p:cNvPr id="97" name="TextBox 96"/>
          <p:cNvSpPr txBox="1"/>
          <p:nvPr/>
        </p:nvSpPr>
        <p:spPr>
          <a:xfrm>
            <a:off x="-76200" y="4038600"/>
            <a:ext cx="2740153" cy="685800"/>
          </a:xfrm>
          <a:prstGeom prst="rect">
            <a:avLst/>
          </a:prstGeom>
          <a:noFill/>
        </p:spPr>
        <p:txBody>
          <a:bodyPr wrap="square" rtlCol="0" anchor="ctr">
            <a:noAutofit/>
          </a:bodyPr>
          <a:lstStyle/>
          <a:p>
            <a:pPr algn="ctr">
              <a:lnSpc>
                <a:spcPts val="2500"/>
              </a:lnSpc>
            </a:pPr>
            <a:r>
              <a:rPr lang="en-US" sz="3200" b="1" spc="-50" dirty="0">
                <a:solidFill>
                  <a:prstClr val="black"/>
                </a:solidFill>
                <a:latin typeface="Calibri Light"/>
              </a:rPr>
              <a:t>error-correcting code</a:t>
            </a:r>
          </a:p>
        </p:txBody>
      </p:sp>
      <p:sp>
        <p:nvSpPr>
          <p:cNvPr id="98" name="Down Arrow 97"/>
          <p:cNvSpPr/>
          <p:nvPr/>
        </p:nvSpPr>
        <p:spPr>
          <a:xfrm>
            <a:off x="914400" y="327279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99" name="Down Arrow 98"/>
          <p:cNvSpPr/>
          <p:nvPr/>
        </p:nvSpPr>
        <p:spPr>
          <a:xfrm>
            <a:off x="7467600" y="3276600"/>
            <a:ext cx="762000" cy="689610"/>
          </a:xfrm>
          <a:prstGeom prst="downArrow">
            <a:avLst>
              <a:gd name="adj1" fmla="val 50000"/>
              <a:gd name="adj2" fmla="val 31317"/>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Light"/>
            </a:endParaRPr>
          </a:p>
        </p:txBody>
      </p:sp>
      <p:sp>
        <p:nvSpPr>
          <p:cNvPr id="101" name="Punchline"/>
          <p:cNvSpPr txBox="1"/>
          <p:nvPr/>
        </p:nvSpPr>
        <p:spPr>
          <a:xfrm>
            <a:off x="0" y="51816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rPr>
              <a:t>Combine </a:t>
            </a:r>
            <a:r>
              <a:rPr lang="en-US" sz="3600" b="1" spc="-100" dirty="0">
                <a:solidFill>
                  <a:srgbClr val="4472C4">
                    <a:lumMod val="75000"/>
                  </a:srgbClr>
                </a:solidFill>
                <a:latin typeface="Calibri Light"/>
              </a:rPr>
              <a:t>error-correcting codes </a:t>
            </a:r>
            <a:r>
              <a:rPr lang="en-US" sz="3600" spc="-100" dirty="0">
                <a:solidFill>
                  <a:prstClr val="black"/>
                </a:solidFill>
                <a:latin typeface="Calibri Light"/>
              </a:rPr>
              <a:t>&amp;</a:t>
            </a:r>
            <a:r>
              <a:rPr lang="en-US" sz="3600" b="1" spc="-100" dirty="0">
                <a:solidFill>
                  <a:srgbClr val="4472C4">
                    <a:lumMod val="75000"/>
                  </a:srgbClr>
                </a:solidFill>
                <a:latin typeface="Calibri Light"/>
              </a:rPr>
              <a:t> online profiling</a:t>
            </a:r>
          </a:p>
        </p:txBody>
      </p:sp>
      <p:sp>
        <p:nvSpPr>
          <p:cNvPr id="102" name="Punchline"/>
          <p:cNvSpPr txBox="1"/>
          <p:nvPr/>
        </p:nvSpPr>
        <p:spPr>
          <a:xfrm>
            <a:off x="0" y="5638800"/>
            <a:ext cx="9144000" cy="533400"/>
          </a:xfrm>
          <a:prstGeom prst="rect">
            <a:avLst/>
          </a:prstGeom>
          <a:noFill/>
        </p:spPr>
        <p:txBody>
          <a:bodyPr wrap="square" rtlCol="0" anchor="ctr">
            <a:noAutofit/>
          </a:bodyPr>
          <a:lstStyle/>
          <a:p>
            <a:pPr algn="ctr"/>
            <a:r>
              <a:rPr lang="en-US" sz="3600" spc="-100" dirty="0">
                <a:solidFill>
                  <a:prstClr val="black"/>
                </a:solidFill>
                <a:latin typeface="Calibri Light"/>
                <a:sym typeface="Wingdings" panose="05000000000000000000" pitchFamily="2" charset="2"/>
              </a:rPr>
              <a:t> </a:t>
            </a:r>
            <a:r>
              <a:rPr lang="en-US" sz="3600" b="1" spc="-100" dirty="0">
                <a:solidFill>
                  <a:srgbClr val="4472C4">
                    <a:lumMod val="75000"/>
                  </a:srgbClr>
                </a:solidFill>
                <a:latin typeface="Calibri Light"/>
                <a:sym typeface="Wingdings" panose="05000000000000000000" pitchFamily="2" charset="2"/>
              </a:rPr>
              <a:t>Reliably</a:t>
            </a:r>
            <a:r>
              <a:rPr lang="en-US" sz="3600" spc="-100" dirty="0">
                <a:solidFill>
                  <a:prstClr val="black"/>
                </a:solidFill>
                <a:latin typeface="Calibri Light"/>
                <a:sym typeface="Wingdings" panose="05000000000000000000" pitchFamily="2" charset="2"/>
              </a:rPr>
              <a:t> reduce DRAM latency</a:t>
            </a:r>
            <a:endParaRPr lang="en-US" sz="3600" spc="-100" dirty="0">
              <a:solidFill>
                <a:prstClr val="black"/>
              </a:solidFill>
              <a:latin typeface="Calibri Light"/>
            </a:endParaRPr>
          </a:p>
        </p:txBody>
      </p:sp>
      <p:sp>
        <p:nvSpPr>
          <p:cNvPr id="100" name="TextBox 99"/>
          <p:cNvSpPr txBox="1"/>
          <p:nvPr/>
        </p:nvSpPr>
        <p:spPr>
          <a:xfrm>
            <a:off x="3432048" y="4724400"/>
            <a:ext cx="2663952" cy="457200"/>
          </a:xfrm>
          <a:prstGeom prst="rect">
            <a:avLst/>
          </a:prstGeom>
          <a:noFill/>
        </p:spPr>
        <p:txBody>
          <a:bodyPr wrap="square" rtlCol="0" anchor="ctr">
            <a:noAutofit/>
          </a:bodyPr>
          <a:lstStyle/>
          <a:p>
            <a:pPr algn="ctr"/>
            <a:r>
              <a:rPr lang="en-US" sz="2800" dirty="0">
                <a:solidFill>
                  <a:srgbClr val="000000"/>
                </a:solidFill>
                <a:latin typeface="Calibri Light"/>
              </a:rPr>
              <a:t>sense amplifier</a:t>
            </a:r>
          </a:p>
        </p:txBody>
      </p:sp>
      <p:sp>
        <p:nvSpPr>
          <p:cNvPr id="105" name="TextBox 104"/>
          <p:cNvSpPr txBox="1"/>
          <p:nvPr/>
        </p:nvSpPr>
        <p:spPr>
          <a:xfrm rot="5400000">
            <a:off x="1260348" y="2552700"/>
            <a:ext cx="2667000" cy="457200"/>
          </a:xfrm>
          <a:prstGeom prst="rect">
            <a:avLst/>
          </a:prstGeom>
          <a:noFill/>
        </p:spPr>
        <p:txBody>
          <a:bodyPr wrap="square" rtlCol="0" anchor="ctr">
            <a:noAutofit/>
          </a:bodyPr>
          <a:lstStyle/>
          <a:p>
            <a:pPr algn="ctr"/>
            <a:r>
              <a:rPr lang="en-US" sz="2800" dirty="0" err="1">
                <a:solidFill>
                  <a:srgbClr val="000000"/>
                </a:solidFill>
                <a:latin typeface="Calibri Light"/>
              </a:rPr>
              <a:t>wordline</a:t>
            </a:r>
            <a:r>
              <a:rPr lang="en-US" sz="2800" dirty="0">
                <a:solidFill>
                  <a:srgbClr val="000000"/>
                </a:solidFill>
                <a:latin typeface="Calibri Light"/>
              </a:rPr>
              <a:t> driver</a:t>
            </a:r>
          </a:p>
        </p:txBody>
      </p:sp>
      <p:sp>
        <p:nvSpPr>
          <p:cNvPr id="104" name="Punchline"/>
          <p:cNvSpPr txBox="1"/>
          <p:nvPr/>
        </p:nvSpPr>
        <p:spPr>
          <a:xfrm>
            <a:off x="0" y="762000"/>
            <a:ext cx="5635752" cy="533400"/>
          </a:xfrm>
          <a:prstGeom prst="rect">
            <a:avLst/>
          </a:prstGeom>
          <a:noFill/>
        </p:spPr>
        <p:txBody>
          <a:bodyPr wrap="square" rtlCol="0" anchor="ctr">
            <a:noAutofit/>
          </a:bodyPr>
          <a:lstStyle/>
          <a:p>
            <a:pPr algn="ctr"/>
            <a:r>
              <a:rPr lang="en-US" sz="3200" b="1" spc="-100" dirty="0">
                <a:solidFill>
                  <a:prstClr val="black"/>
                </a:solidFill>
              </a:rPr>
              <a:t>D</a:t>
            </a:r>
            <a:r>
              <a:rPr lang="en-US" sz="3200" spc="-100" dirty="0">
                <a:solidFill>
                  <a:prstClr val="black"/>
                </a:solidFill>
              </a:rPr>
              <a:t>esign-</a:t>
            </a:r>
            <a:r>
              <a:rPr lang="en-US" sz="3200" b="1" spc="-100" dirty="0">
                <a:solidFill>
                  <a:prstClr val="black"/>
                </a:solidFill>
              </a:rPr>
              <a:t>I</a:t>
            </a:r>
            <a:r>
              <a:rPr lang="en-US" sz="3200" spc="-100" dirty="0">
                <a:solidFill>
                  <a:prstClr val="black"/>
                </a:solidFill>
              </a:rPr>
              <a:t>nduced</a:t>
            </a:r>
            <a:r>
              <a:rPr lang="en-US" sz="3200" spc="-100" dirty="0">
                <a:solidFill>
                  <a:prstClr val="black"/>
                </a:solidFill>
                <a:latin typeface="Calibri Light"/>
              </a:rPr>
              <a:t>-</a:t>
            </a:r>
            <a:r>
              <a:rPr lang="en-US" sz="3200" b="1" spc="-100" dirty="0">
                <a:solidFill>
                  <a:prstClr val="black"/>
                </a:solidFill>
              </a:rPr>
              <a:t>V</a:t>
            </a:r>
            <a:r>
              <a:rPr lang="en-US" sz="3200" spc="-100" dirty="0">
                <a:solidFill>
                  <a:prstClr val="black"/>
                </a:solidFill>
                <a:latin typeface="Calibri Light"/>
              </a:rPr>
              <a:t>ariation-</a:t>
            </a:r>
            <a:r>
              <a:rPr lang="en-US" sz="3200" b="1" spc="-100" dirty="0">
                <a:solidFill>
                  <a:prstClr val="black"/>
                </a:solidFill>
              </a:rPr>
              <a:t>A</a:t>
            </a:r>
            <a:r>
              <a:rPr lang="en-US" sz="3200" spc="-100" dirty="0">
                <a:solidFill>
                  <a:prstClr val="black"/>
                </a:solidFill>
                <a:latin typeface="Calibri Light"/>
              </a:rPr>
              <a:t>ware</a:t>
            </a:r>
          </a:p>
        </p:txBody>
      </p:sp>
    </p:spTree>
    <p:extLst>
      <p:ext uri="{BB962C8B-B14F-4D97-AF65-F5344CB8AC3E}">
        <p14:creationId xmlns:p14="http://schemas.microsoft.com/office/powerpoint/2010/main" val="1163253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0"/>
                                  </p:stCondLst>
                                  <p:childTnLst>
                                    <p:animEffect transition="out" filter="fade">
                                      <p:cBhvr>
                                        <p:cTn id="6" dur="500"/>
                                        <p:tgtEl>
                                          <p:spTgt spid="71"/>
                                        </p:tgtEl>
                                      </p:cBhvr>
                                    </p:animEffect>
                                    <p:set>
                                      <p:cBhvr>
                                        <p:cTn id="7" dur="1" fill="hold">
                                          <p:stCondLst>
                                            <p:cond delay="499"/>
                                          </p:stCondLst>
                                        </p:cTn>
                                        <p:tgtEl>
                                          <p:spTgt spid="71"/>
                                        </p:tgtEl>
                                        <p:attrNameLst>
                                          <p:attrName>style.visibility</p:attrName>
                                        </p:attrNameLst>
                                      </p:cBhvr>
                                      <p:to>
                                        <p:strVal val="hidden"/>
                                      </p:to>
                                    </p:set>
                                  </p:childTnLst>
                                </p:cTn>
                              </p:par>
                              <p:par>
                                <p:cTn id="8" presetID="10" presetClass="exit" presetSubtype="0" fill="hold" grpId="0" nodeType="withEffect">
                                  <p:stCondLst>
                                    <p:cond delay="0"/>
                                  </p:stCondLst>
                                  <p:childTnLst>
                                    <p:animEffect transition="out" filter="fade">
                                      <p:cBhvr>
                                        <p:cTn id="9" dur="500"/>
                                        <p:tgtEl>
                                          <p:spTgt spid="70"/>
                                        </p:tgtEl>
                                      </p:cBhvr>
                                    </p:animEffect>
                                    <p:set>
                                      <p:cBhvr>
                                        <p:cTn id="10" dur="1" fill="hold">
                                          <p:stCondLst>
                                            <p:cond delay="499"/>
                                          </p:stCondLst>
                                        </p:cTn>
                                        <p:tgtEl>
                                          <p:spTgt spid="70"/>
                                        </p:tgtEl>
                                        <p:attrNameLst>
                                          <p:attrName>style.visibility</p:attrName>
                                        </p:attrNameLst>
                                      </p:cBhvr>
                                      <p:to>
                                        <p:strVal val="hidden"/>
                                      </p:to>
                                    </p:set>
                                  </p:childTnLst>
                                </p:cTn>
                              </p:par>
                              <p:par>
                                <p:cTn id="11" presetID="10" presetClass="exit" presetSubtype="0" fill="hold" grpId="0" nodeType="withEffect">
                                  <p:stCondLst>
                                    <p:cond delay="0"/>
                                  </p:stCondLst>
                                  <p:childTnLst>
                                    <p:animEffect transition="out" filter="fade">
                                      <p:cBhvr>
                                        <p:cTn id="12" dur="500"/>
                                        <p:tgtEl>
                                          <p:spTgt spid="72"/>
                                        </p:tgtEl>
                                      </p:cBhvr>
                                    </p:animEffect>
                                    <p:set>
                                      <p:cBhvr>
                                        <p:cTn id="13" dur="1" fill="hold">
                                          <p:stCondLst>
                                            <p:cond delay="499"/>
                                          </p:stCondLst>
                                        </p:cTn>
                                        <p:tgtEl>
                                          <p:spTgt spid="72"/>
                                        </p:tgtEl>
                                        <p:attrNameLst>
                                          <p:attrName>style.visibility</p:attrName>
                                        </p:attrNameLst>
                                      </p:cBhvr>
                                      <p:to>
                                        <p:strVal val="hidden"/>
                                      </p:to>
                                    </p:set>
                                  </p:childTnLst>
                                </p:cTn>
                              </p:par>
                            </p:childTnLst>
                          </p:cTn>
                        </p:par>
                        <p:par>
                          <p:cTn id="14" fill="hold">
                            <p:stCondLst>
                              <p:cond delay="500"/>
                            </p:stCondLst>
                            <p:childTnLst>
                              <p:par>
                                <p:cTn id="15" presetID="10" presetClass="entr" presetSubtype="0" fill="hold" grpId="0" nodeType="afterEffect">
                                  <p:stCondLst>
                                    <p:cond delay="0"/>
                                  </p:stCondLst>
                                  <p:childTnLst>
                                    <p:set>
                                      <p:cBhvr>
                                        <p:cTn id="16" dur="1" fill="hold">
                                          <p:stCondLst>
                                            <p:cond delay="0"/>
                                          </p:stCondLst>
                                        </p:cTn>
                                        <p:tgtEl>
                                          <p:spTgt spid="78"/>
                                        </p:tgtEl>
                                        <p:attrNameLst>
                                          <p:attrName>style.visibility</p:attrName>
                                        </p:attrNameLst>
                                      </p:cBhvr>
                                      <p:to>
                                        <p:strVal val="visible"/>
                                      </p:to>
                                    </p:set>
                                    <p:animEffect transition="in" filter="fade">
                                      <p:cBhvr>
                                        <p:cTn id="17" dur="500"/>
                                        <p:tgtEl>
                                          <p:spTgt spid="7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6"/>
                                        </p:tgtEl>
                                        <p:attrNameLst>
                                          <p:attrName>style.visibility</p:attrName>
                                        </p:attrNameLst>
                                      </p:cBhvr>
                                      <p:to>
                                        <p:strVal val="visible"/>
                                      </p:to>
                                    </p:set>
                                    <p:animEffect transition="in" filter="fade">
                                      <p:cBhvr>
                                        <p:cTn id="20" dur="500"/>
                                        <p:tgtEl>
                                          <p:spTgt spid="7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77"/>
                                        </p:tgtEl>
                                        <p:attrNameLst>
                                          <p:attrName>style.visibility</p:attrName>
                                        </p:attrNameLst>
                                      </p:cBhvr>
                                      <p:to>
                                        <p:strVal val="visible"/>
                                      </p:to>
                                    </p:set>
                                    <p:animEffect transition="in" filter="fade">
                                      <p:cBhvr>
                                        <p:cTn id="23" dur="500"/>
                                        <p:tgtEl>
                                          <p:spTgt spid="77"/>
                                        </p:tgtEl>
                                      </p:cBhvr>
                                    </p:animEffect>
                                  </p:childTnLst>
                                </p:cTn>
                              </p:par>
                            </p:childTnLst>
                          </p:cTn>
                        </p:par>
                        <p:par>
                          <p:cTn id="24" fill="hold">
                            <p:stCondLst>
                              <p:cond delay="1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2"/>
                                        </p:tgtEl>
                                        <p:attrNameLst>
                                          <p:attrName>style.visibility</p:attrName>
                                        </p:attrNameLst>
                                      </p:cBhvr>
                                      <p:to>
                                        <p:strVal val="visible"/>
                                      </p:to>
                                    </p:set>
                                    <p:animEffect transition="in" filter="fade">
                                      <p:cBhvr>
                                        <p:cTn id="32" dur="500"/>
                                        <p:tgtEl>
                                          <p:spTgt spid="92"/>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3"/>
                                        </p:tgtEl>
                                        <p:attrNameLst>
                                          <p:attrName>style.visibility</p:attrName>
                                        </p:attrNameLst>
                                      </p:cBhvr>
                                      <p:to>
                                        <p:strVal val="visible"/>
                                      </p:to>
                                    </p:set>
                                    <p:animEffect transition="in" filter="fade">
                                      <p:cBhvr>
                                        <p:cTn id="35" dur="500"/>
                                        <p:tgtEl>
                                          <p:spTgt spid="93"/>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4"/>
                                        </p:tgtEl>
                                        <p:attrNameLst>
                                          <p:attrName>style.visibility</p:attrName>
                                        </p:attrNameLst>
                                      </p:cBhvr>
                                      <p:to>
                                        <p:strVal val="visible"/>
                                      </p:to>
                                    </p:set>
                                    <p:animEffect transition="in" filter="fade">
                                      <p:cBhvr>
                                        <p:cTn id="39" dur="500"/>
                                        <p:tgtEl>
                                          <p:spTgt spid="94"/>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95"/>
                                        </p:tgtEl>
                                        <p:attrNameLst>
                                          <p:attrName>style.visibility</p:attrName>
                                        </p:attrNameLst>
                                      </p:cBhvr>
                                      <p:to>
                                        <p:strVal val="visible"/>
                                      </p:to>
                                    </p:set>
                                    <p:animEffect transition="in" filter="fade">
                                      <p:cBhvr>
                                        <p:cTn id="42" dur="500"/>
                                        <p:tgtEl>
                                          <p:spTgt spid="95"/>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1" fill="hold" grpId="0" nodeType="clickEffect">
                                  <p:stCondLst>
                                    <p:cond delay="0"/>
                                  </p:stCondLst>
                                  <p:childTnLst>
                                    <p:set>
                                      <p:cBhvr>
                                        <p:cTn id="46" dur="1" fill="hold">
                                          <p:stCondLst>
                                            <p:cond delay="0"/>
                                          </p:stCondLst>
                                        </p:cTn>
                                        <p:tgtEl>
                                          <p:spTgt spid="98"/>
                                        </p:tgtEl>
                                        <p:attrNameLst>
                                          <p:attrName>style.visibility</p:attrName>
                                        </p:attrNameLst>
                                      </p:cBhvr>
                                      <p:to>
                                        <p:strVal val="visible"/>
                                      </p:to>
                                    </p:set>
                                    <p:animEffect transition="in" filter="wipe(up)">
                                      <p:cBhvr>
                                        <p:cTn id="47" dur="500"/>
                                        <p:tgtEl>
                                          <p:spTgt spid="98"/>
                                        </p:tgtEl>
                                      </p:cBhvr>
                                    </p:animEffect>
                                  </p:childTnLst>
                                </p:cTn>
                              </p:par>
                            </p:childTnLst>
                          </p:cTn>
                        </p:par>
                        <p:par>
                          <p:cTn id="48" fill="hold">
                            <p:stCondLst>
                              <p:cond delay="500"/>
                            </p:stCondLst>
                            <p:childTnLst>
                              <p:par>
                                <p:cTn id="49" presetID="22" presetClass="entr" presetSubtype="1" fill="hold" grpId="0" nodeType="afterEffect">
                                  <p:stCondLst>
                                    <p:cond delay="0"/>
                                  </p:stCondLst>
                                  <p:childTnLst>
                                    <p:set>
                                      <p:cBhvr>
                                        <p:cTn id="50" dur="1" fill="hold">
                                          <p:stCondLst>
                                            <p:cond delay="0"/>
                                          </p:stCondLst>
                                        </p:cTn>
                                        <p:tgtEl>
                                          <p:spTgt spid="97"/>
                                        </p:tgtEl>
                                        <p:attrNameLst>
                                          <p:attrName>style.visibility</p:attrName>
                                        </p:attrNameLst>
                                      </p:cBhvr>
                                      <p:to>
                                        <p:strVal val="visible"/>
                                      </p:to>
                                    </p:set>
                                    <p:animEffect transition="in" filter="wipe(up)">
                                      <p:cBhvr>
                                        <p:cTn id="51" dur="500"/>
                                        <p:tgtEl>
                                          <p:spTgt spid="97"/>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1" fill="hold" grpId="0" nodeType="clickEffect">
                                  <p:stCondLst>
                                    <p:cond delay="0"/>
                                  </p:stCondLst>
                                  <p:childTnLst>
                                    <p:set>
                                      <p:cBhvr>
                                        <p:cTn id="55" dur="1" fill="hold">
                                          <p:stCondLst>
                                            <p:cond delay="0"/>
                                          </p:stCondLst>
                                        </p:cTn>
                                        <p:tgtEl>
                                          <p:spTgt spid="99"/>
                                        </p:tgtEl>
                                        <p:attrNameLst>
                                          <p:attrName>style.visibility</p:attrName>
                                        </p:attrNameLst>
                                      </p:cBhvr>
                                      <p:to>
                                        <p:strVal val="visible"/>
                                      </p:to>
                                    </p:set>
                                    <p:animEffect transition="in" filter="wipe(up)">
                                      <p:cBhvr>
                                        <p:cTn id="56" dur="500"/>
                                        <p:tgtEl>
                                          <p:spTgt spid="99"/>
                                        </p:tgtEl>
                                      </p:cBhvr>
                                    </p:animEffect>
                                  </p:childTnLst>
                                </p:cTn>
                              </p:par>
                            </p:childTnLst>
                          </p:cTn>
                        </p:par>
                        <p:par>
                          <p:cTn id="57" fill="hold">
                            <p:stCondLst>
                              <p:cond delay="500"/>
                            </p:stCondLst>
                            <p:childTnLst>
                              <p:par>
                                <p:cTn id="58" presetID="22" presetClass="entr" presetSubtype="1" fill="hold" grpId="0" nodeType="afterEffect">
                                  <p:stCondLst>
                                    <p:cond delay="0"/>
                                  </p:stCondLst>
                                  <p:childTnLst>
                                    <p:set>
                                      <p:cBhvr>
                                        <p:cTn id="59" dur="1" fill="hold">
                                          <p:stCondLst>
                                            <p:cond delay="0"/>
                                          </p:stCondLst>
                                        </p:cTn>
                                        <p:tgtEl>
                                          <p:spTgt spid="96"/>
                                        </p:tgtEl>
                                        <p:attrNameLst>
                                          <p:attrName>style.visibility</p:attrName>
                                        </p:attrNameLst>
                                      </p:cBhvr>
                                      <p:to>
                                        <p:strVal val="visible"/>
                                      </p:to>
                                    </p:set>
                                    <p:animEffect transition="in" filter="wipe(up)">
                                      <p:cBhvr>
                                        <p:cTn id="60" dur="500"/>
                                        <p:tgtEl>
                                          <p:spTgt spid="96"/>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500"/>
                                        <p:tgtEl>
                                          <p:spTgt spid="101"/>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102"/>
                                        </p:tgtEl>
                                        <p:attrNameLst>
                                          <p:attrName>style.visibility</p:attrName>
                                        </p:attrNameLst>
                                      </p:cBhvr>
                                      <p:to>
                                        <p:strVal val="visible"/>
                                      </p:to>
                                    </p:set>
                                    <p:animEffect transition="in" filter="fade">
                                      <p:cBhvr>
                                        <p:cTn id="70" dur="500"/>
                                        <p:tgtEl>
                                          <p:spTgt spid="10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104"/>
                                        </p:tgtEl>
                                        <p:attrNameLst>
                                          <p:attrName>style.visibility</p:attrName>
                                        </p:attrNameLst>
                                      </p:cBhvr>
                                      <p:to>
                                        <p:strVal val="visible"/>
                                      </p:to>
                                    </p:set>
                                    <p:animEffect transition="in" filter="wipe(left)">
                                      <p:cBhvr>
                                        <p:cTn id="73" dur="50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0" grpId="0" animBg="1"/>
      <p:bldP spid="71" grpId="0" animBg="1"/>
      <p:bldP spid="72" grpId="0" animBg="1"/>
      <p:bldP spid="92" grpId="0"/>
      <p:bldP spid="93" grpId="0"/>
      <p:bldP spid="94" grpId="0"/>
      <p:bldP spid="95" grpId="0"/>
      <p:bldP spid="96" grpId="0"/>
      <p:bldP spid="97" grpId="0"/>
      <p:bldP spid="98" grpId="0" animBg="1"/>
      <p:bldP spid="99" grpId="0" animBg="1"/>
      <p:bldP spid="101" grpId="0"/>
      <p:bldP spid="102" grpId="0"/>
      <p:bldP spid="104"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8" name="Title 1"/>
          <p:cNvSpPr txBox="1">
            <a:spLocks/>
          </p:cNvSpPr>
          <p:nvPr/>
        </p:nvSpPr>
        <p:spPr>
          <a:xfrm>
            <a:off x="-76200" y="152401"/>
            <a:ext cx="9296400" cy="761999"/>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5400" spc="-60" dirty="0">
                <a:solidFill>
                  <a:prstClr val="black"/>
                </a:solidFill>
              </a:rPr>
              <a:t>DIVA-DRAM Reduces Latency</a:t>
            </a:r>
            <a:endParaRPr lang="en-US" sz="5400" b="1" spc="-60" dirty="0">
              <a:solidFill>
                <a:prstClr val="black"/>
              </a:solidFill>
            </a:endParaRPr>
          </a:p>
        </p:txBody>
      </p:sp>
      <p:sp>
        <p:nvSpPr>
          <p:cNvPr id="7" name="TextBox 6"/>
          <p:cNvSpPr txBox="1"/>
          <p:nvPr/>
        </p:nvSpPr>
        <p:spPr>
          <a:xfrm>
            <a:off x="1371599" y="990600"/>
            <a:ext cx="3228815" cy="457200"/>
          </a:xfrm>
          <a:prstGeom prst="rect">
            <a:avLst/>
          </a:prstGeom>
          <a:noFill/>
        </p:spPr>
        <p:txBody>
          <a:bodyPr wrap="square" rtlCol="0" anchor="ctr">
            <a:noAutofit/>
          </a:bodyPr>
          <a:lstStyle/>
          <a:p>
            <a:pPr algn="ctr">
              <a:lnSpc>
                <a:spcPts val="2800"/>
              </a:lnSpc>
            </a:pPr>
            <a:r>
              <a:rPr lang="en-US" sz="3200" dirty="0">
                <a:solidFill>
                  <a:srgbClr val="000000"/>
                </a:solidFill>
                <a:latin typeface="Calibri Light"/>
              </a:rPr>
              <a:t>Read</a:t>
            </a:r>
          </a:p>
        </p:txBody>
      </p:sp>
      <p:sp>
        <p:nvSpPr>
          <p:cNvPr id="8" name="TextBox 7"/>
          <p:cNvSpPr txBox="1"/>
          <p:nvPr/>
        </p:nvSpPr>
        <p:spPr>
          <a:xfrm>
            <a:off x="5410200" y="990600"/>
            <a:ext cx="3228815" cy="457200"/>
          </a:xfrm>
          <a:prstGeom prst="rect">
            <a:avLst/>
          </a:prstGeom>
          <a:noFill/>
        </p:spPr>
        <p:txBody>
          <a:bodyPr wrap="square" rtlCol="0" anchor="ctr">
            <a:noAutofit/>
          </a:bodyPr>
          <a:lstStyle/>
          <a:p>
            <a:pPr algn="ctr">
              <a:lnSpc>
                <a:spcPts val="2800"/>
              </a:lnSpc>
            </a:pPr>
            <a:r>
              <a:rPr lang="en-US" sz="3200" dirty="0">
                <a:solidFill>
                  <a:srgbClr val="000000"/>
                </a:solidFill>
                <a:latin typeface="Calibri Light"/>
              </a:rPr>
              <a:t>Write</a:t>
            </a:r>
          </a:p>
        </p:txBody>
      </p:sp>
      <p:graphicFrame>
        <p:nvGraphicFramePr>
          <p:cNvPr id="9" name="Chart 8"/>
          <p:cNvGraphicFramePr>
            <a:graphicFrameLocks/>
          </p:cNvGraphicFramePr>
          <p:nvPr>
            <p:extLst/>
          </p:nvPr>
        </p:nvGraphicFramePr>
        <p:xfrm>
          <a:off x="456116" y="1219200"/>
          <a:ext cx="4268283" cy="419100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rot="16200000">
            <a:off x="-800099" y="2628900"/>
            <a:ext cx="2743200" cy="381000"/>
          </a:xfrm>
          <a:prstGeom prst="rect">
            <a:avLst/>
          </a:prstGeom>
          <a:noFill/>
        </p:spPr>
        <p:txBody>
          <a:bodyPr wrap="square" rtlCol="0" anchor="ctr">
            <a:noAutofit/>
          </a:bodyPr>
          <a:lstStyle/>
          <a:p>
            <a:pPr algn="ctr">
              <a:lnSpc>
                <a:spcPts val="2800"/>
              </a:lnSpc>
            </a:pPr>
            <a:r>
              <a:rPr lang="en-US" sz="2400" dirty="0">
                <a:solidFill>
                  <a:srgbClr val="000000"/>
                </a:solidFill>
                <a:latin typeface="Calibri Light"/>
              </a:rPr>
              <a:t>Latency Reduction</a:t>
            </a:r>
          </a:p>
        </p:txBody>
      </p:sp>
      <p:grpSp>
        <p:nvGrpSpPr>
          <p:cNvPr id="2" name="Group 1"/>
          <p:cNvGrpSpPr/>
          <p:nvPr/>
        </p:nvGrpSpPr>
        <p:grpSpPr>
          <a:xfrm>
            <a:off x="3534893" y="4370070"/>
            <a:ext cx="398932" cy="234696"/>
            <a:chOff x="3531083" y="4522470"/>
            <a:chExt cx="398932" cy="234696"/>
          </a:xfrm>
        </p:grpSpPr>
        <p:sp>
          <p:nvSpPr>
            <p:cNvPr id="13"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14"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nvGrpSpPr>
          <p:cNvPr id="15" name="Group 14"/>
          <p:cNvGrpSpPr/>
          <p:nvPr/>
        </p:nvGrpSpPr>
        <p:grpSpPr>
          <a:xfrm>
            <a:off x="2514600" y="4370070"/>
            <a:ext cx="398932" cy="234696"/>
            <a:chOff x="3531083" y="4522470"/>
            <a:chExt cx="398932" cy="234696"/>
          </a:xfrm>
        </p:grpSpPr>
        <p:sp>
          <p:nvSpPr>
            <p:cNvPr id="16"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17"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nvGrpSpPr>
          <p:cNvPr id="3" name="Group 2"/>
          <p:cNvGrpSpPr/>
          <p:nvPr/>
        </p:nvGrpSpPr>
        <p:grpSpPr>
          <a:xfrm>
            <a:off x="4509467" y="1219200"/>
            <a:ext cx="4114800" cy="4191000"/>
            <a:chOff x="4509467" y="1371600"/>
            <a:chExt cx="4114800" cy="4191000"/>
          </a:xfrm>
        </p:grpSpPr>
        <p:graphicFrame>
          <p:nvGraphicFramePr>
            <p:cNvPr id="10" name="Chart 9"/>
            <p:cNvGraphicFramePr>
              <a:graphicFrameLocks/>
            </p:cNvGraphicFramePr>
            <p:nvPr>
              <p:extLst/>
            </p:nvPr>
          </p:nvGraphicFramePr>
          <p:xfrm>
            <a:off x="4509467" y="1371600"/>
            <a:ext cx="4114800" cy="4191000"/>
          </p:xfrm>
          <a:graphic>
            <a:graphicData uri="http://schemas.openxmlformats.org/drawingml/2006/chart">
              <c:chart xmlns:c="http://schemas.openxmlformats.org/drawingml/2006/chart" xmlns:r="http://schemas.openxmlformats.org/officeDocument/2006/relationships" r:id="rId4"/>
            </a:graphicData>
          </a:graphic>
        </p:graphicFrame>
        <p:grpSp>
          <p:nvGrpSpPr>
            <p:cNvPr id="18" name="Group 17"/>
            <p:cNvGrpSpPr/>
            <p:nvPr/>
          </p:nvGrpSpPr>
          <p:grpSpPr>
            <a:xfrm>
              <a:off x="7525868" y="4511040"/>
              <a:ext cx="398932" cy="234696"/>
              <a:chOff x="3531083" y="4522470"/>
              <a:chExt cx="398932" cy="234696"/>
            </a:xfrm>
          </p:grpSpPr>
          <p:sp>
            <p:nvSpPr>
              <p:cNvPr id="19"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20"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nvGrpSpPr>
            <p:cNvPr id="21" name="Group 20"/>
            <p:cNvGrpSpPr/>
            <p:nvPr/>
          </p:nvGrpSpPr>
          <p:grpSpPr>
            <a:xfrm>
              <a:off x="6505575" y="4511040"/>
              <a:ext cx="398932" cy="234696"/>
              <a:chOff x="3531083" y="4522470"/>
              <a:chExt cx="398932" cy="234696"/>
            </a:xfrm>
          </p:grpSpPr>
          <p:sp>
            <p:nvSpPr>
              <p:cNvPr id="22" name="Punchline"/>
              <p:cNvSpPr txBox="1"/>
              <p:nvPr/>
            </p:nvSpPr>
            <p:spPr>
              <a:xfrm>
                <a:off x="3555848" y="4522470"/>
                <a:ext cx="374167" cy="234696"/>
              </a:xfrm>
              <a:prstGeom prst="rect">
                <a:avLst/>
              </a:prstGeom>
              <a:solidFill>
                <a:schemeClr val="bg1"/>
              </a:solidFill>
            </p:spPr>
            <p:txBody>
              <a:bodyPr wrap="none" lIns="0" tIns="0" rIns="0" bIns="0" rtlCol="0" anchor="ctr">
                <a:noAutofit/>
              </a:bodyPr>
              <a:lstStyle/>
              <a:p>
                <a:pPr algn="ctr"/>
                <a:endParaRPr lang="en-US" sz="1600" spc="-100" dirty="0">
                  <a:solidFill>
                    <a:prstClr val="black"/>
                  </a:solidFill>
                  <a:latin typeface="Calibri Light"/>
                </a:endParaRPr>
              </a:p>
            </p:txBody>
          </p:sp>
          <p:sp>
            <p:nvSpPr>
              <p:cNvPr id="23" name="Punchline"/>
              <p:cNvSpPr txBox="1"/>
              <p:nvPr/>
            </p:nvSpPr>
            <p:spPr>
              <a:xfrm>
                <a:off x="3531083" y="4522470"/>
                <a:ext cx="374167" cy="234696"/>
              </a:xfrm>
              <a:prstGeom prst="rect">
                <a:avLst/>
              </a:prstGeom>
              <a:noFill/>
            </p:spPr>
            <p:txBody>
              <a:bodyPr wrap="none" lIns="0" tIns="0" rIns="0" bIns="0" rtlCol="0" anchor="ctr">
                <a:noAutofit/>
              </a:bodyPr>
              <a:lstStyle/>
              <a:p>
                <a:pPr algn="ctr"/>
                <a:r>
                  <a:rPr lang="en-US" sz="1600" spc="-100" dirty="0">
                    <a:solidFill>
                      <a:prstClr val="black"/>
                    </a:solidFill>
                    <a:latin typeface="Calibri Light"/>
                  </a:rPr>
                  <a:t>DIVA</a:t>
                </a:r>
              </a:p>
            </p:txBody>
          </p:sp>
        </p:grpSp>
      </p:grpSp>
      <p:sp>
        <p:nvSpPr>
          <p:cNvPr id="24" name="Punchline"/>
          <p:cNvSpPr txBox="1"/>
          <p:nvPr/>
        </p:nvSpPr>
        <p:spPr>
          <a:xfrm>
            <a:off x="0" y="5166320"/>
            <a:ext cx="9144000" cy="1143000"/>
          </a:xfrm>
          <a:prstGeom prst="rect">
            <a:avLst/>
          </a:prstGeom>
          <a:solidFill>
            <a:schemeClr val="accent1">
              <a:lumMod val="75000"/>
            </a:schemeClr>
          </a:solidFill>
        </p:spPr>
        <p:txBody>
          <a:bodyPr wrap="square" rtlCol="0" anchor="ctr">
            <a:noAutofit/>
          </a:bodyPr>
          <a:lstStyle/>
          <a:p>
            <a:pPr algn="ctr">
              <a:lnSpc>
                <a:spcPct val="80000"/>
              </a:lnSpc>
            </a:pPr>
            <a:r>
              <a:rPr lang="en-US" sz="3600" spc="-100" dirty="0">
                <a:solidFill>
                  <a:prstClr val="white"/>
                </a:solidFill>
                <a:latin typeface="Calibri Light"/>
              </a:rPr>
              <a:t>DIVA-DRAM </a:t>
            </a:r>
            <a:r>
              <a:rPr lang="en-US" sz="3600" b="1" i="1" spc="-100" dirty="0">
                <a:solidFill>
                  <a:prstClr val="white"/>
                </a:solidFill>
              </a:rPr>
              <a:t>reduces latency more aggressively</a:t>
            </a:r>
            <a:br>
              <a:rPr lang="en-US" sz="3600" b="1" i="1" spc="-100" dirty="0">
                <a:solidFill>
                  <a:prstClr val="white"/>
                </a:solidFill>
              </a:rPr>
            </a:br>
            <a:r>
              <a:rPr lang="en-US" sz="3600" spc="-100" dirty="0">
                <a:solidFill>
                  <a:prstClr val="white"/>
                </a:solidFill>
                <a:latin typeface="Calibri Light"/>
              </a:rPr>
              <a:t>and uses ECC to correct random slow cells</a:t>
            </a:r>
          </a:p>
        </p:txBody>
      </p:sp>
    </p:spTree>
    <p:extLst>
      <p:ext uri="{BB962C8B-B14F-4D97-AF65-F5344CB8AC3E}">
        <p14:creationId xmlns:p14="http://schemas.microsoft.com/office/powerpoint/2010/main" val="1091101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graphicEl>
                                              <a:chart seriesIdx="-4" categoryIdx="2" bldStep="category"/>
                                            </p:graphicEl>
                                          </p:spTgt>
                                        </p:tgtEl>
                                        <p:attrNameLst>
                                          <p:attrName>style.visibility</p:attrName>
                                        </p:attrNameLst>
                                      </p:cBhvr>
                                      <p:to>
                                        <p:strVal val="visible"/>
                                      </p:to>
                                    </p:set>
                                    <p:animEffect transition="in" filter="fade">
                                      <p:cBhvr>
                                        <p:cTn id="7" dur="500"/>
                                        <p:tgtEl>
                                          <p:spTgt spid="9">
                                            <p:graphicEl>
                                              <a:chart seriesIdx="-4" categoryIdx="2" bldStep="category"/>
                                            </p:graphic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graphicEl>
                                              <a:chart seriesIdx="-4" categoryIdx="3" bldStep="category"/>
                                            </p:graphicEl>
                                          </p:spTgt>
                                        </p:tgtEl>
                                        <p:attrNameLst>
                                          <p:attrName>style.visibility</p:attrName>
                                        </p:attrNameLst>
                                      </p:cBhvr>
                                      <p:to>
                                        <p:strVal val="visible"/>
                                      </p:to>
                                    </p:set>
                                    <p:animEffect transition="in" filter="fade">
                                      <p:cBhvr>
                                        <p:cTn id="10" dur="500"/>
                                        <p:tgtEl>
                                          <p:spTgt spid="9">
                                            <p:graphicEl>
                                              <a:chart seriesIdx="-4" categoryIdx="3" bldStep="category"/>
                                            </p:graphic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9">
                                            <p:graphicEl>
                                              <a:chart seriesIdx="-4" categoryIdx="4" bldStep="category"/>
                                            </p:graphicEl>
                                          </p:spTgt>
                                        </p:tgtEl>
                                        <p:attrNameLst>
                                          <p:attrName>style.visibility</p:attrName>
                                        </p:attrNameLst>
                                      </p:cBhvr>
                                      <p:to>
                                        <p:strVal val="visible"/>
                                      </p:to>
                                    </p:set>
                                    <p:animEffect transition="in" filter="fade">
                                      <p:cBhvr>
                                        <p:cTn id="15" dur="500"/>
                                        <p:tgtEl>
                                          <p:spTgt spid="9">
                                            <p:graphicEl>
                                              <a:chart seriesIdx="-4" categoryIdx="4" bldStep="category"/>
                                            </p:graphicEl>
                                          </p:spTgt>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graphicEl>
                                              <a:chart seriesIdx="-4" categoryIdx="5" bldStep="category"/>
                                            </p:graphicEl>
                                          </p:spTgt>
                                        </p:tgtEl>
                                        <p:attrNameLst>
                                          <p:attrName>style.visibility</p:attrName>
                                        </p:attrNameLst>
                                      </p:cBhvr>
                                      <p:to>
                                        <p:strVal val="visible"/>
                                      </p:to>
                                    </p:set>
                                    <p:animEffect transition="in" filter="fade">
                                      <p:cBhvr>
                                        <p:cTn id="18" dur="500"/>
                                        <p:tgtEl>
                                          <p:spTgt spid="9">
                                            <p:graphicEl>
                                              <a:chart seriesIdx="-4" categoryIdx="5" bldStep="category"/>
                                            </p:graphic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par>
                                <p:cTn id="24" presetID="1" presetClass="entr" presetSubtype="0" fill="hold" nodeType="withEffect">
                                  <p:stCondLst>
                                    <p:cond delay="0"/>
                                  </p:stCondLst>
                                  <p:childTnLst>
                                    <p:set>
                                      <p:cBhvr>
                                        <p:cTn id="25" dur="1" fill="hold">
                                          <p:stCondLst>
                                            <p:cond delay="0"/>
                                          </p:stCondLst>
                                        </p:cTn>
                                        <p:tgtEl>
                                          <p:spTgt spid="3"/>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Graphic spid="9" grpId="0">
        <p:bldSub>
          <a:bldChart bld="category"/>
        </p:bldSub>
      </p:bldGraphic>
      <p:bldP spid="24"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Design-Induced Latency Variation in DRAM</a:t>
            </a:r>
          </a:p>
        </p:txBody>
      </p:sp>
      <p:sp>
        <p:nvSpPr>
          <p:cNvPr id="3" name="Content Placeholder 2"/>
          <p:cNvSpPr>
            <a:spLocks noGrp="1"/>
          </p:cNvSpPr>
          <p:nvPr>
            <p:ph idx="1"/>
          </p:nvPr>
        </p:nvSpPr>
        <p:spPr>
          <a:xfrm>
            <a:off x="228600" y="980728"/>
            <a:ext cx="8915400" cy="5193723"/>
          </a:xfrm>
        </p:spPr>
        <p:txBody>
          <a:bodyPr/>
          <a:lstStyle/>
          <a:p>
            <a:r>
              <a:rPr lang="en-US" sz="2000" dirty="0" err="1"/>
              <a:t>Donghyuk</a:t>
            </a:r>
            <a:r>
              <a:rPr lang="en-US" sz="2000" dirty="0"/>
              <a:t> Lee, Samira Khan, Lavanya Subramanian, </a:t>
            </a:r>
            <a:r>
              <a:rPr lang="en-US" sz="2000" dirty="0" err="1"/>
              <a:t>Saugata</a:t>
            </a:r>
            <a:r>
              <a:rPr lang="en-US" sz="2000" dirty="0"/>
              <a:t> </a:t>
            </a:r>
            <a:r>
              <a:rPr lang="en-US" sz="2000" dirty="0" err="1"/>
              <a:t>Ghose</a:t>
            </a:r>
            <a:r>
              <a:rPr lang="en-US" sz="2000" dirty="0"/>
              <a:t>, </a:t>
            </a:r>
            <a:r>
              <a:rPr lang="en-US" sz="2000" dirty="0" err="1"/>
              <a:t>Rachata</a:t>
            </a:r>
            <a:r>
              <a:rPr lang="en-US" sz="2000" dirty="0"/>
              <a:t> </a:t>
            </a:r>
            <a:r>
              <a:rPr lang="en-US" sz="2000" dirty="0" err="1"/>
              <a:t>Ausavarungnirun</a:t>
            </a:r>
            <a:r>
              <a:rPr lang="en-US" sz="2000" dirty="0"/>
              <a:t>, Gennady Pekhimenko, </a:t>
            </a:r>
            <a:r>
              <a:rPr lang="en-US" sz="2000" dirty="0" err="1"/>
              <a:t>Vivek</a:t>
            </a:r>
            <a:r>
              <a:rPr lang="en-US" sz="2000" dirty="0"/>
              <a:t> Seshadri, and </a:t>
            </a:r>
            <a:r>
              <a:rPr lang="en-US" sz="2000" u="sng" dirty="0"/>
              <a:t>Onur Mutlu</a:t>
            </a:r>
            <a:r>
              <a:rPr lang="en-US" sz="2000" dirty="0"/>
              <a:t>,</a:t>
            </a:r>
            <a:br>
              <a:rPr lang="en-US" sz="2000" dirty="0"/>
            </a:br>
            <a:r>
              <a:rPr lang="en-US" sz="2000" b="1" dirty="0">
                <a:hlinkClick r:id="rId2"/>
              </a:rPr>
              <a:t>"Design-Induced Latency Variation in Modern DRAM Chips: Characterization, Analysis, and Latency Reduction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186</a:t>
            </a:fld>
            <a:endParaRPr lang="en-US">
              <a:solidFill>
                <a:srgbClr val="000000"/>
              </a:solidFill>
            </a:endParaRPr>
          </a:p>
        </p:txBody>
      </p:sp>
      <p:pic>
        <p:nvPicPr>
          <p:cNvPr id="8" name="Picture 7"/>
          <p:cNvPicPr>
            <a:picLocks noChangeAspect="1"/>
          </p:cNvPicPr>
          <p:nvPr/>
        </p:nvPicPr>
        <p:blipFill>
          <a:blip r:embed="rId4"/>
          <a:stretch>
            <a:fillRect/>
          </a:stretch>
        </p:blipFill>
        <p:spPr>
          <a:xfrm>
            <a:off x="0" y="3837964"/>
            <a:ext cx="9144000" cy="2543364"/>
          </a:xfrm>
          <a:prstGeom prst="rect">
            <a:avLst/>
          </a:prstGeom>
        </p:spPr>
      </p:pic>
    </p:spTree>
    <p:extLst>
      <p:ext uri="{BB962C8B-B14F-4D97-AF65-F5344CB8AC3E}">
        <p14:creationId xmlns:p14="http://schemas.microsoft.com/office/powerpoint/2010/main" val="554013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685800" y="1124744"/>
            <a:ext cx="7924800" cy="1752600"/>
          </a:xfrm>
        </p:spPr>
        <p:txBody>
          <a:bodyPr/>
          <a:lstStyle/>
          <a:p>
            <a:r>
              <a:rPr lang="en-US" dirty="0"/>
              <a:t>Voltron: Exploiting the </a:t>
            </a:r>
            <a:br>
              <a:rPr lang="en-US" dirty="0"/>
            </a:br>
            <a:r>
              <a:rPr lang="en-US" dirty="0"/>
              <a:t>	Voltage-Latency-Reliability 					Relationship</a:t>
            </a:r>
          </a:p>
        </p:txBody>
      </p:sp>
      <p:sp>
        <p:nvSpPr>
          <p:cNvPr id="6" name="Subtitle 5"/>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323594FA-E141-4234-AE05-360401972BE7}" type="slidenum">
              <a:rPr lang="en-US" altLang="en-US" smtClean="0">
                <a:solidFill>
                  <a:srgbClr val="000000"/>
                </a:solidFill>
              </a:rPr>
              <a:pPr/>
              <a:t>187</a:t>
            </a:fld>
            <a:endParaRPr lang="en-US" altLang="en-US">
              <a:solidFill>
                <a:srgbClr val="000000"/>
              </a:solidFill>
            </a:endParaRPr>
          </a:p>
        </p:txBody>
      </p:sp>
    </p:spTree>
    <p:extLst>
      <p:ext uri="{BB962C8B-B14F-4D97-AF65-F5344CB8AC3E}">
        <p14:creationId xmlns:p14="http://schemas.microsoft.com/office/powerpoint/2010/main" val="1270776193"/>
      </p:ext>
    </p:extLst>
  </p:cSld>
  <p:clrMapOvr>
    <a:masterClrMapping/>
  </p:clrMapOvr>
  <p:transition/>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Summary</a:t>
            </a:r>
          </a:p>
        </p:txBody>
      </p:sp>
      <p:sp>
        <p:nvSpPr>
          <p:cNvPr id="3" name="Content Placeholder 2"/>
          <p:cNvSpPr>
            <a:spLocks noGrp="1"/>
          </p:cNvSpPr>
          <p:nvPr>
            <p:ph idx="1"/>
          </p:nvPr>
        </p:nvSpPr>
        <p:spPr/>
        <p:txBody>
          <a:bodyPr>
            <a:noAutofit/>
          </a:bodyPr>
          <a:lstStyle/>
          <a:p>
            <a:r>
              <a:rPr lang="en-US" sz="2300" spc="-20" dirty="0">
                <a:solidFill>
                  <a:srgbClr val="FF4136"/>
                </a:solidFill>
              </a:rPr>
              <a:t>DRAM (memory) power is significant in today’s systems</a:t>
            </a:r>
          </a:p>
          <a:p>
            <a:pPr lvl="1"/>
            <a:r>
              <a:rPr lang="en-US" sz="2000" dirty="0"/>
              <a:t>Existing low-voltage DRAM reduces voltage </a:t>
            </a:r>
            <a:r>
              <a:rPr lang="en-US" sz="2000" b="1" dirty="0"/>
              <a:t>conservatively</a:t>
            </a:r>
          </a:p>
          <a:p>
            <a:pPr lvl="1"/>
            <a:endParaRPr lang="en-US" sz="1000" b="1" dirty="0"/>
          </a:p>
          <a:p>
            <a:r>
              <a:rPr lang="en-US" sz="2300" u="sng" dirty="0"/>
              <a:t>Goal</a:t>
            </a:r>
            <a:r>
              <a:rPr lang="en-US" sz="2300" dirty="0"/>
              <a:t>: Understand and exploit the reliability and latency behavior of real DRAM chips under</a:t>
            </a:r>
            <a:r>
              <a:rPr lang="en-US" sz="2300" b="1" i="1" dirty="0"/>
              <a:t> aggressive reduced-voltage operation</a:t>
            </a:r>
          </a:p>
          <a:p>
            <a:endParaRPr lang="en-US" sz="1000" dirty="0"/>
          </a:p>
          <a:p>
            <a:r>
              <a:rPr lang="en-US" sz="2300" u="sng" dirty="0"/>
              <a:t>Key experimental observations</a:t>
            </a:r>
            <a:r>
              <a:rPr lang="en-US" sz="2300" dirty="0"/>
              <a:t>:</a:t>
            </a:r>
          </a:p>
          <a:p>
            <a:pPr lvl="1"/>
            <a:r>
              <a:rPr lang="en-US" sz="2000" dirty="0">
                <a:solidFill>
                  <a:srgbClr val="FF4136"/>
                </a:solidFill>
              </a:rPr>
              <a:t>Huge voltage margin -- Errors occur beyond some voltage</a:t>
            </a:r>
          </a:p>
          <a:p>
            <a:pPr lvl="1"/>
            <a:r>
              <a:rPr lang="en-US" sz="2000" dirty="0"/>
              <a:t>Errors exhibit </a:t>
            </a:r>
            <a:r>
              <a:rPr lang="en-US" sz="2000" dirty="0">
                <a:solidFill>
                  <a:srgbClr val="0070C0"/>
                </a:solidFill>
              </a:rPr>
              <a:t>spatial locality</a:t>
            </a:r>
          </a:p>
          <a:p>
            <a:pPr lvl="1"/>
            <a:r>
              <a:rPr lang="en-US" sz="2000" dirty="0">
                <a:solidFill>
                  <a:srgbClr val="0070C0"/>
                </a:solidFill>
              </a:rPr>
              <a:t>Higher operation latency mitigates voltage-induced errors</a:t>
            </a:r>
          </a:p>
          <a:p>
            <a:pPr lvl="1"/>
            <a:endParaRPr lang="en-US" sz="1000" dirty="0"/>
          </a:p>
          <a:p>
            <a:r>
              <a:rPr lang="en-US" sz="2300" b="1" u="sng" dirty="0">
                <a:solidFill>
                  <a:srgbClr val="0070C0"/>
                </a:solidFill>
              </a:rPr>
              <a:t>Voltron</a:t>
            </a:r>
            <a:r>
              <a:rPr lang="en-US" sz="2300" dirty="0"/>
              <a:t>: A new DRAM energy reduction mechanism </a:t>
            </a:r>
          </a:p>
          <a:p>
            <a:pPr lvl="1"/>
            <a:r>
              <a:rPr lang="en-US" sz="2000" dirty="0"/>
              <a:t>Reduce DRAM voltage </a:t>
            </a:r>
            <a:r>
              <a:rPr lang="en-US" sz="2000" b="1" dirty="0"/>
              <a:t>without introducing errors </a:t>
            </a:r>
          </a:p>
          <a:p>
            <a:pPr lvl="1"/>
            <a:r>
              <a:rPr lang="en-US" sz="2000" dirty="0"/>
              <a:t>Use a </a:t>
            </a:r>
            <a:r>
              <a:rPr lang="en-US" sz="2000" b="1" dirty="0"/>
              <a:t>regression model </a:t>
            </a:r>
            <a:r>
              <a:rPr lang="en-US" sz="2000" dirty="0"/>
              <a:t>to select voltage that does not degrade performance beyond a chosen target </a:t>
            </a:r>
            <a:r>
              <a:rPr lang="en-US" sz="2000" dirty="0">
                <a:sym typeface="Wingdings"/>
              </a:rPr>
              <a:t> </a:t>
            </a:r>
            <a:r>
              <a:rPr lang="en-US" sz="2000" dirty="0">
                <a:solidFill>
                  <a:schemeClr val="accent3">
                    <a:lumMod val="50000"/>
                  </a:schemeClr>
                </a:solidFill>
                <a:sym typeface="Wingdings"/>
              </a:rPr>
              <a:t>7.3% system energy reduction</a:t>
            </a:r>
            <a:endParaRPr lang="en-US" sz="2000" dirty="0">
              <a:solidFill>
                <a:schemeClr val="accent3">
                  <a:lumMod val="50000"/>
                </a:schemeClr>
              </a:solidFill>
            </a:endParaRPr>
          </a:p>
          <a:p>
            <a:endParaRPr lang="en-US" dirty="0"/>
          </a:p>
          <a:p>
            <a:endParaRPr lang="en-US" dirty="0"/>
          </a:p>
        </p:txBody>
      </p:sp>
      <p:sp>
        <p:nvSpPr>
          <p:cNvPr id="4" name="Slide Number Placeholder 3"/>
          <p:cNvSpPr>
            <a:spLocks noGrp="1"/>
          </p:cNvSpPr>
          <p:nvPr>
            <p:ph type="sldNum" sz="quarter" idx="12"/>
          </p:nvPr>
        </p:nvSpPr>
        <p:spPr/>
        <p:txBody>
          <a:bodyPr/>
          <a:lstStyle/>
          <a:p>
            <a:pPr>
              <a:defRPr/>
            </a:pPr>
            <a:fld id="{13F32364-6BA0-48AA-B029-3ED2192016FC}" type="slidenum">
              <a:rPr lang="en-US" smtClean="0">
                <a:solidFill>
                  <a:prstClr val="black"/>
                </a:solidFill>
              </a:rPr>
              <a:pPr>
                <a:defRPr/>
              </a:pPr>
              <a:t>188</a:t>
            </a:fld>
            <a:endParaRPr lang="en-US" dirty="0">
              <a:solidFill>
                <a:prstClr val="black"/>
              </a:solidFill>
            </a:endParaRPr>
          </a:p>
        </p:txBody>
      </p:sp>
    </p:spTree>
    <p:extLst>
      <p:ext uri="{BB962C8B-B14F-4D97-AF65-F5344CB8AC3E}">
        <p14:creationId xmlns:p14="http://schemas.microsoft.com/office/powerpoint/2010/main" val="14006174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800" dirty="0"/>
              <a:t>Analysis of Latency-Voltage in DRAM Chips</a:t>
            </a:r>
          </a:p>
        </p:txBody>
      </p:sp>
      <p:sp>
        <p:nvSpPr>
          <p:cNvPr id="3" name="Content Placeholder 2"/>
          <p:cNvSpPr>
            <a:spLocks noGrp="1"/>
          </p:cNvSpPr>
          <p:nvPr>
            <p:ph idx="1"/>
          </p:nvPr>
        </p:nvSpPr>
        <p:spPr>
          <a:xfrm>
            <a:off x="228600" y="980728"/>
            <a:ext cx="8915400" cy="5193723"/>
          </a:xfrm>
        </p:spPr>
        <p:txBody>
          <a:bodyPr/>
          <a:lstStyle/>
          <a:p>
            <a:r>
              <a:rPr lang="en-US" sz="2000" dirty="0"/>
              <a:t>Kevin Chang, A. </a:t>
            </a:r>
            <a:r>
              <a:rPr lang="en-US" sz="2000" dirty="0" err="1"/>
              <a:t>Giray</a:t>
            </a:r>
            <a:r>
              <a:rPr lang="en-US" sz="2000" dirty="0"/>
              <a:t> </a:t>
            </a:r>
            <a:r>
              <a:rPr lang="en-US" sz="2000" dirty="0" err="1"/>
              <a:t>Yaglikci</a:t>
            </a:r>
            <a:r>
              <a:rPr lang="en-US" sz="2000" dirty="0"/>
              <a:t>, </a:t>
            </a:r>
            <a:r>
              <a:rPr lang="en-US" sz="2000" dirty="0" err="1"/>
              <a:t>Saugata</a:t>
            </a:r>
            <a:r>
              <a:rPr lang="en-US" sz="2000" dirty="0"/>
              <a:t> </a:t>
            </a:r>
            <a:r>
              <a:rPr lang="en-US" sz="2000" dirty="0" err="1"/>
              <a:t>Ghose</a:t>
            </a:r>
            <a:r>
              <a:rPr lang="en-US" sz="2000" dirty="0"/>
              <a:t>, </a:t>
            </a:r>
            <a:r>
              <a:rPr lang="en-US" sz="2000" dirty="0" err="1"/>
              <a:t>Aditya</a:t>
            </a:r>
            <a:r>
              <a:rPr lang="en-US" sz="2000" dirty="0"/>
              <a:t> </a:t>
            </a:r>
            <a:r>
              <a:rPr lang="en-US" sz="2000" dirty="0" err="1"/>
              <a:t>Agrawal</a:t>
            </a:r>
            <a:r>
              <a:rPr lang="en-US" sz="2000" dirty="0"/>
              <a:t>, </a:t>
            </a:r>
            <a:r>
              <a:rPr lang="en-US" sz="2000" dirty="0" err="1"/>
              <a:t>Niladrish</a:t>
            </a:r>
            <a:r>
              <a:rPr lang="en-US" sz="2000" dirty="0"/>
              <a:t> </a:t>
            </a:r>
            <a:r>
              <a:rPr lang="en-US" sz="2000" dirty="0" err="1"/>
              <a:t>Chatterjee</a:t>
            </a:r>
            <a:r>
              <a:rPr lang="en-US" sz="2000" dirty="0"/>
              <a:t>, </a:t>
            </a:r>
            <a:r>
              <a:rPr lang="en-US" sz="2000" dirty="0" err="1"/>
              <a:t>Abhijith</a:t>
            </a:r>
            <a:r>
              <a:rPr lang="en-US" sz="2000" dirty="0"/>
              <a:t> </a:t>
            </a:r>
            <a:r>
              <a:rPr lang="en-US" sz="2000" dirty="0" err="1"/>
              <a:t>Kashyap</a:t>
            </a:r>
            <a:r>
              <a:rPr lang="en-US" sz="2000" dirty="0"/>
              <a:t>, </a:t>
            </a:r>
            <a:r>
              <a:rPr lang="en-US" sz="2000" dirty="0" err="1"/>
              <a:t>Donghyuk</a:t>
            </a:r>
            <a:r>
              <a:rPr lang="en-US" sz="2000" dirty="0"/>
              <a:t> Lee, Mike O'Connor, Hasan Hassan, and </a:t>
            </a:r>
            <a:r>
              <a:rPr lang="en-US" sz="2000" u="sng" dirty="0"/>
              <a:t>Onur Mutlu</a:t>
            </a:r>
            <a:r>
              <a:rPr lang="en-US" sz="2000" dirty="0"/>
              <a:t>,</a:t>
            </a:r>
            <a:br>
              <a:rPr lang="en-US" sz="2000" dirty="0"/>
            </a:br>
            <a:r>
              <a:rPr lang="en-US" sz="2000" b="1" dirty="0">
                <a:hlinkClick r:id="rId2"/>
              </a:rPr>
              <a:t>"Understanding Reduced-Voltage Operation in Modern DRAM Devices: Experimental Characterization, Analysis, and Mechanisms"</a:t>
            </a:r>
            <a:r>
              <a:rPr lang="en-US" sz="2000" dirty="0"/>
              <a:t> </a:t>
            </a:r>
            <a:br>
              <a:rPr lang="en-US" sz="2000" dirty="0"/>
            </a:br>
            <a:r>
              <a:rPr lang="en-US" sz="2000" i="1" dirty="0"/>
              <a:t>Proceedings of the </a:t>
            </a:r>
            <a:r>
              <a:rPr lang="en-US" sz="2000" i="1" dirty="0">
                <a:hlinkClick r:id="rId3"/>
              </a:rPr>
              <a:t>ACM International Conference on Measurement and Modeling of Computer Systems</a:t>
            </a:r>
            <a:r>
              <a:rPr lang="en-US" sz="2000" i="1" dirty="0"/>
              <a:t> (</a:t>
            </a:r>
            <a:r>
              <a:rPr lang="en-US" sz="2000" b="1" i="1" dirty="0"/>
              <a:t>SIGMETRICS</a:t>
            </a:r>
            <a:r>
              <a:rPr lang="en-US" sz="2000" i="1" dirty="0"/>
              <a:t>)</a:t>
            </a:r>
            <a:r>
              <a:rPr lang="en-US" sz="2000" dirty="0"/>
              <a:t>, Urbana-Champaign, IL, USA, June 2017. </a:t>
            </a:r>
          </a:p>
        </p:txBody>
      </p:sp>
      <p:sp>
        <p:nvSpPr>
          <p:cNvPr id="4" name="Slide Number Placeholder 3"/>
          <p:cNvSpPr>
            <a:spLocks noGrp="1"/>
          </p:cNvSpPr>
          <p:nvPr>
            <p:ph type="sldNum" sz="quarter" idx="11"/>
          </p:nvPr>
        </p:nvSpPr>
        <p:spPr/>
        <p:txBody>
          <a:bodyPr/>
          <a:lstStyle/>
          <a:p>
            <a:fld id="{71752C56-4F8A-824F-A263-2404B5D536A2}" type="slidenum">
              <a:rPr lang="en-US" smtClean="0">
                <a:solidFill>
                  <a:srgbClr val="000000"/>
                </a:solidFill>
              </a:rPr>
              <a:pPr/>
              <a:t>189</a:t>
            </a:fld>
            <a:endParaRPr lang="en-US">
              <a:solidFill>
                <a:srgbClr val="000000"/>
              </a:solidFill>
            </a:endParaRPr>
          </a:p>
        </p:txBody>
      </p:sp>
      <p:pic>
        <p:nvPicPr>
          <p:cNvPr id="7" name="Picture 6"/>
          <p:cNvPicPr>
            <a:picLocks noChangeAspect="1"/>
          </p:cNvPicPr>
          <p:nvPr/>
        </p:nvPicPr>
        <p:blipFill>
          <a:blip r:embed="rId4"/>
          <a:stretch>
            <a:fillRect/>
          </a:stretch>
        </p:blipFill>
        <p:spPr>
          <a:xfrm>
            <a:off x="0" y="4372785"/>
            <a:ext cx="9144000" cy="1864527"/>
          </a:xfrm>
          <a:prstGeom prst="rect">
            <a:avLst/>
          </a:prstGeom>
        </p:spPr>
      </p:pic>
    </p:spTree>
    <p:extLst>
      <p:ext uri="{BB962C8B-B14F-4D97-AF65-F5344CB8AC3E}">
        <p14:creationId xmlns:p14="http://schemas.microsoft.com/office/powerpoint/2010/main" val="1212530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And, What If </a:t>
            </a:r>
            <a:r>
              <a:rPr lang="is-IS" dirty="0"/>
              <a:t>…</a:t>
            </a:r>
            <a:endParaRPr lang="en-US" dirty="0"/>
          </a:p>
        </p:txBody>
      </p:sp>
      <p:sp>
        <p:nvSpPr>
          <p:cNvPr id="3" name="Content Placeholder 2"/>
          <p:cNvSpPr>
            <a:spLocks noGrp="1"/>
          </p:cNvSpPr>
          <p:nvPr>
            <p:ph idx="1"/>
          </p:nvPr>
        </p:nvSpPr>
        <p:spPr/>
        <p:txBody>
          <a:bodyPr/>
          <a:lstStyle/>
          <a:p>
            <a:r>
              <a:rPr lang="is-IS" dirty="0">
                <a:solidFill>
                  <a:srgbClr val="FF0000"/>
                </a:solidFill>
              </a:rPr>
              <a:t>… we can sacrifice reliability of some data to access it with even lower latency?</a:t>
            </a:r>
            <a:endParaRPr lang="en-US" dirty="0">
              <a:solidFill>
                <a:srgbClr val="FF0000"/>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190</a:t>
            </a:fld>
            <a:endParaRPr lang="en-US" altLang="en-US">
              <a:solidFill>
                <a:srgbClr val="000000"/>
              </a:solidFill>
            </a:endParaRPr>
          </a:p>
        </p:txBody>
      </p:sp>
    </p:spTree>
    <p:extLst>
      <p:ext uri="{BB962C8B-B14F-4D97-AF65-F5344CB8AC3E}">
        <p14:creationId xmlns:p14="http://schemas.microsoft.com/office/powerpoint/2010/main" val="1532795603"/>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Tiered Latency DRAM</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191</a:t>
            </a:fld>
            <a:endParaRPr lang="en-US"/>
          </a:p>
        </p:txBody>
      </p:sp>
    </p:spTree>
    <p:extLst>
      <p:ext uri="{BB962C8B-B14F-4D97-AF65-F5344CB8AC3E}">
        <p14:creationId xmlns:p14="http://schemas.microsoft.com/office/powerpoint/2010/main" val="338353806"/>
      </p:ext>
    </p:extLst>
  </p:cSld>
  <p:clrMapOvr>
    <a:masterClrMapping/>
  </p:clrMapOvr>
  <p:transition/>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 name="TextBox 56"/>
          <p:cNvSpPr txBox="1"/>
          <p:nvPr/>
        </p:nvSpPr>
        <p:spPr>
          <a:xfrm>
            <a:off x="304800" y="4876800"/>
            <a:ext cx="8534400" cy="584776"/>
          </a:xfrm>
          <a:prstGeom prst="rect">
            <a:avLst/>
          </a:prstGeom>
          <a:noFill/>
        </p:spPr>
        <p:txBody>
          <a:bodyPr wrap="square" rtlCol="0">
            <a:spAutoFit/>
          </a:bodyPr>
          <a:lstStyle/>
          <a:p>
            <a:r>
              <a:rPr lang="en-US" sz="3200" i="1" dirty="0">
                <a:solidFill>
                  <a:prstClr val="black"/>
                </a:solidFill>
              </a:rPr>
              <a:t>DRAM Latency = </a:t>
            </a:r>
            <a:r>
              <a:rPr lang="en-US" sz="3200" b="1" i="1" dirty="0" err="1">
                <a:solidFill>
                  <a:srgbClr val="FF0000"/>
                </a:solidFill>
              </a:rPr>
              <a:t>Subarray</a:t>
            </a:r>
            <a:r>
              <a:rPr lang="en-US" sz="3200" b="1" i="1" dirty="0">
                <a:solidFill>
                  <a:srgbClr val="FF0000"/>
                </a:solidFill>
              </a:rPr>
              <a:t> Latency</a:t>
            </a:r>
            <a:r>
              <a:rPr lang="en-US" sz="3200" i="1" dirty="0">
                <a:solidFill>
                  <a:prstClr val="black"/>
                </a:solidFill>
              </a:rPr>
              <a:t> + I/O Latency</a:t>
            </a:r>
          </a:p>
        </p:txBody>
      </p:sp>
      <p:sp>
        <p:nvSpPr>
          <p:cNvPr id="2" name="Title 1"/>
          <p:cNvSpPr>
            <a:spLocks noGrp="1"/>
          </p:cNvSpPr>
          <p:nvPr>
            <p:ph type="title"/>
          </p:nvPr>
        </p:nvSpPr>
        <p:spPr>
          <a:xfrm>
            <a:off x="0" y="0"/>
            <a:ext cx="8991600" cy="838200"/>
          </a:xfrm>
        </p:spPr>
        <p:txBody>
          <a:bodyPr>
            <a:normAutofit/>
          </a:bodyPr>
          <a:lstStyle/>
          <a:p>
            <a:r>
              <a:rPr lang="en-US"/>
              <a:t>   What Causes the Long Latency?</a:t>
            </a:r>
          </a:p>
        </p:txBody>
      </p:sp>
      <p:sp>
        <p:nvSpPr>
          <p:cNvPr id="490" name="Rectangle 489"/>
          <p:cNvSpPr/>
          <p:nvPr/>
        </p:nvSpPr>
        <p:spPr>
          <a:xfrm>
            <a:off x="3124203" y="762000"/>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rPr>
              <a:t>DRAM Chip</a:t>
            </a:r>
          </a:p>
        </p:txBody>
      </p:sp>
      <p:sp>
        <p:nvSpPr>
          <p:cNvPr id="72" name="Rectangle 71"/>
          <p:cNvSpPr/>
          <p:nvPr/>
        </p:nvSpPr>
        <p:spPr>
          <a:xfrm rot="10800000" flipV="1">
            <a:off x="3124204"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73" name="Straight Connector 72"/>
          <p:cNvCxnSpPr/>
          <p:nvPr/>
        </p:nvCxnSpPr>
        <p:spPr>
          <a:xfrm>
            <a:off x="3124203"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a:endCxn id="72" idx="2"/>
          </p:cNvCxnSpPr>
          <p:nvPr/>
        </p:nvCxnSpPr>
        <p:spPr>
          <a:xfrm flipV="1">
            <a:off x="4495804"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3" name="Rectangle 82"/>
          <p:cNvSpPr/>
          <p:nvPr/>
        </p:nvSpPr>
        <p:spPr>
          <a:xfrm>
            <a:off x="3048003" y="4038600"/>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rPr>
              <a:t>channel</a:t>
            </a:r>
          </a:p>
        </p:txBody>
      </p:sp>
      <p:sp>
        <p:nvSpPr>
          <p:cNvPr id="20" name="Rectangle 19"/>
          <p:cNvSpPr/>
          <p:nvPr/>
        </p:nvSpPr>
        <p:spPr>
          <a:xfrm rot="10800000" flipV="1">
            <a:off x="3276595"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1" name="Rectangle 20"/>
          <p:cNvSpPr/>
          <p:nvPr/>
        </p:nvSpPr>
        <p:spPr>
          <a:xfrm rot="10800000" flipV="1">
            <a:off x="3276600" y="1371600"/>
            <a:ext cx="2438404"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2" name="Straight Connector 21"/>
          <p:cNvCxnSpPr/>
          <p:nvPr/>
        </p:nvCxnSpPr>
        <p:spPr>
          <a:xfrm flipV="1">
            <a:off x="4495804" y="2819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3276599" y="1371600"/>
            <a:ext cx="2438405" cy="6096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rPr>
              <a:t>cell array</a:t>
            </a:r>
          </a:p>
        </p:txBody>
      </p:sp>
      <p:sp>
        <p:nvSpPr>
          <p:cNvPr id="24" name="Rectangle 23"/>
          <p:cNvSpPr/>
          <p:nvPr/>
        </p:nvSpPr>
        <p:spPr>
          <a:xfrm>
            <a:off x="3276604" y="3276599"/>
            <a:ext cx="2438405" cy="5334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rPr>
              <a:t>I/O</a:t>
            </a:r>
          </a:p>
        </p:txBody>
      </p:sp>
      <p:grpSp>
        <p:nvGrpSpPr>
          <p:cNvPr id="70" name="Group 69"/>
          <p:cNvGrpSpPr/>
          <p:nvPr/>
        </p:nvGrpSpPr>
        <p:grpSpPr>
          <a:xfrm>
            <a:off x="3048000" y="762000"/>
            <a:ext cx="2819411" cy="3733802"/>
            <a:chOff x="2743189" y="761998"/>
            <a:chExt cx="2819411" cy="3733802"/>
          </a:xfrm>
        </p:grpSpPr>
        <p:sp>
          <p:nvSpPr>
            <p:cNvPr id="74" name="Rectangle 73"/>
            <p:cNvSpPr/>
            <p:nvPr/>
          </p:nvSpPr>
          <p:spPr>
            <a:xfrm>
              <a:off x="2819394" y="761998"/>
              <a:ext cx="2743201"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rPr>
                <a:t>DRAM Chip</a:t>
              </a:r>
            </a:p>
          </p:txBody>
        </p:sp>
        <p:sp>
          <p:nvSpPr>
            <p:cNvPr id="75" name="Rectangle 74"/>
            <p:cNvSpPr/>
            <p:nvPr/>
          </p:nvSpPr>
          <p:spPr>
            <a:xfrm rot="10800000" flipV="1">
              <a:off x="2819400" y="1219200"/>
              <a:ext cx="2743200" cy="2743200"/>
            </a:xfrm>
            <a:prstGeom prst="rect">
              <a:avLst/>
            </a:prstGeom>
            <a:solidFill>
              <a:schemeClr val="bg1">
                <a:lumMod val="9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77" name="Straight Connector 76"/>
            <p:cNvCxnSpPr/>
            <p:nvPr/>
          </p:nvCxnSpPr>
          <p:spPr>
            <a:xfrm>
              <a:off x="2819399" y="4495800"/>
              <a:ext cx="2743201" cy="0"/>
            </a:xfrm>
            <a:prstGeom prst="line">
              <a:avLst/>
            </a:prstGeom>
            <a:ln w="1270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a:endCxn id="75" idx="2"/>
            </p:cNvCxnSpPr>
            <p:nvPr/>
          </p:nvCxnSpPr>
          <p:spPr>
            <a:xfrm flipV="1">
              <a:off x="4191000" y="3962400"/>
              <a:ext cx="0" cy="45720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0" name="Rectangle 79"/>
            <p:cNvSpPr/>
            <p:nvPr/>
          </p:nvSpPr>
          <p:spPr>
            <a:xfrm>
              <a:off x="2743189" y="4038598"/>
              <a:ext cx="1371603" cy="3810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rPr>
                <a:t>channel</a:t>
              </a:r>
            </a:p>
          </p:txBody>
        </p:sp>
        <p:sp>
          <p:nvSpPr>
            <p:cNvPr id="81" name="Rectangle 80"/>
            <p:cNvSpPr/>
            <p:nvPr/>
          </p:nvSpPr>
          <p:spPr>
            <a:xfrm rot="10800000" flipV="1">
              <a:off x="2971791" y="3276600"/>
              <a:ext cx="2438404" cy="5334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600" b="1">
                <a:solidFill>
                  <a:prstClr val="black"/>
                </a:solidFill>
              </a:endParaRPr>
            </a:p>
          </p:txBody>
        </p:sp>
        <p:cxnSp>
          <p:nvCxnSpPr>
            <p:cNvPr id="82" name="Straight Connector 81"/>
            <p:cNvCxnSpPr/>
            <p:nvPr/>
          </p:nvCxnSpPr>
          <p:spPr>
            <a:xfrm flipV="1">
              <a:off x="4191000" y="2849880"/>
              <a:ext cx="2" cy="426720"/>
            </a:xfrm>
            <a:prstGeom prst="line">
              <a:avLst/>
            </a:prstGeom>
            <a:ln w="76200">
              <a:solidFill>
                <a:schemeClr val="tx1">
                  <a:lumMod val="50000"/>
                  <a:lumOff val="50000"/>
                </a:schemeClr>
              </a:solidFill>
              <a:headEnd type="triangle" w="sm" len="sm"/>
              <a:tailEnd type="triangle" w="sm" len="sm"/>
            </a:ln>
          </p:spPr>
          <p:style>
            <a:lnRef idx="1">
              <a:schemeClr val="accent1"/>
            </a:lnRef>
            <a:fillRef idx="0">
              <a:schemeClr val="accent1"/>
            </a:fillRef>
            <a:effectRef idx="0">
              <a:schemeClr val="accent1"/>
            </a:effectRef>
            <a:fontRef idx="minor">
              <a:schemeClr val="tx1"/>
            </a:fontRef>
          </p:style>
        </p:cxnSp>
        <p:sp>
          <p:nvSpPr>
            <p:cNvPr id="84" name="Rectangle 83"/>
            <p:cNvSpPr/>
            <p:nvPr/>
          </p:nvSpPr>
          <p:spPr>
            <a:xfrm>
              <a:off x="2971800" y="3276599"/>
              <a:ext cx="2438405" cy="5334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a:solidFill>
                    <a:prstClr val="black"/>
                  </a:solidFill>
                </a:rPr>
                <a:t>I/O</a:t>
              </a:r>
            </a:p>
          </p:txBody>
        </p:sp>
        <p:sp>
          <p:nvSpPr>
            <p:cNvPr id="88" name="Rectangle 87"/>
            <p:cNvSpPr/>
            <p:nvPr/>
          </p:nvSpPr>
          <p:spPr>
            <a:xfrm rot="10800000" flipV="1">
              <a:off x="2971800" y="1371598"/>
              <a:ext cx="2438388" cy="1447800"/>
            </a:xfrm>
            <a:prstGeom prst="rect">
              <a:avLst/>
            </a:prstGeom>
            <a:solidFill>
              <a:schemeClr val="bg1">
                <a:lumMod val="75000"/>
              </a:schemeClr>
            </a:solid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89" name="Rectangle 88"/>
            <p:cNvSpPr/>
            <p:nvPr/>
          </p:nvSpPr>
          <p:spPr>
            <a:xfrm rot="10800000" flipV="1">
              <a:off x="3048006" y="1438273"/>
              <a:ext cx="2285982" cy="37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000" b="1">
                <a:solidFill>
                  <a:prstClr val="black"/>
                </a:solidFill>
              </a:endParaRPr>
            </a:p>
          </p:txBody>
        </p:sp>
        <p:sp>
          <p:nvSpPr>
            <p:cNvPr id="90" name="Rectangle 89"/>
            <p:cNvSpPr/>
            <p:nvPr/>
          </p:nvSpPr>
          <p:spPr>
            <a:xfrm rot="10800000" flipV="1">
              <a:off x="3048006" y="2343149"/>
              <a:ext cx="2285982" cy="411476"/>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91" name="Rectangle 90"/>
            <p:cNvSpPr/>
            <p:nvPr/>
          </p:nvSpPr>
          <p:spPr>
            <a:xfrm>
              <a:off x="3048007" y="1428748"/>
              <a:ext cx="2285982"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err="1">
                  <a:solidFill>
                    <a:prstClr val="black"/>
                  </a:solidFill>
                </a:rPr>
                <a:t>subarray</a:t>
              </a:r>
              <a:endParaRPr lang="en-US" sz="2800" b="1" i="1" dirty="0">
                <a:solidFill>
                  <a:prstClr val="black"/>
                </a:solidFill>
              </a:endParaRPr>
            </a:p>
          </p:txBody>
        </p:sp>
        <p:sp>
          <p:nvSpPr>
            <p:cNvPr id="92" name="Rectangle 91"/>
            <p:cNvSpPr/>
            <p:nvPr/>
          </p:nvSpPr>
          <p:spPr>
            <a:xfrm rot="10800000" flipV="1">
              <a:off x="3048006" y="1876423"/>
              <a:ext cx="2285982" cy="411477"/>
            </a:xfrm>
            <a:prstGeom prst="rect">
              <a:avLst/>
            </a:prstGeom>
            <a:solidFill>
              <a:schemeClr val="bg1">
                <a:lumMod val="9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grpSp>
      <p:sp>
        <p:nvSpPr>
          <p:cNvPr id="53" name="TextBox 52"/>
          <p:cNvSpPr txBox="1"/>
          <p:nvPr/>
        </p:nvSpPr>
        <p:spPr>
          <a:xfrm>
            <a:off x="304800" y="4876800"/>
            <a:ext cx="8534400" cy="584775"/>
          </a:xfrm>
          <a:prstGeom prst="rect">
            <a:avLst/>
          </a:prstGeom>
          <a:noFill/>
        </p:spPr>
        <p:txBody>
          <a:bodyPr wrap="square" rtlCol="0">
            <a:spAutoFit/>
          </a:bodyPr>
          <a:lstStyle/>
          <a:p>
            <a:r>
              <a:rPr lang="en-US" sz="3200" i="1" dirty="0">
                <a:solidFill>
                  <a:prstClr val="black"/>
                </a:solidFill>
              </a:rPr>
              <a:t>DRAM Latency = </a:t>
            </a:r>
            <a:r>
              <a:rPr lang="en-US" sz="3200" i="1" dirty="0" err="1">
                <a:solidFill>
                  <a:prstClr val="black"/>
                </a:solidFill>
              </a:rPr>
              <a:t>Subarray</a:t>
            </a:r>
            <a:r>
              <a:rPr lang="en-US" sz="3200" i="1" dirty="0">
                <a:solidFill>
                  <a:prstClr val="black"/>
                </a:solidFill>
              </a:rPr>
              <a:t> Latency + I/O Latency</a:t>
            </a:r>
          </a:p>
        </p:txBody>
      </p:sp>
      <p:grpSp>
        <p:nvGrpSpPr>
          <p:cNvPr id="12" name="Group 11"/>
          <p:cNvGrpSpPr/>
          <p:nvPr/>
        </p:nvGrpSpPr>
        <p:grpSpPr>
          <a:xfrm>
            <a:off x="3048000" y="4800600"/>
            <a:ext cx="5562600" cy="1676400"/>
            <a:chOff x="2895600" y="4724400"/>
            <a:chExt cx="5562600" cy="1676400"/>
          </a:xfrm>
        </p:grpSpPr>
        <p:sp>
          <p:nvSpPr>
            <p:cNvPr id="5" name="Oval 4"/>
            <p:cNvSpPr/>
            <p:nvPr/>
          </p:nvSpPr>
          <p:spPr>
            <a:xfrm>
              <a:off x="2895600" y="4724400"/>
              <a:ext cx="3200400" cy="838200"/>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cxnSp>
          <p:nvCxnSpPr>
            <p:cNvPr id="7" name="Straight Arrow Connector 6"/>
            <p:cNvCxnSpPr/>
            <p:nvPr/>
          </p:nvCxnSpPr>
          <p:spPr>
            <a:xfrm>
              <a:off x="4503440" y="6019800"/>
              <a:ext cx="830560" cy="0"/>
            </a:xfrm>
            <a:prstGeom prst="straightConnector1">
              <a:avLst/>
            </a:prstGeom>
            <a:ln w="76200" cap="rnd">
              <a:solidFill>
                <a:srgbClr val="FF0000"/>
              </a:solidFill>
              <a:headEnd type="none" w="lg" len="med"/>
              <a:tailEnd type="arrow"/>
            </a:ln>
          </p:spPr>
          <p:style>
            <a:lnRef idx="1">
              <a:schemeClr val="accent1"/>
            </a:lnRef>
            <a:fillRef idx="0">
              <a:schemeClr val="accent1"/>
            </a:fillRef>
            <a:effectRef idx="0">
              <a:schemeClr val="accent1"/>
            </a:effectRef>
            <a:fontRef idx="minor">
              <a:schemeClr val="tx1"/>
            </a:fontRef>
          </p:style>
        </p:cxnSp>
        <p:cxnSp>
          <p:nvCxnSpPr>
            <p:cNvPr id="10" name="Straight Connector 9"/>
            <p:cNvCxnSpPr>
              <a:endCxn id="5" idx="4"/>
            </p:cNvCxnSpPr>
            <p:nvPr/>
          </p:nvCxnSpPr>
          <p:spPr>
            <a:xfrm flipV="1">
              <a:off x="4495795" y="5562600"/>
              <a:ext cx="5" cy="457200"/>
            </a:xfrm>
            <a:prstGeom prst="line">
              <a:avLst/>
            </a:prstGeom>
            <a:ln w="76200" cap="rnd">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61" name="TextBox 60"/>
            <p:cNvSpPr txBox="1"/>
            <p:nvPr/>
          </p:nvSpPr>
          <p:spPr>
            <a:xfrm>
              <a:off x="5486400" y="5692914"/>
              <a:ext cx="2971800" cy="707886"/>
            </a:xfrm>
            <a:prstGeom prst="rect">
              <a:avLst/>
            </a:prstGeom>
            <a:noFill/>
          </p:spPr>
          <p:txBody>
            <a:bodyPr wrap="square" rtlCol="0">
              <a:spAutoFit/>
            </a:bodyPr>
            <a:lstStyle/>
            <a:p>
              <a:r>
                <a:rPr lang="en-US" sz="4000" b="1" i="1">
                  <a:solidFill>
                    <a:srgbClr val="FF0000"/>
                  </a:solidFill>
                </a:rPr>
                <a:t>Dominant</a:t>
              </a:r>
            </a:p>
          </p:txBody>
        </p:sp>
      </p:grpSp>
      <p:sp>
        <p:nvSpPr>
          <p:cNvPr id="35" name="Left Arrow 34"/>
          <p:cNvSpPr/>
          <p:nvPr/>
        </p:nvSpPr>
        <p:spPr>
          <a:xfrm rot="16200000">
            <a:off x="5493547" y="1745458"/>
            <a:ext cx="1676399"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err="1">
                <a:solidFill>
                  <a:prstClr val="white"/>
                </a:solidFill>
              </a:rPr>
              <a:t>Subarray</a:t>
            </a:r>
            <a:endParaRPr lang="en-US" sz="2600" b="1" dirty="0">
              <a:solidFill>
                <a:prstClr val="white"/>
              </a:solidFill>
            </a:endParaRPr>
          </a:p>
        </p:txBody>
      </p:sp>
      <p:sp>
        <p:nvSpPr>
          <p:cNvPr id="36" name="Left Arrow 35"/>
          <p:cNvSpPr/>
          <p:nvPr/>
        </p:nvSpPr>
        <p:spPr>
          <a:xfrm rot="16200000">
            <a:off x="5689338" y="3285333"/>
            <a:ext cx="133985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tIns="9144" bIns="91440" rtlCol="0" anchor="ctr"/>
          <a:lstStyle/>
          <a:p>
            <a:pPr algn="ctr"/>
            <a:r>
              <a:rPr lang="en-US" sz="2600" b="1" dirty="0">
                <a:solidFill>
                  <a:prstClr val="white"/>
                </a:solidFill>
              </a:rPr>
              <a:t>I/O</a:t>
            </a:r>
          </a:p>
        </p:txBody>
      </p:sp>
    </p:spTree>
    <p:extLst>
      <p:ext uri="{BB962C8B-B14F-4D97-AF65-F5344CB8AC3E}">
        <p14:creationId xmlns:p14="http://schemas.microsoft.com/office/powerpoint/2010/main" val="539151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9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5"/>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grpId="1" nodeType="clickEffect">
                                  <p:stCondLst>
                                    <p:cond delay="0"/>
                                  </p:stCondLst>
                                  <p:childTnLst>
                                    <p:set>
                                      <p:cBhvr>
                                        <p:cTn id="44" dur="1" fill="hold">
                                          <p:stCondLst>
                                            <p:cond delay="0"/>
                                          </p:stCondLst>
                                        </p:cTn>
                                        <p:tgtEl>
                                          <p:spTgt spid="53"/>
                                        </p:tgtEl>
                                        <p:attrNameLst>
                                          <p:attrName>style.visibility</p:attrName>
                                        </p:attrNameLst>
                                      </p:cBhvr>
                                      <p:to>
                                        <p:strVal val="hidden"/>
                                      </p:to>
                                    </p:set>
                                  </p:childTnLst>
                                </p:cTn>
                              </p:par>
                              <p:par>
                                <p:cTn id="45" presetID="1" presetClass="entr" presetSubtype="0"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490" grpId="0"/>
      <p:bldP spid="72" grpId="0" animBg="1"/>
      <p:bldP spid="83" grpId="0"/>
      <p:bldP spid="20" grpId="0" animBg="1"/>
      <p:bldP spid="21" grpId="0" animBg="1"/>
      <p:bldP spid="23" grpId="0"/>
      <p:bldP spid="24" grpId="0"/>
      <p:bldP spid="53" grpId="0"/>
      <p:bldP spid="53" grpId="1"/>
      <p:bldP spid="35" grpId="0" animBg="1"/>
      <p:bldP spid="36" grpId="0" animBg="1"/>
    </p:bldLst>
  </p:timing>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Why is the </a:t>
            </a:r>
            <a:r>
              <a:rPr lang="en-US" dirty="0" err="1"/>
              <a:t>Subarray</a:t>
            </a:r>
            <a:r>
              <a:rPr lang="en-US" dirty="0"/>
              <a:t> So Slow?</a:t>
            </a:r>
          </a:p>
        </p:txBody>
      </p:sp>
      <p:sp>
        <p:nvSpPr>
          <p:cNvPr id="97" name="Rectangle 96"/>
          <p:cNvSpPr/>
          <p:nvPr/>
        </p:nvSpPr>
        <p:spPr>
          <a:xfrm>
            <a:off x="533400" y="990598"/>
            <a:ext cx="3309853"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i="1" dirty="0" err="1">
                <a:solidFill>
                  <a:prstClr val="black"/>
                </a:solidFill>
              </a:rPr>
              <a:t>Subarray</a:t>
            </a:r>
            <a:endParaRPr lang="en-US" sz="3200" b="1" i="1" dirty="0">
              <a:solidFill>
                <a:prstClr val="black"/>
              </a:solidFill>
            </a:endParaRPr>
          </a:p>
        </p:txBody>
      </p:sp>
      <p:grpSp>
        <p:nvGrpSpPr>
          <p:cNvPr id="243" name="Group 242"/>
          <p:cNvGrpSpPr/>
          <p:nvPr/>
        </p:nvGrpSpPr>
        <p:grpSpPr>
          <a:xfrm>
            <a:off x="281942" y="1600204"/>
            <a:ext cx="3451858" cy="3200400"/>
            <a:chOff x="281942" y="1828802"/>
            <a:chExt cx="3451858" cy="3200400"/>
          </a:xfrm>
        </p:grpSpPr>
        <p:sp>
          <p:nvSpPr>
            <p:cNvPr id="200" name="Rectangle 199"/>
            <p:cNvSpPr/>
            <p:nvPr/>
          </p:nvSpPr>
          <p:spPr>
            <a:xfrm>
              <a:off x="30583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01" name="Straight Arrow Connector 200"/>
            <p:cNvCxnSpPr>
              <a:stCxn id="200" idx="0"/>
            </p:cNvCxnSpPr>
            <p:nvPr/>
          </p:nvCxnSpPr>
          <p:spPr>
            <a:xfrm flipV="1">
              <a:off x="32412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Rectangle 202"/>
            <p:cNvSpPr/>
            <p:nvPr/>
          </p:nvSpPr>
          <p:spPr>
            <a:xfrm>
              <a:off x="26011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04" name="Straight Arrow Connector 203"/>
            <p:cNvCxnSpPr>
              <a:stCxn id="203" idx="0"/>
            </p:cNvCxnSpPr>
            <p:nvPr/>
          </p:nvCxnSpPr>
          <p:spPr>
            <a:xfrm flipV="1">
              <a:off x="27840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6" name="Rectangle 205"/>
            <p:cNvSpPr/>
            <p:nvPr/>
          </p:nvSpPr>
          <p:spPr>
            <a:xfrm>
              <a:off x="21439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07" name="Straight Arrow Connector 206"/>
            <p:cNvCxnSpPr>
              <a:stCxn id="206" idx="0"/>
            </p:cNvCxnSpPr>
            <p:nvPr/>
          </p:nvCxnSpPr>
          <p:spPr>
            <a:xfrm flipV="1">
              <a:off x="23268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9" name="Rectangle 208"/>
            <p:cNvSpPr/>
            <p:nvPr/>
          </p:nvSpPr>
          <p:spPr>
            <a:xfrm>
              <a:off x="16867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10" name="Straight Arrow Connector 209"/>
            <p:cNvCxnSpPr>
              <a:stCxn id="209" idx="0"/>
            </p:cNvCxnSpPr>
            <p:nvPr/>
          </p:nvCxnSpPr>
          <p:spPr>
            <a:xfrm flipV="1">
              <a:off x="18696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2" name="Rectangle 211"/>
            <p:cNvSpPr/>
            <p:nvPr/>
          </p:nvSpPr>
          <p:spPr>
            <a:xfrm>
              <a:off x="1229593" y="4192806"/>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13" name="Straight Arrow Connector 212"/>
            <p:cNvCxnSpPr>
              <a:stCxn id="212" idx="0"/>
            </p:cNvCxnSpPr>
            <p:nvPr/>
          </p:nvCxnSpPr>
          <p:spPr>
            <a:xfrm flipV="1">
              <a:off x="1412473" y="1828802"/>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5" name="Straight Arrow Connector 214"/>
            <p:cNvCxnSpPr>
              <a:endCxn id="216" idx="3"/>
            </p:cNvCxnSpPr>
            <p:nvPr/>
          </p:nvCxnSpPr>
          <p:spPr>
            <a:xfrm flipH="1">
              <a:off x="1104900" y="20992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16" name="Rectangle 215"/>
            <p:cNvSpPr/>
            <p:nvPr/>
          </p:nvSpPr>
          <p:spPr>
            <a:xfrm>
              <a:off x="739140" y="19163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44" name="Oval 243"/>
            <p:cNvSpPr/>
            <p:nvPr/>
          </p:nvSpPr>
          <p:spPr>
            <a:xfrm>
              <a:off x="30631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5" name="Oval 244"/>
            <p:cNvSpPr/>
            <p:nvPr/>
          </p:nvSpPr>
          <p:spPr>
            <a:xfrm>
              <a:off x="26059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6" name="Oval 245"/>
            <p:cNvSpPr/>
            <p:nvPr/>
          </p:nvSpPr>
          <p:spPr>
            <a:xfrm>
              <a:off x="21487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7" name="Oval 246"/>
            <p:cNvSpPr/>
            <p:nvPr/>
          </p:nvSpPr>
          <p:spPr>
            <a:xfrm>
              <a:off x="16915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8" name="Oval 247"/>
            <p:cNvSpPr/>
            <p:nvPr/>
          </p:nvSpPr>
          <p:spPr>
            <a:xfrm>
              <a:off x="1234356" y="19202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cxnSp>
          <p:nvCxnSpPr>
            <p:cNvPr id="250" name="Straight Arrow Connector 249"/>
            <p:cNvCxnSpPr>
              <a:endCxn id="251" idx="3"/>
            </p:cNvCxnSpPr>
            <p:nvPr/>
          </p:nvCxnSpPr>
          <p:spPr>
            <a:xfrm flipH="1">
              <a:off x="1104900" y="25564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1" name="Rectangle 250"/>
            <p:cNvSpPr/>
            <p:nvPr/>
          </p:nvSpPr>
          <p:spPr>
            <a:xfrm>
              <a:off x="739140" y="23735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53" name="Oval 252"/>
            <p:cNvSpPr/>
            <p:nvPr/>
          </p:nvSpPr>
          <p:spPr>
            <a:xfrm>
              <a:off x="30631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4" name="Oval 253"/>
            <p:cNvSpPr/>
            <p:nvPr/>
          </p:nvSpPr>
          <p:spPr>
            <a:xfrm>
              <a:off x="26059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5" name="Oval 254"/>
            <p:cNvSpPr/>
            <p:nvPr/>
          </p:nvSpPr>
          <p:spPr>
            <a:xfrm>
              <a:off x="21487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6" name="Oval 255"/>
            <p:cNvSpPr/>
            <p:nvPr/>
          </p:nvSpPr>
          <p:spPr>
            <a:xfrm>
              <a:off x="16915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7" name="Oval 256"/>
            <p:cNvSpPr/>
            <p:nvPr/>
          </p:nvSpPr>
          <p:spPr>
            <a:xfrm>
              <a:off x="1234356" y="23774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cxnSp>
          <p:nvCxnSpPr>
            <p:cNvPr id="258" name="Straight Arrow Connector 257"/>
            <p:cNvCxnSpPr>
              <a:endCxn id="259" idx="3"/>
            </p:cNvCxnSpPr>
            <p:nvPr/>
          </p:nvCxnSpPr>
          <p:spPr>
            <a:xfrm flipH="1">
              <a:off x="1104900" y="30136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9" name="Rectangle 258"/>
            <p:cNvSpPr/>
            <p:nvPr/>
          </p:nvSpPr>
          <p:spPr>
            <a:xfrm>
              <a:off x="739140" y="28307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61" name="Oval 260"/>
            <p:cNvSpPr/>
            <p:nvPr/>
          </p:nvSpPr>
          <p:spPr>
            <a:xfrm>
              <a:off x="30631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2" name="Oval 261"/>
            <p:cNvSpPr/>
            <p:nvPr/>
          </p:nvSpPr>
          <p:spPr>
            <a:xfrm>
              <a:off x="26059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3" name="Oval 262"/>
            <p:cNvSpPr/>
            <p:nvPr/>
          </p:nvSpPr>
          <p:spPr>
            <a:xfrm>
              <a:off x="21487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4" name="Oval 263"/>
            <p:cNvSpPr/>
            <p:nvPr/>
          </p:nvSpPr>
          <p:spPr>
            <a:xfrm>
              <a:off x="16915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5" name="Oval 264"/>
            <p:cNvSpPr/>
            <p:nvPr/>
          </p:nvSpPr>
          <p:spPr>
            <a:xfrm>
              <a:off x="1234356" y="28346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cxnSp>
          <p:nvCxnSpPr>
            <p:cNvPr id="266" name="Straight Arrow Connector 265"/>
            <p:cNvCxnSpPr>
              <a:endCxn id="267" idx="3"/>
            </p:cNvCxnSpPr>
            <p:nvPr/>
          </p:nvCxnSpPr>
          <p:spPr>
            <a:xfrm flipH="1">
              <a:off x="1104900" y="34708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7" name="Rectangle 266"/>
            <p:cNvSpPr/>
            <p:nvPr/>
          </p:nvSpPr>
          <p:spPr>
            <a:xfrm>
              <a:off x="739140" y="32879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69" name="Oval 268"/>
            <p:cNvSpPr/>
            <p:nvPr/>
          </p:nvSpPr>
          <p:spPr>
            <a:xfrm>
              <a:off x="30631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70" name="Oval 269"/>
            <p:cNvSpPr/>
            <p:nvPr/>
          </p:nvSpPr>
          <p:spPr>
            <a:xfrm>
              <a:off x="26059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71" name="Oval 270"/>
            <p:cNvSpPr/>
            <p:nvPr/>
          </p:nvSpPr>
          <p:spPr>
            <a:xfrm>
              <a:off x="21487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72" name="Oval 271"/>
            <p:cNvSpPr/>
            <p:nvPr/>
          </p:nvSpPr>
          <p:spPr>
            <a:xfrm>
              <a:off x="16915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73" name="Oval 272"/>
            <p:cNvSpPr/>
            <p:nvPr/>
          </p:nvSpPr>
          <p:spPr>
            <a:xfrm>
              <a:off x="1234356" y="32918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cxnSp>
          <p:nvCxnSpPr>
            <p:cNvPr id="274" name="Straight Arrow Connector 273"/>
            <p:cNvCxnSpPr>
              <a:endCxn id="275" idx="3"/>
            </p:cNvCxnSpPr>
            <p:nvPr/>
          </p:nvCxnSpPr>
          <p:spPr>
            <a:xfrm flipH="1">
              <a:off x="1104900" y="3928012"/>
              <a:ext cx="245364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5" name="Rectangle 274"/>
            <p:cNvSpPr/>
            <p:nvPr/>
          </p:nvSpPr>
          <p:spPr>
            <a:xfrm>
              <a:off x="739140" y="3745132"/>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77" name="Oval 276"/>
            <p:cNvSpPr/>
            <p:nvPr/>
          </p:nvSpPr>
          <p:spPr>
            <a:xfrm>
              <a:off x="30631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78" name="Oval 277"/>
            <p:cNvSpPr/>
            <p:nvPr/>
          </p:nvSpPr>
          <p:spPr>
            <a:xfrm>
              <a:off x="26059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79" name="Oval 278"/>
            <p:cNvSpPr/>
            <p:nvPr/>
          </p:nvSpPr>
          <p:spPr>
            <a:xfrm>
              <a:off x="21487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80" name="Oval 279"/>
            <p:cNvSpPr/>
            <p:nvPr/>
          </p:nvSpPr>
          <p:spPr>
            <a:xfrm>
              <a:off x="16915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81" name="Oval 280"/>
            <p:cNvSpPr/>
            <p:nvPr/>
          </p:nvSpPr>
          <p:spPr>
            <a:xfrm>
              <a:off x="1234356" y="3749042"/>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19" name="Rectangle 118"/>
            <p:cNvSpPr/>
            <p:nvPr/>
          </p:nvSpPr>
          <p:spPr>
            <a:xfrm rot="16200000">
              <a:off x="-624387" y="2827472"/>
              <a:ext cx="2193660" cy="38100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rPr>
                <a:t>row decoder</a:t>
              </a:r>
            </a:p>
          </p:txBody>
        </p:sp>
        <p:sp>
          <p:nvSpPr>
            <p:cNvPr id="120" name="Rectangle 119"/>
            <p:cNvSpPr/>
            <p:nvPr/>
          </p:nvSpPr>
          <p:spPr>
            <a:xfrm>
              <a:off x="937176" y="4549142"/>
              <a:ext cx="2796624" cy="480060"/>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rPr>
                <a:t>sense amplifier</a:t>
              </a:r>
            </a:p>
          </p:txBody>
        </p:sp>
      </p:grpSp>
      <p:grpSp>
        <p:nvGrpSpPr>
          <p:cNvPr id="242" name="Group 241"/>
          <p:cNvGrpSpPr/>
          <p:nvPr/>
        </p:nvGrpSpPr>
        <p:grpSpPr>
          <a:xfrm>
            <a:off x="5501640" y="990598"/>
            <a:ext cx="2880359" cy="3337564"/>
            <a:chOff x="5501640" y="1219196"/>
            <a:chExt cx="2880359" cy="3337564"/>
          </a:xfrm>
        </p:grpSpPr>
        <p:sp>
          <p:nvSpPr>
            <p:cNvPr id="179" name="Oval 178"/>
            <p:cNvSpPr/>
            <p:nvPr/>
          </p:nvSpPr>
          <p:spPr>
            <a:xfrm>
              <a:off x="5910346" y="2144960"/>
              <a:ext cx="2052554" cy="2046040"/>
            </a:xfrm>
            <a:prstGeom prst="ellipse">
              <a:avLst/>
            </a:prstGeom>
            <a:solidFill>
              <a:schemeClr val="accent1">
                <a:lumMod val="20000"/>
                <a:lumOff val="80000"/>
              </a:schemeClr>
            </a:solidFill>
            <a:ln w="19050">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80" name="Rectangle 179"/>
            <p:cNvSpPr/>
            <p:nvPr/>
          </p:nvSpPr>
          <p:spPr>
            <a:xfrm>
              <a:off x="5501640" y="1916360"/>
              <a:ext cx="365760" cy="365760"/>
            </a:xfrm>
            <a:prstGeom prst="rect">
              <a:avLst/>
            </a:prstGeom>
            <a:solidFill>
              <a:schemeClr val="tx2">
                <a:lumMod val="40000"/>
                <a:lumOff val="60000"/>
              </a:schemeClr>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81" name="Straight Arrow Connector 180"/>
            <p:cNvCxnSpPr>
              <a:endCxn id="180" idx="3"/>
            </p:cNvCxnSpPr>
            <p:nvPr/>
          </p:nvCxnSpPr>
          <p:spPr>
            <a:xfrm flipH="1">
              <a:off x="5867400" y="2099240"/>
              <a:ext cx="228600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3" name="Rectangle 182"/>
            <p:cNvSpPr/>
            <p:nvPr/>
          </p:nvSpPr>
          <p:spPr>
            <a:xfrm rot="16200000">
              <a:off x="5551083" y="3070878"/>
              <a:ext cx="1142999"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prstClr val="black"/>
                  </a:solidFill>
                </a:rPr>
                <a:t>capacitor</a:t>
              </a:r>
            </a:p>
          </p:txBody>
        </p:sp>
        <p:sp>
          <p:nvSpPr>
            <p:cNvPr id="184" name="Rectangle 183"/>
            <p:cNvSpPr/>
            <p:nvPr/>
          </p:nvSpPr>
          <p:spPr>
            <a:xfrm>
              <a:off x="6672346" y="2754560"/>
              <a:ext cx="1295400" cy="37549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prstClr val="black"/>
                  </a:solidFill>
                </a:rPr>
                <a:t>access</a:t>
              </a:r>
            </a:p>
          </p:txBody>
        </p:sp>
        <p:sp>
          <p:nvSpPr>
            <p:cNvPr id="185" name="Rectangle 184"/>
            <p:cNvSpPr/>
            <p:nvPr/>
          </p:nvSpPr>
          <p:spPr>
            <a:xfrm>
              <a:off x="6672346" y="2889676"/>
              <a:ext cx="1279459" cy="43147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solidFill>
                    <a:prstClr val="black"/>
                  </a:solidFill>
                </a:rPr>
                <a:t>transistor</a:t>
              </a:r>
            </a:p>
          </p:txBody>
        </p:sp>
        <p:sp>
          <p:nvSpPr>
            <p:cNvPr id="186" name="Rectangle 185"/>
            <p:cNvSpPr/>
            <p:nvPr/>
          </p:nvSpPr>
          <p:spPr>
            <a:xfrm>
              <a:off x="5757946" y="1762156"/>
              <a:ext cx="2064789" cy="327041"/>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a:solidFill>
                    <a:prstClr val="black"/>
                  </a:solidFill>
                </a:rPr>
                <a:t>wordline</a:t>
              </a:r>
              <a:endParaRPr lang="en-US" sz="2000">
                <a:solidFill>
                  <a:prstClr val="black"/>
                </a:solidFill>
              </a:endParaRPr>
            </a:p>
          </p:txBody>
        </p:sp>
        <p:sp>
          <p:nvSpPr>
            <p:cNvPr id="187" name="Rectangle 186"/>
            <p:cNvSpPr/>
            <p:nvPr/>
          </p:nvSpPr>
          <p:spPr>
            <a:xfrm rot="16200000">
              <a:off x="7349868" y="3158868"/>
              <a:ext cx="1706594" cy="35766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err="1">
                  <a:solidFill>
                    <a:prstClr val="black"/>
                  </a:solidFill>
                </a:rPr>
                <a:t>bitline</a:t>
              </a:r>
              <a:endParaRPr lang="en-US" sz="2000">
                <a:solidFill>
                  <a:prstClr val="black"/>
                </a:solidFill>
              </a:endParaRPr>
            </a:p>
          </p:txBody>
        </p:sp>
        <p:cxnSp>
          <p:nvCxnSpPr>
            <p:cNvPr id="188" name="Straight Arrow Connector 187"/>
            <p:cNvCxnSpPr/>
            <p:nvPr/>
          </p:nvCxnSpPr>
          <p:spPr>
            <a:xfrm flipV="1">
              <a:off x="8013466" y="1975763"/>
              <a:ext cx="0" cy="2291437"/>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7291581" y="2360845"/>
              <a:ext cx="0" cy="13701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0" name="Straight Arrow Connector 189"/>
            <p:cNvCxnSpPr/>
            <p:nvPr/>
          </p:nvCxnSpPr>
          <p:spPr>
            <a:xfrm flipH="1">
              <a:off x="7071068" y="2504208"/>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1" name="Straight Arrow Connector 190"/>
            <p:cNvCxnSpPr/>
            <p:nvPr/>
          </p:nvCxnSpPr>
          <p:spPr>
            <a:xfrm flipH="1" flipV="1">
              <a:off x="7510546"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2" name="Straight Arrow Connector 191"/>
            <p:cNvCxnSpPr/>
            <p:nvPr/>
          </p:nvCxnSpPr>
          <p:spPr>
            <a:xfrm flipH="1">
              <a:off x="7071068" y="2602160"/>
              <a:ext cx="43948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3" name="Straight Arrow Connector 192"/>
            <p:cNvCxnSpPr/>
            <p:nvPr/>
          </p:nvCxnSpPr>
          <p:spPr>
            <a:xfrm>
              <a:off x="7510546" y="2830760"/>
              <a:ext cx="170121"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4" name="Straight Arrow Connector 193"/>
            <p:cNvCxnSpPr/>
            <p:nvPr/>
          </p:nvCxnSpPr>
          <p:spPr>
            <a:xfrm>
              <a:off x="6900946" y="2830760"/>
              <a:ext cx="17012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5" name="Straight Arrow Connector 194"/>
            <p:cNvCxnSpPr/>
            <p:nvPr/>
          </p:nvCxnSpPr>
          <p:spPr>
            <a:xfrm flipH="1" flipV="1">
              <a:off x="7071067" y="2602160"/>
              <a:ext cx="1" cy="228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6" name="Straight Arrow Connector 195"/>
            <p:cNvCxnSpPr/>
            <p:nvPr/>
          </p:nvCxnSpPr>
          <p:spPr>
            <a:xfrm>
              <a:off x="7291581" y="2099240"/>
              <a:ext cx="1" cy="28296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7" name="Straight Arrow Connector 196"/>
            <p:cNvCxnSpPr/>
            <p:nvPr/>
          </p:nvCxnSpPr>
          <p:spPr>
            <a:xfrm flipH="1">
              <a:off x="7680667" y="2830760"/>
              <a:ext cx="33279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8" name="Elbow Connector 197"/>
            <p:cNvCxnSpPr/>
            <p:nvPr/>
          </p:nvCxnSpPr>
          <p:spPr>
            <a:xfrm rot="10800000" flipV="1">
              <a:off x="6519946" y="2833142"/>
              <a:ext cx="381001" cy="226217"/>
            </a:xfrm>
            <a:prstGeom prst="bentConnector3">
              <a:avLst>
                <a:gd name="adj1" fmla="val 100625"/>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7" name="Straight Arrow Connector 216"/>
            <p:cNvCxnSpPr/>
            <p:nvPr/>
          </p:nvCxnSpPr>
          <p:spPr>
            <a:xfrm>
              <a:off x="6519945" y="3541133"/>
              <a:ext cx="0" cy="280226"/>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18" name="Straight Arrow Connector 217"/>
            <p:cNvCxnSpPr/>
            <p:nvPr/>
          </p:nvCxnSpPr>
          <p:spPr>
            <a:xfrm flipV="1">
              <a:off x="6519945" y="3059360"/>
              <a:ext cx="0" cy="1336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9" name="Straight Arrow Connector 218"/>
            <p:cNvCxnSpPr/>
            <p:nvPr/>
          </p:nvCxnSpPr>
          <p:spPr>
            <a:xfrm flipH="1">
              <a:off x="6291347" y="3426484"/>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0" name="Straight Arrow Connector 219"/>
            <p:cNvCxnSpPr/>
            <p:nvPr/>
          </p:nvCxnSpPr>
          <p:spPr>
            <a:xfrm flipH="1">
              <a:off x="6291347" y="3192960"/>
              <a:ext cx="457198"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1" name="Straight Arrow Connector 220"/>
            <p:cNvCxnSpPr/>
            <p:nvPr/>
          </p:nvCxnSpPr>
          <p:spPr>
            <a:xfrm flipV="1">
              <a:off x="6519945" y="3426485"/>
              <a:ext cx="0" cy="11464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2" name="Rectangle 221"/>
            <p:cNvSpPr/>
            <p:nvPr/>
          </p:nvSpPr>
          <p:spPr>
            <a:xfrm>
              <a:off x="7830586" y="4191000"/>
              <a:ext cx="365760" cy="365760"/>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30" name="Rectangle 229"/>
            <p:cNvSpPr/>
            <p:nvPr/>
          </p:nvSpPr>
          <p:spPr>
            <a:xfrm>
              <a:off x="5501640" y="1219196"/>
              <a:ext cx="2522690"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rPr>
                <a:t>Cell</a:t>
              </a:r>
            </a:p>
          </p:txBody>
        </p:sp>
      </p:grpSp>
      <p:grpSp>
        <p:nvGrpSpPr>
          <p:cNvPr id="240" name="Group 239"/>
          <p:cNvGrpSpPr/>
          <p:nvPr/>
        </p:nvGrpSpPr>
        <p:grpSpPr>
          <a:xfrm>
            <a:off x="5072146" y="3962402"/>
            <a:ext cx="3386053" cy="838200"/>
            <a:chOff x="5072146" y="4191000"/>
            <a:chExt cx="3386053" cy="838200"/>
          </a:xfrm>
        </p:grpSpPr>
        <p:sp>
          <p:nvSpPr>
            <p:cNvPr id="234" name="Rectangle 233"/>
            <p:cNvSpPr/>
            <p:nvPr/>
          </p:nvSpPr>
          <p:spPr>
            <a:xfrm>
              <a:off x="5072146" y="4495800"/>
              <a:ext cx="3386053" cy="533400"/>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a:solidFill>
                    <a:srgbClr val="FF0000"/>
                  </a:solidFill>
                </a:rPr>
                <a:t>large sense amplifier</a:t>
              </a:r>
            </a:p>
          </p:txBody>
        </p:sp>
        <p:sp>
          <p:nvSpPr>
            <p:cNvPr id="237" name="Rectangle 236"/>
            <p:cNvSpPr/>
            <p:nvPr/>
          </p:nvSpPr>
          <p:spPr>
            <a:xfrm>
              <a:off x="7833610" y="4191000"/>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grpSp>
      <p:grpSp>
        <p:nvGrpSpPr>
          <p:cNvPr id="133" name="Group 132"/>
          <p:cNvGrpSpPr/>
          <p:nvPr/>
        </p:nvGrpSpPr>
        <p:grpSpPr>
          <a:xfrm>
            <a:off x="3048000" y="1474386"/>
            <a:ext cx="1003835" cy="2855580"/>
            <a:chOff x="7338060" y="1622874"/>
            <a:chExt cx="1003835" cy="2855580"/>
          </a:xfrm>
        </p:grpSpPr>
        <p:sp>
          <p:nvSpPr>
            <p:cNvPr id="139" name="Rounded Rectangle 138"/>
            <p:cNvSpPr/>
            <p:nvPr/>
          </p:nvSpPr>
          <p:spPr>
            <a:xfrm rot="16200000">
              <a:off x="6824570" y="2669765"/>
              <a:ext cx="2564215" cy="470434"/>
            </a:xfrm>
            <a:prstGeom prst="roundRect">
              <a:avLst>
                <a:gd name="adj" fmla="val 12383"/>
              </a:avLst>
            </a:prstGeom>
            <a:noFill/>
            <a:ln w="38100">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i="1" dirty="0" err="1">
                  <a:solidFill>
                    <a:srgbClr val="FF0000"/>
                  </a:solidFill>
                  <a:cs typeface="Calibri"/>
                </a:rPr>
                <a:t>bitline</a:t>
              </a:r>
              <a:r>
                <a:rPr lang="en-US" sz="2400" b="1" i="1" dirty="0">
                  <a:solidFill>
                    <a:srgbClr val="FF0000"/>
                  </a:solidFill>
                  <a:cs typeface="Calibri"/>
                </a:rPr>
                <a:t>: 512 cells</a:t>
              </a:r>
            </a:p>
          </p:txBody>
        </p:sp>
        <p:cxnSp>
          <p:nvCxnSpPr>
            <p:cNvPr id="134" name="Straight Arrow Connector 133"/>
            <p:cNvCxnSpPr/>
            <p:nvPr/>
          </p:nvCxnSpPr>
          <p:spPr>
            <a:xfrm>
              <a:off x="7947657" y="1977290"/>
              <a:ext cx="0" cy="1981200"/>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5" name="Straight Arrow Connector 134"/>
            <p:cNvCxnSpPr/>
            <p:nvPr/>
          </p:nvCxnSpPr>
          <p:spPr>
            <a:xfrm flipH="1" flipV="1">
              <a:off x="7871460" y="1895653"/>
              <a:ext cx="76198" cy="81637"/>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36" name="Straight Arrow Connector 135"/>
            <p:cNvCxnSpPr/>
            <p:nvPr/>
          </p:nvCxnSpPr>
          <p:spPr>
            <a:xfrm flipV="1">
              <a:off x="7871460" y="3958490"/>
              <a:ext cx="76198" cy="83508"/>
            </a:xfrm>
            <a:prstGeom prst="straightConnector1">
              <a:avLst/>
            </a:prstGeom>
            <a:ln w="254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
          <p:nvSpPr>
            <p:cNvPr id="151" name="Rectangle 150"/>
            <p:cNvSpPr/>
            <p:nvPr/>
          </p:nvSpPr>
          <p:spPr>
            <a:xfrm>
              <a:off x="7338060" y="4112694"/>
              <a:ext cx="365760" cy="365760"/>
            </a:xfrm>
            <a:prstGeom prst="rect">
              <a:avLst/>
            </a:prstGeom>
            <a:solidFill>
              <a:schemeClr val="accent2"/>
            </a:solidFill>
            <a:ln w="50800">
              <a:solidFill>
                <a:srgbClr val="FF000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52" name="Straight Arrow Connector 151"/>
            <p:cNvCxnSpPr>
              <a:stCxn id="151" idx="0"/>
            </p:cNvCxnSpPr>
            <p:nvPr/>
          </p:nvCxnSpPr>
          <p:spPr>
            <a:xfrm flipV="1">
              <a:off x="7520940" y="1748692"/>
              <a:ext cx="4763" cy="2364002"/>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Oval 153"/>
            <p:cNvSpPr/>
            <p:nvPr/>
          </p:nvSpPr>
          <p:spPr>
            <a:xfrm>
              <a:off x="7342823" y="18401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55" name="Oval 154"/>
            <p:cNvSpPr/>
            <p:nvPr/>
          </p:nvSpPr>
          <p:spPr>
            <a:xfrm>
              <a:off x="7342823" y="22973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56" name="Oval 155"/>
            <p:cNvSpPr/>
            <p:nvPr/>
          </p:nvSpPr>
          <p:spPr>
            <a:xfrm>
              <a:off x="7342823" y="27545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57" name="Oval 156"/>
            <p:cNvSpPr/>
            <p:nvPr/>
          </p:nvSpPr>
          <p:spPr>
            <a:xfrm>
              <a:off x="7342823" y="32117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58" name="Oval 157"/>
            <p:cNvSpPr/>
            <p:nvPr/>
          </p:nvSpPr>
          <p:spPr>
            <a:xfrm>
              <a:off x="7342823" y="3668930"/>
              <a:ext cx="365760" cy="365760"/>
            </a:xfrm>
            <a:prstGeom prst="ellipse">
              <a:avLst/>
            </a:prstGeom>
            <a:solidFill>
              <a:schemeClr val="bg1"/>
            </a:solidFill>
            <a:ln w="508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grpSp>
        <p:nvGrpSpPr>
          <p:cNvPr id="64" name="Group 63"/>
          <p:cNvGrpSpPr/>
          <p:nvPr/>
        </p:nvGrpSpPr>
        <p:grpSpPr>
          <a:xfrm>
            <a:off x="3253742" y="1295404"/>
            <a:ext cx="1242058" cy="565684"/>
            <a:chOff x="3253742" y="1524002"/>
            <a:chExt cx="1242058" cy="565684"/>
          </a:xfrm>
        </p:grpSpPr>
        <p:cxnSp>
          <p:nvCxnSpPr>
            <p:cNvPr id="249" name="Straight Arrow Connector 248"/>
            <p:cNvCxnSpPr/>
            <p:nvPr/>
          </p:nvCxnSpPr>
          <p:spPr>
            <a:xfrm flipH="1">
              <a:off x="3253742" y="1752602"/>
              <a:ext cx="474820" cy="33708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2" name="Rectangle 281"/>
            <p:cNvSpPr/>
            <p:nvPr/>
          </p:nvSpPr>
          <p:spPr>
            <a:xfrm>
              <a:off x="3657598" y="1524002"/>
              <a:ext cx="838202" cy="3579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rPr>
                <a:t>cell</a:t>
              </a:r>
            </a:p>
          </p:txBody>
        </p:sp>
        <p:cxnSp>
          <p:nvCxnSpPr>
            <p:cNvPr id="287" name="Straight Arrow Connector 286"/>
            <p:cNvCxnSpPr/>
            <p:nvPr/>
          </p:nvCxnSpPr>
          <p:spPr>
            <a:xfrm flipH="1">
              <a:off x="3728562" y="1752602"/>
              <a:ext cx="81439"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88" name="Content Placeholder 2"/>
          <p:cNvSpPr txBox="1">
            <a:spLocks/>
          </p:cNvSpPr>
          <p:nvPr/>
        </p:nvSpPr>
        <p:spPr>
          <a:xfrm>
            <a:off x="381000" y="4953000"/>
            <a:ext cx="8305800" cy="1447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200" b="1" dirty="0">
                <a:solidFill>
                  <a:prstClr val="black"/>
                </a:solidFill>
              </a:rPr>
              <a:t>Long </a:t>
            </a:r>
            <a:r>
              <a:rPr lang="en-US" sz="3200" b="1" dirty="0" err="1">
                <a:solidFill>
                  <a:prstClr val="black"/>
                </a:solidFill>
              </a:rPr>
              <a:t>bitline</a:t>
            </a:r>
            <a:endParaRPr lang="en-US" sz="3200" b="1" dirty="0">
              <a:solidFill>
                <a:prstClr val="black"/>
              </a:solidFill>
            </a:endParaRPr>
          </a:p>
          <a:p>
            <a:pPr lvl="1">
              <a:lnSpc>
                <a:spcPct val="90000"/>
              </a:lnSpc>
            </a:pPr>
            <a:r>
              <a:rPr lang="en-US" sz="2800" b="1" dirty="0">
                <a:solidFill>
                  <a:srgbClr val="006600"/>
                </a:solidFill>
              </a:rPr>
              <a:t>Amortizes sense amplifier cost </a:t>
            </a:r>
            <a:r>
              <a:rPr lang="en-US" sz="2800" b="1" dirty="0">
                <a:solidFill>
                  <a:srgbClr val="006600"/>
                </a:solidFill>
                <a:sym typeface="Wingdings" pitchFamily="2" charset="2"/>
              </a:rPr>
              <a:t> Small area</a:t>
            </a:r>
          </a:p>
          <a:p>
            <a:pPr lvl="1">
              <a:lnSpc>
                <a:spcPct val="90000"/>
              </a:lnSpc>
            </a:pPr>
            <a:r>
              <a:rPr lang="en-US" sz="2800" b="1" dirty="0">
                <a:solidFill>
                  <a:srgbClr val="FF0000"/>
                </a:solidFill>
                <a:sym typeface="Wingdings" pitchFamily="2" charset="2"/>
              </a:rPr>
              <a:t>Large </a:t>
            </a:r>
            <a:r>
              <a:rPr lang="en-US" sz="2800" b="1" dirty="0" err="1">
                <a:solidFill>
                  <a:srgbClr val="FF0000"/>
                </a:solidFill>
                <a:sym typeface="Wingdings" pitchFamily="2" charset="2"/>
              </a:rPr>
              <a:t>bitline</a:t>
            </a:r>
            <a:r>
              <a:rPr lang="en-US" sz="2800" b="1" dirty="0">
                <a:solidFill>
                  <a:srgbClr val="FF0000"/>
                </a:solidFill>
                <a:sym typeface="Wingdings" pitchFamily="2" charset="2"/>
              </a:rPr>
              <a:t> capacitance  High latency &amp; power</a:t>
            </a:r>
            <a:endParaRPr lang="en-US" sz="2800" dirty="0">
              <a:solidFill>
                <a:srgbClr val="FF0000"/>
              </a:solidFill>
            </a:endParaRPr>
          </a:p>
          <a:p>
            <a:pPr marL="749300" lvl="1" indent="-349250">
              <a:lnSpc>
                <a:spcPct val="90000"/>
              </a:lnSpc>
            </a:pPr>
            <a:endParaRPr lang="en-US" dirty="0">
              <a:solidFill>
                <a:prstClr val="black"/>
              </a:solidFill>
            </a:endParaRPr>
          </a:p>
          <a:p>
            <a:pPr marL="749300" lvl="1" indent="-349250">
              <a:lnSpc>
                <a:spcPct val="90000"/>
              </a:lnSpc>
            </a:pPr>
            <a:endParaRPr lang="en-US" sz="4400" b="1" i="1" dirty="0">
              <a:solidFill>
                <a:srgbClr val="1F497D"/>
              </a:solidFill>
            </a:endParaRPr>
          </a:p>
          <a:p>
            <a:pPr marL="746125" lvl="1" indent="-346075">
              <a:lnSpc>
                <a:spcPct val="90000"/>
              </a:lnSpc>
            </a:pPr>
            <a:endParaRPr lang="en-US" dirty="0">
              <a:solidFill>
                <a:prstClr val="black"/>
              </a:solidFill>
            </a:endParaRPr>
          </a:p>
        </p:txBody>
      </p:sp>
      <p:sp>
        <p:nvSpPr>
          <p:cNvPr id="99" name="Rectangle 98"/>
          <p:cNvSpPr/>
          <p:nvPr/>
        </p:nvSpPr>
        <p:spPr>
          <a:xfrm rot="16200000">
            <a:off x="7330024" y="2902086"/>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rPr>
              <a:t>sense amplifier</a:t>
            </a:r>
          </a:p>
        </p:txBody>
      </p:sp>
      <p:cxnSp>
        <p:nvCxnSpPr>
          <p:cNvPr id="100" name="Straight Arrow Connector 99"/>
          <p:cNvCxnSpPr/>
          <p:nvPr/>
        </p:nvCxnSpPr>
        <p:spPr>
          <a:xfrm>
            <a:off x="8001000" y="4157119"/>
            <a:ext cx="579835"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H="1">
            <a:off x="5181600" y="1874524"/>
            <a:ext cx="472082" cy="1135"/>
          </a:xfrm>
          <a:prstGeom prst="straightConnector1">
            <a:avLst/>
          </a:prstGeom>
          <a:ln w="12700" cap="rnd">
            <a:solidFill>
              <a:schemeClr val="tx1"/>
            </a:solidFill>
            <a:prstDash val="sysDash"/>
            <a:headEnd type="arrow"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05" name="Rectangle 104"/>
          <p:cNvSpPr/>
          <p:nvPr/>
        </p:nvSpPr>
        <p:spPr>
          <a:xfrm rot="16200000">
            <a:off x="3740286" y="2527162"/>
            <a:ext cx="2654025" cy="3810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i="1" dirty="0">
                <a:solidFill>
                  <a:prstClr val="black"/>
                </a:solidFill>
              </a:rPr>
              <a:t>row decoder</a:t>
            </a:r>
          </a:p>
        </p:txBody>
      </p:sp>
    </p:spTree>
    <p:extLst>
      <p:ext uri="{BB962C8B-B14F-4D97-AF65-F5344CB8AC3E}">
        <p14:creationId xmlns:p14="http://schemas.microsoft.com/office/powerpoint/2010/main" val="1629298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3"/>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88">
                                            <p:txEl>
                                              <p:pRg st="0" end="0"/>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8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sp>
        <p:nvSpPr>
          <p:cNvPr id="5" name="Right Arrow 4"/>
          <p:cNvSpPr/>
          <p:nvPr/>
        </p:nvSpPr>
        <p:spPr>
          <a:xfrm>
            <a:off x="3238500" y="21640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a:solidFill>
                  <a:prstClr val="white"/>
                </a:solidFill>
              </a:rPr>
              <a:t>Faster</a:t>
            </a:r>
          </a:p>
        </p:txBody>
      </p:sp>
      <p:sp>
        <p:nvSpPr>
          <p:cNvPr id="97" name="Right Arrow 96"/>
          <p:cNvSpPr/>
          <p:nvPr/>
        </p:nvSpPr>
        <p:spPr>
          <a:xfrm flipH="1">
            <a:off x="3238500" y="3535680"/>
            <a:ext cx="2590800" cy="126492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sz="4000" b="1" dirty="0">
                <a:solidFill>
                  <a:prstClr val="white"/>
                </a:solidFill>
              </a:rPr>
              <a:t>Smaller</a:t>
            </a:r>
          </a:p>
        </p:txBody>
      </p:sp>
      <p:grpSp>
        <p:nvGrpSpPr>
          <p:cNvPr id="15" name="Group 14"/>
          <p:cNvGrpSpPr/>
          <p:nvPr/>
        </p:nvGrpSpPr>
        <p:grpSpPr>
          <a:xfrm>
            <a:off x="5867400" y="1066800"/>
            <a:ext cx="2590800" cy="5105400"/>
            <a:chOff x="5867400" y="1066800"/>
            <a:chExt cx="2590800" cy="5105400"/>
          </a:xfrm>
        </p:grpSpPr>
        <p:sp>
          <p:nvSpPr>
            <p:cNvPr id="250" name="Rectangle 249"/>
            <p:cNvSpPr/>
            <p:nvPr/>
          </p:nvSpPr>
          <p:spPr>
            <a:xfrm>
              <a:off x="77066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51" name="Straight Arrow Connector 250"/>
            <p:cNvCxnSpPr>
              <a:stCxn id="250" idx="0"/>
            </p:cNvCxnSpPr>
            <p:nvPr/>
          </p:nvCxnSpPr>
          <p:spPr>
            <a:xfrm flipV="1">
              <a:off x="78895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3" name="Rectangle 252"/>
            <p:cNvSpPr/>
            <p:nvPr/>
          </p:nvSpPr>
          <p:spPr>
            <a:xfrm>
              <a:off x="72494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54" name="Straight Arrow Connector 253"/>
            <p:cNvCxnSpPr>
              <a:stCxn id="253" idx="0"/>
            </p:cNvCxnSpPr>
            <p:nvPr/>
          </p:nvCxnSpPr>
          <p:spPr>
            <a:xfrm flipV="1">
              <a:off x="74323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8" name="Rectangle 257"/>
            <p:cNvSpPr/>
            <p:nvPr/>
          </p:nvSpPr>
          <p:spPr>
            <a:xfrm>
              <a:off x="67922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59" name="Straight Arrow Connector 258"/>
            <p:cNvCxnSpPr>
              <a:stCxn id="258" idx="0"/>
            </p:cNvCxnSpPr>
            <p:nvPr/>
          </p:nvCxnSpPr>
          <p:spPr>
            <a:xfrm flipV="1">
              <a:off x="69751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61" name="Rectangle 260"/>
            <p:cNvSpPr/>
            <p:nvPr/>
          </p:nvSpPr>
          <p:spPr>
            <a:xfrm>
              <a:off x="6335077" y="3888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62" name="Straight Arrow Connector 261"/>
            <p:cNvCxnSpPr>
              <a:stCxn id="261" idx="0"/>
            </p:cNvCxnSpPr>
            <p:nvPr/>
          </p:nvCxnSpPr>
          <p:spPr>
            <a:xfrm flipV="1">
              <a:off x="6517957" y="3048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76" name="Oval 275"/>
            <p:cNvSpPr/>
            <p:nvPr/>
          </p:nvSpPr>
          <p:spPr>
            <a:xfrm>
              <a:off x="77114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77" name="Oval 276"/>
            <p:cNvSpPr/>
            <p:nvPr/>
          </p:nvSpPr>
          <p:spPr>
            <a:xfrm>
              <a:off x="72542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78" name="Oval 277"/>
            <p:cNvSpPr/>
            <p:nvPr/>
          </p:nvSpPr>
          <p:spPr>
            <a:xfrm>
              <a:off x="67970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79" name="Oval 278"/>
            <p:cNvSpPr/>
            <p:nvPr/>
          </p:nvSpPr>
          <p:spPr>
            <a:xfrm>
              <a:off x="6339840" y="3124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80" name="Oval 279"/>
            <p:cNvSpPr/>
            <p:nvPr/>
          </p:nvSpPr>
          <p:spPr>
            <a:xfrm>
              <a:off x="77114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81" name="Oval 280"/>
            <p:cNvSpPr/>
            <p:nvPr/>
          </p:nvSpPr>
          <p:spPr>
            <a:xfrm>
              <a:off x="72542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82" name="Oval 281"/>
            <p:cNvSpPr/>
            <p:nvPr/>
          </p:nvSpPr>
          <p:spPr>
            <a:xfrm>
              <a:off x="67970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83" name="Oval 282"/>
            <p:cNvSpPr/>
            <p:nvPr/>
          </p:nvSpPr>
          <p:spPr>
            <a:xfrm>
              <a:off x="6339840" y="3505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18" name="Rectangle 317"/>
            <p:cNvSpPr/>
            <p:nvPr/>
          </p:nvSpPr>
          <p:spPr>
            <a:xfrm>
              <a:off x="77066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319" name="Straight Arrow Connector 318"/>
            <p:cNvCxnSpPr>
              <a:stCxn id="318" idx="0"/>
            </p:cNvCxnSpPr>
            <p:nvPr/>
          </p:nvCxnSpPr>
          <p:spPr>
            <a:xfrm flipV="1">
              <a:off x="78895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0" name="Rectangle 319"/>
            <p:cNvSpPr/>
            <p:nvPr/>
          </p:nvSpPr>
          <p:spPr>
            <a:xfrm>
              <a:off x="72494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321" name="Straight Arrow Connector 320"/>
            <p:cNvCxnSpPr>
              <a:stCxn id="320" idx="0"/>
            </p:cNvCxnSpPr>
            <p:nvPr/>
          </p:nvCxnSpPr>
          <p:spPr>
            <a:xfrm flipV="1">
              <a:off x="74323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2" name="Rectangle 321"/>
            <p:cNvSpPr/>
            <p:nvPr/>
          </p:nvSpPr>
          <p:spPr>
            <a:xfrm>
              <a:off x="67922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324" name="Straight Arrow Connector 323"/>
            <p:cNvCxnSpPr>
              <a:stCxn id="322" idx="0"/>
            </p:cNvCxnSpPr>
            <p:nvPr/>
          </p:nvCxnSpPr>
          <p:spPr>
            <a:xfrm flipV="1">
              <a:off x="69751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5" name="Rectangle 324"/>
            <p:cNvSpPr/>
            <p:nvPr/>
          </p:nvSpPr>
          <p:spPr>
            <a:xfrm>
              <a:off x="6335077" y="22878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326" name="Straight Arrow Connector 325"/>
            <p:cNvCxnSpPr>
              <a:stCxn id="325" idx="0"/>
            </p:cNvCxnSpPr>
            <p:nvPr/>
          </p:nvCxnSpPr>
          <p:spPr>
            <a:xfrm flipV="1">
              <a:off x="6517957" y="14478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27" name="Oval 326"/>
            <p:cNvSpPr/>
            <p:nvPr/>
          </p:nvSpPr>
          <p:spPr>
            <a:xfrm>
              <a:off x="77114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28" name="Oval 327"/>
            <p:cNvSpPr/>
            <p:nvPr/>
          </p:nvSpPr>
          <p:spPr>
            <a:xfrm>
              <a:off x="72542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29" name="Oval 328"/>
            <p:cNvSpPr/>
            <p:nvPr/>
          </p:nvSpPr>
          <p:spPr>
            <a:xfrm>
              <a:off x="67970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30" name="Oval 329"/>
            <p:cNvSpPr/>
            <p:nvPr/>
          </p:nvSpPr>
          <p:spPr>
            <a:xfrm>
              <a:off x="6339840" y="1524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31" name="Oval 330"/>
            <p:cNvSpPr/>
            <p:nvPr/>
          </p:nvSpPr>
          <p:spPr>
            <a:xfrm>
              <a:off x="77114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32" name="Oval 331"/>
            <p:cNvSpPr/>
            <p:nvPr/>
          </p:nvSpPr>
          <p:spPr>
            <a:xfrm>
              <a:off x="72542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33" name="Oval 332"/>
            <p:cNvSpPr/>
            <p:nvPr/>
          </p:nvSpPr>
          <p:spPr>
            <a:xfrm>
              <a:off x="67970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34" name="Oval 333"/>
            <p:cNvSpPr/>
            <p:nvPr/>
          </p:nvSpPr>
          <p:spPr>
            <a:xfrm>
              <a:off x="6339840" y="19050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48" name="Rounded Rectangle 147"/>
            <p:cNvSpPr/>
            <p:nvPr/>
          </p:nvSpPr>
          <p:spPr>
            <a:xfrm>
              <a:off x="5867400" y="10668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a:solidFill>
                    <a:prstClr val="black"/>
                  </a:solidFill>
                  <a:cs typeface="Calibri"/>
                </a:rPr>
                <a:t>Short </a:t>
              </a:r>
              <a:r>
                <a:rPr lang="en-US" sz="3600" b="1" dirty="0" err="1">
                  <a:solidFill>
                    <a:prstClr val="black"/>
                  </a:solidFill>
                  <a:cs typeface="Calibri"/>
                </a:rPr>
                <a:t>Bitline</a:t>
              </a:r>
              <a:endParaRPr lang="en-US" sz="3600" b="1" dirty="0">
                <a:solidFill>
                  <a:prstClr val="black"/>
                </a:solidFill>
                <a:cs typeface="Calibri"/>
              </a:endParaRPr>
            </a:p>
            <a:p>
              <a:pPr algn="ctr">
                <a:lnSpc>
                  <a:spcPct val="80000"/>
                </a:lnSpc>
              </a:pPr>
              <a:endParaRPr lang="en-US" sz="3600" b="1" dirty="0">
                <a:solidFill>
                  <a:prstClr val="black"/>
                </a:solidFill>
                <a:cs typeface="Calibri"/>
              </a:endParaRPr>
            </a:p>
          </p:txBody>
        </p:sp>
        <p:sp>
          <p:nvSpPr>
            <p:cNvPr id="380" name="Rectangle 379"/>
            <p:cNvSpPr/>
            <p:nvPr/>
          </p:nvSpPr>
          <p:spPr>
            <a:xfrm>
              <a:off x="7696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381" name="Straight Arrow Connector 380"/>
            <p:cNvCxnSpPr>
              <a:stCxn id="380" idx="0"/>
            </p:cNvCxnSpPr>
            <p:nvPr/>
          </p:nvCxnSpPr>
          <p:spPr>
            <a:xfrm flipV="1">
              <a:off x="78790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2" name="Rectangle 381"/>
            <p:cNvSpPr/>
            <p:nvPr/>
          </p:nvSpPr>
          <p:spPr>
            <a:xfrm>
              <a:off x="72390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383" name="Straight Arrow Connector 382"/>
            <p:cNvCxnSpPr>
              <a:stCxn id="382" idx="0"/>
            </p:cNvCxnSpPr>
            <p:nvPr/>
          </p:nvCxnSpPr>
          <p:spPr>
            <a:xfrm flipV="1">
              <a:off x="74218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4" name="Rectangle 383"/>
            <p:cNvSpPr/>
            <p:nvPr/>
          </p:nvSpPr>
          <p:spPr>
            <a:xfrm>
              <a:off x="6781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385" name="Straight Arrow Connector 384"/>
            <p:cNvCxnSpPr>
              <a:stCxn id="384" idx="0"/>
            </p:cNvCxnSpPr>
            <p:nvPr/>
          </p:nvCxnSpPr>
          <p:spPr>
            <a:xfrm flipV="1">
              <a:off x="69646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6" name="Rectangle 385"/>
            <p:cNvSpPr/>
            <p:nvPr/>
          </p:nvSpPr>
          <p:spPr>
            <a:xfrm>
              <a:off x="6324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387" name="Straight Arrow Connector 386"/>
            <p:cNvCxnSpPr>
              <a:stCxn id="386" idx="0"/>
            </p:cNvCxnSpPr>
            <p:nvPr/>
          </p:nvCxnSpPr>
          <p:spPr>
            <a:xfrm flipV="1">
              <a:off x="6507480" y="4648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88" name="Oval 387"/>
            <p:cNvSpPr/>
            <p:nvPr/>
          </p:nvSpPr>
          <p:spPr>
            <a:xfrm>
              <a:off x="7700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89" name="Oval 388"/>
            <p:cNvSpPr/>
            <p:nvPr/>
          </p:nvSpPr>
          <p:spPr>
            <a:xfrm>
              <a:off x="72437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0" name="Oval 389"/>
            <p:cNvSpPr/>
            <p:nvPr/>
          </p:nvSpPr>
          <p:spPr>
            <a:xfrm>
              <a:off x="6786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1" name="Oval 390"/>
            <p:cNvSpPr/>
            <p:nvPr/>
          </p:nvSpPr>
          <p:spPr>
            <a:xfrm>
              <a:off x="6329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2" name="Oval 391"/>
            <p:cNvSpPr/>
            <p:nvPr/>
          </p:nvSpPr>
          <p:spPr>
            <a:xfrm>
              <a:off x="7700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3" name="Oval 392"/>
            <p:cNvSpPr/>
            <p:nvPr/>
          </p:nvSpPr>
          <p:spPr>
            <a:xfrm>
              <a:off x="72437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4" name="Oval 393"/>
            <p:cNvSpPr/>
            <p:nvPr/>
          </p:nvSpPr>
          <p:spPr>
            <a:xfrm>
              <a:off x="6786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5" name="Oval 394"/>
            <p:cNvSpPr/>
            <p:nvPr/>
          </p:nvSpPr>
          <p:spPr>
            <a:xfrm>
              <a:off x="6329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grpSp>
        <p:nvGrpSpPr>
          <p:cNvPr id="14" name="Group 13"/>
          <p:cNvGrpSpPr/>
          <p:nvPr/>
        </p:nvGrpSpPr>
        <p:grpSpPr>
          <a:xfrm>
            <a:off x="495300" y="1066800"/>
            <a:ext cx="2514600" cy="5105400"/>
            <a:chOff x="495300" y="1066800"/>
            <a:chExt cx="2514600" cy="5105400"/>
          </a:xfrm>
        </p:grpSpPr>
        <p:sp>
          <p:nvSpPr>
            <p:cNvPr id="131" name="Rounded Rectangle 130"/>
            <p:cNvSpPr/>
            <p:nvPr/>
          </p:nvSpPr>
          <p:spPr>
            <a:xfrm>
              <a:off x="495300" y="10668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0000"/>
                </a:lnSpc>
              </a:pPr>
              <a:r>
                <a:rPr lang="en-US" sz="3600" b="1" dirty="0">
                  <a:solidFill>
                    <a:prstClr val="black"/>
                  </a:solidFill>
                  <a:cs typeface="Calibri"/>
                </a:rPr>
                <a:t>Long </a:t>
              </a:r>
              <a:r>
                <a:rPr lang="en-US" sz="3600" b="1" dirty="0" err="1">
                  <a:solidFill>
                    <a:prstClr val="black"/>
                  </a:solidFill>
                  <a:cs typeface="Calibri"/>
                </a:rPr>
                <a:t>Bitline</a:t>
              </a:r>
              <a:endParaRPr lang="en-US" sz="3600" b="1" dirty="0">
                <a:solidFill>
                  <a:prstClr val="black"/>
                </a:solidFill>
                <a:cs typeface="Calibri"/>
              </a:endParaRPr>
            </a:p>
            <a:p>
              <a:pPr algn="ctr">
                <a:lnSpc>
                  <a:spcPct val="80000"/>
                </a:lnSpc>
              </a:pPr>
              <a:endParaRPr lang="en-US" sz="3600" b="1" dirty="0">
                <a:solidFill>
                  <a:prstClr val="black"/>
                </a:solidFill>
                <a:cs typeface="Calibri"/>
              </a:endParaRPr>
            </a:p>
          </p:txBody>
        </p:sp>
        <p:sp>
          <p:nvSpPr>
            <p:cNvPr id="183" name="Rectangle 182"/>
            <p:cNvSpPr/>
            <p:nvPr/>
          </p:nvSpPr>
          <p:spPr>
            <a:xfrm>
              <a:off x="22098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84" name="Straight Arrow Connector 183"/>
            <p:cNvCxnSpPr>
              <a:stCxn id="183" idx="0"/>
            </p:cNvCxnSpPr>
            <p:nvPr/>
          </p:nvCxnSpPr>
          <p:spPr>
            <a:xfrm flipV="1">
              <a:off x="23926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6" name="Rectangle 185"/>
            <p:cNvSpPr/>
            <p:nvPr/>
          </p:nvSpPr>
          <p:spPr>
            <a:xfrm>
              <a:off x="17526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87" name="Straight Arrow Connector 186"/>
            <p:cNvCxnSpPr>
              <a:stCxn id="186" idx="0"/>
            </p:cNvCxnSpPr>
            <p:nvPr/>
          </p:nvCxnSpPr>
          <p:spPr>
            <a:xfrm flipV="1">
              <a:off x="19354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89" name="Rectangle 188"/>
            <p:cNvSpPr/>
            <p:nvPr/>
          </p:nvSpPr>
          <p:spPr>
            <a:xfrm>
              <a:off x="12954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90" name="Straight Arrow Connector 189"/>
            <p:cNvCxnSpPr>
              <a:stCxn id="189" idx="0"/>
            </p:cNvCxnSpPr>
            <p:nvPr/>
          </p:nvCxnSpPr>
          <p:spPr>
            <a:xfrm flipV="1">
              <a:off x="14782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2" name="Rectangle 191"/>
            <p:cNvSpPr/>
            <p:nvPr/>
          </p:nvSpPr>
          <p:spPr>
            <a:xfrm>
              <a:off x="838200" y="5488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93" name="Straight Arrow Connector 192"/>
            <p:cNvCxnSpPr>
              <a:stCxn id="192" idx="0"/>
            </p:cNvCxnSpPr>
            <p:nvPr/>
          </p:nvCxnSpPr>
          <p:spPr>
            <a:xfrm flipV="1">
              <a:off x="1021080" y="31242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7" name="Oval 206"/>
            <p:cNvSpPr/>
            <p:nvPr/>
          </p:nvSpPr>
          <p:spPr>
            <a:xfrm>
              <a:off x="22145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08" name="Oval 207"/>
            <p:cNvSpPr/>
            <p:nvPr/>
          </p:nvSpPr>
          <p:spPr>
            <a:xfrm>
              <a:off x="17573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09" name="Oval 208"/>
            <p:cNvSpPr/>
            <p:nvPr/>
          </p:nvSpPr>
          <p:spPr>
            <a:xfrm>
              <a:off x="13001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0" name="Oval 209"/>
            <p:cNvSpPr/>
            <p:nvPr/>
          </p:nvSpPr>
          <p:spPr>
            <a:xfrm>
              <a:off x="842963"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5" name="Oval 214"/>
            <p:cNvSpPr/>
            <p:nvPr/>
          </p:nvSpPr>
          <p:spPr>
            <a:xfrm>
              <a:off x="22145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6" name="Oval 215"/>
            <p:cNvSpPr/>
            <p:nvPr/>
          </p:nvSpPr>
          <p:spPr>
            <a:xfrm>
              <a:off x="17573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7" name="Oval 216"/>
            <p:cNvSpPr/>
            <p:nvPr/>
          </p:nvSpPr>
          <p:spPr>
            <a:xfrm>
              <a:off x="13001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8" name="Oval 217"/>
            <p:cNvSpPr/>
            <p:nvPr/>
          </p:nvSpPr>
          <p:spPr>
            <a:xfrm>
              <a:off x="842963"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23" name="Oval 222"/>
            <p:cNvSpPr/>
            <p:nvPr/>
          </p:nvSpPr>
          <p:spPr>
            <a:xfrm>
              <a:off x="22145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24" name="Oval 223"/>
            <p:cNvSpPr/>
            <p:nvPr/>
          </p:nvSpPr>
          <p:spPr>
            <a:xfrm>
              <a:off x="17573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25" name="Oval 224"/>
            <p:cNvSpPr/>
            <p:nvPr/>
          </p:nvSpPr>
          <p:spPr>
            <a:xfrm>
              <a:off x="13001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26" name="Oval 225"/>
            <p:cNvSpPr/>
            <p:nvPr/>
          </p:nvSpPr>
          <p:spPr>
            <a:xfrm>
              <a:off x="842963" y="4724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1" name="Oval 230"/>
            <p:cNvSpPr/>
            <p:nvPr/>
          </p:nvSpPr>
          <p:spPr>
            <a:xfrm>
              <a:off x="22145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2" name="Oval 231"/>
            <p:cNvSpPr/>
            <p:nvPr/>
          </p:nvSpPr>
          <p:spPr>
            <a:xfrm>
              <a:off x="17573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3" name="Oval 232"/>
            <p:cNvSpPr/>
            <p:nvPr/>
          </p:nvSpPr>
          <p:spPr>
            <a:xfrm>
              <a:off x="13001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4" name="Oval 233"/>
            <p:cNvSpPr/>
            <p:nvPr/>
          </p:nvSpPr>
          <p:spPr>
            <a:xfrm>
              <a:off x="842963" y="5105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6" name="Oval 395"/>
            <p:cNvSpPr/>
            <p:nvPr/>
          </p:nvSpPr>
          <p:spPr>
            <a:xfrm>
              <a:off x="22098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7" name="Oval 396"/>
            <p:cNvSpPr/>
            <p:nvPr/>
          </p:nvSpPr>
          <p:spPr>
            <a:xfrm>
              <a:off x="17526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8" name="Oval 397"/>
            <p:cNvSpPr/>
            <p:nvPr/>
          </p:nvSpPr>
          <p:spPr>
            <a:xfrm>
              <a:off x="12954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99" name="Oval 398"/>
            <p:cNvSpPr/>
            <p:nvPr/>
          </p:nvSpPr>
          <p:spPr>
            <a:xfrm>
              <a:off x="838200" y="3215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00" name="Oval 399"/>
            <p:cNvSpPr/>
            <p:nvPr/>
          </p:nvSpPr>
          <p:spPr>
            <a:xfrm>
              <a:off x="22098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01" name="Oval 400"/>
            <p:cNvSpPr/>
            <p:nvPr/>
          </p:nvSpPr>
          <p:spPr>
            <a:xfrm>
              <a:off x="17526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02" name="Oval 401"/>
            <p:cNvSpPr/>
            <p:nvPr/>
          </p:nvSpPr>
          <p:spPr>
            <a:xfrm>
              <a:off x="12954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03" name="Oval 402"/>
            <p:cNvSpPr/>
            <p:nvPr/>
          </p:nvSpPr>
          <p:spPr>
            <a:xfrm>
              <a:off x="838200" y="359664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sp>
        <p:nvSpPr>
          <p:cNvPr id="404" name="Content Placeholder 2"/>
          <p:cNvSpPr txBox="1">
            <a:spLocks/>
          </p:cNvSpPr>
          <p:nvPr/>
        </p:nvSpPr>
        <p:spPr>
          <a:xfrm>
            <a:off x="457200" y="4953000"/>
            <a:ext cx="8001000" cy="648602"/>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4000" b="1" dirty="0">
                <a:solidFill>
                  <a:srgbClr val="FFFF00"/>
                </a:solidFill>
              </a:rPr>
              <a:t>Trade-Off: Area vs. Latency</a:t>
            </a:r>
          </a:p>
        </p:txBody>
      </p:sp>
    </p:spTree>
    <p:extLst>
      <p:ext uri="{BB962C8B-B14F-4D97-AF65-F5344CB8AC3E}">
        <p14:creationId xmlns:p14="http://schemas.microsoft.com/office/powerpoint/2010/main" val="11332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7" grpId="0" animBg="1"/>
      <p:bldP spid="404"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 Size)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dirty="0">
                <a:solidFill>
                  <a:prstClr val="black"/>
                </a:solidFill>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a:solidFill>
                  <a:prstClr val="black"/>
                </a:solidFill>
              </a:rPr>
              <a:t>32</a:t>
            </a:r>
          </a:p>
        </p:txBody>
      </p:sp>
      <p:sp>
        <p:nvSpPr>
          <p:cNvPr id="36" name="TextBox 35"/>
          <p:cNvSpPr txBox="1"/>
          <p:nvPr/>
        </p:nvSpPr>
        <p:spPr>
          <a:xfrm>
            <a:off x="3581400" y="3124200"/>
            <a:ext cx="838200" cy="523220"/>
          </a:xfrm>
          <a:prstGeom prst="rect">
            <a:avLst/>
          </a:prstGeom>
          <a:noFill/>
        </p:spPr>
        <p:txBody>
          <a:bodyPr wrap="square" rtlCol="0">
            <a:spAutoFit/>
          </a:bodyPr>
          <a:lstStyle/>
          <a:p>
            <a:pPr algn="r"/>
            <a:r>
              <a:rPr lang="en-US" sz="2800" b="1" dirty="0">
                <a:solidFill>
                  <a:srgbClr val="9BBB59">
                    <a:lumMod val="75000"/>
                  </a:srgbClr>
                </a:solidFill>
              </a:rPr>
              <a:t>128</a:t>
            </a:r>
          </a:p>
        </p:txBody>
      </p:sp>
      <p:sp>
        <p:nvSpPr>
          <p:cNvPr id="37" name="TextBox 36"/>
          <p:cNvSpPr txBox="1"/>
          <p:nvPr/>
        </p:nvSpPr>
        <p:spPr>
          <a:xfrm>
            <a:off x="4572000" y="3657600"/>
            <a:ext cx="838200" cy="523220"/>
          </a:xfrm>
          <a:prstGeom prst="rect">
            <a:avLst/>
          </a:prstGeom>
          <a:noFill/>
        </p:spPr>
        <p:txBody>
          <a:bodyPr wrap="square" rtlCol="0">
            <a:spAutoFit/>
          </a:bodyPr>
          <a:lstStyle/>
          <a:p>
            <a:pPr algn="ctr"/>
            <a:r>
              <a:rPr lang="en-US" sz="2800" b="1" dirty="0">
                <a:solidFill>
                  <a:prstClr val="black"/>
                </a:solidFill>
              </a:rPr>
              <a:t>256</a:t>
            </a:r>
          </a:p>
        </p:txBody>
      </p:sp>
      <p:sp>
        <p:nvSpPr>
          <p:cNvPr id="38" name="TextBox 37"/>
          <p:cNvSpPr txBox="1"/>
          <p:nvPr/>
        </p:nvSpPr>
        <p:spPr>
          <a:xfrm>
            <a:off x="6019800" y="3757990"/>
            <a:ext cx="2895600" cy="523220"/>
          </a:xfrm>
          <a:prstGeom prst="rect">
            <a:avLst/>
          </a:prstGeom>
          <a:noFill/>
        </p:spPr>
        <p:txBody>
          <a:bodyPr wrap="square" rtlCol="0">
            <a:spAutoFit/>
          </a:bodyPr>
          <a:lstStyle/>
          <a:p>
            <a:pPr algn="ctr"/>
            <a:r>
              <a:rPr lang="en-US" sz="2800" b="1" dirty="0">
                <a:solidFill>
                  <a:srgbClr val="C0504D"/>
                </a:solidFill>
              </a:rPr>
              <a:t>512 cells/</a:t>
            </a:r>
            <a:r>
              <a:rPr lang="en-US" sz="2800" b="1" dirty="0" err="1">
                <a:solidFill>
                  <a:srgbClr val="C0504D"/>
                </a:solidFill>
              </a:rPr>
              <a:t>bitline</a:t>
            </a:r>
            <a:endParaRPr lang="en-US" sz="2800" b="1" dirty="0">
              <a:solidFill>
                <a:srgbClr val="C0504D"/>
              </a:solidFill>
            </a:endParaRPr>
          </a:p>
        </p:txBody>
      </p:sp>
      <p:sp>
        <p:nvSpPr>
          <p:cNvPr id="40" name="Rounded Rectangular Callout 39"/>
          <p:cNvSpPr/>
          <p:nvPr/>
        </p:nvSpPr>
        <p:spPr>
          <a:xfrm>
            <a:off x="6705600" y="2133600"/>
            <a:ext cx="1828800" cy="1061055"/>
          </a:xfrm>
          <a:prstGeom prst="wedgeRoundRectCallout">
            <a:avLst>
              <a:gd name="adj1" fmla="val -51805"/>
              <a:gd name="adj2" fmla="val 99354"/>
              <a:gd name="adj3" fmla="val 16667"/>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solidFill>
                  <a:prstClr val="white"/>
                </a:solidFill>
              </a:rPr>
              <a:t>Commodity DRAM</a:t>
            </a:r>
          </a:p>
          <a:p>
            <a:pPr algn="ctr"/>
            <a:r>
              <a:rPr lang="en-US" sz="2400" b="1" dirty="0">
                <a:solidFill>
                  <a:prstClr val="white"/>
                </a:solidFill>
              </a:rPr>
              <a:t>Long </a:t>
            </a:r>
            <a:r>
              <a:rPr lang="en-US" sz="2400" b="1" dirty="0" err="1">
                <a:solidFill>
                  <a:prstClr val="white"/>
                </a:solidFill>
              </a:rPr>
              <a:t>Bitline</a:t>
            </a:r>
            <a:endParaRPr lang="en-US" sz="2400" b="1" dirty="0">
              <a:solidFill>
                <a:prstClr val="white"/>
              </a:solidFill>
            </a:endParaRP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prstClr val="white"/>
                </a:solidFill>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prstClr val="white"/>
                </a:solidFill>
              </a:rPr>
              <a:t>Faster</a:t>
            </a:r>
          </a:p>
        </p:txBody>
      </p:sp>
      <p:sp>
        <p:nvSpPr>
          <p:cNvPr id="12" name="Rounded Rectangular Callout 11"/>
          <p:cNvSpPr/>
          <p:nvPr/>
        </p:nvSpPr>
        <p:spPr>
          <a:xfrm>
            <a:off x="4495800" y="1905000"/>
            <a:ext cx="1981200" cy="838200"/>
          </a:xfrm>
          <a:prstGeom prst="wedgeRoundRectCallout">
            <a:avLst>
              <a:gd name="adj1" fmla="val -47531"/>
              <a:gd name="adj2" fmla="val 98151"/>
              <a:gd name="adj3" fmla="val 16667"/>
            </a:avLst>
          </a:prstGeom>
          <a:solidFill>
            <a:schemeClr val="accent3">
              <a:lumMod val="75000"/>
            </a:schemeClr>
          </a:solidFill>
          <a:ln>
            <a:solidFill>
              <a:schemeClr val="accent3">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2400" b="1" dirty="0">
                <a:solidFill>
                  <a:prstClr val="white"/>
                </a:solidFill>
              </a:rPr>
              <a:t>Fancy DRAM</a:t>
            </a:r>
          </a:p>
          <a:p>
            <a:pPr algn="ctr"/>
            <a:r>
              <a:rPr lang="en-US" sz="2400" b="1" dirty="0">
                <a:solidFill>
                  <a:prstClr val="white"/>
                </a:solidFill>
              </a:rPr>
              <a:t>Short </a:t>
            </a:r>
            <a:r>
              <a:rPr lang="en-US" sz="2400" b="1" dirty="0" err="1">
                <a:solidFill>
                  <a:prstClr val="white"/>
                </a:solidFill>
              </a:rPr>
              <a:t>Bitline</a:t>
            </a:r>
            <a:endParaRPr lang="en-US" sz="2400" b="1" dirty="0">
              <a:solidFill>
                <a:prstClr val="white"/>
              </a:solidFill>
            </a:endParaRPr>
          </a:p>
        </p:txBody>
      </p:sp>
      <p:grpSp>
        <p:nvGrpSpPr>
          <p:cNvPr id="3" name="Group 2"/>
          <p:cNvGrpSpPr/>
          <p:nvPr/>
        </p:nvGrpSpPr>
        <p:grpSpPr>
          <a:xfrm>
            <a:off x="1760146" y="3533003"/>
            <a:ext cx="1530690" cy="1238005"/>
            <a:chOff x="1760146" y="3533003"/>
            <a:chExt cx="1530690" cy="1238005"/>
          </a:xfrm>
        </p:grpSpPr>
        <p:sp>
          <p:nvSpPr>
            <p:cNvPr id="13" name="Left Arrow 12"/>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endParaRPr>
            </a:p>
          </p:txBody>
        </p:sp>
        <p:sp>
          <p:nvSpPr>
            <p:cNvPr id="15" name="TextBox 14"/>
            <p:cNvSpPr txBox="1"/>
            <p:nvPr/>
          </p:nvSpPr>
          <p:spPr>
            <a:xfrm rot="18932207">
              <a:off x="1798404" y="3826557"/>
              <a:ext cx="1492432" cy="523220"/>
            </a:xfrm>
            <a:prstGeom prst="rect">
              <a:avLst/>
            </a:prstGeom>
            <a:noFill/>
          </p:spPr>
          <p:txBody>
            <a:bodyPr wrap="square" rtlCol="0">
              <a:spAutoFit/>
            </a:bodyPr>
            <a:lstStyle/>
            <a:p>
              <a:pPr algn="ctr"/>
              <a:r>
                <a:rPr lang="en-US" sz="2800" b="1" dirty="0">
                  <a:solidFill>
                    <a:srgbClr val="FFFFFF"/>
                  </a:solidFill>
                </a:rPr>
                <a:t>GOAL</a:t>
              </a:r>
            </a:p>
          </p:txBody>
        </p:sp>
      </p:grpSp>
    </p:spTree>
    <p:extLst>
      <p:ext uri="{BB962C8B-B14F-4D97-AF65-F5344CB8AC3E}">
        <p14:creationId xmlns:p14="http://schemas.microsoft.com/office/powerpoint/2010/main" val="1527952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8"/>
                                        </p:tgtEl>
                                        <p:attrNameLst>
                                          <p:attrName>style.visibility</p:attrName>
                                        </p:attrNameLst>
                                      </p:cBhvr>
                                      <p:to>
                                        <p:strVal val="visible"/>
                                      </p:to>
                                    </p:set>
                                    <p:animEffect transition="in" filter="fade">
                                      <p:cBhvr>
                                        <p:cTn id="15" dur="500"/>
                                        <p:tgtEl>
                                          <p:spTgt spid="3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0"/>
                                        </p:tgtEl>
                                        <p:attrNameLst>
                                          <p:attrName>style.visibility</p:attrName>
                                        </p:attrNameLst>
                                      </p:cBhvr>
                                      <p:to>
                                        <p:strVal val="visible"/>
                                      </p:to>
                                    </p:set>
                                    <p:animEffect transition="in" filter="fade">
                                      <p:cBhvr>
                                        <p:cTn id="18" dur="500"/>
                                        <p:tgtEl>
                                          <p:spTgt spid="4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p:stCondLst>
                              <p:cond delay="1000"/>
                            </p:stCondLst>
                            <p:childTnLst>
                              <p:par>
                                <p:cTn id="29" presetID="10" presetClass="entr" presetSubtype="0"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500"/>
                                        <p:tgtEl>
                                          <p:spTgt spid="24"/>
                                        </p:tgtEl>
                                      </p:cBhvr>
                                    </p:animEffect>
                                  </p:childTnLst>
                                </p:cTn>
                              </p:par>
                            </p:childTnLst>
                          </p:cTn>
                        </p:par>
                        <p:par>
                          <p:cTn id="32" fill="hold">
                            <p:stCondLst>
                              <p:cond delay="1500"/>
                            </p:stCondLst>
                            <p:childTnLst>
                              <p:par>
                                <p:cTn id="33" presetID="10" presetClass="entr" presetSubtype="0"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2"/>
                                        </p:tgtEl>
                                        <p:attrNameLst>
                                          <p:attrName>style.visibility</p:attrName>
                                        </p:attrNameLst>
                                      </p:cBhvr>
                                      <p:to>
                                        <p:strVal val="visible"/>
                                      </p:to>
                                    </p:set>
                                    <p:animEffect transition="in" filter="fade">
                                      <p:cBhvr>
                                        <p:cTn id="40" dur="500"/>
                                        <p:tgtEl>
                                          <p:spTgt spid="12"/>
                                        </p:tgtEl>
                                      </p:cBhvr>
                                    </p:animEffec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36" grpId="0"/>
      <p:bldP spid="37" grpId="0"/>
      <p:bldP spid="38" grpId="0"/>
      <p:bldP spid="40" grpId="0" animBg="1"/>
      <p:bldP spid="7" grpId="0" animBg="1"/>
      <p:bldP spid="41" grpId="0" animBg="1"/>
      <p:bldP spid="12" grpId="0" animBg="1"/>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2" name="Group 181"/>
          <p:cNvGrpSpPr/>
          <p:nvPr/>
        </p:nvGrpSpPr>
        <p:grpSpPr>
          <a:xfrm>
            <a:off x="5867400" y="914400"/>
            <a:ext cx="2590800" cy="5486400"/>
            <a:chOff x="5867400" y="762000"/>
            <a:chExt cx="2590800" cy="54864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7" name="Rounded Rectangle 266"/>
            <p:cNvSpPr/>
            <p:nvPr/>
          </p:nvSpPr>
          <p:spPr>
            <a:xfrm>
              <a:off x="5867400" y="7620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prstClr val="black"/>
                  </a:solidFill>
                  <a:cs typeface="Calibri"/>
                </a:rPr>
                <a:t>Short </a:t>
              </a:r>
              <a:r>
                <a:rPr lang="en-US" sz="3200" b="1" dirty="0" err="1">
                  <a:solidFill>
                    <a:prstClr val="black"/>
                  </a:solidFill>
                  <a:cs typeface="Calibri"/>
                </a:rPr>
                <a:t>Bitline</a:t>
              </a:r>
              <a:endParaRPr lang="en-US" sz="3200" b="1" dirty="0">
                <a:solidFill>
                  <a:prstClr val="black"/>
                </a:solidFill>
                <a:cs typeface="Calibri"/>
              </a:endParaRPr>
            </a:p>
          </p:txBody>
        </p:sp>
      </p:grpSp>
      <p:sp>
        <p:nvSpPr>
          <p:cNvPr id="483"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a:solidFill>
                  <a:srgbClr val="008000"/>
                </a:solidFill>
              </a:rPr>
              <a:t>Low Latency </a:t>
            </a:r>
          </a:p>
        </p:txBody>
      </p:sp>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grpSp>
        <p:nvGrpSpPr>
          <p:cNvPr id="148" name="Group 147"/>
          <p:cNvGrpSpPr/>
          <p:nvPr/>
        </p:nvGrpSpPr>
        <p:grpSpPr>
          <a:xfrm>
            <a:off x="495300" y="914400"/>
            <a:ext cx="2514600" cy="5486400"/>
            <a:chOff x="495300" y="762000"/>
            <a:chExt cx="2514600" cy="5486400"/>
          </a:xfrm>
        </p:grpSpPr>
        <p:sp>
          <p:nvSpPr>
            <p:cNvPr id="149" name="Rounded Rectangle 148"/>
            <p:cNvSpPr/>
            <p:nvPr/>
          </p:nvSpPr>
          <p:spPr>
            <a:xfrm>
              <a:off x="495300" y="7620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prstClr val="black"/>
                  </a:solidFill>
                  <a:cs typeface="Calibri"/>
                </a:rPr>
                <a:t>Long </a:t>
              </a:r>
              <a:r>
                <a:rPr lang="en-US" sz="3200" b="1" dirty="0" err="1">
                  <a:solidFill>
                    <a:prstClr val="black"/>
                  </a:solidFill>
                  <a:cs typeface="Calibri"/>
                </a:rPr>
                <a:t>Bitline</a:t>
              </a:r>
              <a:endParaRPr lang="en-US" sz="3200" b="1" dirty="0">
                <a:solidFill>
                  <a:prstClr val="black"/>
                </a:solidFill>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sp>
        <p:nvSpPr>
          <p:cNvPr id="268" name="Content Placeholder 2"/>
          <p:cNvSpPr txBox="1">
            <a:spLocks/>
          </p:cNvSpPr>
          <p:nvPr/>
        </p:nvSpPr>
        <p:spPr>
          <a:xfrm>
            <a:off x="457200" y="16154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008000"/>
                </a:solidFill>
              </a:rPr>
              <a:t>Small Area </a:t>
            </a:r>
          </a:p>
        </p:txBody>
      </p:sp>
      <p:sp>
        <p:nvSpPr>
          <p:cNvPr id="269" name="Rounded Rectangle 268"/>
          <p:cNvSpPr/>
          <p:nvPr/>
        </p:nvSpPr>
        <p:spPr>
          <a:xfrm>
            <a:off x="4572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cs typeface="Calibri"/>
              </a:rPr>
              <a:t>Long </a:t>
            </a:r>
            <a:r>
              <a:rPr lang="en-US" sz="3200" b="1" dirty="0" err="1">
                <a:solidFill>
                  <a:srgbClr val="FFFF00"/>
                </a:solidFill>
                <a:cs typeface="Calibri"/>
              </a:rPr>
              <a:t>Bitline</a:t>
            </a:r>
            <a:endParaRPr lang="en-US" sz="3200" b="1" dirty="0">
              <a:solidFill>
                <a:srgbClr val="FFFF00"/>
              </a:solidFill>
              <a:cs typeface="Calibri"/>
            </a:endParaRPr>
          </a:p>
        </p:txBody>
      </p:sp>
      <p:sp>
        <p:nvSpPr>
          <p:cNvPr id="274" name="Content Placeholder 2"/>
          <p:cNvSpPr txBox="1">
            <a:spLocks/>
          </p:cNvSpPr>
          <p:nvPr/>
        </p:nvSpPr>
        <p:spPr>
          <a:xfrm>
            <a:off x="58674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008000"/>
                </a:solidFill>
              </a:rPr>
              <a:t>Low Latency </a:t>
            </a:r>
          </a:p>
        </p:txBody>
      </p:sp>
      <p:sp>
        <p:nvSpPr>
          <p:cNvPr id="275" name="Rounded Rectangle 274"/>
          <p:cNvSpPr/>
          <p:nvPr/>
        </p:nvSpPr>
        <p:spPr>
          <a:xfrm>
            <a:off x="586740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cs typeface="Calibri"/>
              </a:rPr>
              <a:t>Short </a:t>
            </a:r>
            <a:r>
              <a:rPr lang="en-US" sz="3200" b="1" err="1">
                <a:solidFill>
                  <a:srgbClr val="FFFF00"/>
                </a:solidFill>
                <a:cs typeface="Calibri"/>
              </a:rPr>
              <a:t>Bitline</a:t>
            </a:r>
            <a:endParaRPr lang="en-US" sz="3200" b="1">
              <a:solidFill>
                <a:srgbClr val="FFFF00"/>
              </a:solidFill>
              <a:cs typeface="Calibri"/>
            </a:endParaRP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cs typeface="Calibri"/>
              </a:rPr>
              <a:t>Our Proposal</a:t>
            </a:r>
          </a:p>
        </p:txBody>
      </p:sp>
      <p:grpSp>
        <p:nvGrpSpPr>
          <p:cNvPr id="3" name="Group 2"/>
          <p:cNvGrpSpPr/>
          <p:nvPr/>
        </p:nvGrpSpPr>
        <p:grpSpPr>
          <a:xfrm>
            <a:off x="838200" y="33528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sp>
        <p:nvSpPr>
          <p:cNvPr id="432" name="Content Placeholder 2"/>
          <p:cNvSpPr txBox="1">
            <a:spLocks/>
          </p:cNvSpPr>
          <p:nvPr/>
        </p:nvSpPr>
        <p:spPr>
          <a:xfrm>
            <a:off x="457200"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008000"/>
                </a:solidFill>
              </a:rPr>
              <a:t>Small Area </a:t>
            </a:r>
          </a:p>
        </p:txBody>
      </p:sp>
      <p:grpSp>
        <p:nvGrpSpPr>
          <p:cNvPr id="433" name="Group 432"/>
          <p:cNvGrpSpPr/>
          <p:nvPr/>
        </p:nvGrpSpPr>
        <p:grpSpPr>
          <a:xfrm>
            <a:off x="3579177" y="3368676"/>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grpSp>
        <p:nvGrpSpPr>
          <p:cNvPr id="184" name="Group 183"/>
          <p:cNvGrpSpPr/>
          <p:nvPr/>
        </p:nvGrpSpPr>
        <p:grpSpPr>
          <a:xfrm>
            <a:off x="3946525" y="4953000"/>
            <a:ext cx="3756147" cy="1463675"/>
            <a:chOff x="3946525" y="4800600"/>
            <a:chExt cx="3756147" cy="1463675"/>
          </a:xfrm>
        </p:grpSpPr>
        <p:cxnSp>
          <p:nvCxnSpPr>
            <p:cNvPr id="186" name="Straight Arrow Connector 185"/>
            <p:cNvCxnSpPr/>
            <p:nvPr/>
          </p:nvCxnSpPr>
          <p:spPr>
            <a:xfrm flipH="1">
              <a:off x="5382876" y="4800600"/>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7" name="Straight Arrow Connector 186"/>
            <p:cNvCxnSpPr/>
            <p:nvPr/>
          </p:nvCxnSpPr>
          <p:spPr>
            <a:xfrm flipH="1">
              <a:off x="5374409" y="5555673"/>
              <a:ext cx="927100" cy="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189" name="Straight Arrow Connector 188"/>
            <p:cNvCxnSpPr/>
            <p:nvPr/>
          </p:nvCxnSpPr>
          <p:spPr>
            <a:xfrm flipV="1">
              <a:off x="5852006" y="4832351"/>
              <a:ext cx="1" cy="715009"/>
            </a:xfrm>
            <a:prstGeom prst="straightConnector1">
              <a:avLst/>
            </a:prstGeom>
            <a:ln w="50800">
              <a:solidFill>
                <a:srgbClr val="FF0000"/>
              </a:solidFill>
              <a:headEnd type="arrow" w="lg" len="med"/>
              <a:tailEnd type="arrow" w="lg" len="med"/>
            </a:ln>
          </p:spPr>
          <p:style>
            <a:lnRef idx="1">
              <a:schemeClr val="accent1"/>
            </a:lnRef>
            <a:fillRef idx="0">
              <a:schemeClr val="accent1"/>
            </a:fillRef>
            <a:effectRef idx="0">
              <a:schemeClr val="accent1"/>
            </a:effectRef>
            <a:fontRef idx="minor">
              <a:schemeClr val="tx1"/>
            </a:fontRef>
          </p:style>
        </p:cxnSp>
        <p:sp>
          <p:nvSpPr>
            <p:cNvPr id="190" name="Content Placeholder 2"/>
            <p:cNvSpPr txBox="1">
              <a:spLocks/>
            </p:cNvSpPr>
            <p:nvPr/>
          </p:nvSpPr>
          <p:spPr>
            <a:xfrm>
              <a:off x="3946525" y="5654675"/>
              <a:ext cx="3756147" cy="6096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FFFF66"/>
                  </a:solidFill>
                </a:rPr>
                <a:t>Short </a:t>
              </a:r>
              <a:r>
                <a:rPr lang="en-US" sz="3200" b="1" i="1" dirty="0" err="1">
                  <a:solidFill>
                    <a:srgbClr val="FFFF66"/>
                  </a:solidFill>
                </a:rPr>
                <a:t>Bitline</a:t>
              </a:r>
              <a:r>
                <a:rPr lang="en-US" sz="3200" b="1" i="1" dirty="0">
                  <a:solidFill>
                    <a:srgbClr val="FFFF66"/>
                  </a:solidFill>
                </a:rPr>
                <a:t> </a:t>
              </a:r>
              <a:r>
                <a:rPr lang="en-US" sz="3200" b="1" i="1" dirty="0">
                  <a:solidFill>
                    <a:srgbClr val="FFFF66"/>
                  </a:solidFill>
                  <a:sym typeface="Wingdings"/>
                </a:rPr>
                <a:t> </a:t>
              </a:r>
              <a:r>
                <a:rPr lang="en-US" sz="3200" b="1" i="1" dirty="0">
                  <a:solidFill>
                    <a:srgbClr val="FFFF66"/>
                  </a:solidFill>
                </a:rPr>
                <a:t>Fast</a:t>
              </a:r>
            </a:p>
          </p:txBody>
        </p:sp>
      </p:grpSp>
      <p:grpSp>
        <p:nvGrpSpPr>
          <p:cNvPr id="19" name="Group 18"/>
          <p:cNvGrpSpPr/>
          <p:nvPr/>
        </p:nvGrpSpPr>
        <p:grpSpPr>
          <a:xfrm>
            <a:off x="182880" y="4404206"/>
            <a:ext cx="5303520" cy="1845998"/>
            <a:chOff x="182880" y="4251806"/>
            <a:chExt cx="5303520" cy="1845998"/>
          </a:xfrm>
        </p:grpSpPr>
        <p:sp>
          <p:nvSpPr>
            <p:cNvPr id="192" name="Oval 191"/>
            <p:cNvSpPr/>
            <p:nvPr/>
          </p:nvSpPr>
          <p:spPr>
            <a:xfrm>
              <a:off x="3352800" y="4251806"/>
              <a:ext cx="2133600" cy="685800"/>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grpSp>
          <p:nvGrpSpPr>
            <p:cNvPr id="18" name="Group 17"/>
            <p:cNvGrpSpPr/>
            <p:nvPr/>
          </p:nvGrpSpPr>
          <p:grpSpPr>
            <a:xfrm>
              <a:off x="182880" y="4594706"/>
              <a:ext cx="3169920" cy="1503098"/>
              <a:chOff x="182880" y="4594706"/>
              <a:chExt cx="3169920" cy="1503098"/>
            </a:xfrm>
          </p:grpSpPr>
          <p:cxnSp>
            <p:nvCxnSpPr>
              <p:cNvPr id="193" name="Straight Arrow Connector 192"/>
              <p:cNvCxnSpPr>
                <a:endCxn id="192" idx="2"/>
              </p:cNvCxnSpPr>
              <p:nvPr/>
            </p:nvCxnSpPr>
            <p:spPr>
              <a:xfrm flipV="1">
                <a:off x="2580323" y="4594706"/>
                <a:ext cx="772477" cy="556108"/>
              </a:xfrm>
              <a:prstGeom prst="straightConnector1">
                <a:avLst/>
              </a:prstGeom>
              <a:ln w="50800">
                <a:solidFill>
                  <a:srgbClr val="FF0000"/>
                </a:solidFill>
                <a:headEnd type="none" w="lg" len="med"/>
                <a:tailEnd type="arrow" w="lg" len="med"/>
              </a:ln>
            </p:spPr>
            <p:style>
              <a:lnRef idx="1">
                <a:schemeClr val="accent1"/>
              </a:lnRef>
              <a:fillRef idx="0">
                <a:schemeClr val="accent1"/>
              </a:fillRef>
              <a:effectRef idx="0">
                <a:schemeClr val="accent1"/>
              </a:effectRef>
              <a:fontRef idx="minor">
                <a:schemeClr val="tx1"/>
              </a:fontRef>
            </p:style>
          </p:cxnSp>
          <p:sp>
            <p:nvSpPr>
              <p:cNvPr id="199" name="Content Placeholder 2"/>
              <p:cNvSpPr txBox="1">
                <a:spLocks/>
              </p:cNvSpPr>
              <p:nvPr/>
            </p:nvSpPr>
            <p:spPr>
              <a:xfrm>
                <a:off x="182880" y="5031004"/>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FFFF66"/>
                    </a:solidFill>
                  </a:rPr>
                  <a:t>Need Isolation</a:t>
                </a:r>
              </a:p>
            </p:txBody>
          </p:sp>
        </p:grpSp>
      </p:grpSp>
      <p:sp>
        <p:nvSpPr>
          <p:cNvPr id="207" name="Content Placeholder 2"/>
          <p:cNvSpPr txBox="1">
            <a:spLocks/>
          </p:cNvSpPr>
          <p:nvPr/>
        </p:nvSpPr>
        <p:spPr>
          <a:xfrm>
            <a:off x="2895600" y="5181600"/>
            <a:ext cx="2590800" cy="1066800"/>
          </a:xfrm>
          <a:prstGeom prst="rect">
            <a:avLst/>
          </a:prstGeom>
          <a:solidFill>
            <a:schemeClr val="tx1"/>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FFFF66"/>
                </a:solidFill>
              </a:rPr>
              <a:t>Add Isolation Transistors</a:t>
            </a:r>
          </a:p>
        </p:txBody>
      </p:sp>
      <p:sp>
        <p:nvSpPr>
          <p:cNvPr id="200" name="Content Placeholder 2"/>
          <p:cNvSpPr txBox="1">
            <a:spLocks/>
          </p:cNvSpPr>
          <p:nvPr/>
        </p:nvSpPr>
        <p:spPr>
          <a:xfrm>
            <a:off x="457200"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FF0000"/>
                </a:solidFill>
              </a:rPr>
              <a:t>High Latency</a:t>
            </a:r>
          </a:p>
        </p:txBody>
      </p:sp>
      <p:sp>
        <p:nvSpPr>
          <p:cNvPr id="201" name="Content Placeholder 2"/>
          <p:cNvSpPr txBox="1">
            <a:spLocks/>
          </p:cNvSpPr>
          <p:nvPr/>
        </p:nvSpPr>
        <p:spPr>
          <a:xfrm>
            <a:off x="5867400" y="16002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FF0000"/>
                </a:solidFill>
              </a:rPr>
              <a:t>Large Area</a:t>
            </a:r>
            <a:r>
              <a:rPr lang="en-US" sz="3200" b="1" i="1" dirty="0">
                <a:solidFill>
                  <a:srgbClr val="0000FF"/>
                </a:solidFill>
              </a:rPr>
              <a:t> </a:t>
            </a:r>
          </a:p>
        </p:txBody>
      </p:sp>
      <p:cxnSp>
        <p:nvCxnSpPr>
          <p:cNvPr id="202" name="Straight Arrow Connector 201"/>
          <p:cNvCxnSpPr/>
          <p:nvPr/>
        </p:nvCxnSpPr>
        <p:spPr>
          <a:xfrm flipV="1">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2707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9" name="Straight Arrow Connector 208"/>
          <p:cNvCxnSpPr/>
          <p:nvPr/>
        </p:nvCxnSpPr>
        <p:spPr>
          <a:xfrm flipV="1">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60020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80923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68"/>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432"/>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20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275"/>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48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274"/>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201"/>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284"/>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42" presetClass="path" presetSubtype="0" accel="50000" decel="50000" fill="hold" nodeType="clickEffect">
                                  <p:stCondLst>
                                    <p:cond delay="0"/>
                                  </p:stCondLst>
                                  <p:childTnLst>
                                    <p:animMotion origin="layout" path="M 4.44444E-6 1.11111E-6 L 0.3 1.11111E-6 " pathEditMode="relative" rAng="0" ptsTypes="AA">
                                      <p:cBhvr>
                                        <p:cTn id="39" dur="1000" fill="hold"/>
                                        <p:tgtEl>
                                          <p:spTgt spid="3"/>
                                        </p:tgtEl>
                                        <p:attrNameLst>
                                          <p:attrName>ppt_x</p:attrName>
                                          <p:attrName>ppt_y</p:attrName>
                                        </p:attrNameLst>
                                      </p:cBhvr>
                                      <p:rCtr x="15000" y="0"/>
                                    </p:animMotion>
                                  </p:childTnLst>
                                </p:cTn>
                              </p:par>
                            </p:childTnLst>
                          </p:cTn>
                        </p:par>
                        <p:par>
                          <p:cTn id="40" fill="hold">
                            <p:stCondLst>
                              <p:cond delay="1000"/>
                            </p:stCondLst>
                            <p:childTnLst>
                              <p:par>
                                <p:cTn id="41" presetID="42" presetClass="path" presetSubtype="0" accel="50000" decel="50000" fill="hold" grpId="1" nodeType="afterEffect">
                                  <p:stCondLst>
                                    <p:cond delay="0"/>
                                  </p:stCondLst>
                                  <p:childTnLst>
                                    <p:animMotion origin="layout" path="M 0.00416 2.59259E-6 L 0.29583 2.59259E-6 " pathEditMode="relative" rAng="0" ptsTypes="AA">
                                      <p:cBhvr>
                                        <p:cTn id="42" dur="1000" fill="hold"/>
                                        <p:tgtEl>
                                          <p:spTgt spid="432"/>
                                        </p:tgtEl>
                                        <p:attrNameLst>
                                          <p:attrName>ppt_x</p:attrName>
                                          <p:attrName>ppt_y</p:attrName>
                                        </p:attrNameLst>
                                      </p:cBhvr>
                                      <p:rCtr x="14583" y="0"/>
                                    </p:animMotion>
                                  </p:childTnLst>
                                </p:cTn>
                              </p:par>
                              <p:par>
                                <p:cTn id="43" presetID="1" presetClass="entr" presetSubtype="0" fill="hold" nodeType="withEffect">
                                  <p:stCondLst>
                                    <p:cond delay="0"/>
                                  </p:stCondLst>
                                  <p:childTnLst>
                                    <p:set>
                                      <p:cBhvr>
                                        <p:cTn id="44" dur="1" fill="hold">
                                          <p:stCondLst>
                                            <p:cond delay="0"/>
                                          </p:stCondLst>
                                        </p:cTn>
                                        <p:tgtEl>
                                          <p:spTgt spid="433"/>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57"/>
                                        </p:tgtEl>
                                        <p:attrNameLst>
                                          <p:attrName>style.visibility</p:attrName>
                                        </p:attrNameLst>
                                      </p:cBhvr>
                                      <p:to>
                                        <p:strVal val="visible"/>
                                      </p:to>
                                    </p:set>
                                  </p:childTnLst>
                                </p:cTn>
                              </p:par>
                              <p:par>
                                <p:cTn id="47" presetID="1" presetClass="exit" presetSubtype="0" fill="hold" nodeType="withEffect">
                                  <p:stCondLst>
                                    <p:cond delay="0"/>
                                  </p:stCondLst>
                                  <p:childTnLst>
                                    <p:set>
                                      <p:cBhvr>
                                        <p:cTn id="48" dur="1" fill="hold">
                                          <p:stCondLst>
                                            <p:cond delay="0"/>
                                          </p:stCondLst>
                                        </p:cTn>
                                        <p:tgtEl>
                                          <p:spTgt spid="3"/>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202"/>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0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42" presetClass="path" presetSubtype="0" accel="50000" decel="50000" fill="hold" nodeType="clickEffect">
                                  <p:stCondLst>
                                    <p:cond delay="0"/>
                                  </p:stCondLst>
                                  <p:childTnLst>
                                    <p:animMotion origin="layout" path="M 2.5E-6 0.00046 L 2.5E-6 -0.05949 " pathEditMode="relative" rAng="0" ptsTypes="AA">
                                      <p:cBhvr>
                                        <p:cTn id="56" dur="1000" fill="hold"/>
                                        <p:tgtEl>
                                          <p:spTgt spid="433"/>
                                        </p:tgtEl>
                                        <p:attrNameLst>
                                          <p:attrName>ppt_x</p:attrName>
                                          <p:attrName>ppt_y</p:attrName>
                                        </p:attrNameLst>
                                      </p:cBhvr>
                                      <p:rCtr x="0" y="-3009"/>
                                    </p:animMotion>
                                  </p:childTnLst>
                                </p:cTn>
                              </p:par>
                            </p:childTnLst>
                          </p:cTn>
                        </p:par>
                        <p:par>
                          <p:cTn id="57" fill="hold">
                            <p:stCondLst>
                              <p:cond delay="1000"/>
                            </p:stCondLst>
                            <p:childTnLst>
                              <p:par>
                                <p:cTn id="58" presetID="42" presetClass="path" presetSubtype="0" accel="50000" decel="50000" fill="hold" grpId="1" nodeType="afterEffect">
                                  <p:stCondLst>
                                    <p:cond delay="0"/>
                                  </p:stCondLst>
                                  <p:childTnLst>
                                    <p:animMotion origin="layout" path="M 0.00209 1.48148E-6 L -0.29444 1.48148E-6 " pathEditMode="relative" rAng="0" ptsTypes="AA">
                                      <p:cBhvr>
                                        <p:cTn id="59" dur="1000" fill="hold"/>
                                        <p:tgtEl>
                                          <p:spTgt spid="274"/>
                                        </p:tgtEl>
                                        <p:attrNameLst>
                                          <p:attrName>ppt_x</p:attrName>
                                          <p:attrName>ppt_y</p:attrName>
                                        </p:attrNameLst>
                                      </p:cBhvr>
                                      <p:rCtr x="-14826" y="0"/>
                                    </p:animMotion>
                                  </p:childTnLst>
                                </p:cTn>
                              </p:par>
                              <p:par>
                                <p:cTn id="60" presetID="1" presetClass="entr" presetSubtype="0" fill="hold" nodeType="withEffect">
                                  <p:stCondLst>
                                    <p:cond delay="0"/>
                                  </p:stCondLst>
                                  <p:childTnLst>
                                    <p:set>
                                      <p:cBhvr>
                                        <p:cTn id="61" dur="1" fill="hold">
                                          <p:stCondLst>
                                            <p:cond delay="0"/>
                                          </p:stCondLst>
                                        </p:cTn>
                                        <p:tgtEl>
                                          <p:spTgt spid="209"/>
                                        </p:tgtEl>
                                        <p:attrNameLst>
                                          <p:attrName>style.visibility</p:attrName>
                                        </p:attrNameLst>
                                      </p:cBhvr>
                                      <p:to>
                                        <p:strVal val="visible"/>
                                      </p:to>
                                    </p:set>
                                  </p:childTnLst>
                                </p:cTn>
                              </p:par>
                              <p:par>
                                <p:cTn id="62" presetID="1" presetClass="entr" presetSubtype="0" fill="hold" nodeType="withEffect">
                                  <p:stCondLst>
                                    <p:cond delay="0"/>
                                  </p:stCondLst>
                                  <p:childTnLst>
                                    <p:set>
                                      <p:cBhvr>
                                        <p:cTn id="63" dur="1" fill="hold">
                                          <p:stCondLst>
                                            <p:cond delay="0"/>
                                          </p:stCondLst>
                                        </p:cTn>
                                        <p:tgtEl>
                                          <p:spTgt spid="210"/>
                                        </p:tgtEl>
                                        <p:attrNameLst>
                                          <p:attrName>style.visibility</p:attrName>
                                        </p:attrNameLst>
                                      </p:cBhvr>
                                      <p:to>
                                        <p:strVal val="visible"/>
                                      </p:to>
                                    </p:set>
                                  </p:childTnLst>
                                </p:cTn>
                              </p:par>
                            </p:childTnLst>
                          </p:cTn>
                        </p:par>
                        <p:par>
                          <p:cTn id="64" fill="hold">
                            <p:stCondLst>
                              <p:cond delay="2000"/>
                            </p:stCondLst>
                            <p:childTnLst>
                              <p:par>
                                <p:cTn id="65" presetID="1" presetClass="entr" presetSubtype="0" fill="hold" nodeType="afterEffect">
                                  <p:stCondLst>
                                    <p:cond delay="500"/>
                                  </p:stCondLst>
                                  <p:childTnLst>
                                    <p:set>
                                      <p:cBhvr>
                                        <p:cTn id="66" dur="1" fill="hold">
                                          <p:stCondLst>
                                            <p:cond delay="0"/>
                                          </p:stCondLst>
                                        </p:cTn>
                                        <p:tgtEl>
                                          <p:spTgt spid="184"/>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xit" presetSubtype="0" fill="hold" nodeType="clickEffect">
                                  <p:stCondLst>
                                    <p:cond delay="0"/>
                                  </p:stCondLst>
                                  <p:childTnLst>
                                    <p:set>
                                      <p:cBhvr>
                                        <p:cTn id="70" dur="1" fill="hold">
                                          <p:stCondLst>
                                            <p:cond delay="0"/>
                                          </p:stCondLst>
                                        </p:cTn>
                                        <p:tgtEl>
                                          <p:spTgt spid="184"/>
                                        </p:tgtEl>
                                        <p:attrNameLst>
                                          <p:attrName>style.visibility</p:attrName>
                                        </p:attrNameLst>
                                      </p:cBhvr>
                                      <p:to>
                                        <p:strVal val="hidden"/>
                                      </p:to>
                                    </p:set>
                                  </p:childTnLst>
                                </p:cTn>
                              </p:par>
                              <p:par>
                                <p:cTn id="71" presetID="1" presetClass="entr" presetSubtype="0" fill="hold" nodeType="withEffect">
                                  <p:stCondLst>
                                    <p:cond delay="0"/>
                                  </p:stCondLst>
                                  <p:childTnLst>
                                    <p:set>
                                      <p:cBhvr>
                                        <p:cTn id="72" dur="1" fill="hold">
                                          <p:stCondLst>
                                            <p:cond delay="0"/>
                                          </p:stCondLst>
                                        </p:cTn>
                                        <p:tgtEl>
                                          <p:spTgt spid="1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47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0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xit" presetSubtype="0" fill="hold" grpId="1" nodeType="clickEffect">
                                  <p:stCondLst>
                                    <p:cond delay="0"/>
                                  </p:stCondLst>
                                  <p:childTnLst>
                                    <p:set>
                                      <p:cBhvr>
                                        <p:cTn id="82" dur="1" fill="hold">
                                          <p:stCondLst>
                                            <p:cond delay="0"/>
                                          </p:stCondLst>
                                        </p:cTn>
                                        <p:tgtEl>
                                          <p:spTgt spid="207"/>
                                        </p:tgtEl>
                                        <p:attrNameLst>
                                          <p:attrName>style.visibility</p:attrName>
                                        </p:attrNameLst>
                                      </p:cBhvr>
                                      <p:to>
                                        <p:strVal val="hidden"/>
                                      </p:to>
                                    </p:set>
                                  </p:childTnLst>
                                </p:cTn>
                              </p:par>
                              <p:par>
                                <p:cTn id="83" presetID="1" presetClass="exit" presetSubtype="0" fill="hold" nodeType="withEffect">
                                  <p:stCondLst>
                                    <p:cond delay="0"/>
                                  </p:stCondLst>
                                  <p:childTnLst>
                                    <p:set>
                                      <p:cBhvr>
                                        <p:cTn id="8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3" grpId="0" animBg="1"/>
      <p:bldP spid="268" grpId="0" animBg="1"/>
      <p:bldP spid="269" grpId="0" animBg="1"/>
      <p:bldP spid="274" grpId="0" animBg="1"/>
      <p:bldP spid="274" grpId="1" animBg="1"/>
      <p:bldP spid="275" grpId="0" animBg="1"/>
      <p:bldP spid="284" grpId="0" animBg="1"/>
      <p:bldP spid="432" grpId="0" animBg="1"/>
      <p:bldP spid="432" grpId="1" animBg="1"/>
      <p:bldP spid="207" grpId="0" animBg="1"/>
      <p:bldP spid="207" grpId="1" animBg="1"/>
      <p:bldP spid="200" grpId="0" animBg="1"/>
      <p:bldP spid="201"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0" name="Group 469"/>
          <p:cNvGrpSpPr/>
          <p:nvPr/>
        </p:nvGrpSpPr>
        <p:grpSpPr>
          <a:xfrm>
            <a:off x="3632200" y="4549508"/>
            <a:ext cx="1500615" cy="435242"/>
            <a:chOff x="6576585" y="3527158"/>
            <a:chExt cx="1500615" cy="435242"/>
          </a:xfrm>
        </p:grpSpPr>
        <p:cxnSp>
          <p:nvCxnSpPr>
            <p:cNvPr id="471" name="Straight Arrow Connector 470"/>
            <p:cNvCxnSpPr/>
            <p:nvPr/>
          </p:nvCxnSpPr>
          <p:spPr>
            <a:xfrm flipV="1">
              <a:off x="8077200" y="3527158"/>
              <a:ext cx="0" cy="93511"/>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2" name="Straight Arrow Connector 471"/>
            <p:cNvCxnSpPr/>
            <p:nvPr/>
          </p:nvCxnSpPr>
          <p:spPr>
            <a:xfrm flipV="1">
              <a:off x="7620000" y="3527425"/>
              <a:ext cx="3895"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3" name="Straight Arrow Connector 472"/>
            <p:cNvCxnSpPr/>
            <p:nvPr/>
          </p:nvCxnSpPr>
          <p:spPr>
            <a:xfrm flipV="1">
              <a:off x="71628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4" name="Straight Arrow Connector 473"/>
            <p:cNvCxnSpPr/>
            <p:nvPr/>
          </p:nvCxnSpPr>
          <p:spPr>
            <a:xfrm flipV="1">
              <a:off x="6705600" y="3527158"/>
              <a:ext cx="0" cy="93244"/>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5" name="Straight Arrow Connector 474"/>
            <p:cNvCxnSpPr/>
            <p:nvPr/>
          </p:nvCxnSpPr>
          <p:spPr>
            <a:xfrm flipH="1" flipV="1">
              <a:off x="80724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6" name="Straight Arrow Connector 475"/>
            <p:cNvCxnSpPr/>
            <p:nvPr/>
          </p:nvCxnSpPr>
          <p:spPr>
            <a:xfrm flipH="1" flipV="1">
              <a:off x="76152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7" name="Straight Arrow Connector 476"/>
            <p:cNvCxnSpPr/>
            <p:nvPr/>
          </p:nvCxnSpPr>
          <p:spPr>
            <a:xfrm flipH="1" flipV="1">
              <a:off x="71580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8" name="Straight Arrow Connector 477"/>
            <p:cNvCxnSpPr/>
            <p:nvPr/>
          </p:nvCxnSpPr>
          <p:spPr>
            <a:xfrm flipH="1" flipV="1">
              <a:off x="6700837" y="3886200"/>
              <a:ext cx="4763" cy="7620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79" name="Straight Arrow Connector 478"/>
            <p:cNvCxnSpPr/>
            <p:nvPr/>
          </p:nvCxnSpPr>
          <p:spPr>
            <a:xfrm>
              <a:off x="657658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0" name="Straight Arrow Connector 479"/>
            <p:cNvCxnSpPr/>
            <p:nvPr/>
          </p:nvCxnSpPr>
          <p:spPr>
            <a:xfrm>
              <a:off x="70350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1" name="Straight Arrow Connector 480"/>
            <p:cNvCxnSpPr/>
            <p:nvPr/>
          </p:nvCxnSpPr>
          <p:spPr>
            <a:xfrm>
              <a:off x="7491730"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2" name="Straight Arrow Connector 481"/>
            <p:cNvCxnSpPr/>
            <p:nvPr/>
          </p:nvCxnSpPr>
          <p:spPr>
            <a:xfrm>
              <a:off x="7949455" y="3620402"/>
              <a:ext cx="121920" cy="26579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0" y="0"/>
            <a:ext cx="9144000" cy="838200"/>
          </a:xfrm>
        </p:spPr>
        <p:txBody>
          <a:bodyPr>
            <a:normAutofit/>
          </a:bodyPr>
          <a:lstStyle/>
          <a:p>
            <a:r>
              <a:rPr lang="en-US"/>
              <a:t>   Approximating the Best of Both Worlds</a:t>
            </a:r>
          </a:p>
        </p:txBody>
      </p:sp>
      <p:sp>
        <p:nvSpPr>
          <p:cNvPr id="274" name="Content Placeholder 2"/>
          <p:cNvSpPr txBox="1">
            <a:spLocks/>
          </p:cNvSpPr>
          <p:nvPr/>
        </p:nvSpPr>
        <p:spPr>
          <a:xfrm>
            <a:off x="3173355" y="22707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008000"/>
                </a:solidFill>
              </a:rPr>
              <a:t>Low Latency </a:t>
            </a:r>
          </a:p>
        </p:txBody>
      </p:sp>
      <p:sp>
        <p:nvSpPr>
          <p:cNvPr id="284" name="Rounded Rectangle 283"/>
          <p:cNvSpPr/>
          <p:nvPr/>
        </p:nvSpPr>
        <p:spPr>
          <a:xfrm>
            <a:off x="3168650" y="9144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rgbClr val="FFFF00"/>
                </a:solidFill>
                <a:cs typeface="Calibri"/>
              </a:rPr>
              <a:t>Our Proposal</a:t>
            </a:r>
          </a:p>
        </p:txBody>
      </p:sp>
      <p:sp>
        <p:nvSpPr>
          <p:cNvPr id="432" name="Content Placeholder 2"/>
          <p:cNvSpPr txBox="1">
            <a:spLocks/>
          </p:cNvSpPr>
          <p:nvPr/>
        </p:nvSpPr>
        <p:spPr>
          <a:xfrm>
            <a:off x="3161828" y="1607897"/>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008000"/>
                </a:solidFill>
              </a:rPr>
              <a:t>Small Area </a:t>
            </a:r>
          </a:p>
        </p:txBody>
      </p:sp>
      <p:grpSp>
        <p:nvGrpSpPr>
          <p:cNvPr id="433" name="Group 432"/>
          <p:cNvGrpSpPr/>
          <p:nvPr/>
        </p:nvGrpSpPr>
        <p:grpSpPr>
          <a:xfrm>
            <a:off x="3579177" y="2961217"/>
            <a:ext cx="1742123" cy="1577974"/>
            <a:chOff x="6487477" y="1949184"/>
            <a:chExt cx="1742123" cy="1577974"/>
          </a:xfrm>
        </p:grpSpPr>
        <p:cxnSp>
          <p:nvCxnSpPr>
            <p:cNvPr id="453" name="Straight Arrow Connector 452"/>
            <p:cNvCxnSpPr/>
            <p:nvPr/>
          </p:nvCxnSpPr>
          <p:spPr>
            <a:xfrm flipV="1">
              <a:off x="80438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4" name="Straight Arrow Connector 453"/>
            <p:cNvCxnSpPr/>
            <p:nvPr/>
          </p:nvCxnSpPr>
          <p:spPr>
            <a:xfrm flipV="1">
              <a:off x="75866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5" name="Straight Arrow Connector 454"/>
            <p:cNvCxnSpPr/>
            <p:nvPr/>
          </p:nvCxnSpPr>
          <p:spPr>
            <a:xfrm flipH="1" flipV="1">
              <a:off x="7126715" y="1949184"/>
              <a:ext cx="2744" cy="868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6" name="Straight Arrow Connector 455"/>
            <p:cNvCxnSpPr/>
            <p:nvPr/>
          </p:nvCxnSpPr>
          <p:spPr>
            <a:xfrm flipV="1">
              <a:off x="6672259" y="1949184"/>
              <a:ext cx="0" cy="8689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34" name="Oval 433"/>
            <p:cNvSpPr/>
            <p:nvPr/>
          </p:nvSpPr>
          <p:spPr>
            <a:xfrm>
              <a:off x="78638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36" name="Oval 435"/>
            <p:cNvSpPr/>
            <p:nvPr/>
          </p:nvSpPr>
          <p:spPr>
            <a:xfrm>
              <a:off x="74066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37" name="Oval 436"/>
            <p:cNvSpPr/>
            <p:nvPr/>
          </p:nvSpPr>
          <p:spPr>
            <a:xfrm>
              <a:off x="69494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0" name="Oval 439"/>
            <p:cNvSpPr/>
            <p:nvPr/>
          </p:nvSpPr>
          <p:spPr>
            <a:xfrm>
              <a:off x="6492240" y="2399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1" name="Oval 440"/>
            <p:cNvSpPr/>
            <p:nvPr/>
          </p:nvSpPr>
          <p:spPr>
            <a:xfrm>
              <a:off x="78638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2" name="Oval 441"/>
            <p:cNvSpPr/>
            <p:nvPr/>
          </p:nvSpPr>
          <p:spPr>
            <a:xfrm>
              <a:off x="74066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3" name="Oval 442"/>
            <p:cNvSpPr/>
            <p:nvPr/>
          </p:nvSpPr>
          <p:spPr>
            <a:xfrm>
              <a:off x="69494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4" name="Oval 443"/>
            <p:cNvSpPr/>
            <p:nvPr/>
          </p:nvSpPr>
          <p:spPr>
            <a:xfrm>
              <a:off x="6492240" y="2780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5" name="Oval 444"/>
            <p:cNvSpPr/>
            <p:nvPr/>
          </p:nvSpPr>
          <p:spPr>
            <a:xfrm>
              <a:off x="78638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6" name="Oval 445"/>
            <p:cNvSpPr/>
            <p:nvPr/>
          </p:nvSpPr>
          <p:spPr>
            <a:xfrm>
              <a:off x="74066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7" name="Oval 446"/>
            <p:cNvSpPr/>
            <p:nvPr/>
          </p:nvSpPr>
          <p:spPr>
            <a:xfrm>
              <a:off x="69494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8" name="Oval 447"/>
            <p:cNvSpPr/>
            <p:nvPr/>
          </p:nvSpPr>
          <p:spPr>
            <a:xfrm>
              <a:off x="6492240" y="3161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49" name="Oval 448"/>
            <p:cNvSpPr/>
            <p:nvPr/>
          </p:nvSpPr>
          <p:spPr>
            <a:xfrm>
              <a:off x="78590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50" name="Oval 449"/>
            <p:cNvSpPr/>
            <p:nvPr/>
          </p:nvSpPr>
          <p:spPr>
            <a:xfrm>
              <a:off x="74018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51" name="Oval 450"/>
            <p:cNvSpPr/>
            <p:nvPr/>
          </p:nvSpPr>
          <p:spPr>
            <a:xfrm>
              <a:off x="69446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52" name="Oval 451"/>
            <p:cNvSpPr/>
            <p:nvPr/>
          </p:nvSpPr>
          <p:spPr>
            <a:xfrm>
              <a:off x="6487477" y="2018398"/>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grpSp>
        <p:nvGrpSpPr>
          <p:cNvPr id="457" name="Group 456"/>
          <p:cNvGrpSpPr/>
          <p:nvPr/>
        </p:nvGrpSpPr>
        <p:grpSpPr>
          <a:xfrm>
            <a:off x="3579177" y="4953000"/>
            <a:ext cx="1742123" cy="1447800"/>
            <a:chOff x="6487477" y="3962400"/>
            <a:chExt cx="1742123" cy="1447800"/>
          </a:xfrm>
        </p:grpSpPr>
        <p:sp>
          <p:nvSpPr>
            <p:cNvPr id="458" name="Rectangle 457"/>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459" name="Rectangle 458"/>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460" name="Rectangle 459"/>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461" name="Rectangle 460"/>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462" name="Oval 461"/>
            <p:cNvSpPr/>
            <p:nvPr/>
          </p:nvSpPr>
          <p:spPr>
            <a:xfrm>
              <a:off x="78638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3" name="Oval 462"/>
            <p:cNvSpPr/>
            <p:nvPr/>
          </p:nvSpPr>
          <p:spPr>
            <a:xfrm>
              <a:off x="74066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4" name="Oval 463"/>
            <p:cNvSpPr/>
            <p:nvPr/>
          </p:nvSpPr>
          <p:spPr>
            <a:xfrm>
              <a:off x="69494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5" name="Oval 464"/>
            <p:cNvSpPr/>
            <p:nvPr/>
          </p:nvSpPr>
          <p:spPr>
            <a:xfrm>
              <a:off x="6492240" y="3962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6" name="Oval 465"/>
            <p:cNvSpPr/>
            <p:nvPr/>
          </p:nvSpPr>
          <p:spPr>
            <a:xfrm>
              <a:off x="78638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7" name="Oval 466"/>
            <p:cNvSpPr/>
            <p:nvPr/>
          </p:nvSpPr>
          <p:spPr>
            <a:xfrm>
              <a:off x="74066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8" name="Oval 467"/>
            <p:cNvSpPr/>
            <p:nvPr/>
          </p:nvSpPr>
          <p:spPr>
            <a:xfrm>
              <a:off x="69494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469" name="Oval 468"/>
            <p:cNvSpPr/>
            <p:nvPr/>
          </p:nvSpPr>
          <p:spPr>
            <a:xfrm>
              <a:off x="6492240" y="4343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grpSp>
        <p:nvGrpSpPr>
          <p:cNvPr id="4" name="Group 3"/>
          <p:cNvGrpSpPr/>
          <p:nvPr/>
        </p:nvGrpSpPr>
        <p:grpSpPr>
          <a:xfrm>
            <a:off x="304800" y="914400"/>
            <a:ext cx="2863850" cy="5486400"/>
            <a:chOff x="304800" y="762000"/>
            <a:chExt cx="2863850" cy="5486400"/>
          </a:xfrm>
        </p:grpSpPr>
        <p:grpSp>
          <p:nvGrpSpPr>
            <p:cNvPr id="148" name="Group 147"/>
            <p:cNvGrpSpPr/>
            <p:nvPr/>
          </p:nvGrpSpPr>
          <p:grpSpPr>
            <a:xfrm>
              <a:off x="495300" y="914400"/>
              <a:ext cx="2514600" cy="5334000"/>
              <a:chOff x="495300" y="914400"/>
              <a:chExt cx="2514600" cy="5334000"/>
            </a:xfrm>
          </p:grpSpPr>
          <p:sp>
            <p:nvSpPr>
              <p:cNvPr id="149" name="Rounded Rectangle 148"/>
              <p:cNvSpPr/>
              <p:nvPr/>
            </p:nvSpPr>
            <p:spPr>
              <a:xfrm>
                <a:off x="495300" y="914400"/>
                <a:ext cx="25146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prstClr val="black"/>
                    </a:solidFill>
                    <a:cs typeface="Calibri"/>
                  </a:rPr>
                  <a:t>Long </a:t>
                </a:r>
                <a:r>
                  <a:rPr lang="en-US" sz="3200" b="1" err="1">
                    <a:solidFill>
                      <a:prstClr val="black"/>
                    </a:solidFill>
                    <a:cs typeface="Calibri"/>
                  </a:rPr>
                  <a:t>Bitline</a:t>
                </a:r>
                <a:endParaRPr lang="en-US" sz="3200" b="1">
                  <a:solidFill>
                    <a:prstClr val="black"/>
                  </a:solidFill>
                  <a:cs typeface="Calibri"/>
                </a:endParaRPr>
              </a:p>
            </p:txBody>
          </p:sp>
          <p:sp>
            <p:nvSpPr>
              <p:cNvPr id="150" name="Rectangle 149"/>
              <p:cNvSpPr/>
              <p:nvPr/>
            </p:nvSpPr>
            <p:spPr>
              <a:xfrm>
                <a:off x="22098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51" name="Straight Arrow Connector 150"/>
              <p:cNvCxnSpPr>
                <a:stCxn id="150" idx="0"/>
              </p:cNvCxnSpPr>
              <p:nvPr/>
            </p:nvCxnSpPr>
            <p:spPr>
              <a:xfrm flipV="1">
                <a:off x="23926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2" name="Rectangle 151"/>
              <p:cNvSpPr/>
              <p:nvPr/>
            </p:nvSpPr>
            <p:spPr>
              <a:xfrm>
                <a:off x="17526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53" name="Straight Arrow Connector 152"/>
              <p:cNvCxnSpPr>
                <a:stCxn id="152" idx="0"/>
              </p:cNvCxnSpPr>
              <p:nvPr/>
            </p:nvCxnSpPr>
            <p:spPr>
              <a:xfrm flipV="1">
                <a:off x="19354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4" name="Rectangle 153"/>
              <p:cNvSpPr/>
              <p:nvPr/>
            </p:nvSpPr>
            <p:spPr>
              <a:xfrm>
                <a:off x="12954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55" name="Straight Arrow Connector 154"/>
              <p:cNvCxnSpPr>
                <a:stCxn id="154" idx="0"/>
              </p:cNvCxnSpPr>
              <p:nvPr/>
            </p:nvCxnSpPr>
            <p:spPr>
              <a:xfrm flipV="1">
                <a:off x="14782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6" name="Rectangle 155"/>
              <p:cNvSpPr/>
              <p:nvPr/>
            </p:nvSpPr>
            <p:spPr>
              <a:xfrm>
                <a:off x="83820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57" name="Straight Arrow Connector 156"/>
              <p:cNvCxnSpPr>
                <a:stCxn id="156" idx="0"/>
              </p:cNvCxnSpPr>
              <p:nvPr/>
            </p:nvCxnSpPr>
            <p:spPr>
              <a:xfrm flipV="1">
                <a:off x="102108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58" name="Oval 157"/>
              <p:cNvSpPr/>
              <p:nvPr/>
            </p:nvSpPr>
            <p:spPr>
              <a:xfrm>
                <a:off x="22145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59" name="Oval 158"/>
              <p:cNvSpPr/>
              <p:nvPr/>
            </p:nvSpPr>
            <p:spPr>
              <a:xfrm>
                <a:off x="17573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0" name="Oval 159"/>
              <p:cNvSpPr/>
              <p:nvPr/>
            </p:nvSpPr>
            <p:spPr>
              <a:xfrm>
                <a:off x="13001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1" name="Oval 160"/>
              <p:cNvSpPr/>
              <p:nvPr/>
            </p:nvSpPr>
            <p:spPr>
              <a:xfrm>
                <a:off x="84296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2" name="Oval 161"/>
              <p:cNvSpPr/>
              <p:nvPr/>
            </p:nvSpPr>
            <p:spPr>
              <a:xfrm>
                <a:off x="22145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3" name="Oval 162"/>
              <p:cNvSpPr/>
              <p:nvPr/>
            </p:nvSpPr>
            <p:spPr>
              <a:xfrm>
                <a:off x="17573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4" name="Oval 163"/>
              <p:cNvSpPr/>
              <p:nvPr/>
            </p:nvSpPr>
            <p:spPr>
              <a:xfrm>
                <a:off x="13001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5" name="Oval 164"/>
              <p:cNvSpPr/>
              <p:nvPr/>
            </p:nvSpPr>
            <p:spPr>
              <a:xfrm>
                <a:off x="84296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6" name="Oval 165"/>
              <p:cNvSpPr/>
              <p:nvPr/>
            </p:nvSpPr>
            <p:spPr>
              <a:xfrm>
                <a:off x="22145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7" name="Oval 166"/>
              <p:cNvSpPr/>
              <p:nvPr/>
            </p:nvSpPr>
            <p:spPr>
              <a:xfrm>
                <a:off x="17573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8" name="Oval 167"/>
              <p:cNvSpPr/>
              <p:nvPr/>
            </p:nvSpPr>
            <p:spPr>
              <a:xfrm>
                <a:off x="13001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69" name="Oval 168"/>
              <p:cNvSpPr/>
              <p:nvPr/>
            </p:nvSpPr>
            <p:spPr>
              <a:xfrm>
                <a:off x="84296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0" name="Oval 169"/>
              <p:cNvSpPr/>
              <p:nvPr/>
            </p:nvSpPr>
            <p:spPr>
              <a:xfrm>
                <a:off x="22145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1" name="Oval 170"/>
              <p:cNvSpPr/>
              <p:nvPr/>
            </p:nvSpPr>
            <p:spPr>
              <a:xfrm>
                <a:off x="17573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2" name="Oval 171"/>
              <p:cNvSpPr/>
              <p:nvPr/>
            </p:nvSpPr>
            <p:spPr>
              <a:xfrm>
                <a:off x="13001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3" name="Oval 172"/>
              <p:cNvSpPr/>
              <p:nvPr/>
            </p:nvSpPr>
            <p:spPr>
              <a:xfrm>
                <a:off x="84296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4" name="Oval 173"/>
              <p:cNvSpPr/>
              <p:nvPr/>
            </p:nvSpPr>
            <p:spPr>
              <a:xfrm>
                <a:off x="22145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5" name="Oval 174"/>
              <p:cNvSpPr/>
              <p:nvPr/>
            </p:nvSpPr>
            <p:spPr>
              <a:xfrm>
                <a:off x="17573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6" name="Oval 175"/>
              <p:cNvSpPr/>
              <p:nvPr/>
            </p:nvSpPr>
            <p:spPr>
              <a:xfrm>
                <a:off x="13001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7" name="Oval 176"/>
              <p:cNvSpPr/>
              <p:nvPr/>
            </p:nvSpPr>
            <p:spPr>
              <a:xfrm>
                <a:off x="84296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8" name="Oval 177"/>
              <p:cNvSpPr/>
              <p:nvPr/>
            </p:nvSpPr>
            <p:spPr>
              <a:xfrm>
                <a:off x="22098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79" name="Oval 178"/>
              <p:cNvSpPr/>
              <p:nvPr/>
            </p:nvSpPr>
            <p:spPr>
              <a:xfrm>
                <a:off x="17526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80" name="Oval 179"/>
              <p:cNvSpPr/>
              <p:nvPr/>
            </p:nvSpPr>
            <p:spPr>
              <a:xfrm>
                <a:off x="12954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181" name="Oval 180"/>
              <p:cNvSpPr/>
              <p:nvPr/>
            </p:nvSpPr>
            <p:spPr>
              <a:xfrm>
                <a:off x="83820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sp>
          <p:nvSpPr>
            <p:cNvPr id="268" name="Content Placeholder 2"/>
            <p:cNvSpPr txBox="1">
              <a:spLocks/>
            </p:cNvSpPr>
            <p:nvPr/>
          </p:nvSpPr>
          <p:spPr>
            <a:xfrm>
              <a:off x="457200" y="14630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008000"/>
                  </a:solidFill>
                </a:rPr>
                <a:t>Small Area </a:t>
              </a:r>
            </a:p>
          </p:txBody>
        </p:sp>
        <p:sp>
          <p:nvSpPr>
            <p:cNvPr id="269" name="Rounded Rectangle 268"/>
            <p:cNvSpPr/>
            <p:nvPr/>
          </p:nvSpPr>
          <p:spPr>
            <a:xfrm>
              <a:off x="4572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cs typeface="Calibri"/>
                </a:rPr>
                <a:t>Long </a:t>
              </a:r>
              <a:r>
                <a:rPr lang="en-US" sz="3200" b="1" dirty="0" err="1">
                  <a:solidFill>
                    <a:srgbClr val="FFFF00"/>
                  </a:solidFill>
                  <a:cs typeface="Calibri"/>
                </a:rPr>
                <a:t>Bitline</a:t>
              </a:r>
              <a:endParaRPr lang="en-US" sz="3200" b="1" dirty="0">
                <a:solidFill>
                  <a:srgbClr val="FFFF00"/>
                </a:solidFill>
                <a:cs typeface="Calibri"/>
              </a:endParaRPr>
            </a:p>
          </p:txBody>
        </p:sp>
        <p:grpSp>
          <p:nvGrpSpPr>
            <p:cNvPr id="3" name="Group 2"/>
            <p:cNvGrpSpPr/>
            <p:nvPr/>
          </p:nvGrpSpPr>
          <p:grpSpPr>
            <a:xfrm>
              <a:off x="838200" y="3200400"/>
              <a:ext cx="1742123" cy="3048000"/>
              <a:chOff x="844550" y="3200400"/>
              <a:chExt cx="1742123" cy="3048000"/>
            </a:xfrm>
          </p:grpSpPr>
          <p:sp>
            <p:nvSpPr>
              <p:cNvPr id="287" name="Rectangle 286"/>
              <p:cNvSpPr/>
              <p:nvPr/>
            </p:nvSpPr>
            <p:spPr>
              <a:xfrm>
                <a:off x="22161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88" name="Straight Arrow Connector 287"/>
              <p:cNvCxnSpPr>
                <a:stCxn id="287" idx="0"/>
              </p:cNvCxnSpPr>
              <p:nvPr/>
            </p:nvCxnSpPr>
            <p:spPr>
              <a:xfrm flipV="1">
                <a:off x="23990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89" name="Rectangle 288"/>
              <p:cNvSpPr/>
              <p:nvPr/>
            </p:nvSpPr>
            <p:spPr>
              <a:xfrm>
                <a:off x="17589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90" name="Straight Arrow Connector 289"/>
              <p:cNvCxnSpPr>
                <a:stCxn id="289" idx="0"/>
              </p:cNvCxnSpPr>
              <p:nvPr/>
            </p:nvCxnSpPr>
            <p:spPr>
              <a:xfrm flipV="1">
                <a:off x="19418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1" name="Rectangle 290"/>
              <p:cNvSpPr/>
              <p:nvPr/>
            </p:nvSpPr>
            <p:spPr>
              <a:xfrm>
                <a:off x="13017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92" name="Straight Arrow Connector 291"/>
              <p:cNvCxnSpPr>
                <a:stCxn id="291" idx="0"/>
              </p:cNvCxnSpPr>
              <p:nvPr/>
            </p:nvCxnSpPr>
            <p:spPr>
              <a:xfrm flipV="1">
                <a:off x="14846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3" name="Rectangle 292"/>
              <p:cNvSpPr/>
              <p:nvPr/>
            </p:nvSpPr>
            <p:spPr>
              <a:xfrm>
                <a:off x="844550"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94" name="Straight Arrow Connector 293"/>
              <p:cNvCxnSpPr>
                <a:stCxn id="293" idx="0"/>
              </p:cNvCxnSpPr>
              <p:nvPr/>
            </p:nvCxnSpPr>
            <p:spPr>
              <a:xfrm flipV="1">
                <a:off x="1027430" y="3200400"/>
                <a:ext cx="0" cy="2364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95" name="Oval 294"/>
              <p:cNvSpPr/>
              <p:nvPr/>
            </p:nvSpPr>
            <p:spPr>
              <a:xfrm>
                <a:off x="22209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96" name="Oval 295"/>
              <p:cNvSpPr/>
              <p:nvPr/>
            </p:nvSpPr>
            <p:spPr>
              <a:xfrm>
                <a:off x="17637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97" name="Oval 296"/>
              <p:cNvSpPr/>
              <p:nvPr/>
            </p:nvSpPr>
            <p:spPr>
              <a:xfrm>
                <a:off x="13065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98" name="Oval 297"/>
              <p:cNvSpPr/>
              <p:nvPr/>
            </p:nvSpPr>
            <p:spPr>
              <a:xfrm>
                <a:off x="849313" y="3657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99" name="Oval 298"/>
              <p:cNvSpPr/>
              <p:nvPr/>
            </p:nvSpPr>
            <p:spPr>
              <a:xfrm>
                <a:off x="22209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0" name="Oval 299"/>
              <p:cNvSpPr/>
              <p:nvPr/>
            </p:nvSpPr>
            <p:spPr>
              <a:xfrm>
                <a:off x="17637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1" name="Oval 300"/>
              <p:cNvSpPr/>
              <p:nvPr/>
            </p:nvSpPr>
            <p:spPr>
              <a:xfrm>
                <a:off x="13065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2" name="Oval 301"/>
              <p:cNvSpPr/>
              <p:nvPr/>
            </p:nvSpPr>
            <p:spPr>
              <a:xfrm>
                <a:off x="849313" y="4038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3" name="Oval 302"/>
              <p:cNvSpPr/>
              <p:nvPr/>
            </p:nvSpPr>
            <p:spPr>
              <a:xfrm>
                <a:off x="22209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4" name="Oval 303"/>
              <p:cNvSpPr/>
              <p:nvPr/>
            </p:nvSpPr>
            <p:spPr>
              <a:xfrm>
                <a:off x="17637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5" name="Oval 304"/>
              <p:cNvSpPr/>
              <p:nvPr/>
            </p:nvSpPr>
            <p:spPr>
              <a:xfrm>
                <a:off x="13065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6" name="Oval 305"/>
              <p:cNvSpPr/>
              <p:nvPr/>
            </p:nvSpPr>
            <p:spPr>
              <a:xfrm>
                <a:off x="849313" y="4419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7" name="Oval 306"/>
              <p:cNvSpPr/>
              <p:nvPr/>
            </p:nvSpPr>
            <p:spPr>
              <a:xfrm>
                <a:off x="22209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8" name="Oval 307"/>
              <p:cNvSpPr/>
              <p:nvPr/>
            </p:nvSpPr>
            <p:spPr>
              <a:xfrm>
                <a:off x="17637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09" name="Oval 308"/>
              <p:cNvSpPr/>
              <p:nvPr/>
            </p:nvSpPr>
            <p:spPr>
              <a:xfrm>
                <a:off x="13065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10" name="Oval 309"/>
              <p:cNvSpPr/>
              <p:nvPr/>
            </p:nvSpPr>
            <p:spPr>
              <a:xfrm>
                <a:off x="849313"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11" name="Oval 310"/>
              <p:cNvSpPr/>
              <p:nvPr/>
            </p:nvSpPr>
            <p:spPr>
              <a:xfrm>
                <a:off x="22209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12" name="Oval 311"/>
              <p:cNvSpPr/>
              <p:nvPr/>
            </p:nvSpPr>
            <p:spPr>
              <a:xfrm>
                <a:off x="17637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13" name="Oval 312"/>
              <p:cNvSpPr/>
              <p:nvPr/>
            </p:nvSpPr>
            <p:spPr>
              <a:xfrm>
                <a:off x="13065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23" name="Oval 322"/>
              <p:cNvSpPr/>
              <p:nvPr/>
            </p:nvSpPr>
            <p:spPr>
              <a:xfrm>
                <a:off x="849313"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46" name="Oval 345"/>
              <p:cNvSpPr/>
              <p:nvPr/>
            </p:nvSpPr>
            <p:spPr>
              <a:xfrm>
                <a:off x="22161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69" name="Oval 368"/>
              <p:cNvSpPr/>
              <p:nvPr/>
            </p:nvSpPr>
            <p:spPr>
              <a:xfrm>
                <a:off x="17589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85" name="Oval 384"/>
              <p:cNvSpPr/>
              <p:nvPr/>
            </p:nvSpPr>
            <p:spPr>
              <a:xfrm>
                <a:off x="13017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386" name="Oval 385"/>
              <p:cNvSpPr/>
              <p:nvPr/>
            </p:nvSpPr>
            <p:spPr>
              <a:xfrm>
                <a:off x="844550" y="3276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sp>
          <p:nvSpPr>
            <p:cNvPr id="200" name="Content Placeholder 2"/>
            <p:cNvSpPr txBox="1">
              <a:spLocks/>
            </p:cNvSpPr>
            <p:nvPr/>
          </p:nvSpPr>
          <p:spPr>
            <a:xfrm>
              <a:off x="457200" y="211836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FF0000"/>
                  </a:solidFill>
                </a:rPr>
                <a:t>High Latency</a:t>
              </a:r>
            </a:p>
          </p:txBody>
        </p:sp>
        <p:cxnSp>
          <p:nvCxnSpPr>
            <p:cNvPr id="202" name="Straight Arrow Connector 201"/>
            <p:cNvCxnSpPr/>
            <p:nvPr/>
          </p:nvCxnSpPr>
          <p:spPr>
            <a:xfrm flipV="1">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08" name="Straight Arrow Connector 207"/>
            <p:cNvCxnSpPr/>
            <p:nvPr/>
          </p:nvCxnSpPr>
          <p:spPr>
            <a:xfrm>
              <a:off x="304800" y="211836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grpSp>
        <p:nvGrpSpPr>
          <p:cNvPr id="5" name="Group 4"/>
          <p:cNvGrpSpPr/>
          <p:nvPr/>
        </p:nvGrpSpPr>
        <p:grpSpPr>
          <a:xfrm>
            <a:off x="5746750" y="914400"/>
            <a:ext cx="2863850" cy="5486400"/>
            <a:chOff x="5746750" y="762000"/>
            <a:chExt cx="2863850" cy="5486400"/>
          </a:xfrm>
        </p:grpSpPr>
        <p:grpSp>
          <p:nvGrpSpPr>
            <p:cNvPr id="182" name="Group 181"/>
            <p:cNvGrpSpPr/>
            <p:nvPr/>
          </p:nvGrpSpPr>
          <p:grpSpPr>
            <a:xfrm>
              <a:off x="5867400" y="914400"/>
              <a:ext cx="2590800" cy="5334000"/>
              <a:chOff x="5867400" y="914400"/>
              <a:chExt cx="2590800" cy="5334000"/>
            </a:xfrm>
          </p:grpSpPr>
          <p:sp>
            <p:nvSpPr>
              <p:cNvPr id="185" name="Rectangle 184"/>
              <p:cNvSpPr/>
              <p:nvPr/>
            </p:nvSpPr>
            <p:spPr>
              <a:xfrm>
                <a:off x="77066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88" name="Straight Arrow Connector 187"/>
              <p:cNvCxnSpPr>
                <a:stCxn id="185" idx="0"/>
              </p:cNvCxnSpPr>
              <p:nvPr/>
            </p:nvCxnSpPr>
            <p:spPr>
              <a:xfrm flipV="1">
                <a:off x="78895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1" name="Rectangle 190"/>
              <p:cNvSpPr/>
              <p:nvPr/>
            </p:nvSpPr>
            <p:spPr>
              <a:xfrm>
                <a:off x="72494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94" name="Straight Arrow Connector 193"/>
              <p:cNvCxnSpPr>
                <a:stCxn id="191" idx="0"/>
              </p:cNvCxnSpPr>
              <p:nvPr/>
            </p:nvCxnSpPr>
            <p:spPr>
              <a:xfrm flipV="1">
                <a:off x="74323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5" name="Rectangle 194"/>
              <p:cNvSpPr/>
              <p:nvPr/>
            </p:nvSpPr>
            <p:spPr>
              <a:xfrm>
                <a:off x="67922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96" name="Straight Arrow Connector 195"/>
              <p:cNvCxnSpPr>
                <a:stCxn id="195" idx="0"/>
              </p:cNvCxnSpPr>
              <p:nvPr/>
            </p:nvCxnSpPr>
            <p:spPr>
              <a:xfrm flipV="1">
                <a:off x="69751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7" name="Rectangle 196"/>
              <p:cNvSpPr/>
              <p:nvPr/>
            </p:nvSpPr>
            <p:spPr>
              <a:xfrm>
                <a:off x="6335077" y="55644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198" name="Straight Arrow Connector 197"/>
              <p:cNvCxnSpPr>
                <a:stCxn id="197" idx="0"/>
              </p:cNvCxnSpPr>
              <p:nvPr/>
            </p:nvCxnSpPr>
            <p:spPr>
              <a:xfrm flipV="1">
                <a:off x="6517957" y="47244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03" name="Oval 202"/>
              <p:cNvSpPr/>
              <p:nvPr/>
            </p:nvSpPr>
            <p:spPr>
              <a:xfrm>
                <a:off x="77114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04" name="Oval 203"/>
              <p:cNvSpPr/>
              <p:nvPr/>
            </p:nvSpPr>
            <p:spPr>
              <a:xfrm>
                <a:off x="72542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05" name="Oval 204"/>
              <p:cNvSpPr/>
              <p:nvPr/>
            </p:nvSpPr>
            <p:spPr>
              <a:xfrm>
                <a:off x="67970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06" name="Oval 205"/>
              <p:cNvSpPr/>
              <p:nvPr/>
            </p:nvSpPr>
            <p:spPr>
              <a:xfrm>
                <a:off x="6339840" y="4800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1" name="Oval 210"/>
              <p:cNvSpPr/>
              <p:nvPr/>
            </p:nvSpPr>
            <p:spPr>
              <a:xfrm>
                <a:off x="77114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2" name="Oval 211"/>
              <p:cNvSpPr/>
              <p:nvPr/>
            </p:nvSpPr>
            <p:spPr>
              <a:xfrm>
                <a:off x="72542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3" name="Oval 212"/>
              <p:cNvSpPr/>
              <p:nvPr/>
            </p:nvSpPr>
            <p:spPr>
              <a:xfrm>
                <a:off x="67970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4" name="Oval 213"/>
              <p:cNvSpPr/>
              <p:nvPr/>
            </p:nvSpPr>
            <p:spPr>
              <a:xfrm>
                <a:off x="6339840" y="51816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19" name="Rectangle 218"/>
              <p:cNvSpPr/>
              <p:nvPr/>
            </p:nvSpPr>
            <p:spPr>
              <a:xfrm>
                <a:off x="77066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20" name="Straight Arrow Connector 219"/>
              <p:cNvCxnSpPr>
                <a:stCxn id="219" idx="0"/>
              </p:cNvCxnSpPr>
              <p:nvPr/>
            </p:nvCxnSpPr>
            <p:spPr>
              <a:xfrm flipV="1">
                <a:off x="78895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1" name="Rectangle 220"/>
              <p:cNvSpPr/>
              <p:nvPr/>
            </p:nvSpPr>
            <p:spPr>
              <a:xfrm>
                <a:off x="72494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22" name="Straight Arrow Connector 221"/>
              <p:cNvCxnSpPr>
                <a:stCxn id="221" idx="0"/>
              </p:cNvCxnSpPr>
              <p:nvPr/>
            </p:nvCxnSpPr>
            <p:spPr>
              <a:xfrm flipV="1">
                <a:off x="74323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7" name="Rectangle 226"/>
              <p:cNvSpPr/>
              <p:nvPr/>
            </p:nvSpPr>
            <p:spPr>
              <a:xfrm>
                <a:off x="67922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28" name="Straight Arrow Connector 227"/>
              <p:cNvCxnSpPr>
                <a:stCxn id="227" idx="0"/>
              </p:cNvCxnSpPr>
              <p:nvPr/>
            </p:nvCxnSpPr>
            <p:spPr>
              <a:xfrm flipV="1">
                <a:off x="69751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29" name="Rectangle 228"/>
              <p:cNvSpPr/>
              <p:nvPr/>
            </p:nvSpPr>
            <p:spPr>
              <a:xfrm>
                <a:off x="6335077" y="3964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30" name="Straight Arrow Connector 229"/>
              <p:cNvCxnSpPr>
                <a:stCxn id="229" idx="0"/>
              </p:cNvCxnSpPr>
              <p:nvPr/>
            </p:nvCxnSpPr>
            <p:spPr>
              <a:xfrm flipV="1">
                <a:off x="6517957" y="31242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35" name="Oval 234"/>
              <p:cNvSpPr/>
              <p:nvPr/>
            </p:nvSpPr>
            <p:spPr>
              <a:xfrm>
                <a:off x="77114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6" name="Oval 235"/>
              <p:cNvSpPr/>
              <p:nvPr/>
            </p:nvSpPr>
            <p:spPr>
              <a:xfrm>
                <a:off x="72542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7" name="Oval 236"/>
              <p:cNvSpPr/>
              <p:nvPr/>
            </p:nvSpPr>
            <p:spPr>
              <a:xfrm>
                <a:off x="67970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8" name="Oval 237"/>
              <p:cNvSpPr/>
              <p:nvPr/>
            </p:nvSpPr>
            <p:spPr>
              <a:xfrm>
                <a:off x="6339840" y="3200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39" name="Oval 238"/>
              <p:cNvSpPr/>
              <p:nvPr/>
            </p:nvSpPr>
            <p:spPr>
              <a:xfrm>
                <a:off x="77114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0" name="Oval 239"/>
              <p:cNvSpPr/>
              <p:nvPr/>
            </p:nvSpPr>
            <p:spPr>
              <a:xfrm>
                <a:off x="72542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1" name="Oval 240"/>
              <p:cNvSpPr/>
              <p:nvPr/>
            </p:nvSpPr>
            <p:spPr>
              <a:xfrm>
                <a:off x="67970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2" name="Oval 241"/>
              <p:cNvSpPr/>
              <p:nvPr/>
            </p:nvSpPr>
            <p:spPr>
              <a:xfrm>
                <a:off x="6339840" y="35814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43" name="Rectangle 242"/>
              <p:cNvSpPr/>
              <p:nvPr/>
            </p:nvSpPr>
            <p:spPr>
              <a:xfrm>
                <a:off x="77066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44" name="Straight Arrow Connector 243"/>
              <p:cNvCxnSpPr>
                <a:stCxn id="243" idx="0"/>
              </p:cNvCxnSpPr>
              <p:nvPr/>
            </p:nvCxnSpPr>
            <p:spPr>
              <a:xfrm flipV="1">
                <a:off x="78895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5" name="Rectangle 244"/>
              <p:cNvSpPr/>
              <p:nvPr/>
            </p:nvSpPr>
            <p:spPr>
              <a:xfrm>
                <a:off x="72494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46" name="Straight Arrow Connector 245"/>
              <p:cNvCxnSpPr>
                <a:stCxn id="245" idx="0"/>
              </p:cNvCxnSpPr>
              <p:nvPr/>
            </p:nvCxnSpPr>
            <p:spPr>
              <a:xfrm flipV="1">
                <a:off x="74323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7" name="Rectangle 246"/>
              <p:cNvSpPr/>
              <p:nvPr/>
            </p:nvSpPr>
            <p:spPr>
              <a:xfrm>
                <a:off x="67922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48" name="Straight Arrow Connector 247"/>
              <p:cNvCxnSpPr>
                <a:stCxn id="247" idx="0"/>
              </p:cNvCxnSpPr>
              <p:nvPr/>
            </p:nvCxnSpPr>
            <p:spPr>
              <a:xfrm flipV="1">
                <a:off x="69751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9" name="Rectangle 248"/>
              <p:cNvSpPr/>
              <p:nvPr/>
            </p:nvSpPr>
            <p:spPr>
              <a:xfrm>
                <a:off x="6335077" y="23640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cxnSp>
            <p:nvCxnSpPr>
              <p:cNvPr id="252" name="Straight Arrow Connector 251"/>
              <p:cNvCxnSpPr>
                <a:stCxn id="249" idx="0"/>
              </p:cNvCxnSpPr>
              <p:nvPr/>
            </p:nvCxnSpPr>
            <p:spPr>
              <a:xfrm flipV="1">
                <a:off x="6517957" y="1524000"/>
                <a:ext cx="0" cy="840004"/>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55" name="Oval 254"/>
              <p:cNvSpPr/>
              <p:nvPr/>
            </p:nvSpPr>
            <p:spPr>
              <a:xfrm>
                <a:off x="77114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6" name="Oval 255"/>
              <p:cNvSpPr/>
              <p:nvPr/>
            </p:nvSpPr>
            <p:spPr>
              <a:xfrm>
                <a:off x="72542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7" name="Oval 256"/>
              <p:cNvSpPr/>
              <p:nvPr/>
            </p:nvSpPr>
            <p:spPr>
              <a:xfrm>
                <a:off x="67970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0" name="Oval 259"/>
              <p:cNvSpPr/>
              <p:nvPr/>
            </p:nvSpPr>
            <p:spPr>
              <a:xfrm>
                <a:off x="6339840" y="1600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3" name="Oval 262"/>
              <p:cNvSpPr/>
              <p:nvPr/>
            </p:nvSpPr>
            <p:spPr>
              <a:xfrm>
                <a:off x="77114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4" name="Oval 263"/>
              <p:cNvSpPr/>
              <p:nvPr/>
            </p:nvSpPr>
            <p:spPr>
              <a:xfrm>
                <a:off x="72542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5" name="Oval 264"/>
              <p:cNvSpPr/>
              <p:nvPr/>
            </p:nvSpPr>
            <p:spPr>
              <a:xfrm>
                <a:off x="67970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6" name="Oval 265"/>
              <p:cNvSpPr/>
              <p:nvPr/>
            </p:nvSpPr>
            <p:spPr>
              <a:xfrm>
                <a:off x="6339840" y="1981200"/>
                <a:ext cx="365760" cy="365760"/>
              </a:xfrm>
              <a:prstGeom prst="ellipse">
                <a:avLst/>
              </a:prstGeom>
              <a:solidFill>
                <a:schemeClr val="bg1"/>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7" name="Rounded Rectangle 266"/>
              <p:cNvSpPr/>
              <p:nvPr/>
            </p:nvSpPr>
            <p:spPr>
              <a:xfrm>
                <a:off x="5867400" y="914400"/>
                <a:ext cx="2590800" cy="609600"/>
              </a:xfrm>
              <a:prstGeom prst="roundRect">
                <a:avLst>
                  <a:gd name="adj" fmla="val 12383"/>
                </a:avLst>
              </a:prstGeom>
              <a:no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prstClr val="black"/>
                    </a:solidFill>
                    <a:cs typeface="Calibri"/>
                  </a:rPr>
                  <a:t>Short </a:t>
                </a:r>
                <a:r>
                  <a:rPr lang="en-US" sz="3200" b="1" err="1">
                    <a:solidFill>
                      <a:prstClr val="black"/>
                    </a:solidFill>
                    <a:cs typeface="Calibri"/>
                  </a:rPr>
                  <a:t>Bitline</a:t>
                </a:r>
                <a:endParaRPr lang="en-US" sz="3200" b="1">
                  <a:solidFill>
                    <a:prstClr val="black"/>
                  </a:solidFill>
                  <a:cs typeface="Calibri"/>
                </a:endParaRPr>
              </a:p>
            </p:txBody>
          </p:sp>
        </p:grpSp>
        <p:sp>
          <p:nvSpPr>
            <p:cNvPr id="483" name="Content Placeholder 2"/>
            <p:cNvSpPr txBox="1">
              <a:spLocks/>
            </p:cNvSpPr>
            <p:nvPr/>
          </p:nvSpPr>
          <p:spPr>
            <a:xfrm>
              <a:off x="5867400" y="212090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008000"/>
                  </a:solidFill>
                </a:rPr>
                <a:t>Low Latency </a:t>
              </a:r>
            </a:p>
          </p:txBody>
        </p:sp>
        <p:sp>
          <p:nvSpPr>
            <p:cNvPr id="275" name="Rounded Rectangle 274"/>
            <p:cNvSpPr/>
            <p:nvPr/>
          </p:nvSpPr>
          <p:spPr>
            <a:xfrm>
              <a:off x="5867400" y="762000"/>
              <a:ext cx="2590800" cy="60960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cs typeface="Calibri"/>
                </a:rPr>
                <a:t>Short </a:t>
              </a:r>
              <a:r>
                <a:rPr lang="en-US" sz="3200" b="1" dirty="0" err="1">
                  <a:solidFill>
                    <a:srgbClr val="FFFF00"/>
                  </a:solidFill>
                  <a:cs typeface="Calibri"/>
                </a:rPr>
                <a:t>Bitline</a:t>
              </a:r>
              <a:endParaRPr lang="en-US" sz="3200" b="1" dirty="0">
                <a:solidFill>
                  <a:srgbClr val="FFFF00"/>
                </a:solidFill>
                <a:cs typeface="Calibri"/>
              </a:endParaRPr>
            </a:p>
          </p:txBody>
        </p:sp>
        <p:sp>
          <p:nvSpPr>
            <p:cNvPr id="201" name="Content Placeholder 2"/>
            <p:cNvSpPr txBox="1">
              <a:spLocks/>
            </p:cNvSpPr>
            <p:nvPr/>
          </p:nvSpPr>
          <p:spPr>
            <a:xfrm>
              <a:off x="5867400" y="1450340"/>
              <a:ext cx="2590800" cy="548640"/>
            </a:xfrm>
            <a:prstGeom prst="rect">
              <a:avLst/>
            </a:prstGeom>
            <a:solidFill>
              <a:srgbClr val="FFFF66"/>
            </a:solidFill>
            <a:ln w="63500">
              <a:noFill/>
            </a:ln>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90000"/>
                </a:lnSpc>
                <a:buFont typeface="Arial" pitchFamily="34" charset="0"/>
                <a:buNone/>
              </a:pPr>
              <a:r>
                <a:rPr lang="en-US" sz="3200" b="1" i="1" dirty="0">
                  <a:solidFill>
                    <a:srgbClr val="FF0000"/>
                  </a:solidFill>
                </a:rPr>
                <a:t>Large Area</a:t>
              </a:r>
              <a:r>
                <a:rPr lang="en-US" sz="3200" b="1" i="1" dirty="0">
                  <a:solidFill>
                    <a:srgbClr val="0000FF"/>
                  </a:solidFill>
                </a:rPr>
                <a:t> </a:t>
              </a:r>
            </a:p>
          </p:txBody>
        </p:sp>
        <p:cxnSp>
          <p:nvCxnSpPr>
            <p:cNvPr id="209" name="Straight Arrow Connector 208"/>
            <p:cNvCxnSpPr/>
            <p:nvPr/>
          </p:nvCxnSpPr>
          <p:spPr>
            <a:xfrm flipV="1">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cxnSp>
          <p:nvCxnSpPr>
            <p:cNvPr id="210" name="Straight Arrow Connector 209"/>
            <p:cNvCxnSpPr/>
            <p:nvPr/>
          </p:nvCxnSpPr>
          <p:spPr>
            <a:xfrm>
              <a:off x="5746750" y="1450340"/>
              <a:ext cx="2863850" cy="548640"/>
            </a:xfrm>
            <a:prstGeom prst="straightConnector1">
              <a:avLst/>
            </a:prstGeom>
            <a:ln w="50800">
              <a:solidFill>
                <a:srgbClr val="FF0000"/>
              </a:solidFill>
              <a:headEnd type="none" w="lg" len="med"/>
              <a:tailEnd type="none" w="lg" len="med"/>
            </a:ln>
          </p:spPr>
          <p:style>
            <a:lnRef idx="1">
              <a:schemeClr val="accent1"/>
            </a:lnRef>
            <a:fillRef idx="0">
              <a:schemeClr val="accent1"/>
            </a:fillRef>
            <a:effectRef idx="0">
              <a:schemeClr val="accent1"/>
            </a:effectRef>
            <a:fontRef idx="minor">
              <a:schemeClr val="tx1"/>
            </a:fontRef>
          </p:style>
        </p:cxnSp>
      </p:grpSp>
      <p:sp>
        <p:nvSpPr>
          <p:cNvPr id="216" name="Rounded Rectangle 215"/>
          <p:cNvSpPr/>
          <p:nvPr/>
        </p:nvSpPr>
        <p:spPr>
          <a:xfrm>
            <a:off x="2473643" y="914400"/>
            <a:ext cx="4003357" cy="607060"/>
          </a:xfrm>
          <a:prstGeom prst="roundRect">
            <a:avLst>
              <a:gd name="adj" fmla="val 12383"/>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rgbClr val="FFFF00"/>
                </a:solidFill>
                <a:cs typeface="Calibri"/>
              </a:rPr>
              <a:t>Tiered-Latency DRAM</a:t>
            </a:r>
          </a:p>
        </p:txBody>
      </p:sp>
      <p:grpSp>
        <p:nvGrpSpPr>
          <p:cNvPr id="20" name="Group 19"/>
          <p:cNvGrpSpPr/>
          <p:nvPr/>
        </p:nvGrpSpPr>
        <p:grpSpPr>
          <a:xfrm>
            <a:off x="5410200" y="4908550"/>
            <a:ext cx="2819400" cy="835660"/>
            <a:chOff x="5410200" y="4756150"/>
            <a:chExt cx="2819400" cy="835660"/>
          </a:xfrm>
        </p:grpSpPr>
        <p:sp>
          <p:nvSpPr>
            <p:cNvPr id="217" name="Rounded Rectangle 216"/>
            <p:cNvSpPr/>
            <p:nvPr/>
          </p:nvSpPr>
          <p:spPr>
            <a:xfrm>
              <a:off x="5638800" y="4861560"/>
              <a:ext cx="2590800" cy="612648"/>
            </a:xfrm>
            <a:prstGeom prst="roundRect">
              <a:avLst>
                <a:gd name="adj" fmla="val 30371"/>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a:solidFill>
                    <a:srgbClr val="FFFF00"/>
                  </a:solidFill>
                  <a:cs typeface="Calibri"/>
                </a:rPr>
                <a:t>Low Latency</a:t>
              </a:r>
            </a:p>
          </p:txBody>
        </p:sp>
        <p:cxnSp>
          <p:nvCxnSpPr>
            <p:cNvPr id="218" name="Straight Arrow Connector 217"/>
            <p:cNvCxnSpPr/>
            <p:nvPr/>
          </p:nvCxnSpPr>
          <p:spPr>
            <a:xfrm>
              <a:off x="5410200" y="4756150"/>
              <a:ext cx="114723" cy="10541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3" name="Straight Arrow Connector 222"/>
            <p:cNvCxnSpPr/>
            <p:nvPr/>
          </p:nvCxnSpPr>
          <p:spPr>
            <a:xfrm flipV="1">
              <a:off x="5410200" y="5474208"/>
              <a:ext cx="114723" cy="1176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24" name="Straight Arrow Connector 223"/>
            <p:cNvCxnSpPr/>
            <p:nvPr/>
          </p:nvCxnSpPr>
          <p:spPr>
            <a:xfrm>
              <a:off x="5524923" y="4861560"/>
              <a:ext cx="0" cy="61264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225" name="Group 224"/>
          <p:cNvGrpSpPr/>
          <p:nvPr/>
        </p:nvGrpSpPr>
        <p:grpSpPr>
          <a:xfrm>
            <a:off x="3581400" y="4953000"/>
            <a:ext cx="1742123" cy="1447800"/>
            <a:chOff x="6487477" y="3962400"/>
            <a:chExt cx="1742123" cy="1447800"/>
          </a:xfrm>
        </p:grpSpPr>
        <p:sp>
          <p:nvSpPr>
            <p:cNvPr id="226" name="Rectangle 225"/>
            <p:cNvSpPr/>
            <p:nvPr/>
          </p:nvSpPr>
          <p:spPr>
            <a:xfrm>
              <a:off x="78590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31" name="Rectangle 230"/>
            <p:cNvSpPr/>
            <p:nvPr/>
          </p:nvSpPr>
          <p:spPr>
            <a:xfrm>
              <a:off x="74018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32" name="Rectangle 231"/>
            <p:cNvSpPr/>
            <p:nvPr/>
          </p:nvSpPr>
          <p:spPr>
            <a:xfrm>
              <a:off x="69446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33" name="Rectangle 232"/>
            <p:cNvSpPr/>
            <p:nvPr/>
          </p:nvSpPr>
          <p:spPr>
            <a:xfrm>
              <a:off x="6487477" y="4726204"/>
              <a:ext cx="365760" cy="683996"/>
            </a:xfrm>
            <a:prstGeom prst="rect">
              <a:avLst/>
            </a:prstGeom>
            <a:solidFill>
              <a:schemeClr val="accent2"/>
            </a:solidFill>
            <a:ln w="2540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800" b="1">
                <a:solidFill>
                  <a:prstClr val="black"/>
                </a:solidFill>
              </a:endParaRPr>
            </a:p>
          </p:txBody>
        </p:sp>
        <p:sp>
          <p:nvSpPr>
            <p:cNvPr id="234" name="Oval 233"/>
            <p:cNvSpPr/>
            <p:nvPr/>
          </p:nvSpPr>
          <p:spPr>
            <a:xfrm>
              <a:off x="78638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0" name="Oval 249"/>
            <p:cNvSpPr/>
            <p:nvPr/>
          </p:nvSpPr>
          <p:spPr>
            <a:xfrm>
              <a:off x="74066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1" name="Oval 250"/>
            <p:cNvSpPr/>
            <p:nvPr/>
          </p:nvSpPr>
          <p:spPr>
            <a:xfrm>
              <a:off x="69494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3" name="Oval 252"/>
            <p:cNvSpPr/>
            <p:nvPr/>
          </p:nvSpPr>
          <p:spPr>
            <a:xfrm>
              <a:off x="6492240" y="3962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4" name="Oval 253"/>
            <p:cNvSpPr/>
            <p:nvPr/>
          </p:nvSpPr>
          <p:spPr>
            <a:xfrm>
              <a:off x="78638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8" name="Oval 257"/>
            <p:cNvSpPr/>
            <p:nvPr/>
          </p:nvSpPr>
          <p:spPr>
            <a:xfrm>
              <a:off x="74066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59" name="Oval 258"/>
            <p:cNvSpPr/>
            <p:nvPr/>
          </p:nvSpPr>
          <p:spPr>
            <a:xfrm>
              <a:off x="69494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sp>
          <p:nvSpPr>
            <p:cNvPr id="261" name="Oval 260"/>
            <p:cNvSpPr/>
            <p:nvPr/>
          </p:nvSpPr>
          <p:spPr>
            <a:xfrm>
              <a:off x="6492240" y="4343400"/>
              <a:ext cx="365760" cy="365760"/>
            </a:xfrm>
            <a:prstGeom prst="ellipse">
              <a:avLst/>
            </a:prstGeom>
            <a:solidFill>
              <a:schemeClr val="accent3">
                <a:lumMod val="75000"/>
              </a:schemeClr>
            </a:solidFill>
            <a:ln w="2540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800">
                <a:solidFill>
                  <a:prstClr val="white"/>
                </a:solidFill>
              </a:endParaRPr>
            </a:p>
          </p:txBody>
        </p:sp>
      </p:grpSp>
      <p:grpSp>
        <p:nvGrpSpPr>
          <p:cNvPr id="29" name="Group 28"/>
          <p:cNvGrpSpPr/>
          <p:nvPr/>
        </p:nvGrpSpPr>
        <p:grpSpPr>
          <a:xfrm>
            <a:off x="838200" y="3016425"/>
            <a:ext cx="2628598" cy="2683335"/>
            <a:chOff x="838200" y="2864025"/>
            <a:chExt cx="2628598" cy="2683335"/>
          </a:xfrm>
        </p:grpSpPr>
        <p:sp>
          <p:nvSpPr>
            <p:cNvPr id="270" name="Rounded Rectangle 269"/>
            <p:cNvSpPr/>
            <p:nvPr/>
          </p:nvSpPr>
          <p:spPr>
            <a:xfrm>
              <a:off x="838200" y="3384550"/>
              <a:ext cx="2399877" cy="1416050"/>
            </a:xfrm>
            <a:prstGeom prst="roundRect">
              <a:avLst>
                <a:gd name="adj" fmla="val 18840"/>
              </a:avLst>
            </a:prstGeom>
            <a:solidFill>
              <a:schemeClr val="tx1"/>
            </a:solidFill>
            <a:ln w="38100" cap="rnd">
              <a:noFill/>
              <a:prstDash val="solid"/>
            </a:ln>
          </p:spPr>
          <p:style>
            <a:lnRef idx="2">
              <a:schemeClr val="accent1">
                <a:shade val="50000"/>
              </a:schemeClr>
            </a:lnRef>
            <a:fillRef idx="1">
              <a:schemeClr val="accent1"/>
            </a:fillRef>
            <a:effectRef idx="0">
              <a:schemeClr val="accent1"/>
            </a:effectRef>
            <a:fontRef idx="minor">
              <a:schemeClr val="lt1"/>
            </a:fontRef>
          </p:style>
          <p:txBody>
            <a:bodyPr tIns="0" bIns="82296" rtlCol="0" anchor="ctr"/>
            <a:lstStyle/>
            <a:p>
              <a:pPr algn="ctr"/>
              <a:r>
                <a:rPr lang="en-US" sz="3200" b="1" dirty="0">
                  <a:solidFill>
                    <a:srgbClr val="FFFF00"/>
                  </a:solidFill>
                  <a:cs typeface="Calibri"/>
                </a:rPr>
                <a:t>Small area using long </a:t>
              </a:r>
              <a:r>
                <a:rPr lang="en-US" sz="3200" b="1" dirty="0" err="1">
                  <a:solidFill>
                    <a:srgbClr val="FFFF00"/>
                  </a:solidFill>
                  <a:cs typeface="Calibri"/>
                </a:rPr>
                <a:t>bitline</a:t>
              </a:r>
              <a:endParaRPr lang="en-US" sz="3200" b="1" dirty="0">
                <a:solidFill>
                  <a:srgbClr val="FFFF00"/>
                </a:solidFill>
                <a:cs typeface="Calibri"/>
              </a:endParaRPr>
            </a:p>
          </p:txBody>
        </p:sp>
        <p:cxnSp>
          <p:nvCxnSpPr>
            <p:cNvPr id="271" name="Straight Arrow Connector 270"/>
            <p:cNvCxnSpPr/>
            <p:nvPr/>
          </p:nvCxnSpPr>
          <p:spPr>
            <a:xfrm flipH="1">
              <a:off x="3352800" y="2864025"/>
              <a:ext cx="113998" cy="107775"/>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2" name="Straight Arrow Connector 271"/>
            <p:cNvCxnSpPr/>
            <p:nvPr/>
          </p:nvCxnSpPr>
          <p:spPr>
            <a:xfrm flipH="1" flipV="1">
              <a:off x="3352800" y="5474208"/>
              <a:ext cx="113998" cy="7315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73" name="Straight Arrow Connector 272"/>
            <p:cNvCxnSpPr/>
            <p:nvPr/>
          </p:nvCxnSpPr>
          <p:spPr>
            <a:xfrm>
              <a:off x="3352800" y="2971800"/>
              <a:ext cx="0" cy="250240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30186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with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par>
                          <p:cTn id="11" fill="hold">
                            <p:stCondLst>
                              <p:cond delay="500"/>
                            </p:stCondLst>
                            <p:childTnLst>
                              <p:par>
                                <p:cTn id="12" presetID="1" presetClass="entr" presetSubtype="0" fill="hold" grpId="0" nodeType="afterEffect">
                                  <p:stCondLst>
                                    <p:cond delay="200"/>
                                  </p:stCondLst>
                                  <p:childTnLst>
                                    <p:set>
                                      <p:cBhvr>
                                        <p:cTn id="13" dur="1" fill="hold">
                                          <p:stCondLst>
                                            <p:cond delay="0"/>
                                          </p:stCondLst>
                                        </p:cTn>
                                        <p:tgtEl>
                                          <p:spTgt spid="21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9"/>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2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Lst>
  </p:timing>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7" name="Chart 26"/>
          <p:cNvGraphicFramePr>
            <a:graphicFrameLocks/>
          </p:cNvGraphicFramePr>
          <p:nvPr>
            <p:extLst/>
          </p:nvPr>
        </p:nvGraphicFramePr>
        <p:xfrm>
          <a:off x="4343400" y="1524000"/>
          <a:ext cx="4419600" cy="32004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 name="Chart 23"/>
          <p:cNvGraphicFramePr>
            <a:graphicFrameLocks/>
          </p:cNvGraphicFramePr>
          <p:nvPr>
            <p:extLst/>
          </p:nvPr>
        </p:nvGraphicFramePr>
        <p:xfrm>
          <a:off x="0" y="1524000"/>
          <a:ext cx="4511039" cy="3200401"/>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Commodity DRAM vs. TL-DRAM </a:t>
            </a:r>
            <a:r>
              <a:rPr lang="en-US" sz="2700" dirty="0">
                <a:solidFill>
                  <a:srgbClr val="1A5712"/>
                </a:solidFill>
              </a:rPr>
              <a:t>[HPCA 2013] </a:t>
            </a:r>
          </a:p>
        </p:txBody>
      </p:sp>
      <p:sp>
        <p:nvSpPr>
          <p:cNvPr id="28" name="Rectangle 27"/>
          <p:cNvSpPr/>
          <p:nvPr/>
        </p:nvSpPr>
        <p:spPr>
          <a:xfrm rot="16200000">
            <a:off x="-571499" y="2689858"/>
            <a:ext cx="2225040" cy="472443"/>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a:solidFill>
                  <a:prstClr val="black"/>
                </a:solidFill>
              </a:rPr>
              <a:t>Latency</a:t>
            </a:r>
          </a:p>
        </p:txBody>
      </p:sp>
      <p:sp>
        <p:nvSpPr>
          <p:cNvPr id="29" name="Rectangle 28"/>
          <p:cNvSpPr/>
          <p:nvPr/>
        </p:nvSpPr>
        <p:spPr>
          <a:xfrm rot="16200000">
            <a:off x="3702733" y="2635933"/>
            <a:ext cx="2438402" cy="67173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a:solidFill>
                  <a:prstClr val="black"/>
                </a:solidFill>
              </a:rPr>
              <a:t>Power</a:t>
            </a:r>
          </a:p>
        </p:txBody>
      </p:sp>
      <p:sp>
        <p:nvSpPr>
          <p:cNvPr id="30" name="Content Placeholder 2"/>
          <p:cNvSpPr txBox="1">
            <a:spLocks/>
          </p:cNvSpPr>
          <p:nvPr/>
        </p:nvSpPr>
        <p:spPr>
          <a:xfrm>
            <a:off x="1989407" y="285750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dirty="0">
                <a:solidFill>
                  <a:srgbClr val="0000FF"/>
                </a:solidFill>
              </a:rPr>
              <a:t>–56%</a:t>
            </a:r>
          </a:p>
        </p:txBody>
      </p:sp>
      <p:sp>
        <p:nvSpPr>
          <p:cNvPr id="31" name="Content Placeholder 2"/>
          <p:cNvSpPr txBox="1">
            <a:spLocks/>
          </p:cNvSpPr>
          <p:nvPr/>
        </p:nvSpPr>
        <p:spPr>
          <a:xfrm>
            <a:off x="2917875" y="18516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a:solidFill>
                  <a:srgbClr val="FF0000"/>
                </a:solidFill>
              </a:rPr>
              <a:t>+23%</a:t>
            </a:r>
          </a:p>
        </p:txBody>
      </p:sp>
      <p:sp>
        <p:nvSpPr>
          <p:cNvPr id="32" name="Content Placeholder 2"/>
          <p:cNvSpPr txBox="1">
            <a:spLocks/>
          </p:cNvSpPr>
          <p:nvPr/>
        </p:nvSpPr>
        <p:spPr>
          <a:xfrm>
            <a:off x="6248400" y="2956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a:solidFill>
                  <a:srgbClr val="0000FF"/>
                </a:solidFill>
              </a:rPr>
              <a:t>–51%</a:t>
            </a:r>
          </a:p>
        </p:txBody>
      </p:sp>
      <p:sp>
        <p:nvSpPr>
          <p:cNvPr id="33" name="Content Placeholder 2"/>
          <p:cNvSpPr txBox="1">
            <a:spLocks/>
          </p:cNvSpPr>
          <p:nvPr/>
        </p:nvSpPr>
        <p:spPr>
          <a:xfrm>
            <a:off x="7162800" y="1432560"/>
            <a:ext cx="15240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sz="2800" b="1">
                <a:solidFill>
                  <a:srgbClr val="FF0000"/>
                </a:solidFill>
              </a:rPr>
              <a:t>+49%</a:t>
            </a:r>
          </a:p>
        </p:txBody>
      </p:sp>
      <p:sp>
        <p:nvSpPr>
          <p:cNvPr id="35" name="Content Placeholder 2"/>
          <p:cNvSpPr txBox="1">
            <a:spLocks/>
          </p:cNvSpPr>
          <p:nvPr/>
        </p:nvSpPr>
        <p:spPr>
          <a:xfrm>
            <a:off x="381000" y="838200"/>
            <a:ext cx="4495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a:solidFill>
                  <a:prstClr val="black"/>
                </a:solidFill>
              </a:rPr>
              <a:t>DRAM Latency </a:t>
            </a:r>
            <a:r>
              <a:rPr lang="en-US" sz="3600" dirty="0">
                <a:solidFill>
                  <a:prstClr val="black"/>
                </a:solidFill>
              </a:rPr>
              <a:t>(</a:t>
            </a:r>
            <a:r>
              <a:rPr lang="en-US" sz="3600" dirty="0" err="1">
                <a:solidFill>
                  <a:prstClr val="black"/>
                </a:solidFill>
              </a:rPr>
              <a:t>tRC</a:t>
            </a:r>
            <a:r>
              <a:rPr lang="en-US" sz="3600" dirty="0">
                <a:solidFill>
                  <a:prstClr val="black"/>
                </a:solidFill>
              </a:rPr>
              <a:t>)</a:t>
            </a:r>
          </a:p>
        </p:txBody>
      </p:sp>
      <p:sp>
        <p:nvSpPr>
          <p:cNvPr id="36" name="Content Placeholder 2"/>
          <p:cNvSpPr txBox="1">
            <a:spLocks/>
          </p:cNvSpPr>
          <p:nvPr/>
        </p:nvSpPr>
        <p:spPr>
          <a:xfrm>
            <a:off x="4648200" y="838200"/>
            <a:ext cx="4114800" cy="102161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a:solidFill>
                  <a:prstClr val="black"/>
                </a:solidFill>
              </a:rPr>
              <a:t>DRAM Power</a:t>
            </a:r>
          </a:p>
        </p:txBody>
      </p:sp>
      <p:sp>
        <p:nvSpPr>
          <p:cNvPr id="37" name="Content Placeholder 2"/>
          <p:cNvSpPr txBox="1">
            <a:spLocks/>
          </p:cNvSpPr>
          <p:nvPr/>
        </p:nvSpPr>
        <p:spPr>
          <a:xfrm>
            <a:off x="381000" y="5334000"/>
            <a:ext cx="8001000" cy="1524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90000"/>
              </a:lnSpc>
            </a:pPr>
            <a:r>
              <a:rPr lang="en-US" sz="3600" b="1" dirty="0">
                <a:solidFill>
                  <a:prstClr val="black"/>
                </a:solidFill>
              </a:rPr>
              <a:t>DRAM Area Overhead</a:t>
            </a:r>
          </a:p>
          <a:p>
            <a:pPr marL="457200" lvl="1" indent="0">
              <a:lnSpc>
                <a:spcPct val="90000"/>
              </a:lnSpc>
              <a:buFont typeface="Arial" pitchFamily="34" charset="0"/>
              <a:buNone/>
            </a:pPr>
            <a:r>
              <a:rPr lang="en-US" sz="3200" b="1" dirty="0">
                <a:solidFill>
                  <a:srgbClr val="4F81BD">
                    <a:lumMod val="75000"/>
                  </a:srgbClr>
                </a:solidFill>
              </a:rPr>
              <a:t>~3%</a:t>
            </a:r>
            <a:r>
              <a:rPr lang="en-US" sz="2800" dirty="0">
                <a:solidFill>
                  <a:prstClr val="black"/>
                </a:solidFill>
              </a:rPr>
              <a:t>: mainly due to the isolation transistors</a:t>
            </a:r>
          </a:p>
        </p:txBody>
      </p:sp>
      <p:grpSp>
        <p:nvGrpSpPr>
          <p:cNvPr id="67" name="Group 66"/>
          <p:cNvGrpSpPr/>
          <p:nvPr/>
        </p:nvGrpSpPr>
        <p:grpSpPr>
          <a:xfrm>
            <a:off x="298449" y="4038600"/>
            <a:ext cx="4040188" cy="1219200"/>
            <a:chOff x="298449" y="4038600"/>
            <a:chExt cx="4040188" cy="1219200"/>
          </a:xfrm>
        </p:grpSpPr>
        <p:sp>
          <p:nvSpPr>
            <p:cNvPr id="46" name="Content Placeholder 2"/>
            <p:cNvSpPr txBox="1">
              <a:spLocks/>
            </p:cNvSpPr>
            <p:nvPr/>
          </p:nvSpPr>
          <p:spPr>
            <a:xfrm>
              <a:off x="2116046" y="4572001"/>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a:solidFill>
                    <a:prstClr val="black"/>
                  </a:solidFill>
                </a:rPr>
                <a:t>TL-DRAM</a:t>
              </a:r>
            </a:p>
          </p:txBody>
        </p:sp>
        <p:cxnSp>
          <p:nvCxnSpPr>
            <p:cNvPr id="39" name="Straight Arrow Connector 38"/>
            <p:cNvCxnSpPr/>
            <p:nvPr/>
          </p:nvCxnSpPr>
          <p:spPr>
            <a:xfrm flipV="1">
              <a:off x="2438400"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2" name="Content Placeholder 2"/>
            <p:cNvSpPr txBox="1">
              <a:spLocks/>
            </p:cNvSpPr>
            <p:nvPr/>
          </p:nvSpPr>
          <p:spPr>
            <a:xfrm>
              <a:off x="298449"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dirty="0">
                  <a:solidFill>
                    <a:prstClr val="black"/>
                  </a:solidFill>
                </a:rPr>
                <a:t>Commodity DRAM</a:t>
              </a:r>
            </a:p>
          </p:txBody>
        </p:sp>
        <p:sp>
          <p:nvSpPr>
            <p:cNvPr id="53" name="Content Placeholder 2"/>
            <p:cNvSpPr txBox="1">
              <a:spLocks/>
            </p:cNvSpPr>
            <p:nvPr/>
          </p:nvSpPr>
          <p:spPr>
            <a:xfrm>
              <a:off x="1970356"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a:solidFill>
                    <a:prstClr val="black"/>
                  </a:solidFill>
                </a:rPr>
                <a:t>Near       Far</a:t>
              </a:r>
            </a:p>
          </p:txBody>
        </p:sp>
        <p:cxnSp>
          <p:nvCxnSpPr>
            <p:cNvPr id="54" name="Straight Arrow Connector 53"/>
            <p:cNvCxnSpPr/>
            <p:nvPr/>
          </p:nvCxnSpPr>
          <p:spPr>
            <a:xfrm flipV="1">
              <a:off x="3381378"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p:nvPr/>
          </p:nvCxnSpPr>
          <p:spPr>
            <a:xfrm flipV="1">
              <a:off x="4338637"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V="1">
              <a:off x="748668" y="4089400"/>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748668" y="4318002"/>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grpSp>
        <p:nvGrpSpPr>
          <p:cNvPr id="66" name="Group 65"/>
          <p:cNvGrpSpPr/>
          <p:nvPr/>
        </p:nvGrpSpPr>
        <p:grpSpPr>
          <a:xfrm>
            <a:off x="4586068" y="4038600"/>
            <a:ext cx="4040188" cy="1219199"/>
            <a:chOff x="4586068" y="4038600"/>
            <a:chExt cx="4040188" cy="1219199"/>
          </a:xfrm>
        </p:grpSpPr>
        <p:cxnSp>
          <p:nvCxnSpPr>
            <p:cNvPr id="58" name="Straight Arrow Connector 57"/>
            <p:cNvCxnSpPr/>
            <p:nvPr/>
          </p:nvCxnSpPr>
          <p:spPr>
            <a:xfrm flipV="1">
              <a:off x="6726019" y="4038600"/>
              <a:ext cx="0" cy="9144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59" name="Content Placeholder 2"/>
            <p:cNvSpPr txBox="1">
              <a:spLocks/>
            </p:cNvSpPr>
            <p:nvPr/>
          </p:nvSpPr>
          <p:spPr>
            <a:xfrm>
              <a:off x="4586068" y="4267201"/>
              <a:ext cx="2209801"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a:solidFill>
                    <a:prstClr val="black"/>
                  </a:solidFill>
                </a:rPr>
                <a:t>Commodity DRAM</a:t>
              </a:r>
            </a:p>
          </p:txBody>
        </p:sp>
        <p:sp>
          <p:nvSpPr>
            <p:cNvPr id="60" name="Content Placeholder 2"/>
            <p:cNvSpPr txBox="1">
              <a:spLocks/>
            </p:cNvSpPr>
            <p:nvPr/>
          </p:nvSpPr>
          <p:spPr>
            <a:xfrm>
              <a:off x="6257975" y="4114800"/>
              <a:ext cx="2277792"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a:solidFill>
                    <a:prstClr val="black"/>
                  </a:solidFill>
                </a:rPr>
                <a:t>Near       Far</a:t>
              </a:r>
            </a:p>
          </p:txBody>
        </p:sp>
        <p:cxnSp>
          <p:nvCxnSpPr>
            <p:cNvPr id="61" name="Straight Arrow Connector 60"/>
            <p:cNvCxnSpPr/>
            <p:nvPr/>
          </p:nvCxnSpPr>
          <p:spPr>
            <a:xfrm flipV="1">
              <a:off x="7668997" y="4038601"/>
              <a:ext cx="0" cy="4571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flipV="1">
              <a:off x="8626256" y="4038602"/>
              <a:ext cx="0" cy="9143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3" name="Straight Arrow Connector 62"/>
            <p:cNvCxnSpPr/>
            <p:nvPr/>
          </p:nvCxnSpPr>
          <p:spPr>
            <a:xfrm flipV="1">
              <a:off x="5036287" y="4094163"/>
              <a:ext cx="746757" cy="228601"/>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flipV="1">
              <a:off x="5036287" y="4322765"/>
              <a:ext cx="0" cy="634999"/>
            </a:xfrm>
            <a:prstGeom prst="straightConnector1">
              <a:avLst/>
            </a:prstGeom>
            <a:ln w="12700" cap="rnd">
              <a:solidFill>
                <a:schemeClr val="bg1">
                  <a:lumMod val="50000"/>
                </a:schemeClr>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65" name="Content Placeholder 2"/>
            <p:cNvSpPr txBox="1">
              <a:spLocks/>
            </p:cNvSpPr>
            <p:nvPr/>
          </p:nvSpPr>
          <p:spPr>
            <a:xfrm>
              <a:off x="6400800" y="4572000"/>
              <a:ext cx="2057400" cy="68579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gn="ctr">
                <a:lnSpc>
                  <a:spcPct val="90000"/>
                </a:lnSpc>
                <a:buFont typeface="Arial" pitchFamily="34" charset="0"/>
                <a:buNone/>
              </a:pPr>
              <a:r>
                <a:rPr lang="en-US" b="1">
                  <a:solidFill>
                    <a:prstClr val="black"/>
                  </a:solidFill>
                </a:rPr>
                <a:t>TL-DRAM</a:t>
              </a:r>
            </a:p>
          </p:txBody>
        </p:sp>
      </p:grpSp>
      <p:sp>
        <p:nvSpPr>
          <p:cNvPr id="38" name="Content Placeholder 2"/>
          <p:cNvSpPr txBox="1">
            <a:spLocks/>
          </p:cNvSpPr>
          <p:nvPr/>
        </p:nvSpPr>
        <p:spPr>
          <a:xfrm>
            <a:off x="879923" y="2188026"/>
            <a:ext cx="1828800" cy="3810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57200" lvl="1" indent="0">
              <a:lnSpc>
                <a:spcPct val="90000"/>
              </a:lnSpc>
              <a:buFont typeface="Arial" pitchFamily="34" charset="0"/>
              <a:buNone/>
            </a:pPr>
            <a:r>
              <a:rPr lang="en-US" b="1" dirty="0">
                <a:solidFill>
                  <a:prstClr val="black"/>
                </a:solidFill>
              </a:rPr>
              <a:t> (52.5ns)</a:t>
            </a:r>
          </a:p>
        </p:txBody>
      </p:sp>
    </p:spTree>
    <p:extLst>
      <p:ext uri="{BB962C8B-B14F-4D97-AF65-F5344CB8AC3E}">
        <p14:creationId xmlns:p14="http://schemas.microsoft.com/office/powerpoint/2010/main" val="3831524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7" grpId="0">
        <p:bldAsOne/>
      </p:bldGraphic>
      <p:bldGraphic spid="24" grpId="0">
        <p:bldAsOne/>
      </p:bldGraphic>
      <p:bldP spid="28" grpId="0"/>
      <p:bldP spid="29" grpId="0"/>
      <p:bldP spid="30" grpId="0"/>
      <p:bldP spid="31" grpId="0"/>
      <p:bldP spid="32" grpId="0"/>
      <p:bldP spid="33" grpId="0"/>
      <p:bldP spid="35" grpId="0"/>
      <p:bldP spid="36" grpId="0"/>
      <p:bldP spid="37" grpId="0"/>
      <p:bldP spid="38" grpId="0"/>
    </p:bldLst>
  </p:timing>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Trade-Off: Area (Die-Area) vs. Latency</a:t>
            </a:r>
          </a:p>
        </p:txBody>
      </p:sp>
      <p:graphicFrame>
        <p:nvGraphicFramePr>
          <p:cNvPr id="22" name="Chart 21"/>
          <p:cNvGraphicFramePr>
            <a:graphicFrameLocks/>
          </p:cNvGraphicFramePr>
          <p:nvPr>
            <p:extLst/>
          </p:nvPr>
        </p:nvGraphicFramePr>
        <p:xfrm>
          <a:off x="990600" y="838200"/>
          <a:ext cx="7391400" cy="4953000"/>
        </p:xfrm>
        <a:graphic>
          <a:graphicData uri="http://schemas.openxmlformats.org/drawingml/2006/chart">
            <c:chart xmlns:c="http://schemas.openxmlformats.org/drawingml/2006/chart" xmlns:r="http://schemas.openxmlformats.org/officeDocument/2006/relationships" r:id="rId3"/>
          </a:graphicData>
        </a:graphic>
      </p:graphicFrame>
      <p:sp>
        <p:nvSpPr>
          <p:cNvPr id="24" name="TextBox 23"/>
          <p:cNvSpPr txBox="1"/>
          <p:nvPr/>
        </p:nvSpPr>
        <p:spPr>
          <a:xfrm>
            <a:off x="3429000" y="2362200"/>
            <a:ext cx="609600" cy="523220"/>
          </a:xfrm>
          <a:prstGeom prst="rect">
            <a:avLst/>
          </a:prstGeom>
          <a:noFill/>
        </p:spPr>
        <p:txBody>
          <a:bodyPr wrap="square" rtlCol="0">
            <a:spAutoFit/>
          </a:bodyPr>
          <a:lstStyle/>
          <a:p>
            <a:pPr algn="r"/>
            <a:r>
              <a:rPr lang="en-US" sz="2800" b="1">
                <a:solidFill>
                  <a:prstClr val="black"/>
                </a:solidFill>
              </a:rPr>
              <a:t>64</a:t>
            </a:r>
          </a:p>
        </p:txBody>
      </p:sp>
      <p:sp>
        <p:nvSpPr>
          <p:cNvPr id="25" name="TextBox 24"/>
          <p:cNvSpPr txBox="1"/>
          <p:nvPr/>
        </p:nvSpPr>
        <p:spPr>
          <a:xfrm>
            <a:off x="3276600" y="1066800"/>
            <a:ext cx="609600" cy="523220"/>
          </a:xfrm>
          <a:prstGeom prst="rect">
            <a:avLst/>
          </a:prstGeom>
          <a:noFill/>
        </p:spPr>
        <p:txBody>
          <a:bodyPr wrap="square" rtlCol="0">
            <a:spAutoFit/>
          </a:bodyPr>
          <a:lstStyle/>
          <a:p>
            <a:pPr algn="r"/>
            <a:r>
              <a:rPr lang="en-US" sz="2800" b="1">
                <a:solidFill>
                  <a:prstClr val="black"/>
                </a:solidFill>
              </a:rPr>
              <a:t>32</a:t>
            </a:r>
          </a:p>
        </p:txBody>
      </p:sp>
      <p:sp>
        <p:nvSpPr>
          <p:cNvPr id="36" name="TextBox 35"/>
          <p:cNvSpPr txBox="1"/>
          <p:nvPr/>
        </p:nvSpPr>
        <p:spPr>
          <a:xfrm>
            <a:off x="4419600" y="2743200"/>
            <a:ext cx="838200" cy="523220"/>
          </a:xfrm>
          <a:prstGeom prst="rect">
            <a:avLst/>
          </a:prstGeom>
          <a:noFill/>
        </p:spPr>
        <p:txBody>
          <a:bodyPr wrap="square" rtlCol="0">
            <a:spAutoFit/>
          </a:bodyPr>
          <a:lstStyle/>
          <a:p>
            <a:pPr algn="r"/>
            <a:r>
              <a:rPr lang="en-US" sz="2800" b="1" dirty="0">
                <a:solidFill>
                  <a:prstClr val="black"/>
                </a:solidFill>
              </a:rPr>
              <a:t>128</a:t>
            </a:r>
          </a:p>
        </p:txBody>
      </p:sp>
      <p:sp>
        <p:nvSpPr>
          <p:cNvPr id="37" name="TextBox 36"/>
          <p:cNvSpPr txBox="1"/>
          <p:nvPr/>
        </p:nvSpPr>
        <p:spPr>
          <a:xfrm>
            <a:off x="5105400" y="3048000"/>
            <a:ext cx="838200" cy="523220"/>
          </a:xfrm>
          <a:prstGeom prst="rect">
            <a:avLst/>
          </a:prstGeom>
          <a:noFill/>
        </p:spPr>
        <p:txBody>
          <a:bodyPr wrap="square" rtlCol="0">
            <a:spAutoFit/>
          </a:bodyPr>
          <a:lstStyle/>
          <a:p>
            <a:pPr algn="ctr"/>
            <a:r>
              <a:rPr lang="en-US" sz="2800" b="1" dirty="0">
                <a:solidFill>
                  <a:prstClr val="black"/>
                </a:solidFill>
              </a:rPr>
              <a:t>256</a:t>
            </a:r>
          </a:p>
        </p:txBody>
      </p:sp>
      <p:sp>
        <p:nvSpPr>
          <p:cNvPr id="38" name="TextBox 37"/>
          <p:cNvSpPr txBox="1"/>
          <p:nvPr/>
        </p:nvSpPr>
        <p:spPr>
          <a:xfrm>
            <a:off x="5981700" y="3084493"/>
            <a:ext cx="2895600" cy="954107"/>
          </a:xfrm>
          <a:prstGeom prst="rect">
            <a:avLst/>
          </a:prstGeom>
          <a:noFill/>
        </p:spPr>
        <p:txBody>
          <a:bodyPr wrap="square" rtlCol="0">
            <a:spAutoFit/>
          </a:bodyPr>
          <a:lstStyle/>
          <a:p>
            <a:r>
              <a:rPr lang="en-US" sz="2800" b="1" dirty="0">
                <a:solidFill>
                  <a:prstClr val="black"/>
                </a:solidFill>
              </a:rPr>
              <a:t>   512 cells/</a:t>
            </a:r>
            <a:r>
              <a:rPr lang="en-US" sz="2800" b="1" dirty="0" err="1">
                <a:solidFill>
                  <a:prstClr val="black"/>
                </a:solidFill>
              </a:rPr>
              <a:t>bitline</a:t>
            </a:r>
            <a:r>
              <a:rPr lang="en-US" sz="2800" b="1" dirty="0">
                <a:solidFill>
                  <a:prstClr val="black"/>
                </a:solidFill>
              </a:rPr>
              <a:t> </a:t>
            </a:r>
          </a:p>
          <a:p>
            <a:r>
              <a:rPr lang="en-US" sz="2800" b="1" dirty="0">
                <a:solidFill>
                  <a:prstClr val="black"/>
                </a:solidFill>
              </a:rPr>
              <a:t>   </a:t>
            </a:r>
          </a:p>
        </p:txBody>
      </p:sp>
      <p:sp>
        <p:nvSpPr>
          <p:cNvPr id="7" name="Left Arrow 6"/>
          <p:cNvSpPr/>
          <p:nvPr/>
        </p:nvSpPr>
        <p:spPr>
          <a:xfrm rot="16200000">
            <a:off x="-1250157" y="2621758"/>
            <a:ext cx="40386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prstClr val="white"/>
                </a:solidFill>
              </a:rPr>
              <a:t>Cheaper</a:t>
            </a:r>
          </a:p>
        </p:txBody>
      </p:sp>
      <p:sp>
        <p:nvSpPr>
          <p:cNvPr id="41" name="Left Arrow 40"/>
          <p:cNvSpPr/>
          <p:nvPr/>
        </p:nvSpPr>
        <p:spPr>
          <a:xfrm>
            <a:off x="1676400" y="5550693"/>
            <a:ext cx="6400801" cy="928686"/>
          </a:xfrm>
          <a:prstGeom prst="lef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prstClr val="white"/>
                </a:solidFill>
              </a:rPr>
              <a:t>Faster</a:t>
            </a:r>
          </a:p>
        </p:txBody>
      </p:sp>
      <p:sp>
        <p:nvSpPr>
          <p:cNvPr id="13" name="Oval 12"/>
          <p:cNvSpPr/>
          <p:nvPr/>
        </p:nvSpPr>
        <p:spPr>
          <a:xfrm>
            <a:off x="3979398" y="3606018"/>
            <a:ext cx="182880" cy="182880"/>
          </a:xfrm>
          <a:prstGeom prst="ellipse">
            <a:avLst/>
          </a:prstGeom>
          <a:solidFill>
            <a:schemeClr val="accent3">
              <a:lumMod val="50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4" name="Rectangle 13"/>
          <p:cNvSpPr/>
          <p:nvPr/>
        </p:nvSpPr>
        <p:spPr>
          <a:xfrm>
            <a:off x="3314699" y="3657600"/>
            <a:ext cx="2628901"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i="1" dirty="0">
                <a:solidFill>
                  <a:srgbClr val="9BBB59">
                    <a:lumMod val="50000"/>
                  </a:srgbClr>
                </a:solidFill>
              </a:rPr>
              <a:t>Near Segment</a:t>
            </a:r>
          </a:p>
        </p:txBody>
      </p:sp>
      <p:sp>
        <p:nvSpPr>
          <p:cNvPr id="15" name="Oval 14"/>
          <p:cNvSpPr/>
          <p:nvPr/>
        </p:nvSpPr>
        <p:spPr>
          <a:xfrm>
            <a:off x="7528561" y="3606018"/>
            <a:ext cx="182880" cy="18288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6" name="Rectangle 15"/>
          <p:cNvSpPr/>
          <p:nvPr/>
        </p:nvSpPr>
        <p:spPr>
          <a:xfrm>
            <a:off x="6544002" y="3657600"/>
            <a:ext cx="2447598" cy="55839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800" b="1" i="1" dirty="0">
                <a:solidFill>
                  <a:srgbClr val="FF0000"/>
                </a:solidFill>
              </a:rPr>
              <a:t>Far Segment</a:t>
            </a:r>
          </a:p>
        </p:txBody>
      </p:sp>
      <p:grpSp>
        <p:nvGrpSpPr>
          <p:cNvPr id="23" name="Group 22"/>
          <p:cNvGrpSpPr/>
          <p:nvPr/>
        </p:nvGrpSpPr>
        <p:grpSpPr>
          <a:xfrm>
            <a:off x="1760146" y="3533003"/>
            <a:ext cx="1530690" cy="1238005"/>
            <a:chOff x="1760146" y="3533003"/>
            <a:chExt cx="1530690" cy="1238005"/>
          </a:xfrm>
        </p:grpSpPr>
        <p:sp>
          <p:nvSpPr>
            <p:cNvPr id="26" name="Left Arrow 25"/>
            <p:cNvSpPr/>
            <p:nvPr/>
          </p:nvSpPr>
          <p:spPr>
            <a:xfrm rot="18889308">
              <a:off x="1894524" y="3398625"/>
              <a:ext cx="1238005" cy="1506761"/>
            </a:xfrm>
            <a:prstGeom prst="leftArrow">
              <a:avLst>
                <a:gd name="adj1" fmla="val 50000"/>
                <a:gd name="adj2" fmla="val 6158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b="1" dirty="0">
                <a:solidFill>
                  <a:prstClr val="white"/>
                </a:solidFill>
              </a:endParaRPr>
            </a:p>
          </p:txBody>
        </p:sp>
        <p:sp>
          <p:nvSpPr>
            <p:cNvPr id="27" name="TextBox 26"/>
            <p:cNvSpPr txBox="1"/>
            <p:nvPr/>
          </p:nvSpPr>
          <p:spPr>
            <a:xfrm rot="18932207">
              <a:off x="1798404" y="3826557"/>
              <a:ext cx="1492432" cy="523220"/>
            </a:xfrm>
            <a:prstGeom prst="rect">
              <a:avLst/>
            </a:prstGeom>
            <a:noFill/>
          </p:spPr>
          <p:txBody>
            <a:bodyPr wrap="square" rtlCol="0">
              <a:spAutoFit/>
            </a:bodyPr>
            <a:lstStyle/>
            <a:p>
              <a:pPr algn="ctr"/>
              <a:r>
                <a:rPr lang="en-US" sz="2800" b="1" dirty="0">
                  <a:solidFill>
                    <a:srgbClr val="FFFFFF"/>
                  </a:solidFill>
                </a:rPr>
                <a:t>GOAL</a:t>
              </a:r>
            </a:p>
          </p:txBody>
        </p:sp>
      </p:grpSp>
    </p:spTree>
    <p:extLst>
      <p:ext uri="{BB962C8B-B14F-4D97-AF65-F5344CB8AC3E}">
        <p14:creationId xmlns:p14="http://schemas.microsoft.com/office/powerpoint/2010/main" val="974717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Lst>
  </p:timing>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normAutofit/>
          </a:bodyPr>
          <a:lstStyle/>
          <a:p>
            <a:r>
              <a:rPr lang="en-US" dirty="0"/>
              <a:t>   Leveraging Tiered-Latency DRAM </a:t>
            </a:r>
          </a:p>
        </p:txBody>
      </p:sp>
      <p:sp>
        <p:nvSpPr>
          <p:cNvPr id="28" name="Content Placeholder 2"/>
          <p:cNvSpPr>
            <a:spLocks noGrp="1"/>
          </p:cNvSpPr>
          <p:nvPr>
            <p:ph idx="1"/>
          </p:nvPr>
        </p:nvSpPr>
        <p:spPr>
          <a:xfrm>
            <a:off x="304800" y="990600"/>
            <a:ext cx="8534400" cy="5562600"/>
          </a:xfrm>
        </p:spPr>
        <p:txBody>
          <a:bodyPr/>
          <a:lstStyle/>
          <a:p>
            <a:pPr>
              <a:lnSpc>
                <a:spcPct val="85000"/>
              </a:lnSpc>
            </a:pPr>
            <a:r>
              <a:rPr lang="en-US" sz="3200" dirty="0"/>
              <a:t>TL-DRAM is a </a:t>
            </a:r>
            <a:r>
              <a:rPr lang="en-US" sz="3200" b="1" i="1" dirty="0"/>
              <a:t>substrate</a:t>
            </a:r>
            <a:r>
              <a:rPr lang="en-US" sz="3200" dirty="0"/>
              <a:t> that can be leveraged by the hardware and/or software</a:t>
            </a:r>
          </a:p>
          <a:p>
            <a:pPr>
              <a:lnSpc>
                <a:spcPct val="85000"/>
              </a:lnSpc>
            </a:pPr>
            <a:endParaRPr lang="en-US" sz="1800" dirty="0"/>
          </a:p>
          <a:p>
            <a:pPr>
              <a:lnSpc>
                <a:spcPct val="85000"/>
              </a:lnSpc>
            </a:pPr>
            <a:r>
              <a:rPr lang="en-US" sz="3200" dirty="0"/>
              <a:t>Many potential uses</a:t>
            </a:r>
          </a:p>
          <a:p>
            <a:pPr marL="801688" lvl="1" indent="-344488">
              <a:lnSpc>
                <a:spcPct val="85000"/>
              </a:lnSpc>
              <a:buFont typeface="+mj-lt"/>
              <a:buAutoNum type="arabicPeriod"/>
            </a:pPr>
            <a:r>
              <a:rPr lang="en-US" sz="2800" dirty="0"/>
              <a:t>Use near segment as hardware-managed </a:t>
            </a:r>
            <a:r>
              <a:rPr lang="en-US" sz="2800" b="1" i="1" dirty="0"/>
              <a:t>inclusive</a:t>
            </a:r>
            <a:r>
              <a:rPr lang="en-US" sz="2800" dirty="0"/>
              <a:t> cache to far segment</a:t>
            </a:r>
          </a:p>
          <a:p>
            <a:pPr marL="801688" lvl="1" indent="-344488">
              <a:lnSpc>
                <a:spcPct val="85000"/>
              </a:lnSpc>
              <a:buFont typeface="+mj-lt"/>
              <a:buAutoNum type="arabicPeriod"/>
            </a:pPr>
            <a:r>
              <a:rPr lang="en-US" sz="2800" dirty="0"/>
              <a:t>Use near segment as hardware-managed </a:t>
            </a:r>
            <a:r>
              <a:rPr lang="en-US" sz="2800" b="1" i="1" dirty="0"/>
              <a:t>exclusive</a:t>
            </a:r>
            <a:r>
              <a:rPr lang="en-US" sz="2800" dirty="0"/>
              <a:t> cache to far segment</a:t>
            </a:r>
          </a:p>
          <a:p>
            <a:pPr marL="801688" lvl="1" indent="-344488">
              <a:lnSpc>
                <a:spcPct val="85000"/>
              </a:lnSpc>
              <a:buFont typeface="+mj-lt"/>
              <a:buAutoNum type="arabicPeriod"/>
            </a:pPr>
            <a:r>
              <a:rPr lang="en-US" sz="2800" dirty="0"/>
              <a:t>Profile-based page mapping by operating system</a:t>
            </a:r>
          </a:p>
          <a:p>
            <a:pPr marL="801688" lvl="1" indent="-344488">
              <a:lnSpc>
                <a:spcPct val="85000"/>
              </a:lnSpc>
              <a:buFont typeface="+mj-lt"/>
              <a:buAutoNum type="arabicPeriod"/>
            </a:pPr>
            <a:r>
              <a:rPr lang="en-US" sz="2800" dirty="0"/>
              <a:t>Simply replace DRAM with TL-DRAM </a:t>
            </a:r>
            <a:r>
              <a:rPr lang="en-US" sz="1000" dirty="0">
                <a:latin typeface="Wingdings"/>
                <a:ea typeface="Wingdings"/>
                <a:cs typeface="Wingdings"/>
                <a:sym typeface="Wingdings"/>
              </a:rPr>
              <a:t> </a:t>
            </a:r>
            <a:endParaRPr lang="en-US" sz="2800" dirty="0"/>
          </a:p>
          <a:p>
            <a:pPr marL="457200" lvl="1" indent="0">
              <a:lnSpc>
                <a:spcPct val="85000"/>
              </a:lnSpc>
              <a:buNone/>
            </a:pPr>
            <a:endParaRPr lang="en-US" sz="2800" dirty="0"/>
          </a:p>
        </p:txBody>
      </p:sp>
      <p:sp>
        <p:nvSpPr>
          <p:cNvPr id="4" name="Rounded Rectangle 3"/>
          <p:cNvSpPr/>
          <p:nvPr/>
        </p:nvSpPr>
        <p:spPr>
          <a:xfrm>
            <a:off x="762000" y="2743200"/>
            <a:ext cx="7848600" cy="7620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Rounded Rectangle 4"/>
          <p:cNvSpPr/>
          <p:nvPr/>
        </p:nvSpPr>
        <p:spPr>
          <a:xfrm>
            <a:off x="762000" y="2743200"/>
            <a:ext cx="7848600" cy="2057400"/>
          </a:xfrm>
          <a:prstGeom prst="roundRect">
            <a:avLst>
              <a:gd name="adj" fmla="val 7644"/>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6" name="Rectangle 5"/>
          <p:cNvSpPr/>
          <p:nvPr/>
        </p:nvSpPr>
        <p:spPr>
          <a:xfrm>
            <a:off x="683568" y="6490211"/>
            <a:ext cx="7560840" cy="323165"/>
          </a:xfrm>
          <a:prstGeom prst="rect">
            <a:avLst/>
          </a:prstGeom>
        </p:spPr>
        <p:txBody>
          <a:bodyPr wrap="square">
            <a:spAutoFit/>
          </a:bodyPr>
          <a:lstStyle/>
          <a:p>
            <a:r>
              <a:rPr lang="en-US" sz="1500" dirty="0">
                <a:solidFill>
                  <a:prstClr val="black"/>
                </a:solidFill>
              </a:rPr>
              <a:t>Lee+, “</a:t>
            </a:r>
            <a:r>
              <a:rPr lang="en-US" sz="1500" dirty="0">
                <a:solidFill>
                  <a:srgbClr val="0000FF"/>
                </a:solidFill>
              </a:rPr>
              <a:t>Tiered-Latency DRAM: A Low Latency and Low Cost DRAM Architecture</a:t>
            </a:r>
            <a:r>
              <a:rPr lang="en-US" sz="1500" dirty="0">
                <a:solidFill>
                  <a:prstClr val="black"/>
                </a:solidFill>
              </a:rPr>
              <a:t>,” HPCA 2013.</a:t>
            </a:r>
          </a:p>
        </p:txBody>
      </p:sp>
    </p:spTree>
    <p:extLst>
      <p:ext uri="{BB962C8B-B14F-4D97-AF65-F5344CB8AC3E}">
        <p14:creationId xmlns:p14="http://schemas.microsoft.com/office/powerpoint/2010/main" val="12967332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8">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childTnLst>
                                </p:cTn>
                              </p:par>
                              <p:par>
                                <p:cTn id="35" presetID="1" presetClass="exit" presetSubtype="0" fill="hold" grpId="1" nodeType="withEffect">
                                  <p:stCondLst>
                                    <p:cond delay="0"/>
                                  </p:stCondLst>
                                  <p:childTnLst>
                                    <p:set>
                                      <p:cBhvr>
                                        <p:cTn id="36" dur="1" fill="hold">
                                          <p:stCondLst>
                                            <p:cond delay="0"/>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Lst>
  </p:timing>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Chart 23"/>
          <p:cNvGraphicFramePr>
            <a:graphicFrameLocks/>
          </p:cNvGraphicFramePr>
          <p:nvPr>
            <p:extLst/>
          </p:nvPr>
        </p:nvGraphicFramePr>
        <p:xfrm>
          <a:off x="832431" y="914400"/>
          <a:ext cx="3355729" cy="399317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5" name="Chart 24"/>
          <p:cNvGraphicFramePr>
            <a:graphicFrameLocks/>
          </p:cNvGraphicFramePr>
          <p:nvPr>
            <p:extLst/>
          </p:nvPr>
        </p:nvGraphicFramePr>
        <p:xfrm>
          <a:off x="5083421" y="914400"/>
          <a:ext cx="3355729" cy="3993173"/>
        </p:xfrm>
        <a:graphic>
          <a:graphicData uri="http://schemas.openxmlformats.org/drawingml/2006/chart">
            <c:chart xmlns:c="http://schemas.openxmlformats.org/drawingml/2006/chart" xmlns:r="http://schemas.openxmlformats.org/officeDocument/2006/relationships" r:id="rId4"/>
          </a:graphicData>
        </a:graphic>
      </p:graphicFrame>
      <p:sp>
        <p:nvSpPr>
          <p:cNvPr id="2" name="Title 1"/>
          <p:cNvSpPr>
            <a:spLocks noGrp="1"/>
          </p:cNvSpPr>
          <p:nvPr>
            <p:ph type="title"/>
          </p:nvPr>
        </p:nvSpPr>
        <p:spPr>
          <a:xfrm>
            <a:off x="0" y="0"/>
            <a:ext cx="9144000" cy="838200"/>
          </a:xfrm>
        </p:spPr>
        <p:txBody>
          <a:bodyPr>
            <a:normAutofit/>
          </a:bodyPr>
          <a:lstStyle/>
          <a:p>
            <a:r>
              <a:rPr lang="en-US" dirty="0"/>
              <a:t>   Performance &amp; Power Consumption  </a:t>
            </a:r>
          </a:p>
        </p:txBody>
      </p:sp>
      <p:sp>
        <p:nvSpPr>
          <p:cNvPr id="23" name="TextBox 1"/>
          <p:cNvSpPr txBox="1"/>
          <p:nvPr/>
        </p:nvSpPr>
        <p:spPr>
          <a:xfrm>
            <a:off x="2241550" y="1000123"/>
            <a:ext cx="1257300"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a:solidFill>
                  <a:srgbClr val="9BBB59">
                    <a:lumMod val="50000"/>
                  </a:srgbClr>
                </a:solidFill>
              </a:rPr>
              <a:t>11.5%</a:t>
            </a:r>
          </a:p>
          <a:p>
            <a:pPr algn="ctr"/>
            <a:endParaRPr lang="en-US" sz="2200" b="1" dirty="0">
              <a:solidFill>
                <a:srgbClr val="9BBB59">
                  <a:lumMod val="50000"/>
                </a:srgbClr>
              </a:solidFill>
            </a:endParaRPr>
          </a:p>
        </p:txBody>
      </p:sp>
      <p:sp>
        <p:nvSpPr>
          <p:cNvPr id="19" name="Rectangle 18"/>
          <p:cNvSpPr/>
          <p:nvPr/>
        </p:nvSpPr>
        <p:spPr>
          <a:xfrm rot="16200000">
            <a:off x="-1261544" y="2514599"/>
            <a:ext cx="36576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prstClr val="black"/>
                </a:solidFill>
              </a:rPr>
              <a:t>Normalized Performance</a:t>
            </a:r>
          </a:p>
        </p:txBody>
      </p:sp>
      <p:sp>
        <p:nvSpPr>
          <p:cNvPr id="20" name="Rectangle 19"/>
          <p:cNvSpPr/>
          <p:nvPr/>
        </p:nvSpPr>
        <p:spPr>
          <a:xfrm>
            <a:off x="567256" y="4837138"/>
            <a:ext cx="3547544"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a:solidFill>
                  <a:prstClr val="black"/>
                </a:solidFill>
              </a:rPr>
              <a:t>Core-Count (Channel)</a:t>
            </a:r>
          </a:p>
        </p:txBody>
      </p:sp>
      <p:sp>
        <p:nvSpPr>
          <p:cNvPr id="26" name="Rectangle 25"/>
          <p:cNvSpPr/>
          <p:nvPr/>
        </p:nvSpPr>
        <p:spPr>
          <a:xfrm rot="16200000">
            <a:off x="3098992" y="2476498"/>
            <a:ext cx="3581401" cy="609602"/>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solidFill>
                  <a:prstClr val="black"/>
                </a:solidFill>
              </a:rPr>
              <a:t>Normalized Power</a:t>
            </a:r>
          </a:p>
        </p:txBody>
      </p:sp>
      <p:sp>
        <p:nvSpPr>
          <p:cNvPr id="28" name="Rectangle 27"/>
          <p:cNvSpPr/>
          <p:nvPr/>
        </p:nvSpPr>
        <p:spPr>
          <a:xfrm>
            <a:off x="4953000" y="4837138"/>
            <a:ext cx="3429000" cy="457201"/>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US" sz="2600" b="1" dirty="0">
                <a:solidFill>
                  <a:prstClr val="black"/>
                </a:solidFill>
              </a:rPr>
              <a:t>Core-Count (Channel)</a:t>
            </a:r>
          </a:p>
        </p:txBody>
      </p:sp>
      <p:sp>
        <p:nvSpPr>
          <p:cNvPr id="32" name="TextBox 1"/>
          <p:cNvSpPr txBox="1"/>
          <p:nvPr/>
        </p:nvSpPr>
        <p:spPr>
          <a:xfrm>
            <a:off x="3149600"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a:solidFill>
                  <a:srgbClr val="9BBB59">
                    <a:lumMod val="50000"/>
                  </a:srgbClr>
                </a:solidFill>
              </a:rPr>
              <a:t>10.7%</a:t>
            </a:r>
          </a:p>
          <a:p>
            <a:pPr algn="ctr"/>
            <a:endParaRPr lang="en-US" sz="2200" b="1" dirty="0">
              <a:solidFill>
                <a:srgbClr val="9BBB59">
                  <a:lumMod val="50000"/>
                </a:srgbClr>
              </a:solidFill>
            </a:endParaRPr>
          </a:p>
        </p:txBody>
      </p:sp>
      <p:sp>
        <p:nvSpPr>
          <p:cNvPr id="22" name="TextBox 1"/>
          <p:cNvSpPr txBox="1"/>
          <p:nvPr/>
        </p:nvSpPr>
        <p:spPr>
          <a:xfrm>
            <a:off x="1546471" y="1000123"/>
            <a:ext cx="1069729" cy="466727"/>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a:solidFill>
                  <a:srgbClr val="9BBB59">
                    <a:lumMod val="50000"/>
                  </a:srgbClr>
                </a:solidFill>
              </a:rPr>
              <a:t>12.4%</a:t>
            </a:r>
          </a:p>
          <a:p>
            <a:pPr algn="ctr"/>
            <a:endParaRPr lang="en-US" sz="2200" b="1" dirty="0">
              <a:solidFill>
                <a:srgbClr val="9BBB59">
                  <a:lumMod val="50000"/>
                </a:srgbClr>
              </a:solidFill>
            </a:endParaRPr>
          </a:p>
        </p:txBody>
      </p:sp>
      <p:cxnSp>
        <p:nvCxnSpPr>
          <p:cNvPr id="38" name="Straight Arrow Connector 37"/>
          <p:cNvCxnSpPr/>
          <p:nvPr/>
        </p:nvCxnSpPr>
        <p:spPr>
          <a:xfrm flipH="1">
            <a:off x="1590675"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5839531" y="1676400"/>
            <a:ext cx="2438402" cy="0"/>
          </a:xfrm>
          <a:prstGeom prst="straightConnector1">
            <a:avLst/>
          </a:prstGeom>
          <a:ln w="50800" cap="rnd">
            <a:solidFill>
              <a:schemeClr val="tx2">
                <a:lumMod val="75000"/>
              </a:schemeClr>
            </a:solidFill>
            <a:headEnd type="none" w="med"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40" name="TextBox 1"/>
          <p:cNvSpPr txBox="1"/>
          <p:nvPr/>
        </p:nvSpPr>
        <p:spPr>
          <a:xfrm>
            <a:off x="5805489" y="1288595"/>
            <a:ext cx="990600" cy="387805"/>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a:solidFill>
                  <a:srgbClr val="9BBB59">
                    <a:lumMod val="50000"/>
                  </a:srgbClr>
                </a:solidFill>
              </a:rPr>
              <a:t>–23%</a:t>
            </a:r>
          </a:p>
          <a:p>
            <a:pPr algn="ctr"/>
            <a:endParaRPr lang="en-US" sz="2200" b="1" dirty="0">
              <a:solidFill>
                <a:srgbClr val="9BBB59">
                  <a:lumMod val="50000"/>
                </a:srgbClr>
              </a:solidFill>
            </a:endParaRPr>
          </a:p>
        </p:txBody>
      </p:sp>
      <p:sp>
        <p:nvSpPr>
          <p:cNvPr id="41" name="Down Arrow 40"/>
          <p:cNvSpPr/>
          <p:nvPr/>
        </p:nvSpPr>
        <p:spPr>
          <a:xfrm>
            <a:off x="6175683" y="1676400"/>
            <a:ext cx="233629" cy="638172"/>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endParaRPr>
          </a:p>
        </p:txBody>
      </p:sp>
      <p:sp>
        <p:nvSpPr>
          <p:cNvPr id="42" name="Down Arrow 41"/>
          <p:cNvSpPr/>
          <p:nvPr/>
        </p:nvSpPr>
        <p:spPr>
          <a:xfrm>
            <a:off x="6981559" y="1683207"/>
            <a:ext cx="233629" cy="669470"/>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endParaRPr>
          </a:p>
        </p:txBody>
      </p:sp>
      <p:sp>
        <p:nvSpPr>
          <p:cNvPr id="43" name="TextBox 1"/>
          <p:cNvSpPr txBox="1"/>
          <p:nvPr/>
        </p:nvSpPr>
        <p:spPr>
          <a:xfrm>
            <a:off x="6600822" y="1288595"/>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a:solidFill>
                  <a:srgbClr val="9BBB59">
                    <a:lumMod val="50000"/>
                  </a:srgbClr>
                </a:solidFill>
              </a:rPr>
              <a:t>–24%</a:t>
            </a:r>
          </a:p>
          <a:p>
            <a:pPr algn="ctr"/>
            <a:endParaRPr lang="en-US" sz="2200" b="1" dirty="0">
              <a:solidFill>
                <a:srgbClr val="9BBB59">
                  <a:lumMod val="50000"/>
                </a:srgbClr>
              </a:solidFill>
            </a:endParaRPr>
          </a:p>
        </p:txBody>
      </p:sp>
      <p:sp>
        <p:nvSpPr>
          <p:cNvPr id="44" name="Down Arrow 43"/>
          <p:cNvSpPr/>
          <p:nvPr/>
        </p:nvSpPr>
        <p:spPr>
          <a:xfrm>
            <a:off x="7781926" y="1683206"/>
            <a:ext cx="233629" cy="719479"/>
          </a:xfrm>
          <a:prstGeom prst="downArrow">
            <a:avLst/>
          </a:prstGeom>
          <a:solidFill>
            <a:schemeClr val="accent3">
              <a:lumMod val="50000"/>
            </a:schemeClr>
          </a:solidFill>
          <a:ln>
            <a:solidFill>
              <a:schemeClr val="accent3">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200">
              <a:solidFill>
                <a:prstClr val="white"/>
              </a:solidFill>
            </a:endParaRPr>
          </a:p>
        </p:txBody>
      </p:sp>
      <p:sp>
        <p:nvSpPr>
          <p:cNvPr id="45" name="TextBox 1"/>
          <p:cNvSpPr txBox="1"/>
          <p:nvPr/>
        </p:nvSpPr>
        <p:spPr>
          <a:xfrm>
            <a:off x="7400926" y="1295400"/>
            <a:ext cx="990600" cy="387806"/>
          </a:xfrm>
          <a:prstGeom prst="rect">
            <a:avLst/>
          </a:prstGeom>
          <a:noFill/>
        </p:spPr>
        <p:style>
          <a:lnRef idx="0">
            <a:scrgbClr r="0" g="0" b="0"/>
          </a:lnRef>
          <a:fillRef idx="0">
            <a:scrgbClr r="0" g="0" b="0"/>
          </a:fillRef>
          <a:effectRef idx="0">
            <a:scrgbClr r="0" g="0" b="0"/>
          </a:effectRef>
          <a:fontRef idx="minor">
            <a:schemeClr val="tx1"/>
          </a:fontRef>
        </p:style>
        <p:txBody>
          <a:bodyPr wrap="square" rtlCol="0" anchor="t">
            <a:noAutofit/>
          </a:bodyPr>
          <a:lstStyle>
            <a:lvl1pPr marL="0" indent="0">
              <a:defRPr sz="1100">
                <a:solidFill>
                  <a:schemeClr val="tx1"/>
                </a:solidFill>
                <a:latin typeface="+mn-lt"/>
                <a:ea typeface="+mn-ea"/>
                <a:cs typeface="+mn-cs"/>
              </a:defRPr>
            </a:lvl1pPr>
            <a:lvl2pPr marL="457200" indent="0">
              <a:defRPr sz="1100">
                <a:solidFill>
                  <a:schemeClr val="tx1"/>
                </a:solidFill>
                <a:latin typeface="+mn-lt"/>
                <a:ea typeface="+mn-ea"/>
                <a:cs typeface="+mn-cs"/>
              </a:defRPr>
            </a:lvl2pPr>
            <a:lvl3pPr marL="914400" indent="0">
              <a:defRPr sz="1100">
                <a:solidFill>
                  <a:schemeClr val="tx1"/>
                </a:solidFill>
                <a:latin typeface="+mn-lt"/>
                <a:ea typeface="+mn-ea"/>
                <a:cs typeface="+mn-cs"/>
              </a:defRPr>
            </a:lvl3pPr>
            <a:lvl4pPr marL="1371600" indent="0">
              <a:defRPr sz="1100">
                <a:solidFill>
                  <a:schemeClr val="tx1"/>
                </a:solidFill>
                <a:latin typeface="+mn-lt"/>
                <a:ea typeface="+mn-ea"/>
                <a:cs typeface="+mn-cs"/>
              </a:defRPr>
            </a:lvl4pPr>
            <a:lvl5pPr marL="1828800" indent="0">
              <a:defRPr sz="1100">
                <a:solidFill>
                  <a:schemeClr val="tx1"/>
                </a:solidFill>
                <a:latin typeface="+mn-lt"/>
                <a:ea typeface="+mn-ea"/>
                <a:cs typeface="+mn-cs"/>
              </a:defRPr>
            </a:lvl5pPr>
            <a:lvl6pPr marL="2286000" indent="0">
              <a:defRPr sz="1100">
                <a:solidFill>
                  <a:schemeClr val="tx1"/>
                </a:solidFill>
                <a:latin typeface="+mn-lt"/>
                <a:ea typeface="+mn-ea"/>
                <a:cs typeface="+mn-cs"/>
              </a:defRPr>
            </a:lvl6pPr>
            <a:lvl7pPr marL="2743200" indent="0">
              <a:defRPr sz="1100">
                <a:solidFill>
                  <a:schemeClr val="tx1"/>
                </a:solidFill>
                <a:latin typeface="+mn-lt"/>
                <a:ea typeface="+mn-ea"/>
                <a:cs typeface="+mn-cs"/>
              </a:defRPr>
            </a:lvl7pPr>
            <a:lvl8pPr marL="3200400" indent="0">
              <a:defRPr sz="1100">
                <a:solidFill>
                  <a:schemeClr val="tx1"/>
                </a:solidFill>
                <a:latin typeface="+mn-lt"/>
                <a:ea typeface="+mn-ea"/>
                <a:cs typeface="+mn-cs"/>
              </a:defRPr>
            </a:lvl8pPr>
            <a:lvl9pPr marL="3657600" indent="0">
              <a:defRPr sz="1100">
                <a:solidFill>
                  <a:schemeClr val="tx1"/>
                </a:solidFill>
                <a:latin typeface="+mn-lt"/>
                <a:ea typeface="+mn-ea"/>
                <a:cs typeface="+mn-cs"/>
              </a:defRPr>
            </a:lvl9pPr>
          </a:lstStyle>
          <a:p>
            <a:pPr algn="ctr"/>
            <a:r>
              <a:rPr lang="en-US" sz="2200" b="1" dirty="0">
                <a:solidFill>
                  <a:srgbClr val="9BBB59">
                    <a:lumMod val="50000"/>
                  </a:srgbClr>
                </a:solidFill>
              </a:rPr>
              <a:t>–26%</a:t>
            </a:r>
          </a:p>
          <a:p>
            <a:pPr algn="ctr"/>
            <a:endParaRPr lang="en-US" sz="2200" b="1" dirty="0">
              <a:solidFill>
                <a:srgbClr val="9BBB59">
                  <a:lumMod val="50000"/>
                </a:srgbClr>
              </a:solidFill>
            </a:endParaRPr>
          </a:p>
        </p:txBody>
      </p:sp>
      <p:sp>
        <p:nvSpPr>
          <p:cNvPr id="46" name="TextBox 45"/>
          <p:cNvSpPr txBox="1"/>
          <p:nvPr/>
        </p:nvSpPr>
        <p:spPr>
          <a:xfrm>
            <a:off x="314324" y="5323582"/>
            <a:ext cx="8601076" cy="1077218"/>
          </a:xfrm>
          <a:prstGeom prst="rect">
            <a:avLst/>
          </a:prstGeom>
          <a:noFill/>
        </p:spPr>
        <p:txBody>
          <a:bodyPr wrap="square" rtlCol="0">
            <a:spAutoFit/>
          </a:bodyPr>
          <a:lstStyle/>
          <a:p>
            <a:r>
              <a:rPr lang="en-US" sz="3200" b="1" i="1" dirty="0">
                <a:solidFill>
                  <a:srgbClr val="4F81BD">
                    <a:lumMod val="75000"/>
                  </a:srgbClr>
                </a:solidFill>
              </a:rPr>
              <a:t>Using near segment as a cache improves performance and reduces power consumption</a:t>
            </a:r>
          </a:p>
        </p:txBody>
      </p:sp>
      <p:sp>
        <p:nvSpPr>
          <p:cNvPr id="21" name="Rectangle 20"/>
          <p:cNvSpPr/>
          <p:nvPr/>
        </p:nvSpPr>
        <p:spPr>
          <a:xfrm>
            <a:off x="683568" y="6490211"/>
            <a:ext cx="7560840" cy="323165"/>
          </a:xfrm>
          <a:prstGeom prst="rect">
            <a:avLst/>
          </a:prstGeom>
        </p:spPr>
        <p:txBody>
          <a:bodyPr wrap="square">
            <a:spAutoFit/>
          </a:bodyPr>
          <a:lstStyle/>
          <a:p>
            <a:r>
              <a:rPr lang="en-US" sz="1500" dirty="0">
                <a:solidFill>
                  <a:prstClr val="black"/>
                </a:solidFill>
              </a:rPr>
              <a:t>Lee+, “</a:t>
            </a:r>
            <a:r>
              <a:rPr lang="en-US" sz="1500" dirty="0">
                <a:solidFill>
                  <a:srgbClr val="0000FF"/>
                </a:solidFill>
              </a:rPr>
              <a:t>Tiered-Latency DRAM: A Low Latency and Low Cost DRAM Architecture</a:t>
            </a:r>
            <a:r>
              <a:rPr lang="en-US" sz="1500" dirty="0">
                <a:solidFill>
                  <a:prstClr val="black"/>
                </a:solidFill>
              </a:rPr>
              <a:t>,” HPCA 2013.</a:t>
            </a:r>
          </a:p>
        </p:txBody>
      </p:sp>
    </p:spTree>
    <p:extLst>
      <p:ext uri="{BB962C8B-B14F-4D97-AF65-F5344CB8AC3E}">
        <p14:creationId xmlns:p14="http://schemas.microsoft.com/office/powerpoint/2010/main" val="1000643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4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4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P spid="23" grpId="0"/>
      <p:bldP spid="26" grpId="0"/>
      <p:bldP spid="28" grpId="0"/>
      <p:bldP spid="32" grpId="0"/>
      <p:bldP spid="22" grpId="0"/>
      <p:bldP spid="40" grpId="0"/>
      <p:bldP spid="41" grpId="0" animBg="1"/>
      <p:bldP spid="42" grpId="0" animBg="1"/>
      <p:bldP spid="43" grpId="0"/>
      <p:bldP spid="44" grpId="0" animBg="1"/>
      <p:bldP spid="45" grpId="0"/>
      <p:bldP spid="46" grpId="0"/>
    </p:bldLst>
  </p:timing>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29" name="Title 1"/>
          <p:cNvSpPr>
            <a:spLocks noGrp="1"/>
          </p:cNvSpPr>
          <p:nvPr>
            <p:ph type="ctrTitle"/>
          </p:nvPr>
        </p:nvSpPr>
        <p:spPr>
          <a:xfrm>
            <a:off x="685800" y="1676400"/>
            <a:ext cx="7924800" cy="1752600"/>
          </a:xfrm>
        </p:spPr>
        <p:txBody>
          <a:bodyPr/>
          <a:lstStyle/>
          <a:p>
            <a:r>
              <a:rPr lang="en-US" dirty="0">
                <a:latin typeface="Garamond" charset="0"/>
              </a:rPr>
              <a:t>More on PIM</a:t>
            </a:r>
          </a:p>
        </p:txBody>
      </p:sp>
      <p:sp>
        <p:nvSpPr>
          <p:cNvPr id="150530" name="Subtitle 2"/>
          <p:cNvSpPr>
            <a:spLocks noGrp="1"/>
          </p:cNvSpPr>
          <p:nvPr>
            <p:ph type="subTitle" idx="1"/>
          </p:nvPr>
        </p:nvSpPr>
        <p:spPr/>
        <p:txBody>
          <a:bodyPr/>
          <a:lstStyle/>
          <a:p>
            <a:pPr>
              <a:buFont typeface="Wingdings" charset="0"/>
              <a:buNone/>
            </a:pPr>
            <a:endParaRPr lang="en-US">
              <a:latin typeface="Tahoma" charset="0"/>
            </a:endParaRPr>
          </a:p>
        </p:txBody>
      </p:sp>
      <p:sp>
        <p:nvSpPr>
          <p:cNvPr id="150531" name="Slide Number Placeholder 3"/>
          <p:cNvSpPr>
            <a:spLocks noGrp="1"/>
          </p:cNvSpPr>
          <p:nvPr>
            <p:ph type="sldNum" sz="quarter" idx="12"/>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4E342A0-F66A-8349-9DE5-CDF9A06A5894}" type="slidenum">
              <a:rPr lang="en-US" sz="1200">
                <a:solidFill>
                  <a:srgbClr val="000000"/>
                </a:solidFill>
                <a:latin typeface="Garamond" charset="0"/>
                <a:cs typeface="Arial" charset="0"/>
              </a:rPr>
              <a:pPr eaLnBrk="1" hangingPunct="1"/>
              <a:t>202</a:t>
            </a:fld>
            <a:endParaRPr lang="en-US" sz="1200">
              <a:solidFill>
                <a:srgbClr val="000000"/>
              </a:solidFill>
              <a:latin typeface="Garamond" charset="0"/>
              <a:cs typeface="Arial" charset="0"/>
            </a:endParaRPr>
          </a:p>
        </p:txBody>
      </p:sp>
    </p:spTree>
    <p:extLst>
      <p:ext uri="{BB962C8B-B14F-4D97-AF65-F5344CB8AC3E}">
        <p14:creationId xmlns:p14="http://schemas.microsoft.com/office/powerpoint/2010/main" val="761335531"/>
      </p:ext>
    </p:extLst>
  </p:cSld>
  <p:clrMapOvr>
    <a:masterClrMapping/>
  </p:clrMapOvr>
  <p:transition/>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dirty="0">
                <a:latin typeface="Garamond" charset="0"/>
                <a:ea typeface="ＭＳ Ｐゴシック" charset="0"/>
                <a:cs typeface="ＭＳ Ｐゴシック" charset="0"/>
              </a:rPr>
              <a:t>Eliminating the Adoption Barriers</a:t>
            </a:r>
          </a:p>
        </p:txBody>
      </p:sp>
      <p:sp>
        <p:nvSpPr>
          <p:cNvPr id="19459" name="Content Placeholder 2"/>
          <p:cNvSpPr>
            <a:spLocks noGrp="1"/>
          </p:cNvSpPr>
          <p:nvPr>
            <p:ph idx="1"/>
          </p:nvPr>
        </p:nvSpPr>
        <p:spPr>
          <a:xfrm>
            <a:off x="228600" y="1447800"/>
            <a:ext cx="8610600" cy="4876800"/>
          </a:xfrm>
        </p:spPr>
        <p:txBody>
          <a:bodyPr/>
          <a:lstStyle/>
          <a:p>
            <a:pPr marL="0" indent="0" algn="ctr" eaLnBrk="1" hangingPunct="1">
              <a:buNone/>
            </a:pPr>
            <a:endParaRPr lang="en-US" sz="5400" dirty="0">
              <a:solidFill>
                <a:srgbClr val="0000FF"/>
              </a:solidFill>
              <a:latin typeface="Tahoma" charset="0"/>
              <a:ea typeface="ＭＳ Ｐゴシック" charset="0"/>
              <a:cs typeface="ＭＳ Ｐゴシック" charset="0"/>
            </a:endParaRPr>
          </a:p>
          <a:p>
            <a:pPr marL="0" indent="0" algn="ctr" eaLnBrk="1" hangingPunct="1">
              <a:buNone/>
            </a:pPr>
            <a:r>
              <a:rPr lang="en-US" sz="6000" dirty="0">
                <a:solidFill>
                  <a:srgbClr val="0000FF"/>
                </a:solidFill>
                <a:latin typeface="Tahoma" charset="0"/>
                <a:ea typeface="ＭＳ Ｐゴシック" charset="0"/>
                <a:cs typeface="ＭＳ Ｐゴシック" charset="0"/>
              </a:rPr>
              <a:t>How to Enable Adoption of </a:t>
            </a:r>
            <a:r>
              <a:rPr lang="en-US" sz="6000" dirty="0">
                <a:solidFill>
                  <a:srgbClr val="FF0000"/>
                </a:solidFill>
                <a:latin typeface="Tahoma" charset="0"/>
                <a:ea typeface="ＭＳ Ｐゴシック" charset="0"/>
                <a:cs typeface="ＭＳ Ｐゴシック" charset="0"/>
              </a:rPr>
              <a:t>Processing in Memory</a:t>
            </a:r>
          </a:p>
        </p:txBody>
      </p:sp>
      <p:sp>
        <p:nvSpPr>
          <p:cNvPr id="4" name="Slide Number Placeholder 3"/>
          <p:cNvSpPr>
            <a:spLocks noGrp="1"/>
          </p:cNvSpPr>
          <p:nvPr>
            <p:ph type="sldNum" sz="quarter" idx="11"/>
          </p:nvPr>
        </p:nvSpPr>
        <p:spPr/>
        <p:txBody>
          <a:bodyPr/>
          <a:lstStyle>
            <a:lvl1pPr eaLnBrk="0" hangingPunct="0">
              <a:defRPr sz="2400">
                <a:solidFill>
                  <a:schemeClr val="tx1"/>
                </a:solidFill>
                <a:latin typeface="Arial" charset="0"/>
                <a:ea typeface="ＭＳ Ｐゴシック" charset="0"/>
                <a:cs typeface="ＭＳ Ｐゴシック" charset="0"/>
              </a:defRPr>
            </a:lvl1pPr>
            <a:lvl2pPr marL="37931725" indent="-37474525" eaLnBrk="0" hangingPunct="0">
              <a:defRPr sz="2400">
                <a:solidFill>
                  <a:schemeClr val="tx1"/>
                </a:solidFill>
                <a:latin typeface="Arial" charset="0"/>
                <a:ea typeface="ＭＳ Ｐゴシック" charset="0"/>
              </a:defRPr>
            </a:lvl2pPr>
            <a:lvl3pPr eaLnBrk="0" hangingPunct="0">
              <a:defRPr sz="2400">
                <a:solidFill>
                  <a:schemeClr val="tx1"/>
                </a:solidFill>
                <a:latin typeface="Arial" charset="0"/>
                <a:ea typeface="ＭＳ Ｐゴシック" charset="0"/>
              </a:defRPr>
            </a:lvl3pPr>
            <a:lvl4pPr eaLnBrk="0" hangingPunct="0">
              <a:defRPr sz="2400">
                <a:solidFill>
                  <a:schemeClr val="tx1"/>
                </a:solidFill>
                <a:latin typeface="Arial" charset="0"/>
                <a:ea typeface="ＭＳ Ｐゴシック" charset="0"/>
              </a:defRPr>
            </a:lvl4pPr>
            <a:lvl5pPr eaLnBrk="0" hangingPunct="0">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419BFC-0704-824A-8642-CF6757650AC5}" type="slidenum">
              <a:rPr lang="en-US" sz="1600">
                <a:solidFill>
                  <a:srgbClr val="000000"/>
                </a:solidFill>
                <a:latin typeface="Garamond" charset="0"/>
              </a:rPr>
              <a:pPr eaLnBrk="1" hangingPunct="1"/>
              <a:t>203</a:t>
            </a:fld>
            <a:endParaRPr lang="en-US" sz="1600">
              <a:solidFill>
                <a:srgbClr val="000000"/>
              </a:solidFill>
              <a:latin typeface="Garamond" charset="0"/>
            </a:endParaRPr>
          </a:p>
        </p:txBody>
      </p:sp>
    </p:spTree>
    <p:extLst>
      <p:ext uri="{BB962C8B-B14F-4D97-AF65-F5344CB8AC3E}">
        <p14:creationId xmlns:p14="http://schemas.microsoft.com/office/powerpoint/2010/main" val="1047193791"/>
      </p:ext>
    </p:extLst>
  </p:cSld>
  <p:clrMapOvr>
    <a:masterClrMapping/>
  </p:clrMapOvr>
  <p:transition/>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Barriers to Adoption of PIM</a:t>
            </a:r>
          </a:p>
        </p:txBody>
      </p:sp>
      <p:sp>
        <p:nvSpPr>
          <p:cNvPr id="3" name="Content Placeholder 2"/>
          <p:cNvSpPr>
            <a:spLocks noGrp="1"/>
          </p:cNvSpPr>
          <p:nvPr>
            <p:ph idx="1"/>
          </p:nvPr>
        </p:nvSpPr>
        <p:spPr/>
        <p:txBody>
          <a:bodyPr/>
          <a:lstStyle/>
          <a:p>
            <a:pPr marL="0" indent="0">
              <a:buNone/>
            </a:pPr>
            <a:r>
              <a:rPr lang="en-US" dirty="0"/>
              <a:t>1. Functionality of and applications for PIM</a:t>
            </a:r>
          </a:p>
          <a:p>
            <a:pPr marL="0" indent="0">
              <a:buNone/>
            </a:pPr>
            <a:endParaRPr lang="en-US" dirty="0"/>
          </a:p>
          <a:p>
            <a:pPr marL="0" indent="0">
              <a:buNone/>
            </a:pPr>
            <a:r>
              <a:rPr lang="en-US" dirty="0"/>
              <a:t>2. Ease of programming (interfaces and compiler/HW support)</a:t>
            </a:r>
          </a:p>
          <a:p>
            <a:pPr marL="0" indent="0">
              <a:buNone/>
            </a:pPr>
            <a:endParaRPr lang="en-US" dirty="0"/>
          </a:p>
          <a:p>
            <a:pPr marL="0" indent="0">
              <a:buNone/>
            </a:pPr>
            <a:r>
              <a:rPr lang="en-US" dirty="0"/>
              <a:t>3. System support: coherence &amp; virtual memory</a:t>
            </a:r>
          </a:p>
          <a:p>
            <a:pPr marL="0" indent="0">
              <a:buNone/>
            </a:pPr>
            <a:endParaRPr lang="en-US" dirty="0"/>
          </a:p>
          <a:p>
            <a:pPr marL="0" indent="0">
              <a:buNone/>
            </a:pPr>
            <a:r>
              <a:rPr lang="en-US" dirty="0"/>
              <a:t>4. Runtime systems for adaptive scheduling, data mapping, access/sharing control</a:t>
            </a:r>
          </a:p>
          <a:p>
            <a:pPr marL="0" indent="0">
              <a:buNone/>
            </a:pPr>
            <a:endParaRPr lang="en-US" dirty="0"/>
          </a:p>
          <a:p>
            <a:pPr marL="0" indent="0">
              <a:buNone/>
            </a:pPr>
            <a:r>
              <a:rPr lang="en-US" dirty="0"/>
              <a:t>5. Infrastructures to assess benefits and feasibility</a:t>
            </a:r>
          </a:p>
          <a:p>
            <a:pPr marL="0" indent="0">
              <a:buNone/>
            </a:pPr>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204</a:t>
            </a:fld>
            <a:endParaRPr lang="en-US" altLang="en-US">
              <a:solidFill>
                <a:srgbClr val="000000"/>
              </a:solidFill>
            </a:endParaRPr>
          </a:p>
        </p:txBody>
      </p:sp>
    </p:spTree>
    <p:extLst>
      <p:ext uri="{BB962C8B-B14F-4D97-AF65-F5344CB8AC3E}">
        <p14:creationId xmlns:p14="http://schemas.microsoft.com/office/powerpoint/2010/main" val="155755817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 Need to Revisit the Entire Stack</a:t>
            </a:r>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205</a:t>
            </a:fld>
            <a:endParaRPr lang="en-US" altLang="en-US">
              <a:solidFill>
                <a:srgbClr val="000000"/>
              </a:solidFill>
            </a:endParaRPr>
          </a:p>
        </p:txBody>
      </p:sp>
      <p:sp>
        <p:nvSpPr>
          <p:cNvPr id="5" name="Text Box 17"/>
          <p:cNvSpPr txBox="1">
            <a:spLocks noChangeArrowheads="1"/>
          </p:cNvSpPr>
          <p:nvPr/>
        </p:nvSpPr>
        <p:spPr bwMode="auto">
          <a:xfrm>
            <a:off x="3501600" y="3906838"/>
            <a:ext cx="2041525" cy="368300"/>
          </a:xfrm>
          <a:prstGeom prst="rect">
            <a:avLst/>
          </a:prstGeom>
          <a:solidFill>
            <a:srgbClr val="00FF00"/>
          </a:solidFill>
          <a:ln w="9525">
            <a:solidFill>
              <a:schemeClr val="tx1"/>
            </a:solidFill>
            <a:miter lim="800000"/>
            <a:headEnd/>
            <a:tailEnd/>
          </a:ln>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Micro-architecture</a:t>
            </a:r>
          </a:p>
        </p:txBody>
      </p:sp>
      <p:sp>
        <p:nvSpPr>
          <p:cNvPr id="6" name="Text Box 18"/>
          <p:cNvSpPr txBox="1">
            <a:spLocks noChangeAspect="1" noChangeArrowheads="1"/>
          </p:cNvSpPr>
          <p:nvPr/>
        </p:nvSpPr>
        <p:spPr bwMode="auto">
          <a:xfrm>
            <a:off x="3501600" y="3535363"/>
            <a:ext cx="2041525" cy="366712"/>
          </a:xfrm>
          <a:prstGeom prst="rect">
            <a:avLst/>
          </a:prstGeom>
          <a:solidFill>
            <a:srgbClr val="FF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SW/HW Interface</a:t>
            </a:r>
          </a:p>
        </p:txBody>
      </p:sp>
      <p:sp>
        <p:nvSpPr>
          <p:cNvPr id="7" name="Text Box 19"/>
          <p:cNvSpPr txBox="1">
            <a:spLocks noChangeAspect="1" noChangeArrowheads="1"/>
          </p:cNvSpPr>
          <p:nvPr/>
        </p:nvSpPr>
        <p:spPr bwMode="auto">
          <a:xfrm>
            <a:off x="3498425" y="2871044"/>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Program/Language</a:t>
            </a:r>
          </a:p>
        </p:txBody>
      </p:sp>
      <p:sp>
        <p:nvSpPr>
          <p:cNvPr id="8" name="Text Box 20"/>
          <p:cNvSpPr txBox="1">
            <a:spLocks noChangeAspect="1" noChangeArrowheads="1"/>
          </p:cNvSpPr>
          <p:nvPr/>
        </p:nvSpPr>
        <p:spPr bwMode="auto">
          <a:xfrm>
            <a:off x="3498425" y="2499569"/>
            <a:ext cx="2043113" cy="368300"/>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Algorithm</a:t>
            </a:r>
          </a:p>
        </p:txBody>
      </p:sp>
      <p:sp>
        <p:nvSpPr>
          <p:cNvPr id="9" name="Text Box 21"/>
          <p:cNvSpPr txBox="1">
            <a:spLocks noChangeAspect="1" noChangeArrowheads="1"/>
          </p:cNvSpPr>
          <p:nvPr/>
        </p:nvSpPr>
        <p:spPr bwMode="auto">
          <a:xfrm>
            <a:off x="3498425" y="2132856"/>
            <a:ext cx="2043113" cy="366713"/>
          </a:xfrm>
          <a:prstGeom prst="rect">
            <a:avLst/>
          </a:prstGeom>
          <a:solidFill>
            <a:srgbClr val="00FF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Problem</a:t>
            </a:r>
          </a:p>
        </p:txBody>
      </p:sp>
      <p:sp>
        <p:nvSpPr>
          <p:cNvPr id="10" name="Text Box 22"/>
          <p:cNvSpPr txBox="1">
            <a:spLocks noChangeAspect="1" noChangeArrowheads="1"/>
          </p:cNvSpPr>
          <p:nvPr/>
        </p:nvSpPr>
        <p:spPr bwMode="auto">
          <a:xfrm>
            <a:off x="3501600" y="4279900"/>
            <a:ext cx="2039938" cy="373063"/>
          </a:xfrm>
          <a:prstGeom prst="rect">
            <a:avLst/>
          </a:prstGeom>
          <a:solidFill>
            <a:srgbClr val="00FF00"/>
          </a:solidFill>
          <a:ln w="9525">
            <a:solidFill>
              <a:schemeClr val="tx1"/>
            </a:solidFill>
            <a:miter lim="800000"/>
            <a:headEnd/>
            <a:tailEnd/>
          </a:ln>
        </p:spPr>
        <p:txBody>
          <a:bodyPr wrap="none"/>
          <a:lstStyle/>
          <a:p>
            <a:pPr>
              <a:defRPr/>
            </a:pPr>
            <a:r>
              <a:rPr lang="en-US" sz="1750" dirty="0">
                <a:solidFill>
                  <a:srgbClr val="000000"/>
                </a:solidFill>
                <a:cs typeface="Arial" charset="0"/>
              </a:rPr>
              <a:t>Logic</a:t>
            </a:r>
          </a:p>
          <a:p>
            <a:pPr>
              <a:defRPr/>
            </a:pPr>
            <a:endParaRPr lang="en-US" sz="1750" dirty="0">
              <a:solidFill>
                <a:srgbClr val="000000"/>
              </a:solidFill>
              <a:cs typeface="Arial" charset="0"/>
            </a:endParaRPr>
          </a:p>
        </p:txBody>
      </p:sp>
      <p:sp>
        <p:nvSpPr>
          <p:cNvPr id="11" name="Text Box 23"/>
          <p:cNvSpPr txBox="1">
            <a:spLocks noChangeAspect="1" noChangeArrowheads="1"/>
          </p:cNvSpPr>
          <p:nvPr/>
        </p:nvSpPr>
        <p:spPr bwMode="auto">
          <a:xfrm>
            <a:off x="3501600" y="4651375"/>
            <a:ext cx="2041525" cy="368300"/>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Devices</a:t>
            </a:r>
          </a:p>
        </p:txBody>
      </p:sp>
      <p:sp>
        <p:nvSpPr>
          <p:cNvPr id="12" name="Text Box 24"/>
          <p:cNvSpPr txBox="1">
            <a:spLocks noChangeAspect="1" noChangeArrowheads="1"/>
          </p:cNvSpPr>
          <p:nvPr/>
        </p:nvSpPr>
        <p:spPr bwMode="auto">
          <a:xfrm>
            <a:off x="3501600" y="3212976"/>
            <a:ext cx="2041525" cy="327322"/>
          </a:xfrm>
          <a:prstGeom prst="rect">
            <a:avLst/>
          </a:prstGeom>
          <a:solidFill>
            <a:srgbClr val="35F6FF"/>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solidFill>
                  <a:srgbClr val="000000"/>
                </a:solidFill>
                <a:latin typeface="Tahoma" charset="0"/>
              </a:rPr>
              <a:t>System Software</a:t>
            </a:r>
          </a:p>
        </p:txBody>
      </p:sp>
      <p:sp>
        <p:nvSpPr>
          <p:cNvPr id="13" name="Text Box 23"/>
          <p:cNvSpPr txBox="1">
            <a:spLocks noChangeAspect="1" noChangeArrowheads="1"/>
          </p:cNvSpPr>
          <p:nvPr/>
        </p:nvSpPr>
        <p:spPr bwMode="auto">
          <a:xfrm>
            <a:off x="3503188" y="5006975"/>
            <a:ext cx="2043112" cy="366713"/>
          </a:xfrm>
          <a:prstGeom prst="rect">
            <a:avLst/>
          </a:prstGeom>
          <a:solidFill>
            <a:srgbClr val="00FF00"/>
          </a:solidFill>
          <a:ln w="9525">
            <a:solidFill>
              <a:schemeClr val="tx1"/>
            </a:solidFill>
            <a:miter lim="800000"/>
            <a:headEnd/>
            <a:tailEnd/>
          </a:ln>
        </p:spPr>
        <p:txBody>
          <a:bodyPr wrap="none"/>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solidFill>
                  <a:srgbClr val="000000"/>
                </a:solidFill>
                <a:latin typeface="Tahoma" charset="0"/>
              </a:rPr>
              <a:t>Electrons</a:t>
            </a:r>
          </a:p>
        </p:txBody>
      </p:sp>
      <p:sp>
        <p:nvSpPr>
          <p:cNvPr id="14" name="Rounded Rectangle 13"/>
          <p:cNvSpPr>
            <a:spLocks noChangeArrowheads="1"/>
          </p:cNvSpPr>
          <p:nvPr/>
        </p:nvSpPr>
        <p:spPr bwMode="auto">
          <a:xfrm rot="5400000">
            <a:off x="3392996" y="2610036"/>
            <a:ext cx="2232248" cy="2286000"/>
          </a:xfrm>
          <a:prstGeom prst="roundRect">
            <a:avLst>
              <a:gd name="adj" fmla="val 16667"/>
            </a:avLst>
          </a:prstGeom>
          <a:noFill/>
          <a:ln w="44450">
            <a:solidFill>
              <a:srgbClr val="0000FF"/>
            </a:solidFill>
            <a:round/>
            <a:headEnd/>
            <a:tailEnd/>
          </a:ln>
          <a:extLst>
            <a:ext uri="{909E8E84-426E-40dd-AFC4-6F175D3DCCD1}">
              <a14:hiddenFill xmlns="" xmlns:a14="http://schemas.microsoft.com/office/drawing/2010/main">
                <a:solidFill>
                  <a:srgbClr val="FFFFFF"/>
                </a:solidFill>
              </a14:hiddenFill>
            </a:ext>
          </a:extLst>
        </p:spPr>
        <p:txBody>
          <a:bodyPr/>
          <a:lstStyle/>
          <a:p>
            <a:endParaRPr lang="en-US">
              <a:solidFill>
                <a:srgbClr val="0000FF"/>
              </a:solidFill>
            </a:endParaRPr>
          </a:p>
        </p:txBody>
      </p:sp>
    </p:spTree>
    <p:extLst>
      <p:ext uri="{BB962C8B-B14F-4D97-AF65-F5344CB8AC3E}">
        <p14:creationId xmlns:p14="http://schemas.microsoft.com/office/powerpoint/2010/main" val="54539874"/>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a:t>
            </a:r>
            <a:r>
              <a:rPr lang="en-US" dirty="0">
                <a:latin typeface="+mn-lt"/>
              </a:rPr>
              <a:t>1: Code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sp>
        <p:nvSpPr>
          <p:cNvPr id="60" name="Rectangle 59"/>
          <p:cNvSpPr/>
          <p:nvPr/>
        </p:nvSpPr>
        <p:spPr>
          <a:xfrm>
            <a:off x="4820948" y="1813082"/>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pic>
        <p:nvPicPr>
          <p:cNvPr id="64" name="Picture 2" descr="http://www.mathworks.com/cmsimages/76061_wl_CUDA_code2_wl.jpg"/>
          <p:cNvPicPr>
            <a:picLocks noChangeAspect="1" noChangeArrowheads="1"/>
          </p:cNvPicPr>
          <p:nvPr/>
        </p:nvPicPr>
        <p:blipFill rotWithShape="1">
          <a:blip r:embed="rId2">
            <a:extLst>
              <a:ext uri="{28A0092B-C50C-407E-A947-70E740481C1C}">
                <a14:useLocalDpi xmlns:a14="http://schemas.microsoft.com/office/drawing/2010/main" val="0"/>
              </a:ext>
            </a:extLst>
          </a:blip>
          <a:srcRect r="24238" b="31908"/>
          <a:stretch/>
        </p:blipFill>
        <p:spPr bwMode="auto">
          <a:xfrm>
            <a:off x="5757822" y="1768993"/>
            <a:ext cx="3245771" cy="1653413"/>
          </a:xfrm>
          <a:prstGeom prst="rect">
            <a:avLst/>
          </a:prstGeom>
          <a:noFill/>
          <a:extLst>
            <a:ext uri="{909E8E84-426E-40dd-AFC4-6F175D3DCCD1}">
              <a14:hiddenFill xmlns="" xmlns:a14="http://schemas.microsoft.com/office/drawing/2010/main">
                <a:solidFill>
                  <a:srgbClr val="FFFFFF"/>
                </a:solidFill>
              </a14:hiddenFill>
            </a:ext>
          </a:extLst>
        </p:spPr>
      </p:pic>
      <p:cxnSp>
        <p:nvCxnSpPr>
          <p:cNvPr id="65" name="Straight Arrow Connector 64"/>
          <p:cNvCxnSpPr/>
          <p:nvPr/>
        </p:nvCxnSpPr>
        <p:spPr>
          <a:xfrm>
            <a:off x="7910782" y="3507815"/>
            <a:ext cx="34338" cy="1338505"/>
          </a:xfrm>
          <a:prstGeom prst="straightConnector1">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143"/>
          <p:cNvCxnSpPr>
            <a:endCxn id="50" idx="1"/>
          </p:cNvCxnSpPr>
          <p:nvPr/>
        </p:nvCxnSpPr>
        <p:spPr>
          <a:xfrm rot="5400000">
            <a:off x="3823168" y="2815999"/>
            <a:ext cx="2189702" cy="1483929"/>
          </a:xfrm>
          <a:prstGeom prst="bentConnector3">
            <a:avLst>
              <a:gd name="adj1" fmla="val -1039"/>
            </a:avLst>
          </a:prstGeom>
          <a:ln w="76200">
            <a:solidFill>
              <a:srgbClr val="C00000"/>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68" name="Content Placeholder 2"/>
          <p:cNvSpPr>
            <a:spLocks noGrp="1"/>
          </p:cNvSpPr>
          <p:nvPr>
            <p:ph idx="1"/>
          </p:nvPr>
        </p:nvSpPr>
        <p:spPr>
          <a:xfrm>
            <a:off x="610146" y="1123094"/>
            <a:ext cx="8300174" cy="909876"/>
          </a:xfrm>
        </p:spPr>
        <p:txBody>
          <a:bodyPr>
            <a:normAutofit/>
          </a:bodyPr>
          <a:lstStyle/>
          <a:p>
            <a:r>
              <a:rPr lang="en-US" b="1" dirty="0">
                <a:solidFill>
                  <a:srgbClr val="0070C0"/>
                </a:solidFill>
              </a:rPr>
              <a:t>Challenge </a:t>
            </a:r>
            <a:r>
              <a:rPr lang="en-US" b="1" dirty="0">
                <a:solidFill>
                  <a:srgbClr val="0070C0"/>
                </a:solidFill>
                <a:latin typeface="+mn-lt"/>
              </a:rPr>
              <a:t>1</a:t>
            </a:r>
            <a:r>
              <a:rPr lang="en-US" b="1" dirty="0">
                <a:solidFill>
                  <a:srgbClr val="0070C0"/>
                </a:solidFill>
              </a:rPr>
              <a:t>:</a:t>
            </a:r>
            <a:r>
              <a:rPr lang="en-US" dirty="0">
                <a:solidFill>
                  <a:srgbClr val="0070C0"/>
                </a:solidFill>
              </a:rPr>
              <a:t> Which operations should be executed in memory vs. in CPU?</a:t>
            </a:r>
          </a:p>
          <a:p>
            <a:pPr lvl="1"/>
            <a:endParaRPr lang="en-US" dirty="0">
              <a:solidFill>
                <a:srgbClr val="0070C0"/>
              </a:solidFill>
            </a:endParaRPr>
          </a:p>
        </p:txBody>
      </p:sp>
      <p:sp>
        <p:nvSpPr>
          <p:cNvPr id="69" name="Rectangle 68"/>
          <p:cNvSpPr/>
          <p:nvPr/>
        </p:nvSpPr>
        <p:spPr>
          <a:xfrm>
            <a:off x="7992481" y="3532975"/>
            <a:ext cx="530169" cy="646331"/>
          </a:xfrm>
          <a:prstGeom prst="rect">
            <a:avLst/>
          </a:prstGeom>
        </p:spPr>
        <p:txBody>
          <a:bodyPr wrap="square">
            <a:spAutoFit/>
          </a:bodyPr>
          <a:lstStyle/>
          <a:p>
            <a:r>
              <a:rPr lang="en-US" sz="3600" b="1" dirty="0">
                <a:solidFill>
                  <a:srgbClr val="C00000"/>
                </a:solidFill>
                <a:ea typeface="Times New Roman" charset="0"/>
                <a:cs typeface="Times New Roman" charset="0"/>
              </a:rPr>
              <a:t>?</a:t>
            </a: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182362869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 Challenge 2: Data Mapping</a:t>
            </a:r>
          </a:p>
        </p:txBody>
      </p:sp>
      <p:cxnSp>
        <p:nvCxnSpPr>
          <p:cNvPr id="5" name="Straight Connector 4"/>
          <p:cNvCxnSpPr/>
          <p:nvPr/>
        </p:nvCxnSpPr>
        <p:spPr>
          <a:xfrm flipV="1">
            <a:off x="6175231" y="4775741"/>
            <a:ext cx="470522" cy="587497"/>
          </a:xfrm>
          <a:prstGeom prst="line">
            <a:avLst/>
          </a:prstGeom>
          <a:noFill/>
          <a:ln w="6350" cap="flat" cmpd="sng" algn="ctr">
            <a:solidFill>
              <a:sysClr val="windowText" lastClr="000000"/>
            </a:solidFill>
            <a:prstDash val="dash"/>
            <a:miter lim="800000"/>
          </a:ln>
          <a:effectLst/>
        </p:spPr>
      </p:cxnSp>
      <p:cxnSp>
        <p:nvCxnSpPr>
          <p:cNvPr id="6" name="Straight Connector 5"/>
          <p:cNvCxnSpPr/>
          <p:nvPr/>
        </p:nvCxnSpPr>
        <p:spPr>
          <a:xfrm>
            <a:off x="5687292" y="5890254"/>
            <a:ext cx="958461" cy="497100"/>
          </a:xfrm>
          <a:prstGeom prst="line">
            <a:avLst/>
          </a:prstGeom>
          <a:noFill/>
          <a:ln w="6350" cap="flat" cmpd="sng" algn="ctr">
            <a:solidFill>
              <a:sysClr val="windowText" lastClr="000000"/>
            </a:solidFill>
            <a:prstDash val="dash"/>
            <a:miter lim="800000"/>
          </a:ln>
          <a:effectLst/>
        </p:spPr>
      </p:cxnSp>
      <p:sp>
        <p:nvSpPr>
          <p:cNvPr id="7" name="Rectangle 6"/>
          <p:cNvSpPr/>
          <p:nvPr/>
        </p:nvSpPr>
        <p:spPr>
          <a:xfrm>
            <a:off x="6648206" y="4751545"/>
            <a:ext cx="1867144" cy="1635809"/>
          </a:xfrm>
          <a:prstGeom prst="rect">
            <a:avLst/>
          </a:prstGeom>
          <a:noFill/>
          <a:ln w="9525" cap="flat" cmpd="sng" algn="ctr">
            <a:solidFill>
              <a:sysClr val="windowText" lastClr="000000"/>
            </a:solidFill>
            <a:prstDash val="solid"/>
            <a:miter lim="800000"/>
          </a:ln>
          <a:effectLst/>
        </p:spPr>
        <p:txBody>
          <a:bodyPr rtlCol="0" anchor="ctr"/>
          <a:lstStyle/>
          <a:p>
            <a:pPr algn="ctr">
              <a:defRPr/>
            </a:pPr>
            <a:endParaRPr lang="en-US" kern="0">
              <a:solidFill>
                <a:prstClr val="white"/>
              </a:solidFill>
              <a:latin typeface="Gill Sans MT" panose="020B0502020104020203" pitchFamily="34" charset="0"/>
            </a:endParaRPr>
          </a:p>
        </p:txBody>
      </p:sp>
      <p:sp>
        <p:nvSpPr>
          <p:cNvPr id="8" name="Rectangle 7"/>
          <p:cNvSpPr/>
          <p:nvPr/>
        </p:nvSpPr>
        <p:spPr>
          <a:xfrm>
            <a:off x="6953184" y="4790055"/>
            <a:ext cx="1257187" cy="572041"/>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srgbClr val="0070C0"/>
                </a:solidFill>
                <a:latin typeface="Gill Sans MT" panose="020B0502020104020203" pitchFamily="34" charset="0"/>
                <a:ea typeface="Times New Roman" charset="0"/>
                <a:cs typeface="Times New Roman" charset="0"/>
              </a:rPr>
              <a:t>Logic layer SM</a:t>
            </a:r>
          </a:p>
        </p:txBody>
      </p:sp>
      <p:sp>
        <p:nvSpPr>
          <p:cNvPr id="9" name="Rectangle 8"/>
          <p:cNvSpPr/>
          <p:nvPr/>
        </p:nvSpPr>
        <p:spPr>
          <a:xfrm>
            <a:off x="6730825" y="5441830"/>
            <a:ext cx="1696999" cy="266755"/>
          </a:xfrm>
          <a:prstGeom prst="rect">
            <a:avLst/>
          </a:prstGeom>
          <a:solidFill>
            <a:sysClr val="window" lastClr="FFFFFF"/>
          </a:solidFill>
          <a:ln w="6350" cap="flat" cmpd="sng" algn="ctr">
            <a:solidFill>
              <a:sysClr val="windowText" lastClr="000000"/>
            </a:solidFill>
            <a:prstDash val="solid"/>
            <a:miter lim="800000"/>
          </a:ln>
          <a:effectLst/>
        </p:spPr>
        <p:txBody>
          <a:bodyPr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Crossbar switch</a:t>
            </a:r>
          </a:p>
        </p:txBody>
      </p:sp>
      <p:sp>
        <p:nvSpPr>
          <p:cNvPr id="10" name="Rectangle 9"/>
          <p:cNvSpPr/>
          <p:nvPr/>
        </p:nvSpPr>
        <p:spPr>
          <a:xfrm>
            <a:off x="6719812"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sp>
        <p:nvSpPr>
          <p:cNvPr id="11" name="Rectangle 10"/>
          <p:cNvSpPr/>
          <p:nvPr/>
        </p:nvSpPr>
        <p:spPr>
          <a:xfrm>
            <a:off x="7376106" y="5809890"/>
            <a:ext cx="432691" cy="276999"/>
          </a:xfrm>
          <a:prstGeom prst="rect">
            <a:avLst/>
          </a:prstGeom>
        </p:spPr>
        <p:txBody>
          <a:bodyPr wrap="square">
            <a:spAutoFit/>
          </a:bodyPr>
          <a:lstStyle/>
          <a:p>
            <a:r>
              <a:rPr lang="is-IS" sz="1200" b="1" dirty="0">
                <a:solidFill>
                  <a:prstClr val="black"/>
                </a:solidFill>
                <a:latin typeface="Gill Sans MT" panose="020B0502020104020203" pitchFamily="34" charset="0"/>
                <a:ea typeface="Times New Roman" charset="0"/>
                <a:cs typeface="Times New Roman" charset="0"/>
              </a:rPr>
              <a:t>….</a:t>
            </a:r>
            <a:endParaRPr lang="en-US" sz="1200" b="1" dirty="0">
              <a:solidFill>
                <a:prstClr val="black"/>
              </a:solidFill>
              <a:latin typeface="Gill Sans MT" panose="020B0502020104020203" pitchFamily="34" charset="0"/>
              <a:ea typeface="Times New Roman" charset="0"/>
              <a:cs typeface="Times New Roman" charset="0"/>
            </a:endParaRPr>
          </a:p>
        </p:txBody>
      </p:sp>
      <p:cxnSp>
        <p:nvCxnSpPr>
          <p:cNvPr id="12" name="Straight Connector 11"/>
          <p:cNvCxnSpPr/>
          <p:nvPr/>
        </p:nvCxnSpPr>
        <p:spPr>
          <a:xfrm flipH="1">
            <a:off x="7579325" y="5362096"/>
            <a:ext cx="2452" cy="79735"/>
          </a:xfrm>
          <a:prstGeom prst="line">
            <a:avLst/>
          </a:prstGeom>
          <a:noFill/>
          <a:ln w="6350" cap="flat" cmpd="sng" algn="ctr">
            <a:solidFill>
              <a:sysClr val="windowText" lastClr="000000"/>
            </a:solidFill>
            <a:prstDash val="solid"/>
            <a:miter lim="800000"/>
          </a:ln>
          <a:effectLst/>
        </p:spPr>
      </p:cxnSp>
      <p:cxnSp>
        <p:nvCxnSpPr>
          <p:cNvPr id="13" name="Straight Connector 12"/>
          <p:cNvCxnSpPr/>
          <p:nvPr/>
        </p:nvCxnSpPr>
        <p:spPr>
          <a:xfrm>
            <a:off x="7004197" y="5705587"/>
            <a:ext cx="0" cy="100947"/>
          </a:xfrm>
          <a:prstGeom prst="line">
            <a:avLst/>
          </a:prstGeom>
          <a:noFill/>
          <a:ln w="6350" cap="flat" cmpd="sng" algn="ctr">
            <a:solidFill>
              <a:sysClr val="windowText" lastClr="000000"/>
            </a:solidFill>
            <a:prstDash val="solid"/>
            <a:miter lim="800000"/>
          </a:ln>
          <a:effectLst/>
        </p:spPr>
      </p:cxnSp>
      <p:cxnSp>
        <p:nvCxnSpPr>
          <p:cNvPr id="14" name="Straight Connector 13"/>
          <p:cNvCxnSpPr/>
          <p:nvPr/>
        </p:nvCxnSpPr>
        <p:spPr>
          <a:xfrm>
            <a:off x="8112043" y="5709738"/>
            <a:ext cx="0" cy="85860"/>
          </a:xfrm>
          <a:prstGeom prst="line">
            <a:avLst/>
          </a:prstGeom>
          <a:noFill/>
          <a:ln w="6350" cap="flat" cmpd="sng" algn="ctr">
            <a:solidFill>
              <a:sysClr val="windowText" lastClr="000000"/>
            </a:solidFill>
            <a:prstDash val="solid"/>
            <a:miter lim="800000"/>
          </a:ln>
          <a:effectLst/>
        </p:spPr>
      </p:cxnSp>
      <p:sp>
        <p:nvSpPr>
          <p:cNvPr id="15" name="Rectangle 14"/>
          <p:cNvSpPr/>
          <p:nvPr/>
        </p:nvSpPr>
        <p:spPr>
          <a:xfrm>
            <a:off x="7877688" y="5806534"/>
            <a:ext cx="568770" cy="495619"/>
          </a:xfrm>
          <a:prstGeom prst="rect">
            <a:avLst/>
          </a:prstGeom>
          <a:solidFill>
            <a:sysClr val="window" lastClr="FFFFFF"/>
          </a:solidFill>
          <a:ln w="6350" cap="flat" cmpd="sng" algn="ctr">
            <a:solidFill>
              <a:sysClr val="windowText" lastClr="000000"/>
            </a:solidFill>
            <a:prstDash val="solid"/>
            <a:miter lim="800000"/>
          </a:ln>
          <a:effectLst/>
        </p:spPr>
        <p:txBody>
          <a:bodyPr lIns="0" rIns="0" rtlCol="0" anchor="ctr"/>
          <a:lstStyle/>
          <a:p>
            <a:pPr algn="ctr">
              <a:defRPr/>
            </a:pPr>
            <a:r>
              <a:rPr lang="en-US" sz="1400" b="1" kern="0" dirty="0">
                <a:solidFill>
                  <a:prstClr val="black"/>
                </a:solidFill>
                <a:latin typeface="Gill Sans MT" panose="020B0502020104020203" pitchFamily="34" charset="0"/>
                <a:ea typeface="Times New Roman" charset="0"/>
                <a:cs typeface="Times New Roman" charset="0"/>
              </a:rPr>
              <a:t>Vault Ctrl</a:t>
            </a:r>
          </a:p>
        </p:txBody>
      </p:sp>
      <p:cxnSp>
        <p:nvCxnSpPr>
          <p:cNvPr id="16" name="Straight Connector 15"/>
          <p:cNvCxnSpPr/>
          <p:nvPr/>
        </p:nvCxnSpPr>
        <p:spPr>
          <a:xfrm flipV="1">
            <a:off x="2432635" y="5320670"/>
            <a:ext cx="706042" cy="270898"/>
          </a:xfrm>
          <a:prstGeom prst="line">
            <a:avLst/>
          </a:prstGeom>
          <a:noFill/>
          <a:ln w="12700" cap="flat" cmpd="sng" algn="ctr">
            <a:solidFill>
              <a:sysClr val="windowText" lastClr="000000"/>
            </a:solidFill>
            <a:prstDash val="solid"/>
            <a:miter lim="800000"/>
          </a:ln>
          <a:effectLst/>
        </p:spPr>
      </p:cxnSp>
      <p:cxnSp>
        <p:nvCxnSpPr>
          <p:cNvPr id="17" name="Straight Connector 16"/>
          <p:cNvCxnSpPr/>
          <p:nvPr/>
        </p:nvCxnSpPr>
        <p:spPr>
          <a:xfrm flipV="1">
            <a:off x="4661744" y="4614246"/>
            <a:ext cx="589727" cy="230089"/>
          </a:xfrm>
          <a:prstGeom prst="line">
            <a:avLst/>
          </a:prstGeom>
          <a:noFill/>
          <a:ln w="12700" cap="flat" cmpd="sng" algn="ctr">
            <a:solidFill>
              <a:sysClr val="windowText" lastClr="000000"/>
            </a:solidFill>
            <a:prstDash val="solid"/>
            <a:miter lim="800000"/>
          </a:ln>
          <a:effectLst/>
        </p:spPr>
      </p:cxnSp>
      <p:cxnSp>
        <p:nvCxnSpPr>
          <p:cNvPr id="18" name="Straight Connector 17"/>
          <p:cNvCxnSpPr/>
          <p:nvPr/>
        </p:nvCxnSpPr>
        <p:spPr>
          <a:xfrm flipH="1">
            <a:off x="1709972" y="4656586"/>
            <a:ext cx="506351" cy="792977"/>
          </a:xfrm>
          <a:prstGeom prst="line">
            <a:avLst/>
          </a:prstGeom>
          <a:noFill/>
          <a:ln w="12700" cap="flat" cmpd="sng" algn="ctr">
            <a:solidFill>
              <a:sysClr val="windowText" lastClr="000000"/>
            </a:solidFill>
            <a:prstDash val="solid"/>
            <a:miter lim="800000"/>
          </a:ln>
          <a:effectLst/>
        </p:spPr>
      </p:cxnSp>
      <p:cxnSp>
        <p:nvCxnSpPr>
          <p:cNvPr id="19" name="Straight Connector 18"/>
          <p:cNvCxnSpPr/>
          <p:nvPr/>
        </p:nvCxnSpPr>
        <p:spPr>
          <a:xfrm flipH="1">
            <a:off x="5251471" y="4640370"/>
            <a:ext cx="506351" cy="792977"/>
          </a:xfrm>
          <a:prstGeom prst="line">
            <a:avLst/>
          </a:prstGeom>
          <a:noFill/>
          <a:ln w="12700" cap="flat" cmpd="sng" algn="ctr">
            <a:solidFill>
              <a:sysClr val="windowText" lastClr="000000"/>
            </a:solidFill>
            <a:prstDash val="solid"/>
            <a:miter lim="800000"/>
          </a:ln>
          <a:effectLst/>
        </p:spPr>
      </p:cxnSp>
      <p:cxnSp>
        <p:nvCxnSpPr>
          <p:cNvPr id="20" name="Straight Connector 19"/>
          <p:cNvCxnSpPr/>
          <p:nvPr/>
        </p:nvCxnSpPr>
        <p:spPr>
          <a:xfrm>
            <a:off x="2334512" y="5691560"/>
            <a:ext cx="2713462" cy="7124"/>
          </a:xfrm>
          <a:prstGeom prst="line">
            <a:avLst/>
          </a:prstGeom>
          <a:noFill/>
          <a:ln w="12700" cap="flat" cmpd="sng" algn="ctr">
            <a:solidFill>
              <a:sysClr val="windowText" lastClr="000000"/>
            </a:solidFill>
            <a:prstDash val="solid"/>
            <a:miter lim="800000"/>
          </a:ln>
          <a:effectLst/>
        </p:spPr>
      </p:cxnSp>
      <p:cxnSp>
        <p:nvCxnSpPr>
          <p:cNvPr id="21" name="Straight Connector 20"/>
          <p:cNvCxnSpPr/>
          <p:nvPr/>
        </p:nvCxnSpPr>
        <p:spPr>
          <a:xfrm>
            <a:off x="3023146" y="4277055"/>
            <a:ext cx="2713462" cy="7124"/>
          </a:xfrm>
          <a:prstGeom prst="line">
            <a:avLst/>
          </a:prstGeom>
          <a:noFill/>
          <a:ln w="12700" cap="flat" cmpd="sng" algn="ctr">
            <a:solidFill>
              <a:sysClr val="windowText" lastClr="000000"/>
            </a:solidFill>
            <a:prstDash val="solid"/>
            <a:miter lim="800000"/>
          </a:ln>
          <a:effectLst/>
        </p:spPr>
      </p:cxnSp>
      <p:cxnSp>
        <p:nvCxnSpPr>
          <p:cNvPr id="22" name="Straight Connector 21"/>
          <p:cNvCxnSpPr/>
          <p:nvPr/>
        </p:nvCxnSpPr>
        <p:spPr>
          <a:xfrm>
            <a:off x="2868543" y="4439837"/>
            <a:ext cx="581884" cy="312226"/>
          </a:xfrm>
          <a:prstGeom prst="line">
            <a:avLst/>
          </a:prstGeom>
          <a:noFill/>
          <a:ln w="12700" cap="flat" cmpd="sng" algn="ctr">
            <a:solidFill>
              <a:sysClr val="windowText" lastClr="000000"/>
            </a:solidFill>
            <a:prstDash val="solid"/>
            <a:miter lim="800000"/>
          </a:ln>
          <a:effectLst/>
        </p:spPr>
      </p:cxnSp>
      <p:cxnSp>
        <p:nvCxnSpPr>
          <p:cNvPr id="23" name="Straight Connector 22"/>
          <p:cNvCxnSpPr/>
          <p:nvPr/>
        </p:nvCxnSpPr>
        <p:spPr>
          <a:xfrm>
            <a:off x="4371371" y="5182180"/>
            <a:ext cx="1081108" cy="474857"/>
          </a:xfrm>
          <a:prstGeom prst="line">
            <a:avLst/>
          </a:prstGeom>
          <a:noFill/>
          <a:ln w="12700" cap="flat" cmpd="sng" algn="ctr">
            <a:solidFill>
              <a:sysClr val="windowText" lastClr="000000"/>
            </a:solidFill>
            <a:prstDash val="solid"/>
            <a:miter lim="800000"/>
          </a:ln>
          <a:effectLst/>
        </p:spPr>
      </p:cxnSp>
      <p:grpSp>
        <p:nvGrpSpPr>
          <p:cNvPr id="24" name="Group 23"/>
          <p:cNvGrpSpPr/>
          <p:nvPr/>
        </p:nvGrpSpPr>
        <p:grpSpPr>
          <a:xfrm>
            <a:off x="1714577" y="3773893"/>
            <a:ext cx="1386451" cy="904640"/>
            <a:chOff x="1783056" y="1197864"/>
            <a:chExt cx="1207032" cy="713232"/>
          </a:xfrm>
        </p:grpSpPr>
        <p:sp>
          <p:nvSpPr>
            <p:cNvPr id="25" name="Cube 24"/>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26" name="Cube 25"/>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7" name="Cube 26"/>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28" name="Cube 27"/>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29" name="Group 28"/>
          <p:cNvGrpSpPr/>
          <p:nvPr/>
        </p:nvGrpSpPr>
        <p:grpSpPr>
          <a:xfrm>
            <a:off x="1217540" y="4994760"/>
            <a:ext cx="1386451" cy="904640"/>
            <a:chOff x="1783056" y="1140582"/>
            <a:chExt cx="1844298" cy="1027220"/>
          </a:xfrm>
        </p:grpSpPr>
        <p:sp>
          <p:nvSpPr>
            <p:cNvPr id="30" name="Cube 29"/>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1" name="Cube 30"/>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2" name="Cube 31"/>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3" name="Cube 32"/>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34" name="Cube 33"/>
          <p:cNvSpPr/>
          <p:nvPr/>
        </p:nvSpPr>
        <p:spPr>
          <a:xfrm>
            <a:off x="2953471" y="4598547"/>
            <a:ext cx="1906529" cy="723107"/>
          </a:xfrm>
          <a:prstGeom prst="cube">
            <a:avLst>
              <a:gd name="adj" fmla="val 93596"/>
            </a:avLst>
          </a:prstGeom>
          <a:solidFill>
            <a:srgbClr val="009C48"/>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5" name="Cube 34"/>
          <p:cNvSpPr/>
          <p:nvPr/>
        </p:nvSpPr>
        <p:spPr>
          <a:xfrm>
            <a:off x="3061157" y="4633607"/>
            <a:ext cx="1674497" cy="614583"/>
          </a:xfrm>
          <a:prstGeom prst="cube">
            <a:avLst>
              <a:gd name="adj" fmla="val 93596"/>
            </a:avLst>
          </a:prstGeom>
          <a:solidFill>
            <a:srgbClr val="E7E6E6"/>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nvGrpSpPr>
          <p:cNvPr id="36" name="Group 35"/>
          <p:cNvGrpSpPr/>
          <p:nvPr/>
        </p:nvGrpSpPr>
        <p:grpSpPr>
          <a:xfrm>
            <a:off x="5251471" y="3751874"/>
            <a:ext cx="1386451" cy="904640"/>
            <a:chOff x="1783056" y="1197864"/>
            <a:chExt cx="1207032" cy="713232"/>
          </a:xfrm>
        </p:grpSpPr>
        <p:sp>
          <p:nvSpPr>
            <p:cNvPr id="37" name="Cube 36"/>
            <p:cNvSpPr/>
            <p:nvPr/>
          </p:nvSpPr>
          <p:spPr>
            <a:xfrm>
              <a:off x="1783056" y="1453323"/>
              <a:ext cx="1207032" cy="457773"/>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38" name="Cube 37"/>
            <p:cNvSpPr/>
            <p:nvPr/>
          </p:nvSpPr>
          <p:spPr>
            <a:xfrm>
              <a:off x="1853464" y="1390000"/>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39" name="Cube 38"/>
            <p:cNvSpPr/>
            <p:nvPr/>
          </p:nvSpPr>
          <p:spPr>
            <a:xfrm>
              <a:off x="1853464" y="1293932"/>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0" name="Cube 39"/>
            <p:cNvSpPr/>
            <p:nvPr/>
          </p:nvSpPr>
          <p:spPr>
            <a:xfrm>
              <a:off x="1853464" y="1197864"/>
              <a:ext cx="1075171" cy="419678"/>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grpSp>
        <p:nvGrpSpPr>
          <p:cNvPr id="41" name="Group 40"/>
          <p:cNvGrpSpPr/>
          <p:nvPr/>
        </p:nvGrpSpPr>
        <p:grpSpPr>
          <a:xfrm>
            <a:off x="4778495" y="4992400"/>
            <a:ext cx="1386451" cy="904640"/>
            <a:chOff x="1783056" y="1140582"/>
            <a:chExt cx="1844298" cy="1027220"/>
          </a:xfrm>
        </p:grpSpPr>
        <p:sp>
          <p:nvSpPr>
            <p:cNvPr id="42" name="Cube 41"/>
            <p:cNvSpPr/>
            <p:nvPr/>
          </p:nvSpPr>
          <p:spPr>
            <a:xfrm>
              <a:off x="1783056" y="1508502"/>
              <a:ext cx="1844298" cy="659300"/>
            </a:xfrm>
            <a:prstGeom prst="cube">
              <a:avLst>
                <a:gd name="adj" fmla="val 85440"/>
              </a:avLst>
            </a:prstGeom>
            <a:solidFill>
              <a:srgbClr val="4472C4"/>
            </a:solidFill>
            <a:ln w="3175" cap="flat" cmpd="sng" algn="ctr">
              <a:solidFill>
                <a:sysClr val="window" lastClr="FFFFFF">
                  <a:lumMod val="50000"/>
                </a:sysClr>
              </a:solidFill>
              <a:prstDash val="solid"/>
              <a:miter lim="800000"/>
            </a:ln>
            <a:effectLst/>
          </p:spPr>
          <p:txBody>
            <a:bodyPr rtlCol="0" anchor="ctr"/>
            <a:lstStyle/>
            <a:p>
              <a:pPr algn="ctr">
                <a:defRPr/>
              </a:pPr>
              <a:endParaRPr lang="en-US" kern="0">
                <a:solidFill>
                  <a:prstClr val="white"/>
                </a:solidFill>
              </a:endParaRPr>
            </a:p>
          </p:txBody>
        </p:sp>
        <p:sp>
          <p:nvSpPr>
            <p:cNvPr id="43" name="Cube 42"/>
            <p:cNvSpPr/>
            <p:nvPr/>
          </p:nvSpPr>
          <p:spPr>
            <a:xfrm>
              <a:off x="1890637" y="1417303"/>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4" name="Cube 43"/>
            <p:cNvSpPr/>
            <p:nvPr/>
          </p:nvSpPr>
          <p:spPr>
            <a:xfrm>
              <a:off x="1890637" y="127894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sp>
          <p:nvSpPr>
            <p:cNvPr id="45" name="Cube 44"/>
            <p:cNvSpPr/>
            <p:nvPr/>
          </p:nvSpPr>
          <p:spPr>
            <a:xfrm>
              <a:off x="1890637" y="1140582"/>
              <a:ext cx="1642820" cy="604434"/>
            </a:xfrm>
            <a:prstGeom prst="cube">
              <a:avLst>
                <a:gd name="adj" fmla="val 85440"/>
              </a:avLst>
            </a:prstGeom>
            <a:solidFill>
              <a:srgbClr val="FFC834"/>
            </a:solidFill>
            <a:ln w="3175" cap="flat" cmpd="sng" algn="ctr">
              <a:solidFill>
                <a:sysClr val="window" lastClr="FFFFFF">
                  <a:lumMod val="50000"/>
                </a:sysClr>
              </a:solidFill>
              <a:prstDash val="solid"/>
              <a:miter lim="800000"/>
            </a:ln>
            <a:effectLst/>
            <a:scene3d>
              <a:camera prst="orthographicFront"/>
              <a:lightRig rig="threePt" dir="t"/>
            </a:scene3d>
            <a:sp3d prstMaterial="dkEdge"/>
          </p:spPr>
          <p:txBody>
            <a:bodyPr rtlCol="0" anchor="ctr"/>
            <a:lstStyle/>
            <a:p>
              <a:pPr algn="ctr">
                <a:defRPr/>
              </a:pPr>
              <a:endParaRPr lang="en-US" kern="0">
                <a:solidFill>
                  <a:prstClr val="white"/>
                </a:solidFill>
              </a:endParaRPr>
            </a:p>
          </p:txBody>
        </p:sp>
      </p:grpSp>
      <p:sp>
        <p:nvSpPr>
          <p:cNvPr id="46" name="Rectangle 45"/>
          <p:cNvSpPr/>
          <p:nvPr/>
        </p:nvSpPr>
        <p:spPr>
          <a:xfrm>
            <a:off x="6752190" y="4198561"/>
            <a:ext cx="1359853"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Logic layer</a:t>
            </a:r>
          </a:p>
        </p:txBody>
      </p:sp>
      <p:cxnSp>
        <p:nvCxnSpPr>
          <p:cNvPr id="47" name="Straight Arrow Connector 46"/>
          <p:cNvCxnSpPr/>
          <p:nvPr/>
        </p:nvCxnSpPr>
        <p:spPr>
          <a:xfrm flipH="1" flipV="1">
            <a:off x="6481250" y="4361170"/>
            <a:ext cx="270940" cy="32578"/>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grpSp>
        <p:nvGrpSpPr>
          <p:cNvPr id="48" name="Group 47"/>
          <p:cNvGrpSpPr/>
          <p:nvPr/>
        </p:nvGrpSpPr>
        <p:grpSpPr>
          <a:xfrm>
            <a:off x="3516974" y="4652814"/>
            <a:ext cx="1131475" cy="165803"/>
            <a:chOff x="3727519" y="1965605"/>
            <a:chExt cx="985052" cy="130722"/>
          </a:xfrm>
        </p:grpSpPr>
        <p:sp>
          <p:nvSpPr>
            <p:cNvPr id="49" name="Parallelogram 48"/>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0" name="Parallelogram 49"/>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1" name="Parallelogram 50"/>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2" name="Group 51"/>
          <p:cNvGrpSpPr/>
          <p:nvPr/>
        </p:nvGrpSpPr>
        <p:grpSpPr>
          <a:xfrm>
            <a:off x="3344838" y="4838059"/>
            <a:ext cx="1131475" cy="165803"/>
            <a:chOff x="3727519" y="1965605"/>
            <a:chExt cx="985052" cy="130722"/>
          </a:xfrm>
        </p:grpSpPr>
        <p:sp>
          <p:nvSpPr>
            <p:cNvPr id="53" name="Parallelogram 52"/>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4" name="Parallelogram 53"/>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5" name="Parallelogram 54"/>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grpSp>
        <p:nvGrpSpPr>
          <p:cNvPr id="56" name="Group 55"/>
          <p:cNvGrpSpPr/>
          <p:nvPr/>
        </p:nvGrpSpPr>
        <p:grpSpPr>
          <a:xfrm>
            <a:off x="3172702" y="5023303"/>
            <a:ext cx="1131475" cy="165803"/>
            <a:chOff x="3727519" y="1965605"/>
            <a:chExt cx="985052" cy="130722"/>
          </a:xfrm>
        </p:grpSpPr>
        <p:sp>
          <p:nvSpPr>
            <p:cNvPr id="57" name="Parallelogram 56"/>
            <p:cNvSpPr/>
            <p:nvPr/>
          </p:nvSpPr>
          <p:spPr>
            <a:xfrm>
              <a:off x="372751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8" name="Parallelogram 57"/>
            <p:cNvSpPr/>
            <p:nvPr/>
          </p:nvSpPr>
          <p:spPr>
            <a:xfrm>
              <a:off x="4026628"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sp>
          <p:nvSpPr>
            <p:cNvPr id="59" name="Parallelogram 58"/>
            <p:cNvSpPr/>
            <p:nvPr/>
          </p:nvSpPr>
          <p:spPr>
            <a:xfrm>
              <a:off x="4318939" y="1965605"/>
              <a:ext cx="393632" cy="130722"/>
            </a:xfrm>
            <a:prstGeom prst="parallelogram">
              <a:avLst>
                <a:gd name="adj" fmla="val 107885"/>
              </a:avLst>
            </a:prstGeom>
            <a:solidFill>
              <a:srgbClr val="A5A5A5"/>
            </a:solidFill>
            <a:ln w="12700" cap="flat" cmpd="sng" algn="ctr">
              <a:noFill/>
              <a:prstDash val="solid"/>
              <a:miter lim="800000"/>
            </a:ln>
            <a:effectLst/>
          </p:spPr>
          <p:txBody>
            <a:bodyPr rtlCol="0" anchor="ctr"/>
            <a:lstStyle/>
            <a:p>
              <a:pPr algn="ctr">
                <a:defRPr/>
              </a:pPr>
              <a:endParaRPr lang="en-US" kern="0">
                <a:solidFill>
                  <a:prstClr val="white"/>
                </a:solidFill>
              </a:endParaRPr>
            </a:p>
          </p:txBody>
        </p:sp>
      </p:grpSp>
      <p:cxnSp>
        <p:nvCxnSpPr>
          <p:cNvPr id="61" name="Straight Arrow Connector 60"/>
          <p:cNvCxnSpPr/>
          <p:nvPr/>
        </p:nvCxnSpPr>
        <p:spPr>
          <a:xfrm flipH="1">
            <a:off x="4480056" y="3668380"/>
            <a:ext cx="852288" cy="984377"/>
          </a:xfrm>
          <a:prstGeom prst="straightConnector1">
            <a:avLst/>
          </a:prstGeom>
          <a:noFill/>
          <a:ln w="6350" cap="flat" cmpd="sng" algn="ctr">
            <a:solidFill>
              <a:sysClr val="windowText" lastClr="000000">
                <a:lumMod val="65000"/>
                <a:lumOff val="35000"/>
              </a:sysClr>
            </a:solidFill>
            <a:prstDash val="sysDot"/>
            <a:miter lim="800000"/>
            <a:tailEnd type="triangle"/>
          </a:ln>
          <a:effectLst/>
        </p:spPr>
      </p:cxnSp>
      <p:sp>
        <p:nvSpPr>
          <p:cNvPr id="62" name="Rectangle 61"/>
          <p:cNvSpPr/>
          <p:nvPr/>
        </p:nvSpPr>
        <p:spPr>
          <a:xfrm>
            <a:off x="2994311" y="5359799"/>
            <a:ext cx="1605339" cy="400110"/>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Main GPU</a:t>
            </a:r>
          </a:p>
        </p:txBody>
      </p:sp>
      <p:sp>
        <p:nvSpPr>
          <p:cNvPr id="63" name="Rectangle 62"/>
          <p:cNvSpPr/>
          <p:nvPr/>
        </p:nvSpPr>
        <p:spPr>
          <a:xfrm>
            <a:off x="998829" y="2973192"/>
            <a:ext cx="2798151" cy="707886"/>
          </a:xfrm>
          <a:prstGeom prst="rect">
            <a:avLst/>
          </a:prstGeom>
        </p:spPr>
        <p:txBody>
          <a:bodyPr wrap="square">
            <a:spAutoFit/>
          </a:bodyPr>
          <a:lstStyle/>
          <a:p>
            <a:r>
              <a:rPr lang="en-US" sz="2000" b="1" dirty="0">
                <a:solidFill>
                  <a:prstClr val="black"/>
                </a:solidFill>
                <a:latin typeface="Gill Sans MT" panose="020B0502020104020203" pitchFamily="34" charset="0"/>
                <a:ea typeface="Times New Roman" charset="0"/>
                <a:cs typeface="Times New Roman" charset="0"/>
              </a:rPr>
              <a:t>3D-stacked memory</a:t>
            </a:r>
          </a:p>
          <a:p>
            <a:r>
              <a:rPr lang="en-US" sz="2000" b="1" dirty="0">
                <a:solidFill>
                  <a:prstClr val="black"/>
                </a:solidFill>
                <a:latin typeface="Gill Sans MT" panose="020B0502020104020203" pitchFamily="34" charset="0"/>
                <a:ea typeface="Times New Roman" charset="0"/>
                <a:cs typeface="Times New Roman" charset="0"/>
              </a:rPr>
              <a:t>(memory stack)</a:t>
            </a:r>
          </a:p>
        </p:txBody>
      </p:sp>
      <p:sp>
        <p:nvSpPr>
          <p:cNvPr id="69" name="Content Placeholder 2"/>
          <p:cNvSpPr txBox="1">
            <a:spLocks/>
          </p:cNvSpPr>
          <p:nvPr/>
        </p:nvSpPr>
        <p:spPr>
          <a:xfrm>
            <a:off x="700063" y="1386295"/>
            <a:ext cx="7799174" cy="107998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Gill Sans MT" panose="020B05020201040202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Gill Sans MT" panose="020B0502020104020203"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Gill Sans MT" panose="020B0502020104020203"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Gill Sans MT" panose="020B0502020104020203"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070C0"/>
                </a:solidFill>
              </a:rPr>
              <a:t>Challenge 2:</a:t>
            </a:r>
            <a:r>
              <a:rPr lang="en-US" dirty="0">
                <a:solidFill>
                  <a:srgbClr val="0070C0"/>
                </a:solidFill>
              </a:rPr>
              <a:t> How should data be mapped to different 3D memory stacks? </a:t>
            </a:r>
          </a:p>
          <a:p>
            <a:endParaRPr lang="en-US" dirty="0">
              <a:solidFill>
                <a:srgbClr val="0070C0"/>
              </a:solidFill>
            </a:endParaRPr>
          </a:p>
        </p:txBody>
      </p:sp>
      <p:sp>
        <p:nvSpPr>
          <p:cNvPr id="67" name="Oval 66"/>
          <p:cNvSpPr/>
          <p:nvPr/>
        </p:nvSpPr>
        <p:spPr>
          <a:xfrm>
            <a:off x="1390900" y="3668380"/>
            <a:ext cx="1953938" cy="116967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0" name="Oval 69"/>
          <p:cNvSpPr/>
          <p:nvPr/>
        </p:nvSpPr>
        <p:spPr>
          <a:xfrm>
            <a:off x="1054333" y="4885098"/>
            <a:ext cx="1774621" cy="1163905"/>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1" name="Oval 70"/>
          <p:cNvSpPr/>
          <p:nvPr/>
        </p:nvSpPr>
        <p:spPr>
          <a:xfrm>
            <a:off x="4476313" y="4842578"/>
            <a:ext cx="1889711" cy="1191383"/>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2" name="Oval 71"/>
          <p:cNvSpPr/>
          <p:nvPr/>
        </p:nvSpPr>
        <p:spPr>
          <a:xfrm>
            <a:off x="4974267" y="3668380"/>
            <a:ext cx="1870825" cy="1084829"/>
          </a:xfrm>
          <a:prstGeom prst="ellipse">
            <a:avLst/>
          </a:prstGeom>
          <a:noFill/>
          <a:ln w="38100">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74" name="Rectangle 73"/>
          <p:cNvSpPr/>
          <p:nvPr/>
        </p:nvSpPr>
        <p:spPr>
          <a:xfrm>
            <a:off x="4380050" y="3345588"/>
            <a:ext cx="3385577" cy="338554"/>
          </a:xfrm>
          <a:prstGeom prst="rect">
            <a:avLst/>
          </a:prstGeom>
        </p:spPr>
        <p:txBody>
          <a:bodyPr wrap="square">
            <a:spAutoFit/>
          </a:bodyPr>
          <a:lstStyle/>
          <a:p>
            <a:r>
              <a:rPr lang="en-US" sz="1600" b="1" dirty="0">
                <a:solidFill>
                  <a:prstClr val="black"/>
                </a:solidFill>
                <a:latin typeface="Gill Sans MT" panose="020B0502020104020203" pitchFamily="34" charset="0"/>
                <a:ea typeface="Times New Roman" charset="0"/>
                <a:cs typeface="Times New Roman" charset="0"/>
              </a:rPr>
              <a:t>SM </a:t>
            </a:r>
            <a:r>
              <a:rPr lang="en-US" sz="1600" b="1">
                <a:solidFill>
                  <a:prstClr val="black"/>
                </a:solidFill>
                <a:latin typeface="Gill Sans MT" panose="020B0502020104020203" pitchFamily="34" charset="0"/>
                <a:ea typeface="Times New Roman" charset="0"/>
                <a:cs typeface="Times New Roman" charset="0"/>
              </a:rPr>
              <a:t>(Streaming Multiprocessor)</a:t>
            </a:r>
            <a:endParaRPr lang="en-US" sz="1600" b="1" dirty="0">
              <a:solidFill>
                <a:prstClr val="black"/>
              </a:solidFill>
              <a:latin typeface="Gill Sans MT" panose="020B0502020104020203" pitchFamily="34" charset="0"/>
              <a:ea typeface="Times New Roman" charset="0"/>
              <a:cs typeface="Times New Roman" charset="0"/>
            </a:endParaRPr>
          </a:p>
        </p:txBody>
      </p:sp>
    </p:spTree>
    <p:extLst>
      <p:ext uri="{BB962C8B-B14F-4D97-AF65-F5344CB8AC3E}">
        <p14:creationId xmlns:p14="http://schemas.microsoft.com/office/powerpoint/2010/main" val="840883688"/>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to Do the Code and Data Mapping?</a:t>
            </a:r>
          </a:p>
        </p:txBody>
      </p:sp>
      <p:sp>
        <p:nvSpPr>
          <p:cNvPr id="3" name="Content Placeholder 2"/>
          <p:cNvSpPr>
            <a:spLocks noGrp="1"/>
          </p:cNvSpPr>
          <p:nvPr>
            <p:ph idx="1"/>
          </p:nvPr>
        </p:nvSpPr>
        <p:spPr>
          <a:xfrm>
            <a:off x="228600" y="1124744"/>
            <a:ext cx="8807896" cy="5123656"/>
          </a:xfrm>
        </p:spPr>
        <p:txBody>
          <a:bodyPr/>
          <a:lstStyle/>
          <a:p>
            <a:r>
              <a:rPr lang="en-US" sz="2000" dirty="0"/>
              <a:t>Kevin Hsieh, </a:t>
            </a:r>
            <a:r>
              <a:rPr lang="en-US" sz="2000" dirty="0" err="1"/>
              <a:t>Eiman</a:t>
            </a:r>
            <a:r>
              <a:rPr lang="en-US" sz="2000" dirty="0"/>
              <a:t> </a:t>
            </a:r>
            <a:r>
              <a:rPr lang="en-US" sz="2000" dirty="0" err="1"/>
              <a:t>Ebrahimi</a:t>
            </a:r>
            <a:r>
              <a:rPr lang="en-US" sz="2000" dirty="0"/>
              <a:t>, </a:t>
            </a:r>
            <a:r>
              <a:rPr lang="en-US" sz="2000" dirty="0" err="1"/>
              <a:t>Gwangsun</a:t>
            </a:r>
            <a:r>
              <a:rPr lang="en-US" sz="2000" dirty="0"/>
              <a:t> Kim, </a:t>
            </a:r>
            <a:r>
              <a:rPr lang="en-US" sz="2000" dirty="0" err="1"/>
              <a:t>Niladrish</a:t>
            </a:r>
            <a:r>
              <a:rPr lang="en-US" sz="2000" dirty="0"/>
              <a:t> </a:t>
            </a:r>
            <a:r>
              <a:rPr lang="en-US" sz="2000" dirty="0" err="1"/>
              <a:t>Chatterjee</a:t>
            </a:r>
            <a:r>
              <a:rPr lang="en-US" sz="2000" dirty="0"/>
              <a:t>, Mike O'Connor, </a:t>
            </a:r>
            <a:r>
              <a:rPr lang="en-US" sz="2000" dirty="0" err="1"/>
              <a:t>Nandita</a:t>
            </a:r>
            <a:r>
              <a:rPr lang="en-US" sz="2000" dirty="0"/>
              <a:t> </a:t>
            </a:r>
            <a:r>
              <a:rPr lang="en-US" sz="2000" dirty="0" err="1"/>
              <a:t>Vijaykumar</a:t>
            </a:r>
            <a:r>
              <a:rPr lang="en-US" sz="2000" dirty="0"/>
              <a:t>, Onur Mutlu, and Stephen W. </a:t>
            </a:r>
            <a:r>
              <a:rPr lang="en-US" sz="2000" dirty="0" err="1"/>
              <a:t>Keckler</a:t>
            </a:r>
            <a:r>
              <a:rPr lang="en-US" sz="2000" dirty="0"/>
              <a:t>,</a:t>
            </a:r>
            <a:br>
              <a:rPr lang="en-US" sz="2000" dirty="0"/>
            </a:br>
            <a:r>
              <a:rPr lang="en-US" sz="2000" b="1" dirty="0">
                <a:hlinkClick r:id="rId2"/>
              </a:rPr>
              <a:t>"Transparent Offloading and Mapping (TOM): Enabling Programmer-Transparent Near-Data Processing in GPU Systems"</a:t>
            </a:r>
            <a:br>
              <a:rPr lang="en-US" sz="2000" dirty="0"/>
            </a:br>
            <a:r>
              <a:rPr lang="en-US" sz="2000" i="1" dirty="0"/>
              <a:t>Proceedings of the </a:t>
            </a:r>
            <a:r>
              <a:rPr lang="en-US" sz="2000" i="1" dirty="0">
                <a:hlinkClick r:id="rId3"/>
              </a:rPr>
              <a:t>43rd International Symposium on Computer Architecture</a:t>
            </a:r>
            <a:r>
              <a:rPr lang="en-US" sz="2000" i="1" dirty="0"/>
              <a:t> (</a:t>
            </a:r>
            <a:r>
              <a:rPr lang="en-US" sz="2000" b="1" i="1" dirty="0"/>
              <a:t>ISCA</a:t>
            </a:r>
            <a:r>
              <a:rPr lang="en-US" sz="2000" i="1" dirty="0"/>
              <a:t>)</a:t>
            </a:r>
            <a:r>
              <a:rPr lang="en-US" sz="2000" dirty="0"/>
              <a:t>, Seoul, South Korea, June 2016.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Lightning Session Slides (pptx)</a:t>
            </a:r>
            <a:r>
              <a:rPr lang="en-US" sz="2000" dirty="0"/>
              <a:t> </a:t>
            </a:r>
            <a:r>
              <a:rPr lang="en-US" sz="2000" dirty="0">
                <a:hlinkClick r:id="rId7"/>
              </a:rPr>
              <a:t>(pdf)</a:t>
            </a:r>
            <a:r>
              <a:rPr lang="en-US" sz="2000" dirty="0"/>
              <a:t>] </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208</a:t>
            </a:fld>
            <a:endParaRPr lang="en-US" altLang="en-US">
              <a:solidFill>
                <a:srgbClr val="000000"/>
              </a:solidFill>
            </a:endParaRPr>
          </a:p>
        </p:txBody>
      </p:sp>
      <p:pic>
        <p:nvPicPr>
          <p:cNvPr id="6" name="Picture 5"/>
          <p:cNvPicPr>
            <a:picLocks noChangeAspect="1"/>
          </p:cNvPicPr>
          <p:nvPr/>
        </p:nvPicPr>
        <p:blipFill>
          <a:blip r:embed="rId8"/>
          <a:stretch>
            <a:fillRect/>
          </a:stretch>
        </p:blipFill>
        <p:spPr>
          <a:xfrm>
            <a:off x="0" y="4883385"/>
            <a:ext cx="9144000" cy="1857983"/>
          </a:xfrm>
          <a:prstGeom prst="rect">
            <a:avLst/>
          </a:prstGeom>
        </p:spPr>
      </p:pic>
    </p:spTree>
    <p:extLst>
      <p:ext uri="{BB962C8B-B14F-4D97-AF65-F5344CB8AC3E}">
        <p14:creationId xmlns:p14="http://schemas.microsoft.com/office/powerpoint/2010/main" val="1422633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How to Schedule Code?</a:t>
            </a:r>
          </a:p>
        </p:txBody>
      </p:sp>
      <p:sp>
        <p:nvSpPr>
          <p:cNvPr id="3" name="Content Placeholder 2"/>
          <p:cNvSpPr>
            <a:spLocks noGrp="1"/>
          </p:cNvSpPr>
          <p:nvPr>
            <p:ph idx="1"/>
          </p:nvPr>
        </p:nvSpPr>
        <p:spPr>
          <a:xfrm>
            <a:off x="228600" y="1124744"/>
            <a:ext cx="8807896" cy="5123656"/>
          </a:xfrm>
        </p:spPr>
        <p:txBody>
          <a:bodyPr/>
          <a:lstStyle/>
          <a:p>
            <a:r>
              <a:rPr lang="en-US" sz="2000" dirty="0" err="1"/>
              <a:t>Ashutosh</a:t>
            </a:r>
            <a:r>
              <a:rPr lang="en-US" sz="2000" dirty="0"/>
              <a:t> Pattnaik, </a:t>
            </a:r>
            <a:r>
              <a:rPr lang="en-US" sz="2000" dirty="0" err="1"/>
              <a:t>Xulong</a:t>
            </a:r>
            <a:r>
              <a:rPr lang="en-US" sz="2000" dirty="0"/>
              <a:t> Tang, </a:t>
            </a:r>
            <a:r>
              <a:rPr lang="en-US" sz="2000" dirty="0" err="1"/>
              <a:t>Adwait</a:t>
            </a:r>
            <a:r>
              <a:rPr lang="en-US" sz="2000" dirty="0"/>
              <a:t> Jog, Onur </a:t>
            </a:r>
            <a:r>
              <a:rPr lang="en-US" sz="2000" dirty="0" err="1"/>
              <a:t>Kayiran</a:t>
            </a:r>
            <a:r>
              <a:rPr lang="en-US" sz="2000" dirty="0"/>
              <a:t>, </a:t>
            </a:r>
            <a:r>
              <a:rPr lang="en-US" sz="2000" dirty="0" err="1"/>
              <a:t>Asit</a:t>
            </a:r>
            <a:r>
              <a:rPr lang="en-US" sz="2000" dirty="0"/>
              <a:t> K. Mishra, </a:t>
            </a:r>
            <a:r>
              <a:rPr lang="en-US" sz="2000" dirty="0" err="1"/>
              <a:t>Mahmut</a:t>
            </a:r>
            <a:r>
              <a:rPr lang="en-US" sz="2000" dirty="0"/>
              <a:t> T. </a:t>
            </a:r>
            <a:r>
              <a:rPr lang="en-US" sz="2000" dirty="0" err="1"/>
              <a:t>Kandemir</a:t>
            </a:r>
            <a:r>
              <a:rPr lang="en-US" sz="2000" dirty="0"/>
              <a:t>, </a:t>
            </a:r>
            <a:r>
              <a:rPr lang="en-US" sz="2000" u="sng" dirty="0"/>
              <a:t>Onur Mutlu</a:t>
            </a:r>
            <a:r>
              <a:rPr lang="en-US" sz="2000" dirty="0"/>
              <a:t>, and Chita R. Das,</a:t>
            </a:r>
            <a:br>
              <a:rPr lang="en-US" sz="2000" dirty="0"/>
            </a:br>
            <a:r>
              <a:rPr lang="en-US" sz="2000" b="1" dirty="0">
                <a:hlinkClick r:id="rId2"/>
              </a:rPr>
              <a:t>"Scheduling Techniques for GPU Architectures with Processing-In-Memory Capabilities"</a:t>
            </a:r>
            <a:br>
              <a:rPr lang="en-US" sz="2000" dirty="0"/>
            </a:br>
            <a:r>
              <a:rPr lang="en-US" sz="2000" i="1" dirty="0"/>
              <a:t>Proceedings of the </a:t>
            </a:r>
            <a:r>
              <a:rPr lang="en-US" sz="2000" i="1" dirty="0">
                <a:hlinkClick r:id="rId3"/>
              </a:rPr>
              <a:t>25th International Conference on Parallel Architectures and Compilation Techniques</a:t>
            </a:r>
            <a:r>
              <a:rPr lang="en-US" sz="2000" i="1" dirty="0"/>
              <a:t> (</a:t>
            </a:r>
            <a:r>
              <a:rPr lang="en-US" sz="2000" b="1" i="1" dirty="0"/>
              <a:t>PACT</a:t>
            </a:r>
            <a:r>
              <a:rPr lang="en-US" sz="2000" i="1" dirty="0"/>
              <a:t>)</a:t>
            </a:r>
            <a:r>
              <a:rPr lang="en-US" sz="2000" dirty="0"/>
              <a:t>, Haifa, Israel, September 2016.</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209</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228600" y="3717032"/>
            <a:ext cx="8686800" cy="2476500"/>
          </a:xfrm>
          <a:prstGeom prst="rect">
            <a:avLst/>
          </a:prstGeom>
        </p:spPr>
      </p:pic>
    </p:spTree>
    <p:extLst>
      <p:ext uri="{BB962C8B-B14F-4D97-AF65-F5344CB8AC3E}">
        <p14:creationId xmlns:p14="http://schemas.microsoft.com/office/powerpoint/2010/main" val="8701352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878" y="167703"/>
            <a:ext cx="9036496" cy="1066800"/>
          </a:xfrm>
        </p:spPr>
        <p:txBody>
          <a:bodyPr/>
          <a:lstStyle/>
          <a:p>
            <a:r>
              <a:rPr lang="en-US" sz="3550" dirty="0">
                <a:solidFill>
                  <a:srgbClr val="006633"/>
                </a:solidFill>
              </a:rPr>
              <a:t>Challenge: Coherence for Hybrid CPU-PIM Apps</a:t>
            </a:r>
            <a:endParaRPr lang="en-US" sz="3550"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210</a:t>
            </a:fld>
            <a:endParaRPr lang="en-US" altLang="en-US">
              <a:solidFill>
                <a:srgbClr val="000000"/>
              </a:solidFill>
            </a:endParaRPr>
          </a:p>
        </p:txBody>
      </p:sp>
      <p:pic>
        <p:nvPicPr>
          <p:cNvPr id="5" name="Picture 4"/>
          <p:cNvPicPr>
            <a:picLocks noChangeAspect="1"/>
          </p:cNvPicPr>
          <p:nvPr/>
        </p:nvPicPr>
        <p:blipFill>
          <a:blip r:embed="rId2"/>
          <a:stretch>
            <a:fillRect/>
          </a:stretch>
        </p:blipFill>
        <p:spPr>
          <a:xfrm>
            <a:off x="0" y="1844825"/>
            <a:ext cx="9144000" cy="3638067"/>
          </a:xfrm>
          <a:prstGeom prst="rect">
            <a:avLst/>
          </a:prstGeom>
        </p:spPr>
      </p:pic>
      <p:sp>
        <p:nvSpPr>
          <p:cNvPr id="6" name="Rectangle 38"/>
          <p:cNvSpPr>
            <a:spLocks noChangeArrowheads="1"/>
          </p:cNvSpPr>
          <p:nvPr/>
        </p:nvSpPr>
        <p:spPr bwMode="auto">
          <a:xfrm>
            <a:off x="7828192" y="2924944"/>
            <a:ext cx="690736" cy="108012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7" name="Text Box 22"/>
          <p:cNvSpPr txBox="1">
            <a:spLocks noChangeArrowheads="1"/>
          </p:cNvSpPr>
          <p:nvPr/>
        </p:nvSpPr>
        <p:spPr bwMode="auto">
          <a:xfrm>
            <a:off x="7870500" y="1484784"/>
            <a:ext cx="1142861"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Traditional</a:t>
            </a:r>
          </a:p>
          <a:p>
            <a:pPr>
              <a:defRPr/>
            </a:pPr>
            <a:r>
              <a:rPr lang="en-US" sz="1600" kern="0" dirty="0">
                <a:solidFill>
                  <a:srgbClr val="0000FF"/>
                </a:solidFill>
              </a:rPr>
              <a:t>coherence</a:t>
            </a:r>
          </a:p>
        </p:txBody>
      </p:sp>
      <p:sp>
        <p:nvSpPr>
          <p:cNvPr id="8" name="Line 23"/>
          <p:cNvSpPr>
            <a:spLocks noChangeShapeType="1"/>
          </p:cNvSpPr>
          <p:nvPr/>
        </p:nvSpPr>
        <p:spPr bwMode="auto">
          <a:xfrm flipH="1">
            <a:off x="8388424" y="2060848"/>
            <a:ext cx="249560" cy="1296144"/>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9" name="Rectangle 38"/>
          <p:cNvSpPr>
            <a:spLocks noChangeArrowheads="1"/>
          </p:cNvSpPr>
          <p:nvPr/>
        </p:nvSpPr>
        <p:spPr bwMode="auto">
          <a:xfrm>
            <a:off x="7812360" y="4338084"/>
            <a:ext cx="1224136" cy="360040"/>
          </a:xfrm>
          <a:prstGeom prst="rect">
            <a:avLst/>
          </a:prstGeom>
          <a:noFill/>
          <a:ln w="28575">
            <a:solidFill>
              <a:srgbClr val="0000FF"/>
            </a:solidFill>
            <a:miter lim="800000"/>
            <a:headEnd/>
            <a:tailEnd/>
          </a:ln>
          <a:extLst>
            <a:ext uri="{909E8E84-426E-40dd-AFC4-6F175D3DCCD1}">
              <a14:hiddenFill xmlns="" xmlns:a14="http://schemas.microsoft.com/office/drawing/2010/main">
                <a:solidFill>
                  <a:srgbClr val="FFFFFF"/>
                </a:solidFill>
              </a14:hiddenFill>
            </a:ext>
          </a:extLst>
        </p:spPr>
        <p:txBody>
          <a:bodyPr wrap="none" anchor="ctr"/>
          <a:lstStyle/>
          <a:p>
            <a:pPr algn="ctr" eaLnBrk="0" hangingPunct="0">
              <a:defRPr/>
            </a:pPr>
            <a:endParaRPr lang="en-US" kern="0">
              <a:solidFill>
                <a:srgbClr val="333399"/>
              </a:solidFill>
            </a:endParaRPr>
          </a:p>
        </p:txBody>
      </p:sp>
      <p:sp>
        <p:nvSpPr>
          <p:cNvPr id="10" name="Line 23"/>
          <p:cNvSpPr>
            <a:spLocks noChangeShapeType="1"/>
          </p:cNvSpPr>
          <p:nvPr/>
        </p:nvSpPr>
        <p:spPr bwMode="auto">
          <a:xfrm flipV="1">
            <a:off x="8316416" y="4653136"/>
            <a:ext cx="110480" cy="288032"/>
          </a:xfrm>
          <a:prstGeom prst="line">
            <a:avLst/>
          </a:prstGeom>
          <a:noFill/>
          <a:ln w="28575">
            <a:solidFill>
              <a:srgbClr val="0000FF"/>
            </a:solidFill>
            <a:round/>
            <a:headEnd/>
            <a:tailEnd type="triangle" w="med" len="med"/>
          </a:ln>
          <a:extLst>
            <a:ext uri="{909E8E84-426E-40dd-AFC4-6F175D3DCCD1}">
              <a14:hiddenFill xmlns="" xmlns:a14="http://schemas.microsoft.com/office/drawing/2010/main">
                <a:noFill/>
              </a14:hiddenFill>
            </a:ext>
          </a:extLst>
        </p:spPr>
        <p:txBody>
          <a:bodyPr/>
          <a:lstStyle/>
          <a:p>
            <a:pPr>
              <a:defRPr/>
            </a:pPr>
            <a:endParaRPr lang="en-US" kern="0">
              <a:solidFill>
                <a:sysClr val="windowText" lastClr="000000"/>
              </a:solidFill>
            </a:endParaRPr>
          </a:p>
        </p:txBody>
      </p:sp>
      <p:sp>
        <p:nvSpPr>
          <p:cNvPr id="11" name="Text Box 22"/>
          <p:cNvSpPr txBox="1">
            <a:spLocks noChangeArrowheads="1"/>
          </p:cNvSpPr>
          <p:nvPr/>
        </p:nvSpPr>
        <p:spPr bwMode="auto">
          <a:xfrm>
            <a:off x="7718627" y="4869160"/>
            <a:ext cx="1462159" cy="58477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MS PGothic" charset="0"/>
                <a:cs typeface="MS PGothic" charset="0"/>
              </a:defRPr>
            </a:lvl1pPr>
            <a:lvl2pPr marL="742950" indent="-285750" eaLnBrk="0" hangingPunct="0">
              <a:defRPr sz="2400">
                <a:solidFill>
                  <a:schemeClr val="tx1"/>
                </a:solidFill>
                <a:latin typeface="Arial" charset="0"/>
                <a:ea typeface="MS PGothic" charset="0"/>
                <a:cs typeface="MS PGothic" charset="0"/>
              </a:defRPr>
            </a:lvl2pPr>
            <a:lvl3pPr marL="1143000" indent="-228600" eaLnBrk="0" hangingPunct="0">
              <a:defRPr sz="2400">
                <a:solidFill>
                  <a:schemeClr val="tx1"/>
                </a:solidFill>
                <a:latin typeface="Arial" charset="0"/>
                <a:ea typeface="MS PGothic" charset="0"/>
                <a:cs typeface="MS PGothic" charset="0"/>
              </a:defRPr>
            </a:lvl3pPr>
            <a:lvl4pPr marL="1600200" indent="-228600" eaLnBrk="0" hangingPunct="0">
              <a:defRPr sz="2400">
                <a:solidFill>
                  <a:schemeClr val="tx1"/>
                </a:solidFill>
                <a:latin typeface="Arial" charset="0"/>
                <a:ea typeface="MS PGothic" charset="0"/>
                <a:cs typeface="MS PGothic" charset="0"/>
              </a:defRPr>
            </a:lvl4pPr>
            <a:lvl5pPr marL="2057400" indent="-228600" eaLnBrk="0" hangingPunct="0">
              <a:defRPr sz="2400">
                <a:solidFill>
                  <a:schemeClr val="tx1"/>
                </a:solidFill>
                <a:latin typeface="Arial" charset="0"/>
                <a:ea typeface="MS PGothic" charset="0"/>
                <a:cs typeface="MS PGothic" charset="0"/>
              </a:defRPr>
            </a:lvl5pPr>
            <a:lvl6pPr marL="2514600" indent="-228600" eaLnBrk="0" fontAlgn="base" hangingPunct="0">
              <a:spcBef>
                <a:spcPct val="0"/>
              </a:spcBef>
              <a:spcAft>
                <a:spcPct val="0"/>
              </a:spcAft>
              <a:defRPr sz="2400">
                <a:solidFill>
                  <a:schemeClr val="tx1"/>
                </a:solidFill>
                <a:latin typeface="Arial" charset="0"/>
                <a:ea typeface="MS PGothic" charset="0"/>
                <a:cs typeface="MS PGothic" charset="0"/>
              </a:defRPr>
            </a:lvl6pPr>
            <a:lvl7pPr marL="2971800" indent="-228600" eaLnBrk="0" fontAlgn="base" hangingPunct="0">
              <a:spcBef>
                <a:spcPct val="0"/>
              </a:spcBef>
              <a:spcAft>
                <a:spcPct val="0"/>
              </a:spcAft>
              <a:defRPr sz="2400">
                <a:solidFill>
                  <a:schemeClr val="tx1"/>
                </a:solidFill>
                <a:latin typeface="Arial" charset="0"/>
                <a:ea typeface="MS PGothic" charset="0"/>
                <a:cs typeface="MS PGothic" charset="0"/>
              </a:defRPr>
            </a:lvl7pPr>
            <a:lvl8pPr marL="3429000" indent="-228600" eaLnBrk="0" fontAlgn="base" hangingPunct="0">
              <a:spcBef>
                <a:spcPct val="0"/>
              </a:spcBef>
              <a:spcAft>
                <a:spcPct val="0"/>
              </a:spcAft>
              <a:defRPr sz="2400">
                <a:solidFill>
                  <a:schemeClr val="tx1"/>
                </a:solidFill>
                <a:latin typeface="Arial" charset="0"/>
                <a:ea typeface="MS PGothic" charset="0"/>
                <a:cs typeface="MS PGothic" charset="0"/>
              </a:defRPr>
            </a:lvl8pPr>
            <a:lvl9pPr marL="3886200" indent="-228600" eaLnBrk="0" fontAlgn="base" hangingPunct="0">
              <a:spcBef>
                <a:spcPct val="0"/>
              </a:spcBef>
              <a:spcAft>
                <a:spcPct val="0"/>
              </a:spcAft>
              <a:defRPr sz="2400">
                <a:solidFill>
                  <a:schemeClr val="tx1"/>
                </a:solidFill>
                <a:latin typeface="Arial" charset="0"/>
                <a:ea typeface="MS PGothic" charset="0"/>
                <a:cs typeface="MS PGothic" charset="0"/>
              </a:defRPr>
            </a:lvl9pPr>
          </a:lstStyle>
          <a:p>
            <a:pPr>
              <a:defRPr/>
            </a:pPr>
            <a:r>
              <a:rPr lang="en-US" sz="1600" kern="0" dirty="0">
                <a:solidFill>
                  <a:srgbClr val="0000FF"/>
                </a:solidFill>
              </a:rPr>
              <a:t>No coherence</a:t>
            </a:r>
          </a:p>
          <a:p>
            <a:pPr>
              <a:defRPr/>
            </a:pPr>
            <a:r>
              <a:rPr lang="en-US" sz="1600" kern="0" dirty="0">
                <a:solidFill>
                  <a:srgbClr val="0000FF"/>
                </a:solidFill>
              </a:rPr>
              <a:t>overhead</a:t>
            </a:r>
          </a:p>
        </p:txBody>
      </p:sp>
    </p:spTree>
    <p:extLst>
      <p:ext uri="{BB962C8B-B14F-4D97-AF65-F5344CB8AC3E}">
        <p14:creationId xmlns:p14="http://schemas.microsoft.com/office/powerpoint/2010/main" val="2147027941"/>
      </p:ext>
    </p:extLst>
  </p:cSld>
  <p:clrMapOvr>
    <a:masterClrMapping/>
  </p:clrMapOvr>
  <p:transition/>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Maintain Coherence?</a:t>
            </a:r>
          </a:p>
        </p:txBody>
      </p:sp>
      <p:sp>
        <p:nvSpPr>
          <p:cNvPr id="3" name="Content Placeholder 2"/>
          <p:cNvSpPr>
            <a:spLocks noGrp="1"/>
          </p:cNvSpPr>
          <p:nvPr>
            <p:ph idx="1"/>
          </p:nvPr>
        </p:nvSpPr>
        <p:spPr/>
        <p:txBody>
          <a:bodyPr/>
          <a:lstStyle/>
          <a:p>
            <a:r>
              <a:rPr lang="en-US" dirty="0" err="1"/>
              <a:t>Amirali</a:t>
            </a:r>
            <a:r>
              <a:rPr lang="en-US" dirty="0"/>
              <a:t> Boroumand, </a:t>
            </a:r>
            <a:r>
              <a:rPr lang="en-US" dirty="0" err="1"/>
              <a:t>Saugata</a:t>
            </a:r>
            <a:r>
              <a:rPr lang="en-US" dirty="0"/>
              <a:t> </a:t>
            </a:r>
            <a:r>
              <a:rPr lang="en-US" dirty="0" err="1"/>
              <a:t>Ghose</a:t>
            </a:r>
            <a:r>
              <a:rPr lang="en-US" dirty="0"/>
              <a:t>, </a:t>
            </a:r>
            <a:r>
              <a:rPr lang="en-US" dirty="0" err="1"/>
              <a:t>Minesh</a:t>
            </a:r>
            <a:r>
              <a:rPr lang="en-US" dirty="0"/>
              <a:t> Patel, </a:t>
            </a:r>
            <a:r>
              <a:rPr lang="en-US" dirty="0" err="1"/>
              <a:t>Hasan</a:t>
            </a:r>
            <a:r>
              <a:rPr lang="en-US" dirty="0"/>
              <a:t> Hassan, Brandon Lucia, Kevin Hsieh, Krishna T. </a:t>
            </a:r>
            <a:r>
              <a:rPr lang="en-US" dirty="0" err="1"/>
              <a:t>Malladi</a:t>
            </a:r>
            <a:r>
              <a:rPr lang="en-US" dirty="0"/>
              <a:t>, </a:t>
            </a:r>
            <a:r>
              <a:rPr lang="en-US" dirty="0" err="1"/>
              <a:t>Hongzhong</a:t>
            </a:r>
            <a:r>
              <a:rPr lang="en-US" dirty="0"/>
              <a:t> </a:t>
            </a:r>
            <a:r>
              <a:rPr lang="en-US" dirty="0" err="1"/>
              <a:t>Zheng</a:t>
            </a:r>
            <a:r>
              <a:rPr lang="en-US" dirty="0"/>
              <a:t>, and Onur Mutlu,</a:t>
            </a:r>
            <a:br>
              <a:rPr lang="en-US" dirty="0"/>
            </a:br>
            <a:r>
              <a:rPr lang="en-US" b="1" dirty="0">
                <a:hlinkClick r:id="rId2"/>
              </a:rPr>
              <a:t>"LazyPIM: An Efficient Cache Coherence Mechanism for Processing-in-Memory"</a:t>
            </a:r>
            <a:br>
              <a:rPr lang="en-US" dirty="0"/>
            </a:br>
            <a:r>
              <a:rPr lang="en-US" i="1" dirty="0">
                <a:hlinkClick r:id="rId3"/>
              </a:rPr>
              <a:t>IEEE Computer Architecture Letters</a:t>
            </a:r>
            <a:r>
              <a:rPr lang="en-US" i="1" dirty="0"/>
              <a:t> (</a:t>
            </a:r>
            <a:r>
              <a:rPr lang="en-US" b="1" i="1" dirty="0"/>
              <a:t>CAL</a:t>
            </a:r>
            <a:r>
              <a:rPr lang="en-US" i="1" dirty="0"/>
              <a:t>)</a:t>
            </a:r>
            <a:r>
              <a:rPr lang="en-US" dirty="0"/>
              <a:t>, June 2016.</a:t>
            </a:r>
          </a:p>
          <a:p>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211</a:t>
            </a:fld>
            <a:endParaRPr lang="en-US" altLang="en-US">
              <a:solidFill>
                <a:srgbClr val="000000"/>
              </a:solidFill>
            </a:endParaRPr>
          </a:p>
        </p:txBody>
      </p:sp>
      <p:pic>
        <p:nvPicPr>
          <p:cNvPr id="5" name="Picture 4"/>
          <p:cNvPicPr>
            <a:picLocks noChangeAspect="1"/>
          </p:cNvPicPr>
          <p:nvPr/>
        </p:nvPicPr>
        <p:blipFill>
          <a:blip r:embed="rId4"/>
          <a:stretch>
            <a:fillRect/>
          </a:stretch>
        </p:blipFill>
        <p:spPr>
          <a:xfrm>
            <a:off x="0" y="4581128"/>
            <a:ext cx="9144000" cy="1080655"/>
          </a:xfrm>
          <a:prstGeom prst="rect">
            <a:avLst/>
          </a:prstGeom>
        </p:spPr>
      </p:pic>
    </p:spTree>
    <p:extLst>
      <p:ext uri="{BB962C8B-B14F-4D97-AF65-F5344CB8AC3E}">
        <p14:creationId xmlns:p14="http://schemas.microsoft.com/office/powerpoint/2010/main" val="9308838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to Support Virtual Memory?</a:t>
            </a:r>
            <a:endParaRPr lang="en-US" dirty="0"/>
          </a:p>
        </p:txBody>
      </p:sp>
      <p:sp>
        <p:nvSpPr>
          <p:cNvPr id="3" name="Content Placeholder 2"/>
          <p:cNvSpPr>
            <a:spLocks noGrp="1"/>
          </p:cNvSpPr>
          <p:nvPr>
            <p:ph idx="1"/>
          </p:nvPr>
        </p:nvSpPr>
        <p:spPr>
          <a:xfrm>
            <a:off x="228600" y="1095375"/>
            <a:ext cx="8610600" cy="2405633"/>
          </a:xfrm>
        </p:spPr>
        <p:txBody>
          <a:bodyPr/>
          <a:lstStyle/>
          <a:p>
            <a:r>
              <a:rPr lang="en-US" sz="2000" dirty="0"/>
              <a:t>Kevin Hsieh, Samira Khan, </a:t>
            </a:r>
            <a:r>
              <a:rPr lang="en-US" sz="2000" dirty="0" err="1"/>
              <a:t>Nandita</a:t>
            </a:r>
            <a:r>
              <a:rPr lang="en-US" sz="2000" dirty="0"/>
              <a:t> </a:t>
            </a:r>
            <a:r>
              <a:rPr lang="en-US" sz="2000" dirty="0" err="1"/>
              <a:t>Vijaykumar</a:t>
            </a:r>
            <a:r>
              <a:rPr lang="en-US" sz="2000" dirty="0"/>
              <a:t>, Kevin K. Chang, Amirali Boroumand, </a:t>
            </a:r>
            <a:r>
              <a:rPr lang="en-US" sz="2000" dirty="0" err="1"/>
              <a:t>Saugata</a:t>
            </a:r>
            <a:r>
              <a:rPr lang="en-US" sz="2000" dirty="0"/>
              <a:t> </a:t>
            </a:r>
            <a:r>
              <a:rPr lang="en-US" sz="2000" dirty="0" err="1"/>
              <a:t>Ghose</a:t>
            </a:r>
            <a:r>
              <a:rPr lang="en-US" sz="2000" dirty="0"/>
              <a:t>, and Onur Mutlu,</a:t>
            </a:r>
            <a:br>
              <a:rPr lang="en-US" sz="2000" dirty="0"/>
            </a:br>
            <a:r>
              <a:rPr lang="en-US" sz="2000" b="1" dirty="0">
                <a:hlinkClick r:id="rId2"/>
              </a:rPr>
              <a:t>"Accelerating Pointer Chasing in 3D-Stacked Memory: Challenges, Mechanisms, Evaluation"</a:t>
            </a:r>
            <a:br>
              <a:rPr lang="en-US" sz="2000" dirty="0"/>
            </a:br>
            <a:r>
              <a:rPr lang="en-US" sz="2000" i="1" dirty="0"/>
              <a:t>Proceedings of the </a:t>
            </a:r>
            <a:r>
              <a:rPr lang="en-US" sz="2000" i="1" dirty="0">
                <a:hlinkClick r:id="rId3"/>
              </a:rPr>
              <a:t>34th IEEE International Conference on Computer Design</a:t>
            </a:r>
            <a:r>
              <a:rPr lang="en-US" sz="2000" i="1" dirty="0"/>
              <a:t> (</a:t>
            </a:r>
            <a:r>
              <a:rPr lang="en-US" sz="2000" b="1" i="1" dirty="0"/>
              <a:t>ICCD</a:t>
            </a:r>
            <a:r>
              <a:rPr lang="en-US" sz="2000" i="1" dirty="0"/>
              <a:t>)</a:t>
            </a:r>
            <a:r>
              <a:rPr lang="en-US" sz="2000" dirty="0"/>
              <a:t>, Phoenix, AZ, USA, October 2016. </a:t>
            </a:r>
          </a:p>
        </p:txBody>
      </p:sp>
      <p:sp>
        <p:nvSpPr>
          <p:cNvPr id="4" name="Slide Number Placeholder 3"/>
          <p:cNvSpPr>
            <a:spLocks noGrp="1"/>
          </p:cNvSpPr>
          <p:nvPr>
            <p:ph type="sldNum" sz="quarter" idx="11"/>
          </p:nvPr>
        </p:nvSpPr>
        <p:spPr/>
        <p:txBody>
          <a:bodyPr/>
          <a:lstStyle/>
          <a:p>
            <a:pPr>
              <a:defRPr/>
            </a:pPr>
            <a:fld id="{7292004D-7284-C244-B275-AB956C66515A}" type="slidenum">
              <a:rPr lang="en-US" smtClean="0">
                <a:solidFill>
                  <a:srgbClr val="000000"/>
                </a:solidFill>
              </a:rPr>
              <a:pPr>
                <a:defRPr/>
              </a:pPr>
              <a:t>212</a:t>
            </a:fld>
            <a:endParaRPr lang="en-US">
              <a:solidFill>
                <a:srgbClr val="000000"/>
              </a:solidFill>
            </a:endParaRPr>
          </a:p>
        </p:txBody>
      </p:sp>
      <p:pic>
        <p:nvPicPr>
          <p:cNvPr id="5" name="Picture 4"/>
          <p:cNvPicPr>
            <a:picLocks noChangeAspect="1"/>
          </p:cNvPicPr>
          <p:nvPr/>
        </p:nvPicPr>
        <p:blipFill>
          <a:blip r:embed="rId4"/>
          <a:stretch>
            <a:fillRect/>
          </a:stretch>
        </p:blipFill>
        <p:spPr>
          <a:xfrm>
            <a:off x="0" y="3861048"/>
            <a:ext cx="9144000" cy="2260728"/>
          </a:xfrm>
          <a:prstGeom prst="rect">
            <a:avLst/>
          </a:prstGeom>
        </p:spPr>
      </p:pic>
    </p:spTree>
    <p:extLst>
      <p:ext uri="{BB962C8B-B14F-4D97-AF65-F5344CB8AC3E}">
        <p14:creationId xmlns:p14="http://schemas.microsoft.com/office/powerpoint/2010/main" val="946431327"/>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How to Design Data Structures for PIM?</a:t>
            </a:r>
          </a:p>
        </p:txBody>
      </p:sp>
      <p:sp>
        <p:nvSpPr>
          <p:cNvPr id="3" name="Content Placeholder 2"/>
          <p:cNvSpPr>
            <a:spLocks noGrp="1"/>
          </p:cNvSpPr>
          <p:nvPr>
            <p:ph idx="1"/>
          </p:nvPr>
        </p:nvSpPr>
        <p:spPr>
          <a:xfrm>
            <a:off x="228600" y="1144488"/>
            <a:ext cx="8735888" cy="4876800"/>
          </a:xfrm>
        </p:spPr>
        <p:txBody>
          <a:bodyPr/>
          <a:lstStyle/>
          <a:p>
            <a:r>
              <a:rPr lang="en-US" sz="2100" dirty="0" err="1"/>
              <a:t>Zhiyu</a:t>
            </a:r>
            <a:r>
              <a:rPr lang="en-US" sz="2100" dirty="0"/>
              <a:t> Liu, Irina </a:t>
            </a:r>
            <a:r>
              <a:rPr lang="en-US" sz="2100" dirty="0" err="1"/>
              <a:t>Calciu</a:t>
            </a:r>
            <a:r>
              <a:rPr lang="en-US" sz="2100" dirty="0"/>
              <a:t>, Maurice </a:t>
            </a:r>
            <a:r>
              <a:rPr lang="en-US" sz="2100" dirty="0" err="1"/>
              <a:t>Herlihy</a:t>
            </a:r>
            <a:r>
              <a:rPr lang="en-US" sz="2100" dirty="0"/>
              <a:t>, and Onur Mutlu,</a:t>
            </a:r>
            <a:br>
              <a:rPr lang="en-US" sz="2100" dirty="0"/>
            </a:br>
            <a:r>
              <a:rPr lang="en-US" sz="2100" b="1" dirty="0">
                <a:hlinkClick r:id="rId2"/>
              </a:rPr>
              <a:t>"Concurrent Data Structures for Near-Memory Computing"</a:t>
            </a:r>
            <a:br>
              <a:rPr lang="en-US" sz="2100" dirty="0"/>
            </a:br>
            <a:r>
              <a:rPr lang="en-US" sz="2100" i="1" dirty="0"/>
              <a:t>Proceedings of the </a:t>
            </a:r>
            <a:r>
              <a:rPr lang="en-US" sz="2100" i="1" dirty="0">
                <a:hlinkClick r:id="rId3"/>
              </a:rPr>
              <a:t>29th ACM Symposium on Parallelism in Algorithms and Architectures</a:t>
            </a:r>
            <a:r>
              <a:rPr lang="en-US" sz="2100" i="1" dirty="0"/>
              <a:t> (</a:t>
            </a:r>
            <a:r>
              <a:rPr lang="en-US" sz="2100" b="1" i="1" dirty="0"/>
              <a:t>SPAA</a:t>
            </a:r>
            <a:r>
              <a:rPr lang="en-US" sz="2100" i="1" dirty="0"/>
              <a:t>)</a:t>
            </a:r>
            <a:r>
              <a:rPr lang="en-US" sz="2100" dirty="0"/>
              <a:t>, Washington, DC, USA, July 2017. </a:t>
            </a:r>
            <a:br>
              <a:rPr lang="en-US" sz="2100" dirty="0"/>
            </a:br>
            <a:r>
              <a:rPr lang="en-US" sz="2100" dirty="0"/>
              <a:t>[</a:t>
            </a:r>
            <a:r>
              <a:rPr lang="en-US" sz="2100" dirty="0">
                <a:hlinkClick r:id="rId4"/>
              </a:rPr>
              <a:t>Slides (pptx)</a:t>
            </a:r>
            <a:r>
              <a:rPr lang="en-US" sz="2100" dirty="0"/>
              <a:t> </a:t>
            </a:r>
            <a:r>
              <a:rPr lang="en-US" sz="2100" dirty="0">
                <a:hlinkClick r:id="rId5"/>
              </a:rPr>
              <a:t>(pdf)</a:t>
            </a:r>
            <a:r>
              <a:rPr lang="en-US" sz="2100" dirty="0"/>
              <a:t>] </a:t>
            </a:r>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213</a:t>
            </a:fld>
            <a:endParaRPr lang="en-US" altLang="en-US">
              <a:solidFill>
                <a:srgbClr val="000000"/>
              </a:solidFill>
            </a:endParaRPr>
          </a:p>
        </p:txBody>
      </p:sp>
      <p:pic>
        <p:nvPicPr>
          <p:cNvPr id="6" name="Picture 5"/>
          <p:cNvPicPr>
            <a:picLocks noChangeAspect="1"/>
          </p:cNvPicPr>
          <p:nvPr/>
        </p:nvPicPr>
        <p:blipFill>
          <a:blip r:embed="rId6"/>
          <a:stretch>
            <a:fillRect/>
          </a:stretch>
        </p:blipFill>
        <p:spPr>
          <a:xfrm>
            <a:off x="0" y="3429000"/>
            <a:ext cx="9144000" cy="2854424"/>
          </a:xfrm>
          <a:prstGeom prst="rect">
            <a:avLst/>
          </a:prstGeom>
        </p:spPr>
      </p:pic>
    </p:spTree>
    <p:extLst>
      <p:ext uri="{BB962C8B-B14F-4D97-AF65-F5344CB8AC3E}">
        <p14:creationId xmlns:p14="http://schemas.microsoft.com/office/powerpoint/2010/main" val="2599395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Simulation Infrastructures for PIM</a:t>
            </a:r>
          </a:p>
        </p:txBody>
      </p:sp>
      <p:sp>
        <p:nvSpPr>
          <p:cNvPr id="3" name="Content Placeholder 2"/>
          <p:cNvSpPr>
            <a:spLocks noGrp="1"/>
          </p:cNvSpPr>
          <p:nvPr>
            <p:ph idx="1"/>
          </p:nvPr>
        </p:nvSpPr>
        <p:spPr>
          <a:xfrm>
            <a:off x="228600" y="1216496"/>
            <a:ext cx="8610600" cy="4876800"/>
          </a:xfrm>
        </p:spPr>
        <p:txBody>
          <a:bodyPr/>
          <a:lstStyle/>
          <a:p>
            <a:r>
              <a:rPr lang="en-US" dirty="0">
                <a:solidFill>
                  <a:srgbClr val="0000FF"/>
                </a:solidFill>
              </a:rPr>
              <a:t>Ramulator</a:t>
            </a:r>
            <a:r>
              <a:rPr lang="en-US" dirty="0"/>
              <a:t> extended for PIM</a:t>
            </a:r>
          </a:p>
          <a:p>
            <a:pPr lvl="1"/>
            <a:r>
              <a:rPr lang="en-US" dirty="0"/>
              <a:t>Flexible and extensible DRAM simulator</a:t>
            </a:r>
          </a:p>
          <a:p>
            <a:pPr lvl="1"/>
            <a:r>
              <a:rPr lang="en-US" dirty="0"/>
              <a:t>Can model many different memory standards and proposals</a:t>
            </a:r>
          </a:p>
          <a:p>
            <a:pPr lvl="1"/>
            <a:r>
              <a:rPr lang="en-US" dirty="0"/>
              <a:t>Kim+, “</a:t>
            </a:r>
            <a:r>
              <a:rPr lang="en-US" b="1" dirty="0"/>
              <a:t>Ramulator: A Flexible and Extensible DRAM Simulator</a:t>
            </a:r>
            <a:r>
              <a:rPr lang="en-US" dirty="0"/>
              <a:t>”, IEEE CAL 2015.</a:t>
            </a:r>
          </a:p>
          <a:p>
            <a:pPr lvl="1"/>
            <a:r>
              <a:rPr lang="en-US" dirty="0">
                <a:hlinkClick r:id="rId2"/>
              </a:rPr>
              <a:t>https://github.com/CMU-SAFARI/ramulator</a:t>
            </a:r>
            <a:r>
              <a:rPr lang="en-US" dirty="0"/>
              <a:t> </a:t>
            </a:r>
          </a:p>
          <a:p>
            <a:pPr lvl="1"/>
            <a:endParaRPr lang="en-US" dirty="0"/>
          </a:p>
          <a:p>
            <a:endParaRPr lang="en-US" dirty="0"/>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214</a:t>
            </a:fld>
            <a:endParaRPr lang="en-US" altLang="en-US">
              <a:solidFill>
                <a:srgbClr val="000000"/>
              </a:solidFill>
            </a:endParaRPr>
          </a:p>
        </p:txBody>
      </p:sp>
      <p:pic>
        <p:nvPicPr>
          <p:cNvPr id="6" name="Picture 5"/>
          <p:cNvPicPr>
            <a:picLocks noChangeAspect="1"/>
          </p:cNvPicPr>
          <p:nvPr/>
        </p:nvPicPr>
        <p:blipFill>
          <a:blip r:embed="rId3"/>
          <a:stretch>
            <a:fillRect/>
          </a:stretch>
        </p:blipFill>
        <p:spPr>
          <a:xfrm>
            <a:off x="0" y="4365104"/>
            <a:ext cx="9144000" cy="1190231"/>
          </a:xfrm>
          <a:prstGeom prst="rect">
            <a:avLst/>
          </a:prstGeom>
        </p:spPr>
      </p:pic>
    </p:spTree>
    <p:extLst>
      <p:ext uri="{BB962C8B-B14F-4D97-AF65-F5344CB8AC3E}">
        <p14:creationId xmlns:p14="http://schemas.microsoft.com/office/powerpoint/2010/main" val="82244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 FPGA-based Test-bed for PIM?</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215</a:t>
            </a:fld>
            <a:endParaRPr lang="en-US" altLang="en-US">
              <a:solidFill>
                <a:srgbClr val="000000"/>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48" y="1232759"/>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48"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1660665962"/>
      </p:ext>
    </p:extLst>
  </p:cSld>
  <p:clrMapOvr>
    <a:masterClrMapping/>
  </p:clrMapOvr>
  <p:transition/>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216</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spTree>
    <p:extLst>
      <p:ext uri="{BB962C8B-B14F-4D97-AF65-F5344CB8AC3E}">
        <p14:creationId xmlns:p14="http://schemas.microsoft.com/office/powerpoint/2010/main" val="3471754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Industry Is Writing Papers About It, Too</a:t>
            </a:r>
          </a:p>
        </p:txBody>
      </p:sp>
      <p:sp>
        <p:nvSpPr>
          <p:cNvPr id="4" name="Slide Number Placeholder 3"/>
          <p:cNvSpPr>
            <a:spLocks noGrp="1"/>
          </p:cNvSpPr>
          <p:nvPr>
            <p:ph type="sldNum" sz="quarter" idx="11"/>
          </p:nvPr>
        </p:nvSpPr>
        <p:spPr/>
        <p:txBody>
          <a:bodyPr/>
          <a:lstStyle/>
          <a:p>
            <a:fld id="{323594FA-E141-4234-AE05-360401972BE7}" type="slidenum">
              <a:rPr lang="en-US" altLang="en-US" smtClean="0">
                <a:solidFill>
                  <a:srgbClr val="000000"/>
                </a:solidFill>
              </a:rPr>
              <a:pPr/>
              <a:t>217</a:t>
            </a:fld>
            <a:endParaRPr lang="en-US" altLang="en-US">
              <a:solidFill>
                <a:srgbClr val="000000"/>
              </a:solidFill>
            </a:endParaRPr>
          </a:p>
        </p:txBody>
      </p:sp>
      <p:pic>
        <p:nvPicPr>
          <p:cNvPr id="7" name="Picture 6"/>
          <p:cNvPicPr>
            <a:picLocks noChangeAspect="1"/>
          </p:cNvPicPr>
          <p:nvPr/>
        </p:nvPicPr>
        <p:blipFill>
          <a:blip r:embed="rId2"/>
          <a:stretch>
            <a:fillRect/>
          </a:stretch>
        </p:blipFill>
        <p:spPr>
          <a:xfrm>
            <a:off x="0" y="982542"/>
            <a:ext cx="7850402" cy="5875458"/>
          </a:xfrm>
          <a:prstGeom prst="rect">
            <a:avLst/>
          </a:prstGeom>
        </p:spPr>
      </p:pic>
      <p:pic>
        <p:nvPicPr>
          <p:cNvPr id="8" name="Picture 7"/>
          <p:cNvPicPr>
            <a:picLocks noChangeAspect="1"/>
          </p:cNvPicPr>
          <p:nvPr/>
        </p:nvPicPr>
        <p:blipFill>
          <a:blip r:embed="rId3"/>
          <a:stretch>
            <a:fillRect/>
          </a:stretch>
        </p:blipFill>
        <p:spPr>
          <a:xfrm>
            <a:off x="0" y="2204864"/>
            <a:ext cx="9144000" cy="3045377"/>
          </a:xfrm>
          <a:prstGeom prst="rect">
            <a:avLst/>
          </a:prstGeom>
        </p:spPr>
      </p:pic>
    </p:spTree>
    <p:extLst>
      <p:ext uri="{BB962C8B-B14F-4D97-AF65-F5344CB8AC3E}">
        <p14:creationId xmlns:p14="http://schemas.microsoft.com/office/powerpoint/2010/main" val="1529643250"/>
      </p:ext>
    </p:extLst>
  </p:cSld>
  <p:clrMapOvr>
    <a:masterClrMapping/>
  </p:clrMapOvr>
  <p:transition/>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How Do We Keep Systems Secure?</a:t>
            </a:r>
          </a:p>
        </p:txBody>
      </p:sp>
      <p:sp>
        <p:nvSpPr>
          <p:cNvPr id="3" name="Content Placeholder 2"/>
          <p:cNvSpPr>
            <a:spLocks noGrp="1"/>
          </p:cNvSpPr>
          <p:nvPr>
            <p:ph idx="1"/>
          </p:nvPr>
        </p:nvSpPr>
        <p:spPr>
          <a:xfrm>
            <a:off x="0" y="1268760"/>
            <a:ext cx="9144000" cy="5112568"/>
          </a:xfrm>
        </p:spPr>
        <p:txBody>
          <a:bodyPr/>
          <a:lstStyle/>
          <a:p>
            <a:r>
              <a:rPr lang="en-US" b="1" dirty="0">
                <a:solidFill>
                  <a:srgbClr val="FF0000"/>
                </a:solidFill>
              </a:rPr>
              <a:t>Understand</a:t>
            </a:r>
            <a:r>
              <a:rPr lang="en-US" dirty="0">
                <a:solidFill>
                  <a:srgbClr val="FF0000"/>
                </a:solidFill>
              </a:rPr>
              <a:t>:</a:t>
            </a:r>
            <a:r>
              <a:rPr lang="en-US" dirty="0">
                <a:solidFill>
                  <a:srgbClr val="0000FF"/>
                </a:solidFill>
              </a:rPr>
              <a:t> Methodologies for failure modeling and discovery</a:t>
            </a:r>
          </a:p>
          <a:p>
            <a:pPr lvl="1"/>
            <a:r>
              <a:rPr lang="en-US" dirty="0"/>
              <a:t>Modeling and prediction based on real (device) data </a:t>
            </a:r>
          </a:p>
          <a:p>
            <a:endParaRPr lang="en-US" dirty="0"/>
          </a:p>
          <a:p>
            <a:pPr marL="0" indent="0">
              <a:buNone/>
            </a:pPr>
            <a:endParaRPr lang="en-US" dirty="0"/>
          </a:p>
          <a:p>
            <a:r>
              <a:rPr lang="en-US" b="1" dirty="0">
                <a:solidFill>
                  <a:srgbClr val="FF0000"/>
                </a:solidFill>
              </a:rPr>
              <a:t>Architect</a:t>
            </a:r>
            <a:r>
              <a:rPr lang="en-US" dirty="0">
                <a:solidFill>
                  <a:srgbClr val="FF0000"/>
                </a:solidFill>
              </a:rPr>
              <a:t>:</a:t>
            </a:r>
            <a:r>
              <a:rPr lang="en-US" dirty="0">
                <a:solidFill>
                  <a:srgbClr val="0000FF"/>
                </a:solidFill>
              </a:rPr>
              <a:t> Principled co-architecting of system and memory</a:t>
            </a:r>
          </a:p>
          <a:p>
            <a:pPr lvl="1"/>
            <a:r>
              <a:rPr lang="en-US" dirty="0"/>
              <a:t>Good partitioning of duties across the stack</a:t>
            </a:r>
          </a:p>
          <a:p>
            <a:endParaRPr lang="en-US" dirty="0"/>
          </a:p>
          <a:p>
            <a:endParaRPr lang="en-US" dirty="0"/>
          </a:p>
          <a:p>
            <a:r>
              <a:rPr lang="en-US" b="1" dirty="0">
                <a:solidFill>
                  <a:srgbClr val="FF0000"/>
                </a:solidFill>
              </a:rPr>
              <a:t>Design &amp; Test</a:t>
            </a:r>
            <a:r>
              <a:rPr lang="en-US" dirty="0">
                <a:solidFill>
                  <a:srgbClr val="FF0000"/>
                </a:solidFill>
              </a:rPr>
              <a:t>:</a:t>
            </a:r>
            <a:r>
              <a:rPr lang="en-US" dirty="0">
                <a:solidFill>
                  <a:srgbClr val="0000FF"/>
                </a:solidFill>
              </a:rPr>
              <a:t> Principled design, automation, testing</a:t>
            </a:r>
          </a:p>
          <a:p>
            <a:pPr lvl="1"/>
            <a:r>
              <a:rPr lang="en-US" dirty="0"/>
              <a:t>High coverage and good interaction with system reliability methods</a:t>
            </a:r>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BB4180-6920-9C42-9DA1-4829E0437063}" type="slidenum">
              <a:rPr kumimoji="0" lang="en-US" sz="1600" b="0" i="0" u="none" strike="noStrike" kern="1200" cap="none" spc="0" normalizeH="0" baseline="0" noProof="0" smtClean="0">
                <a:ln>
                  <a:noFill/>
                </a:ln>
                <a:solidFill>
                  <a:srgbClr val="000000"/>
                </a:solidFill>
                <a:effectLst/>
                <a:uLnTx/>
                <a:uFillTx/>
                <a:latin typeface="Garamond" charset="0"/>
                <a:ea typeface="+mn-ea"/>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600" b="0" i="0" u="none" strike="noStrike" kern="1200" cap="none" spc="0" normalizeH="0" baseline="0" noProof="0">
              <a:ln>
                <a:noFill/>
              </a:ln>
              <a:solidFill>
                <a:srgbClr val="000000"/>
              </a:solidFill>
              <a:effectLst/>
              <a:uLnTx/>
              <a:uFillTx/>
              <a:latin typeface="Garamond" charset="0"/>
              <a:ea typeface="+mn-ea"/>
            </a:endParaRPr>
          </a:p>
        </p:txBody>
      </p:sp>
    </p:spTree>
    <p:extLst>
      <p:ext uri="{BB962C8B-B14F-4D97-AF65-F5344CB8AC3E}">
        <p14:creationId xmlns:p14="http://schemas.microsoft.com/office/powerpoint/2010/main" val="175988036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err="1"/>
              <a:t>Ramulator</a:t>
            </a:r>
            <a:r>
              <a:rPr lang="en-US" sz="4000" dirty="0"/>
              <a:t>: A Fast and Extensible DRAM Simulator </a:t>
            </a:r>
            <a:br>
              <a:rPr lang="en-US" sz="4000" dirty="0"/>
            </a:br>
            <a:r>
              <a:rPr lang="en-US" sz="4000" dirty="0"/>
              <a:t>	</a:t>
            </a:r>
            <a:r>
              <a:rPr lang="en-US" sz="3000" b="1" dirty="0"/>
              <a:t>[IEEE Comp Arch Letters’15]</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pPr/>
              <a:t>219</a:t>
            </a:fld>
            <a:endParaRPr lang="en-US"/>
          </a:p>
        </p:txBody>
      </p:sp>
    </p:spTree>
    <p:extLst>
      <p:ext uri="{BB962C8B-B14F-4D97-AF65-F5344CB8AC3E}">
        <p14:creationId xmlns:p14="http://schemas.microsoft.com/office/powerpoint/2010/main" val="392828065"/>
      </p:ext>
    </p:extLst>
  </p:cSld>
  <p:clrMapOvr>
    <a:masterClrMapping/>
  </p:clrMapOvr>
  <p:transition/>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Motivation</a:t>
            </a:r>
          </a:p>
        </p:txBody>
      </p:sp>
      <p:sp>
        <p:nvSpPr>
          <p:cNvPr id="3" name="Content Placeholder 2"/>
          <p:cNvSpPr>
            <a:spLocks noGrp="1"/>
          </p:cNvSpPr>
          <p:nvPr>
            <p:ph idx="1"/>
          </p:nvPr>
        </p:nvSpPr>
        <p:spPr/>
        <p:txBody>
          <a:bodyPr/>
          <a:lstStyle/>
          <a:p>
            <a:r>
              <a:rPr lang="en-US" sz="2000" dirty="0"/>
              <a:t>DRAM and Memory Controller landscape is changing</a:t>
            </a:r>
          </a:p>
          <a:p>
            <a:r>
              <a:rPr lang="en-US" sz="2000" dirty="0"/>
              <a:t>Many new and upcoming standards</a:t>
            </a:r>
          </a:p>
          <a:p>
            <a:r>
              <a:rPr lang="en-US" sz="2000" dirty="0"/>
              <a:t>Many new controller designs</a:t>
            </a:r>
          </a:p>
          <a:p>
            <a:r>
              <a:rPr lang="en-US" sz="2000" dirty="0"/>
              <a:t>A fast and easy-to-extend simulator is very much needed</a:t>
            </a:r>
          </a:p>
        </p:txBody>
      </p:sp>
      <p:sp>
        <p:nvSpPr>
          <p:cNvPr id="4" name="Slide Number Placeholder 3"/>
          <p:cNvSpPr>
            <a:spLocks noGrp="1"/>
          </p:cNvSpPr>
          <p:nvPr>
            <p:ph type="sldNum" sz="quarter" idx="11"/>
          </p:nvPr>
        </p:nvSpPr>
        <p:spPr/>
        <p:txBody>
          <a:bodyPr/>
          <a:lstStyle/>
          <a:p>
            <a:fld id="{71752C56-4F8A-824F-A263-2404B5D536A2}" type="slidenum">
              <a:rPr lang="en-US" smtClean="0"/>
              <a:pPr/>
              <a:t>220</a:t>
            </a:fld>
            <a:endParaRPr lang="en-US"/>
          </a:p>
        </p:txBody>
      </p:sp>
      <p:pic>
        <p:nvPicPr>
          <p:cNvPr id="5" name="Picture 4"/>
          <p:cNvPicPr>
            <a:picLocks noChangeAspect="1"/>
          </p:cNvPicPr>
          <p:nvPr/>
        </p:nvPicPr>
        <p:blipFill>
          <a:blip r:embed="rId2"/>
          <a:stretch>
            <a:fillRect/>
          </a:stretch>
        </p:blipFill>
        <p:spPr>
          <a:xfrm>
            <a:off x="755576" y="2708920"/>
            <a:ext cx="7315200" cy="4064000"/>
          </a:xfrm>
          <a:prstGeom prst="rect">
            <a:avLst/>
          </a:prstGeom>
        </p:spPr>
      </p:pic>
    </p:spTree>
    <p:extLst>
      <p:ext uri="{BB962C8B-B14F-4D97-AF65-F5344CB8AC3E}">
        <p14:creationId xmlns:p14="http://schemas.microsoft.com/office/powerpoint/2010/main" val="896557577"/>
      </p:ext>
    </p:extLst>
  </p:cSld>
  <p:clrMapOvr>
    <a:masterClrMapping/>
  </p:clrMapOvr>
  <p:transition/>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a:t>
            </a:r>
          </a:p>
        </p:txBody>
      </p:sp>
      <p:sp>
        <p:nvSpPr>
          <p:cNvPr id="3" name="Content Placeholder 2"/>
          <p:cNvSpPr>
            <a:spLocks noGrp="1"/>
          </p:cNvSpPr>
          <p:nvPr>
            <p:ph idx="1"/>
          </p:nvPr>
        </p:nvSpPr>
        <p:spPr/>
        <p:txBody>
          <a:bodyPr/>
          <a:lstStyle/>
          <a:p>
            <a:r>
              <a:rPr lang="en-US" dirty="0"/>
              <a:t>Provides out-of-the box support for many DRAM standards:</a:t>
            </a:r>
          </a:p>
          <a:p>
            <a:pPr lvl="1"/>
            <a:r>
              <a:rPr lang="en-US" dirty="0"/>
              <a:t>DDR3/4, LPDDR3/4, GDDR5, WIO1/2, HBM, plus new proposals (SALP, AL-DRAM, TLDRAM, RowClone, and SARP)</a:t>
            </a:r>
          </a:p>
          <a:p>
            <a:r>
              <a:rPr lang="en-US" dirty="0"/>
              <a:t>~2.5X faster than fastest open-source simulator</a:t>
            </a:r>
          </a:p>
          <a:p>
            <a:r>
              <a:rPr lang="en-US" dirty="0"/>
              <a:t>Modular and extensible to different standards</a:t>
            </a:r>
          </a:p>
        </p:txBody>
      </p:sp>
      <p:sp>
        <p:nvSpPr>
          <p:cNvPr id="4" name="Slide Number Placeholder 3"/>
          <p:cNvSpPr>
            <a:spLocks noGrp="1"/>
          </p:cNvSpPr>
          <p:nvPr>
            <p:ph type="sldNum" sz="quarter" idx="11"/>
          </p:nvPr>
        </p:nvSpPr>
        <p:spPr/>
        <p:txBody>
          <a:bodyPr/>
          <a:lstStyle/>
          <a:p>
            <a:fld id="{71752C56-4F8A-824F-A263-2404B5D536A2}" type="slidenum">
              <a:rPr lang="en-US" smtClean="0"/>
              <a:pPr/>
              <a:t>221</a:t>
            </a:fld>
            <a:endParaRPr lang="en-US"/>
          </a:p>
        </p:txBody>
      </p:sp>
      <p:pic>
        <p:nvPicPr>
          <p:cNvPr id="5" name="Picture 4"/>
          <p:cNvPicPr>
            <a:picLocks noChangeAspect="1"/>
          </p:cNvPicPr>
          <p:nvPr/>
        </p:nvPicPr>
        <p:blipFill>
          <a:blip r:embed="rId2"/>
          <a:stretch>
            <a:fillRect/>
          </a:stretch>
        </p:blipFill>
        <p:spPr>
          <a:xfrm>
            <a:off x="827584" y="3501008"/>
            <a:ext cx="7073900" cy="2654300"/>
          </a:xfrm>
          <a:prstGeom prst="rect">
            <a:avLst/>
          </a:prstGeom>
        </p:spPr>
      </p:pic>
    </p:spTree>
    <p:extLst>
      <p:ext uri="{BB962C8B-B14F-4D97-AF65-F5344CB8AC3E}">
        <p14:creationId xmlns:p14="http://schemas.microsoft.com/office/powerpoint/2010/main" val="169792928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600" dirty="0"/>
              <a:t>Case Study: Comparison of DRAM Standards</a:t>
            </a:r>
          </a:p>
        </p:txBody>
      </p:sp>
      <p:sp>
        <p:nvSpPr>
          <p:cNvPr id="4" name="Slide Number Placeholder 3"/>
          <p:cNvSpPr>
            <a:spLocks noGrp="1"/>
          </p:cNvSpPr>
          <p:nvPr>
            <p:ph type="sldNum" sz="quarter" idx="11"/>
          </p:nvPr>
        </p:nvSpPr>
        <p:spPr/>
        <p:txBody>
          <a:bodyPr/>
          <a:lstStyle/>
          <a:p>
            <a:fld id="{71752C56-4F8A-824F-A263-2404B5D536A2}" type="slidenum">
              <a:rPr lang="en-US" smtClean="0"/>
              <a:pPr/>
              <a:t>222</a:t>
            </a:fld>
            <a:endParaRPr lang="en-US"/>
          </a:p>
        </p:txBody>
      </p:sp>
      <p:pic>
        <p:nvPicPr>
          <p:cNvPr id="5" name="Picture 4"/>
          <p:cNvPicPr>
            <a:picLocks noChangeAspect="1"/>
          </p:cNvPicPr>
          <p:nvPr/>
        </p:nvPicPr>
        <p:blipFill>
          <a:blip r:embed="rId2"/>
          <a:stretch>
            <a:fillRect/>
          </a:stretch>
        </p:blipFill>
        <p:spPr>
          <a:xfrm>
            <a:off x="683568" y="4129360"/>
            <a:ext cx="6997700" cy="2540000"/>
          </a:xfrm>
          <a:prstGeom prst="rect">
            <a:avLst/>
          </a:prstGeom>
        </p:spPr>
      </p:pic>
      <p:pic>
        <p:nvPicPr>
          <p:cNvPr id="6" name="Picture 5"/>
          <p:cNvPicPr>
            <a:picLocks noChangeAspect="1"/>
          </p:cNvPicPr>
          <p:nvPr/>
        </p:nvPicPr>
        <p:blipFill>
          <a:blip r:embed="rId3"/>
          <a:stretch>
            <a:fillRect/>
          </a:stretch>
        </p:blipFill>
        <p:spPr>
          <a:xfrm>
            <a:off x="1043608" y="764704"/>
            <a:ext cx="6985000" cy="3048000"/>
          </a:xfrm>
          <a:prstGeom prst="rect">
            <a:avLst/>
          </a:prstGeom>
        </p:spPr>
      </p:pic>
      <p:sp>
        <p:nvSpPr>
          <p:cNvPr id="8" name="Rectangle 7"/>
          <p:cNvSpPr/>
          <p:nvPr/>
        </p:nvSpPr>
        <p:spPr>
          <a:xfrm>
            <a:off x="7812360" y="4604935"/>
            <a:ext cx="1944216" cy="1200329"/>
          </a:xfrm>
          <a:prstGeom prst="rect">
            <a:avLst/>
          </a:prstGeom>
        </p:spPr>
        <p:txBody>
          <a:bodyPr wrap="square">
            <a:spAutoFit/>
          </a:bodyPr>
          <a:lstStyle/>
          <a:p>
            <a:r>
              <a:rPr lang="en-US" dirty="0">
                <a:solidFill>
                  <a:srgbClr val="000000"/>
                </a:solidFill>
              </a:rPr>
              <a:t>Across 22 workloads, simple CPU model</a:t>
            </a:r>
          </a:p>
        </p:txBody>
      </p:sp>
    </p:spTree>
    <p:extLst>
      <p:ext uri="{BB962C8B-B14F-4D97-AF65-F5344CB8AC3E}">
        <p14:creationId xmlns:p14="http://schemas.microsoft.com/office/powerpoint/2010/main" val="1334825273"/>
      </p:ext>
    </p:extLst>
  </p:cSld>
  <p:clrMapOvr>
    <a:masterClrMapping/>
  </p:clrMapOvr>
  <p:transition/>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Ramulator</a:t>
            </a:r>
            <a:r>
              <a:rPr lang="en-US" dirty="0"/>
              <a:t> Paper and Source Code</a:t>
            </a:r>
          </a:p>
        </p:txBody>
      </p:sp>
      <p:sp>
        <p:nvSpPr>
          <p:cNvPr id="3" name="Content Placeholder 2"/>
          <p:cNvSpPr>
            <a:spLocks noGrp="1"/>
          </p:cNvSpPr>
          <p:nvPr>
            <p:ph idx="1"/>
          </p:nvPr>
        </p:nvSpPr>
        <p:spPr/>
        <p:txBody>
          <a:bodyPr/>
          <a:lstStyle/>
          <a:p>
            <a:r>
              <a:rPr lang="en-US" dirty="0"/>
              <a:t>Yoongu Kim, </a:t>
            </a:r>
            <a:r>
              <a:rPr lang="en-US" dirty="0" err="1"/>
              <a:t>Weikun</a:t>
            </a:r>
            <a:r>
              <a:rPr lang="en-US" dirty="0"/>
              <a:t> Yang, and </a:t>
            </a:r>
            <a:r>
              <a:rPr lang="en-US" u="sng" dirty="0"/>
              <a:t>Onur Mutlu</a:t>
            </a:r>
            <a:r>
              <a:rPr lang="en-US" dirty="0"/>
              <a:t>,</a:t>
            </a:r>
            <a:br>
              <a:rPr lang="en-US" dirty="0"/>
            </a:br>
            <a:r>
              <a:rPr lang="en-US" b="1" dirty="0">
                <a:hlinkClick r:id="rId2"/>
              </a:rPr>
              <a:t>"Ramulator: A Fast and Extensible DRAM Simulator"</a:t>
            </a:r>
            <a:br>
              <a:rPr lang="en-US" dirty="0"/>
            </a:br>
            <a:r>
              <a:rPr lang="en-US" i="1" dirty="0">
                <a:hlinkClick r:id="rId3"/>
              </a:rPr>
              <a:t>IEEE Computer Architecture Letters</a:t>
            </a:r>
            <a:r>
              <a:rPr lang="en-US" i="1" dirty="0"/>
              <a:t> (</a:t>
            </a:r>
            <a:r>
              <a:rPr lang="en-US" b="1" i="1" dirty="0"/>
              <a:t>CAL</a:t>
            </a:r>
            <a:r>
              <a:rPr lang="en-US" i="1" dirty="0"/>
              <a:t>)</a:t>
            </a:r>
            <a:r>
              <a:rPr lang="en-US" dirty="0"/>
              <a:t>, March 2015. </a:t>
            </a:r>
            <a:br>
              <a:rPr lang="en-US" dirty="0"/>
            </a:br>
            <a:r>
              <a:rPr lang="en-US" dirty="0"/>
              <a:t>[</a:t>
            </a:r>
            <a:r>
              <a:rPr lang="en-US" dirty="0">
                <a:hlinkClick r:id="rId4"/>
              </a:rPr>
              <a:t>Source Code</a:t>
            </a:r>
            <a:r>
              <a:rPr lang="en-US" dirty="0"/>
              <a:t>] </a:t>
            </a:r>
          </a:p>
          <a:p>
            <a:endParaRPr lang="en-US" dirty="0"/>
          </a:p>
          <a:p>
            <a:r>
              <a:rPr lang="en-US" dirty="0"/>
              <a:t>Source code is released under the liberal MIT License</a:t>
            </a:r>
          </a:p>
          <a:p>
            <a:pPr lvl="1"/>
            <a:r>
              <a:rPr lang="en-US" dirty="0">
                <a:hlinkClick r:id="rId4"/>
              </a:rPr>
              <a:t>https://github.com/CMU-SAFARI/ramulator</a:t>
            </a:r>
            <a:r>
              <a:rPr lang="en-US" dirty="0"/>
              <a:t> </a:t>
            </a:r>
          </a:p>
        </p:txBody>
      </p:sp>
      <p:sp>
        <p:nvSpPr>
          <p:cNvPr id="4" name="Slide Number Placeholder 3"/>
          <p:cNvSpPr>
            <a:spLocks noGrp="1"/>
          </p:cNvSpPr>
          <p:nvPr>
            <p:ph type="sldNum" sz="quarter" idx="11"/>
          </p:nvPr>
        </p:nvSpPr>
        <p:spPr/>
        <p:txBody>
          <a:bodyPr/>
          <a:lstStyle/>
          <a:p>
            <a:fld id="{71752C56-4F8A-824F-A263-2404B5D536A2}" type="slidenum">
              <a:rPr lang="en-US" smtClean="0"/>
              <a:pPr/>
              <a:t>223</a:t>
            </a:fld>
            <a:endParaRPr lang="en-US"/>
          </a:p>
        </p:txBody>
      </p:sp>
    </p:spTree>
    <p:extLst>
      <p:ext uri="{BB962C8B-B14F-4D97-AF65-F5344CB8AC3E}">
        <p14:creationId xmlns:p14="http://schemas.microsoft.com/office/powerpoint/2010/main" val="1794186749"/>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End of Backup Slides</a:t>
            </a:r>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F0CAD05-5F98-C240-A41D-E171A6304933}" type="slidenum">
              <a:rPr lang="en-US" smtClean="0">
                <a:solidFill>
                  <a:srgbClr val="000000"/>
                </a:solidFill>
              </a:rPr>
              <a:pPr/>
              <a:t>224</a:t>
            </a:fld>
            <a:endParaRPr lang="en-US">
              <a:solidFill>
                <a:srgbClr val="000000"/>
              </a:solidFill>
            </a:endParaRPr>
          </a:p>
        </p:txBody>
      </p:sp>
    </p:spTree>
    <p:extLst>
      <p:ext uri="{BB962C8B-B14F-4D97-AF65-F5344CB8AC3E}">
        <p14:creationId xmlns:p14="http://schemas.microsoft.com/office/powerpoint/2010/main" val="1020926108"/>
      </p:ext>
    </p:extLst>
  </p:cSld>
  <p:clrMapOvr>
    <a:masterClrMapping/>
  </p:clrMapOvr>
  <p:transition/>
</p:sld>
</file>

<file path=ppt/theme/_rels/theme43.xml.rels><?xml version="1.0" encoding="UTF-8" standalone="yes"?>
<Relationships xmlns="http://schemas.openxmlformats.org/package/2006/relationships"><Relationship Id="rId1" Type="http://schemas.openxmlformats.org/officeDocument/2006/relationships/image" Target="../media/image7.jpeg"/></Relationships>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7.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9.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1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4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4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4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3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8.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5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3.xml><?xml version="1.0" encoding="utf-8"?>
<a:theme xmlns:a="http://schemas.openxmlformats.org/drawingml/2006/main" name="Title &amp; Bullets">
  <a:themeElements>
    <a:clrScheme name="">
      <a:dk1>
        <a:srgbClr val="000000"/>
      </a:dk1>
      <a:lt1>
        <a:srgbClr val="FFFFFF"/>
      </a:lt1>
      <a:dk2>
        <a:srgbClr val="000000"/>
      </a:dk2>
      <a:lt2>
        <a:srgbClr val="000000"/>
      </a:lt2>
      <a:accent1>
        <a:srgbClr val="FFFFFF"/>
      </a:accent1>
      <a:accent2>
        <a:srgbClr val="333399"/>
      </a:accent2>
      <a:accent3>
        <a:srgbClr val="FFFFFF"/>
      </a:accent3>
      <a:accent4>
        <a:srgbClr val="000000"/>
      </a:accent4>
      <a:accent5>
        <a:srgbClr val="FFFFFF"/>
      </a:accent5>
      <a:accent6>
        <a:srgbClr val="2D2D8A"/>
      </a:accent6>
      <a:hlink>
        <a:srgbClr val="009999"/>
      </a:hlink>
      <a:folHlink>
        <a:srgbClr val="99CC00"/>
      </a:folHlink>
    </a:clrScheme>
    <a:fontScheme name="Title &amp; Bullets">
      <a:majorFont>
        <a:latin typeface="Myriad Pro Bold Cond"/>
        <a:ea typeface="ヒラギノ角ゴ ProN W6"/>
        <a:cs typeface="ヒラギノ角ゴ ProN W6"/>
      </a:majorFont>
      <a:minorFont>
        <a:latin typeface="Myriad Pro Bold Cond"/>
        <a:ea typeface="ヒラギノ角ゴ ProN W6"/>
        <a:cs typeface="ヒラギノ角ゴ ProN W6"/>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spDef>
    <a:lnDef>
      <a:spPr bwMode="auto">
        <a:xfrm>
          <a:off x="0" y="0"/>
          <a:ext cx="1" cy="1"/>
        </a:xfrm>
        <a:custGeom>
          <a:avLst/>
          <a:gdLst/>
          <a:ahLst/>
          <a:cxnLst/>
          <a:rect l="0" t="0" r="0" b="0"/>
          <a:pathLst/>
        </a:custGeom>
        <a:blipFill dpi="0" rotWithShape="0">
          <a:blip xmlns:r="http://schemas.openxmlformats.org/officeDocument/2006/relationships" r:embed="rId1"/>
          <a:srcRect/>
          <a:tile tx="0" ty="0" sx="100000" sy="100000" flip="none" algn="tl"/>
        </a:blipFill>
        <a:ln w="25400" cap="flat" cmpd="sng" algn="ctr">
          <a:solidFill>
            <a:srgbClr val="000000"/>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5600" b="0" i="0" u="none" strike="noStrike" cap="none" normalizeH="0" baseline="0">
            <a:ln>
              <a:noFill/>
            </a:ln>
            <a:solidFill>
              <a:srgbClr val="000000"/>
            </a:solidFill>
            <a:effectLst/>
            <a:latin typeface="Gill Sans" charset="0"/>
            <a:ea typeface="ヒラギノ角ゴ ProN W3" charset="0"/>
            <a:cs typeface="ヒラギノ角ゴ ProN W3" charset="0"/>
            <a:sym typeface="Gill Sans" charset="0"/>
          </a:defRPr>
        </a:defPPr>
      </a:lstStyle>
    </a:lnDef>
  </a:objectDefaults>
  <a:extraClrSchemeLst>
    <a:extraClrScheme>
      <a:clrScheme name="Title &amp; Bullet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5.xml><?xml version="1.0" encoding="utf-8"?>
<a:theme xmlns:a="http://schemas.openxmlformats.org/drawingml/2006/main" name="2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6.xml><?xml version="1.0" encoding="utf-8"?>
<a:theme xmlns:a="http://schemas.openxmlformats.org/drawingml/2006/main" name="2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7.xml><?xml version="1.0" encoding="utf-8"?>
<a:theme xmlns:a="http://schemas.openxmlformats.org/drawingml/2006/main" name="23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8.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bodyPr lIns="0" tIns="0" rIns="0" bIns="0" rtlCol="0" anchor="ctr"/>
      <a:lstStyle>
        <a:defPPr algn="ctr">
          <a:lnSpc>
            <a:spcPts val="2000"/>
          </a:lnSpc>
          <a:defRPr sz="2400" spc="-8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9.xml><?xml version="1.0" encoding="utf-8"?>
<a:theme xmlns:a="http://schemas.openxmlformats.org/drawingml/2006/main" name="7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34925" cap="rnd">
          <a:solidFill>
            <a:schemeClr val="tx1"/>
          </a:solidFill>
          <a:tailEnd type="none" w="lg" len="lg"/>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50.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1.xml><?xml version="1.0" encoding="utf-8"?>
<a:theme xmlns:a="http://schemas.openxmlformats.org/drawingml/2006/main" name="1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2.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3.xml><?xml version="1.0" encoding="utf-8"?>
<a:theme xmlns:a="http://schemas.openxmlformats.org/drawingml/2006/main" name="16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4.xml><?xml version="1.0" encoding="utf-8"?>
<a:theme xmlns:a="http://schemas.openxmlformats.org/drawingml/2006/main" name="12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5.xml><?xml version="1.0" encoding="utf-8"?>
<a:theme xmlns:a="http://schemas.openxmlformats.org/drawingml/2006/main" name="1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6.xml><?xml version="1.0" encoding="utf-8"?>
<a:theme xmlns:a="http://schemas.openxmlformats.org/drawingml/2006/main" name="25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7.xml><?xml version="1.0" encoding="utf-8"?>
<a:theme xmlns:a="http://schemas.openxmlformats.org/drawingml/2006/main" name="26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8.xml><?xml version="1.0" encoding="utf-8"?>
<a:theme xmlns:a="http://schemas.openxmlformats.org/drawingml/2006/main" name="1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9.xml><?xml version="1.0" encoding="utf-8"?>
<a:theme xmlns:a="http://schemas.openxmlformats.org/drawingml/2006/main" name="19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50800">
          <a:solidFill>
            <a:schemeClr val="tx1"/>
          </a:solidFill>
          <a:headEnd type="none" w="lg" len="med"/>
          <a:tailEnd type="triangle" w="lg" len="med"/>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60.xml><?xml version="1.0" encoding="utf-8"?>
<a:theme xmlns:a="http://schemas.openxmlformats.org/drawingml/2006/main" name="17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1.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2.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63.xml><?xml version="1.0" encoding="utf-8"?>
<a:theme xmlns:a="http://schemas.openxmlformats.org/drawingml/2006/main" name="15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4.xml><?xml version="1.0" encoding="utf-8"?>
<a:theme xmlns:a="http://schemas.openxmlformats.org/drawingml/2006/main" name="15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5.xml><?xml version="1.0" encoding="utf-8"?>
<a:theme xmlns:a="http://schemas.openxmlformats.org/drawingml/2006/main" name="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6.xml><?xml version="1.0" encoding="utf-8"?>
<a:theme xmlns:a="http://schemas.openxmlformats.org/drawingml/2006/main" name="7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9900"/>
      </a:accent5>
      <a:accent6>
        <a:srgbClr val="777777"/>
      </a:accent6>
      <a:hlink>
        <a:srgbClr val="0000FF"/>
      </a:hlink>
      <a:folHlink>
        <a:srgbClr val="800080"/>
      </a:folHlink>
    </a:clrScheme>
    <a:fontScheme name="Sesha">
      <a:majorFont>
        <a:latin typeface="Myriad Pro Cond"/>
        <a:ea typeface=""/>
        <a:cs typeface=""/>
      </a:majorFont>
      <a:minorFont>
        <a:latin typeface="Myriad Pro C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a:solidFill>
            <a:schemeClr val="accent2"/>
          </a:solidFill>
          <a:headEnd type="none" w="med" len="med"/>
          <a:tailEnd type="arrow" w="med" len="med"/>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6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8.xml><?xml version="1.0" encoding="utf-8"?>
<a:theme xmlns:a="http://schemas.openxmlformats.org/drawingml/2006/main" name="78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9.xml><?xml version="1.0" encoding="utf-8"?>
<a:theme xmlns:a="http://schemas.openxmlformats.org/drawingml/2006/main" name="1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Gill Sans MT">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183998</TotalTime>
  <Words>10687</Words>
  <Application>Microsoft Macintosh PowerPoint</Application>
  <PresentationFormat>On-screen Show (4:3)</PresentationFormat>
  <Paragraphs>2129</Paragraphs>
  <Slides>224</Slides>
  <Notes>43</Notes>
  <HiddenSlides>0</HiddenSlides>
  <MMClips>0</MMClips>
  <ScaleCrop>false</ScaleCrop>
  <HeadingPairs>
    <vt:vector size="8" baseType="variant">
      <vt:variant>
        <vt:lpstr>Fonts Used</vt:lpstr>
      </vt:variant>
      <vt:variant>
        <vt:i4>25</vt:i4>
      </vt:variant>
      <vt:variant>
        <vt:lpstr>Theme</vt:lpstr>
      </vt:variant>
      <vt:variant>
        <vt:i4>69</vt:i4>
      </vt:variant>
      <vt:variant>
        <vt:lpstr>Embedded OLE Servers</vt:lpstr>
      </vt:variant>
      <vt:variant>
        <vt:i4>1</vt:i4>
      </vt:variant>
      <vt:variant>
        <vt:lpstr>Slide Titles</vt:lpstr>
      </vt:variant>
      <vt:variant>
        <vt:i4>224</vt:i4>
      </vt:variant>
    </vt:vector>
  </HeadingPairs>
  <TitlesOfParts>
    <vt:vector size="319" baseType="lpstr">
      <vt:lpstr>ＭＳ Ｐゴシック</vt:lpstr>
      <vt:lpstr>ＭＳ Ｐゴシック</vt:lpstr>
      <vt:lpstr>나눔고딕</vt:lpstr>
      <vt:lpstr>ヒラギノ角ゴ ProN W6</vt:lpstr>
      <vt:lpstr>Adobe Garamond Pro</vt:lpstr>
      <vt:lpstr>Arial</vt:lpstr>
      <vt:lpstr>Arial Narrow</vt:lpstr>
      <vt:lpstr>Calibri</vt:lpstr>
      <vt:lpstr>Calibri Light</vt:lpstr>
      <vt:lpstr>Cambria</vt:lpstr>
      <vt:lpstr>Cambria Math</vt:lpstr>
      <vt:lpstr>Corbel</vt:lpstr>
      <vt:lpstr>Courier New</vt:lpstr>
      <vt:lpstr>europa</vt:lpstr>
      <vt:lpstr>Futura Medium</vt:lpstr>
      <vt:lpstr>Garamond</vt:lpstr>
      <vt:lpstr>Gill Sans MT</vt:lpstr>
      <vt:lpstr>Lucida Grande</vt:lpstr>
      <vt:lpstr>Myriad Pro Bold Cond</vt:lpstr>
      <vt:lpstr>Myriad Pro Cond</vt:lpstr>
      <vt:lpstr>Tahoma</vt:lpstr>
      <vt:lpstr>Times New Roman</vt:lpstr>
      <vt:lpstr>Verdana</vt:lpstr>
      <vt:lpstr>Vista Sans OT Medium</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36_Edge</vt:lpstr>
      <vt:lpstr>39_Edge</vt:lpstr>
      <vt:lpstr>49_Edge</vt:lpstr>
      <vt:lpstr>56_Edge</vt:lpstr>
      <vt:lpstr>57_Edge</vt:lpstr>
      <vt:lpstr>58_Edge</vt:lpstr>
      <vt:lpstr>59_Edge</vt:lpstr>
      <vt:lpstr>64_Edge</vt:lpstr>
      <vt:lpstr>85_Edge</vt:lpstr>
      <vt:lpstr>90_Edge</vt:lpstr>
      <vt:lpstr>91_Edge</vt:lpstr>
      <vt:lpstr>95_Edge</vt:lpstr>
      <vt:lpstr>1_Metropolitan_bullet</vt:lpstr>
      <vt:lpstr>98_Edge</vt:lpstr>
      <vt:lpstr>1_Office 테마</vt:lpstr>
      <vt:lpstr>136_Edge</vt:lpstr>
      <vt:lpstr>139_Edge</vt:lpstr>
      <vt:lpstr>143_Edge</vt:lpstr>
      <vt:lpstr>144_Edge</vt:lpstr>
      <vt:lpstr>146_Edge</vt:lpstr>
      <vt:lpstr>147_Edge</vt:lpstr>
      <vt:lpstr>133_Edge</vt:lpstr>
      <vt:lpstr>148_Edge</vt:lpstr>
      <vt:lpstr>3_Metropolitan_bullet</vt:lpstr>
      <vt:lpstr>151_Edge</vt:lpstr>
      <vt:lpstr>152_Edge</vt:lpstr>
      <vt:lpstr>154_Edge</vt:lpstr>
      <vt:lpstr>155_Edge</vt:lpstr>
      <vt:lpstr>4_Office Theme</vt:lpstr>
      <vt:lpstr>Title &amp; Bullets</vt:lpstr>
      <vt:lpstr>27_Office Theme</vt:lpstr>
      <vt:lpstr>21_Office Theme</vt:lpstr>
      <vt:lpstr>22_Office Theme</vt:lpstr>
      <vt:lpstr>23_Office Theme</vt:lpstr>
      <vt:lpstr>Office Theme</vt:lpstr>
      <vt:lpstr>7_Office Theme</vt:lpstr>
      <vt:lpstr>156_Edge</vt:lpstr>
      <vt:lpstr>158_Edge</vt:lpstr>
      <vt:lpstr>159_Edge</vt:lpstr>
      <vt:lpstr>167_Edge</vt:lpstr>
      <vt:lpstr>12_Office Theme</vt:lpstr>
      <vt:lpstr>15_Office Theme</vt:lpstr>
      <vt:lpstr>25_Office Theme</vt:lpstr>
      <vt:lpstr>26_Office Theme</vt:lpstr>
      <vt:lpstr>11_Office Theme</vt:lpstr>
      <vt:lpstr>19_Office Theme</vt:lpstr>
      <vt:lpstr>170_Edge</vt:lpstr>
      <vt:lpstr>171_Edge</vt:lpstr>
      <vt:lpstr>safari</vt:lpstr>
      <vt:lpstr>150_Edge</vt:lpstr>
      <vt:lpstr>153_Edge</vt:lpstr>
      <vt:lpstr>2_Edge</vt:lpstr>
      <vt:lpstr>7_sesha-theme</vt:lpstr>
      <vt:lpstr>5_Edge</vt:lpstr>
      <vt:lpstr>78_Edge</vt:lpstr>
      <vt:lpstr>10_Edge</vt:lpstr>
      <vt:lpstr>Visio</vt:lpstr>
      <vt:lpstr>Future Computing Architectures Challenges and Opportunities  (with a Large Focus on Memory)</vt:lpstr>
      <vt:lpstr>Brief Self Introduction</vt:lpstr>
      <vt:lpstr>Current Research Focus Areas</vt:lpstr>
      <vt:lpstr>Four Key Directions</vt:lpstr>
      <vt:lpstr>PowerPoint Presentation</vt:lpstr>
      <vt:lpstr>Genome Sequence Alignment: Example</vt:lpstr>
      <vt:lpstr>Idea</vt:lpstr>
      <vt:lpstr>PowerPoint Presentation</vt:lpstr>
      <vt:lpstr>FPGA-Based Alignment Filtering</vt:lpstr>
      <vt:lpstr>In-Memory DNA Sequence Analysis</vt:lpstr>
      <vt:lpstr>Key Principles and Results</vt:lpstr>
      <vt:lpstr>New Genome Sequencing Technologies</vt:lpstr>
      <vt:lpstr>Nanopore Genome Assembly Pipeline</vt:lpstr>
      <vt:lpstr>More on Genome Analysis: Another Talk</vt:lpstr>
      <vt:lpstr>Memory &amp; Storage</vt:lpstr>
      <vt:lpstr>The Main Memory System</vt:lpstr>
      <vt:lpstr>The Main Memory System</vt:lpstr>
      <vt:lpstr>The Main Memory System</vt:lpstr>
      <vt:lpstr>Memory System: A Shared Resource View</vt:lpstr>
      <vt:lpstr>State of the Main Memory System</vt:lpstr>
      <vt:lpstr>Agenda</vt:lpstr>
      <vt:lpstr>Major Trends Affecting Main Memory (I)</vt:lpstr>
      <vt:lpstr>Major Trends Affecting Main Memory (II)</vt:lpstr>
      <vt:lpstr>Example: The Memory Capacity Gap</vt:lpstr>
      <vt:lpstr>DRAM Capacity, Bandwidth, Latency Trends</vt:lpstr>
      <vt:lpstr>DRAM Latency Is Critical for Performance</vt:lpstr>
      <vt:lpstr>DRAM Latency Is Critical for Performance</vt:lpstr>
      <vt:lpstr>Major Trends Affecting Main Memory (III)</vt:lpstr>
      <vt:lpstr>Major Trends Affecting Main Memory (IV)</vt:lpstr>
      <vt:lpstr>Major Trends Affecting Main Memory (V)</vt:lpstr>
      <vt:lpstr>Major Trends Affecting Main Memory (V)</vt:lpstr>
      <vt:lpstr>Major Trend: Hybrid Main Memory</vt:lpstr>
      <vt:lpstr>One Foreshadowing</vt:lpstr>
      <vt:lpstr>Agenda</vt:lpstr>
      <vt:lpstr>Four Key Issues in Future Platforms</vt:lpstr>
      <vt:lpstr>Maslow’s (Human) Hierarchy of Needs</vt:lpstr>
      <vt:lpstr>How Reliable/Secure/Safe is This Bridge?</vt:lpstr>
      <vt:lpstr>Collapse of the “Galloping Gertie”</vt:lpstr>
      <vt:lpstr>How Secure Are These People?</vt:lpstr>
      <vt:lpstr>The DRAM Scaling Problem</vt:lpstr>
      <vt:lpstr>As Memory Scales, It Becomes Unreliable</vt:lpstr>
      <vt:lpstr>Large-Scale Failure Analysis of DRAM Chips</vt:lpstr>
      <vt:lpstr>Infrastructures to Understand Such Issues</vt:lpstr>
      <vt:lpstr>Infrastructures to Understand Such Issues</vt:lpstr>
      <vt:lpstr>SoftMC: Open Source DRAM Infrastructure</vt:lpstr>
      <vt:lpstr>SoftMC</vt:lpstr>
      <vt:lpstr>A Curious Discovery [Kim et al., ISCA 2014]</vt:lpstr>
      <vt:lpstr>DRAM RowHammer</vt:lpstr>
      <vt:lpstr>Modern DRAM is Prone to Disturbance Errors</vt:lpstr>
      <vt:lpstr>Most DRAM Modules Are at Risk</vt:lpstr>
      <vt:lpstr>Recent DRAM Is More Vulnerable</vt:lpstr>
      <vt:lpstr>Recent DRAM Is More Vulnerable</vt:lpstr>
      <vt:lpstr>Recent DRAM Is More Vulnerable</vt:lpstr>
      <vt:lpstr>A Simple Program Can Induce Many Errors</vt:lpstr>
      <vt:lpstr>A Simple Program Can Induce Many Errors</vt:lpstr>
      <vt:lpstr>A Simple Program Can Induce Many Errors</vt:lpstr>
      <vt:lpstr>A Simple Program Can Induce Many Errors</vt:lpstr>
      <vt:lpstr>A Simple Program Can Induce Many Errors</vt:lpstr>
      <vt:lpstr>Observed Errors in Real Systems</vt:lpstr>
      <vt:lpstr>One Can Take Over an Otherwise-Secure System</vt:lpstr>
      <vt:lpstr>RowHammer Security Attack Example</vt:lpstr>
      <vt:lpstr>Security Implications</vt:lpstr>
      <vt:lpstr>Security Implications</vt:lpstr>
      <vt:lpstr>More Security Implications</vt:lpstr>
      <vt:lpstr>More Security Implications</vt:lpstr>
      <vt:lpstr>More Security Implications?</vt:lpstr>
      <vt:lpstr>Apple’s Patch for RowHammer</vt:lpstr>
      <vt:lpstr>Our Solution to RowHammer</vt:lpstr>
      <vt:lpstr>More on RowHammer Analysis</vt:lpstr>
      <vt:lpstr>Future of Memory Reliability/Security</vt:lpstr>
      <vt:lpstr>Industry Is Writing Papers About It, Too</vt:lpstr>
      <vt:lpstr>Call for Intelligent Memory Controllers</vt:lpstr>
      <vt:lpstr>Solution Direction: Principled Designs</vt:lpstr>
      <vt:lpstr>Architecting for Security </vt:lpstr>
      <vt:lpstr>PowerPoint Presentation</vt:lpstr>
      <vt:lpstr>Understand and Model with Experiments (Flash)</vt:lpstr>
      <vt:lpstr>There are Two Other Solution Directions</vt:lpstr>
      <vt:lpstr>Challenge and Opportunity for Future</vt:lpstr>
      <vt:lpstr>One Important Takeaway</vt:lpstr>
      <vt:lpstr>Four Key Issues in Future Platforms</vt:lpstr>
      <vt:lpstr>Maslow’s (Human) Hierarchy of Needs, Revisited</vt:lpstr>
      <vt:lpstr>Do We Want This?</vt:lpstr>
      <vt:lpstr>Or This?</vt:lpstr>
      <vt:lpstr>Challenge and Opportunity for Future</vt:lpstr>
      <vt:lpstr>The Problem</vt:lpstr>
      <vt:lpstr>The Problem</vt:lpstr>
      <vt:lpstr>A Computing System</vt:lpstr>
      <vt:lpstr>A Computing System</vt:lpstr>
      <vt:lpstr>Today’s Computing Systems</vt:lpstr>
      <vt:lpstr>Yet …</vt:lpstr>
      <vt:lpstr>The Performance Perspective</vt:lpstr>
      <vt:lpstr>The Performance Perspective (Today)</vt:lpstr>
      <vt:lpstr>The Performance Perspective (Today)</vt:lpstr>
      <vt:lpstr>Perils of Processor-Centric Design</vt:lpstr>
      <vt:lpstr>Perils of Processor-Centric Design</vt:lpstr>
      <vt:lpstr>The Energy Perspective</vt:lpstr>
      <vt:lpstr>Data Movement vs. Computation Energy</vt:lpstr>
      <vt:lpstr>We Do Not Want to Move Data!</vt:lpstr>
      <vt:lpstr>We Need A Paradigm Shift To …</vt:lpstr>
      <vt:lpstr>Goal: Processing Inside Memory</vt:lpstr>
      <vt:lpstr>Starting Simple: Data Copy and Initialization</vt:lpstr>
      <vt:lpstr>Today’s Systems: Bulk Data Copy</vt:lpstr>
      <vt:lpstr>Future Systems: In-Memory Copy</vt:lpstr>
      <vt:lpstr>RowClone: In-DRAM Row Copy</vt:lpstr>
      <vt:lpstr>RowClone: Latency and Energy Savings</vt:lpstr>
      <vt:lpstr>More on RowClone</vt:lpstr>
      <vt:lpstr>In-Memory Bulk Bitwise Operations</vt:lpstr>
      <vt:lpstr>In-DRAM AND/OR: Triple Row Activation</vt:lpstr>
      <vt:lpstr>In-DRAM NOT: Dual Contact Cell</vt:lpstr>
      <vt:lpstr>Ambit vs. DDR3: Performance and Energy</vt:lpstr>
      <vt:lpstr>Bulk Bitwise Operations in Workloads</vt:lpstr>
      <vt:lpstr>Performance: Bitmap Index on Ambit</vt:lpstr>
      <vt:lpstr>Performance: BitWeaving on Ambit</vt:lpstr>
      <vt:lpstr>More on In-DRAM Bitwise Operations</vt:lpstr>
      <vt:lpstr>Opportunity: 3D-Stacked Logic+Memory</vt:lpstr>
      <vt:lpstr>Another Example: In-Memory Graph Processing</vt:lpstr>
      <vt:lpstr>Key Bottlenecks in Graph Processing</vt:lpstr>
      <vt:lpstr>Tesseract System for Graph Processing</vt:lpstr>
      <vt:lpstr>Tesseract System for Graph Processing</vt:lpstr>
      <vt:lpstr>Tesseract System for Graph Processing</vt:lpstr>
      <vt:lpstr>Evaluated Systems</vt:lpstr>
      <vt:lpstr>Tesseract Graph Processing Performance</vt:lpstr>
      <vt:lpstr>Tesseract Graph Processing Performance</vt:lpstr>
      <vt:lpstr>Tesseract Graph Processing System Energy</vt:lpstr>
      <vt:lpstr>More on Tesseract</vt:lpstr>
      <vt:lpstr>Simpler PIM: PIM-Enabled Instructions</vt:lpstr>
      <vt:lpstr>Challenge and Opportunity for Future</vt:lpstr>
      <vt:lpstr>Challenge and Opportunity for Future</vt:lpstr>
      <vt:lpstr>Eliminating the Adoption Barriers</vt:lpstr>
      <vt:lpstr>Four Key Issues in Future Platforms</vt:lpstr>
      <vt:lpstr>PowerPoint Presentation</vt:lpstr>
      <vt:lpstr>Maslow’s Hierarchy of Needs, A Third Time</vt:lpstr>
      <vt:lpstr>See Backup Slides for Latency…</vt:lpstr>
      <vt:lpstr>Challenge and Opportunity for Future</vt:lpstr>
      <vt:lpstr> Concluding Remarks</vt:lpstr>
      <vt:lpstr>A Quote from A Famous Architect</vt:lpstr>
      <vt:lpstr>Precedent-Based Design?</vt:lpstr>
      <vt:lpstr>Principled Design</vt:lpstr>
      <vt:lpstr>PowerPoint Presentation</vt:lpstr>
      <vt:lpstr>The Overarching Principle</vt:lpstr>
      <vt:lpstr>Another Example: Precedent-Based Design</vt:lpstr>
      <vt:lpstr>Principled Design</vt:lpstr>
      <vt:lpstr>Another Principled Design</vt:lpstr>
      <vt:lpstr>Principle Applied to Another Structure</vt:lpstr>
      <vt:lpstr>The Overarching Principle</vt:lpstr>
      <vt:lpstr>Overarching Principles for Computing?</vt:lpstr>
      <vt:lpstr>Concluding Remarks</vt:lpstr>
      <vt:lpstr>We Need to Think Across the Stack</vt:lpstr>
      <vt:lpstr>If In Doubt, See Other Doubtful Technologies</vt:lpstr>
      <vt:lpstr>Future Computing Architectures Challenges and Opportunities  (with a Large Focus on Memory)</vt:lpstr>
      <vt:lpstr>Acknowledgments</vt:lpstr>
      <vt:lpstr>Funding Acknowledgments</vt:lpstr>
      <vt:lpstr>Some Open Source Tools</vt:lpstr>
      <vt:lpstr>Slides Not Covered     But Could Be Useful</vt:lpstr>
      <vt:lpstr>Performance: In-DRAM Bitwise Operations</vt:lpstr>
      <vt:lpstr>Energy of In-DRAM Bitwise Operations</vt:lpstr>
      <vt:lpstr>Open Problems</vt:lpstr>
      <vt:lpstr>For More Open Problems, See (I)</vt:lpstr>
      <vt:lpstr>For More Open Problems, See (II)</vt:lpstr>
      <vt:lpstr>For More Open Problems, See (III)</vt:lpstr>
      <vt:lpstr>For More Open Problems, See (IV)</vt:lpstr>
      <vt:lpstr>Reducing Memory Latency</vt:lpstr>
      <vt:lpstr>Main Memory Latency Lags Behind</vt:lpstr>
      <vt:lpstr>A Closer Look …</vt:lpstr>
      <vt:lpstr>DRAM Latency Is Critical for Performance</vt:lpstr>
      <vt:lpstr>DRAM Latency Is Critical for Performance</vt:lpstr>
      <vt:lpstr>Why the Long Latency?</vt:lpstr>
      <vt:lpstr>Latency Variation in Memory Chips</vt:lpstr>
      <vt:lpstr>DRAM Characterization Infrastructure</vt:lpstr>
      <vt:lpstr>DRAM Characterization Infrastructure</vt:lpstr>
      <vt:lpstr>SoftMC: Open Source DRAM Infrastructure</vt:lpstr>
      <vt:lpstr>Tackling the Fixed Latency Mindset</vt:lpstr>
      <vt:lpstr>Adaptive-Latency DRAM</vt:lpstr>
      <vt:lpstr>PowerPoint Presentation</vt:lpstr>
      <vt:lpstr>PowerPoint Presentation</vt:lpstr>
      <vt:lpstr>PowerPoint Presentation</vt:lpstr>
      <vt:lpstr>PowerPoint Presentation</vt:lpstr>
      <vt:lpstr>Reducing Latency Also Reduces Energy</vt:lpstr>
      <vt:lpstr>More on Adaptive-Latency DRAM</vt:lpstr>
      <vt:lpstr>Heterogeneous Latency within A Chip</vt:lpstr>
      <vt:lpstr>Analysis of Latency Variation in DRAM Chips</vt:lpstr>
      <vt:lpstr>PowerPoint Presentation</vt:lpstr>
      <vt:lpstr>PowerPoint Presentation</vt:lpstr>
      <vt:lpstr>PowerPoint Presentation</vt:lpstr>
      <vt:lpstr>PowerPoint Presentation</vt:lpstr>
      <vt:lpstr>Design-Induced Latency Variation in DRAM</vt:lpstr>
      <vt:lpstr>Voltron: Exploiting the   Voltage-Latency-Reliability      Relationship</vt:lpstr>
      <vt:lpstr>Executive Summary</vt:lpstr>
      <vt:lpstr>Analysis of Latency-Voltage in DRAM Chips</vt:lpstr>
      <vt:lpstr>And, What If …</vt:lpstr>
      <vt:lpstr>Tiered Latency DRAM</vt:lpstr>
      <vt:lpstr>   What Causes the Long Latency?</vt:lpstr>
      <vt:lpstr>   Why is the Subarray So Slow?</vt:lpstr>
      <vt:lpstr>   Trade-Off: Area (Die Size) vs. Latency</vt:lpstr>
      <vt:lpstr>   Trade-Off: Area (Die Size) vs. Latency</vt:lpstr>
      <vt:lpstr>   Approximating the Best of Both Worlds</vt:lpstr>
      <vt:lpstr>   Approximating the Best of Both Worlds</vt:lpstr>
      <vt:lpstr> Commodity DRAM vs. TL-DRAM [HPCA 2013] </vt:lpstr>
      <vt:lpstr>   Trade-Off: Area (Die-Area) vs. Latency</vt:lpstr>
      <vt:lpstr>   Leveraging Tiered-Latency DRAM </vt:lpstr>
      <vt:lpstr>   Performance &amp; Power Consumption  </vt:lpstr>
      <vt:lpstr>More on PIM</vt:lpstr>
      <vt:lpstr>Eliminating the Adoption Barriers</vt:lpstr>
      <vt:lpstr>Barriers to Adoption of PIM</vt:lpstr>
      <vt:lpstr>We Need to Revisit the Entire Stack</vt:lpstr>
      <vt:lpstr>Key Challenge 1: Code Mapping</vt:lpstr>
      <vt:lpstr>Key Challenge 2: Data Mapping</vt:lpstr>
      <vt:lpstr>How to Do the Code and Data Mapping?</vt:lpstr>
      <vt:lpstr>How to Schedule Code?</vt:lpstr>
      <vt:lpstr>Challenge: Coherence for Hybrid CPU-PIM Apps</vt:lpstr>
      <vt:lpstr>How to Maintain Coherence?</vt:lpstr>
      <vt:lpstr>How to Support Virtual Memory?</vt:lpstr>
      <vt:lpstr>How to Design Data Structures for PIM?</vt:lpstr>
      <vt:lpstr>Simulation Infrastructures for PIM</vt:lpstr>
      <vt:lpstr>An FPGA-based Test-bed for PIM?</vt:lpstr>
      <vt:lpstr>Industry Is Writing Papers About It, Too</vt:lpstr>
      <vt:lpstr>Industry Is Writing Papers About It, Too</vt:lpstr>
      <vt:lpstr>How Do We Keep Systems Secure?</vt:lpstr>
      <vt:lpstr>Ramulator: A Fast and Extensible DRAM Simulator   [IEEE Comp Arch Letters’15]</vt:lpstr>
      <vt:lpstr>Ramulator Motivation</vt:lpstr>
      <vt:lpstr>Ramulator </vt:lpstr>
      <vt:lpstr>Case Study: Comparison of DRAM Standards</vt:lpstr>
      <vt:lpstr>Ramulator Paper and Source Code</vt:lpstr>
      <vt:lpstr>End of Backup Slides</vt:lpstr>
    </vt:vector>
  </TitlesOfParts>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2650</cp:revision>
  <cp:lastPrinted>2017-09-14T13:39:03Z</cp:lastPrinted>
  <dcterms:created xsi:type="dcterms:W3CDTF">2010-10-08T20:41:54Z</dcterms:created>
  <dcterms:modified xsi:type="dcterms:W3CDTF">2018-03-21T16:58:53Z</dcterms:modified>
</cp:coreProperties>
</file>